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3" r:id="rId2"/>
  </p:sldMasterIdLst>
  <p:notesMasterIdLst>
    <p:notesMasterId r:id="rId160"/>
  </p:notesMasterIdLst>
  <p:sldIdLst>
    <p:sldId id="1036" r:id="rId3"/>
    <p:sldId id="318" r:id="rId4"/>
    <p:sldId id="445" r:id="rId5"/>
    <p:sldId id="382" r:id="rId6"/>
    <p:sldId id="412" r:id="rId7"/>
    <p:sldId id="414" r:id="rId8"/>
    <p:sldId id="541" r:id="rId9"/>
    <p:sldId id="542" r:id="rId10"/>
    <p:sldId id="543" r:id="rId11"/>
    <p:sldId id="448" r:id="rId12"/>
    <p:sldId id="384" r:id="rId13"/>
    <p:sldId id="450" r:id="rId14"/>
    <p:sldId id="426" r:id="rId15"/>
    <p:sldId id="415" r:id="rId16"/>
    <p:sldId id="452" r:id="rId17"/>
    <p:sldId id="416" r:id="rId18"/>
    <p:sldId id="625" r:id="rId19"/>
    <p:sldId id="417" r:id="rId20"/>
    <p:sldId id="418" r:id="rId21"/>
    <p:sldId id="419" r:id="rId22"/>
    <p:sldId id="562" r:id="rId23"/>
    <p:sldId id="420" r:id="rId24"/>
    <p:sldId id="453" r:id="rId25"/>
    <p:sldId id="421" r:id="rId26"/>
    <p:sldId id="422" r:id="rId27"/>
    <p:sldId id="424" r:id="rId28"/>
    <p:sldId id="573" r:id="rId29"/>
    <p:sldId id="565" r:id="rId30"/>
    <p:sldId id="566" r:id="rId31"/>
    <p:sldId id="567" r:id="rId32"/>
    <p:sldId id="576" r:id="rId33"/>
    <p:sldId id="389" r:id="rId34"/>
    <p:sldId id="390" r:id="rId35"/>
    <p:sldId id="579" r:id="rId36"/>
    <p:sldId id="392" r:id="rId37"/>
    <p:sldId id="428" r:id="rId38"/>
    <p:sldId id="444" r:id="rId39"/>
    <p:sldId id="575" r:id="rId40"/>
    <p:sldId id="574" r:id="rId41"/>
    <p:sldId id="461" r:id="rId42"/>
    <p:sldId id="393" r:id="rId43"/>
    <p:sldId id="429" r:id="rId44"/>
    <p:sldId id="569" r:id="rId45"/>
    <p:sldId id="430" r:id="rId46"/>
    <p:sldId id="431" r:id="rId47"/>
    <p:sldId id="570" r:id="rId48"/>
    <p:sldId id="432" r:id="rId49"/>
    <p:sldId id="571" r:id="rId50"/>
    <p:sldId id="462" r:id="rId51"/>
    <p:sldId id="568" r:id="rId52"/>
    <p:sldId id="434" r:id="rId53"/>
    <p:sldId id="435" r:id="rId54"/>
    <p:sldId id="437" r:id="rId55"/>
    <p:sldId id="572" r:id="rId56"/>
    <p:sldId id="463" r:id="rId57"/>
    <p:sldId id="623" r:id="rId58"/>
    <p:sldId id="465" r:id="rId59"/>
    <p:sldId id="466" r:id="rId60"/>
    <p:sldId id="467" r:id="rId61"/>
    <p:sldId id="468" r:id="rId62"/>
    <p:sldId id="469" r:id="rId63"/>
    <p:sldId id="470" r:id="rId64"/>
    <p:sldId id="471" r:id="rId65"/>
    <p:sldId id="472" r:id="rId66"/>
    <p:sldId id="581" r:id="rId67"/>
    <p:sldId id="582" r:id="rId68"/>
    <p:sldId id="583" r:id="rId69"/>
    <p:sldId id="584" r:id="rId70"/>
    <p:sldId id="585" r:id="rId71"/>
    <p:sldId id="586" r:id="rId72"/>
    <p:sldId id="587" r:id="rId73"/>
    <p:sldId id="588" r:id="rId74"/>
    <p:sldId id="589" r:id="rId75"/>
    <p:sldId id="590" r:id="rId76"/>
    <p:sldId id="601" r:id="rId77"/>
    <p:sldId id="592" r:id="rId78"/>
    <p:sldId id="591" r:id="rId79"/>
    <p:sldId id="602" r:id="rId80"/>
    <p:sldId id="559" r:id="rId81"/>
    <p:sldId id="474" r:id="rId82"/>
    <p:sldId id="485" r:id="rId83"/>
    <p:sldId id="603" r:id="rId84"/>
    <p:sldId id="604" r:id="rId85"/>
    <p:sldId id="488" r:id="rId86"/>
    <p:sldId id="489" r:id="rId87"/>
    <p:sldId id="484" r:id="rId88"/>
    <p:sldId id="490" r:id="rId89"/>
    <p:sldId id="491" r:id="rId90"/>
    <p:sldId id="492" r:id="rId91"/>
    <p:sldId id="493" r:id="rId92"/>
    <p:sldId id="494" r:id="rId93"/>
    <p:sldId id="495" r:id="rId94"/>
    <p:sldId id="496" r:id="rId95"/>
    <p:sldId id="475" r:id="rId96"/>
    <p:sldId id="477" r:id="rId97"/>
    <p:sldId id="478" r:id="rId98"/>
    <p:sldId id="479" r:id="rId99"/>
    <p:sldId id="546" r:id="rId100"/>
    <p:sldId id="545" r:id="rId101"/>
    <p:sldId id="480" r:id="rId102"/>
    <p:sldId id="481" r:id="rId103"/>
    <p:sldId id="482" r:id="rId104"/>
    <p:sldId id="483" r:id="rId105"/>
    <p:sldId id="476" r:id="rId106"/>
    <p:sldId id="497" r:id="rId107"/>
    <p:sldId id="498" r:id="rId108"/>
    <p:sldId id="499" r:id="rId109"/>
    <p:sldId id="500" r:id="rId110"/>
    <p:sldId id="501" r:id="rId111"/>
    <p:sldId id="502" r:id="rId112"/>
    <p:sldId id="503" r:id="rId113"/>
    <p:sldId id="504" r:id="rId114"/>
    <p:sldId id="505" r:id="rId115"/>
    <p:sldId id="506" r:id="rId116"/>
    <p:sldId id="507" r:id="rId117"/>
    <p:sldId id="628" r:id="rId118"/>
    <p:sldId id="629" r:id="rId119"/>
    <p:sldId id="630" r:id="rId120"/>
    <p:sldId id="631" r:id="rId121"/>
    <p:sldId id="632" r:id="rId122"/>
    <p:sldId id="633" r:id="rId123"/>
    <p:sldId id="634" r:id="rId124"/>
    <p:sldId id="635" r:id="rId125"/>
    <p:sldId id="636" r:id="rId126"/>
    <p:sldId id="637" r:id="rId127"/>
    <p:sldId id="638" r:id="rId128"/>
    <p:sldId id="639" r:id="rId129"/>
    <p:sldId id="617" r:id="rId130"/>
    <p:sldId id="624" r:id="rId131"/>
    <p:sldId id="521" r:id="rId132"/>
    <p:sldId id="522" r:id="rId133"/>
    <p:sldId id="525" r:id="rId134"/>
    <p:sldId id="526" r:id="rId135"/>
    <p:sldId id="621" r:id="rId136"/>
    <p:sldId id="622" r:id="rId137"/>
    <p:sldId id="626" r:id="rId138"/>
    <p:sldId id="627" r:id="rId139"/>
    <p:sldId id="536" r:id="rId140"/>
    <p:sldId id="537" r:id="rId141"/>
    <p:sldId id="539" r:id="rId142"/>
    <p:sldId id="538" r:id="rId143"/>
    <p:sldId id="540" r:id="rId144"/>
    <p:sldId id="436" r:id="rId145"/>
    <p:sldId id="456" r:id="rId146"/>
    <p:sldId id="458" r:id="rId147"/>
    <p:sldId id="460" r:id="rId148"/>
    <p:sldId id="455" r:id="rId149"/>
    <p:sldId id="457" r:id="rId150"/>
    <p:sldId id="446" r:id="rId151"/>
    <p:sldId id="560" r:id="rId152"/>
    <p:sldId id="563" r:id="rId153"/>
    <p:sldId id="438" r:id="rId154"/>
    <p:sldId id="440" r:id="rId155"/>
    <p:sldId id="640" r:id="rId156"/>
    <p:sldId id="459" r:id="rId157"/>
    <p:sldId id="441" r:id="rId158"/>
    <p:sldId id="443" r:id="rId159"/>
  </p:sldIdLst>
  <p:sldSz cx="9144000" cy="6858000" type="screen4x3"/>
  <p:notesSz cx="6858000" cy="9144000"/>
  <p:kinsoku lang="zh-CN" invalStChars="!),.:;?]}、。—ˇ¨〃々～‖…’”〕〉》」』〗】∶！＂＇），．：；？］｀｜｝·" invalEndChars="([{‘“〔〈《「『〖【（［｛．·"/>
  <p:defaultTextStyle>
    <a:defPPr>
      <a:defRPr lang="en-US"/>
    </a:defPPr>
    <a:lvl1pPr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1" autoAdjust="0"/>
    <p:restoredTop sz="82290" autoAdjust="0"/>
  </p:normalViewPr>
  <p:slideViewPr>
    <p:cSldViewPr>
      <p:cViewPr varScale="1">
        <p:scale>
          <a:sx n="102" d="100"/>
          <a:sy n="102" d="100"/>
        </p:scale>
        <p:origin x="2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6BCB50-0B6D-4A49-BC4E-AAA096C9E9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zh-CN" altLang="en-US"/>
          </a:p>
        </p:txBody>
      </p:sp>
      <p:sp>
        <p:nvSpPr>
          <p:cNvPr id="51203" name="Rectangle 3">
            <a:extLst>
              <a:ext uri="{FF2B5EF4-FFF2-40B4-BE49-F238E27FC236}">
                <a16:creationId xmlns:a16="http://schemas.microsoft.com/office/drawing/2014/main" id="{923D9FAB-38D9-3D48-860B-759DC835F7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121860" name="Rectangle 4">
            <a:extLst>
              <a:ext uri="{FF2B5EF4-FFF2-40B4-BE49-F238E27FC236}">
                <a16:creationId xmlns:a16="http://schemas.microsoft.com/office/drawing/2014/main" id="{ACA49E4F-E97C-5E4E-A049-E9222F2E71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7B4D591F-D1B0-8E47-8A86-BE5F6AED421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6" name="Rectangle 6">
            <a:extLst>
              <a:ext uri="{FF2B5EF4-FFF2-40B4-BE49-F238E27FC236}">
                <a16:creationId xmlns:a16="http://schemas.microsoft.com/office/drawing/2014/main" id="{76D2456F-DD2D-A144-B1D7-368D8457D2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51207" name="Rectangle 7">
            <a:extLst>
              <a:ext uri="{FF2B5EF4-FFF2-40B4-BE49-F238E27FC236}">
                <a16:creationId xmlns:a16="http://schemas.microsoft.com/office/drawing/2014/main" id="{2EEEA454-462B-A640-9C8B-B0982F669D5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79B1CB44-73D4-4D44-A9F1-CF17A2AAD0C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00C5C5E7-E8D8-9245-B0CA-5F1C8F0FE3B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17B8408-69DD-7641-B167-4C61DEF64E0A}" type="slidenum">
              <a:rPr lang="en-US" altLang="zh-CN" sz="1200"/>
              <a:pPr/>
              <a:t>2</a:t>
            </a:fld>
            <a:endParaRPr lang="en-US" altLang="zh-CN" sz="1200"/>
          </a:p>
        </p:txBody>
      </p:sp>
      <p:sp>
        <p:nvSpPr>
          <p:cNvPr id="162819" name="Rectangle 2">
            <a:extLst>
              <a:ext uri="{FF2B5EF4-FFF2-40B4-BE49-F238E27FC236}">
                <a16:creationId xmlns:a16="http://schemas.microsoft.com/office/drawing/2014/main" id="{D1038EFD-2869-C641-A426-96EFCC7E3408}"/>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3843EAFF-0C9E-E24C-86E4-E5BA19413C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110000"/>
              </a:lnSpc>
              <a:spcBef>
                <a:spcPct val="0"/>
              </a:spcBef>
            </a:pPr>
            <a:r>
              <a:rPr lang="en-US" altLang="zh-CN" sz="3200" b="1">
                <a:solidFill>
                  <a:srgbClr val="3333FF"/>
                </a:solidFill>
                <a:latin typeface="Arial Narrow" panose="020B0604020202020204" pitchFamily="34" charset="0"/>
              </a:rPr>
              <a:t>     </a:t>
            </a:r>
            <a:r>
              <a:rPr lang="zh-CN" altLang="en-US" sz="3200" b="1">
                <a:solidFill>
                  <a:srgbClr val="3333FF"/>
                </a:solidFill>
                <a:latin typeface="Arial Narrow" panose="020B0604020202020204" pitchFamily="34" charset="0"/>
              </a:rPr>
              <a:t>在多道程序批处理系统和分时系统中，程序并不能独立运行。作为资源分配和</a:t>
            </a:r>
            <a:r>
              <a:rPr lang="zh-CN" altLang="en-US" sz="3200" b="1">
                <a:solidFill>
                  <a:srgbClr val="CC3300"/>
                </a:solidFill>
                <a:latin typeface="Arial Narrow" panose="020B0604020202020204" pitchFamily="34" charset="0"/>
              </a:rPr>
              <a:t>独立运行</a:t>
            </a:r>
            <a:r>
              <a:rPr lang="zh-CN" altLang="en-US" sz="3200" b="1">
                <a:solidFill>
                  <a:srgbClr val="3333FF"/>
                </a:solidFill>
                <a:latin typeface="Arial Narrow" panose="020B0604020202020204" pitchFamily="34" charset="0"/>
              </a:rPr>
              <a:t>的基本单位是进程。操作系统所具有的四大特征也都是基于进程而形成的。并从进程的观点来研究操作系统而形成所谓的进程观点。显然，在操作系统中，</a:t>
            </a:r>
            <a:r>
              <a:rPr lang="zh-CN" altLang="en-US" sz="3200" b="1">
                <a:solidFill>
                  <a:srgbClr val="FF3300"/>
                </a:solidFill>
                <a:latin typeface="Arial Narrow" panose="020B0604020202020204" pitchFamily="34" charset="0"/>
              </a:rPr>
              <a:t>进程</a:t>
            </a:r>
            <a:r>
              <a:rPr lang="zh-CN" altLang="en-US" sz="3200" b="1">
                <a:solidFill>
                  <a:srgbClr val="3333FF"/>
                </a:solidFill>
                <a:latin typeface="Arial Narrow" panose="020B0604020202020204" pitchFamily="34" charset="0"/>
              </a:rPr>
              <a:t>是一个极其重要的概念。</a:t>
            </a:r>
            <a:endParaRPr lang="zh-CN" altLang="en-US" sz="2400" b="1">
              <a:solidFill>
                <a:srgbClr val="3333FF"/>
              </a:solidFill>
              <a:latin typeface="Arial Narrow" panose="020B0604020202020204" pitchFamily="34" charset="0"/>
            </a:endParaRPr>
          </a:p>
          <a:p>
            <a:endParaRPr lang="en-US" altLang="zh-CN"/>
          </a:p>
        </p:txBody>
      </p:sp>
    </p:spTree>
    <p:extLst>
      <p:ext uri="{BB962C8B-B14F-4D97-AF65-F5344CB8AC3E}">
        <p14:creationId xmlns:p14="http://schemas.microsoft.com/office/powerpoint/2010/main" val="2433675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CF57191D-250F-3247-96F9-2A4D5A4D6E1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C47A28F-495C-4440-A6F6-9B7F44F824D6}" type="slidenum">
              <a:rPr lang="en-US" altLang="zh-CN" sz="1200"/>
              <a:pPr/>
              <a:t>37</a:t>
            </a:fld>
            <a:endParaRPr lang="en-US" altLang="zh-CN" sz="1200"/>
          </a:p>
        </p:txBody>
      </p:sp>
      <p:sp>
        <p:nvSpPr>
          <p:cNvPr id="172035" name="Rectangle 2">
            <a:extLst>
              <a:ext uri="{FF2B5EF4-FFF2-40B4-BE49-F238E27FC236}">
                <a16:creationId xmlns:a16="http://schemas.microsoft.com/office/drawing/2014/main" id="{6A762352-E0B7-7B4C-B70D-8EA7E863A326}"/>
              </a:ext>
            </a:extLst>
          </p:cNvPr>
          <p:cNvSpPr>
            <a:spLocks noGrp="1" noRot="1" noChangeAspect="1" noChangeArrowheads="1" noTextEdit="1"/>
          </p:cNvSpPr>
          <p:nvPr>
            <p:ph type="sldImg"/>
          </p:nvPr>
        </p:nvSpPr>
        <p:spPr>
          <a:ln/>
        </p:spPr>
      </p:sp>
      <p:sp>
        <p:nvSpPr>
          <p:cNvPr id="323587" name="Rectangle 3">
            <a:extLst>
              <a:ext uri="{FF2B5EF4-FFF2-40B4-BE49-F238E27FC236}">
                <a16:creationId xmlns:a16="http://schemas.microsoft.com/office/drawing/2014/main" id="{8DE7CB4D-9348-204B-A626-2A141840A778}"/>
              </a:ext>
            </a:extLst>
          </p:cNvPr>
          <p:cNvSpPr>
            <a:spLocks noGrp="1" noChangeArrowheads="1"/>
          </p:cNvSpPr>
          <p:nvPr>
            <p:ph type="body" idx="1"/>
          </p:nvPr>
        </p:nvSpPr>
        <p:spPr/>
        <p:txBody>
          <a:bodyPr/>
          <a:lstStyle/>
          <a:p>
            <a:pPr>
              <a:lnSpc>
                <a:spcPct val="80000"/>
              </a:lnSpc>
              <a:spcBef>
                <a:spcPct val="50000"/>
              </a:spcBef>
            </a:pPr>
            <a:r>
              <a:rPr lang="zh-CN" altLang="en-US" sz="3200" b="1">
                <a:solidFill>
                  <a:srgbClr val="FFFFFF"/>
                </a:solidFill>
                <a:effectLst>
                  <a:outerShdw blurRad="38100" dist="38100" dir="2700000" algn="tl">
                    <a:srgbClr val="C0C0C0"/>
                  </a:outerShdw>
                </a:effectLst>
                <a:latin typeface="幼圆" pitchFamily="49" charset="-122"/>
                <a:ea typeface="幼圆" pitchFamily="49" charset="-122"/>
              </a:rPr>
              <a:t>一旦操作系统发现了要求创建新进程的事件后，便调用进程创建原语</a:t>
            </a:r>
            <a:r>
              <a:rPr lang="en-US" altLang="zh-CN" sz="3200" b="1">
                <a:solidFill>
                  <a:srgbClr val="FFFFFF"/>
                </a:solidFill>
                <a:effectLst>
                  <a:outerShdw blurRad="38100" dist="38100" dir="2700000" algn="tl">
                    <a:srgbClr val="C0C0C0"/>
                  </a:outerShdw>
                </a:effectLst>
                <a:latin typeface="幼圆" pitchFamily="49" charset="-122"/>
                <a:ea typeface="幼圆" pitchFamily="49" charset="-122"/>
              </a:rPr>
              <a:t>Creat()</a:t>
            </a:r>
            <a:r>
              <a:rPr lang="zh-CN" altLang="en-US" sz="3200" b="1">
                <a:solidFill>
                  <a:srgbClr val="FFFFFF"/>
                </a:solidFill>
                <a:effectLst>
                  <a:outerShdw blurRad="38100" dist="38100" dir="2700000" algn="tl">
                    <a:srgbClr val="C0C0C0"/>
                  </a:outerShdw>
                </a:effectLst>
                <a:latin typeface="幼圆" pitchFamily="49" charset="-122"/>
                <a:ea typeface="幼圆" pitchFamily="49" charset="-122"/>
              </a:rPr>
              <a:t>，按下</a:t>
            </a:r>
          </a:p>
          <a:p>
            <a:pPr>
              <a:lnSpc>
                <a:spcPct val="80000"/>
              </a:lnSpc>
              <a:spcBef>
                <a:spcPct val="50000"/>
              </a:spcBef>
            </a:pPr>
            <a:r>
              <a:rPr lang="zh-CN" altLang="en-US" sz="3200" b="1">
                <a:solidFill>
                  <a:srgbClr val="FFFFFF"/>
                </a:solidFill>
                <a:effectLst>
                  <a:outerShdw blurRad="38100" dist="38100" dir="2700000" algn="tl">
                    <a:srgbClr val="C0C0C0"/>
                  </a:outerShdw>
                </a:effectLst>
                <a:latin typeface="幼圆" pitchFamily="49" charset="-122"/>
                <a:ea typeface="幼圆" pitchFamily="49" charset="-122"/>
              </a:rPr>
              <a:t>述步骤创建一个新进程。</a:t>
            </a:r>
          </a:p>
          <a:p>
            <a:pPr>
              <a:lnSpc>
                <a:spcPct val="80000"/>
              </a:lnSpc>
              <a:spcBef>
                <a:spcPct val="50000"/>
              </a:spcBef>
            </a:pPr>
            <a:endParaRPr lang="zh-CN" altLang="en-US" sz="3200">
              <a:latin typeface="幼圆" pitchFamily="49" charset="-122"/>
              <a:ea typeface="幼圆" pitchFamily="49" charset="-122"/>
            </a:endParaRP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１、申请空白</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２、为新的进程分配资源（为程序和数据分配</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内存，为共享段建立链接）</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３、初始化进程控制块（标识符、处理机状态</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、处理机控制信息）</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４、将新进程插入就绪队列</a:t>
            </a:r>
            <a:endParaRPr lang="zh-CN" altLang="en-US" sz="3200">
              <a:solidFill>
                <a:srgbClr val="171D17"/>
              </a:solidFill>
              <a:latin typeface="楷体_GB2312" pitchFamily="49" charset="-122"/>
              <a:ea typeface="楷体_GB2312" pitchFamily="49" charset="-122"/>
            </a:endParaRPr>
          </a:p>
          <a:p>
            <a:pPr>
              <a:lnSpc>
                <a:spcPct val="90000"/>
              </a:lnSpc>
            </a:pPr>
            <a:endParaRPr lang="en-US" altLang="zh-CN"/>
          </a:p>
        </p:txBody>
      </p:sp>
    </p:spTree>
    <p:extLst>
      <p:ext uri="{BB962C8B-B14F-4D97-AF65-F5344CB8AC3E}">
        <p14:creationId xmlns:p14="http://schemas.microsoft.com/office/powerpoint/2010/main" val="59986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E03A4865-E872-D84D-BED3-9F307DBEAAC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89E8791-6B45-884C-BF19-78DA8CE4CA58}" type="slidenum">
              <a:rPr lang="en-US" altLang="zh-CN" sz="1200"/>
              <a:pPr/>
              <a:t>41</a:t>
            </a:fld>
            <a:endParaRPr lang="en-US" altLang="zh-CN" sz="1200"/>
          </a:p>
        </p:txBody>
      </p:sp>
      <p:sp>
        <p:nvSpPr>
          <p:cNvPr id="173059" name="Rectangle 2">
            <a:extLst>
              <a:ext uri="{FF2B5EF4-FFF2-40B4-BE49-F238E27FC236}">
                <a16:creationId xmlns:a16="http://schemas.microsoft.com/office/drawing/2014/main" id="{7F585554-E70E-BF4F-AC24-E90099AF53C7}"/>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C3BC2451-64DE-0D41-ACDD-2CD54C981D7B}"/>
              </a:ext>
            </a:extLst>
          </p:cNvPr>
          <p:cNvSpPr>
            <a:spLocks noGrp="1" noChangeArrowheads="1"/>
          </p:cNvSpPr>
          <p:nvPr>
            <p:ph type="body" idx="1"/>
          </p:nvPr>
        </p:nvSpPr>
        <p:spPr/>
        <p:txBody>
          <a:bodyPr/>
          <a:lstStyle/>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１．正常结束：一个进程已经运行至完成指示（批处理</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Holt,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分时系统</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Logs Off</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２．异常结束：由于出现某些错误和故障而迫使进程终止。</a:t>
            </a:r>
          </a:p>
          <a:p>
            <a:pPr eaLnBrk="1" hangingPunct="1">
              <a:lnSpc>
                <a:spcPct val="95000"/>
              </a:lnSpc>
              <a:spcBef>
                <a:spcPct val="50000"/>
              </a:spcBef>
              <a:buClr>
                <a:schemeClr val="hlink"/>
              </a:buClr>
              <a:buSzPct val="130000"/>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如：越界错误、保护错、特权指令错、非法指令错、运行超时、等待超时、算术运算错、</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I/O</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故障等。         </a:t>
            </a:r>
          </a:p>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３．外界干预：进程应外界的请求而终止运行。如：</a:t>
            </a:r>
          </a:p>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操作员或操作系统干预、父进程请求、父进程终止</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endParaRPr lang="en-US" altLang="zh-CN"/>
          </a:p>
        </p:txBody>
      </p:sp>
    </p:spTree>
    <p:extLst>
      <p:ext uri="{BB962C8B-B14F-4D97-AF65-F5344CB8AC3E}">
        <p14:creationId xmlns:p14="http://schemas.microsoft.com/office/powerpoint/2010/main" val="10785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3B7A0939-A71A-AD4A-AC08-8A597DC8F46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017B7A6-862C-634C-82D1-42FA4F15B4BA}" type="slidenum">
              <a:rPr lang="en-US" altLang="zh-CN" sz="1200"/>
              <a:pPr/>
              <a:t>42</a:t>
            </a:fld>
            <a:endParaRPr lang="en-US" altLang="zh-CN" sz="1200"/>
          </a:p>
        </p:txBody>
      </p:sp>
      <p:sp>
        <p:nvSpPr>
          <p:cNvPr id="174083" name="Rectangle 2">
            <a:extLst>
              <a:ext uri="{FF2B5EF4-FFF2-40B4-BE49-F238E27FC236}">
                <a16:creationId xmlns:a16="http://schemas.microsoft.com/office/drawing/2014/main" id="{922CE432-98D3-F14C-93A4-B2D12751EC01}"/>
              </a:ext>
            </a:extLst>
          </p:cNvPr>
          <p:cNvSpPr>
            <a:spLocks noGrp="1" noRot="1" noChangeAspect="1" noChangeArrowheads="1" noTextEdit="1"/>
          </p:cNvSpPr>
          <p:nvPr>
            <p:ph type="sldImg"/>
          </p:nvPr>
        </p:nvSpPr>
        <p:spPr>
          <a:ln/>
        </p:spPr>
      </p:sp>
      <p:sp>
        <p:nvSpPr>
          <p:cNvPr id="347139" name="Rectangle 3">
            <a:extLst>
              <a:ext uri="{FF2B5EF4-FFF2-40B4-BE49-F238E27FC236}">
                <a16:creationId xmlns:a16="http://schemas.microsoft.com/office/drawing/2014/main" id="{F941CAD7-AEFE-1B43-8D4D-799491090602}"/>
              </a:ext>
            </a:extLst>
          </p:cNvPr>
          <p:cNvSpPr>
            <a:spLocks noGrp="1" noChangeArrowheads="1"/>
          </p:cNvSpPr>
          <p:nvPr>
            <p:ph type="body" idx="1"/>
          </p:nvPr>
        </p:nvSpPr>
        <p:spPr/>
        <p:txBody>
          <a:bodyPr/>
          <a:lstStyle/>
          <a:p>
            <a:pPr eaLnBrk="1" hangingPunct="1">
              <a:spcBef>
                <a:spcPct val="50000"/>
              </a:spcBef>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系统中发生了要求终止进程的事件后，</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OS</a:t>
            </a:r>
            <a:r>
              <a:rPr lang="en-US"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便</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调用进程终止原语，按下述过程终止指定进程。</a:t>
            </a: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１．根据终止进程的标识符，从进程控制块</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中读出该进程的状态。</a:t>
            </a:r>
          </a:p>
          <a:p>
            <a:pPr hangingPunct="1">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２．若进程正在执行，立即终止，并设置调度标志为真。重新调度一新进程，分配给处理机。</a:t>
            </a: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３．终止子孙进程。</a:t>
            </a: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４．将进程所拥有所有的资源归还给</a:t>
            </a:r>
            <a:r>
              <a:rPr lang="zh-CN" altLang="en-US" sz="3200" b="1" u="sng">
                <a:solidFill>
                  <a:srgbClr val="171D17"/>
                </a:solidFill>
                <a:effectLst>
                  <a:outerShdw blurRad="38100" dist="38100" dir="2700000" algn="tl">
                    <a:srgbClr val="C0C0C0"/>
                  </a:outerShdw>
                </a:effectLst>
                <a:latin typeface="楷体_GB2312" pitchFamily="49" charset="-122"/>
                <a:ea typeface="楷体_GB2312" pitchFamily="49" charset="-122"/>
              </a:rPr>
              <a:t>父进程</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或</a:t>
            </a:r>
            <a:r>
              <a:rPr lang="zh-CN" altLang="en-US" sz="3200" b="1" u="sng">
                <a:solidFill>
                  <a:srgbClr val="171D17"/>
                </a:solidFill>
                <a:effectLst>
                  <a:outerShdw blurRad="38100" dist="38100" dir="2700000" algn="tl">
                    <a:srgbClr val="C0C0C0"/>
                  </a:outerShdw>
                </a:effectLst>
                <a:latin typeface="楷体_GB2312" pitchFamily="49" charset="-122"/>
                <a:ea typeface="楷体_GB2312" pitchFamily="49" charset="-122"/>
              </a:rPr>
              <a:t>系统</a:t>
            </a:r>
            <a:endPar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５．将终止进程（它的</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）从所在队列中移出，等待其他程序来收集信息（如处理机使用时间）。</a:t>
            </a:r>
          </a:p>
          <a:p>
            <a:endParaRPr lang="en-US" altLang="zh-CN"/>
          </a:p>
        </p:txBody>
      </p:sp>
    </p:spTree>
    <p:extLst>
      <p:ext uri="{BB962C8B-B14F-4D97-AF65-F5344CB8AC3E}">
        <p14:creationId xmlns:p14="http://schemas.microsoft.com/office/powerpoint/2010/main" val="209720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E02D228B-9E08-6B46-81C7-4F9F87C5B45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9582936-45DA-194C-9159-1D9B1D820BF1}" type="slidenum">
              <a:rPr lang="en-US" altLang="zh-CN" sz="1200"/>
              <a:pPr/>
              <a:t>44</a:t>
            </a:fld>
            <a:endParaRPr lang="en-US" altLang="zh-CN" sz="1200"/>
          </a:p>
        </p:txBody>
      </p:sp>
      <p:sp>
        <p:nvSpPr>
          <p:cNvPr id="175107" name="Rectangle 2">
            <a:extLst>
              <a:ext uri="{FF2B5EF4-FFF2-40B4-BE49-F238E27FC236}">
                <a16:creationId xmlns:a16="http://schemas.microsoft.com/office/drawing/2014/main" id="{28A65741-7B97-7E43-9E09-0F8CACB735E0}"/>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BF2BEE16-970B-1A48-B408-F48210CB1B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lnSpc>
                <a:spcPct val="110000"/>
              </a:lnSpc>
              <a:spcBef>
                <a:spcPct val="50000"/>
              </a:spcBef>
            </a:pPr>
            <a:r>
              <a:rPr lang="zh-CN" altLang="en-US" sz="3200" b="1">
                <a:solidFill>
                  <a:srgbClr val="171D17"/>
                </a:solidFill>
                <a:latin typeface="楷体_GB2312" pitchFamily="49" charset="-122"/>
                <a:ea typeface="楷体_GB2312" pitchFamily="49" charset="-122"/>
              </a:rPr>
              <a:t>１．请求共享资源失败：进程请求</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服务时，由于某种原因操作系统并不能立即满足，该进程只能变为阻塞状态来等待。（如请求打印机）</a:t>
            </a:r>
          </a:p>
          <a:p>
            <a:pPr hangingPunct="1">
              <a:lnSpc>
                <a:spcPct val="110000"/>
              </a:lnSpc>
              <a:spcBef>
                <a:spcPct val="0"/>
              </a:spcBef>
            </a:pPr>
            <a:r>
              <a:rPr lang="zh-CN" altLang="en-US" sz="3200" b="1">
                <a:solidFill>
                  <a:srgbClr val="171D17"/>
                </a:solidFill>
                <a:latin typeface="楷体_GB2312" pitchFamily="49" charset="-122"/>
                <a:ea typeface="楷体_GB2312" pitchFamily="49" charset="-122"/>
              </a:rPr>
              <a:t>２、启动某种操作：进程启动某种操作后，如果该进程必须在该操作完成之后才能继续执行，必须使进程阻塞。（如启动</a:t>
            </a:r>
            <a:r>
              <a:rPr lang="en-US" altLang="zh-CN" sz="3200" b="1">
                <a:solidFill>
                  <a:srgbClr val="171D17"/>
                </a:solidFill>
                <a:latin typeface="楷体_GB2312" pitchFamily="49" charset="-122"/>
                <a:ea typeface="楷体_GB2312" pitchFamily="49" charset="-122"/>
              </a:rPr>
              <a:t>I/O</a:t>
            </a:r>
            <a:r>
              <a:rPr lang="zh-CN" altLang="en-US" sz="3200" b="1">
                <a:solidFill>
                  <a:srgbClr val="171D17"/>
                </a:solidFill>
                <a:latin typeface="楷体_GB2312" pitchFamily="49" charset="-122"/>
                <a:ea typeface="楷体_GB2312" pitchFamily="49" charset="-122"/>
              </a:rPr>
              <a:t>）</a:t>
            </a:r>
          </a:p>
          <a:p>
            <a:pPr>
              <a:lnSpc>
                <a:spcPct val="110000"/>
              </a:lnSpc>
              <a:spcBef>
                <a:spcPct val="0"/>
              </a:spcBef>
            </a:pPr>
            <a:r>
              <a:rPr lang="zh-CN" altLang="en-US" sz="3200" b="1">
                <a:solidFill>
                  <a:srgbClr val="171D17"/>
                </a:solidFill>
                <a:latin typeface="楷体_GB2312" pitchFamily="49" charset="-122"/>
                <a:ea typeface="楷体_GB2312" pitchFamily="49" charset="-122"/>
              </a:rPr>
              <a:t>３．新数据尚未到达：相互合作的进程，如果其中一个进程需要先获得另一进程提供的数据后，才能运行，则只要数据未到，进程只有（等待）阻塞。（如输入与计算）</a:t>
            </a:r>
          </a:p>
          <a:p>
            <a:pPr>
              <a:lnSpc>
                <a:spcPct val="110000"/>
              </a:lnSpc>
              <a:spcBef>
                <a:spcPct val="0"/>
              </a:spcBef>
            </a:pPr>
            <a:r>
              <a:rPr lang="zh-CN" altLang="en-US" sz="3200" b="1">
                <a:solidFill>
                  <a:srgbClr val="171D17"/>
                </a:solidFill>
                <a:latin typeface="楷体_GB2312" pitchFamily="49" charset="-122"/>
                <a:ea typeface="楷体_GB2312" pitchFamily="49" charset="-122"/>
              </a:rPr>
              <a:t>４．无新工作可做：系统特定功能进程，每当完成任务时，便把自己阻塞起来。（如数据发送）</a:t>
            </a:r>
          </a:p>
          <a:p>
            <a:endParaRPr lang="en-US" altLang="zh-CN"/>
          </a:p>
        </p:txBody>
      </p:sp>
    </p:spTree>
    <p:extLst>
      <p:ext uri="{BB962C8B-B14F-4D97-AF65-F5344CB8AC3E}">
        <p14:creationId xmlns:p14="http://schemas.microsoft.com/office/powerpoint/2010/main" val="2235700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C9E5D918-1C77-AF40-BA59-28E5EFD1ADC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F1E0834-EF3A-4F41-9BE6-EF32EC974D57}" type="slidenum">
              <a:rPr lang="en-US" altLang="zh-CN" sz="1200"/>
              <a:pPr/>
              <a:t>45</a:t>
            </a:fld>
            <a:endParaRPr lang="en-US" altLang="zh-CN" sz="1200"/>
          </a:p>
        </p:txBody>
      </p:sp>
      <p:sp>
        <p:nvSpPr>
          <p:cNvPr id="176131" name="Rectangle 2">
            <a:extLst>
              <a:ext uri="{FF2B5EF4-FFF2-40B4-BE49-F238E27FC236}">
                <a16:creationId xmlns:a16="http://schemas.microsoft.com/office/drawing/2014/main" id="{7F146257-94F5-E84F-9474-DFEC908AA9C8}"/>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D0F93DE3-78F8-1B4A-A37C-448C9B7E3DE0}"/>
              </a:ext>
            </a:extLst>
          </p:cNvPr>
          <p:cNvSpPr>
            <a:spLocks noGrp="1" noChangeArrowheads="1"/>
          </p:cNvSpPr>
          <p:nvPr>
            <p:ph type="body" idx="1"/>
          </p:nvPr>
        </p:nvSpPr>
        <p:spPr/>
        <p:txBody>
          <a:bodyPr/>
          <a:lstStyle/>
          <a:p>
            <a:pPr>
              <a:lnSpc>
                <a:spcPct val="140000"/>
              </a:lnSpc>
              <a:spcBef>
                <a:spcPct val="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正在执行的进程，当出现引起进程阻塞的某个事件时，进程便通过调用阻塞原语（</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block</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）把自己阻塞。立即停止进程执行，把进程控制块中的现行状态由</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执行</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改为</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阻塞</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，插入到阻塞队列。转调度程序从新调度，把处理机分配给另一就绪进程，并进行切换。</a:t>
            </a:r>
          </a:p>
          <a:p>
            <a:pPr>
              <a:lnSpc>
                <a:spcPct val="140000"/>
              </a:lnSpc>
              <a:spcBef>
                <a:spcPct val="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同时把被阻塞进程的处理机状态保留在</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中，再按新进程</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中的处理机状态设置</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CPU</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环境。</a:t>
            </a:r>
          </a:p>
          <a:p>
            <a:endParaRPr lang="en-US" altLang="zh-CN"/>
          </a:p>
        </p:txBody>
      </p:sp>
    </p:spTree>
    <p:extLst>
      <p:ext uri="{BB962C8B-B14F-4D97-AF65-F5344CB8AC3E}">
        <p14:creationId xmlns:p14="http://schemas.microsoft.com/office/powerpoint/2010/main" val="371523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5D3E87F5-20AA-8943-8CE1-EC517BC0CDB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AECD517-DC08-7547-B6F5-F2BF1CEAFE9A}" type="slidenum">
              <a:rPr lang="en-US" altLang="zh-CN" sz="1200"/>
              <a:pPr/>
              <a:t>47</a:t>
            </a:fld>
            <a:endParaRPr lang="en-US" altLang="zh-CN" sz="1200"/>
          </a:p>
        </p:txBody>
      </p:sp>
      <p:sp>
        <p:nvSpPr>
          <p:cNvPr id="177155" name="Rectangle 2">
            <a:extLst>
              <a:ext uri="{FF2B5EF4-FFF2-40B4-BE49-F238E27FC236}">
                <a16:creationId xmlns:a16="http://schemas.microsoft.com/office/drawing/2014/main" id="{21240EC9-8B76-294E-A2C9-9D5E8E5FEE56}"/>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E86D0D31-A1A6-DE4B-94E3-4AC3F3A9A67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140000"/>
              </a:lnSpc>
              <a:spcBef>
                <a:spcPct val="0"/>
              </a:spcBef>
            </a:pPr>
            <a:r>
              <a:rPr lang="en-US" altLang="zh-CN" sz="2400" b="1">
                <a:solidFill>
                  <a:srgbClr val="FFFFFF"/>
                </a:solidFill>
                <a:latin typeface="Arial Narrow" panose="020B0604020202020204" pitchFamily="34" charset="0"/>
              </a:rPr>
              <a:t>      </a:t>
            </a:r>
            <a:r>
              <a:rPr lang="zh-CN" altLang="en-US" sz="2400" b="1">
                <a:solidFill>
                  <a:srgbClr val="FFFFFF"/>
                </a:solidFill>
                <a:latin typeface="Arial Narrow" panose="020B0604020202020204" pitchFamily="34" charset="0"/>
              </a:rPr>
              <a:t>当被阻塞的进程所期待的</a:t>
            </a:r>
            <a:r>
              <a:rPr lang="zh-CN" altLang="en-US" sz="2400" b="1">
                <a:solidFill>
                  <a:srgbClr val="FFFF66"/>
                </a:solidFill>
                <a:latin typeface="Arial Narrow" panose="020B0604020202020204" pitchFamily="34" charset="0"/>
              </a:rPr>
              <a:t>事件发生</a:t>
            </a:r>
            <a:r>
              <a:rPr lang="zh-CN" altLang="en-US" sz="2400" b="1">
                <a:solidFill>
                  <a:srgbClr val="FFFFFF"/>
                </a:solidFill>
                <a:latin typeface="Arial Narrow" panose="020B0604020202020204" pitchFamily="34" charset="0"/>
              </a:rPr>
              <a:t>时，或所期望的</a:t>
            </a:r>
            <a:r>
              <a:rPr lang="zh-CN" altLang="en-US" sz="2400" b="1">
                <a:solidFill>
                  <a:srgbClr val="FFFF66"/>
                </a:solidFill>
                <a:latin typeface="Arial Narrow" panose="020B0604020202020204" pitchFamily="34" charset="0"/>
              </a:rPr>
              <a:t>数据到达</a:t>
            </a:r>
            <a:r>
              <a:rPr lang="zh-CN" altLang="en-US" sz="2400" b="1">
                <a:solidFill>
                  <a:srgbClr val="FFFFFF"/>
                </a:solidFill>
                <a:latin typeface="Arial Narrow" panose="020B0604020202020204" pitchFamily="34" charset="0"/>
              </a:rPr>
              <a:t>时，则由有关进程</a:t>
            </a:r>
            <a:r>
              <a:rPr lang="zh-CN" altLang="en-US" sz="2400" b="1">
                <a:solidFill>
                  <a:srgbClr val="FFFF66"/>
                </a:solidFill>
                <a:latin typeface="Arial Narrow" panose="020B0604020202020204" pitchFamily="34" charset="0"/>
              </a:rPr>
              <a:t>调用唤醒原语</a:t>
            </a:r>
            <a:r>
              <a:rPr lang="en-US" altLang="zh-CN" sz="2400" b="1">
                <a:solidFill>
                  <a:srgbClr val="FFFF66"/>
                </a:solidFill>
                <a:latin typeface="Arial Narrow" panose="020B0604020202020204" pitchFamily="34" charset="0"/>
              </a:rPr>
              <a:t>wakeup</a:t>
            </a:r>
            <a:r>
              <a:rPr lang="zh-CN" altLang="en-US" sz="2400" b="1">
                <a:solidFill>
                  <a:srgbClr val="FFFF66"/>
                </a:solidFill>
                <a:latin typeface="Arial Narrow" panose="020B0604020202020204" pitchFamily="34" charset="0"/>
              </a:rPr>
              <a:t>（）</a:t>
            </a:r>
            <a:r>
              <a:rPr lang="zh-CN" altLang="en-US" sz="2400" b="1">
                <a:solidFill>
                  <a:srgbClr val="FFFFFF"/>
                </a:solidFill>
                <a:latin typeface="Arial Narrow" panose="020B0604020202020204" pitchFamily="34" charset="0"/>
              </a:rPr>
              <a:t>将等待该事件的进程唤醒。</a:t>
            </a:r>
          </a:p>
          <a:p>
            <a:pPr>
              <a:lnSpc>
                <a:spcPct val="140000"/>
              </a:lnSpc>
              <a:spcBef>
                <a:spcPct val="0"/>
              </a:spcBef>
            </a:pPr>
            <a:r>
              <a:rPr lang="zh-CN" altLang="en-US" sz="2400" b="1" i="1">
                <a:solidFill>
                  <a:srgbClr val="FFFFFF"/>
                </a:solidFill>
                <a:latin typeface="Arial Narrow" panose="020B0604020202020204" pitchFamily="34" charset="0"/>
              </a:rPr>
              <a:t>        </a:t>
            </a:r>
            <a:r>
              <a:rPr lang="zh-CN" altLang="en-US" sz="2400" b="1" i="1" u="sng">
                <a:solidFill>
                  <a:srgbClr val="FFFFFF"/>
                </a:solidFill>
                <a:latin typeface="Arial Narrow" panose="020B0604020202020204" pitchFamily="34" charset="0"/>
              </a:rPr>
              <a:t>唤醒原语执行的过程是</a:t>
            </a:r>
            <a:r>
              <a:rPr lang="zh-CN" altLang="en-US" sz="2400" b="1">
                <a:solidFill>
                  <a:srgbClr val="FFFFFF"/>
                </a:solidFill>
                <a:latin typeface="Arial Narrow" panose="020B0604020202020204" pitchFamily="34" charset="0"/>
              </a:rPr>
              <a:t>：首先把被阻塞进程从等待该事件的阻塞队列中移出，将其</a:t>
            </a:r>
            <a:r>
              <a:rPr lang="en-US" altLang="zh-CN" sz="2400" b="1">
                <a:solidFill>
                  <a:srgbClr val="FFFFFF"/>
                </a:solidFill>
                <a:latin typeface="Arial Narrow" panose="020B0604020202020204" pitchFamily="34" charset="0"/>
              </a:rPr>
              <a:t>PCB</a:t>
            </a:r>
            <a:r>
              <a:rPr lang="zh-CN" altLang="en-US" sz="2400" b="1">
                <a:solidFill>
                  <a:srgbClr val="FFFFFF"/>
                </a:solidFill>
                <a:latin typeface="Arial Narrow" panose="020B0604020202020204" pitchFamily="34" charset="0"/>
              </a:rPr>
              <a:t>中的现行状态，由</a:t>
            </a:r>
            <a:r>
              <a:rPr lang="zh-CN" altLang="en-US" sz="2400" b="1">
                <a:solidFill>
                  <a:srgbClr val="FFFF66"/>
                </a:solidFill>
                <a:latin typeface="Arial Narrow" panose="020B0604020202020204" pitchFamily="34" charset="0"/>
              </a:rPr>
              <a:t>阻塞</a:t>
            </a:r>
            <a:r>
              <a:rPr lang="zh-CN" altLang="en-US" sz="2400" b="1">
                <a:solidFill>
                  <a:srgbClr val="FF3300"/>
                </a:solidFill>
                <a:latin typeface="Arial Narrow" panose="020B0604020202020204" pitchFamily="34" charset="0"/>
              </a:rPr>
              <a:t>改为</a:t>
            </a:r>
            <a:r>
              <a:rPr lang="zh-CN" altLang="en-US" sz="2400" b="1">
                <a:solidFill>
                  <a:srgbClr val="FFFF66"/>
                </a:solidFill>
                <a:latin typeface="Arial Narrow" panose="020B0604020202020204" pitchFamily="34" charset="0"/>
              </a:rPr>
              <a:t>就绪</a:t>
            </a:r>
            <a:r>
              <a:rPr lang="zh-CN" altLang="en-US" sz="2400" b="1">
                <a:solidFill>
                  <a:srgbClr val="FFFFFF"/>
                </a:solidFill>
                <a:latin typeface="Arial Narrow" panose="020B0604020202020204" pitchFamily="34" charset="0"/>
              </a:rPr>
              <a:t>，并插入到就绪队列中。</a:t>
            </a:r>
            <a:endParaRPr lang="zh-CN" altLang="en-US" sz="2400">
              <a:solidFill>
                <a:srgbClr val="FFFFFF"/>
              </a:solidFill>
              <a:latin typeface="Times New Roman" panose="02020603050405020304" pitchFamily="18" charset="0"/>
            </a:endParaRPr>
          </a:p>
          <a:p>
            <a:r>
              <a:rPr lang="zh-CN" altLang="en-US"/>
              <a:t>       </a:t>
            </a:r>
            <a:r>
              <a:rPr lang="en-US" altLang="zh-CN" sz="3200" b="1">
                <a:solidFill>
                  <a:srgbClr val="0000FF"/>
                </a:solidFill>
                <a:latin typeface="楷体_GB2312" pitchFamily="49" charset="-122"/>
                <a:ea typeface="楷体_GB2312" pitchFamily="49" charset="-122"/>
              </a:rPr>
              <a:t>Block</a:t>
            </a:r>
            <a:r>
              <a:rPr lang="zh-CN" altLang="en-US" sz="3200" b="1">
                <a:solidFill>
                  <a:srgbClr val="0000FF"/>
                </a:solidFill>
                <a:latin typeface="楷体_GB2312" pitchFamily="49" charset="-122"/>
                <a:ea typeface="楷体_GB2312" pitchFamily="49" charset="-122"/>
              </a:rPr>
              <a:t>原语与</a:t>
            </a:r>
            <a:r>
              <a:rPr lang="en-US" altLang="zh-CN" sz="3200" b="1">
                <a:solidFill>
                  <a:srgbClr val="0000FF"/>
                </a:solidFill>
                <a:latin typeface="楷体_GB2312" pitchFamily="49" charset="-122"/>
                <a:ea typeface="楷体_GB2312" pitchFamily="49" charset="-122"/>
              </a:rPr>
              <a:t>Wakeup</a:t>
            </a:r>
            <a:r>
              <a:rPr lang="zh-CN" altLang="en-US" sz="3200" b="1">
                <a:solidFill>
                  <a:srgbClr val="0000FF"/>
                </a:solidFill>
                <a:latin typeface="楷体_GB2312" pitchFamily="49" charset="-122"/>
                <a:ea typeface="楷体_GB2312" pitchFamily="49" charset="-122"/>
              </a:rPr>
              <a:t>原语是一对作用刚好相反的原语！</a:t>
            </a:r>
          </a:p>
          <a:p>
            <a:pPr eaLnBrk="1" hangingPunct="1">
              <a:lnSpc>
                <a:spcPct val="140000"/>
              </a:lnSpc>
              <a:spcBef>
                <a:spcPct val="50000"/>
              </a:spcBef>
            </a:pPr>
            <a:r>
              <a:rPr lang="zh-CN" altLang="en-US" sz="3200" b="1">
                <a:solidFill>
                  <a:srgbClr val="0000FF"/>
                </a:solidFill>
                <a:latin typeface="楷体_GB2312" pitchFamily="49" charset="-122"/>
                <a:ea typeface="楷体_GB2312" pitchFamily="49" charset="-122"/>
              </a:rPr>
              <a:t>       如果在一个进程中调用了</a:t>
            </a:r>
            <a:r>
              <a:rPr lang="en-US" altLang="zh-CN" sz="3200" b="1">
                <a:solidFill>
                  <a:srgbClr val="0000FF"/>
                </a:solidFill>
                <a:latin typeface="楷体_GB2312" pitchFamily="49" charset="-122"/>
                <a:ea typeface="楷体_GB2312" pitchFamily="49" charset="-122"/>
              </a:rPr>
              <a:t>Block</a:t>
            </a:r>
            <a:r>
              <a:rPr lang="zh-CN" altLang="en-US" sz="3200" b="1">
                <a:solidFill>
                  <a:srgbClr val="0000FF"/>
                </a:solidFill>
                <a:latin typeface="楷体_GB2312" pitchFamily="49" charset="-122"/>
                <a:ea typeface="楷体_GB2312" pitchFamily="49" charset="-122"/>
              </a:rPr>
              <a:t>原语</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则必须在该进程的合作进程或其他相关进程中调用</a:t>
            </a:r>
            <a:r>
              <a:rPr lang="en-US" altLang="zh-CN" sz="3200" b="1">
                <a:solidFill>
                  <a:srgbClr val="0000FF"/>
                </a:solidFill>
                <a:latin typeface="楷体_GB2312" pitchFamily="49" charset="-122"/>
                <a:ea typeface="楷体_GB2312" pitchFamily="49" charset="-122"/>
              </a:rPr>
              <a:t>Wakeup</a:t>
            </a:r>
            <a:r>
              <a:rPr lang="zh-CN" altLang="en-US" sz="3200" b="1">
                <a:solidFill>
                  <a:srgbClr val="0000FF"/>
                </a:solidFill>
                <a:latin typeface="楷体_GB2312" pitchFamily="49" charset="-122"/>
                <a:ea typeface="楷体_GB2312" pitchFamily="49" charset="-122"/>
              </a:rPr>
              <a:t>原语唤醒阻塞进程。</a:t>
            </a:r>
          </a:p>
          <a:p>
            <a:pPr eaLnBrk="1" hangingPunct="1">
              <a:lnSpc>
                <a:spcPct val="140000"/>
              </a:lnSpc>
              <a:spcBef>
                <a:spcPct val="50000"/>
              </a:spcBef>
            </a:pPr>
            <a:endParaRPr lang="en-US" altLang="zh-CN"/>
          </a:p>
        </p:txBody>
      </p:sp>
    </p:spTree>
    <p:extLst>
      <p:ext uri="{BB962C8B-B14F-4D97-AF65-F5344CB8AC3E}">
        <p14:creationId xmlns:p14="http://schemas.microsoft.com/office/powerpoint/2010/main" val="2006171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922C6350-9C12-9248-A481-6F381AB7397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33B30D4-CF58-4F42-8F7F-2CB265D97D43}" type="slidenum">
              <a:rPr lang="en-US" altLang="zh-CN" sz="1200"/>
              <a:pPr/>
              <a:t>50</a:t>
            </a:fld>
            <a:endParaRPr lang="en-US" altLang="zh-CN" sz="1200"/>
          </a:p>
        </p:txBody>
      </p:sp>
      <p:sp>
        <p:nvSpPr>
          <p:cNvPr id="178179" name="Rectangle 2">
            <a:extLst>
              <a:ext uri="{FF2B5EF4-FFF2-40B4-BE49-F238E27FC236}">
                <a16:creationId xmlns:a16="http://schemas.microsoft.com/office/drawing/2014/main" id="{F0D524DE-0867-B94C-86D2-DBA7DE74CE4E}"/>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714D0515-D64E-534A-A5C1-1AE10B5791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lnSpc>
                <a:spcPct val="120000"/>
              </a:lnSpc>
              <a:spcBef>
                <a:spcPct val="50000"/>
              </a:spcBef>
              <a:buClr>
                <a:srgbClr val="FF3300"/>
              </a:buClr>
              <a:buSzPct val="200000"/>
            </a:pPr>
            <a:r>
              <a:rPr lang="zh-CN" altLang="en-US" b="1"/>
              <a:t>当出现了引起进程挂起的事件时，如用户进程请求将自己挂起，或者父进程请求将自己的某个子进程挂起时，系统将利用挂起原语</a:t>
            </a:r>
            <a:r>
              <a:rPr lang="en-US" altLang="zh-CN" b="1"/>
              <a:t>SUSPEND</a:t>
            </a:r>
            <a:r>
              <a:rPr lang="zh-CN" altLang="en-US" b="1"/>
              <a:t>（）将指定进程或处于阻塞状态的进程挂起</a:t>
            </a:r>
            <a:r>
              <a:rPr lang="en-US" altLang="zh-CN" b="1"/>
              <a:t>.</a:t>
            </a:r>
          </a:p>
          <a:p>
            <a:endParaRPr lang="en-US" altLang="zh-CN"/>
          </a:p>
        </p:txBody>
      </p:sp>
    </p:spTree>
    <p:extLst>
      <p:ext uri="{BB962C8B-B14F-4D97-AF65-F5344CB8AC3E}">
        <p14:creationId xmlns:p14="http://schemas.microsoft.com/office/powerpoint/2010/main" val="4285362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B90EBD0B-C3B9-C940-96F0-FF1C9D3523D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985339F-773C-5741-B700-AF9AA58483B6}" type="slidenum">
              <a:rPr lang="en-US" altLang="zh-CN" sz="1200"/>
              <a:pPr/>
              <a:t>51</a:t>
            </a:fld>
            <a:endParaRPr lang="en-US" altLang="zh-CN" sz="1200"/>
          </a:p>
        </p:txBody>
      </p:sp>
      <p:sp>
        <p:nvSpPr>
          <p:cNvPr id="179203" name="Rectangle 2">
            <a:extLst>
              <a:ext uri="{FF2B5EF4-FFF2-40B4-BE49-F238E27FC236}">
                <a16:creationId xmlns:a16="http://schemas.microsoft.com/office/drawing/2014/main" id="{520D6BCD-4934-8D46-893A-C9356CCC8738}"/>
              </a:ext>
            </a:extLst>
          </p:cNvPr>
          <p:cNvSpPr>
            <a:spLocks noGrp="1" noRot="1" noChangeAspect="1" noChangeArrowheads="1" noTextEdit="1"/>
          </p:cNvSpPr>
          <p:nvPr>
            <p:ph type="sldImg"/>
          </p:nvPr>
        </p:nvSpPr>
        <p:spPr>
          <a:ln/>
        </p:spPr>
      </p:sp>
      <p:sp>
        <p:nvSpPr>
          <p:cNvPr id="351235" name="Rectangle 3">
            <a:extLst>
              <a:ext uri="{FF2B5EF4-FFF2-40B4-BE49-F238E27FC236}">
                <a16:creationId xmlns:a16="http://schemas.microsoft.com/office/drawing/2014/main" id="{D25732C7-F748-CF4E-8721-E00630722927}"/>
              </a:ext>
            </a:extLst>
          </p:cNvPr>
          <p:cNvSpPr>
            <a:spLocks noGrp="1" noChangeArrowheads="1"/>
          </p:cNvSpPr>
          <p:nvPr>
            <p:ph type="body" idx="1"/>
          </p:nvPr>
        </p:nvSpPr>
        <p:spPr/>
        <p:txBody>
          <a:bodyPr/>
          <a:lstStyle/>
          <a:p>
            <a:pPr eaLnBrk="1" hangingPunct="1">
              <a:lnSpc>
                <a:spcPct val="120000"/>
              </a:lnSpc>
              <a:spcBef>
                <a:spcPct val="5000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当出现了引起进程挂起的事件时，如用户进程请求将自己挂起，或者父进程请求将自己的某个子进程挂起时，系统将利用</a:t>
            </a:r>
            <a:r>
              <a:rPr lang="zh-CN" altLang="en-US" sz="2800" b="1">
                <a:solidFill>
                  <a:srgbClr val="FFFF66"/>
                </a:solidFill>
                <a:effectLst>
                  <a:outerShdw blurRad="38100" dist="38100" dir="2700000" algn="tl">
                    <a:srgbClr val="C0C0C0"/>
                  </a:outerShdw>
                </a:effectLst>
                <a:latin typeface="Arial Narrow" panose="020B0604020202020204" pitchFamily="34" charset="0"/>
              </a:rPr>
              <a:t>挂起原语</a:t>
            </a:r>
            <a:r>
              <a:rPr lang="en-US" altLang="zh-CN" sz="2800" b="1">
                <a:solidFill>
                  <a:srgbClr val="FFFF66"/>
                </a:solidFill>
                <a:effectLst>
                  <a:outerShdw blurRad="38100" dist="38100" dir="2700000" algn="tl">
                    <a:srgbClr val="C0C0C0"/>
                  </a:outerShdw>
                </a:effectLst>
                <a:latin typeface="Arial Narrow" panose="020B0604020202020204" pitchFamily="34" charset="0"/>
              </a:rPr>
              <a:t>SUSPEND</a:t>
            </a:r>
            <a:r>
              <a:rPr lang="zh-CN" altLang="en-US" sz="2800" b="1">
                <a:solidFill>
                  <a:srgbClr val="FFFF66"/>
                </a:solidFill>
                <a:effectLst>
                  <a:outerShdw blurRad="38100" dist="38100" dir="2700000" algn="tl">
                    <a:srgbClr val="C0C0C0"/>
                  </a:outerShdw>
                </a:effectLst>
                <a:latin typeface="Arial Narrow" panose="020B0604020202020204" pitchFamily="34" charset="0"/>
              </a:rPr>
              <a:t>（）</a:t>
            </a:r>
            <a:r>
              <a:rPr lang="zh-CN" altLang="en-US" sz="2800" b="1">
                <a:solidFill>
                  <a:srgbClr val="FFFFFF"/>
                </a:solidFill>
                <a:effectLst>
                  <a:outerShdw blurRad="38100" dist="38100" dir="2700000" algn="tl">
                    <a:srgbClr val="C0C0C0"/>
                  </a:outerShdw>
                </a:effectLst>
                <a:latin typeface="Arial Narrow" panose="020B0604020202020204" pitchFamily="34" charset="0"/>
              </a:rPr>
              <a:t>将指定进程或处于阻塞状态的进程挂起</a:t>
            </a:r>
            <a:r>
              <a:rPr lang="en-US" altLang="zh-CN" sz="2800" b="1">
                <a:solidFill>
                  <a:srgbClr val="FFFFFF"/>
                </a:solidFill>
                <a:effectLst>
                  <a:outerShdw blurRad="38100" dist="38100" dir="2700000" algn="tl">
                    <a:srgbClr val="C0C0C0"/>
                  </a:outerShdw>
                </a:effectLst>
                <a:latin typeface="Arial Narrow" panose="020B0604020202020204" pitchFamily="34" charset="0"/>
              </a:rPr>
              <a:t>.</a:t>
            </a:r>
          </a:p>
          <a:p>
            <a:pPr>
              <a:lnSpc>
                <a:spcPct val="120000"/>
              </a:lnSpc>
              <a:spcBef>
                <a:spcPct val="0"/>
              </a:spcBef>
              <a:buClr>
                <a:srgbClr val="FF3300"/>
              </a:buClr>
              <a:buSzPct val="200000"/>
              <a:buFontTx/>
              <a:buChar char="•"/>
            </a:pPr>
            <a:r>
              <a:rPr lang="en-US" altLang="zh-CN" sz="2800" b="1">
                <a:solidFill>
                  <a:srgbClr val="FFFFFF"/>
                </a:solidFill>
                <a:effectLst>
                  <a:outerShdw blurRad="38100" dist="38100" dir="2700000" algn="tl">
                    <a:srgbClr val="C0C0C0"/>
                  </a:outerShdw>
                </a:effectLst>
                <a:latin typeface="Arial Narrow" panose="020B0604020202020204" pitchFamily="34" charset="0"/>
              </a:rPr>
              <a:t>         </a:t>
            </a:r>
            <a:r>
              <a:rPr lang="zh-CN" altLang="en-US" sz="2800" b="1" i="1" u="sng">
                <a:solidFill>
                  <a:srgbClr val="FFFFFF"/>
                </a:solidFill>
                <a:effectLst>
                  <a:outerShdw blurRad="38100" dist="38100" dir="2700000" algn="tl">
                    <a:srgbClr val="C0C0C0"/>
                  </a:outerShdw>
                </a:effectLst>
                <a:latin typeface="Arial Narrow" panose="020B0604020202020204" pitchFamily="34" charset="0"/>
              </a:rPr>
              <a:t>挂起原语的执行过程是</a:t>
            </a:r>
            <a:r>
              <a:rPr lang="zh-CN" altLang="en-US" sz="2800" b="1">
                <a:solidFill>
                  <a:srgbClr val="FFFFFF"/>
                </a:solidFill>
                <a:effectLst>
                  <a:outerShdw blurRad="38100" dist="38100" dir="2700000" algn="tl">
                    <a:srgbClr val="C0C0C0"/>
                  </a:outerShdw>
                </a:effectLst>
                <a:latin typeface="Arial Narrow" panose="020B0604020202020204" pitchFamily="34" charset="0"/>
              </a:rPr>
              <a:t>：检查被挂起进程的状态，若正处于</a:t>
            </a:r>
            <a:r>
              <a:rPr lang="zh-CN" altLang="en-US" sz="2800" b="1">
                <a:solidFill>
                  <a:srgbClr val="FF3300"/>
                </a:solidFill>
                <a:effectLst>
                  <a:outerShdw blurRad="38100" dist="38100" dir="2700000" algn="tl">
                    <a:srgbClr val="C0C0C0"/>
                  </a:outerShdw>
                </a:effectLst>
                <a:latin typeface="Arial Narrow" panose="020B0604020202020204" pitchFamily="34" charset="0"/>
              </a:rPr>
              <a:t>活动就绪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状态，便将其</a:t>
            </a:r>
            <a:r>
              <a:rPr lang="zh-CN" altLang="en-US" sz="2800" b="1">
                <a:solidFill>
                  <a:srgbClr val="FF3300"/>
                </a:solidFill>
                <a:effectLst>
                  <a:outerShdw blurRad="38100" dist="38100" dir="2700000" algn="tl">
                    <a:srgbClr val="C0C0C0"/>
                  </a:outerShdw>
                </a:effectLst>
                <a:latin typeface="Arial Narrow" panose="020B0604020202020204" pitchFamily="34" charset="0"/>
              </a:rPr>
              <a:t>改为</a:t>
            </a:r>
            <a:r>
              <a:rPr lang="zh-CN" altLang="en-US" sz="2800" b="1">
                <a:solidFill>
                  <a:srgbClr val="FFFF66"/>
                </a:solidFill>
                <a:effectLst>
                  <a:outerShdw blurRad="38100" dist="38100" dir="2700000" algn="tl">
                    <a:srgbClr val="C0C0C0"/>
                  </a:outerShdw>
                </a:effectLst>
                <a:latin typeface="Arial Narrow" panose="020B0604020202020204" pitchFamily="34" charset="0"/>
              </a:rPr>
              <a:t>静止就绪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；若处于</a:t>
            </a:r>
            <a:r>
              <a:rPr lang="zh-CN" altLang="en-US" sz="2800" b="1">
                <a:solidFill>
                  <a:srgbClr val="FF3300"/>
                </a:solidFill>
                <a:effectLst>
                  <a:outerShdw blurRad="38100" dist="38100" dir="2700000" algn="tl">
                    <a:srgbClr val="C0C0C0"/>
                  </a:outerShdw>
                </a:effectLst>
                <a:latin typeface="Arial Narrow" panose="020B0604020202020204" pitchFamily="34" charset="0"/>
              </a:rPr>
              <a:t>活动阻塞</a:t>
            </a:r>
            <a:r>
              <a:rPr lang="zh-CN" altLang="en-US" sz="2800" b="1">
                <a:solidFill>
                  <a:srgbClr val="FFFFFF"/>
                </a:solidFill>
                <a:effectLst>
                  <a:outerShdw blurRad="38100" dist="38100" dir="2700000" algn="tl">
                    <a:srgbClr val="C0C0C0"/>
                  </a:outerShdw>
                </a:effectLst>
                <a:latin typeface="Arial Narrow" panose="020B0604020202020204" pitchFamily="34" charset="0"/>
              </a:rPr>
              <a:t>状态的进程，则将其</a:t>
            </a:r>
            <a:r>
              <a:rPr lang="zh-CN" altLang="en-US" sz="2800" b="1">
                <a:solidFill>
                  <a:srgbClr val="FFFF00"/>
                </a:solidFill>
                <a:effectLst>
                  <a:outerShdw blurRad="38100" dist="38100" dir="2700000" algn="tl">
                    <a:srgbClr val="C0C0C0"/>
                  </a:outerShdw>
                </a:effectLst>
                <a:latin typeface="Arial Narrow" panose="020B0604020202020204" pitchFamily="34" charset="0"/>
              </a:rPr>
              <a:t>改为静止阻塞</a:t>
            </a:r>
            <a:r>
              <a:rPr lang="zh-CN" altLang="en-US" sz="2800" b="1">
                <a:solidFill>
                  <a:srgbClr val="FFFFFF"/>
                </a:solidFill>
                <a:effectLst>
                  <a:outerShdw blurRad="38100" dist="38100" dir="2700000" algn="tl">
                    <a:srgbClr val="C0C0C0"/>
                  </a:outerShdw>
                </a:effectLst>
                <a:latin typeface="Arial Narrow" panose="020B0604020202020204" pitchFamily="34" charset="0"/>
              </a:rPr>
              <a:t>；若被挂起的进程正在运行，则转调度程序重新调度。</a:t>
            </a:r>
          </a:p>
          <a:p>
            <a:pPr>
              <a:lnSpc>
                <a:spcPct val="120000"/>
              </a:lnSpc>
              <a:spcBef>
                <a:spcPct val="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       </a:t>
            </a:r>
            <a:r>
              <a:rPr lang="zh-CN" altLang="en-US" sz="3200" b="1">
                <a:solidFill>
                  <a:srgbClr val="0000FF"/>
                </a:solidFill>
                <a:latin typeface="楷体_GB2312" pitchFamily="49" charset="-122"/>
                <a:ea typeface="楷体_GB2312" pitchFamily="49" charset="-122"/>
              </a:rPr>
              <a:t> ★  被挂起进程的</a:t>
            </a:r>
            <a:r>
              <a:rPr lang="en-US" altLang="zh-CN" sz="3200" b="1">
                <a:solidFill>
                  <a:srgbClr val="0000FF"/>
                </a:solidFill>
                <a:latin typeface="楷体_GB2312" pitchFamily="49" charset="-122"/>
                <a:ea typeface="楷体_GB2312" pitchFamily="49" charset="-122"/>
              </a:rPr>
              <a:t>PCB</a:t>
            </a:r>
            <a:r>
              <a:rPr lang="zh-CN" altLang="en-US" sz="3200" b="1">
                <a:solidFill>
                  <a:srgbClr val="0000FF"/>
                </a:solidFill>
                <a:latin typeface="楷体_GB2312" pitchFamily="49" charset="-122"/>
                <a:ea typeface="楷体_GB2312" pitchFamily="49" charset="-122"/>
              </a:rPr>
              <a:t>要复制到内存指定区域，供用户或父进程考察其运行状态</a:t>
            </a:r>
            <a:endParaRPr lang="zh-CN" altLang="en-US" sz="2800" b="1">
              <a:solidFill>
                <a:srgbClr val="FFFFFF"/>
              </a:solidFill>
              <a:effectLst>
                <a:outerShdw blurRad="38100" dist="38100" dir="2700000" algn="tl">
                  <a:srgbClr val="C0C0C0"/>
                </a:outerShdw>
              </a:effectLst>
              <a:latin typeface="Arial Narrow" panose="020B0604020202020204" pitchFamily="34" charset="0"/>
            </a:endParaRPr>
          </a:p>
          <a:p>
            <a:endParaRPr lang="en-US" altLang="zh-CN"/>
          </a:p>
        </p:txBody>
      </p:sp>
    </p:spTree>
    <p:extLst>
      <p:ext uri="{BB962C8B-B14F-4D97-AF65-F5344CB8AC3E}">
        <p14:creationId xmlns:p14="http://schemas.microsoft.com/office/powerpoint/2010/main" val="461153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8905B027-613C-064A-920F-292A3EB28D6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18C9E8D-DAB3-4544-AADD-0794E6A2438D}" type="slidenum">
              <a:rPr lang="en-US" altLang="zh-CN" sz="1200"/>
              <a:pPr/>
              <a:t>52</a:t>
            </a:fld>
            <a:endParaRPr lang="en-US" altLang="zh-CN" sz="1200"/>
          </a:p>
        </p:txBody>
      </p:sp>
      <p:sp>
        <p:nvSpPr>
          <p:cNvPr id="180227" name="Rectangle 2">
            <a:extLst>
              <a:ext uri="{FF2B5EF4-FFF2-40B4-BE49-F238E27FC236}">
                <a16:creationId xmlns:a16="http://schemas.microsoft.com/office/drawing/2014/main" id="{F21173B4-8CDB-9944-9BDE-FEE7584A58C7}"/>
              </a:ext>
            </a:extLst>
          </p:cNvPr>
          <p:cNvSpPr>
            <a:spLocks noGrp="1" noRot="1" noChangeAspect="1" noChangeArrowheads="1" noTextEdit="1"/>
          </p:cNvSpPr>
          <p:nvPr>
            <p:ph type="sldImg"/>
          </p:nvPr>
        </p:nvSpPr>
        <p:spPr>
          <a:ln/>
        </p:spPr>
      </p:sp>
      <p:sp>
        <p:nvSpPr>
          <p:cNvPr id="352259" name="Rectangle 3">
            <a:extLst>
              <a:ext uri="{FF2B5EF4-FFF2-40B4-BE49-F238E27FC236}">
                <a16:creationId xmlns:a16="http://schemas.microsoft.com/office/drawing/2014/main" id="{8D44F02E-D441-9C4E-A6FB-81CA0347B5C1}"/>
              </a:ext>
            </a:extLst>
          </p:cNvPr>
          <p:cNvSpPr>
            <a:spLocks noGrp="1" noChangeArrowheads="1"/>
          </p:cNvSpPr>
          <p:nvPr>
            <p:ph type="body" idx="1"/>
          </p:nvPr>
        </p:nvSpPr>
        <p:spPr/>
        <p:txBody>
          <a:bodyPr/>
          <a:lstStyle/>
          <a:p>
            <a:pPr eaLnBrk="1" hangingPunct="1">
              <a:lnSpc>
                <a:spcPct val="130000"/>
              </a:lnSpc>
              <a:spcBef>
                <a:spcPct val="5000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当发生激活进程的事件时，如</a:t>
            </a:r>
            <a:r>
              <a:rPr lang="zh-CN" altLang="en-US" sz="2800" b="1">
                <a:solidFill>
                  <a:srgbClr val="FF3300"/>
                </a:solidFill>
                <a:effectLst>
                  <a:outerShdw blurRad="38100" dist="38100" dir="2700000" algn="tl">
                    <a:srgbClr val="C0C0C0"/>
                  </a:outerShdw>
                </a:effectLst>
                <a:latin typeface="Arial Narrow" panose="020B0604020202020204" pitchFamily="34" charset="0"/>
              </a:rPr>
              <a:t>用户进程或父进程请求激活指定进程</a:t>
            </a:r>
            <a:r>
              <a:rPr lang="zh-CN" altLang="en-US" sz="2800" b="1">
                <a:solidFill>
                  <a:srgbClr val="FFFFFF"/>
                </a:solidFill>
                <a:effectLst>
                  <a:outerShdw blurRad="38100" dist="38100" dir="2700000" algn="tl">
                    <a:srgbClr val="C0C0C0"/>
                  </a:outerShdw>
                </a:effectLst>
                <a:latin typeface="Arial Narrow" panose="020B0604020202020204" pitchFamily="34" charset="0"/>
              </a:rPr>
              <a:t>，若进程驻留在外存而内存中已有足够的空间，则可将在外存上处于静止就绪状态的进程换入内存。这时系统将利用激活原语</a:t>
            </a:r>
            <a:r>
              <a:rPr lang="en-US" altLang="zh-CN" sz="2800" b="1">
                <a:solidFill>
                  <a:srgbClr val="FFFFFF"/>
                </a:solidFill>
                <a:effectLst>
                  <a:outerShdw blurRad="38100" dist="38100" dir="2700000" algn="tl">
                    <a:srgbClr val="C0C0C0"/>
                  </a:outerShdw>
                </a:effectLst>
                <a:latin typeface="Arial Narrow" panose="020B0604020202020204" pitchFamily="34" charset="0"/>
              </a:rPr>
              <a:t>active</a:t>
            </a:r>
            <a:r>
              <a:rPr lang="zh-CN" altLang="en-US" sz="2800" b="1">
                <a:solidFill>
                  <a:srgbClr val="FFFFFF"/>
                </a:solidFill>
                <a:effectLst>
                  <a:outerShdw blurRad="38100" dist="38100" dir="2700000" algn="tl">
                    <a:srgbClr val="C0C0C0"/>
                  </a:outerShdw>
                </a:effectLst>
                <a:latin typeface="Arial Narrow" panose="020B0604020202020204" pitchFamily="34" charset="0"/>
              </a:rPr>
              <a:t>（）将指定进程激活。</a:t>
            </a:r>
          </a:p>
          <a:p>
            <a:pPr>
              <a:lnSpc>
                <a:spcPct val="130000"/>
              </a:lnSpc>
              <a:spcBef>
                <a:spcPct val="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    </a:t>
            </a:r>
            <a:r>
              <a:rPr lang="zh-CN" altLang="en-US" sz="2800" b="1" i="1" u="sng">
                <a:solidFill>
                  <a:srgbClr val="FFFFFF"/>
                </a:solidFill>
                <a:effectLst>
                  <a:outerShdw blurRad="38100" dist="38100" dir="2700000" algn="tl">
                    <a:srgbClr val="C0C0C0"/>
                  </a:outerShdw>
                </a:effectLst>
                <a:latin typeface="Arial Narrow" panose="020B0604020202020204" pitchFamily="34" charset="0"/>
              </a:rPr>
              <a:t>进程的激活过程</a:t>
            </a:r>
            <a:r>
              <a:rPr lang="zh-CN" altLang="en-US" sz="2800" b="1">
                <a:solidFill>
                  <a:srgbClr val="FFFFFF"/>
                </a:solidFill>
                <a:effectLst>
                  <a:outerShdw blurRad="38100" dist="38100" dir="2700000" algn="tl">
                    <a:srgbClr val="C0C0C0"/>
                  </a:outerShdw>
                </a:effectLst>
                <a:latin typeface="Arial Narrow" panose="020B0604020202020204" pitchFamily="34" charset="0"/>
              </a:rPr>
              <a:t>：激活原语先将进程</a:t>
            </a:r>
            <a:r>
              <a:rPr lang="zh-CN" altLang="en-US" sz="2800" b="1">
                <a:solidFill>
                  <a:srgbClr val="FFFF66"/>
                </a:solidFill>
                <a:effectLst>
                  <a:outerShdw blurRad="38100" dist="38100" dir="2700000" algn="tl">
                    <a:srgbClr val="C0C0C0"/>
                  </a:outerShdw>
                </a:effectLst>
                <a:latin typeface="Arial Narrow" panose="020B0604020202020204" pitchFamily="34" charset="0"/>
              </a:rPr>
              <a:t>从外存调入内存</a:t>
            </a:r>
            <a:r>
              <a:rPr lang="zh-CN" altLang="en-US" sz="2800" b="1">
                <a:solidFill>
                  <a:srgbClr val="FFFFFF"/>
                </a:solidFill>
                <a:effectLst>
                  <a:outerShdw blurRad="38100" dist="38100" dir="2700000" algn="tl">
                    <a:srgbClr val="C0C0C0"/>
                  </a:outerShdw>
                </a:effectLst>
                <a:latin typeface="Arial Narrow" panose="020B0604020202020204" pitchFamily="34" charset="0"/>
              </a:rPr>
              <a:t>，检查该进程的现行状态，若是</a:t>
            </a:r>
            <a:r>
              <a:rPr lang="zh-CN" altLang="en-US" sz="2800" b="1">
                <a:solidFill>
                  <a:srgbClr val="FF3300"/>
                </a:solidFill>
                <a:effectLst>
                  <a:outerShdw blurRad="38100" dist="38100" dir="2700000" algn="tl">
                    <a:srgbClr val="C0C0C0"/>
                  </a:outerShdw>
                </a:effectLst>
                <a:latin typeface="Arial Narrow" panose="020B0604020202020204" pitchFamily="34" charset="0"/>
              </a:rPr>
              <a:t>静止就绪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便将其</a:t>
            </a:r>
            <a:r>
              <a:rPr lang="zh-CN" altLang="en-US" sz="2800" b="1">
                <a:solidFill>
                  <a:srgbClr val="CC3300"/>
                </a:solidFill>
                <a:effectLst>
                  <a:outerShdw blurRad="38100" dist="38100" dir="2700000" algn="tl">
                    <a:srgbClr val="C0C0C0"/>
                  </a:outerShdw>
                </a:effectLst>
                <a:latin typeface="Arial Narrow" panose="020B0604020202020204" pitchFamily="34" charset="0"/>
              </a:rPr>
              <a:t>改为</a:t>
            </a:r>
            <a:r>
              <a:rPr lang="zh-CN" altLang="en-US" sz="2800" b="1">
                <a:solidFill>
                  <a:srgbClr val="FFFF66"/>
                </a:solidFill>
                <a:effectLst>
                  <a:outerShdw blurRad="38100" dist="38100" dir="2700000" algn="tl">
                    <a:srgbClr val="C0C0C0"/>
                  </a:outerShdw>
                </a:effectLst>
                <a:latin typeface="Arial Narrow" panose="020B0604020202020204" pitchFamily="34" charset="0"/>
              </a:rPr>
              <a:t>活动就绪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；若为</a:t>
            </a:r>
            <a:r>
              <a:rPr lang="zh-CN" altLang="en-US" sz="2800" b="1">
                <a:solidFill>
                  <a:srgbClr val="FFFF66"/>
                </a:solidFill>
                <a:effectLst>
                  <a:outerShdw blurRad="38100" dist="38100" dir="2700000" algn="tl">
                    <a:srgbClr val="C0C0C0"/>
                  </a:outerShdw>
                </a:effectLst>
                <a:latin typeface="Arial Narrow" panose="020B0604020202020204" pitchFamily="34" charset="0"/>
              </a:rPr>
              <a:t>静止阻塞</a:t>
            </a:r>
            <a:r>
              <a:rPr lang="zh-CN" altLang="en-US" sz="2800" b="1">
                <a:solidFill>
                  <a:srgbClr val="FFFFFF"/>
                </a:solidFill>
                <a:effectLst>
                  <a:outerShdw blurRad="38100" dist="38100" dir="2700000" algn="tl">
                    <a:srgbClr val="C0C0C0"/>
                  </a:outerShdw>
                </a:effectLst>
                <a:latin typeface="Arial Narrow" panose="020B0604020202020204" pitchFamily="34" charset="0"/>
              </a:rPr>
              <a:t>，便将其</a:t>
            </a:r>
            <a:r>
              <a:rPr lang="zh-CN" altLang="en-US" sz="2800" b="1">
                <a:solidFill>
                  <a:srgbClr val="CC3300"/>
                </a:solidFill>
                <a:effectLst>
                  <a:outerShdw blurRad="38100" dist="38100" dir="2700000" algn="tl">
                    <a:srgbClr val="C0C0C0"/>
                  </a:outerShdw>
                </a:effectLst>
                <a:latin typeface="Arial Narrow" panose="020B0604020202020204" pitchFamily="34" charset="0"/>
              </a:rPr>
              <a:t>改为</a:t>
            </a:r>
            <a:r>
              <a:rPr lang="zh-CN" altLang="en-US" sz="2800" b="1">
                <a:solidFill>
                  <a:srgbClr val="FFFF66"/>
                </a:solidFill>
                <a:effectLst>
                  <a:outerShdw blurRad="38100" dist="38100" dir="2700000" algn="tl">
                    <a:srgbClr val="C0C0C0"/>
                  </a:outerShdw>
                </a:effectLst>
                <a:latin typeface="Arial Narrow" panose="020B0604020202020204" pitchFamily="34" charset="0"/>
              </a:rPr>
              <a:t>活动阻塞</a:t>
            </a:r>
          </a:p>
        </p:txBody>
      </p:sp>
    </p:spTree>
    <p:extLst>
      <p:ext uri="{BB962C8B-B14F-4D97-AF65-F5344CB8AC3E}">
        <p14:creationId xmlns:p14="http://schemas.microsoft.com/office/powerpoint/2010/main" val="1246358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a:extLst>
              <a:ext uri="{FF2B5EF4-FFF2-40B4-BE49-F238E27FC236}">
                <a16:creationId xmlns:a16="http://schemas.microsoft.com/office/drawing/2014/main" id="{3462FFDB-1F0D-4547-815D-63DF97A07175}"/>
              </a:ext>
            </a:extLst>
          </p:cNvPr>
          <p:cNvSpPr>
            <a:spLocks noGrp="1" noRot="1" noChangeAspect="1" noTextEdit="1"/>
          </p:cNvSpPr>
          <p:nvPr>
            <p:ph type="sldImg"/>
          </p:nvPr>
        </p:nvSpPr>
        <p:spPr>
          <a:ln/>
        </p:spPr>
      </p:sp>
      <p:sp>
        <p:nvSpPr>
          <p:cNvPr id="181251" name="备注占位符 2">
            <a:extLst>
              <a:ext uri="{FF2B5EF4-FFF2-40B4-BE49-F238E27FC236}">
                <a16:creationId xmlns:a16="http://schemas.microsoft.com/office/drawing/2014/main" id="{CE119403-B076-434A-820B-0E43CB8C618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zh-CN" altLang="en-US" b="1">
                <a:solidFill>
                  <a:srgbClr val="000000"/>
                </a:solidFill>
                <a:latin typeface="华文楷体" panose="02010600040101010101" pitchFamily="2" charset="-122"/>
                <a:ea typeface="华文楷体" panose="02010600040101010101" pitchFamily="2" charset="-122"/>
              </a:rPr>
              <a:t>最初用于同一台主机上多个应用程序之间的通信</a:t>
            </a:r>
            <a:r>
              <a:rPr lang="en-US" altLang="zh-CN" b="1">
                <a:solidFill>
                  <a:srgbClr val="000000"/>
                </a:solidFill>
                <a:latin typeface="华文楷体" panose="02010600040101010101" pitchFamily="2" charset="-122"/>
                <a:ea typeface="华文楷体" panose="02010600040101010101" pitchFamily="2" charset="-122"/>
              </a:rPr>
              <a:t>(</a:t>
            </a:r>
            <a:r>
              <a:rPr lang="zh-CN" altLang="en-US" b="1">
                <a:solidFill>
                  <a:srgbClr val="000000"/>
                </a:solidFill>
                <a:latin typeface="华文楷体" panose="02010600040101010101" pitchFamily="2" charset="-122"/>
                <a:ea typeface="华文楷体" panose="02010600040101010101" pitchFamily="2" charset="-122"/>
              </a:rPr>
              <a:t>即进程间的通信</a:t>
            </a:r>
            <a:r>
              <a:rPr lang="en-US" altLang="zh-CN" b="1">
                <a:solidFill>
                  <a:srgbClr val="000000"/>
                </a:solidFill>
                <a:latin typeface="华文楷体" panose="02010600040101010101" pitchFamily="2" charset="-122"/>
                <a:ea typeface="华文楷体" panose="02010600040101010101" pitchFamily="2" charset="-122"/>
              </a:rPr>
              <a:t>)</a:t>
            </a:r>
            <a:r>
              <a:rPr lang="zh-CN" altLang="en-US" b="1">
                <a:solidFill>
                  <a:srgbClr val="000000"/>
                </a:solidFill>
                <a:latin typeface="华文楷体" panose="02010600040101010101" pitchFamily="2" charset="-122"/>
                <a:ea typeface="华文楷体" panose="02010600040101010101" pitchFamily="2" charset="-122"/>
              </a:rPr>
              <a:t>，主要是为了解决多对进程同时通信时端口和物理线路的多路复用问题。</a:t>
            </a:r>
            <a:endParaRPr lang="en-US" altLang="zh-CN" b="1">
              <a:solidFill>
                <a:srgbClr val="000000"/>
              </a:solidFill>
              <a:latin typeface="华文楷体" panose="02010600040101010101" pitchFamily="2" charset="-122"/>
              <a:ea typeface="华文楷体" panose="02010600040101010101" pitchFamily="2" charset="-122"/>
            </a:endParaRPr>
          </a:p>
          <a:p>
            <a:r>
              <a:rPr lang="zh-CN" altLang="en-US" b="1">
                <a:solidFill>
                  <a:srgbClr val="000000"/>
                </a:solidFill>
                <a:latin typeface="华文楷体" panose="02010600040101010101" pitchFamily="2" charset="-122"/>
                <a:ea typeface="华文楷体" panose="02010600040101010101" pitchFamily="2" charset="-122"/>
              </a:rPr>
              <a:t>后来随着计算机网络技术的发展以及</a:t>
            </a:r>
            <a:r>
              <a:rPr lang="en-US" altLang="zh-CN" b="1">
                <a:solidFill>
                  <a:srgbClr val="000000"/>
                </a:solidFill>
                <a:latin typeface="华文楷体" panose="02010600040101010101" pitchFamily="2" charset="-122"/>
                <a:ea typeface="华文楷体" panose="02010600040101010101" pitchFamily="2" charset="-122"/>
              </a:rPr>
              <a:t>UNIX </a:t>
            </a:r>
            <a:r>
              <a:rPr lang="zh-CN" altLang="en-US" b="1">
                <a:solidFill>
                  <a:srgbClr val="000000"/>
                </a:solidFill>
                <a:latin typeface="华文楷体" panose="02010600040101010101" pitchFamily="2" charset="-122"/>
                <a:ea typeface="华文楷体" panose="02010600040101010101" pitchFamily="2" charset="-122"/>
              </a:rPr>
              <a:t>操作系统的广泛使用，套接字已逐渐成为最流行的网络通信程序接口之一。</a:t>
            </a:r>
            <a:endParaRPr lang="zh-CN" altLang="en-US"/>
          </a:p>
        </p:txBody>
      </p:sp>
      <p:sp>
        <p:nvSpPr>
          <p:cNvPr id="181252" name="灯片编号占位符 3">
            <a:extLst>
              <a:ext uri="{FF2B5EF4-FFF2-40B4-BE49-F238E27FC236}">
                <a16:creationId xmlns:a16="http://schemas.microsoft.com/office/drawing/2014/main" id="{19716B5E-740E-C246-BCDC-D251974C139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08F59E9-B581-A94B-AF7D-8D9E37361BA7}" type="slidenum">
              <a:rPr lang="en-US" altLang="zh-CN" sz="1200"/>
              <a:pPr/>
              <a:t>136</a:t>
            </a:fld>
            <a:endParaRPr lang="en-US" altLang="zh-CN" sz="1200"/>
          </a:p>
        </p:txBody>
      </p:sp>
    </p:spTree>
    <p:extLst>
      <p:ext uri="{BB962C8B-B14F-4D97-AF65-F5344CB8AC3E}">
        <p14:creationId xmlns:p14="http://schemas.microsoft.com/office/powerpoint/2010/main" val="269487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C198E9A8-2D5A-3246-AC06-ADBB37574CC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1BE9A9E-DF8F-8B4C-9864-237AE068C98A}" type="slidenum">
              <a:rPr lang="en-US" altLang="zh-CN" sz="1200"/>
              <a:pPr/>
              <a:t>6</a:t>
            </a:fld>
            <a:endParaRPr lang="en-US" altLang="zh-CN" sz="1200"/>
          </a:p>
        </p:txBody>
      </p:sp>
      <p:sp>
        <p:nvSpPr>
          <p:cNvPr id="163843" name="Rectangle 2">
            <a:extLst>
              <a:ext uri="{FF2B5EF4-FFF2-40B4-BE49-F238E27FC236}">
                <a16:creationId xmlns:a16="http://schemas.microsoft.com/office/drawing/2014/main" id="{B6A2BCC5-B9A8-1143-9C68-382C24235574}"/>
              </a:ext>
            </a:extLst>
          </p:cNvPr>
          <p:cNvSpPr>
            <a:spLocks noGrp="1" noRot="1" noChangeAspect="1" noChangeArrowheads="1" noTextEdit="1"/>
          </p:cNvSpPr>
          <p:nvPr>
            <p:ph type="sldImg"/>
          </p:nvPr>
        </p:nvSpPr>
        <p:spPr>
          <a:ln/>
        </p:spPr>
      </p:sp>
      <p:sp>
        <p:nvSpPr>
          <p:cNvPr id="320515" name="Rectangle 3">
            <a:extLst>
              <a:ext uri="{FF2B5EF4-FFF2-40B4-BE49-F238E27FC236}">
                <a16:creationId xmlns:a16="http://schemas.microsoft.com/office/drawing/2014/main" id="{44017E82-B5C4-934D-A252-6AA91DD8F224}"/>
              </a:ext>
            </a:extLst>
          </p:cNvPr>
          <p:cNvSpPr>
            <a:spLocks noGrp="1" noChangeArrowheads="1"/>
          </p:cNvSpPr>
          <p:nvPr>
            <p:ph type="body" idx="1"/>
          </p:nvPr>
        </p:nvSpPr>
        <p:spPr/>
        <p:txBody>
          <a:bodyPr/>
          <a:lstStyle/>
          <a:p>
            <a:pPr>
              <a:lnSpc>
                <a:spcPct val="110000"/>
              </a:lnSpc>
              <a:buClr>
                <a:srgbClr val="FF3300"/>
              </a:buClr>
              <a:buFont typeface="Wingdings" pitchFamily="2" charset="2"/>
              <a:buNone/>
            </a:pPr>
            <a:r>
              <a:rPr lang="zh-CN" altLang="en-US" b="1">
                <a:solidFill>
                  <a:srgbClr val="FFFFFF"/>
                </a:solidFill>
                <a:effectLst>
                  <a:outerShdw blurRad="38100" dist="38100" dir="2700000" algn="tl">
                    <a:srgbClr val="C0C0C0"/>
                  </a:outerShdw>
                </a:effectLst>
                <a:latin typeface="幼圆" pitchFamily="49" charset="-122"/>
                <a:ea typeface="幼圆" pitchFamily="49" charset="-122"/>
              </a:rPr>
              <a:t>程序的并发执行，虽然提高了系统吞吐量，但也产生了下述一些与顺序执行时不同的新特征：</a:t>
            </a:r>
          </a:p>
          <a:p>
            <a:endParaRPr lang="en-US" altLang="zh-CN"/>
          </a:p>
        </p:txBody>
      </p:sp>
    </p:spTree>
    <p:extLst>
      <p:ext uri="{BB962C8B-B14F-4D97-AF65-F5344CB8AC3E}">
        <p14:creationId xmlns:p14="http://schemas.microsoft.com/office/powerpoint/2010/main" val="111743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A613685F-EA5A-C545-B496-276919F2474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1180C9D-1A24-4348-B87F-1416F6274172}" type="slidenum">
              <a:rPr lang="en-US" altLang="zh-CN" sz="1200"/>
              <a:pPr/>
              <a:t>143</a:t>
            </a:fld>
            <a:endParaRPr lang="en-US" altLang="zh-CN" sz="1200"/>
          </a:p>
        </p:txBody>
      </p:sp>
      <p:sp>
        <p:nvSpPr>
          <p:cNvPr id="182275" name="Rectangle 2">
            <a:extLst>
              <a:ext uri="{FF2B5EF4-FFF2-40B4-BE49-F238E27FC236}">
                <a16:creationId xmlns:a16="http://schemas.microsoft.com/office/drawing/2014/main" id="{B66AF85E-B07A-1348-AC1A-E15984C852F5}"/>
              </a:ext>
            </a:extLst>
          </p:cNvPr>
          <p:cNvSpPr>
            <a:spLocks noGrp="1" noRot="1" noChangeAspect="1" noChangeArrowheads="1" noTextEdit="1"/>
          </p:cNvSpPr>
          <p:nvPr>
            <p:ph type="sldImg"/>
          </p:nvPr>
        </p:nvSpPr>
        <p:spPr>
          <a:ln/>
        </p:spPr>
      </p:sp>
      <p:sp>
        <p:nvSpPr>
          <p:cNvPr id="353283" name="Rectangle 3">
            <a:extLst>
              <a:ext uri="{FF2B5EF4-FFF2-40B4-BE49-F238E27FC236}">
                <a16:creationId xmlns:a16="http://schemas.microsoft.com/office/drawing/2014/main" id="{5F7843AB-3E7C-C544-B48A-6FE3B300350D}"/>
              </a:ext>
            </a:extLst>
          </p:cNvPr>
          <p:cNvSpPr>
            <a:spLocks noGrp="1" noChangeArrowheads="1"/>
          </p:cNvSpPr>
          <p:nvPr>
            <p:ph type="body" idx="1"/>
          </p:nvPr>
        </p:nvSpPr>
        <p:spPr/>
        <p:txBody>
          <a:bodyPr/>
          <a:lstStyle/>
          <a:p>
            <a:pPr>
              <a:spcBef>
                <a:spcPct val="0"/>
              </a:spcBef>
            </a:pPr>
            <a:r>
              <a:rPr lang="en-US" altLang="zh-CN" sz="2400" b="1">
                <a:solidFill>
                  <a:srgbClr val="FFFFFF"/>
                </a:solidFill>
                <a:effectLst>
                  <a:outerShdw blurRad="38100" dist="38100" dir="2700000" algn="tl">
                    <a:srgbClr val="C0C0C0"/>
                  </a:outerShdw>
                </a:effectLst>
                <a:ea typeface="幼圆" pitchFamily="49" charset="-122"/>
              </a:rPr>
              <a:t>1</a:t>
            </a:r>
            <a:r>
              <a:rPr lang="zh-CN" altLang="en-US" sz="2400" b="1">
                <a:solidFill>
                  <a:srgbClr val="FFFFFF"/>
                </a:solidFill>
                <a:effectLst>
                  <a:outerShdw blurRad="38100" dist="38100" dir="2700000" algn="tl">
                    <a:srgbClr val="C0C0C0"/>
                  </a:outerShdw>
                </a:effectLst>
                <a:ea typeface="幼圆" pitchFamily="49" charset="-122"/>
              </a:rPr>
              <a:t>、进程的两个基本属性：</a:t>
            </a:r>
          </a:p>
          <a:p>
            <a:pPr>
              <a:spcBef>
                <a:spcPct val="0"/>
              </a:spcBef>
            </a:pPr>
            <a:r>
              <a:rPr lang="zh-CN" altLang="en-US" sz="2400" b="1">
                <a:solidFill>
                  <a:srgbClr val="FFFFFF"/>
                </a:solidFill>
                <a:effectLst>
                  <a:outerShdw blurRad="38100" dist="38100" dir="2700000" algn="tl">
                    <a:srgbClr val="C0C0C0"/>
                  </a:outerShdw>
                </a:effectLst>
                <a:ea typeface="幼圆" pitchFamily="49" charset="-122"/>
              </a:rPr>
              <a:t>   （</a:t>
            </a:r>
            <a:r>
              <a:rPr lang="en-US" altLang="zh-CN" sz="2400" b="1">
                <a:solidFill>
                  <a:srgbClr val="FFFFFF"/>
                </a:solidFill>
                <a:effectLst>
                  <a:outerShdw blurRad="38100" dist="38100" dir="2700000" algn="tl">
                    <a:srgbClr val="C0C0C0"/>
                  </a:outerShdw>
                </a:effectLst>
                <a:ea typeface="幼圆" pitchFamily="49" charset="-122"/>
              </a:rPr>
              <a:t>1</a:t>
            </a:r>
            <a:r>
              <a:rPr lang="zh-CN" altLang="en-US" sz="2400" b="1">
                <a:solidFill>
                  <a:srgbClr val="FFFFFF"/>
                </a:solidFill>
                <a:effectLst>
                  <a:outerShdw blurRad="38100" dist="38100" dir="2700000" algn="tl">
                    <a:srgbClr val="C0C0C0"/>
                  </a:outerShdw>
                </a:effectLst>
                <a:ea typeface="幼圆" pitchFamily="49" charset="-122"/>
              </a:rPr>
              <a:t>）进程是一个可拥有资源的独立单位</a:t>
            </a:r>
          </a:p>
          <a:p>
            <a:pPr>
              <a:spcBef>
                <a:spcPct val="0"/>
              </a:spcBef>
            </a:pPr>
            <a:r>
              <a:rPr lang="zh-CN" altLang="en-US" sz="2400" b="1">
                <a:solidFill>
                  <a:srgbClr val="FFFFFF"/>
                </a:solidFill>
                <a:effectLst>
                  <a:outerShdw blurRad="38100" dist="38100" dir="2700000" algn="tl">
                    <a:srgbClr val="C0C0C0"/>
                  </a:outerShdw>
                </a:effectLst>
                <a:ea typeface="幼圆" pitchFamily="49" charset="-122"/>
              </a:rPr>
              <a:t>   （</a:t>
            </a:r>
            <a:r>
              <a:rPr lang="en-US" altLang="zh-CN" sz="2400" b="1">
                <a:solidFill>
                  <a:srgbClr val="FFFFFF"/>
                </a:solidFill>
                <a:effectLst>
                  <a:outerShdw blurRad="38100" dist="38100" dir="2700000" algn="tl">
                    <a:srgbClr val="C0C0C0"/>
                  </a:outerShdw>
                </a:effectLst>
                <a:ea typeface="幼圆" pitchFamily="49" charset="-122"/>
              </a:rPr>
              <a:t>2</a:t>
            </a:r>
            <a:r>
              <a:rPr lang="zh-CN" altLang="en-US" sz="2400" b="1">
                <a:solidFill>
                  <a:srgbClr val="FFFFFF"/>
                </a:solidFill>
                <a:effectLst>
                  <a:outerShdw blurRad="38100" dist="38100" dir="2700000" algn="tl">
                    <a:srgbClr val="C0C0C0"/>
                  </a:outerShdw>
                </a:effectLst>
                <a:ea typeface="幼圆" pitchFamily="49" charset="-122"/>
              </a:rPr>
              <a:t>）进程也是一个可以独立调度和分派的基本单位</a:t>
            </a:r>
            <a:endParaRPr lang="zh-CN" altLang="en-US" sz="2400">
              <a:latin typeface="Times New Roman" panose="02020603050405020304" pitchFamily="18" charset="0"/>
            </a:endParaRPr>
          </a:p>
          <a:p>
            <a:pPr eaLnBrk="1" hangingPunct="1">
              <a:spcBef>
                <a:spcPct val="50000"/>
              </a:spcBef>
            </a:pPr>
            <a:r>
              <a:rPr lang="zh-CN" altLang="en-US" sz="2400" b="1">
                <a:latin typeface="Times New Roman" panose="02020603050405020304" pitchFamily="18" charset="0"/>
              </a:rPr>
              <a:t>     正是进程的两个基本属性，才使进程成为一个能独立运行的基本单位，从而构成了进程并发执行的基础。</a:t>
            </a:r>
          </a:p>
          <a:p>
            <a:pPr>
              <a:spcBef>
                <a:spcPct val="0"/>
              </a:spcBef>
            </a:pPr>
            <a:r>
              <a:rPr lang="en-US" altLang="zh-CN" sz="2400" b="1">
                <a:solidFill>
                  <a:srgbClr val="FFFFFF"/>
                </a:solidFill>
                <a:effectLst>
                  <a:outerShdw blurRad="38100" dist="38100" dir="2700000" algn="tl">
                    <a:srgbClr val="C0C0C0"/>
                  </a:outerShdw>
                </a:effectLst>
                <a:ea typeface="幼圆" pitchFamily="49" charset="-122"/>
              </a:rPr>
              <a:t>2</a:t>
            </a:r>
            <a:r>
              <a:rPr lang="zh-CN" altLang="en-US" sz="2400" b="1">
                <a:solidFill>
                  <a:srgbClr val="FFFFFF"/>
                </a:solidFill>
                <a:effectLst>
                  <a:outerShdw blurRad="38100" dist="38100" dir="2700000" algn="tl">
                    <a:srgbClr val="C0C0C0"/>
                  </a:outerShdw>
                </a:effectLst>
                <a:ea typeface="幼圆" pitchFamily="49" charset="-122"/>
              </a:rPr>
              <a:t>、进程是一个资源拥有者，在进程的创建、撤消和切换中，系统必须为之付出较大的时空开销。</a:t>
            </a:r>
          </a:p>
          <a:p>
            <a:pPr>
              <a:spcBef>
                <a:spcPct val="0"/>
              </a:spcBef>
            </a:pPr>
            <a:r>
              <a:rPr lang="zh-CN" altLang="en-US" sz="2400" b="1">
                <a:solidFill>
                  <a:srgbClr val="FFFFFF"/>
                </a:solidFill>
                <a:effectLst>
                  <a:outerShdw blurRad="38100" dist="38100" dir="2700000" algn="tl">
                    <a:srgbClr val="C0C0C0"/>
                  </a:outerShdw>
                </a:effectLst>
                <a:ea typeface="幼圆" pitchFamily="49" charset="-122"/>
              </a:rPr>
              <a:t>     因此，在系统中设置的进程数目不宜过多，进程的切换频率也不宜过高，但这也就</a:t>
            </a:r>
            <a:r>
              <a:rPr lang="zh-CN" altLang="en-US" sz="2400" b="1">
                <a:solidFill>
                  <a:srgbClr val="FF3300"/>
                </a:solidFill>
                <a:effectLst>
                  <a:outerShdw blurRad="38100" dist="38100" dir="2700000" algn="tl">
                    <a:srgbClr val="C0C0C0"/>
                  </a:outerShdw>
                </a:effectLst>
                <a:ea typeface="幼圆" pitchFamily="49" charset="-122"/>
              </a:rPr>
              <a:t>限制了并发程度的进一步提高。</a:t>
            </a:r>
            <a:endParaRPr lang="zh-CN" altLang="en-US" sz="2400">
              <a:solidFill>
                <a:srgbClr val="FF3300"/>
              </a:solidFill>
              <a:latin typeface="Times New Roman" panose="02020603050405020304" pitchFamily="18" charset="0"/>
            </a:endParaRPr>
          </a:p>
          <a:p>
            <a:pPr>
              <a:spcBef>
                <a:spcPct val="0"/>
              </a:spcBef>
            </a:pPr>
            <a:r>
              <a:rPr lang="en-US" altLang="zh-CN" sz="2400" b="1">
                <a:solidFill>
                  <a:srgbClr val="FFFFFF"/>
                </a:solidFill>
                <a:effectLst>
                  <a:outerShdw blurRad="38100" dist="38100" dir="2700000" algn="tl">
                    <a:srgbClr val="C0C0C0"/>
                  </a:outerShdw>
                </a:effectLst>
                <a:ea typeface="幼圆" pitchFamily="49" charset="-122"/>
              </a:rPr>
              <a:t>3</a:t>
            </a:r>
            <a:r>
              <a:rPr lang="zh-CN" altLang="en-US" sz="2400" b="1">
                <a:solidFill>
                  <a:srgbClr val="FFFFFF"/>
                </a:solidFill>
                <a:effectLst>
                  <a:outerShdw blurRad="38100" dist="38100" dir="2700000" algn="tl">
                    <a:srgbClr val="C0C0C0"/>
                  </a:outerShdw>
                </a:effectLst>
                <a:ea typeface="幼圆" pitchFamily="49" charset="-122"/>
              </a:rPr>
              <a:t>、在操作系统中引入线程，是为了减少程序并发执行时所付出的时空开销，使</a:t>
            </a:r>
            <a:r>
              <a:rPr lang="en-US" altLang="zh-CN" sz="2400" b="1">
                <a:solidFill>
                  <a:srgbClr val="FFFFFF"/>
                </a:solidFill>
                <a:effectLst>
                  <a:outerShdw blurRad="38100" dist="38100" dir="2700000" algn="tl">
                    <a:srgbClr val="C0C0C0"/>
                  </a:outerShdw>
                </a:effectLst>
                <a:ea typeface="幼圆" pitchFamily="49" charset="-122"/>
              </a:rPr>
              <a:t>0S</a:t>
            </a:r>
            <a:r>
              <a:rPr lang="zh-CN" altLang="en-US" sz="2400" b="1">
                <a:solidFill>
                  <a:srgbClr val="FFFFFF"/>
                </a:solidFill>
                <a:effectLst>
                  <a:outerShdw blurRad="38100" dist="38100" dir="2700000" algn="tl">
                    <a:srgbClr val="C0C0C0"/>
                  </a:outerShdw>
                </a:effectLst>
                <a:ea typeface="幼圆" pitchFamily="49" charset="-122"/>
              </a:rPr>
              <a:t>具有更好的并发性。</a:t>
            </a:r>
          </a:p>
          <a:p>
            <a:endParaRPr lang="en-US" altLang="zh-CN"/>
          </a:p>
        </p:txBody>
      </p:sp>
    </p:spTree>
    <p:extLst>
      <p:ext uri="{BB962C8B-B14F-4D97-AF65-F5344CB8AC3E}">
        <p14:creationId xmlns:p14="http://schemas.microsoft.com/office/powerpoint/2010/main" val="756599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DEE9AC0E-E8D5-6C4A-94A8-DA3133F3139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F509B81-DC9D-3F40-B5AB-79A3806F3EFC}" type="slidenum">
              <a:rPr lang="en-US" altLang="zh-CN" sz="1200"/>
              <a:pPr/>
              <a:t>147</a:t>
            </a:fld>
            <a:endParaRPr lang="en-US" altLang="zh-CN" sz="1200"/>
          </a:p>
        </p:txBody>
      </p:sp>
      <p:sp>
        <p:nvSpPr>
          <p:cNvPr id="183299" name="Rectangle 2">
            <a:extLst>
              <a:ext uri="{FF2B5EF4-FFF2-40B4-BE49-F238E27FC236}">
                <a16:creationId xmlns:a16="http://schemas.microsoft.com/office/drawing/2014/main" id="{ACA54464-6EDE-864C-8D68-1F24B06D0D05}"/>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4A8235EE-7A34-1E44-9908-B3C2F54DE0A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a:t>       </a:t>
            </a:r>
            <a:r>
              <a:rPr lang="zh-CN" altLang="en-US"/>
              <a:t>从进程管理的角度看线程和进程间的区别。</a:t>
            </a:r>
          </a:p>
          <a:p>
            <a:r>
              <a:rPr lang="zh-CN" altLang="en-US"/>
              <a:t>       在单线程进程模型中</a:t>
            </a:r>
            <a:r>
              <a:rPr lang="en-US" altLang="zh-CN"/>
              <a:t>(</a:t>
            </a:r>
            <a:r>
              <a:rPr lang="zh-CN" altLang="en-US"/>
              <a:t>也就是说，并没有清楚明确的线程概念</a:t>
            </a:r>
            <a:r>
              <a:rPr lang="en-US" altLang="zh-CN"/>
              <a:t>)</a:t>
            </a:r>
            <a:r>
              <a:rPr lang="zh-CN" altLang="en-US"/>
              <a:t>．进程的表示包括它的进程控制块和</a:t>
            </a:r>
          </a:p>
          <a:p>
            <a:r>
              <a:rPr lang="zh-CN" altLang="en-US"/>
              <a:t>用户地址空间，以及在进程执行中管理调用／返回行为的用户栈和内核栈。当进程正在运行时．该</a:t>
            </a:r>
          </a:p>
          <a:p>
            <a:r>
              <a:rPr lang="zh-CN" altLang="en-US"/>
              <a:t>进程控制处理器寄存器，并且当进程不运行时保存这些寄存器的内容。</a:t>
            </a:r>
          </a:p>
          <a:p>
            <a:r>
              <a:rPr lang="zh-CN" altLang="en-US"/>
              <a:t>       在多线程环境中，仍然有一个与进程相关联的进程控制块和用户地址空间，但是每个线程都有</a:t>
            </a:r>
          </a:p>
          <a:p>
            <a:r>
              <a:rPr lang="zh-CN" altLang="en-US"/>
              <a:t>一个独立的栈和独立的控制块，包含寄存器值、优先级和其他与线程相关的状态信息。</a:t>
            </a:r>
          </a:p>
          <a:p>
            <a:r>
              <a:rPr lang="zh-CN" altLang="en-US"/>
              <a:t>    因此，进程中的所有线程共享该进程的状态和资源，它们驻留在同一块地址空间中．并且可以</a:t>
            </a:r>
          </a:p>
          <a:p>
            <a:r>
              <a:rPr lang="zh-CN" altLang="en-US"/>
              <a:t>访问到相同的数据。当一个线程改变了存储器中的</a:t>
            </a:r>
            <a:r>
              <a:rPr lang="en-US" altLang="zh-CN"/>
              <a:t>—</a:t>
            </a:r>
            <a:r>
              <a:rPr lang="zh-CN" altLang="en-US"/>
              <a:t>个数据项时、在其他进程访问这一项时它们能</a:t>
            </a:r>
          </a:p>
          <a:p>
            <a:r>
              <a:rPr lang="zh-CN" altLang="en-US"/>
              <a:t>够看到变化后的结果。如果一个线程为读操作打开一个文件时，同一个进程中的其他线程也能够从</a:t>
            </a:r>
          </a:p>
          <a:p>
            <a:r>
              <a:rPr lang="zh-CN" altLang="en-US"/>
              <a:t>这个文件中读。</a:t>
            </a:r>
          </a:p>
          <a:p>
            <a:endParaRPr lang="en-US" altLang="zh-CN"/>
          </a:p>
        </p:txBody>
      </p:sp>
    </p:spTree>
    <p:extLst>
      <p:ext uri="{BB962C8B-B14F-4D97-AF65-F5344CB8AC3E}">
        <p14:creationId xmlns:p14="http://schemas.microsoft.com/office/powerpoint/2010/main" val="2889767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CC281F55-7B49-094F-8FC5-51659392C61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3A6A368-CEE3-2943-A9F6-C30E1F80721B}" type="slidenum">
              <a:rPr lang="en-US" altLang="zh-CN" sz="1200"/>
              <a:pPr/>
              <a:t>152</a:t>
            </a:fld>
            <a:endParaRPr lang="en-US" altLang="zh-CN" sz="1200"/>
          </a:p>
        </p:txBody>
      </p:sp>
      <p:sp>
        <p:nvSpPr>
          <p:cNvPr id="184323" name="Rectangle 2">
            <a:extLst>
              <a:ext uri="{FF2B5EF4-FFF2-40B4-BE49-F238E27FC236}">
                <a16:creationId xmlns:a16="http://schemas.microsoft.com/office/drawing/2014/main" id="{D96C2857-EAA4-884F-BF30-D5FAF84ADC22}"/>
              </a:ext>
            </a:extLst>
          </p:cNvPr>
          <p:cNvSpPr>
            <a:spLocks noGrp="1" noRot="1" noChangeAspect="1" noChangeArrowheads="1" noTextEdit="1"/>
          </p:cNvSpPr>
          <p:nvPr>
            <p:ph type="sldImg"/>
          </p:nvPr>
        </p:nvSpPr>
        <p:spPr>
          <a:ln/>
        </p:spPr>
      </p:sp>
      <p:sp>
        <p:nvSpPr>
          <p:cNvPr id="317443" name="Rectangle 3">
            <a:extLst>
              <a:ext uri="{FF2B5EF4-FFF2-40B4-BE49-F238E27FC236}">
                <a16:creationId xmlns:a16="http://schemas.microsoft.com/office/drawing/2014/main" id="{31C54975-56F0-6542-B1C0-30E790BAAC21}"/>
              </a:ext>
            </a:extLst>
          </p:cNvPr>
          <p:cNvSpPr>
            <a:spLocks noGrp="1" noChangeArrowheads="1"/>
          </p:cNvSpPr>
          <p:nvPr>
            <p:ph type="body" idx="1"/>
          </p:nvPr>
        </p:nvSpPr>
        <p:spPr/>
        <p:txBody>
          <a:bodyPr/>
          <a:lstStyle/>
          <a:p>
            <a:pPr>
              <a:spcBef>
                <a:spcPct val="0"/>
              </a:spcBef>
            </a:pPr>
            <a:r>
              <a:rPr lang="zh-CN" altLang="en-US" sz="2400" b="1">
                <a:solidFill>
                  <a:srgbClr val="FFFFFF"/>
                </a:solidFill>
                <a:effectLst>
                  <a:outerShdw blurRad="38100" dist="38100" dir="2700000" algn="tl">
                    <a:srgbClr val="C0C0C0"/>
                  </a:outerShdw>
                </a:effectLst>
                <a:latin typeface="Arial Narrow" panose="020B0604020202020204" pitchFamily="34" charset="0"/>
              </a:rPr>
              <a:t>线程具有许多传统进程所具有的特征，故又称为轻型进程（进程元），在引入了线程的</a:t>
            </a:r>
            <a:r>
              <a:rPr lang="en-US" altLang="zh-CN" sz="2400" b="1">
                <a:solidFill>
                  <a:srgbClr val="FFFFFF"/>
                </a:solidFill>
                <a:effectLst>
                  <a:outerShdw blurRad="38100" dist="38100" dir="2700000" algn="tl">
                    <a:srgbClr val="C0C0C0"/>
                  </a:outerShdw>
                </a:effectLst>
                <a:latin typeface="Arial Narrow" panose="020B0604020202020204" pitchFamily="34" charset="0"/>
              </a:rPr>
              <a:t>Os</a:t>
            </a:r>
            <a:r>
              <a:rPr lang="zh-CN" altLang="en-US" sz="2400" b="1">
                <a:solidFill>
                  <a:srgbClr val="FFFFFF"/>
                </a:solidFill>
                <a:effectLst>
                  <a:outerShdw blurRad="38100" dist="38100" dir="2700000" algn="tl">
                    <a:srgbClr val="C0C0C0"/>
                  </a:outerShdw>
                </a:effectLst>
                <a:latin typeface="Arial Narrow" panose="020B0604020202020204" pitchFamily="34" charset="0"/>
              </a:rPr>
              <a:t>中，通常一个进程都有若干个线程，至少也需要有一个线程</a:t>
            </a:r>
            <a:r>
              <a:rPr lang="zh-CN" altLang="en-US" sz="2000" b="1">
                <a:solidFill>
                  <a:srgbClr val="FFFFFF"/>
                </a:solidFill>
                <a:latin typeface="Arial Narrow" panose="020B0604020202020204" pitchFamily="34" charset="0"/>
              </a:rPr>
              <a:t>（下面比较线程和进程）。</a:t>
            </a:r>
            <a:endParaRPr lang="zh-CN" altLang="en-US" sz="1800" b="1">
              <a:solidFill>
                <a:srgbClr val="FFFFFF"/>
              </a:solidFill>
              <a:effectLst>
                <a:outerShdw blurRad="38100" dist="38100" dir="2700000" algn="tl">
                  <a:srgbClr val="C0C0C0"/>
                </a:outerShdw>
              </a:effectLst>
              <a:latin typeface="Arial Narrow" panose="020B0604020202020204" pitchFamily="34" charset="0"/>
            </a:endParaRP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１．调度</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在传统的</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中拥有资源的基本单位和独立调度、分派的基本单位都是进程。在引入线程的</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中，则把线程作为调度和分派的基本单位，而把进程作为资源拥有的基本单位，使传统进程的两个属性分开，线程便能轻装运行，从而显著地提高了</a:t>
            </a:r>
            <a:r>
              <a:rPr lang="zh-CN" altLang="en-US" sz="2000" b="1">
                <a:solidFill>
                  <a:srgbClr val="FF3300"/>
                </a:solidFill>
                <a:latin typeface="Arial Narrow" panose="020B0604020202020204" pitchFamily="34" charset="0"/>
              </a:rPr>
              <a:t>系统的并发程度</a:t>
            </a:r>
            <a:r>
              <a:rPr lang="zh-CN" altLang="en-US" sz="2000" b="1">
                <a:solidFill>
                  <a:srgbClr val="FFFFFF"/>
                </a:solidFill>
                <a:latin typeface="Arial Narrow" panose="020B0604020202020204" pitchFamily="34" charset="0"/>
              </a:rPr>
              <a:t>。</a:t>
            </a: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２．并发性</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在引入线程的</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中，不仅进程之间可以并发执行，而且在一个进程中的多个线程之间亦可并发执行，因而</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具有更好的并发性，从而能更好地提高系统的资利用率及系统的吞吐量。</a:t>
            </a: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３．拥有资源</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进程是拥有资源的基本单位，线程不拥有资源，但继承进程的资源。</a:t>
            </a: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４．系统开销</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创建或撒消进程，系统都要为之分配或回收资源，</a:t>
            </a:r>
            <a:r>
              <a:rPr lang="en-US" altLang="zh-CN" sz="2000" b="1">
                <a:solidFill>
                  <a:srgbClr val="FFFFFF"/>
                </a:solidFill>
                <a:latin typeface="Arial Narrow" panose="020B0604020202020204" pitchFamily="34" charset="0"/>
              </a:rPr>
              <a:t>OS</a:t>
            </a:r>
            <a:r>
              <a:rPr lang="en-US" altLang="en-US" sz="2000" b="1">
                <a:solidFill>
                  <a:srgbClr val="FFFFFF"/>
                </a:solidFill>
                <a:latin typeface="Arial Narrow" panose="020B0604020202020204" pitchFamily="34" charset="0"/>
              </a:rPr>
              <a:t>的开销</a:t>
            </a:r>
            <a:r>
              <a:rPr lang="zh-CN" altLang="en-US" sz="2000" b="1">
                <a:solidFill>
                  <a:srgbClr val="FFFFFF"/>
                </a:solidFill>
                <a:latin typeface="Arial Narrow" panose="020B0604020202020204" pitchFamily="34" charset="0"/>
              </a:rPr>
              <a:t>将大于创建线程或撒消线程的开消。类似地在进程切换时，涉及到整个当前进程</a:t>
            </a:r>
            <a:r>
              <a:rPr lang="en-US" altLang="zh-CN" sz="2000" b="1">
                <a:solidFill>
                  <a:srgbClr val="FFFFFF"/>
                </a:solidFill>
                <a:latin typeface="Arial Narrow" panose="020B0604020202020204" pitchFamily="34" charset="0"/>
              </a:rPr>
              <a:t>CPU</a:t>
            </a:r>
            <a:r>
              <a:rPr lang="zh-CN" altLang="en-US" sz="2000" b="1">
                <a:solidFill>
                  <a:srgbClr val="FFFFFF"/>
                </a:solidFill>
                <a:latin typeface="Arial Narrow" panose="020B0604020202020204" pitchFamily="34" charset="0"/>
              </a:rPr>
              <a:t>环境的保存以及新被调度运行的进程的</a:t>
            </a:r>
            <a:r>
              <a:rPr lang="en-US" altLang="zh-CN" sz="2000" b="1">
                <a:solidFill>
                  <a:srgbClr val="FFFFFF"/>
                </a:solidFill>
                <a:latin typeface="Arial Narrow" panose="020B0604020202020204" pitchFamily="34" charset="0"/>
              </a:rPr>
              <a:t>CPU</a:t>
            </a:r>
            <a:r>
              <a:rPr lang="zh-CN" altLang="en-US" sz="2000" b="1">
                <a:solidFill>
                  <a:srgbClr val="FFFFFF"/>
                </a:solidFill>
                <a:latin typeface="Arial Narrow" panose="020B0604020202020204" pitchFamily="34" charset="0"/>
              </a:rPr>
              <a:t>环境的设置。而线程切换只须保存和设置少量寄存器的内容，并不涉及存储器管理方面的操作。因此，进程切换的开销也远大于线程切换的开销。</a:t>
            </a:r>
          </a:p>
          <a:p>
            <a:endParaRPr lang="en-US" altLang="zh-CN"/>
          </a:p>
        </p:txBody>
      </p:sp>
    </p:spTree>
    <p:extLst>
      <p:ext uri="{BB962C8B-B14F-4D97-AF65-F5344CB8AC3E}">
        <p14:creationId xmlns:p14="http://schemas.microsoft.com/office/powerpoint/2010/main" val="68010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040DBFF9-D8F4-9D43-A373-3DC70FD7902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65CEB82-25D8-0641-9F9E-A54EB9A4FF71}" type="slidenum">
              <a:rPr lang="en-US" altLang="zh-CN" sz="1200"/>
              <a:pPr/>
              <a:t>153</a:t>
            </a:fld>
            <a:endParaRPr lang="en-US" altLang="zh-CN" sz="1200"/>
          </a:p>
        </p:txBody>
      </p:sp>
      <p:sp>
        <p:nvSpPr>
          <p:cNvPr id="185347" name="Rectangle 2">
            <a:extLst>
              <a:ext uri="{FF2B5EF4-FFF2-40B4-BE49-F238E27FC236}">
                <a16:creationId xmlns:a16="http://schemas.microsoft.com/office/drawing/2014/main" id="{089B1C43-1B62-B045-868D-4F4F9B12B846}"/>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31CF7853-816B-2A4B-8DF6-2C0263231B7A}"/>
              </a:ext>
            </a:extLst>
          </p:cNvPr>
          <p:cNvSpPr>
            <a:spLocks noGrp="1" noChangeArrowheads="1"/>
          </p:cNvSpPr>
          <p:nvPr>
            <p:ph type="body" idx="1"/>
          </p:nvPr>
        </p:nvSpPr>
        <p:spPr/>
        <p:txBody>
          <a:bodyPr/>
          <a:lstStyle/>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1</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）内核支持线程</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轻便进程</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：无论用户进程中的线程或系统进程中的线程，它的创建、撤消和切换都由内核实现。</a:t>
            </a:r>
          </a:p>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rPr>
              <a:t>在内核中保留了一张线程控制块，内核根据该控制块而感知该线程的存在并对线程进行控制。</a:t>
            </a:r>
          </a:p>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2</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）用户级线程：用户级线程仅存在于用户级中，它的创建、撤消和切换都与内核无关。</a:t>
            </a:r>
          </a:p>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          内核无法感知线程的存在</a:t>
            </a:r>
          </a:p>
        </p:txBody>
      </p:sp>
    </p:spTree>
    <p:extLst>
      <p:ext uri="{BB962C8B-B14F-4D97-AF65-F5344CB8AC3E}">
        <p14:creationId xmlns:p14="http://schemas.microsoft.com/office/powerpoint/2010/main" val="109687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5EFE4EEC-C74F-D846-BB3F-FD5D57C1895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15CB5FA-BF77-A946-B48E-C12302B6B9CD}" type="slidenum">
              <a:rPr lang="en-US" altLang="zh-CN" sz="1200"/>
              <a:pPr/>
              <a:t>12</a:t>
            </a:fld>
            <a:endParaRPr lang="en-US" altLang="zh-CN" sz="1200"/>
          </a:p>
        </p:txBody>
      </p:sp>
      <p:sp>
        <p:nvSpPr>
          <p:cNvPr id="164867" name="Rectangle 2">
            <a:extLst>
              <a:ext uri="{FF2B5EF4-FFF2-40B4-BE49-F238E27FC236}">
                <a16:creationId xmlns:a16="http://schemas.microsoft.com/office/drawing/2014/main" id="{32BCACF5-6A33-454F-AE32-795E307D2504}"/>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79446C46-D1FA-6546-9E57-F94458A5FCE6}"/>
              </a:ext>
            </a:extLst>
          </p:cNvPr>
          <p:cNvSpPr>
            <a:spLocks noGrp="1" noChangeArrowheads="1"/>
          </p:cNvSpPr>
          <p:nvPr>
            <p:ph type="body" idx="1"/>
          </p:nvPr>
        </p:nvSpPr>
        <p:spPr/>
        <p:txBody>
          <a:bodyPr/>
          <a:lstStyle/>
          <a:p>
            <a:pPr>
              <a:spcBef>
                <a:spcPct val="50000"/>
              </a:spcBef>
            </a:pPr>
            <a:r>
              <a:rPr lang="en-US" altLang="zh-CN" sz="4000" b="1">
                <a:solidFill>
                  <a:srgbClr val="FF3300"/>
                </a:solidFill>
                <a:effectLst>
                  <a:outerShdw blurRad="38100" dist="38100" dir="2700000" algn="tl">
                    <a:srgbClr val="C0C0C0"/>
                  </a:outerShdw>
                </a:effectLst>
                <a:latin typeface="Arial Narrow" panose="020B0604020202020204" pitchFamily="34" charset="0"/>
              </a:rPr>
              <a:t>1</a:t>
            </a:r>
            <a:r>
              <a:rPr lang="zh-CN" altLang="en-US" sz="4000" b="1">
                <a:solidFill>
                  <a:srgbClr val="FF3300"/>
                </a:solidFill>
                <a:effectLst>
                  <a:outerShdw blurRad="38100" dist="38100" dir="2700000" algn="tl">
                    <a:srgbClr val="C0C0C0"/>
                  </a:outerShdw>
                </a:effectLst>
                <a:latin typeface="Arial Narrow" panose="020B0604020202020204" pitchFamily="34" charset="0"/>
              </a:rPr>
              <a:t>、动态性</a:t>
            </a:r>
            <a:r>
              <a:rPr lang="zh-CN" altLang="en-US" sz="2400" b="1">
                <a:solidFill>
                  <a:srgbClr val="3333FF"/>
                </a:solidFill>
                <a:latin typeface="Arial Narrow" panose="020B0604020202020204" pitchFamily="34" charset="0"/>
              </a:rPr>
              <a:t>是进程最基本的特性。表现在：“由创建而产生，由调度而执行，因得不到资源而暂停执行，由撤消面消亡“。进程具有生命期。</a:t>
            </a:r>
          </a:p>
          <a:p>
            <a:pPr>
              <a:spcBef>
                <a:spcPct val="50000"/>
              </a:spcBef>
            </a:pPr>
            <a:r>
              <a:rPr lang="en-US" altLang="zh-CN" sz="4000" b="1">
                <a:solidFill>
                  <a:srgbClr val="FF3300"/>
                </a:solidFill>
                <a:effectLst>
                  <a:outerShdw blurRad="38100" dist="38100" dir="2700000" algn="tl">
                    <a:srgbClr val="C0C0C0"/>
                  </a:outerShdw>
                </a:effectLst>
                <a:latin typeface="Arial Narrow" panose="020B0604020202020204" pitchFamily="34" charset="0"/>
              </a:rPr>
              <a:t>2</a:t>
            </a:r>
            <a:r>
              <a:rPr lang="zh-CN" altLang="en-US" sz="4000" b="1">
                <a:solidFill>
                  <a:srgbClr val="FF3300"/>
                </a:solidFill>
                <a:effectLst>
                  <a:outerShdw blurRad="38100" dist="38100" dir="2700000" algn="tl">
                    <a:srgbClr val="C0C0C0"/>
                  </a:outerShdw>
                </a:effectLst>
                <a:latin typeface="Arial Narrow" panose="020B0604020202020204" pitchFamily="34" charset="0"/>
              </a:rPr>
              <a:t>、并发性</a:t>
            </a:r>
            <a:r>
              <a:rPr lang="zh-CN" altLang="en-US" sz="2400" b="1">
                <a:solidFill>
                  <a:srgbClr val="3333FF"/>
                </a:solidFill>
                <a:latin typeface="Arial Narrow" panose="020B0604020202020204" pitchFamily="34" charset="0"/>
              </a:rPr>
              <a:t>是指多个进程实体，同存于内存中，能在一段时间内同时运行。</a:t>
            </a:r>
            <a:r>
              <a:rPr lang="zh-CN" altLang="en-US" sz="2400" b="1">
                <a:solidFill>
                  <a:srgbClr val="CC3399"/>
                </a:solidFill>
                <a:latin typeface="Arial Narrow" panose="020B0604020202020204" pitchFamily="34" charset="0"/>
              </a:rPr>
              <a:t>并发性是进征的重要特征</a:t>
            </a:r>
            <a:r>
              <a:rPr lang="zh-CN" altLang="en-US" sz="2400" b="1">
                <a:solidFill>
                  <a:srgbClr val="3333FF"/>
                </a:solidFill>
                <a:latin typeface="Arial Narrow" panose="020B0604020202020204" pitchFamily="34" charset="0"/>
              </a:rPr>
              <a:t>，同时也成为</a:t>
            </a:r>
            <a:r>
              <a:rPr lang="en-US" altLang="zh-CN" sz="2400" b="1">
                <a:solidFill>
                  <a:srgbClr val="3333FF"/>
                </a:solidFill>
                <a:latin typeface="Arial Narrow" panose="020B0604020202020204" pitchFamily="34" charset="0"/>
              </a:rPr>
              <a:t>OS</a:t>
            </a:r>
            <a:r>
              <a:rPr lang="zh-CN" altLang="en-US" sz="2400" b="1">
                <a:solidFill>
                  <a:srgbClr val="3333FF"/>
                </a:solidFill>
                <a:latin typeface="Arial Narrow" panose="020B0604020202020204" pitchFamily="34" charset="0"/>
              </a:rPr>
              <a:t>的重要特征。引入进程的目的是让程序以够并发执行，而程序本身并不能并发执行。</a:t>
            </a:r>
          </a:p>
          <a:p>
            <a:pPr>
              <a:spcBef>
                <a:spcPct val="50000"/>
              </a:spcBef>
            </a:pPr>
            <a:r>
              <a:rPr lang="en-US" altLang="zh-CN" sz="2400" b="1">
                <a:solidFill>
                  <a:srgbClr val="3333FF"/>
                </a:solidFill>
                <a:latin typeface="Arial Narrow" panose="020B0604020202020204" pitchFamily="34" charset="0"/>
              </a:rPr>
              <a:t>3</a:t>
            </a:r>
            <a:r>
              <a:rPr lang="zh-CN" altLang="en-US" sz="2400" b="1">
                <a:solidFill>
                  <a:srgbClr val="3333FF"/>
                </a:solidFill>
                <a:latin typeface="Arial Narrow" panose="020B0604020202020204" pitchFamily="34" charset="0"/>
              </a:rPr>
              <a:t>、</a:t>
            </a:r>
            <a:r>
              <a:rPr lang="zh-CN" altLang="en-US" sz="4000" b="1">
                <a:solidFill>
                  <a:srgbClr val="FF3300"/>
                </a:solidFill>
                <a:latin typeface="Arial Narrow" panose="020B0604020202020204" pitchFamily="34" charset="0"/>
              </a:rPr>
              <a:t>独立性</a:t>
            </a:r>
            <a:r>
              <a:rPr lang="zh-CN" altLang="en-US" sz="2400" b="1">
                <a:solidFill>
                  <a:srgbClr val="3333FF"/>
                </a:solidFill>
                <a:latin typeface="Arial Narrow" panose="020B0604020202020204" pitchFamily="34" charset="0"/>
              </a:rPr>
              <a:t>是指进程实体是一个独立运行的基本单位，同时也是系统中独立获得资源和独立调度的基本单位。</a:t>
            </a:r>
            <a:endParaRPr lang="zh-CN" altLang="en-US" sz="2400">
              <a:solidFill>
                <a:schemeClr val="hlink"/>
              </a:solidFill>
              <a:latin typeface="Arial Narrow" panose="020B0604020202020204" pitchFamily="34" charset="0"/>
            </a:endParaRPr>
          </a:p>
          <a:p>
            <a:pPr>
              <a:spcBef>
                <a:spcPct val="50000"/>
              </a:spcBef>
            </a:pPr>
            <a:r>
              <a:rPr lang="en-US" altLang="zh-CN" sz="2400" b="1">
                <a:solidFill>
                  <a:srgbClr val="3333FF"/>
                </a:solidFill>
                <a:latin typeface="Arial Narrow" panose="020B0604020202020204" pitchFamily="34" charset="0"/>
              </a:rPr>
              <a:t>4</a:t>
            </a:r>
            <a:r>
              <a:rPr lang="zh-CN" altLang="en-US" sz="2400" b="1">
                <a:solidFill>
                  <a:srgbClr val="3333FF"/>
                </a:solidFill>
                <a:latin typeface="Arial Narrow" panose="020B0604020202020204" pitchFamily="34" charset="0"/>
              </a:rPr>
              <a:t>、</a:t>
            </a:r>
            <a:r>
              <a:rPr lang="zh-CN" altLang="en-US" sz="4000" b="1">
                <a:solidFill>
                  <a:srgbClr val="FF3300"/>
                </a:solidFill>
                <a:effectLst>
                  <a:outerShdw blurRad="38100" dist="38100" dir="2700000" algn="tl">
                    <a:srgbClr val="C0C0C0"/>
                  </a:outerShdw>
                </a:effectLst>
                <a:latin typeface="Arial Narrow" panose="020B0604020202020204" pitchFamily="34" charset="0"/>
              </a:rPr>
              <a:t>异步性</a:t>
            </a:r>
            <a:r>
              <a:rPr lang="zh-CN" altLang="en-US" sz="2400" b="1">
                <a:solidFill>
                  <a:srgbClr val="3333FF"/>
                </a:solidFill>
                <a:latin typeface="Arial Narrow" panose="020B0604020202020204" pitchFamily="34" charset="0"/>
              </a:rPr>
              <a:t>这是指进程按各自独立的、不可预知的速度向前推进。</a:t>
            </a:r>
            <a:endParaRPr lang="zh-CN" altLang="en-US" sz="2400">
              <a:solidFill>
                <a:schemeClr val="hlink"/>
              </a:solidFill>
              <a:latin typeface="Arial Narrow" panose="020B0604020202020204" pitchFamily="34" charset="0"/>
            </a:endParaRPr>
          </a:p>
          <a:p>
            <a:pPr>
              <a:spcBef>
                <a:spcPct val="50000"/>
              </a:spcBef>
            </a:pPr>
            <a:endParaRPr lang="zh-CN" altLang="en-US" sz="2400" b="1">
              <a:solidFill>
                <a:srgbClr val="3333FF"/>
              </a:solidFill>
              <a:latin typeface="Arial Narrow" panose="020B0604020202020204" pitchFamily="34" charset="0"/>
            </a:endParaRPr>
          </a:p>
          <a:p>
            <a:endParaRPr lang="en-US" altLang="zh-CN"/>
          </a:p>
        </p:txBody>
      </p:sp>
    </p:spTree>
    <p:extLst>
      <p:ext uri="{BB962C8B-B14F-4D97-AF65-F5344CB8AC3E}">
        <p14:creationId xmlns:p14="http://schemas.microsoft.com/office/powerpoint/2010/main" val="355376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303BDBA7-E689-6D44-917F-5A94D347DD4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4406EE8-7532-204B-B83C-32991FC8680D}" type="slidenum">
              <a:rPr lang="en-US" altLang="zh-CN" sz="1200"/>
              <a:pPr/>
              <a:t>18</a:t>
            </a:fld>
            <a:endParaRPr lang="en-US" altLang="zh-CN" sz="1200"/>
          </a:p>
        </p:txBody>
      </p:sp>
      <p:sp>
        <p:nvSpPr>
          <p:cNvPr id="165891" name="Rectangle 2">
            <a:extLst>
              <a:ext uri="{FF2B5EF4-FFF2-40B4-BE49-F238E27FC236}">
                <a16:creationId xmlns:a16="http://schemas.microsoft.com/office/drawing/2014/main" id="{1CD78146-986E-1A4A-909A-4B041A2A5B5F}"/>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579463F6-7E51-9A41-B9D4-F5939148E7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110000"/>
              </a:lnSpc>
            </a:pPr>
            <a:r>
              <a:rPr lang="zh-CN" altLang="en-US" sz="1400" b="1">
                <a:solidFill>
                  <a:srgbClr val="000000"/>
                </a:solidFill>
                <a:latin typeface="楷体_GB2312" pitchFamily="49" charset="-122"/>
                <a:ea typeface="楷体_GB2312" pitchFamily="49" charset="-122"/>
              </a:rPr>
              <a:t>引入挂起状态的理由：</a:t>
            </a:r>
          </a:p>
          <a:p>
            <a:pPr>
              <a:lnSpc>
                <a:spcPct val="110000"/>
              </a:lnSpc>
            </a:pPr>
            <a:endParaRPr lang="zh-CN" altLang="en-US" sz="1400" b="1">
              <a:solidFill>
                <a:srgbClr val="000000"/>
              </a:solidFill>
              <a:latin typeface="楷体_GB2312" pitchFamily="49" charset="-122"/>
              <a:ea typeface="楷体_GB2312" pitchFamily="49" charset="-122"/>
            </a:endParaRP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终端用户的需要：用户可能希望挂起一个程序的执行，以便研究其执行情况或进行修改。</a:t>
            </a: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父进程的需求：父进程希望检查或修改子进程，或希望协调各子进程间的活动。</a:t>
            </a:r>
          </a:p>
          <a:p>
            <a:pPr>
              <a:lnSpc>
                <a:spcPct val="110000"/>
              </a:lnSpc>
              <a:buClr>
                <a:srgbClr val="FF3300"/>
              </a:buClr>
              <a:buSzPct val="180000"/>
              <a:buFont typeface="Wingdings" pitchFamily="2" charset="2"/>
              <a:buNone/>
            </a:pPr>
            <a:r>
              <a:rPr lang="en-US" altLang="zh-CN" sz="1400" b="1">
                <a:solidFill>
                  <a:srgbClr val="000000"/>
                </a:solidFill>
                <a:latin typeface="楷体_GB2312" pitchFamily="49" charset="-122"/>
                <a:ea typeface="楷体_GB2312" pitchFamily="49" charset="-122"/>
              </a:rPr>
              <a:t>OS</a:t>
            </a:r>
            <a:r>
              <a:rPr lang="zh-CN" altLang="en-US" sz="1400" b="1">
                <a:solidFill>
                  <a:srgbClr val="000000"/>
                </a:solidFill>
                <a:latin typeface="楷体_GB2312" pitchFamily="49" charset="-122"/>
                <a:ea typeface="楷体_GB2312" pitchFamily="49" charset="-122"/>
              </a:rPr>
              <a:t>的需要：</a:t>
            </a:r>
            <a:r>
              <a:rPr lang="en-US" altLang="zh-CN" sz="1400" b="1">
                <a:solidFill>
                  <a:srgbClr val="000000"/>
                </a:solidFill>
                <a:latin typeface="楷体_GB2312" pitchFamily="49" charset="-122"/>
                <a:ea typeface="楷体_GB2312" pitchFamily="49" charset="-122"/>
              </a:rPr>
              <a:t>OS</a:t>
            </a:r>
            <a:r>
              <a:rPr lang="zh-CN" altLang="en-US" sz="1400" b="1">
                <a:solidFill>
                  <a:srgbClr val="000000"/>
                </a:solidFill>
                <a:latin typeface="楷体_GB2312" pitchFamily="49" charset="-122"/>
                <a:ea typeface="楷体_GB2312" pitchFamily="49" charset="-122"/>
              </a:rPr>
              <a:t>要挂起门某些进程，检查运行中资源的使用情况及进行记帐。</a:t>
            </a: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对换的需要：释放足够的内存空间，以调入并执行处于就绪状态的进程。</a:t>
            </a: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负荷调节的需要：实时系统挂起一些不重要或不紧迫进程，以保证系统正常运行</a:t>
            </a:r>
          </a:p>
        </p:txBody>
      </p:sp>
    </p:spTree>
    <p:extLst>
      <p:ext uri="{BB962C8B-B14F-4D97-AF65-F5344CB8AC3E}">
        <p14:creationId xmlns:p14="http://schemas.microsoft.com/office/powerpoint/2010/main" val="156249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75906F86-50CC-9649-B909-DB6A8CBCF26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F044D9F-DE86-FD41-B999-9833CF5C5E9D}" type="slidenum">
              <a:rPr lang="en-US" altLang="zh-CN" sz="1200"/>
              <a:pPr/>
              <a:t>24</a:t>
            </a:fld>
            <a:endParaRPr lang="en-US" altLang="zh-CN" sz="1200"/>
          </a:p>
        </p:txBody>
      </p:sp>
      <p:sp>
        <p:nvSpPr>
          <p:cNvPr id="166915" name="Rectangle 2">
            <a:extLst>
              <a:ext uri="{FF2B5EF4-FFF2-40B4-BE49-F238E27FC236}">
                <a16:creationId xmlns:a16="http://schemas.microsoft.com/office/drawing/2014/main" id="{9E62F90E-12F1-4D40-927B-9D59E37C1F15}"/>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F5E9DBF4-2F76-1B43-8938-A23257FE04A4}"/>
              </a:ext>
            </a:extLst>
          </p:cNvPr>
          <p:cNvSpPr>
            <a:spLocks noGrp="1" noChangeArrowheads="1"/>
          </p:cNvSpPr>
          <p:nvPr>
            <p:ph type="body" idx="1"/>
          </p:nvPr>
        </p:nvSpPr>
        <p:spPr/>
        <p:txBody>
          <a:bodyPr/>
          <a:lstStyle/>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1</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）进程的标识信息： 外部标识和内部标识</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2</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）处理机状态信息：由处理机各种寄存器中的内容组成。</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通用寄存器、指令计数器、</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PSW</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和用户栈指针</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3</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）进程的调度信息：与进程调度和进程对换有关的信息。</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进程状态、进程优先级、进程调度信息和事件</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4</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）进程的控制信息：程序和数据的地址、进程同步和通信</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机制、资源清单和链接指针</a:t>
            </a:r>
          </a:p>
          <a:p>
            <a:endParaRPr lang="en-US" altLang="zh-CN"/>
          </a:p>
        </p:txBody>
      </p:sp>
    </p:spTree>
    <p:extLst>
      <p:ext uri="{BB962C8B-B14F-4D97-AF65-F5344CB8AC3E}">
        <p14:creationId xmlns:p14="http://schemas.microsoft.com/office/powerpoint/2010/main" val="217695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05283146-D5BB-7541-A207-C21B6FA3289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FD2E32B-01C3-9D46-AAB1-8D6FF524D8AB}" type="slidenum">
              <a:rPr lang="en-US" altLang="zh-CN" sz="1200"/>
              <a:pPr/>
              <a:t>25</a:t>
            </a:fld>
            <a:endParaRPr lang="en-US" altLang="zh-CN" sz="1200"/>
          </a:p>
        </p:txBody>
      </p:sp>
      <p:sp>
        <p:nvSpPr>
          <p:cNvPr id="167939" name="Rectangle 2">
            <a:extLst>
              <a:ext uri="{FF2B5EF4-FFF2-40B4-BE49-F238E27FC236}">
                <a16:creationId xmlns:a16="http://schemas.microsoft.com/office/drawing/2014/main" id="{21AF2F62-5ADC-5649-8631-0C57CD42A160}"/>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BC6AD3D5-97BF-244E-9848-497AAF0C065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spcBef>
                <a:spcPct val="50000"/>
              </a:spcBef>
            </a:pPr>
            <a:r>
              <a:rPr lang="zh-CN" altLang="en-US" sz="3200" b="1">
                <a:solidFill>
                  <a:srgbClr val="FF0066"/>
                </a:solidFill>
                <a:latin typeface="楷体_GB2312" pitchFamily="49" charset="-122"/>
                <a:ea typeface="楷体_GB2312" pitchFamily="49" charset="-122"/>
              </a:rPr>
              <a:t>（</a:t>
            </a:r>
            <a:r>
              <a:rPr lang="en-US" altLang="zh-CN" sz="3200" b="1">
                <a:solidFill>
                  <a:srgbClr val="FF0066"/>
                </a:solidFill>
                <a:latin typeface="楷体_GB2312" pitchFamily="49" charset="-122"/>
                <a:ea typeface="楷体_GB2312" pitchFamily="49" charset="-122"/>
              </a:rPr>
              <a:t>1</a:t>
            </a:r>
            <a:r>
              <a:rPr lang="zh-CN" altLang="en-US" sz="3200" b="1">
                <a:solidFill>
                  <a:srgbClr val="FF0066"/>
                </a:solidFill>
                <a:latin typeface="楷体_GB2312" pitchFamily="49" charset="-122"/>
                <a:ea typeface="楷体_GB2312" pitchFamily="49" charset="-122"/>
              </a:rPr>
              <a:t>）链接方式</a:t>
            </a:r>
          </a:p>
          <a:p>
            <a:pPr>
              <a:spcBef>
                <a:spcPct val="50000"/>
              </a:spcBef>
            </a:pPr>
            <a:r>
              <a:rPr lang="zh-CN" altLang="en-US" sz="3200" b="1">
                <a:solidFill>
                  <a:srgbClr val="FF0066"/>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rPr>
              <a:t>把具有相同状态的所有进程的</a:t>
            </a:r>
            <a:r>
              <a:rPr lang="en-US" altLang="zh-CN" sz="3200" b="1">
                <a:solidFill>
                  <a:srgbClr val="000000"/>
                </a:solidFill>
                <a:latin typeface="楷体_GB2312" pitchFamily="49" charset="-122"/>
                <a:ea typeface="楷体_GB2312" pitchFamily="49" charset="-122"/>
              </a:rPr>
              <a:t>PCB</a:t>
            </a:r>
            <a:r>
              <a:rPr lang="zh-CN" altLang="en-US" sz="3200" b="1">
                <a:solidFill>
                  <a:srgbClr val="000000"/>
                </a:solidFill>
                <a:latin typeface="楷体_GB2312" pitchFamily="49" charset="-122"/>
                <a:ea typeface="楷体_GB2312" pitchFamily="49" charset="-122"/>
              </a:rPr>
              <a:t>，用其中的链接字链接成一个或多个队列。</a:t>
            </a:r>
          </a:p>
          <a:p>
            <a:pPr>
              <a:spcBef>
                <a:spcPct val="50000"/>
              </a:spcBef>
            </a:pPr>
            <a:r>
              <a:rPr lang="zh-CN" altLang="en-US" sz="3200" b="1">
                <a:solidFill>
                  <a:srgbClr val="000000"/>
                </a:solidFill>
                <a:latin typeface="楷体_GB2312" pitchFamily="49" charset="-122"/>
                <a:ea typeface="楷体_GB2312" pitchFamily="49" charset="-122"/>
              </a:rPr>
              <a:t>如：就绪队列、阻塞队列、空白队列等。</a:t>
            </a:r>
          </a:p>
          <a:p>
            <a:pPr hangingPunct="1">
              <a:spcBef>
                <a:spcPct val="50000"/>
              </a:spcBef>
            </a:pPr>
            <a:r>
              <a:rPr lang="zh-CN" altLang="en-US" sz="3200" b="1">
                <a:solidFill>
                  <a:srgbClr val="000000"/>
                </a:solidFill>
                <a:latin typeface="楷体_GB2312" pitchFamily="49" charset="-122"/>
                <a:ea typeface="楷体_GB2312" pitchFamily="49" charset="-122"/>
              </a:rPr>
              <a:t>     就绪队列按优先权高底排列，优先权高的进程的</a:t>
            </a:r>
            <a:r>
              <a:rPr lang="en-US" altLang="zh-CN" sz="3200" b="1">
                <a:solidFill>
                  <a:srgbClr val="000000"/>
                </a:solidFill>
                <a:latin typeface="楷体_GB2312" pitchFamily="49" charset="-122"/>
                <a:ea typeface="楷体_GB2312" pitchFamily="49" charset="-122"/>
              </a:rPr>
              <a:t>PCB</a:t>
            </a:r>
            <a:r>
              <a:rPr lang="zh-CN" altLang="en-US" sz="3200" b="1">
                <a:solidFill>
                  <a:srgbClr val="000000"/>
                </a:solidFill>
                <a:latin typeface="楷体_GB2312" pitchFamily="49" charset="-122"/>
                <a:ea typeface="楷体_GB2312" pitchFamily="49" charset="-122"/>
              </a:rPr>
              <a:t>的排前面。</a:t>
            </a:r>
          </a:p>
          <a:p>
            <a:pPr>
              <a:spcBef>
                <a:spcPct val="50000"/>
              </a:spcBef>
            </a:pPr>
            <a:r>
              <a:rPr lang="zh-CN" altLang="en-US" sz="3200" b="1">
                <a:solidFill>
                  <a:srgbClr val="000000"/>
                </a:solidFill>
                <a:latin typeface="楷体_GB2312" pitchFamily="49" charset="-122"/>
                <a:ea typeface="楷体_GB2312" pitchFamily="49" charset="-122"/>
              </a:rPr>
              <a:t>     阻塞队列按阻塞原因排列（等待</a:t>
            </a:r>
            <a:r>
              <a:rPr lang="en-US" altLang="zh-CN" sz="3200" b="1">
                <a:solidFill>
                  <a:srgbClr val="000000"/>
                </a:solidFill>
                <a:latin typeface="楷体_GB2312" pitchFamily="49" charset="-122"/>
                <a:ea typeface="楷体_GB2312" pitchFamily="49" charset="-122"/>
              </a:rPr>
              <a:t>I/O</a:t>
            </a:r>
            <a:r>
              <a:rPr lang="zh-CN" altLang="en-US" sz="3200" b="1">
                <a:solidFill>
                  <a:srgbClr val="000000"/>
                </a:solidFill>
                <a:latin typeface="楷体_GB2312" pitchFamily="49" charset="-122"/>
                <a:ea typeface="楷体_GB2312" pitchFamily="49" charset="-122"/>
              </a:rPr>
              <a:t>、等待分配内存等）</a:t>
            </a:r>
          </a:p>
          <a:p>
            <a:endParaRPr lang="en-US" altLang="zh-CN"/>
          </a:p>
        </p:txBody>
      </p:sp>
    </p:spTree>
    <p:extLst>
      <p:ext uri="{BB962C8B-B14F-4D97-AF65-F5344CB8AC3E}">
        <p14:creationId xmlns:p14="http://schemas.microsoft.com/office/powerpoint/2010/main" val="354111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5E397614-5371-9647-8DEF-511A6BE0103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09B98F0-C89D-E842-A734-A326C77982B8}" type="slidenum">
              <a:rPr lang="en-US" altLang="zh-CN" sz="1200"/>
              <a:pPr/>
              <a:t>26</a:t>
            </a:fld>
            <a:endParaRPr lang="en-US" altLang="zh-CN" sz="1200"/>
          </a:p>
        </p:txBody>
      </p:sp>
      <p:sp>
        <p:nvSpPr>
          <p:cNvPr id="168963" name="Rectangle 2">
            <a:extLst>
              <a:ext uri="{FF2B5EF4-FFF2-40B4-BE49-F238E27FC236}">
                <a16:creationId xmlns:a16="http://schemas.microsoft.com/office/drawing/2014/main" id="{53550BFD-6331-334A-ADE9-066F217D4E38}"/>
              </a:ext>
            </a:extLst>
          </p:cNvPr>
          <p:cNvSpPr>
            <a:spLocks noGrp="1" noRot="1" noChangeAspect="1" noChangeArrowheads="1" noTextEdit="1"/>
          </p:cNvSpPr>
          <p:nvPr>
            <p:ph type="sldImg"/>
          </p:nvPr>
        </p:nvSpPr>
        <p:spPr>
          <a:ln/>
        </p:spPr>
      </p:sp>
      <p:sp>
        <p:nvSpPr>
          <p:cNvPr id="337923" name="Rectangle 3">
            <a:extLst>
              <a:ext uri="{FF2B5EF4-FFF2-40B4-BE49-F238E27FC236}">
                <a16:creationId xmlns:a16="http://schemas.microsoft.com/office/drawing/2014/main" id="{42993779-97D6-8C46-85E8-85BF803319F0}"/>
              </a:ext>
            </a:extLst>
          </p:cNvPr>
          <p:cNvSpPr>
            <a:spLocks noGrp="1" noChangeArrowheads="1"/>
          </p:cNvSpPr>
          <p:nvPr>
            <p:ph type="body" idx="1"/>
          </p:nvPr>
        </p:nvSpPr>
        <p:spPr/>
        <p:txBody>
          <a:bodyPr/>
          <a:lstStyle/>
          <a:p>
            <a:pPr>
              <a:spcBef>
                <a:spcPct val="50000"/>
              </a:spcBef>
            </a:pPr>
            <a:r>
              <a:rPr lang="en-US" altLang="zh-CN" sz="3200" b="1">
                <a:solidFill>
                  <a:srgbClr val="FFFFFF"/>
                </a:solidFill>
                <a:effectLst>
                  <a:outerShdw blurRad="38100" dist="38100" dir="2700000" algn="tl">
                    <a:srgbClr val="C0C0C0"/>
                  </a:outerShdw>
                </a:effectLst>
                <a:ea typeface="幼圆" pitchFamily="49" charset="-122"/>
              </a:rPr>
              <a:t>    </a:t>
            </a:r>
            <a:r>
              <a:rPr lang="zh-CN" altLang="en-US" sz="3200" b="1">
                <a:solidFill>
                  <a:srgbClr val="FFFFFF"/>
                </a:solidFill>
                <a:effectLst>
                  <a:outerShdw blurRad="38100" dist="38100" dir="2700000" algn="tl">
                    <a:srgbClr val="C0C0C0"/>
                  </a:outerShdw>
                </a:effectLst>
                <a:ea typeface="幼圆" pitchFamily="49" charset="-122"/>
              </a:rPr>
              <a:t>分别把有着相同状态的进程的</a:t>
            </a:r>
            <a:r>
              <a:rPr lang="en-US" altLang="zh-CN" sz="3200" b="1">
                <a:solidFill>
                  <a:srgbClr val="FFFFFF"/>
                </a:solidFill>
                <a:effectLst>
                  <a:outerShdw blurRad="38100" dist="38100" dir="2700000" algn="tl">
                    <a:srgbClr val="C0C0C0"/>
                  </a:outerShdw>
                </a:effectLst>
                <a:ea typeface="幼圆" pitchFamily="49" charset="-122"/>
              </a:rPr>
              <a:t>PCB</a:t>
            </a:r>
            <a:r>
              <a:rPr lang="zh-CN" altLang="en-US" sz="3200" b="1">
                <a:solidFill>
                  <a:srgbClr val="FFFFFF"/>
                </a:solidFill>
                <a:effectLst>
                  <a:outerShdw blurRad="38100" dist="38100" dir="2700000" algn="tl">
                    <a:srgbClr val="C0C0C0"/>
                  </a:outerShdw>
                </a:effectLst>
                <a:ea typeface="幼圆" pitchFamily="49" charset="-122"/>
              </a:rPr>
              <a:t>组织在同一个表格中，系统根据所有进程的状态，建立几张索引表。 </a:t>
            </a:r>
          </a:p>
          <a:p>
            <a:pPr>
              <a:spcBef>
                <a:spcPct val="50000"/>
              </a:spcBef>
            </a:pPr>
            <a:r>
              <a:rPr lang="zh-CN" altLang="en-US" sz="3200" b="1">
                <a:solidFill>
                  <a:srgbClr val="FFFFFF"/>
                </a:solidFill>
                <a:effectLst>
                  <a:outerShdw blurRad="38100" dist="38100" dir="2700000" algn="tl">
                    <a:srgbClr val="C0C0C0"/>
                  </a:outerShdw>
                </a:effectLst>
                <a:ea typeface="幼圆" pitchFamily="49" charset="-122"/>
              </a:rPr>
              <a:t>     如：就绪索引表、阻塞索引表等。</a:t>
            </a:r>
          </a:p>
          <a:p>
            <a:pPr>
              <a:spcBef>
                <a:spcPct val="50000"/>
              </a:spcBef>
            </a:pPr>
            <a:r>
              <a:rPr lang="zh-CN" altLang="en-US" sz="3200" b="1">
                <a:solidFill>
                  <a:srgbClr val="FFFFFF"/>
                </a:solidFill>
                <a:effectLst>
                  <a:outerShdw blurRad="38100" dist="38100" dir="2700000" algn="tl">
                    <a:srgbClr val="C0C0C0"/>
                  </a:outerShdw>
                </a:effectLst>
                <a:ea typeface="幼圆" pitchFamily="49" charset="-122"/>
              </a:rPr>
              <a:t>     并把各索引表在内存的首地址记录于内存中的一些专用单元中。</a:t>
            </a:r>
          </a:p>
          <a:p>
            <a:endParaRPr lang="en-US" altLang="zh-CN"/>
          </a:p>
        </p:txBody>
      </p:sp>
    </p:spTree>
    <p:extLst>
      <p:ext uri="{BB962C8B-B14F-4D97-AF65-F5344CB8AC3E}">
        <p14:creationId xmlns:p14="http://schemas.microsoft.com/office/powerpoint/2010/main" val="27311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F878AD0F-C1DA-4641-81DA-EF478E2C704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7255591-05BA-8747-AE0A-51CDCB8FDC2B}" type="slidenum">
              <a:rPr lang="en-US" altLang="zh-CN" sz="1200"/>
              <a:pPr/>
              <a:t>32</a:t>
            </a:fld>
            <a:endParaRPr lang="en-US" altLang="zh-CN" sz="1200"/>
          </a:p>
        </p:txBody>
      </p:sp>
      <p:sp>
        <p:nvSpPr>
          <p:cNvPr id="169987" name="Rectangle 2">
            <a:extLst>
              <a:ext uri="{FF2B5EF4-FFF2-40B4-BE49-F238E27FC236}">
                <a16:creationId xmlns:a16="http://schemas.microsoft.com/office/drawing/2014/main" id="{3773B757-20E8-A54A-968A-CE66E70F74F7}"/>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0293B04F-9AEA-6747-A638-129449552F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sz="3200" b="1">
                <a:solidFill>
                  <a:srgbClr val="FFFFFF"/>
                </a:solidFill>
                <a:latin typeface="Arial Narrow" panose="020B0604020202020204" pitchFamily="34" charset="0"/>
              </a:rPr>
              <a:t>       </a:t>
            </a:r>
            <a:r>
              <a:rPr lang="zh-CN" altLang="en-US" sz="3200" b="1">
                <a:solidFill>
                  <a:srgbClr val="FFFFFF"/>
                </a:solidFill>
                <a:latin typeface="Arial Narrow" panose="020B0604020202020204" pitchFamily="34" charset="0"/>
              </a:rPr>
              <a:t>为了防止操作系统及关键数据如</a:t>
            </a:r>
            <a:r>
              <a:rPr lang="en-US" altLang="zh-CN" sz="3200" b="1">
                <a:solidFill>
                  <a:srgbClr val="FFFFFF"/>
                </a:solidFill>
                <a:latin typeface="Arial Narrow" panose="020B0604020202020204" pitchFamily="34" charset="0"/>
              </a:rPr>
              <a:t>PCB</a:t>
            </a:r>
            <a:r>
              <a:rPr lang="en-US" altLang="en-US" sz="3200" b="1">
                <a:solidFill>
                  <a:srgbClr val="FFFFFF"/>
                </a:solidFill>
                <a:latin typeface="Arial Narrow" panose="020B0604020202020204" pitchFamily="34" charset="0"/>
              </a:rPr>
              <a:t>等，</a:t>
            </a:r>
            <a:r>
              <a:rPr lang="zh-CN" altLang="en-US" sz="3200" b="1">
                <a:solidFill>
                  <a:srgbClr val="FFFFFF"/>
                </a:solidFill>
                <a:latin typeface="Arial Narrow" panose="020B0604020202020204" pitchFamily="34" charset="0"/>
              </a:rPr>
              <a:t>受到用户程序的破坏：通常将处理机的执行状态分成系统状态和用户状态。</a:t>
            </a:r>
          </a:p>
        </p:txBody>
      </p:sp>
    </p:spTree>
    <p:extLst>
      <p:ext uri="{BB962C8B-B14F-4D97-AF65-F5344CB8AC3E}">
        <p14:creationId xmlns:p14="http://schemas.microsoft.com/office/powerpoint/2010/main" val="1329209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C78268E1-71AF-EC44-A6DB-4363D5833D2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DA1CE3A-FFC2-1C48-BC65-C649EFA847F3}" type="slidenum">
              <a:rPr lang="en-US" altLang="zh-CN" sz="1200"/>
              <a:pPr/>
              <a:t>33</a:t>
            </a:fld>
            <a:endParaRPr lang="en-US" altLang="zh-CN" sz="1200"/>
          </a:p>
        </p:txBody>
      </p:sp>
      <p:sp>
        <p:nvSpPr>
          <p:cNvPr id="171011" name="Rectangle 2">
            <a:extLst>
              <a:ext uri="{FF2B5EF4-FFF2-40B4-BE49-F238E27FC236}">
                <a16:creationId xmlns:a16="http://schemas.microsoft.com/office/drawing/2014/main" id="{0A162603-26BF-0C4E-A530-26D2C2C08553}"/>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204F916B-73D8-BF40-9FF6-95E13B98127A}"/>
              </a:ext>
            </a:extLst>
          </p:cNvPr>
          <p:cNvSpPr>
            <a:spLocks noGrp="1" noChangeArrowheads="1"/>
          </p:cNvSpPr>
          <p:nvPr>
            <p:ph type="body" idx="1"/>
          </p:nvPr>
        </p:nvSpPr>
        <p:spPr/>
        <p:txBody>
          <a:bodyPr/>
          <a:lstStyle/>
          <a:p>
            <a:r>
              <a:rPr lang="en-US" altLang="zh-CN" sz="2800" b="1">
                <a:solidFill>
                  <a:srgbClr val="3333FF"/>
                </a:solidFill>
                <a:effectLst>
                  <a:outerShdw blurRad="38100" dist="38100" dir="2700000" algn="tl">
                    <a:srgbClr val="C0C0C0"/>
                  </a:outerShdw>
                </a:effectLst>
                <a:latin typeface="幼圆" pitchFamily="49" charset="-122"/>
                <a:ea typeface="幼圆" pitchFamily="49" charset="-122"/>
              </a:rPr>
              <a:t>OS</a:t>
            </a:r>
            <a:r>
              <a:rPr lang="zh-CN" altLang="en-US" sz="2800" b="1">
                <a:solidFill>
                  <a:srgbClr val="3333FF"/>
                </a:solidFill>
                <a:effectLst>
                  <a:outerShdw blurRad="38100" dist="38100" dir="2700000" algn="tl">
                    <a:srgbClr val="C0C0C0"/>
                  </a:outerShdw>
                </a:effectLst>
                <a:latin typeface="幼圆" pitchFamily="49" charset="-122"/>
                <a:ea typeface="幼圆" pitchFamily="49" charset="-122"/>
              </a:rPr>
              <a:t>的功能分别设置在不同的层次中。</a:t>
            </a:r>
          </a:p>
        </p:txBody>
      </p:sp>
    </p:spTree>
    <p:extLst>
      <p:ext uri="{BB962C8B-B14F-4D97-AF65-F5344CB8AC3E}">
        <p14:creationId xmlns:p14="http://schemas.microsoft.com/office/powerpoint/2010/main" val="31536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226486A-CFA4-1C45-AD33-C64C3804677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535121F-41AF-7E4A-9144-24518CB4B300}"/>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b="1"/>
            </a:p>
          </p:txBody>
        </p:sp>
        <p:sp>
          <p:nvSpPr>
            <p:cNvPr id="6" name="Arc 4">
              <a:extLst>
                <a:ext uri="{FF2B5EF4-FFF2-40B4-BE49-F238E27FC236}">
                  <a16:creationId xmlns:a16="http://schemas.microsoft.com/office/drawing/2014/main" id="{C3824057-1AEB-814C-BCB3-11E82C11CF36}"/>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b="1"/>
            </a:p>
          </p:txBody>
        </p:sp>
      </p:grpSp>
      <p:sp>
        <p:nvSpPr>
          <p:cNvPr id="10245"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024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a:extLst>
              <a:ext uri="{FF2B5EF4-FFF2-40B4-BE49-F238E27FC236}">
                <a16:creationId xmlns:a16="http://schemas.microsoft.com/office/drawing/2014/main" id="{C5134504-7239-C846-8960-65D6E0153758}"/>
              </a:ext>
            </a:extLst>
          </p:cNvPr>
          <p:cNvSpPr>
            <a:spLocks noGrp="1" noChangeArrowheads="1"/>
          </p:cNvSpPr>
          <p:nvPr>
            <p:ph type="dt" sz="quarter" idx="10"/>
          </p:nvPr>
        </p:nvSpPr>
        <p:spPr/>
        <p:txBody>
          <a:bodyPr/>
          <a:lstStyle>
            <a:lvl1pPr>
              <a:defRPr/>
            </a:lvl1pPr>
          </a:lstStyle>
          <a:p>
            <a:pPr>
              <a:defRPr/>
            </a:pPr>
            <a:fld id="{463E703B-23AC-7941-8131-2C3A6729ED8E}" type="datetime1">
              <a:rPr lang="en-US" altLang="zh-CN" smtClean="0"/>
              <a:t>8/30/25</a:t>
            </a:fld>
            <a:endParaRPr lang="en-US" altLang="zh-CN"/>
          </a:p>
        </p:txBody>
      </p:sp>
      <p:sp>
        <p:nvSpPr>
          <p:cNvPr id="8" name="Rectangle 8">
            <a:extLst>
              <a:ext uri="{FF2B5EF4-FFF2-40B4-BE49-F238E27FC236}">
                <a16:creationId xmlns:a16="http://schemas.microsoft.com/office/drawing/2014/main" id="{2C185AB4-C335-1A43-9343-FE16D512DA9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5D3155CC-CD1F-3248-BADB-6A64307FB9B8}"/>
              </a:ext>
            </a:extLst>
          </p:cNvPr>
          <p:cNvSpPr>
            <a:spLocks noGrp="1" noChangeArrowheads="1"/>
          </p:cNvSpPr>
          <p:nvPr>
            <p:ph type="sldNum" sz="quarter" idx="12"/>
          </p:nvPr>
        </p:nvSpPr>
        <p:spPr/>
        <p:txBody>
          <a:bodyPr/>
          <a:lstStyle>
            <a:lvl1pPr>
              <a:defRPr/>
            </a:lvl1pPr>
          </a:lstStyle>
          <a:p>
            <a:fld id="{5CE0EFE8-A1B1-9148-AF8B-3E843DF22B36}" type="slidenum">
              <a:rPr lang="zh-CN" altLang="en-US"/>
              <a:pPr/>
              <a:t>‹#›</a:t>
            </a:fld>
            <a:endParaRPr lang="en-US" altLang="zh-CN"/>
          </a:p>
        </p:txBody>
      </p:sp>
    </p:spTree>
    <p:extLst>
      <p:ext uri="{BB962C8B-B14F-4D97-AF65-F5344CB8AC3E}">
        <p14:creationId xmlns:p14="http://schemas.microsoft.com/office/powerpoint/2010/main" val="177289774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FC46CA5-9C23-EA4B-A1CA-179AC2802E60}"/>
              </a:ext>
            </a:extLst>
          </p:cNvPr>
          <p:cNvSpPr>
            <a:spLocks noGrp="1" noChangeArrowheads="1"/>
          </p:cNvSpPr>
          <p:nvPr>
            <p:ph type="dt" sz="half" idx="10"/>
          </p:nvPr>
        </p:nvSpPr>
        <p:spPr>
          <a:ln/>
        </p:spPr>
        <p:txBody>
          <a:bodyPr/>
          <a:lstStyle>
            <a:lvl1pPr>
              <a:defRPr/>
            </a:lvl1pPr>
          </a:lstStyle>
          <a:p>
            <a:pPr>
              <a:defRPr/>
            </a:pPr>
            <a:fld id="{5C20A648-958C-9741-A428-1B5CC8035D31}" type="datetime1">
              <a:rPr lang="en-US" altLang="zh-CN" smtClean="0"/>
              <a:t>8/30/25</a:t>
            </a:fld>
            <a:endParaRPr lang="en-US" altLang="zh-CN"/>
          </a:p>
        </p:txBody>
      </p:sp>
      <p:sp>
        <p:nvSpPr>
          <p:cNvPr id="6" name="Rectangle 12">
            <a:extLst>
              <a:ext uri="{FF2B5EF4-FFF2-40B4-BE49-F238E27FC236}">
                <a16:creationId xmlns:a16="http://schemas.microsoft.com/office/drawing/2014/main" id="{3E8BCF28-BEF7-1C4C-A913-AF01AEAC96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8BC64D1-131B-D44E-97E8-0DAF844437BF}"/>
              </a:ext>
            </a:extLst>
          </p:cNvPr>
          <p:cNvSpPr>
            <a:spLocks noGrp="1" noChangeArrowheads="1"/>
          </p:cNvSpPr>
          <p:nvPr>
            <p:ph type="sldNum" sz="quarter" idx="12"/>
          </p:nvPr>
        </p:nvSpPr>
        <p:spPr>
          <a:ln/>
        </p:spPr>
        <p:txBody>
          <a:bodyPr/>
          <a:lstStyle>
            <a:lvl1pPr>
              <a:defRPr/>
            </a:lvl1pPr>
          </a:lstStyle>
          <a:p>
            <a:fld id="{AC131641-C51B-A442-B846-21C7760E0B74}" type="slidenum">
              <a:rPr lang="zh-CN" altLang="en-US"/>
              <a:pPr/>
              <a:t>‹#›</a:t>
            </a:fld>
            <a:endParaRPr lang="en-US" altLang="zh-CN"/>
          </a:p>
        </p:txBody>
      </p:sp>
    </p:spTree>
    <p:extLst>
      <p:ext uri="{BB962C8B-B14F-4D97-AF65-F5344CB8AC3E}">
        <p14:creationId xmlns:p14="http://schemas.microsoft.com/office/powerpoint/2010/main" val="63808903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17B97A9-A1DE-F64A-8AF9-EE0DE29E2C46}"/>
              </a:ext>
            </a:extLst>
          </p:cNvPr>
          <p:cNvSpPr>
            <a:spLocks noGrp="1" noChangeArrowheads="1"/>
          </p:cNvSpPr>
          <p:nvPr>
            <p:ph type="dt" sz="half" idx="10"/>
          </p:nvPr>
        </p:nvSpPr>
        <p:spPr>
          <a:ln/>
        </p:spPr>
        <p:txBody>
          <a:bodyPr/>
          <a:lstStyle>
            <a:lvl1pPr>
              <a:defRPr/>
            </a:lvl1pPr>
          </a:lstStyle>
          <a:p>
            <a:pPr>
              <a:defRPr/>
            </a:pPr>
            <a:fld id="{8F75E415-8189-0449-A741-118B51886EB2}" type="datetime1">
              <a:rPr lang="en-US" altLang="zh-CN" smtClean="0"/>
              <a:t>8/30/25</a:t>
            </a:fld>
            <a:endParaRPr lang="en-US" altLang="zh-CN"/>
          </a:p>
        </p:txBody>
      </p:sp>
      <p:sp>
        <p:nvSpPr>
          <p:cNvPr id="5" name="Rectangle 12">
            <a:extLst>
              <a:ext uri="{FF2B5EF4-FFF2-40B4-BE49-F238E27FC236}">
                <a16:creationId xmlns:a16="http://schemas.microsoft.com/office/drawing/2014/main" id="{28798A0E-D3A8-A14D-B18A-771AF9EBA4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8D25071-C970-2F43-B6DB-68227EEEDAA6}"/>
              </a:ext>
            </a:extLst>
          </p:cNvPr>
          <p:cNvSpPr>
            <a:spLocks noGrp="1" noChangeArrowheads="1"/>
          </p:cNvSpPr>
          <p:nvPr>
            <p:ph type="sldNum" sz="quarter" idx="12"/>
          </p:nvPr>
        </p:nvSpPr>
        <p:spPr>
          <a:ln/>
        </p:spPr>
        <p:txBody>
          <a:bodyPr/>
          <a:lstStyle>
            <a:lvl1pPr>
              <a:defRPr/>
            </a:lvl1pPr>
          </a:lstStyle>
          <a:p>
            <a:fld id="{60815B42-67B0-9345-9D54-A5AC188A4A23}" type="slidenum">
              <a:rPr lang="zh-CN" altLang="en-US"/>
              <a:pPr/>
              <a:t>‹#›</a:t>
            </a:fld>
            <a:endParaRPr lang="en-US" altLang="zh-CN"/>
          </a:p>
        </p:txBody>
      </p:sp>
    </p:spTree>
    <p:extLst>
      <p:ext uri="{BB962C8B-B14F-4D97-AF65-F5344CB8AC3E}">
        <p14:creationId xmlns:p14="http://schemas.microsoft.com/office/powerpoint/2010/main" val="40988516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95250"/>
            <a:ext cx="2033588" cy="5997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95250"/>
            <a:ext cx="5951537" cy="5997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614BAFC-8A95-6A4C-856E-D94B7E9A694C}"/>
              </a:ext>
            </a:extLst>
          </p:cNvPr>
          <p:cNvSpPr>
            <a:spLocks noGrp="1" noChangeArrowheads="1"/>
          </p:cNvSpPr>
          <p:nvPr>
            <p:ph type="dt" sz="half" idx="10"/>
          </p:nvPr>
        </p:nvSpPr>
        <p:spPr>
          <a:ln/>
        </p:spPr>
        <p:txBody>
          <a:bodyPr/>
          <a:lstStyle>
            <a:lvl1pPr>
              <a:defRPr/>
            </a:lvl1pPr>
          </a:lstStyle>
          <a:p>
            <a:pPr>
              <a:defRPr/>
            </a:pPr>
            <a:fld id="{69BAD073-AF20-F84F-B655-3D528DA1697A}" type="datetime1">
              <a:rPr lang="en-US" altLang="zh-CN" smtClean="0"/>
              <a:t>8/30/25</a:t>
            </a:fld>
            <a:endParaRPr lang="en-US" altLang="zh-CN"/>
          </a:p>
        </p:txBody>
      </p:sp>
      <p:sp>
        <p:nvSpPr>
          <p:cNvPr id="5" name="Rectangle 12">
            <a:extLst>
              <a:ext uri="{FF2B5EF4-FFF2-40B4-BE49-F238E27FC236}">
                <a16:creationId xmlns:a16="http://schemas.microsoft.com/office/drawing/2014/main" id="{20C7080D-01C0-0341-8A87-A80893EDB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C72F445-2AE2-194C-9C12-2BAC7249B9CC}"/>
              </a:ext>
            </a:extLst>
          </p:cNvPr>
          <p:cNvSpPr>
            <a:spLocks noGrp="1" noChangeArrowheads="1"/>
          </p:cNvSpPr>
          <p:nvPr>
            <p:ph type="sldNum" sz="quarter" idx="12"/>
          </p:nvPr>
        </p:nvSpPr>
        <p:spPr>
          <a:ln/>
        </p:spPr>
        <p:txBody>
          <a:bodyPr/>
          <a:lstStyle>
            <a:lvl1pPr>
              <a:defRPr/>
            </a:lvl1pPr>
          </a:lstStyle>
          <a:p>
            <a:fld id="{B6789A0C-B670-424C-A8C3-65088DD066A9}" type="slidenum">
              <a:rPr lang="zh-CN" altLang="en-US"/>
              <a:pPr/>
              <a:t>‹#›</a:t>
            </a:fld>
            <a:endParaRPr lang="en-US" altLang="zh-CN"/>
          </a:p>
        </p:txBody>
      </p:sp>
    </p:spTree>
    <p:extLst>
      <p:ext uri="{BB962C8B-B14F-4D97-AF65-F5344CB8AC3E}">
        <p14:creationId xmlns:p14="http://schemas.microsoft.com/office/powerpoint/2010/main" val="741099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F952E143-E516-2F41-86CD-1CD175500BE3}"/>
              </a:ext>
            </a:extLst>
          </p:cNvPr>
          <p:cNvSpPr>
            <a:spLocks noGrp="1" noChangeArrowheads="1"/>
          </p:cNvSpPr>
          <p:nvPr>
            <p:ph type="dt" sz="half" idx="10"/>
          </p:nvPr>
        </p:nvSpPr>
        <p:spPr>
          <a:ln/>
        </p:spPr>
        <p:txBody>
          <a:bodyPr/>
          <a:lstStyle>
            <a:lvl1pPr>
              <a:defRPr/>
            </a:lvl1pPr>
          </a:lstStyle>
          <a:p>
            <a:pPr>
              <a:defRPr/>
            </a:pPr>
            <a:fld id="{9D5B2CFC-0D0D-B442-BEEA-F587DAEED54D}" type="datetime1">
              <a:rPr lang="en-US" altLang="zh-CN" smtClean="0"/>
              <a:t>8/30/25</a:t>
            </a:fld>
            <a:endParaRPr lang="en-US" altLang="zh-CN"/>
          </a:p>
        </p:txBody>
      </p:sp>
      <p:sp>
        <p:nvSpPr>
          <p:cNvPr id="5" name="Rectangle 12">
            <a:extLst>
              <a:ext uri="{FF2B5EF4-FFF2-40B4-BE49-F238E27FC236}">
                <a16:creationId xmlns:a16="http://schemas.microsoft.com/office/drawing/2014/main" id="{27B76537-12C5-1842-88A8-139DD00B9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00D5E72-9AC5-DE46-AE3C-77D216AC852A}"/>
              </a:ext>
            </a:extLst>
          </p:cNvPr>
          <p:cNvSpPr>
            <a:spLocks noGrp="1" noChangeArrowheads="1"/>
          </p:cNvSpPr>
          <p:nvPr>
            <p:ph type="sldNum" sz="quarter" idx="12"/>
          </p:nvPr>
        </p:nvSpPr>
        <p:spPr>
          <a:ln/>
        </p:spPr>
        <p:txBody>
          <a:bodyPr/>
          <a:lstStyle>
            <a:lvl1pPr>
              <a:defRPr/>
            </a:lvl1pPr>
          </a:lstStyle>
          <a:p>
            <a:fld id="{95AD6DFB-6666-AD44-B276-38AB57C461E8}" type="slidenum">
              <a:rPr lang="zh-CN" altLang="en-US"/>
              <a:pPr/>
              <a:t>‹#›</a:t>
            </a:fld>
            <a:endParaRPr lang="en-US" altLang="zh-CN"/>
          </a:p>
        </p:txBody>
      </p:sp>
    </p:spTree>
    <p:extLst>
      <p:ext uri="{BB962C8B-B14F-4D97-AF65-F5344CB8AC3E}">
        <p14:creationId xmlns:p14="http://schemas.microsoft.com/office/powerpoint/2010/main" val="35818886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2DD8DB-BD48-7447-A56E-737A55961734}"/>
              </a:ext>
            </a:extLst>
          </p:cNvPr>
          <p:cNvSpPr>
            <a:spLocks noGrp="1" noChangeArrowheads="1"/>
          </p:cNvSpPr>
          <p:nvPr>
            <p:ph type="dt" sz="half" idx="10"/>
          </p:nvPr>
        </p:nvSpPr>
        <p:spPr>
          <a:ln/>
        </p:spPr>
        <p:txBody>
          <a:bodyPr/>
          <a:lstStyle>
            <a:lvl1pPr>
              <a:defRPr/>
            </a:lvl1pPr>
          </a:lstStyle>
          <a:p>
            <a:pPr>
              <a:defRPr/>
            </a:pPr>
            <a:fld id="{F52CF337-856A-2F49-A66D-B27072591B85}" type="datetime1">
              <a:rPr lang="en-US" altLang="zh-CN" smtClean="0"/>
              <a:t>8/30/25</a:t>
            </a:fld>
            <a:endParaRPr lang="en-US" altLang="zh-CN"/>
          </a:p>
        </p:txBody>
      </p:sp>
      <p:sp>
        <p:nvSpPr>
          <p:cNvPr id="5" name="Rectangle 12">
            <a:extLst>
              <a:ext uri="{FF2B5EF4-FFF2-40B4-BE49-F238E27FC236}">
                <a16:creationId xmlns:a16="http://schemas.microsoft.com/office/drawing/2014/main" id="{F0E3BE8B-7574-314B-9D5A-06FFCE8DB0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0A4AAAE-CF7D-C94D-A774-46274CDE8605}"/>
              </a:ext>
            </a:extLst>
          </p:cNvPr>
          <p:cNvSpPr>
            <a:spLocks noGrp="1" noChangeArrowheads="1"/>
          </p:cNvSpPr>
          <p:nvPr>
            <p:ph type="sldNum" sz="quarter" idx="12"/>
          </p:nvPr>
        </p:nvSpPr>
        <p:spPr>
          <a:ln/>
        </p:spPr>
        <p:txBody>
          <a:bodyPr/>
          <a:lstStyle>
            <a:lvl1pPr>
              <a:defRPr/>
            </a:lvl1pPr>
          </a:lstStyle>
          <a:p>
            <a:fld id="{35076E67-1031-0C41-AAD0-5499F93954D8}" type="slidenum">
              <a:rPr lang="zh-CN" altLang="en-US"/>
              <a:pPr/>
              <a:t>‹#›</a:t>
            </a:fld>
            <a:endParaRPr lang="en-US" altLang="zh-CN"/>
          </a:p>
        </p:txBody>
      </p:sp>
    </p:spTree>
    <p:extLst>
      <p:ext uri="{BB962C8B-B14F-4D97-AF65-F5344CB8AC3E}">
        <p14:creationId xmlns:p14="http://schemas.microsoft.com/office/powerpoint/2010/main" val="51873500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1F760DF-1E23-6647-83C0-306AAAEFC46D}"/>
              </a:ext>
            </a:extLst>
          </p:cNvPr>
          <p:cNvSpPr>
            <a:spLocks noGrp="1" noChangeArrowheads="1"/>
          </p:cNvSpPr>
          <p:nvPr>
            <p:ph type="dt" sz="half" idx="10"/>
          </p:nvPr>
        </p:nvSpPr>
        <p:spPr>
          <a:ln/>
        </p:spPr>
        <p:txBody>
          <a:bodyPr/>
          <a:lstStyle>
            <a:lvl1pPr>
              <a:defRPr/>
            </a:lvl1pPr>
          </a:lstStyle>
          <a:p>
            <a:pPr>
              <a:defRPr/>
            </a:pPr>
            <a:fld id="{A89A8ECF-E311-6E42-A997-00587BBD32B6}" type="datetime1">
              <a:rPr lang="en-US" altLang="zh-CN" smtClean="0"/>
              <a:t>8/30/25</a:t>
            </a:fld>
            <a:endParaRPr lang="en-US" altLang="zh-CN"/>
          </a:p>
        </p:txBody>
      </p:sp>
      <p:sp>
        <p:nvSpPr>
          <p:cNvPr id="5" name="Rectangle 12">
            <a:extLst>
              <a:ext uri="{FF2B5EF4-FFF2-40B4-BE49-F238E27FC236}">
                <a16:creationId xmlns:a16="http://schemas.microsoft.com/office/drawing/2014/main" id="{B2C5AA09-C7D4-9F42-8BD4-75FD46F19E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02ED2D-18A3-3649-9AC1-FBB728F01040}"/>
              </a:ext>
            </a:extLst>
          </p:cNvPr>
          <p:cNvSpPr>
            <a:spLocks noGrp="1" noChangeArrowheads="1"/>
          </p:cNvSpPr>
          <p:nvPr>
            <p:ph type="sldNum" sz="quarter" idx="12"/>
          </p:nvPr>
        </p:nvSpPr>
        <p:spPr>
          <a:ln/>
        </p:spPr>
        <p:txBody>
          <a:bodyPr/>
          <a:lstStyle>
            <a:lvl1pPr>
              <a:defRPr/>
            </a:lvl1pPr>
          </a:lstStyle>
          <a:p>
            <a:fld id="{88AF7CEB-C410-9B47-8B69-F39D84FB7B9F}" type="slidenum">
              <a:rPr lang="zh-CN" altLang="en-US"/>
              <a:pPr/>
              <a:t>‹#›</a:t>
            </a:fld>
            <a:endParaRPr lang="en-US" altLang="zh-CN"/>
          </a:p>
        </p:txBody>
      </p:sp>
    </p:spTree>
    <p:extLst>
      <p:ext uri="{BB962C8B-B14F-4D97-AF65-F5344CB8AC3E}">
        <p14:creationId xmlns:p14="http://schemas.microsoft.com/office/powerpoint/2010/main" val="37880275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412875"/>
            <a:ext cx="3954462"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412875"/>
            <a:ext cx="3954463"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0BE017E-3CB5-DE44-A12F-C54D38945636}"/>
              </a:ext>
            </a:extLst>
          </p:cNvPr>
          <p:cNvSpPr>
            <a:spLocks noGrp="1" noChangeArrowheads="1"/>
          </p:cNvSpPr>
          <p:nvPr>
            <p:ph type="dt" sz="half" idx="10"/>
          </p:nvPr>
        </p:nvSpPr>
        <p:spPr>
          <a:ln/>
        </p:spPr>
        <p:txBody>
          <a:bodyPr/>
          <a:lstStyle>
            <a:lvl1pPr>
              <a:defRPr/>
            </a:lvl1pPr>
          </a:lstStyle>
          <a:p>
            <a:pPr>
              <a:defRPr/>
            </a:pPr>
            <a:fld id="{EB3FC864-A7B5-F64D-8236-843C8BD5D62F}" type="datetime1">
              <a:rPr lang="en-US" altLang="zh-CN" smtClean="0"/>
              <a:t>8/30/25</a:t>
            </a:fld>
            <a:endParaRPr lang="en-US" altLang="zh-CN"/>
          </a:p>
        </p:txBody>
      </p:sp>
      <p:sp>
        <p:nvSpPr>
          <p:cNvPr id="6" name="Rectangle 12">
            <a:extLst>
              <a:ext uri="{FF2B5EF4-FFF2-40B4-BE49-F238E27FC236}">
                <a16:creationId xmlns:a16="http://schemas.microsoft.com/office/drawing/2014/main" id="{2460A850-997A-0541-86A0-D98DDE87F6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65A1988-FF20-8944-AE0F-420699C2803C}"/>
              </a:ext>
            </a:extLst>
          </p:cNvPr>
          <p:cNvSpPr>
            <a:spLocks noGrp="1" noChangeArrowheads="1"/>
          </p:cNvSpPr>
          <p:nvPr>
            <p:ph type="sldNum" sz="quarter" idx="12"/>
          </p:nvPr>
        </p:nvSpPr>
        <p:spPr>
          <a:ln/>
        </p:spPr>
        <p:txBody>
          <a:bodyPr/>
          <a:lstStyle>
            <a:lvl1pPr>
              <a:defRPr/>
            </a:lvl1pPr>
          </a:lstStyle>
          <a:p>
            <a:fld id="{4B7379D8-6513-634E-8897-5DA3B5AB9B10}" type="slidenum">
              <a:rPr lang="zh-CN" altLang="en-US"/>
              <a:pPr/>
              <a:t>‹#›</a:t>
            </a:fld>
            <a:endParaRPr lang="en-US" altLang="zh-CN"/>
          </a:p>
        </p:txBody>
      </p:sp>
    </p:spTree>
    <p:extLst>
      <p:ext uri="{BB962C8B-B14F-4D97-AF65-F5344CB8AC3E}">
        <p14:creationId xmlns:p14="http://schemas.microsoft.com/office/powerpoint/2010/main" val="367821537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C9CDEFE-866C-4048-9028-C9141F9B6F5B}"/>
              </a:ext>
            </a:extLst>
          </p:cNvPr>
          <p:cNvSpPr>
            <a:spLocks noGrp="1" noChangeArrowheads="1"/>
          </p:cNvSpPr>
          <p:nvPr>
            <p:ph type="dt" sz="half" idx="10"/>
          </p:nvPr>
        </p:nvSpPr>
        <p:spPr>
          <a:ln/>
        </p:spPr>
        <p:txBody>
          <a:bodyPr/>
          <a:lstStyle>
            <a:lvl1pPr>
              <a:defRPr/>
            </a:lvl1pPr>
          </a:lstStyle>
          <a:p>
            <a:pPr>
              <a:defRPr/>
            </a:pPr>
            <a:fld id="{3FA19708-AE9A-274F-8664-050677056EFF}" type="datetime1">
              <a:rPr lang="en-US" altLang="zh-CN" smtClean="0"/>
              <a:t>8/30/25</a:t>
            </a:fld>
            <a:endParaRPr lang="en-US" altLang="zh-CN"/>
          </a:p>
        </p:txBody>
      </p:sp>
      <p:sp>
        <p:nvSpPr>
          <p:cNvPr id="8" name="Rectangle 12">
            <a:extLst>
              <a:ext uri="{FF2B5EF4-FFF2-40B4-BE49-F238E27FC236}">
                <a16:creationId xmlns:a16="http://schemas.microsoft.com/office/drawing/2014/main" id="{D26FADBF-A17E-114D-A506-2A4ABB4F26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A316D84-8525-2644-92F1-2DFBDDC955CC}"/>
              </a:ext>
            </a:extLst>
          </p:cNvPr>
          <p:cNvSpPr>
            <a:spLocks noGrp="1" noChangeArrowheads="1"/>
          </p:cNvSpPr>
          <p:nvPr>
            <p:ph type="sldNum" sz="quarter" idx="12"/>
          </p:nvPr>
        </p:nvSpPr>
        <p:spPr>
          <a:ln/>
        </p:spPr>
        <p:txBody>
          <a:bodyPr/>
          <a:lstStyle>
            <a:lvl1pPr>
              <a:defRPr/>
            </a:lvl1pPr>
          </a:lstStyle>
          <a:p>
            <a:fld id="{1CE23F84-24CA-4941-B029-8F0FAA5482AF}" type="slidenum">
              <a:rPr lang="zh-CN" altLang="en-US"/>
              <a:pPr/>
              <a:t>‹#›</a:t>
            </a:fld>
            <a:endParaRPr lang="en-US" altLang="zh-CN"/>
          </a:p>
        </p:txBody>
      </p:sp>
    </p:spTree>
    <p:extLst>
      <p:ext uri="{BB962C8B-B14F-4D97-AF65-F5344CB8AC3E}">
        <p14:creationId xmlns:p14="http://schemas.microsoft.com/office/powerpoint/2010/main" val="17365260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2863D4CA-A429-0048-B6DD-EE353587C7B9}"/>
              </a:ext>
            </a:extLst>
          </p:cNvPr>
          <p:cNvSpPr>
            <a:spLocks noGrp="1" noChangeArrowheads="1"/>
          </p:cNvSpPr>
          <p:nvPr>
            <p:ph type="dt" sz="half" idx="10"/>
          </p:nvPr>
        </p:nvSpPr>
        <p:spPr>
          <a:ln/>
        </p:spPr>
        <p:txBody>
          <a:bodyPr/>
          <a:lstStyle>
            <a:lvl1pPr>
              <a:defRPr/>
            </a:lvl1pPr>
          </a:lstStyle>
          <a:p>
            <a:pPr>
              <a:defRPr/>
            </a:pPr>
            <a:fld id="{CE2AF53B-127A-A142-9C74-2056DF5D5ED2}" type="datetime1">
              <a:rPr lang="en-US" altLang="zh-CN" smtClean="0"/>
              <a:t>8/30/25</a:t>
            </a:fld>
            <a:endParaRPr lang="en-US" altLang="zh-CN"/>
          </a:p>
        </p:txBody>
      </p:sp>
      <p:sp>
        <p:nvSpPr>
          <p:cNvPr id="4" name="Rectangle 12">
            <a:extLst>
              <a:ext uri="{FF2B5EF4-FFF2-40B4-BE49-F238E27FC236}">
                <a16:creationId xmlns:a16="http://schemas.microsoft.com/office/drawing/2014/main" id="{448B57B0-805B-AC47-A657-2B32DAE18A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53F2B6-F09F-5846-B3C2-85DC0B595FBB}"/>
              </a:ext>
            </a:extLst>
          </p:cNvPr>
          <p:cNvSpPr>
            <a:spLocks noGrp="1" noChangeArrowheads="1"/>
          </p:cNvSpPr>
          <p:nvPr>
            <p:ph type="sldNum" sz="quarter" idx="12"/>
          </p:nvPr>
        </p:nvSpPr>
        <p:spPr>
          <a:ln/>
        </p:spPr>
        <p:txBody>
          <a:bodyPr/>
          <a:lstStyle>
            <a:lvl1pPr>
              <a:defRPr/>
            </a:lvl1pPr>
          </a:lstStyle>
          <a:p>
            <a:fld id="{C306F920-8F9B-6440-868E-E05577D2AEEB}" type="slidenum">
              <a:rPr lang="zh-CN" altLang="en-US"/>
              <a:pPr/>
              <a:t>‹#›</a:t>
            </a:fld>
            <a:endParaRPr lang="en-US" altLang="zh-CN"/>
          </a:p>
        </p:txBody>
      </p:sp>
    </p:spTree>
    <p:extLst>
      <p:ext uri="{BB962C8B-B14F-4D97-AF65-F5344CB8AC3E}">
        <p14:creationId xmlns:p14="http://schemas.microsoft.com/office/powerpoint/2010/main" val="11296057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6608629-6A48-544D-BCC3-19E118B0F51C}"/>
              </a:ext>
            </a:extLst>
          </p:cNvPr>
          <p:cNvSpPr>
            <a:spLocks noGrp="1" noChangeArrowheads="1"/>
          </p:cNvSpPr>
          <p:nvPr>
            <p:ph type="dt" sz="half" idx="10"/>
          </p:nvPr>
        </p:nvSpPr>
        <p:spPr>
          <a:ln/>
        </p:spPr>
        <p:txBody>
          <a:bodyPr/>
          <a:lstStyle>
            <a:lvl1pPr>
              <a:defRPr/>
            </a:lvl1pPr>
          </a:lstStyle>
          <a:p>
            <a:pPr>
              <a:defRPr/>
            </a:pPr>
            <a:fld id="{4407D10A-BDCA-EE48-8D8C-11DC1DE1598A}" type="datetime1">
              <a:rPr lang="en-US" altLang="zh-CN" smtClean="0"/>
              <a:t>8/30/25</a:t>
            </a:fld>
            <a:endParaRPr lang="en-US" altLang="zh-CN"/>
          </a:p>
        </p:txBody>
      </p:sp>
      <p:sp>
        <p:nvSpPr>
          <p:cNvPr id="3" name="Rectangle 12">
            <a:extLst>
              <a:ext uri="{FF2B5EF4-FFF2-40B4-BE49-F238E27FC236}">
                <a16:creationId xmlns:a16="http://schemas.microsoft.com/office/drawing/2014/main" id="{59017AAA-FB21-7D43-9EF5-F0B22301FB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7994BE11-5817-F04A-8EE6-ADBDD60FA45F}"/>
              </a:ext>
            </a:extLst>
          </p:cNvPr>
          <p:cNvSpPr>
            <a:spLocks noGrp="1" noChangeArrowheads="1"/>
          </p:cNvSpPr>
          <p:nvPr>
            <p:ph type="sldNum" sz="quarter" idx="12"/>
          </p:nvPr>
        </p:nvSpPr>
        <p:spPr>
          <a:ln/>
        </p:spPr>
        <p:txBody>
          <a:bodyPr/>
          <a:lstStyle>
            <a:lvl1pPr>
              <a:defRPr/>
            </a:lvl1pPr>
          </a:lstStyle>
          <a:p>
            <a:fld id="{0EC01821-FBC1-0943-A98A-47205D9EC5A4}" type="slidenum">
              <a:rPr lang="zh-CN" altLang="en-US"/>
              <a:pPr/>
              <a:t>‹#›</a:t>
            </a:fld>
            <a:endParaRPr lang="en-US" altLang="zh-CN"/>
          </a:p>
        </p:txBody>
      </p:sp>
    </p:spTree>
    <p:extLst>
      <p:ext uri="{BB962C8B-B14F-4D97-AF65-F5344CB8AC3E}">
        <p14:creationId xmlns:p14="http://schemas.microsoft.com/office/powerpoint/2010/main" val="180077486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B3466F1-1536-3D4D-9DEC-DE056C815C58}"/>
              </a:ext>
            </a:extLst>
          </p:cNvPr>
          <p:cNvSpPr>
            <a:spLocks noGrp="1" noChangeArrowheads="1"/>
          </p:cNvSpPr>
          <p:nvPr>
            <p:ph type="dt" sz="half" idx="10"/>
          </p:nvPr>
        </p:nvSpPr>
        <p:spPr>
          <a:ln/>
        </p:spPr>
        <p:txBody>
          <a:bodyPr/>
          <a:lstStyle>
            <a:lvl1pPr>
              <a:defRPr/>
            </a:lvl1pPr>
          </a:lstStyle>
          <a:p>
            <a:pPr>
              <a:defRPr/>
            </a:pPr>
            <a:fld id="{224A717A-AE0D-3F43-B6E4-6B12A1A3A16D}" type="datetime1">
              <a:rPr lang="en-US" altLang="zh-CN" smtClean="0"/>
              <a:t>8/30/25</a:t>
            </a:fld>
            <a:endParaRPr lang="en-US" altLang="zh-CN"/>
          </a:p>
        </p:txBody>
      </p:sp>
      <p:sp>
        <p:nvSpPr>
          <p:cNvPr id="6" name="Rectangle 12">
            <a:extLst>
              <a:ext uri="{FF2B5EF4-FFF2-40B4-BE49-F238E27FC236}">
                <a16:creationId xmlns:a16="http://schemas.microsoft.com/office/drawing/2014/main" id="{CB95D958-EA07-664B-8D50-25C22D8F91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A828A80-0269-1843-A704-D1175B38919E}"/>
              </a:ext>
            </a:extLst>
          </p:cNvPr>
          <p:cNvSpPr>
            <a:spLocks noGrp="1" noChangeArrowheads="1"/>
          </p:cNvSpPr>
          <p:nvPr>
            <p:ph type="sldNum" sz="quarter" idx="12"/>
          </p:nvPr>
        </p:nvSpPr>
        <p:spPr>
          <a:ln/>
        </p:spPr>
        <p:txBody>
          <a:bodyPr/>
          <a:lstStyle>
            <a:lvl1pPr>
              <a:defRPr/>
            </a:lvl1pPr>
          </a:lstStyle>
          <a:p>
            <a:fld id="{246AEB4C-BC76-7C4C-854D-18A0031F3C03}" type="slidenum">
              <a:rPr lang="zh-CN" altLang="en-US"/>
              <a:pPr/>
              <a:t>‹#›</a:t>
            </a:fld>
            <a:endParaRPr lang="en-US" altLang="zh-CN"/>
          </a:p>
        </p:txBody>
      </p:sp>
    </p:spTree>
    <p:extLst>
      <p:ext uri="{BB962C8B-B14F-4D97-AF65-F5344CB8AC3E}">
        <p14:creationId xmlns:p14="http://schemas.microsoft.com/office/powerpoint/2010/main" val="40838936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9221" name="Rectangle 5">
            <a:extLst>
              <a:ext uri="{FF2B5EF4-FFF2-40B4-BE49-F238E27FC236}">
                <a16:creationId xmlns:a16="http://schemas.microsoft.com/office/drawing/2014/main" id="{7951D336-32AB-A145-85DE-EA637DB062DD}"/>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5123" name="Rectangle 9">
            <a:extLst>
              <a:ext uri="{FF2B5EF4-FFF2-40B4-BE49-F238E27FC236}">
                <a16:creationId xmlns:a16="http://schemas.microsoft.com/office/drawing/2014/main" id="{599EC733-66F1-2946-B87D-13B34E8301E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Rectangle 7">
            <a:extLst>
              <a:ext uri="{FF2B5EF4-FFF2-40B4-BE49-F238E27FC236}">
                <a16:creationId xmlns:a16="http://schemas.microsoft.com/office/drawing/2014/main" id="{DD72E3C7-EF1E-1142-BEB9-48C0458E1256}"/>
              </a:ext>
            </a:extLst>
          </p:cNvPr>
          <p:cNvSpPr>
            <a:spLocks noGrp="1" noChangeArrowheads="1"/>
          </p:cNvSpPr>
          <p:nvPr>
            <p:ph type="dt" sz="quarter" idx="2"/>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spcBef>
                <a:spcPct val="0"/>
              </a:spcBef>
              <a:defRPr kumimoji="0" sz="1400" b="0">
                <a:latin typeface="Times New Roman" pitchFamily="18" charset="0"/>
              </a:defRPr>
            </a:lvl1pPr>
          </a:lstStyle>
          <a:p>
            <a:pPr>
              <a:defRPr/>
            </a:pPr>
            <a:fld id="{E3806E8E-8773-B749-A45F-4D7AD16F776E}" type="datetime1">
              <a:rPr lang="en-US" altLang="zh-CN" smtClean="0"/>
              <a:t>8/30/25</a:t>
            </a:fld>
            <a:endParaRPr lang="en-US" altLang="zh-CN"/>
          </a:p>
        </p:txBody>
      </p:sp>
      <p:sp>
        <p:nvSpPr>
          <p:cNvPr id="14" name="Rectangle 8">
            <a:extLst>
              <a:ext uri="{FF2B5EF4-FFF2-40B4-BE49-F238E27FC236}">
                <a16:creationId xmlns:a16="http://schemas.microsoft.com/office/drawing/2014/main" id="{32CD1D97-F3A0-3340-9202-43FFE7F2F4DC}"/>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spcBef>
                <a:spcPct val="0"/>
              </a:spcBef>
              <a:defRPr kumimoji="0" sz="1400">
                <a:latin typeface="Times New Roman" pitchFamily="18" charset="0"/>
              </a:defRPr>
            </a:lvl1pPr>
          </a:lstStyle>
          <a:p>
            <a:pPr>
              <a:defRPr/>
            </a:pPr>
            <a:endParaRPr lang="en-US" altLang="zh-CN"/>
          </a:p>
        </p:txBody>
      </p:sp>
      <p:sp>
        <p:nvSpPr>
          <p:cNvPr id="15" name="Rectangle 9">
            <a:extLst>
              <a:ext uri="{FF2B5EF4-FFF2-40B4-BE49-F238E27FC236}">
                <a16:creationId xmlns:a16="http://schemas.microsoft.com/office/drawing/2014/main" id="{2AA8595D-E7C7-8F46-9DD0-E6B1A00ED737}"/>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r">
              <a:spcBef>
                <a:spcPct val="0"/>
              </a:spcBef>
              <a:defRPr kumimoji="0" sz="1400"/>
            </a:lvl1pPr>
          </a:lstStyle>
          <a:p>
            <a:fld id="{D9AA3D42-D8F9-D741-8913-7594AF5C38F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4060" r:id="rId1"/>
  </p:sldLayoutIdLst>
  <p:transition>
    <p:random/>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Arial" charset="0"/>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FD15AC3-E870-8E4C-82FB-3AFB0C46D7C0}"/>
              </a:ext>
            </a:extLst>
          </p:cNvPr>
          <p:cNvSpPr>
            <a:spLocks noChangeArrowheads="1"/>
          </p:cNvSpPr>
          <p:nvPr/>
        </p:nvSpPr>
        <p:spPr bwMode="ltGray">
          <a:xfrm>
            <a:off x="417513" y="368300"/>
            <a:ext cx="43815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7" name="Rectangle 3">
            <a:extLst>
              <a:ext uri="{FF2B5EF4-FFF2-40B4-BE49-F238E27FC236}">
                <a16:creationId xmlns:a16="http://schemas.microsoft.com/office/drawing/2014/main" id="{230670F6-2D71-F24C-B236-408CC47E9CCF}"/>
              </a:ext>
            </a:extLst>
          </p:cNvPr>
          <p:cNvSpPr>
            <a:spLocks noChangeArrowheads="1"/>
          </p:cNvSpPr>
          <p:nvPr/>
        </p:nvSpPr>
        <p:spPr bwMode="ltGray">
          <a:xfrm>
            <a:off x="800100" y="36830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8" name="Rectangle 4">
            <a:extLst>
              <a:ext uri="{FF2B5EF4-FFF2-40B4-BE49-F238E27FC236}">
                <a16:creationId xmlns:a16="http://schemas.microsoft.com/office/drawing/2014/main" id="{B846D790-31EC-AB42-97C5-EBA5FE9C26B5}"/>
              </a:ext>
            </a:extLst>
          </p:cNvPr>
          <p:cNvSpPr>
            <a:spLocks noChangeArrowheads="1"/>
          </p:cNvSpPr>
          <p:nvPr/>
        </p:nvSpPr>
        <p:spPr bwMode="ltGray">
          <a:xfrm>
            <a:off x="541338" y="790575"/>
            <a:ext cx="422275"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9" name="Rectangle 5">
            <a:extLst>
              <a:ext uri="{FF2B5EF4-FFF2-40B4-BE49-F238E27FC236}">
                <a16:creationId xmlns:a16="http://schemas.microsoft.com/office/drawing/2014/main" id="{5B70013F-FB5B-E54A-866C-8946803BBF5D}"/>
              </a:ext>
            </a:extLst>
          </p:cNvPr>
          <p:cNvSpPr>
            <a:spLocks noChangeArrowheads="1"/>
          </p:cNvSpPr>
          <p:nvPr/>
        </p:nvSpPr>
        <p:spPr bwMode="ltGray">
          <a:xfrm>
            <a:off x="911225" y="79057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0" name="Rectangle 6">
            <a:extLst>
              <a:ext uri="{FF2B5EF4-FFF2-40B4-BE49-F238E27FC236}">
                <a16:creationId xmlns:a16="http://schemas.microsoft.com/office/drawing/2014/main" id="{58886DAE-C8D7-E741-B388-B44BE33BE50B}"/>
              </a:ext>
            </a:extLst>
          </p:cNvPr>
          <p:cNvSpPr>
            <a:spLocks noChangeArrowheads="1"/>
          </p:cNvSpPr>
          <p:nvPr/>
        </p:nvSpPr>
        <p:spPr bwMode="ltGray">
          <a:xfrm>
            <a:off x="127000" y="71755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1" name="Rectangle 7">
            <a:extLst>
              <a:ext uri="{FF2B5EF4-FFF2-40B4-BE49-F238E27FC236}">
                <a16:creationId xmlns:a16="http://schemas.microsoft.com/office/drawing/2014/main" id="{3AB3E1B9-4CF2-BC4D-B9C6-46E471F770DB}"/>
              </a:ext>
            </a:extLst>
          </p:cNvPr>
          <p:cNvSpPr>
            <a:spLocks noChangeArrowheads="1"/>
          </p:cNvSpPr>
          <p:nvPr/>
        </p:nvSpPr>
        <p:spPr bwMode="gray">
          <a:xfrm>
            <a:off x="762000" y="260350"/>
            <a:ext cx="31750"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2" name="Rectangle 8">
            <a:extLst>
              <a:ext uri="{FF2B5EF4-FFF2-40B4-BE49-F238E27FC236}">
                <a16:creationId xmlns:a16="http://schemas.microsoft.com/office/drawing/2014/main" id="{BFDCF749-3CC8-0441-8945-1F0AA91E539C}"/>
              </a:ext>
            </a:extLst>
          </p:cNvPr>
          <p:cNvSpPr>
            <a:spLocks noChangeArrowheads="1"/>
          </p:cNvSpPr>
          <p:nvPr/>
        </p:nvSpPr>
        <p:spPr bwMode="gray">
          <a:xfrm>
            <a:off x="468313" y="9810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6153" name="Rectangle 9">
            <a:extLst>
              <a:ext uri="{FF2B5EF4-FFF2-40B4-BE49-F238E27FC236}">
                <a16:creationId xmlns:a16="http://schemas.microsoft.com/office/drawing/2014/main" id="{51C3D13E-901D-3B44-93E8-32DBF66F6CD5}"/>
              </a:ext>
            </a:extLst>
          </p:cNvPr>
          <p:cNvSpPr>
            <a:spLocks noGrp="1" noChangeArrowheads="1"/>
          </p:cNvSpPr>
          <p:nvPr>
            <p:ph type="title"/>
          </p:nvPr>
        </p:nvSpPr>
        <p:spPr bwMode="auto">
          <a:xfrm>
            <a:off x="1331913" y="95250"/>
            <a:ext cx="7416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54" name="Rectangle 10">
            <a:extLst>
              <a:ext uri="{FF2B5EF4-FFF2-40B4-BE49-F238E27FC236}">
                <a16:creationId xmlns:a16="http://schemas.microsoft.com/office/drawing/2014/main" id="{BAD3E6B3-3194-524B-867D-C481347F92E3}"/>
              </a:ext>
            </a:extLst>
          </p:cNvPr>
          <p:cNvSpPr>
            <a:spLocks noGrp="1" noChangeArrowheads="1"/>
          </p:cNvSpPr>
          <p:nvPr>
            <p:ph type="body" idx="1"/>
          </p:nvPr>
        </p:nvSpPr>
        <p:spPr bwMode="auto">
          <a:xfrm>
            <a:off x="611188" y="1412875"/>
            <a:ext cx="8061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875" name="Rectangle 11">
            <a:extLst>
              <a:ext uri="{FF2B5EF4-FFF2-40B4-BE49-F238E27FC236}">
                <a16:creationId xmlns:a16="http://schemas.microsoft.com/office/drawing/2014/main" id="{5F485460-5AFE-0947-A188-18F41E351C3B}"/>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400" b="0">
                <a:latin typeface="+mn-lt"/>
              </a:defRPr>
            </a:lvl1pPr>
          </a:lstStyle>
          <a:p>
            <a:pPr>
              <a:defRPr/>
            </a:pPr>
            <a:fld id="{66FF172B-229E-7C45-9E28-9905CD3F4E3B}" type="datetime1">
              <a:rPr lang="en-US" altLang="zh-CN" smtClean="0"/>
              <a:t>8/30/25</a:t>
            </a:fld>
            <a:endParaRPr lang="en-US" altLang="zh-CN"/>
          </a:p>
        </p:txBody>
      </p:sp>
      <p:sp>
        <p:nvSpPr>
          <p:cNvPr id="164876" name="Rectangle 12">
            <a:extLst>
              <a:ext uri="{FF2B5EF4-FFF2-40B4-BE49-F238E27FC236}">
                <a16:creationId xmlns:a16="http://schemas.microsoft.com/office/drawing/2014/main" id="{EE8F0E1F-B204-044F-8CA1-B2A144873026}"/>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kumimoji="0" sz="1400">
                <a:latin typeface="Tahoma" pitchFamily="34" charset="0"/>
              </a:defRPr>
            </a:lvl1pPr>
          </a:lstStyle>
          <a:p>
            <a:pPr>
              <a:defRPr/>
            </a:pPr>
            <a:endParaRPr lang="en-US" altLang="zh-CN"/>
          </a:p>
        </p:txBody>
      </p:sp>
      <p:sp>
        <p:nvSpPr>
          <p:cNvPr id="164877" name="Rectangle 13">
            <a:extLst>
              <a:ext uri="{FF2B5EF4-FFF2-40B4-BE49-F238E27FC236}">
                <a16:creationId xmlns:a16="http://schemas.microsoft.com/office/drawing/2014/main" id="{74050A94-6325-B645-8927-B4EDA9D61488}"/>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atin typeface="Tahoma" panose="020B0604030504040204" pitchFamily="34" charset="0"/>
              </a:defRPr>
            </a:lvl1pPr>
          </a:lstStyle>
          <a:p>
            <a:fld id="{52F898A0-99AE-C143-859E-D1F47EFDC12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ransition>
    <p:random/>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D43D4CCB-8355-0D4D-A39C-C2C6C8AE416A}"/>
              </a:ext>
            </a:extLst>
          </p:cNvPr>
          <p:cNvSpPr>
            <a:spLocks noGrp="1" noChangeArrowheads="1"/>
          </p:cNvSpPr>
          <p:nvPr>
            <p:ph type="ctrTitle" idx="4294967295"/>
          </p:nvPr>
        </p:nvSpPr>
        <p:spPr>
          <a:xfrm>
            <a:off x="1763713" y="1125538"/>
            <a:ext cx="5746750" cy="1143000"/>
          </a:xfrm>
          <a:solidFill>
            <a:srgbClr val="FFFFFF"/>
          </a:solidFill>
        </p:spPr>
        <p:txBody>
          <a:bodyPr/>
          <a:lstStyle/>
          <a:p>
            <a:pPr eaLnBrk="1" hangingPunct="1"/>
            <a:r>
              <a:rPr lang="zh-CN" altLang="en-US" sz="4800" b="1"/>
              <a:t>计算机操作系统原理</a:t>
            </a:r>
          </a:p>
        </p:txBody>
      </p:sp>
      <p:sp>
        <p:nvSpPr>
          <p:cNvPr id="8195" name="Rectangle 1027">
            <a:extLst>
              <a:ext uri="{FF2B5EF4-FFF2-40B4-BE49-F238E27FC236}">
                <a16:creationId xmlns:a16="http://schemas.microsoft.com/office/drawing/2014/main" id="{1ED8EBD9-1D6C-354B-ACED-35ED65F8FECF}"/>
              </a:ext>
            </a:extLst>
          </p:cNvPr>
          <p:cNvSpPr>
            <a:spLocks noGrp="1" noChangeArrowheads="1"/>
          </p:cNvSpPr>
          <p:nvPr>
            <p:ph type="subTitle" idx="4294967295"/>
          </p:nvPr>
        </p:nvSpPr>
        <p:spPr>
          <a:xfrm>
            <a:off x="762000" y="2133600"/>
            <a:ext cx="7910513" cy="1811338"/>
          </a:xfrm>
          <a:solidFill>
            <a:srgbClr val="FFFFFF"/>
          </a:solidFill>
        </p:spPr>
        <p:txBody>
          <a:bodyPr/>
          <a:lstStyle/>
          <a:p>
            <a:pPr marL="0" indent="0" algn="ctr" eaLnBrk="1" hangingPunct="1">
              <a:buFont typeface="Wingdings" pitchFamily="2" charset="2"/>
              <a:buNone/>
            </a:pPr>
            <a:endParaRPr lang="en-US" altLang="zh-CN" dirty="0"/>
          </a:p>
          <a:p>
            <a:pPr marL="0" indent="0" algn="ctr" eaLnBrk="1" hangingPunct="1">
              <a:buFont typeface="Wingdings" pitchFamily="2" charset="2"/>
              <a:buNone/>
            </a:pPr>
            <a:r>
              <a:rPr lang="zh-CN" altLang="en-US" dirty="0"/>
              <a:t>计算机学院</a:t>
            </a:r>
            <a:endParaRPr lang="en-US" altLang="zh-CN" dirty="0"/>
          </a:p>
          <a:p>
            <a:pPr marL="0" indent="0" algn="ctr" eaLnBrk="1" hangingPunct="1">
              <a:buFont typeface="Wingdings" pitchFamily="2" charset="2"/>
              <a:buNone/>
            </a:pPr>
            <a:r>
              <a:rPr lang="zh-TW" altLang="en-US" dirty="0">
                <a:latin typeface="宋体" panose="02010600030101010101" pitchFamily="2" charset="-122"/>
              </a:rPr>
              <a:t>网络工程教研室</a:t>
            </a:r>
            <a:endParaRPr lang="en-US" altLang="zh-CN" dirty="0">
              <a:latin typeface="宋体" panose="02010600030101010101" pitchFamily="2" charset="-122"/>
            </a:endParaRPr>
          </a:p>
          <a:p>
            <a:pPr marL="0" indent="0" algn="ctr" eaLnBrk="1" hangingPunct="1">
              <a:buFont typeface="Wingdings" pitchFamily="2" charset="2"/>
              <a:buNone/>
            </a:pPr>
            <a:r>
              <a:rPr lang="zh-TW" altLang="en-US" dirty="0">
                <a:latin typeface="宋体" panose="02010600030101010101" pitchFamily="2" charset="-122"/>
              </a:rPr>
              <a:t>刘坤</a:t>
            </a:r>
            <a:endParaRPr lang="zh-CN" altLang="en-US" dirty="0"/>
          </a:p>
        </p:txBody>
      </p:sp>
      <p:sp>
        <p:nvSpPr>
          <p:cNvPr id="2" name="Slide Number Placeholder 1">
            <a:extLst>
              <a:ext uri="{FF2B5EF4-FFF2-40B4-BE49-F238E27FC236}">
                <a16:creationId xmlns:a16="http://schemas.microsoft.com/office/drawing/2014/main" id="{3F1E188F-32D3-C641-A9F2-976E6D674330}"/>
              </a:ext>
            </a:extLst>
          </p:cNvPr>
          <p:cNvSpPr>
            <a:spLocks noGrp="1"/>
          </p:cNvSpPr>
          <p:nvPr>
            <p:ph type="sldNum" sz="quarter" idx="12"/>
          </p:nvPr>
        </p:nvSpPr>
        <p:spPr/>
        <p:txBody>
          <a:bodyPr/>
          <a:lstStyle/>
          <a:p>
            <a:fld id="{0EC01821-FBC1-0943-A98A-47205D9EC5A4}" type="slidenum">
              <a:rPr lang="zh-CN" altLang="en-US" smtClean="0"/>
              <a:pPr/>
              <a:t>1</a:t>
            </a:fld>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D9D5E41E-C0B7-BE47-A0BD-4C5966CFC98E}"/>
              </a:ext>
            </a:extLst>
          </p:cNvPr>
          <p:cNvSpPr>
            <a:spLocks noChangeArrowheads="1"/>
          </p:cNvSpPr>
          <p:nvPr/>
        </p:nvSpPr>
        <p:spPr bwMode="auto">
          <a:xfrm>
            <a:off x="762000" y="760413"/>
            <a:ext cx="8077200" cy="594042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15000"/>
              </a:lnSpc>
              <a:spcBef>
                <a:spcPct val="50000"/>
              </a:spcBef>
              <a:buClr>
                <a:srgbClr val="FF3300"/>
              </a:buClr>
              <a:buFont typeface="Wingdings" pitchFamily="2" charset="2"/>
              <a:buNone/>
            </a:pPr>
            <a:r>
              <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rPr>
              <a:t>2</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、程序并发执行时的特征</a:t>
            </a:r>
          </a:p>
          <a:p>
            <a:pPr eaLnBrk="1" hangingPunct="1">
              <a:lnSpc>
                <a:spcPct val="115000"/>
              </a:lnSpc>
              <a:spcBef>
                <a:spcPct val="50000"/>
              </a:spcBef>
              <a:buClr>
                <a:srgbClr val="FF3300"/>
              </a:buClr>
              <a:buFont typeface="Wingdings" pitchFamily="2" charset="2"/>
              <a:buNone/>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间断性：</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程序在并发执行时，由于它们共享资源或为完成同一任务相互合作，致使程序之间形成了相互制约的关系。 具有</a:t>
            </a:r>
            <a:r>
              <a:rPr lang="zh-CN" altLang="en-US" sz="3200" b="1">
                <a:solidFill>
                  <a:srgbClr val="000000"/>
                </a:solidFill>
                <a:effectLst>
                  <a:outerShdw blurRad="38100" dist="38100" dir="2700000" algn="tl">
                    <a:srgbClr val="C0C0C0"/>
                  </a:outerShdw>
                </a:effectLst>
                <a:ea typeface="楷体_GB2312" pitchFamily="49" charset="-122"/>
              </a:rPr>
              <a:t>“</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执行－暂停执行－执行</a:t>
            </a:r>
            <a:r>
              <a:rPr lang="zh-CN" altLang="en-US" sz="3200" b="1">
                <a:solidFill>
                  <a:srgbClr val="000000"/>
                </a:solidFill>
                <a:effectLst>
                  <a:outerShdw blurRad="38100" dist="38100" dir="2700000" algn="tl">
                    <a:srgbClr val="C0C0C0"/>
                  </a:outerShdw>
                </a:effectLst>
                <a:ea typeface="楷体_GB2312" pitchFamily="49" charset="-122"/>
              </a:rPr>
              <a:t>”</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的活动规律。</a:t>
            </a:r>
          </a:p>
          <a:p>
            <a:pPr>
              <a:lnSpc>
                <a:spcPct val="115000"/>
              </a:lnSpc>
              <a:spcBef>
                <a:spcPct val="5000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失去封闭性：</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资源的状态由多个程序改变。</a:t>
            </a:r>
          </a:p>
          <a:p>
            <a:pPr>
              <a:lnSpc>
                <a:spcPct val="115000"/>
              </a:lnSpc>
              <a:spcBef>
                <a:spcPct val="5000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不可再现性</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：多次运行，环境和初始条件相同，其结果不一致。</a:t>
            </a:r>
          </a:p>
        </p:txBody>
      </p:sp>
      <p:sp>
        <p:nvSpPr>
          <p:cNvPr id="15363" name="Rectangle 3">
            <a:extLst>
              <a:ext uri="{FF2B5EF4-FFF2-40B4-BE49-F238E27FC236}">
                <a16:creationId xmlns:a16="http://schemas.microsoft.com/office/drawing/2014/main" id="{4DA9CFC9-3716-9F4F-90FE-1C3CC01F3584}"/>
              </a:ext>
            </a:extLst>
          </p:cNvPr>
          <p:cNvSpPr>
            <a:spLocks noChangeArrowheads="1"/>
          </p:cNvSpPr>
          <p:nvPr/>
        </p:nvSpPr>
        <p:spPr bwMode="auto">
          <a:xfrm>
            <a:off x="533400" y="44450"/>
            <a:ext cx="8610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Times New Roman" panose="02020603050405020304" pitchFamily="18" charset="0"/>
                <a:ea typeface="幼圆" pitchFamily="49" charset="-122"/>
              </a:rPr>
              <a:t>2.1</a:t>
            </a:r>
            <a:r>
              <a:rPr lang="zh-CN" altLang="en-US" sz="3200" b="1">
                <a:solidFill>
                  <a:srgbClr val="3333FF"/>
                </a:solidFill>
                <a:latin typeface="Arial" panose="020B0604020202020204" pitchFamily="34" charset="0"/>
                <a:ea typeface="幼圆" pitchFamily="49" charset="-122"/>
              </a:rPr>
              <a:t>前趋图和程序执行</a:t>
            </a:r>
            <a:r>
              <a:rPr lang="en-US" altLang="zh-CN" sz="3200" b="1">
                <a:solidFill>
                  <a:srgbClr val="3333FF"/>
                </a:solidFill>
                <a:latin typeface="Times New Roman" panose="02020603050405020304" pitchFamily="18" charset="0"/>
                <a:ea typeface="幼圆" pitchFamily="49" charset="-122"/>
              </a:rPr>
              <a:t>----</a:t>
            </a:r>
            <a:r>
              <a:rPr lang="zh-CN" altLang="en-US" sz="3200" b="1">
                <a:solidFill>
                  <a:srgbClr val="FF3300"/>
                </a:solidFill>
              </a:rPr>
              <a:t>程序的并发执行及特征</a:t>
            </a:r>
          </a:p>
        </p:txBody>
      </p:sp>
    </p:spTree>
    <p:extLst>
      <p:ext uri="{BB962C8B-B14F-4D97-AF65-F5344CB8AC3E}">
        <p14:creationId xmlns:p14="http://schemas.microsoft.com/office/powerpoint/2010/main" val="30676096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6658">
                                            <p:txEl>
                                              <p:pRg st="0" end="0"/>
                                            </p:txEl>
                                          </p:spTgt>
                                        </p:tgtEl>
                                        <p:attrNameLst>
                                          <p:attrName>style.visibility</p:attrName>
                                        </p:attrNameLst>
                                      </p:cBhvr>
                                      <p:to>
                                        <p:strVal val="visible"/>
                                      </p:to>
                                    </p:set>
                                    <p:animEffect transition="in" filter="barn(outVertical)">
                                      <p:cBhvr>
                                        <p:cTn id="7" dur="500"/>
                                        <p:tgtEl>
                                          <p:spTgt spid="326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6658">
                                            <p:txEl>
                                              <p:pRg st="1" end="1"/>
                                            </p:txEl>
                                          </p:spTgt>
                                        </p:tgtEl>
                                        <p:attrNameLst>
                                          <p:attrName>style.visibility</p:attrName>
                                        </p:attrNameLst>
                                      </p:cBhvr>
                                      <p:to>
                                        <p:strVal val="visible"/>
                                      </p:to>
                                    </p:set>
                                    <p:animEffect transition="in" filter="barn(outVertical)">
                                      <p:cBhvr>
                                        <p:cTn id="12" dur="500"/>
                                        <p:tgtEl>
                                          <p:spTgt spid="3266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6658">
                                            <p:txEl>
                                              <p:pRg st="2" end="2"/>
                                            </p:txEl>
                                          </p:spTgt>
                                        </p:tgtEl>
                                        <p:attrNameLst>
                                          <p:attrName>style.visibility</p:attrName>
                                        </p:attrNameLst>
                                      </p:cBhvr>
                                      <p:to>
                                        <p:strVal val="visible"/>
                                      </p:to>
                                    </p:set>
                                    <p:animEffect transition="in" filter="barn(outVertical)">
                                      <p:cBhvr>
                                        <p:cTn id="17" dur="500"/>
                                        <p:tgtEl>
                                          <p:spTgt spid="3266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6658">
                                            <p:txEl>
                                              <p:pRg st="3" end="3"/>
                                            </p:txEl>
                                          </p:spTgt>
                                        </p:tgtEl>
                                        <p:attrNameLst>
                                          <p:attrName>style.visibility</p:attrName>
                                        </p:attrNameLst>
                                      </p:cBhvr>
                                      <p:to>
                                        <p:strVal val="visible"/>
                                      </p:to>
                                    </p:set>
                                    <p:animEffect transition="in" filter="barn(outVertical)">
                                      <p:cBhvr>
                                        <p:cTn id="22" dur="500"/>
                                        <p:tgtEl>
                                          <p:spTgt spid="3266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9">
            <a:extLst>
              <a:ext uri="{FF2B5EF4-FFF2-40B4-BE49-F238E27FC236}">
                <a16:creationId xmlns:a16="http://schemas.microsoft.com/office/drawing/2014/main" id="{EEBD5349-07EC-594D-B3DA-1B59E2278B15}"/>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385030" name="Text Box 1030">
            <a:extLst>
              <a:ext uri="{FF2B5EF4-FFF2-40B4-BE49-F238E27FC236}">
                <a16:creationId xmlns:a16="http://schemas.microsoft.com/office/drawing/2014/main" id="{59319B92-D020-764E-A71A-8AAA4489A327}"/>
              </a:ext>
            </a:extLst>
          </p:cNvPr>
          <p:cNvSpPr txBox="1">
            <a:spLocks noChangeArrowheads="1"/>
          </p:cNvSpPr>
          <p:nvPr/>
        </p:nvSpPr>
        <p:spPr bwMode="auto">
          <a:xfrm>
            <a:off x="395288" y="609600"/>
            <a:ext cx="8691562"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05000"/>
              </a:lnSpc>
            </a:pPr>
            <a:r>
              <a:rPr lang="zh-CN" altLang="en-US" sz="3200" b="1">
                <a:solidFill>
                  <a:srgbClr val="0000FF"/>
                </a:solidFill>
                <a:latin typeface="华文楷体" panose="02010600040101010101" pitchFamily="2" charset="-122"/>
                <a:ea typeface="华文楷体" panose="02010600040101010101" pitchFamily="2" charset="-122"/>
              </a:rPr>
              <a:t>一、利用记录型信号量解决生产者</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b="1">
                <a:solidFill>
                  <a:srgbClr val="0000FF"/>
                </a:solidFill>
                <a:latin typeface="华文楷体" panose="02010600040101010101" pitchFamily="2" charset="-122"/>
                <a:ea typeface="华文楷体" panose="02010600040101010101" pitchFamily="2" charset="-122"/>
              </a:rPr>
              <a:t>消费者问题</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假设：</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．公有缓冲池中有</a:t>
            </a:r>
            <a:r>
              <a:rPr lang="en-US" altLang="zh-CN" sz="3200" b="1">
                <a:solidFill>
                  <a:srgbClr val="3333FF"/>
                </a:solidFill>
                <a:latin typeface="华文楷体" panose="02010600040101010101" pitchFamily="2" charset="-122"/>
                <a:ea typeface="华文楷体" panose="02010600040101010101" pitchFamily="2" charset="-122"/>
              </a:rPr>
              <a:t>n</a:t>
            </a:r>
            <a:r>
              <a:rPr lang="zh-CN" altLang="en-US" sz="3200" b="1">
                <a:solidFill>
                  <a:schemeClr val="tx1"/>
                </a:solidFill>
                <a:latin typeface="华文楷体" panose="02010600040101010101" pitchFamily="2" charset="-122"/>
                <a:ea typeface="华文楷体" panose="02010600040101010101" pitchFamily="2" charset="-122"/>
              </a:rPr>
              <a:t>个缓冲区，互斥信号量</a:t>
            </a:r>
            <a:r>
              <a:rPr lang="en-US" altLang="zh-CN" sz="3200" b="1">
                <a:solidFill>
                  <a:srgbClr val="3333FF"/>
                </a:solidFill>
                <a:latin typeface="华文楷体" panose="02010600040101010101" pitchFamily="2" charset="-122"/>
                <a:ea typeface="华文楷体" panose="02010600040101010101" pitchFamily="2" charset="-122"/>
              </a:rPr>
              <a:t>mutex</a:t>
            </a:r>
            <a:r>
              <a:rPr lang="zh-CN" altLang="en-US" sz="3200" b="1">
                <a:solidFill>
                  <a:schemeClr val="tx1"/>
                </a:solidFill>
                <a:latin typeface="华文楷体" panose="02010600040101010101" pitchFamily="2" charset="-122"/>
                <a:ea typeface="华文楷体" panose="02010600040101010101" pitchFamily="2" charset="-122"/>
              </a:rPr>
              <a:t>实现进程对缓冲池的互斥使用。</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rgbClr val="3333FF"/>
                </a:solidFill>
                <a:latin typeface="华文楷体" panose="02010600040101010101" pitchFamily="2" charset="-122"/>
                <a:ea typeface="华文楷体" panose="02010600040101010101" pitchFamily="2" charset="-122"/>
              </a:rPr>
              <a:t>empty</a:t>
            </a:r>
            <a:r>
              <a:rPr lang="zh-CN" altLang="en-US" sz="3200" b="1">
                <a:solidFill>
                  <a:schemeClr val="tx1"/>
                </a:solidFill>
                <a:latin typeface="华文楷体" panose="02010600040101010101" pitchFamily="2" charset="-122"/>
                <a:ea typeface="华文楷体" panose="02010600040101010101" pitchFamily="2" charset="-122"/>
              </a:rPr>
              <a:t>和</a:t>
            </a:r>
            <a:r>
              <a:rPr lang="en-US" altLang="zh-CN" sz="3200" b="1">
                <a:solidFill>
                  <a:srgbClr val="3333FF"/>
                </a:solidFill>
                <a:latin typeface="华文楷体" panose="02010600040101010101" pitchFamily="2" charset="-122"/>
                <a:ea typeface="华文楷体" panose="02010600040101010101" pitchFamily="2" charset="-122"/>
              </a:rPr>
              <a:t>full</a:t>
            </a:r>
            <a:r>
              <a:rPr lang="zh-CN" altLang="en-US" sz="3200" b="1">
                <a:solidFill>
                  <a:schemeClr val="tx1"/>
                </a:solidFill>
                <a:latin typeface="华文楷体" panose="02010600040101010101" pitchFamily="2" charset="-122"/>
                <a:ea typeface="华文楷体" panose="02010600040101010101" pitchFamily="2" charset="-122"/>
              </a:rPr>
              <a:t>表示缓冲区中空缓冲区、满缓冲区的数量。</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．生产者和消费者互相等效，即只要缓冲池未满，生产者便可将消息送入缓冲池；只要缓冲池未空，消费者便可到缓冲池中取走一个消息。</a:t>
            </a:r>
          </a:p>
          <a:p>
            <a:pPr>
              <a:lnSpc>
                <a:spcPct val="105000"/>
              </a:lnSpc>
            </a:pPr>
            <a:r>
              <a:rPr lang="zh-CN" altLang="en-US" sz="3200" b="1">
                <a:solidFill>
                  <a:srgbClr val="3333FF"/>
                </a:solidFill>
                <a:latin typeface="华文楷体" panose="02010600040101010101" pitchFamily="2" charset="-122"/>
                <a:ea typeface="华文楷体" panose="02010600040101010101" pitchFamily="2" charset="-122"/>
              </a:rPr>
              <a:t>    生产者－消费者问题描述如下：</a:t>
            </a:r>
          </a:p>
        </p:txBody>
      </p:sp>
      <p:sp>
        <p:nvSpPr>
          <p:cNvPr id="102404" name="灯片编号占位符 3">
            <a:extLst>
              <a:ext uri="{FF2B5EF4-FFF2-40B4-BE49-F238E27FC236}">
                <a16:creationId xmlns:a16="http://schemas.microsoft.com/office/drawing/2014/main" id="{DAC6DB9B-69E7-F844-ACA2-C7C734FA09A3}"/>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DCEC9B6-6D74-9F45-9B7F-45FBF3704745}" type="slidenum">
              <a:rPr lang="zh-CN" altLang="en-US" sz="1800"/>
              <a:pPr/>
              <a:t>100</a:t>
            </a:fld>
            <a:endParaRPr lang="en-US" altLang="zh-CN" sz="1800"/>
          </a:p>
        </p:txBody>
      </p:sp>
    </p:spTree>
    <p:extLst>
      <p:ext uri="{BB962C8B-B14F-4D97-AF65-F5344CB8AC3E}">
        <p14:creationId xmlns:p14="http://schemas.microsoft.com/office/powerpoint/2010/main" val="3504730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5030">
                                            <p:txEl>
                                              <p:pRg st="0" end="0"/>
                                            </p:txEl>
                                          </p:spTgt>
                                        </p:tgtEl>
                                        <p:attrNameLst>
                                          <p:attrName>style.visibility</p:attrName>
                                        </p:attrNameLst>
                                      </p:cBhvr>
                                      <p:to>
                                        <p:strVal val="visible"/>
                                      </p:to>
                                    </p:set>
                                    <p:animEffect transition="in" filter="barn(outVertical)">
                                      <p:cBhvr>
                                        <p:cTn id="7" dur="500"/>
                                        <p:tgtEl>
                                          <p:spTgt spid="3850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5030">
                                            <p:txEl>
                                              <p:pRg st="1" end="1"/>
                                            </p:txEl>
                                          </p:spTgt>
                                        </p:tgtEl>
                                        <p:attrNameLst>
                                          <p:attrName>style.visibility</p:attrName>
                                        </p:attrNameLst>
                                      </p:cBhvr>
                                      <p:to>
                                        <p:strVal val="visible"/>
                                      </p:to>
                                    </p:set>
                                    <p:animEffect transition="in" filter="barn(outVertical)">
                                      <p:cBhvr>
                                        <p:cTn id="12" dur="500"/>
                                        <p:tgtEl>
                                          <p:spTgt spid="3850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85030">
                                            <p:txEl>
                                              <p:pRg st="2" end="2"/>
                                            </p:txEl>
                                          </p:spTgt>
                                        </p:tgtEl>
                                        <p:attrNameLst>
                                          <p:attrName>style.visibility</p:attrName>
                                        </p:attrNameLst>
                                      </p:cBhvr>
                                      <p:to>
                                        <p:strVal val="visible"/>
                                      </p:to>
                                    </p:set>
                                    <p:animEffect transition="in" filter="barn(outVertical)">
                                      <p:cBhvr>
                                        <p:cTn id="17" dur="500"/>
                                        <p:tgtEl>
                                          <p:spTgt spid="3850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85030">
                                            <p:txEl>
                                              <p:pRg st="3" end="3"/>
                                            </p:txEl>
                                          </p:spTgt>
                                        </p:tgtEl>
                                        <p:attrNameLst>
                                          <p:attrName>style.visibility</p:attrName>
                                        </p:attrNameLst>
                                      </p:cBhvr>
                                      <p:to>
                                        <p:strVal val="visible"/>
                                      </p:to>
                                    </p:set>
                                    <p:animEffect transition="in" filter="barn(outVertical)">
                                      <p:cBhvr>
                                        <p:cTn id="22" dur="500"/>
                                        <p:tgtEl>
                                          <p:spTgt spid="3850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5030">
                                            <p:txEl>
                                              <p:pRg st="4" end="4"/>
                                            </p:txEl>
                                          </p:spTgt>
                                        </p:tgtEl>
                                        <p:attrNameLst>
                                          <p:attrName>style.visibility</p:attrName>
                                        </p:attrNameLst>
                                      </p:cBhvr>
                                      <p:to>
                                        <p:strVal val="visible"/>
                                      </p:to>
                                    </p:set>
                                    <p:animEffect transition="in" filter="barn(outVertical)">
                                      <p:cBhvr>
                                        <p:cTn id="27" dur="500"/>
                                        <p:tgtEl>
                                          <p:spTgt spid="3850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5030">
                                            <p:txEl>
                                              <p:pRg st="5" end="5"/>
                                            </p:txEl>
                                          </p:spTgt>
                                        </p:tgtEl>
                                        <p:attrNameLst>
                                          <p:attrName>style.visibility</p:attrName>
                                        </p:attrNameLst>
                                      </p:cBhvr>
                                      <p:to>
                                        <p:strVal val="visible"/>
                                      </p:to>
                                    </p:set>
                                    <p:animEffect transition="in" filter="barn(outVertical)">
                                      <p:cBhvr>
                                        <p:cTn id="32" dur="500"/>
                                        <p:tgtEl>
                                          <p:spTgt spid="3850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029">
            <a:extLst>
              <a:ext uri="{FF2B5EF4-FFF2-40B4-BE49-F238E27FC236}">
                <a16:creationId xmlns:a16="http://schemas.microsoft.com/office/drawing/2014/main" id="{D5896D5A-A253-E747-B45C-3D83F6971D4C}"/>
              </a:ext>
            </a:extLst>
          </p:cNvPr>
          <p:cNvSpPr txBox="1">
            <a:spLocks noChangeArrowheads="1"/>
          </p:cNvSpPr>
          <p:nvPr/>
        </p:nvSpPr>
        <p:spPr bwMode="auto">
          <a:xfrm>
            <a:off x="539750" y="814388"/>
            <a:ext cx="8534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chemeClr val="tx1"/>
                </a:solidFill>
                <a:latin typeface="华文楷体" panose="02010600040101010101" pitchFamily="2" charset="-122"/>
                <a:ea typeface="华文楷体" panose="02010600040101010101" pitchFamily="2" charset="-122"/>
              </a:rPr>
              <a:t>semaphore </a:t>
            </a:r>
            <a:r>
              <a:rPr lang="en-US" altLang="zh-CN" sz="3200" b="1">
                <a:solidFill>
                  <a:srgbClr val="FF0000"/>
                </a:solidFill>
                <a:latin typeface="华文楷体" panose="02010600040101010101" pitchFamily="2" charset="-122"/>
                <a:ea typeface="华文楷体" panose="02010600040101010101" pitchFamily="2" charset="-122"/>
              </a:rPr>
              <a:t>mutex ,empty ,full</a:t>
            </a:r>
            <a:r>
              <a:rPr lang="en-US" altLang="zh-CN" sz="3200" b="1">
                <a:solidFill>
                  <a:schemeClr val="tx1"/>
                </a:solidFill>
                <a:latin typeface="华文楷体" panose="02010600040101010101" pitchFamily="2" charset="-122"/>
                <a:ea typeface="华文楷体" panose="02010600040101010101" pitchFamily="2" charset="-122"/>
              </a:rPr>
              <a:t>=1,n,0;</a:t>
            </a:r>
          </a:p>
          <a:p>
            <a:pPr>
              <a:spcBef>
                <a:spcPct val="50000"/>
              </a:spcBef>
            </a:pPr>
            <a:r>
              <a:rPr lang="en-US" altLang="zh-CN" sz="3200" b="1">
                <a:solidFill>
                  <a:schemeClr val="tx1"/>
                </a:solidFill>
                <a:latin typeface="华文楷体" panose="02010600040101010101" pitchFamily="2" charset="-122"/>
                <a:ea typeface="华文楷体" panose="02010600040101010101" pitchFamily="2" charset="-122"/>
              </a:rPr>
              <a:t>Item </a:t>
            </a:r>
            <a:r>
              <a:rPr lang="en-US" altLang="zh-CN" sz="3200" b="1">
                <a:solidFill>
                  <a:srgbClr val="FF0000"/>
                </a:solidFill>
                <a:latin typeface="华文楷体" panose="02010600040101010101" pitchFamily="2" charset="-122"/>
                <a:ea typeface="华文楷体" panose="02010600040101010101" pitchFamily="2" charset="-122"/>
              </a:rPr>
              <a:t>buffer[n] </a:t>
            </a:r>
            <a:r>
              <a:rPr lang="en-US" altLang="zh-CN" sz="3200" b="1">
                <a:solidFill>
                  <a:schemeClr val="tx1"/>
                </a:solidFill>
                <a:latin typeface="华文楷体" panose="02010600040101010101" pitchFamily="2" charset="-122"/>
                <a:ea typeface="华文楷体" panose="02010600040101010101" pitchFamily="2" charset="-122"/>
              </a:rPr>
              <a:t>;</a:t>
            </a:r>
          </a:p>
          <a:p>
            <a:pPr>
              <a:spcBef>
                <a:spcPct val="50000"/>
              </a:spcBef>
            </a:pPr>
            <a:r>
              <a:rPr lang="en-US" altLang="zh-CN" sz="3200" b="1">
                <a:solidFill>
                  <a:schemeClr val="tx1"/>
                </a:solidFill>
                <a:latin typeface="华文楷体" panose="02010600040101010101" pitchFamily="2" charset="-122"/>
                <a:ea typeface="华文楷体" panose="02010600040101010101" pitchFamily="2" charset="-122"/>
              </a:rPr>
              <a:t>Int </a:t>
            </a:r>
            <a:r>
              <a:rPr lang="en-US" altLang="zh-CN" sz="3200" b="1">
                <a:solidFill>
                  <a:srgbClr val="FF0000"/>
                </a:solidFill>
                <a:latin typeface="华文楷体" panose="02010600040101010101" pitchFamily="2" charset="-122"/>
                <a:ea typeface="华文楷体" panose="02010600040101010101" pitchFamily="2" charset="-122"/>
              </a:rPr>
              <a:t>in , out </a:t>
            </a:r>
            <a:r>
              <a:rPr lang="en-US" altLang="zh-CN" sz="3200" b="1">
                <a:solidFill>
                  <a:schemeClr val="tx1"/>
                </a:solidFill>
                <a:latin typeface="华文楷体" panose="02010600040101010101" pitchFamily="2" charset="-122"/>
                <a:ea typeface="华文楷体" panose="02010600040101010101" pitchFamily="2" charset="-122"/>
              </a:rPr>
              <a:t>: =0,0;</a:t>
            </a:r>
          </a:p>
          <a:p>
            <a:pPr>
              <a:spcBef>
                <a:spcPct val="50000"/>
              </a:spcBef>
            </a:pPr>
            <a:endParaRPr lang="en-US" altLang="zh-CN" sz="3200" b="1">
              <a:solidFill>
                <a:schemeClr val="tx1"/>
              </a:solidFill>
              <a:latin typeface="华文楷体" panose="02010600040101010101" pitchFamily="2" charset="-122"/>
              <a:ea typeface="华文楷体" panose="02010600040101010101" pitchFamily="2" charset="-122"/>
            </a:endParaRPr>
          </a:p>
        </p:txBody>
      </p:sp>
      <p:sp>
        <p:nvSpPr>
          <p:cNvPr id="103427" name="Rectangle 1030">
            <a:extLst>
              <a:ext uri="{FF2B5EF4-FFF2-40B4-BE49-F238E27FC236}">
                <a16:creationId xmlns:a16="http://schemas.microsoft.com/office/drawing/2014/main" id="{4DC48D66-FB7B-0E4C-A740-529ACF27C9FA}"/>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3428" name="灯片编号占位符 3">
            <a:extLst>
              <a:ext uri="{FF2B5EF4-FFF2-40B4-BE49-F238E27FC236}">
                <a16:creationId xmlns:a16="http://schemas.microsoft.com/office/drawing/2014/main" id="{E2800EB0-32A1-BD40-84C1-49A3615412E3}"/>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4B252C2-A92A-044A-8E9D-ADF65BB97E35}" type="slidenum">
              <a:rPr lang="zh-CN" altLang="en-US" sz="1800"/>
              <a:pPr/>
              <a:t>101</a:t>
            </a:fld>
            <a:endParaRPr lang="en-US" altLang="zh-CN" sz="1800"/>
          </a:p>
        </p:txBody>
      </p:sp>
    </p:spTree>
    <p:extLst>
      <p:ext uri="{BB962C8B-B14F-4D97-AF65-F5344CB8AC3E}">
        <p14:creationId xmlns:p14="http://schemas.microsoft.com/office/powerpoint/2010/main" val="1511967680"/>
      </p:ext>
    </p:extLst>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029">
            <a:extLst>
              <a:ext uri="{FF2B5EF4-FFF2-40B4-BE49-F238E27FC236}">
                <a16:creationId xmlns:a16="http://schemas.microsoft.com/office/drawing/2014/main" id="{BDC41583-6865-AE45-BBE9-8213A22987FC}"/>
              </a:ext>
            </a:extLst>
          </p:cNvPr>
          <p:cNvSpPr txBox="1">
            <a:spLocks noChangeArrowheads="1"/>
          </p:cNvSpPr>
          <p:nvPr/>
        </p:nvSpPr>
        <p:spPr bwMode="auto">
          <a:xfrm>
            <a:off x="539750" y="692150"/>
            <a:ext cx="4184650" cy="528161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5000"/>
              </a:lnSpc>
              <a:spcBef>
                <a:spcPct val="50000"/>
              </a:spcBef>
            </a:pPr>
            <a:endParaRPr lang="en-US" altLang="zh-CN" b="1">
              <a:solidFill>
                <a:schemeClr val="tx1"/>
              </a:solidFill>
            </a:endParaRPr>
          </a:p>
          <a:p>
            <a:pPr>
              <a:lnSpc>
                <a:spcPct val="45000"/>
              </a:lnSpc>
              <a:spcBef>
                <a:spcPct val="50000"/>
              </a:spcBef>
            </a:pPr>
            <a:r>
              <a:rPr lang="en-US" altLang="zh-CN" b="1">
                <a:solidFill>
                  <a:srgbClr val="FF00FF"/>
                </a:solidFill>
              </a:rPr>
              <a:t> cobegin</a:t>
            </a:r>
          </a:p>
          <a:p>
            <a:pPr>
              <a:lnSpc>
                <a:spcPct val="65000"/>
              </a:lnSpc>
              <a:spcBef>
                <a:spcPct val="50000"/>
              </a:spcBef>
            </a:pPr>
            <a:r>
              <a:rPr lang="en-US" altLang="zh-CN" b="1">
                <a:solidFill>
                  <a:schemeClr val="tx1"/>
                </a:solidFill>
              </a:rPr>
              <a:t>   </a:t>
            </a:r>
            <a:r>
              <a:rPr lang="en-US" altLang="zh-CN" b="1">
                <a:solidFill>
                  <a:srgbClr val="0000FF"/>
                </a:solidFill>
              </a:rPr>
              <a:t>producer() </a:t>
            </a:r>
            <a:r>
              <a:rPr lang="en-US" altLang="zh-CN" b="1">
                <a:solidFill>
                  <a:schemeClr val="tx1"/>
                </a:solidFill>
              </a:rPr>
              <a:t>{</a:t>
            </a:r>
            <a:endParaRPr lang="en-US" altLang="zh-CN" b="1">
              <a:solidFill>
                <a:srgbClr val="3333FF"/>
              </a:solidFill>
            </a:endParaRPr>
          </a:p>
          <a:p>
            <a:pPr>
              <a:lnSpc>
                <a:spcPct val="65000"/>
              </a:lnSpc>
              <a:spcBef>
                <a:spcPct val="50000"/>
              </a:spcBef>
            </a:pPr>
            <a:r>
              <a:rPr lang="en-US" altLang="zh-CN" b="1">
                <a:solidFill>
                  <a:schemeClr val="tx1"/>
                </a:solidFill>
              </a:rPr>
              <a:t>     </a:t>
            </a:r>
            <a:r>
              <a:rPr lang="en-US" altLang="zh-CN" b="1">
                <a:solidFill>
                  <a:srgbClr val="FF0000"/>
                </a:solidFill>
              </a:rPr>
              <a:t>while(true)  </a:t>
            </a:r>
            <a:r>
              <a:rPr lang="en-US" altLang="zh-CN" b="1">
                <a:solidFill>
                  <a:schemeClr val="tx1"/>
                </a:solidFill>
              </a:rPr>
              <a:t>{                           </a:t>
            </a:r>
          </a:p>
          <a:p>
            <a:pPr>
              <a:lnSpc>
                <a:spcPct val="65000"/>
              </a:lnSpc>
              <a:spcBef>
                <a:spcPct val="50000"/>
              </a:spcBef>
            </a:pPr>
            <a:r>
              <a:rPr lang="en-US" altLang="zh-CN" b="1">
                <a:solidFill>
                  <a:schemeClr val="tx1"/>
                </a:solidFill>
              </a:rPr>
              <a:t>          producer an item in nextp;</a:t>
            </a:r>
          </a:p>
          <a:p>
            <a:pPr>
              <a:lnSpc>
                <a:spcPct val="65000"/>
              </a:lnSpc>
              <a:spcBef>
                <a:spcPct val="50000"/>
              </a:spcBef>
            </a:pPr>
            <a:r>
              <a:rPr lang="en-US" altLang="zh-CN" b="1">
                <a:solidFill>
                  <a:schemeClr val="tx1"/>
                </a:solidFill>
              </a:rPr>
              <a:t>          wait ( empty ) ;</a:t>
            </a:r>
          </a:p>
          <a:p>
            <a:pPr>
              <a:lnSpc>
                <a:spcPct val="65000"/>
              </a:lnSpc>
              <a:spcBef>
                <a:spcPct val="50000"/>
              </a:spcBef>
            </a:pPr>
            <a:r>
              <a:rPr lang="en-US" altLang="zh-CN" b="1">
                <a:solidFill>
                  <a:schemeClr val="tx1"/>
                </a:solidFill>
              </a:rPr>
              <a:t>          wait ( mutex ) ;</a:t>
            </a:r>
          </a:p>
          <a:p>
            <a:pPr>
              <a:lnSpc>
                <a:spcPct val="65000"/>
              </a:lnSpc>
              <a:spcBef>
                <a:spcPct val="50000"/>
              </a:spcBef>
            </a:pPr>
            <a:r>
              <a:rPr lang="en-US" altLang="zh-CN" b="1">
                <a:solidFill>
                  <a:schemeClr val="tx1"/>
                </a:solidFill>
              </a:rPr>
              <a:t>          buffer [ in] = nextp ;</a:t>
            </a:r>
          </a:p>
          <a:p>
            <a:pPr>
              <a:lnSpc>
                <a:spcPct val="65000"/>
              </a:lnSpc>
              <a:spcBef>
                <a:spcPct val="50000"/>
              </a:spcBef>
            </a:pPr>
            <a:r>
              <a:rPr lang="en-US" altLang="zh-CN" b="1">
                <a:solidFill>
                  <a:schemeClr val="tx1"/>
                </a:solidFill>
              </a:rPr>
              <a:t>          in = ( in +1 ) % n ;</a:t>
            </a:r>
          </a:p>
          <a:p>
            <a:pPr>
              <a:lnSpc>
                <a:spcPct val="65000"/>
              </a:lnSpc>
              <a:spcBef>
                <a:spcPct val="50000"/>
              </a:spcBef>
            </a:pPr>
            <a:r>
              <a:rPr lang="en-US" altLang="zh-CN" b="1">
                <a:solidFill>
                  <a:schemeClr val="tx1"/>
                </a:solidFill>
              </a:rPr>
              <a:t>          signal ( mutex ) ;</a:t>
            </a:r>
          </a:p>
          <a:p>
            <a:pPr>
              <a:lnSpc>
                <a:spcPct val="65000"/>
              </a:lnSpc>
              <a:spcBef>
                <a:spcPct val="50000"/>
              </a:spcBef>
            </a:pPr>
            <a:r>
              <a:rPr lang="en-US" altLang="zh-CN" b="1">
                <a:solidFill>
                  <a:schemeClr val="tx1"/>
                </a:solidFill>
              </a:rPr>
              <a:t>          signal ( full )   ;</a:t>
            </a:r>
          </a:p>
          <a:p>
            <a:pPr>
              <a:lnSpc>
                <a:spcPct val="65000"/>
              </a:lnSpc>
              <a:spcBef>
                <a:spcPct val="50000"/>
              </a:spcBef>
            </a:pPr>
            <a:r>
              <a:rPr lang="en-US" altLang="zh-CN" b="1">
                <a:solidFill>
                  <a:schemeClr val="tx1"/>
                </a:solidFill>
              </a:rPr>
              <a:t>       }</a:t>
            </a:r>
          </a:p>
          <a:p>
            <a:pPr>
              <a:lnSpc>
                <a:spcPct val="65000"/>
              </a:lnSpc>
              <a:spcBef>
                <a:spcPct val="50000"/>
              </a:spcBef>
            </a:pPr>
            <a:r>
              <a:rPr lang="en-US" altLang="zh-CN" b="1">
                <a:solidFill>
                  <a:schemeClr val="tx1"/>
                </a:solidFill>
              </a:rPr>
              <a:t>    }</a:t>
            </a:r>
            <a:endParaRPr lang="en-US" altLang="zh-CN" b="1">
              <a:solidFill>
                <a:srgbClr val="3333FF"/>
              </a:solidFill>
            </a:endParaRPr>
          </a:p>
        </p:txBody>
      </p:sp>
      <p:sp>
        <p:nvSpPr>
          <p:cNvPr id="103427" name="Text Box 1030">
            <a:extLst>
              <a:ext uri="{FF2B5EF4-FFF2-40B4-BE49-F238E27FC236}">
                <a16:creationId xmlns:a16="http://schemas.microsoft.com/office/drawing/2014/main" id="{B24F8B9C-7BBA-E341-853D-F7148E4353DA}"/>
              </a:ext>
            </a:extLst>
          </p:cNvPr>
          <p:cNvSpPr txBox="1">
            <a:spLocks noChangeArrowheads="1"/>
          </p:cNvSpPr>
          <p:nvPr/>
        </p:nvSpPr>
        <p:spPr bwMode="auto">
          <a:xfrm>
            <a:off x="4859338" y="692150"/>
            <a:ext cx="4114800" cy="522605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70000"/>
              </a:lnSpc>
              <a:spcBef>
                <a:spcPct val="50000"/>
              </a:spcBef>
            </a:pPr>
            <a:endParaRPr lang="en-US" altLang="zh-CN" b="1">
              <a:solidFill>
                <a:schemeClr val="tx1"/>
              </a:solidFill>
            </a:endParaRPr>
          </a:p>
          <a:p>
            <a:pPr hangingPunct="1">
              <a:lnSpc>
                <a:spcPct val="70000"/>
              </a:lnSpc>
              <a:spcBef>
                <a:spcPct val="50000"/>
              </a:spcBef>
            </a:pPr>
            <a:r>
              <a:rPr lang="en-US" altLang="zh-CN" b="1">
                <a:solidFill>
                  <a:srgbClr val="0000FF"/>
                </a:solidFill>
              </a:rPr>
              <a:t>Consumer () </a:t>
            </a:r>
            <a:r>
              <a:rPr lang="en-US" altLang="zh-CN" b="1">
                <a:solidFill>
                  <a:schemeClr val="tx1"/>
                </a:solidFill>
              </a:rPr>
              <a:t>{</a:t>
            </a:r>
            <a:endParaRPr lang="en-US" altLang="zh-CN" b="1">
              <a:solidFill>
                <a:srgbClr val="3333FF"/>
              </a:solidFill>
            </a:endParaRPr>
          </a:p>
          <a:p>
            <a:pPr hangingPunct="1">
              <a:lnSpc>
                <a:spcPct val="70000"/>
              </a:lnSpc>
              <a:spcBef>
                <a:spcPct val="50000"/>
              </a:spcBef>
            </a:pPr>
            <a:r>
              <a:rPr lang="en-US" altLang="zh-CN" b="1">
                <a:solidFill>
                  <a:srgbClr val="FF0000"/>
                </a:solidFill>
              </a:rPr>
              <a:t>   while(true) </a:t>
            </a:r>
            <a:r>
              <a:rPr lang="en-US" altLang="zh-CN" b="1">
                <a:solidFill>
                  <a:schemeClr val="tx1"/>
                </a:solidFill>
              </a:rPr>
              <a:t>{</a:t>
            </a:r>
            <a:endParaRPr lang="en-US" altLang="zh-CN" b="1">
              <a:solidFill>
                <a:srgbClr val="FF3300"/>
              </a:solidFill>
            </a:endParaRPr>
          </a:p>
          <a:p>
            <a:pPr hangingPunct="1">
              <a:lnSpc>
                <a:spcPct val="70000"/>
              </a:lnSpc>
              <a:spcBef>
                <a:spcPct val="50000"/>
              </a:spcBef>
            </a:pPr>
            <a:r>
              <a:rPr lang="en-US" altLang="zh-CN" b="1">
                <a:solidFill>
                  <a:schemeClr val="tx1"/>
                </a:solidFill>
              </a:rPr>
              <a:t>       wait ( full ) ;</a:t>
            </a:r>
          </a:p>
          <a:p>
            <a:pPr hangingPunct="1">
              <a:lnSpc>
                <a:spcPct val="70000"/>
              </a:lnSpc>
              <a:spcBef>
                <a:spcPct val="50000"/>
              </a:spcBef>
            </a:pPr>
            <a:r>
              <a:rPr lang="en-US" altLang="zh-CN" b="1">
                <a:solidFill>
                  <a:schemeClr val="tx1"/>
                </a:solidFill>
              </a:rPr>
              <a:t>       wait ( mutex ) ;</a:t>
            </a:r>
          </a:p>
          <a:p>
            <a:pPr hangingPunct="1">
              <a:lnSpc>
                <a:spcPct val="70000"/>
              </a:lnSpc>
              <a:spcBef>
                <a:spcPct val="50000"/>
              </a:spcBef>
            </a:pPr>
            <a:r>
              <a:rPr lang="en-US" altLang="zh-CN" b="1">
                <a:solidFill>
                  <a:schemeClr val="tx1"/>
                </a:solidFill>
              </a:rPr>
              <a:t>       nextc =buffer [ out] ;</a:t>
            </a:r>
          </a:p>
          <a:p>
            <a:pPr hangingPunct="1">
              <a:lnSpc>
                <a:spcPct val="70000"/>
              </a:lnSpc>
              <a:spcBef>
                <a:spcPct val="50000"/>
              </a:spcBef>
            </a:pPr>
            <a:r>
              <a:rPr lang="en-US" altLang="zh-CN" b="1">
                <a:solidFill>
                  <a:schemeClr val="tx1"/>
                </a:solidFill>
              </a:rPr>
              <a:t>       out  = ( out + 1 )% n ;</a:t>
            </a:r>
          </a:p>
          <a:p>
            <a:pPr hangingPunct="1">
              <a:lnSpc>
                <a:spcPct val="70000"/>
              </a:lnSpc>
              <a:spcBef>
                <a:spcPct val="50000"/>
              </a:spcBef>
            </a:pPr>
            <a:r>
              <a:rPr lang="en-US" altLang="zh-CN" b="1">
                <a:solidFill>
                  <a:schemeClr val="tx1"/>
                </a:solidFill>
              </a:rPr>
              <a:t>       signal ( mutex ) ;</a:t>
            </a:r>
          </a:p>
          <a:p>
            <a:pPr hangingPunct="1">
              <a:lnSpc>
                <a:spcPct val="70000"/>
              </a:lnSpc>
              <a:spcBef>
                <a:spcPct val="50000"/>
              </a:spcBef>
            </a:pPr>
            <a:r>
              <a:rPr lang="en-US" altLang="zh-CN" b="1">
                <a:solidFill>
                  <a:schemeClr val="tx1"/>
                </a:solidFill>
              </a:rPr>
              <a:t>       signal ( empty ) ;</a:t>
            </a:r>
          </a:p>
          <a:p>
            <a:pPr hangingPunct="1">
              <a:lnSpc>
                <a:spcPct val="70000"/>
              </a:lnSpc>
              <a:spcBef>
                <a:spcPct val="50000"/>
              </a:spcBef>
            </a:pPr>
            <a:r>
              <a:rPr lang="en-US" altLang="zh-CN" b="1">
                <a:solidFill>
                  <a:schemeClr val="tx1"/>
                </a:solidFill>
              </a:rPr>
              <a:t>       consume the item in nextc ;</a:t>
            </a:r>
          </a:p>
          <a:p>
            <a:pPr hangingPunct="1">
              <a:lnSpc>
                <a:spcPct val="70000"/>
              </a:lnSpc>
              <a:spcBef>
                <a:spcPct val="50000"/>
              </a:spcBef>
            </a:pPr>
            <a:r>
              <a:rPr lang="en-US" altLang="zh-CN" b="1">
                <a:solidFill>
                  <a:schemeClr val="tx1"/>
                </a:solidFill>
              </a:rPr>
              <a:t>      }</a:t>
            </a:r>
          </a:p>
          <a:p>
            <a:pPr hangingPunct="1">
              <a:lnSpc>
                <a:spcPct val="70000"/>
              </a:lnSpc>
              <a:spcBef>
                <a:spcPct val="50000"/>
              </a:spcBef>
            </a:pPr>
            <a:r>
              <a:rPr lang="en-US" altLang="zh-CN" b="1">
                <a:solidFill>
                  <a:schemeClr val="tx1"/>
                </a:solidFill>
              </a:rPr>
              <a:t>  }</a:t>
            </a:r>
            <a:endParaRPr lang="en-US" altLang="zh-CN" b="1">
              <a:solidFill>
                <a:srgbClr val="FF00FF"/>
              </a:solidFill>
            </a:endParaRPr>
          </a:p>
        </p:txBody>
      </p:sp>
      <p:sp>
        <p:nvSpPr>
          <p:cNvPr id="5" name="TextBox 4">
            <a:extLst>
              <a:ext uri="{FF2B5EF4-FFF2-40B4-BE49-F238E27FC236}">
                <a16:creationId xmlns:a16="http://schemas.microsoft.com/office/drawing/2014/main" id="{3B4537B1-0A1A-F342-B8BC-A495A830FBF9}"/>
              </a:ext>
            </a:extLst>
          </p:cNvPr>
          <p:cNvSpPr txBox="1">
            <a:spLocks noChangeArrowheads="1"/>
          </p:cNvSpPr>
          <p:nvPr/>
        </p:nvSpPr>
        <p:spPr bwMode="auto">
          <a:xfrm>
            <a:off x="971550" y="5949950"/>
            <a:ext cx="2808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FF00FF"/>
                </a:solidFill>
              </a:rPr>
              <a:t>coend</a:t>
            </a:r>
            <a:endParaRPr lang="zh-CN" altLang="en-US" b="1">
              <a:solidFill>
                <a:srgbClr val="FF00FF"/>
              </a:solidFill>
            </a:endParaRPr>
          </a:p>
        </p:txBody>
      </p:sp>
      <p:sp>
        <p:nvSpPr>
          <p:cNvPr id="104453" name="Rectangle 1030">
            <a:extLst>
              <a:ext uri="{FF2B5EF4-FFF2-40B4-BE49-F238E27FC236}">
                <a16:creationId xmlns:a16="http://schemas.microsoft.com/office/drawing/2014/main" id="{D56958F9-0CC2-284F-B778-42D2A044E4BF}"/>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4454" name="灯片编号占位符 3">
            <a:extLst>
              <a:ext uri="{FF2B5EF4-FFF2-40B4-BE49-F238E27FC236}">
                <a16:creationId xmlns:a16="http://schemas.microsoft.com/office/drawing/2014/main" id="{8E29AA25-0E1B-394D-9204-0D50E3E8E60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3CFE2BD-A998-3D4B-B173-C3E3BFFA4EE6}" type="slidenum">
              <a:rPr lang="zh-CN" altLang="en-US" sz="1800"/>
              <a:pPr/>
              <a:t>102</a:t>
            </a:fld>
            <a:endParaRPr lang="en-US" altLang="zh-CN" sz="1800"/>
          </a:p>
        </p:txBody>
      </p:sp>
    </p:spTree>
    <p:extLst>
      <p:ext uri="{BB962C8B-B14F-4D97-AF65-F5344CB8AC3E}">
        <p14:creationId xmlns:p14="http://schemas.microsoft.com/office/powerpoint/2010/main" val="28856452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blinds(horizontal)">
                                      <p:cBhvr>
                                        <p:cTn id="7" dur="500"/>
                                        <p:tgtEl>
                                          <p:spTgt spid="10342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nimBg="1"/>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9">
            <a:extLst>
              <a:ext uri="{FF2B5EF4-FFF2-40B4-BE49-F238E27FC236}">
                <a16:creationId xmlns:a16="http://schemas.microsoft.com/office/drawing/2014/main" id="{863E8ABB-26A9-9440-B550-C2EC467FDD88}"/>
              </a:ext>
            </a:extLst>
          </p:cNvPr>
          <p:cNvSpPr>
            <a:spLocks noChangeArrowheads="1"/>
          </p:cNvSpPr>
          <p:nvPr/>
        </p:nvSpPr>
        <p:spPr bwMode="auto">
          <a:xfrm>
            <a:off x="533400" y="733425"/>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3200" b="1">
                <a:solidFill>
                  <a:srgbClr val="FF3300"/>
                </a:solidFill>
                <a:latin typeface="楷体_GB2312" pitchFamily="49" charset="-122"/>
                <a:ea typeface="楷体_GB2312" pitchFamily="49" charset="-122"/>
              </a:rPr>
              <a:t>在生产者－消费者问题中应注意的问题：</a:t>
            </a:r>
          </a:p>
        </p:txBody>
      </p:sp>
      <p:sp>
        <p:nvSpPr>
          <p:cNvPr id="388102" name="Rectangle 1030">
            <a:extLst>
              <a:ext uri="{FF2B5EF4-FFF2-40B4-BE49-F238E27FC236}">
                <a16:creationId xmlns:a16="http://schemas.microsoft.com/office/drawing/2014/main" id="{63CB05E9-71EE-BF44-AB45-D994F45E81AE}"/>
              </a:ext>
            </a:extLst>
          </p:cNvPr>
          <p:cNvSpPr>
            <a:spLocks noChangeArrowheads="1"/>
          </p:cNvSpPr>
          <p:nvPr/>
        </p:nvSpPr>
        <p:spPr bwMode="auto">
          <a:xfrm>
            <a:off x="609600" y="1647825"/>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20000"/>
              </a:lnSpc>
              <a:spcBef>
                <a:spcPct val="20000"/>
              </a:spcBef>
              <a:buClr>
                <a:srgbClr val="FF0000"/>
              </a:buClr>
              <a:buFont typeface="Wingdings" pitchFamily="2" charset="2"/>
              <a:buChar char="v"/>
            </a:pPr>
            <a:r>
              <a:rPr lang="en-US" altLang="zh-CN" sz="3200" b="1">
                <a:solidFill>
                  <a:schemeClr val="tx1"/>
                </a:solidFill>
                <a:latin typeface="华文楷体" panose="02010600040101010101" pitchFamily="2" charset="-122"/>
                <a:ea typeface="华文楷体" panose="02010600040101010101" pitchFamily="2" charset="-122"/>
              </a:rPr>
              <a:t>wait ( mutex ) </a:t>
            </a:r>
            <a:r>
              <a:rPr lang="zh-CN" altLang="en-US" sz="3200" b="1">
                <a:solidFill>
                  <a:schemeClr val="tx1"/>
                </a:solidFill>
                <a:latin typeface="华文楷体" panose="02010600040101010101" pitchFamily="2" charset="-122"/>
                <a:ea typeface="华文楷体" panose="02010600040101010101" pitchFamily="2" charset="-122"/>
              </a:rPr>
              <a:t>和 </a:t>
            </a:r>
            <a:r>
              <a:rPr lang="en-US" altLang="zh-CN" sz="3200" b="1">
                <a:solidFill>
                  <a:schemeClr val="tx1"/>
                </a:solidFill>
                <a:latin typeface="华文楷体" panose="02010600040101010101" pitchFamily="2" charset="-122"/>
                <a:ea typeface="华文楷体" panose="02010600040101010101" pitchFamily="2" charset="-122"/>
              </a:rPr>
              <a:t>signal ( mutex ) </a:t>
            </a:r>
            <a:r>
              <a:rPr lang="zh-CN" altLang="en-US" sz="3200" b="1">
                <a:solidFill>
                  <a:schemeClr val="tx1"/>
                </a:solidFill>
                <a:latin typeface="华文楷体" panose="02010600040101010101" pitchFamily="2" charset="-122"/>
                <a:ea typeface="华文楷体" panose="02010600040101010101" pitchFamily="2" charset="-122"/>
              </a:rPr>
              <a:t>必须</a:t>
            </a:r>
            <a:r>
              <a:rPr lang="zh-CN" altLang="en-US" sz="3200" b="1">
                <a:solidFill>
                  <a:srgbClr val="3333FF"/>
                </a:solidFill>
                <a:latin typeface="华文楷体" panose="02010600040101010101" pitchFamily="2" charset="-122"/>
                <a:ea typeface="华文楷体" panose="02010600040101010101" pitchFamily="2" charset="-122"/>
              </a:rPr>
              <a:t>成对出现</a:t>
            </a:r>
            <a:r>
              <a:rPr lang="zh-CN" altLang="en-US" sz="3200" b="1">
                <a:solidFill>
                  <a:schemeClr val="tx1"/>
                </a:solidFill>
                <a:latin typeface="华文楷体" panose="02010600040101010101" pitchFamily="2" charset="-122"/>
                <a:ea typeface="华文楷体" panose="02010600040101010101" pitchFamily="2" charset="-122"/>
              </a:rPr>
              <a:t>。</a:t>
            </a:r>
          </a:p>
          <a:p>
            <a:pPr eaLnBrk="1" hangingPunct="1">
              <a:lnSpc>
                <a:spcPct val="120000"/>
              </a:lnSpc>
              <a:spcBef>
                <a:spcPct val="20000"/>
              </a:spcBef>
              <a:buClr>
                <a:srgbClr val="FF0000"/>
              </a:buClr>
              <a:buFont typeface="Wingdings" pitchFamily="2" charset="2"/>
              <a:buChar char="v"/>
            </a:pPr>
            <a:r>
              <a:rPr lang="zh-CN" altLang="en-US" sz="3200" b="1">
                <a:solidFill>
                  <a:schemeClr val="tx1"/>
                </a:solidFill>
                <a:latin typeface="华文楷体" panose="02010600040101010101" pitchFamily="2" charset="-122"/>
                <a:ea typeface="华文楷体" panose="02010600040101010101" pitchFamily="2" charset="-122"/>
              </a:rPr>
              <a:t>对资源信号量 </a:t>
            </a:r>
            <a:r>
              <a:rPr lang="en-US" altLang="zh-CN" sz="3200" b="1">
                <a:solidFill>
                  <a:schemeClr val="tx1"/>
                </a:solidFill>
                <a:latin typeface="华文楷体" panose="02010600040101010101" pitchFamily="2" charset="-122"/>
                <a:ea typeface="华文楷体" panose="02010600040101010101" pitchFamily="2" charset="-122"/>
              </a:rPr>
              <a:t>empty </a:t>
            </a:r>
            <a:r>
              <a:rPr lang="zh-CN" altLang="en-US" sz="3200" b="1">
                <a:solidFill>
                  <a:schemeClr val="tx1"/>
                </a:solidFill>
                <a:latin typeface="华文楷体" panose="02010600040101010101" pitchFamily="2" charset="-122"/>
                <a:ea typeface="华文楷体" panose="02010600040101010101" pitchFamily="2" charset="-122"/>
              </a:rPr>
              <a:t>和 </a:t>
            </a:r>
            <a:r>
              <a:rPr lang="en-US" altLang="zh-CN" sz="3200" b="1">
                <a:solidFill>
                  <a:schemeClr val="tx1"/>
                </a:solidFill>
                <a:latin typeface="华文楷体" panose="02010600040101010101" pitchFamily="2" charset="-122"/>
                <a:ea typeface="华文楷体" panose="02010600040101010101" pitchFamily="2" charset="-122"/>
              </a:rPr>
              <a:t>full </a:t>
            </a:r>
            <a:r>
              <a:rPr lang="zh-CN" altLang="en-US" sz="3200" b="1">
                <a:solidFill>
                  <a:schemeClr val="tx1"/>
                </a:solidFill>
                <a:latin typeface="华文楷体" panose="02010600040101010101" pitchFamily="2" charset="-122"/>
                <a:ea typeface="华文楷体" panose="02010600040101010101" pitchFamily="2" charset="-122"/>
              </a:rPr>
              <a:t>的 </a:t>
            </a:r>
            <a:r>
              <a:rPr lang="en-US" altLang="zh-CN" sz="3200" b="1">
                <a:solidFill>
                  <a:schemeClr val="tx1"/>
                </a:solidFill>
                <a:latin typeface="华文楷体" panose="02010600040101010101" pitchFamily="2" charset="-122"/>
                <a:ea typeface="华文楷体" panose="02010600040101010101" pitchFamily="2" charset="-122"/>
              </a:rPr>
              <a:t>wait </a:t>
            </a:r>
            <a:r>
              <a:rPr lang="zh-CN" altLang="en-US" sz="3200" b="1">
                <a:solidFill>
                  <a:schemeClr val="tx1"/>
                </a:solidFill>
                <a:latin typeface="华文楷体" panose="02010600040101010101" pitchFamily="2" charset="-122"/>
                <a:ea typeface="华文楷体" panose="02010600040101010101" pitchFamily="2" charset="-122"/>
              </a:rPr>
              <a:t>和 </a:t>
            </a:r>
            <a:r>
              <a:rPr lang="en-US" altLang="zh-CN" sz="3200" b="1">
                <a:solidFill>
                  <a:schemeClr val="tx1"/>
                </a:solidFill>
                <a:latin typeface="华文楷体" panose="02010600040101010101" pitchFamily="2" charset="-122"/>
                <a:ea typeface="华文楷体" panose="02010600040101010101" pitchFamily="2" charset="-122"/>
              </a:rPr>
              <a:t>signal </a:t>
            </a:r>
            <a:r>
              <a:rPr lang="zh-CN" altLang="en-US" sz="3200" b="1">
                <a:solidFill>
                  <a:schemeClr val="tx1"/>
                </a:solidFill>
                <a:latin typeface="华文楷体" panose="02010600040101010101" pitchFamily="2" charset="-122"/>
                <a:ea typeface="华文楷体" panose="02010600040101010101" pitchFamily="2" charset="-122"/>
              </a:rPr>
              <a:t>操作，同样需要</a:t>
            </a:r>
            <a:r>
              <a:rPr lang="zh-CN" altLang="en-US" sz="3200" b="1">
                <a:solidFill>
                  <a:srgbClr val="3333FF"/>
                </a:solidFill>
                <a:latin typeface="华文楷体" panose="02010600040101010101" pitchFamily="2" charset="-122"/>
                <a:ea typeface="华文楷体" panose="02010600040101010101" pitchFamily="2" charset="-122"/>
              </a:rPr>
              <a:t>成对出现</a:t>
            </a:r>
            <a:r>
              <a:rPr lang="zh-CN" altLang="en-US" sz="3200" b="1">
                <a:solidFill>
                  <a:schemeClr val="tx1"/>
                </a:solidFill>
                <a:latin typeface="华文楷体" panose="02010600040101010101" pitchFamily="2" charset="-122"/>
                <a:ea typeface="华文楷体" panose="02010600040101010101" pitchFamily="2" charset="-122"/>
              </a:rPr>
              <a:t>，但它们是</a:t>
            </a:r>
            <a:r>
              <a:rPr lang="zh-CN" altLang="en-US" sz="3200" b="1">
                <a:solidFill>
                  <a:srgbClr val="3333FF"/>
                </a:solidFill>
                <a:latin typeface="华文楷体" panose="02010600040101010101" pitchFamily="2" charset="-122"/>
                <a:ea typeface="华文楷体" panose="02010600040101010101" pitchFamily="2" charset="-122"/>
              </a:rPr>
              <a:t>分别处于不同</a:t>
            </a:r>
            <a:r>
              <a:rPr lang="zh-CN" altLang="en-US" sz="3200" b="1">
                <a:solidFill>
                  <a:schemeClr val="tx1"/>
                </a:solidFill>
                <a:latin typeface="华文楷体" panose="02010600040101010101" pitchFamily="2" charset="-122"/>
                <a:ea typeface="华文楷体" panose="02010600040101010101" pitchFamily="2" charset="-122"/>
              </a:rPr>
              <a:t>的程序。</a:t>
            </a:r>
          </a:p>
          <a:p>
            <a:pPr eaLnBrk="1" hangingPunct="1">
              <a:lnSpc>
                <a:spcPct val="120000"/>
              </a:lnSpc>
              <a:spcBef>
                <a:spcPct val="20000"/>
              </a:spcBef>
              <a:buClr>
                <a:srgbClr val="FF0000"/>
              </a:buClr>
              <a:buFont typeface="Wingdings" pitchFamily="2" charset="2"/>
              <a:buChar char="v"/>
            </a:pPr>
            <a:r>
              <a:rPr lang="zh-CN" altLang="en-US" sz="3200" b="1">
                <a:solidFill>
                  <a:schemeClr val="tx1"/>
                </a:solidFill>
                <a:latin typeface="华文楷体" panose="02010600040101010101" pitchFamily="2" charset="-122"/>
                <a:ea typeface="华文楷体" panose="02010600040101010101" pitchFamily="2" charset="-122"/>
              </a:rPr>
              <a:t>在每个程序中的多个 </a:t>
            </a:r>
            <a:r>
              <a:rPr lang="en-US" altLang="zh-CN" sz="3200" b="1">
                <a:solidFill>
                  <a:schemeClr val="tx1"/>
                </a:solidFill>
                <a:latin typeface="华文楷体" panose="02010600040101010101" pitchFamily="2" charset="-122"/>
                <a:ea typeface="华文楷体" panose="02010600040101010101" pitchFamily="2" charset="-122"/>
              </a:rPr>
              <a:t>wait </a:t>
            </a:r>
            <a:r>
              <a:rPr lang="zh-CN" altLang="en-US" sz="3200" b="1">
                <a:solidFill>
                  <a:schemeClr val="tx1"/>
                </a:solidFill>
                <a:latin typeface="华文楷体" panose="02010600040101010101" pitchFamily="2" charset="-122"/>
                <a:ea typeface="华文楷体" panose="02010600040101010101" pitchFamily="2" charset="-122"/>
              </a:rPr>
              <a:t>操作顺序不能颠倒。</a:t>
            </a:r>
          </a:p>
        </p:txBody>
      </p:sp>
      <p:sp>
        <p:nvSpPr>
          <p:cNvPr id="105476" name="Rectangle 1030">
            <a:extLst>
              <a:ext uri="{FF2B5EF4-FFF2-40B4-BE49-F238E27FC236}">
                <a16:creationId xmlns:a16="http://schemas.microsoft.com/office/drawing/2014/main" id="{7CE3191A-637A-304E-95E6-5531483DF1DD}"/>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5477" name="灯片编号占位符 3">
            <a:extLst>
              <a:ext uri="{FF2B5EF4-FFF2-40B4-BE49-F238E27FC236}">
                <a16:creationId xmlns:a16="http://schemas.microsoft.com/office/drawing/2014/main" id="{3DF2FFA2-A17C-3B4A-9F34-6875CBB1968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B84FC76-CB47-5447-9382-ABBBEB5674D2}" type="slidenum">
              <a:rPr lang="zh-CN" altLang="en-US" sz="1800"/>
              <a:pPr/>
              <a:t>103</a:t>
            </a:fld>
            <a:endParaRPr lang="en-US" altLang="zh-CN" sz="1800"/>
          </a:p>
        </p:txBody>
      </p:sp>
    </p:spTree>
    <p:extLst>
      <p:ext uri="{BB962C8B-B14F-4D97-AF65-F5344CB8AC3E}">
        <p14:creationId xmlns:p14="http://schemas.microsoft.com/office/powerpoint/2010/main" val="40769928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8102">
                                            <p:txEl>
                                              <p:pRg st="0" end="0"/>
                                            </p:txEl>
                                          </p:spTgt>
                                        </p:tgtEl>
                                        <p:attrNameLst>
                                          <p:attrName>style.visibility</p:attrName>
                                        </p:attrNameLst>
                                      </p:cBhvr>
                                      <p:to>
                                        <p:strVal val="visible"/>
                                      </p:to>
                                    </p:set>
                                    <p:animEffect transition="in" filter="barn(outVertical)">
                                      <p:cBhvr>
                                        <p:cTn id="7" dur="500"/>
                                        <p:tgtEl>
                                          <p:spTgt spid="388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8102">
                                            <p:txEl>
                                              <p:pRg st="1" end="1"/>
                                            </p:txEl>
                                          </p:spTgt>
                                        </p:tgtEl>
                                        <p:attrNameLst>
                                          <p:attrName>style.visibility</p:attrName>
                                        </p:attrNameLst>
                                      </p:cBhvr>
                                      <p:to>
                                        <p:strVal val="visible"/>
                                      </p:to>
                                    </p:set>
                                    <p:animEffect transition="in" filter="barn(outVertical)">
                                      <p:cBhvr>
                                        <p:cTn id="12" dur="500"/>
                                        <p:tgtEl>
                                          <p:spTgt spid="388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88102">
                                            <p:txEl>
                                              <p:pRg st="2" end="2"/>
                                            </p:txEl>
                                          </p:spTgt>
                                        </p:tgtEl>
                                        <p:attrNameLst>
                                          <p:attrName>style.visibility</p:attrName>
                                        </p:attrNameLst>
                                      </p:cBhvr>
                                      <p:to>
                                        <p:strVal val="visible"/>
                                      </p:to>
                                    </p:set>
                                    <p:animEffect transition="in" filter="barn(outVertical)">
                                      <p:cBhvr>
                                        <p:cTn id="17" dur="500"/>
                                        <p:tgtEl>
                                          <p:spTgt spid="388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3" name="Text Box 5">
            <a:extLst>
              <a:ext uri="{FF2B5EF4-FFF2-40B4-BE49-F238E27FC236}">
                <a16:creationId xmlns:a16="http://schemas.microsoft.com/office/drawing/2014/main" id="{2872411F-9701-9246-A4D6-190E08FBDDD5}"/>
              </a:ext>
            </a:extLst>
          </p:cNvPr>
          <p:cNvSpPr txBox="1">
            <a:spLocks noChangeArrowheads="1"/>
          </p:cNvSpPr>
          <p:nvPr/>
        </p:nvSpPr>
        <p:spPr bwMode="auto">
          <a:xfrm>
            <a:off x="609600" y="914400"/>
            <a:ext cx="82296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5000"/>
              </a:lnSpc>
            </a:pPr>
            <a:r>
              <a:rPr lang="zh-CN" altLang="en-US" sz="3200" b="1">
                <a:solidFill>
                  <a:srgbClr val="0000FF"/>
                </a:solidFill>
                <a:latin typeface="华文楷体" panose="02010600040101010101" pitchFamily="2" charset="-122"/>
                <a:ea typeface="华文楷体" panose="02010600040101010101" pitchFamily="2" charset="-122"/>
              </a:rPr>
              <a:t>二、利用</a:t>
            </a:r>
            <a:r>
              <a:rPr lang="en-US" altLang="en-US" sz="3200" b="1">
                <a:solidFill>
                  <a:srgbClr val="0000FF"/>
                </a:solidFill>
                <a:latin typeface="华文楷体" panose="02010600040101010101" pitchFamily="2" charset="-122"/>
                <a:ea typeface="华文楷体" panose="02010600040101010101" pitchFamily="2" charset="-122"/>
              </a:rPr>
              <a:t>AND</a:t>
            </a:r>
            <a:r>
              <a:rPr lang="zh-CN" altLang="en-US" sz="3200" b="1">
                <a:solidFill>
                  <a:srgbClr val="0000FF"/>
                </a:solidFill>
                <a:latin typeface="华文楷体" panose="02010600040101010101" pitchFamily="2" charset="-122"/>
                <a:ea typeface="华文楷体" panose="02010600040101010101" pitchFamily="2" charset="-122"/>
              </a:rPr>
              <a:t>信号量解决生产者－消费者</a:t>
            </a:r>
          </a:p>
          <a:p>
            <a:pPr>
              <a:lnSpc>
                <a:spcPct val="13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171D17"/>
                </a:solidFill>
                <a:latin typeface="华文楷体" panose="02010600040101010101" pitchFamily="2" charset="-122"/>
                <a:ea typeface="华文楷体" panose="02010600040101010101" pitchFamily="2" charset="-122"/>
              </a:rPr>
              <a:t>利用</a:t>
            </a:r>
            <a:r>
              <a:rPr lang="en-US" altLang="en-US" sz="3200" b="1">
                <a:solidFill>
                  <a:srgbClr val="171D17"/>
                </a:solidFill>
                <a:latin typeface="华文楷体" panose="02010600040101010101" pitchFamily="2" charset="-122"/>
                <a:ea typeface="华文楷体" panose="02010600040101010101" pitchFamily="2" charset="-122"/>
              </a:rPr>
              <a:t>AND</a:t>
            </a:r>
            <a:r>
              <a:rPr lang="zh-CN" altLang="en-US" sz="3200" b="1">
                <a:solidFill>
                  <a:srgbClr val="171D17"/>
                </a:solidFill>
                <a:latin typeface="华文楷体" panose="02010600040101010101" pitchFamily="2" charset="-122"/>
                <a:ea typeface="华文楷体" panose="02010600040101010101" pitchFamily="2" charset="-122"/>
              </a:rPr>
              <a:t>信号量解决生产者－消费者的算法描述。</a:t>
            </a:r>
          </a:p>
        </p:txBody>
      </p:sp>
      <p:sp>
        <p:nvSpPr>
          <p:cNvPr id="380934" name="Text Box 6">
            <a:extLst>
              <a:ext uri="{FF2B5EF4-FFF2-40B4-BE49-F238E27FC236}">
                <a16:creationId xmlns:a16="http://schemas.microsoft.com/office/drawing/2014/main" id="{6B3312E8-6D9C-0A43-A3DB-FA5A8DFB2F5E}"/>
              </a:ext>
            </a:extLst>
          </p:cNvPr>
          <p:cNvSpPr txBox="1">
            <a:spLocks noChangeArrowheads="1"/>
          </p:cNvSpPr>
          <p:nvPr/>
        </p:nvSpPr>
        <p:spPr bwMode="auto">
          <a:xfrm>
            <a:off x="609600" y="3657600"/>
            <a:ext cx="8534400" cy="244316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chemeClr val="tx1"/>
                </a:solidFill>
                <a:latin typeface="幼圆" pitchFamily="49" charset="-122"/>
                <a:ea typeface="幼圆" pitchFamily="49" charset="-122"/>
              </a:rPr>
              <a:t> semaphore mutex ,empty ,full =1,n,0;</a:t>
            </a:r>
          </a:p>
          <a:p>
            <a:pPr>
              <a:spcBef>
                <a:spcPct val="50000"/>
              </a:spcBef>
            </a:pPr>
            <a:r>
              <a:rPr lang="en-US" altLang="zh-CN" sz="2800" b="1">
                <a:solidFill>
                  <a:schemeClr val="tx1"/>
                </a:solidFill>
                <a:latin typeface="幼圆" pitchFamily="49" charset="-122"/>
                <a:ea typeface="幼圆" pitchFamily="49" charset="-122"/>
              </a:rPr>
              <a:t> item buffer[n];</a:t>
            </a:r>
          </a:p>
          <a:p>
            <a:pPr>
              <a:spcBef>
                <a:spcPct val="50000"/>
              </a:spcBef>
            </a:pPr>
            <a:r>
              <a:rPr lang="en-US" altLang="zh-CN" sz="2800" b="1">
                <a:solidFill>
                  <a:schemeClr val="tx1"/>
                </a:solidFill>
                <a:latin typeface="幼圆" pitchFamily="49" charset="-122"/>
                <a:ea typeface="幼圆" pitchFamily="49" charset="-122"/>
              </a:rPr>
              <a:t> int in , out =0,0;</a:t>
            </a:r>
          </a:p>
          <a:p>
            <a:pPr>
              <a:spcBef>
                <a:spcPct val="50000"/>
              </a:spcBef>
            </a:pPr>
            <a:endParaRPr lang="en-US" altLang="zh-CN" sz="2800"/>
          </a:p>
        </p:txBody>
      </p:sp>
      <p:sp>
        <p:nvSpPr>
          <p:cNvPr id="106500" name="Rectangle 1030">
            <a:extLst>
              <a:ext uri="{FF2B5EF4-FFF2-40B4-BE49-F238E27FC236}">
                <a16:creationId xmlns:a16="http://schemas.microsoft.com/office/drawing/2014/main" id="{B01782AB-5FA8-2940-9262-F44261832FDB}"/>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6501" name="灯片编号占位符 3">
            <a:extLst>
              <a:ext uri="{FF2B5EF4-FFF2-40B4-BE49-F238E27FC236}">
                <a16:creationId xmlns:a16="http://schemas.microsoft.com/office/drawing/2014/main" id="{C8C43351-08C1-2A45-BA42-28BBFC35390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D2130DF-9B0F-1848-B372-CBA7EAA73722}" type="slidenum">
              <a:rPr lang="zh-CN" altLang="en-US" sz="1800"/>
              <a:pPr/>
              <a:t>104</a:t>
            </a:fld>
            <a:endParaRPr lang="en-US" altLang="zh-CN" sz="1800"/>
          </a:p>
        </p:txBody>
      </p:sp>
    </p:spTree>
    <p:extLst>
      <p:ext uri="{BB962C8B-B14F-4D97-AF65-F5344CB8AC3E}">
        <p14:creationId xmlns:p14="http://schemas.microsoft.com/office/powerpoint/2010/main" val="9860342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0933">
                                            <p:txEl>
                                              <p:pRg st="0" end="0"/>
                                            </p:txEl>
                                          </p:spTgt>
                                        </p:tgtEl>
                                        <p:attrNameLst>
                                          <p:attrName>style.visibility</p:attrName>
                                        </p:attrNameLst>
                                      </p:cBhvr>
                                      <p:to>
                                        <p:strVal val="visible"/>
                                      </p:to>
                                    </p:set>
                                    <p:animEffect transition="in" filter="barn(outVertical)">
                                      <p:cBhvr>
                                        <p:cTn id="7" dur="500"/>
                                        <p:tgtEl>
                                          <p:spTgt spid="3809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0933">
                                            <p:txEl>
                                              <p:pRg st="1" end="1"/>
                                            </p:txEl>
                                          </p:spTgt>
                                        </p:tgtEl>
                                        <p:attrNameLst>
                                          <p:attrName>style.visibility</p:attrName>
                                        </p:attrNameLst>
                                      </p:cBhvr>
                                      <p:to>
                                        <p:strVal val="visible"/>
                                      </p:to>
                                    </p:set>
                                    <p:animEffect transition="in" filter="barn(outVertical)">
                                      <p:cBhvr>
                                        <p:cTn id="12" dur="500"/>
                                        <p:tgtEl>
                                          <p:spTgt spid="3809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0934"/>
                                        </p:tgtEl>
                                        <p:attrNameLst>
                                          <p:attrName>style.visibility</p:attrName>
                                        </p:attrNameLst>
                                      </p:cBhvr>
                                      <p:to>
                                        <p:strVal val="visible"/>
                                      </p:to>
                                    </p:set>
                                    <p:animEffect transition="in" filter="dissolve">
                                      <p:cBhvr>
                                        <p:cTn id="17" dur="500"/>
                                        <p:tgtEl>
                                          <p:spTgt spid="380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3" grpId="0" build="p" autoUpdateAnimBg="0"/>
      <p:bldP spid="380934"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Text Box 4">
            <a:extLst>
              <a:ext uri="{FF2B5EF4-FFF2-40B4-BE49-F238E27FC236}">
                <a16:creationId xmlns:a16="http://schemas.microsoft.com/office/drawing/2014/main" id="{EEC3B0AD-97E6-EC4E-B946-14E0ECB463D7}"/>
              </a:ext>
            </a:extLst>
          </p:cNvPr>
          <p:cNvSpPr txBox="1">
            <a:spLocks noChangeArrowheads="1"/>
          </p:cNvSpPr>
          <p:nvPr/>
        </p:nvSpPr>
        <p:spPr bwMode="auto">
          <a:xfrm>
            <a:off x="381000" y="685800"/>
            <a:ext cx="4267200" cy="530542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endParaRPr lang="en-US" altLang="zh-CN" sz="2800" b="1">
              <a:solidFill>
                <a:schemeClr val="tx1"/>
              </a:solidFill>
            </a:endParaRPr>
          </a:p>
          <a:p>
            <a:pPr>
              <a:lnSpc>
                <a:spcPct val="55000"/>
              </a:lnSpc>
              <a:spcBef>
                <a:spcPct val="50000"/>
              </a:spcBef>
            </a:pPr>
            <a:r>
              <a:rPr lang="en-US" altLang="zh-CN" sz="2800" b="1">
                <a:solidFill>
                  <a:srgbClr val="FF00FF"/>
                </a:solidFill>
              </a:rPr>
              <a:t>cobegin</a:t>
            </a:r>
          </a:p>
          <a:p>
            <a:pPr>
              <a:lnSpc>
                <a:spcPct val="55000"/>
              </a:lnSpc>
              <a:spcBef>
                <a:spcPct val="50000"/>
              </a:spcBef>
            </a:pPr>
            <a:r>
              <a:rPr lang="en-US" altLang="zh-CN" sz="2800" b="1">
                <a:solidFill>
                  <a:schemeClr val="tx1"/>
                </a:solidFill>
              </a:rPr>
              <a:t>  </a:t>
            </a:r>
            <a:r>
              <a:rPr lang="en-US" altLang="zh-CN" sz="2800" b="1">
                <a:solidFill>
                  <a:srgbClr val="0000FF"/>
                </a:solidFill>
              </a:rPr>
              <a:t>producer () {</a:t>
            </a:r>
          </a:p>
          <a:p>
            <a:pPr>
              <a:lnSpc>
                <a:spcPct val="55000"/>
              </a:lnSpc>
              <a:spcBef>
                <a:spcPct val="50000"/>
              </a:spcBef>
            </a:pPr>
            <a:r>
              <a:rPr lang="en-US" altLang="zh-CN" sz="2800" b="1">
                <a:solidFill>
                  <a:schemeClr val="tx1"/>
                </a:solidFill>
              </a:rPr>
              <a:t>   </a:t>
            </a:r>
            <a:r>
              <a:rPr lang="en-US" altLang="zh-CN" sz="2800" b="1">
                <a:solidFill>
                  <a:srgbClr val="FF3300"/>
                </a:solidFill>
              </a:rPr>
              <a:t>while(true) {                     </a:t>
            </a:r>
          </a:p>
          <a:p>
            <a:pPr>
              <a:lnSpc>
                <a:spcPct val="55000"/>
              </a:lnSpc>
              <a:spcBef>
                <a:spcPct val="50000"/>
              </a:spcBef>
            </a:pPr>
            <a:r>
              <a:rPr lang="en-US" altLang="zh-CN" sz="2800" b="1">
                <a:solidFill>
                  <a:schemeClr val="tx1"/>
                </a:solidFill>
              </a:rPr>
              <a:t>     producer an item in nextp;</a:t>
            </a:r>
          </a:p>
          <a:p>
            <a:pPr>
              <a:lnSpc>
                <a:spcPct val="55000"/>
              </a:lnSpc>
              <a:spcBef>
                <a:spcPct val="50000"/>
              </a:spcBef>
            </a:pPr>
            <a:r>
              <a:rPr lang="en-US" altLang="zh-CN" sz="2800" b="1">
                <a:solidFill>
                  <a:schemeClr val="tx1"/>
                </a:solidFill>
              </a:rPr>
              <a:t>      … </a:t>
            </a:r>
          </a:p>
          <a:p>
            <a:pPr>
              <a:lnSpc>
                <a:spcPct val="55000"/>
              </a:lnSpc>
              <a:spcBef>
                <a:spcPct val="50000"/>
              </a:spcBef>
            </a:pPr>
            <a:r>
              <a:rPr lang="en-US" altLang="zh-CN" sz="2800" b="1">
                <a:solidFill>
                  <a:schemeClr val="tx1"/>
                </a:solidFill>
              </a:rPr>
              <a:t>     Swait ( empty ,mutex ) ;</a:t>
            </a:r>
          </a:p>
          <a:p>
            <a:pPr>
              <a:lnSpc>
                <a:spcPct val="55000"/>
              </a:lnSpc>
              <a:spcBef>
                <a:spcPct val="50000"/>
              </a:spcBef>
            </a:pPr>
            <a:r>
              <a:rPr lang="en-US" altLang="zh-CN" sz="2800" b="1">
                <a:solidFill>
                  <a:schemeClr val="tx1"/>
                </a:solidFill>
              </a:rPr>
              <a:t>     buffer [ in ] = nextp ;</a:t>
            </a:r>
          </a:p>
          <a:p>
            <a:pPr>
              <a:lnSpc>
                <a:spcPct val="55000"/>
              </a:lnSpc>
              <a:spcBef>
                <a:spcPct val="50000"/>
              </a:spcBef>
            </a:pPr>
            <a:r>
              <a:rPr lang="en-US" altLang="zh-CN" sz="2800" b="1">
                <a:solidFill>
                  <a:schemeClr val="tx1"/>
                </a:solidFill>
              </a:rPr>
              <a:t>     in = ( in +1 ) % n ;</a:t>
            </a:r>
          </a:p>
          <a:p>
            <a:pPr>
              <a:lnSpc>
                <a:spcPct val="55000"/>
              </a:lnSpc>
              <a:spcBef>
                <a:spcPct val="50000"/>
              </a:spcBef>
            </a:pPr>
            <a:r>
              <a:rPr lang="en-US" altLang="zh-CN" sz="2800" b="1">
                <a:solidFill>
                  <a:schemeClr val="tx1"/>
                </a:solidFill>
              </a:rPr>
              <a:t>     Ssignal ( mutex,full ) ;</a:t>
            </a:r>
          </a:p>
          <a:p>
            <a:pPr>
              <a:lnSpc>
                <a:spcPct val="55000"/>
              </a:lnSpc>
              <a:spcBef>
                <a:spcPct val="50000"/>
              </a:spcBef>
            </a:pPr>
            <a:r>
              <a:rPr lang="en-US" altLang="zh-CN" sz="2800" b="1">
                <a:solidFill>
                  <a:schemeClr val="tx1"/>
                </a:solidFill>
              </a:rPr>
              <a:t>    }</a:t>
            </a:r>
          </a:p>
          <a:p>
            <a:pPr>
              <a:lnSpc>
                <a:spcPct val="55000"/>
              </a:lnSpc>
              <a:spcBef>
                <a:spcPct val="50000"/>
              </a:spcBef>
            </a:pPr>
            <a:r>
              <a:rPr lang="en-US" altLang="zh-CN" sz="2800" b="1">
                <a:solidFill>
                  <a:schemeClr val="tx1"/>
                </a:solidFill>
              </a:rPr>
              <a:t>  }</a:t>
            </a:r>
            <a:endParaRPr lang="en-US" altLang="zh-CN" sz="2800"/>
          </a:p>
        </p:txBody>
      </p:sp>
      <p:sp>
        <p:nvSpPr>
          <p:cNvPr id="402437" name="Text Box 5">
            <a:extLst>
              <a:ext uri="{FF2B5EF4-FFF2-40B4-BE49-F238E27FC236}">
                <a16:creationId xmlns:a16="http://schemas.microsoft.com/office/drawing/2014/main" id="{82EB3601-3FF1-D84C-A78E-9B1CC6D53992}"/>
              </a:ext>
            </a:extLst>
          </p:cNvPr>
          <p:cNvSpPr txBox="1">
            <a:spLocks noChangeArrowheads="1"/>
          </p:cNvSpPr>
          <p:nvPr/>
        </p:nvSpPr>
        <p:spPr bwMode="auto">
          <a:xfrm>
            <a:off x="4724400" y="704850"/>
            <a:ext cx="4419600" cy="580231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70000"/>
              </a:lnSpc>
              <a:spcBef>
                <a:spcPct val="50000"/>
              </a:spcBef>
            </a:pPr>
            <a:endParaRPr lang="en-US" altLang="zh-CN" b="1">
              <a:solidFill>
                <a:schemeClr val="tx1"/>
              </a:solidFill>
            </a:endParaRPr>
          </a:p>
          <a:p>
            <a:pPr hangingPunct="1">
              <a:lnSpc>
                <a:spcPct val="65000"/>
              </a:lnSpc>
              <a:spcBef>
                <a:spcPct val="50000"/>
              </a:spcBef>
            </a:pPr>
            <a:r>
              <a:rPr lang="en-US" altLang="zh-CN" sz="2800" b="1">
                <a:solidFill>
                  <a:srgbClr val="0000FF"/>
                </a:solidFill>
              </a:rPr>
              <a:t>Consumer () {</a:t>
            </a:r>
          </a:p>
          <a:p>
            <a:pPr hangingPunct="1">
              <a:lnSpc>
                <a:spcPct val="65000"/>
              </a:lnSpc>
              <a:spcBef>
                <a:spcPct val="50000"/>
              </a:spcBef>
            </a:pPr>
            <a:r>
              <a:rPr lang="en-US" altLang="zh-CN" sz="2800" b="1">
                <a:solidFill>
                  <a:schemeClr val="tx1"/>
                </a:solidFill>
              </a:rPr>
              <a:t> </a:t>
            </a:r>
            <a:r>
              <a:rPr lang="en-US" altLang="zh-CN" sz="2800" b="1">
                <a:solidFill>
                  <a:srgbClr val="FF3300"/>
                </a:solidFill>
              </a:rPr>
              <a:t> while(true) {</a:t>
            </a:r>
          </a:p>
          <a:p>
            <a:pPr hangingPunct="1">
              <a:lnSpc>
                <a:spcPct val="65000"/>
              </a:lnSpc>
              <a:spcBef>
                <a:spcPct val="50000"/>
              </a:spcBef>
            </a:pPr>
            <a:r>
              <a:rPr lang="en-US" altLang="zh-CN" sz="2800" b="1">
                <a:solidFill>
                  <a:schemeClr val="tx1"/>
                </a:solidFill>
              </a:rPr>
              <a:t>    Swait ( full,mutex ) ;</a:t>
            </a:r>
          </a:p>
          <a:p>
            <a:pPr hangingPunct="1">
              <a:lnSpc>
                <a:spcPct val="65000"/>
              </a:lnSpc>
              <a:spcBef>
                <a:spcPct val="50000"/>
              </a:spcBef>
            </a:pPr>
            <a:r>
              <a:rPr lang="en-US" altLang="zh-CN" sz="2800" b="1">
                <a:solidFill>
                  <a:schemeClr val="tx1"/>
                </a:solidFill>
              </a:rPr>
              <a:t>     nextc = buffer [ out] ;</a:t>
            </a:r>
          </a:p>
          <a:p>
            <a:pPr hangingPunct="1">
              <a:lnSpc>
                <a:spcPct val="65000"/>
              </a:lnSpc>
              <a:spcBef>
                <a:spcPct val="50000"/>
              </a:spcBef>
            </a:pPr>
            <a:r>
              <a:rPr lang="en-US" altLang="zh-CN" sz="2800" b="1">
                <a:solidFill>
                  <a:schemeClr val="tx1"/>
                </a:solidFill>
              </a:rPr>
              <a:t>     out = ( out + 1 ) % n ;</a:t>
            </a:r>
          </a:p>
          <a:p>
            <a:pPr hangingPunct="1">
              <a:lnSpc>
                <a:spcPct val="65000"/>
              </a:lnSpc>
              <a:spcBef>
                <a:spcPct val="50000"/>
              </a:spcBef>
            </a:pPr>
            <a:r>
              <a:rPr lang="en-US" altLang="zh-CN" sz="2800" b="1">
                <a:solidFill>
                  <a:schemeClr val="tx1"/>
                </a:solidFill>
              </a:rPr>
              <a:t>     Ssignal ( mutex,empty ) ;</a:t>
            </a:r>
          </a:p>
          <a:p>
            <a:pPr hangingPunct="1">
              <a:lnSpc>
                <a:spcPct val="65000"/>
              </a:lnSpc>
              <a:spcBef>
                <a:spcPct val="50000"/>
              </a:spcBef>
            </a:pPr>
            <a:r>
              <a:rPr lang="en-US" altLang="zh-CN" sz="2800" b="1">
                <a:solidFill>
                  <a:schemeClr val="tx1"/>
                </a:solidFill>
              </a:rPr>
              <a:t>     consume the item in nextc ;</a:t>
            </a:r>
          </a:p>
          <a:p>
            <a:pPr hangingPunct="1">
              <a:lnSpc>
                <a:spcPct val="65000"/>
              </a:lnSpc>
              <a:spcBef>
                <a:spcPct val="50000"/>
              </a:spcBef>
            </a:pPr>
            <a:r>
              <a:rPr lang="en-US" altLang="zh-CN" sz="2800" b="1">
                <a:solidFill>
                  <a:schemeClr val="tx1"/>
                </a:solidFill>
              </a:rPr>
              <a:t>      … </a:t>
            </a:r>
          </a:p>
          <a:p>
            <a:pPr hangingPunct="1">
              <a:lnSpc>
                <a:spcPct val="65000"/>
              </a:lnSpc>
              <a:spcBef>
                <a:spcPct val="50000"/>
              </a:spcBef>
            </a:pPr>
            <a:r>
              <a:rPr lang="en-US" altLang="zh-CN" sz="2800" b="1">
                <a:solidFill>
                  <a:schemeClr val="tx1"/>
                </a:solidFill>
              </a:rPr>
              <a:t> }</a:t>
            </a:r>
          </a:p>
          <a:p>
            <a:pPr hangingPunct="1">
              <a:lnSpc>
                <a:spcPct val="65000"/>
              </a:lnSpc>
              <a:spcBef>
                <a:spcPct val="50000"/>
              </a:spcBef>
            </a:pPr>
            <a:r>
              <a:rPr lang="en-US" altLang="zh-CN" sz="2800" b="1">
                <a:solidFill>
                  <a:schemeClr val="tx1"/>
                </a:solidFill>
              </a:rPr>
              <a:t>  }</a:t>
            </a:r>
            <a:endParaRPr lang="en-US" altLang="zh-CN" sz="2800" b="1">
              <a:solidFill>
                <a:srgbClr val="3333FF"/>
              </a:solidFill>
            </a:endParaRPr>
          </a:p>
          <a:p>
            <a:pPr hangingPunct="1">
              <a:lnSpc>
                <a:spcPct val="65000"/>
              </a:lnSpc>
              <a:spcBef>
                <a:spcPct val="50000"/>
              </a:spcBef>
            </a:pPr>
            <a:r>
              <a:rPr lang="en-US" altLang="zh-CN" sz="2800" b="1">
                <a:solidFill>
                  <a:srgbClr val="FF00FF"/>
                </a:solidFill>
              </a:rPr>
              <a:t>coend </a:t>
            </a:r>
            <a:endParaRPr lang="en-US" altLang="zh-CN" sz="2800">
              <a:solidFill>
                <a:srgbClr val="FF00FF"/>
              </a:solidFill>
            </a:endParaRPr>
          </a:p>
        </p:txBody>
      </p:sp>
      <p:sp>
        <p:nvSpPr>
          <p:cNvPr id="107524" name="Rectangle 1030">
            <a:extLst>
              <a:ext uri="{FF2B5EF4-FFF2-40B4-BE49-F238E27FC236}">
                <a16:creationId xmlns:a16="http://schemas.microsoft.com/office/drawing/2014/main" id="{657DDB84-A367-1349-B404-9103A7EA7A46}"/>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7525" name="灯片编号占位符 3">
            <a:extLst>
              <a:ext uri="{FF2B5EF4-FFF2-40B4-BE49-F238E27FC236}">
                <a16:creationId xmlns:a16="http://schemas.microsoft.com/office/drawing/2014/main" id="{E397B961-1448-3F47-BAB0-C1C1EB8BDC4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8DC1F37-47F8-3E41-A229-A556FCE8DE03}" type="slidenum">
              <a:rPr lang="zh-CN" altLang="en-US" sz="1800"/>
              <a:pPr/>
              <a:t>105</a:t>
            </a:fld>
            <a:endParaRPr lang="en-US" altLang="zh-CN" sz="1800"/>
          </a:p>
        </p:txBody>
      </p:sp>
    </p:spTree>
    <p:extLst>
      <p:ext uri="{BB962C8B-B14F-4D97-AF65-F5344CB8AC3E}">
        <p14:creationId xmlns:p14="http://schemas.microsoft.com/office/powerpoint/2010/main" val="180744987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anim calcmode="lin" valueType="num">
                                      <p:cBhvr additive="base">
                                        <p:cTn id="7" dur="500" fill="hold"/>
                                        <p:tgtEl>
                                          <p:spTgt spid="402436"/>
                                        </p:tgtEl>
                                        <p:attrNameLst>
                                          <p:attrName>ppt_x</p:attrName>
                                        </p:attrNameLst>
                                      </p:cBhvr>
                                      <p:tavLst>
                                        <p:tav tm="0">
                                          <p:val>
                                            <p:strVal val="0-#ppt_w/2"/>
                                          </p:val>
                                        </p:tav>
                                        <p:tav tm="100000">
                                          <p:val>
                                            <p:strVal val="#ppt_x"/>
                                          </p:val>
                                        </p:tav>
                                      </p:tavLst>
                                    </p:anim>
                                    <p:anim calcmode="lin" valueType="num">
                                      <p:cBhvr additive="base">
                                        <p:cTn id="8" dur="500" fill="hold"/>
                                        <p:tgtEl>
                                          <p:spTgt spid="4024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 calcmode="lin" valueType="num">
                                      <p:cBhvr additive="base">
                                        <p:cTn id="13" dur="500" fill="hold"/>
                                        <p:tgtEl>
                                          <p:spTgt spid="402437"/>
                                        </p:tgtEl>
                                        <p:attrNameLst>
                                          <p:attrName>ppt_x</p:attrName>
                                        </p:attrNameLst>
                                      </p:cBhvr>
                                      <p:tavLst>
                                        <p:tav tm="0">
                                          <p:val>
                                            <p:strVal val="0-#ppt_w/2"/>
                                          </p:val>
                                        </p:tav>
                                        <p:tav tm="100000">
                                          <p:val>
                                            <p:strVal val="#ppt_x"/>
                                          </p:val>
                                        </p:tav>
                                      </p:tavLst>
                                    </p:anim>
                                    <p:anim calcmode="lin" valueType="num">
                                      <p:cBhvr additive="base">
                                        <p:cTn id="14" dur="500" fill="hold"/>
                                        <p:tgtEl>
                                          <p:spTgt spid="402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animBg="1" autoUpdateAnimBg="0"/>
      <p:bldP spid="402437"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a:extLst>
              <a:ext uri="{FF2B5EF4-FFF2-40B4-BE49-F238E27FC236}">
                <a16:creationId xmlns:a16="http://schemas.microsoft.com/office/drawing/2014/main" id="{0AC61B1A-ACD9-8F43-9186-A88B0167B9A4}"/>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403461" name="Rectangle 5">
            <a:extLst>
              <a:ext uri="{FF2B5EF4-FFF2-40B4-BE49-F238E27FC236}">
                <a16:creationId xmlns:a16="http://schemas.microsoft.com/office/drawing/2014/main" id="{CBDA1D8E-99A3-0444-AE68-D158A8901F4F}"/>
              </a:ext>
            </a:extLst>
          </p:cNvPr>
          <p:cNvSpPr>
            <a:spLocks noChangeArrowheads="1"/>
          </p:cNvSpPr>
          <p:nvPr/>
        </p:nvSpPr>
        <p:spPr bwMode="auto">
          <a:xfrm>
            <a:off x="533400" y="609600"/>
            <a:ext cx="8458200" cy="6019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05000"/>
              </a:lnSpc>
            </a:pPr>
            <a:r>
              <a:rPr lang="zh-CN" altLang="en-US" sz="3200" b="1">
                <a:solidFill>
                  <a:srgbClr val="0000FF"/>
                </a:solidFill>
                <a:latin typeface="华文楷体" panose="02010600040101010101" pitchFamily="2" charset="-122"/>
                <a:ea typeface="华文楷体" panose="02010600040101010101" pitchFamily="2" charset="-122"/>
              </a:rPr>
              <a:t>一、问题的提出</a:t>
            </a:r>
          </a:p>
          <a:p>
            <a:pPr>
              <a:lnSpc>
                <a:spcPct val="105000"/>
              </a:lnSpc>
            </a:pPr>
            <a:r>
              <a:rPr lang="zh-CN" altLang="en-US" sz="3200" b="1">
                <a:solidFill>
                  <a:srgbClr val="CC3399"/>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对于共享文件，允许多个进程同时读一个共享文件，但绝不允许一个</a:t>
            </a:r>
            <a:r>
              <a:rPr lang="en-US" altLang="zh-CN" sz="3200" b="1">
                <a:solidFill>
                  <a:srgbClr val="000000"/>
                </a:solidFill>
                <a:latin typeface="华文楷体" panose="02010600040101010101" pitchFamily="2" charset="-122"/>
                <a:ea typeface="华文楷体" panose="02010600040101010101" pitchFamily="2" charset="-122"/>
              </a:rPr>
              <a:t>write</a:t>
            </a:r>
            <a:r>
              <a:rPr lang="zh-CN" altLang="en-US" sz="3200" b="1">
                <a:solidFill>
                  <a:srgbClr val="000000"/>
                </a:solidFill>
                <a:latin typeface="华文楷体" panose="02010600040101010101" pitchFamily="2" charset="-122"/>
                <a:ea typeface="华文楷体" panose="02010600040101010101" pitchFamily="2" charset="-122"/>
              </a:rPr>
              <a:t>进程和其它</a:t>
            </a:r>
            <a:r>
              <a:rPr lang="en-US" altLang="zh-CN" sz="3200" b="1">
                <a:solidFill>
                  <a:srgbClr val="000000"/>
                </a:solidFill>
                <a:latin typeface="华文楷体" panose="02010600040101010101" pitchFamily="2" charset="-122"/>
                <a:ea typeface="华文楷体" panose="02010600040101010101" pitchFamily="2" charset="-122"/>
              </a:rPr>
              <a:t>reader</a:t>
            </a:r>
            <a:r>
              <a:rPr lang="zh-CN" altLang="en-US" sz="3200" b="1">
                <a:solidFill>
                  <a:srgbClr val="000000"/>
                </a:solidFill>
                <a:latin typeface="华文楷体" panose="02010600040101010101" pitchFamily="2" charset="-122"/>
                <a:ea typeface="华文楷体" panose="02010600040101010101" pitchFamily="2" charset="-122"/>
              </a:rPr>
              <a:t>进程或</a:t>
            </a:r>
            <a:r>
              <a:rPr lang="en-US" altLang="zh-CN" sz="3200" b="1">
                <a:solidFill>
                  <a:srgbClr val="000000"/>
                </a:solidFill>
                <a:latin typeface="华文楷体" panose="02010600040101010101" pitchFamily="2" charset="-122"/>
                <a:ea typeface="华文楷体" panose="02010600040101010101" pitchFamily="2" charset="-122"/>
              </a:rPr>
              <a:t>writer</a:t>
            </a:r>
            <a:r>
              <a:rPr lang="zh-CN" altLang="en-US" sz="3200" b="1">
                <a:solidFill>
                  <a:srgbClr val="000000"/>
                </a:solidFill>
                <a:latin typeface="华文楷体" panose="02010600040101010101" pitchFamily="2" charset="-122"/>
                <a:ea typeface="华文楷体" panose="02010600040101010101" pitchFamily="2" charset="-122"/>
              </a:rPr>
              <a:t>进程</a:t>
            </a:r>
            <a:r>
              <a:rPr lang="zh-CN" altLang="en-US" sz="3200" b="1">
                <a:solidFill>
                  <a:srgbClr val="FF3300"/>
                </a:solidFill>
                <a:latin typeface="华文楷体" panose="02010600040101010101" pitchFamily="2" charset="-122"/>
                <a:ea typeface="华文楷体" panose="02010600040101010101" pitchFamily="2" charset="-122"/>
              </a:rPr>
              <a:t>同时访问共享文件</a:t>
            </a:r>
            <a:r>
              <a:rPr lang="zh-CN" altLang="en-US" sz="3200" b="1">
                <a:solidFill>
                  <a:schemeClr val="tx1"/>
                </a:solidFill>
                <a:latin typeface="华文楷体" panose="02010600040101010101" pitchFamily="2" charset="-122"/>
                <a:ea typeface="华文楷体" panose="02010600040101010101" pitchFamily="2" charset="-122"/>
              </a:rPr>
              <a:t>。</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读者－写者问题：</a:t>
            </a:r>
            <a:r>
              <a:rPr lang="zh-CN" altLang="en-US" sz="3200" b="1">
                <a:solidFill>
                  <a:srgbClr val="000000"/>
                </a:solidFill>
                <a:latin typeface="华文楷体" panose="02010600040101010101" pitchFamily="2" charset="-122"/>
                <a:ea typeface="华文楷体" panose="02010600040101010101" pitchFamily="2" charset="-122"/>
              </a:rPr>
              <a:t>指保证一个</a:t>
            </a:r>
            <a:r>
              <a:rPr lang="en-US" altLang="zh-CN" sz="3200" b="1">
                <a:solidFill>
                  <a:srgbClr val="000000"/>
                </a:solidFill>
                <a:latin typeface="华文楷体" panose="02010600040101010101" pitchFamily="2" charset="-122"/>
                <a:ea typeface="华文楷体" panose="02010600040101010101" pitchFamily="2" charset="-122"/>
              </a:rPr>
              <a:t>Writer</a:t>
            </a:r>
            <a:r>
              <a:rPr lang="zh-CN" altLang="en-US" sz="3200" b="1">
                <a:solidFill>
                  <a:srgbClr val="000000"/>
                </a:solidFill>
                <a:latin typeface="华文楷体" panose="02010600040101010101" pitchFamily="2" charset="-122"/>
                <a:ea typeface="华文楷体" panose="02010600040101010101" pitchFamily="2" charset="-122"/>
              </a:rPr>
              <a:t>进程必须与其他进程互斥地访问共享对象的同步问题。</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reader</a:t>
            </a:r>
            <a:r>
              <a:rPr lang="zh-CN" altLang="en-US" sz="3200" b="1">
                <a:solidFill>
                  <a:srgbClr val="0000FF"/>
                </a:solidFill>
                <a:latin typeface="华文楷体" panose="02010600040101010101" pitchFamily="2" charset="-122"/>
                <a:ea typeface="华文楷体" panose="02010600040101010101" pitchFamily="2" charset="-122"/>
              </a:rPr>
              <a:t>进程：</a:t>
            </a:r>
            <a:r>
              <a:rPr lang="zh-CN" altLang="en-US" sz="3200" b="1">
                <a:solidFill>
                  <a:srgbClr val="000000"/>
                </a:solidFill>
                <a:latin typeface="华文楷体" panose="02010600040101010101" pitchFamily="2" charset="-122"/>
                <a:ea typeface="华文楷体" panose="02010600040101010101" pitchFamily="2" charset="-122"/>
              </a:rPr>
              <a:t>只要求读的进程叫 “</a:t>
            </a:r>
            <a:r>
              <a:rPr lang="en-US" altLang="zh-CN" sz="3200" b="1">
                <a:solidFill>
                  <a:srgbClr val="000000"/>
                </a:solidFill>
                <a:latin typeface="华文楷体" panose="02010600040101010101" pitchFamily="2" charset="-122"/>
                <a:ea typeface="华文楷体" panose="02010600040101010101" pitchFamily="2" charset="-122"/>
              </a:rPr>
              <a:t>reader</a:t>
            </a:r>
            <a:r>
              <a:rPr lang="zh-CN" altLang="en-US" sz="3200" b="1">
                <a:solidFill>
                  <a:srgbClr val="000000"/>
                </a:solidFill>
                <a:latin typeface="华文楷体" panose="02010600040101010101" pitchFamily="2" charset="-122"/>
                <a:ea typeface="华文楷体" panose="02010600040101010101" pitchFamily="2" charset="-122"/>
              </a:rPr>
              <a:t>进程”。</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writer</a:t>
            </a:r>
            <a:r>
              <a:rPr lang="zh-CN" altLang="en-US" sz="3200" b="1">
                <a:solidFill>
                  <a:srgbClr val="0000FF"/>
                </a:solidFill>
                <a:latin typeface="华文楷体" panose="02010600040101010101" pitchFamily="2" charset="-122"/>
                <a:ea typeface="华文楷体" panose="02010600040101010101" pitchFamily="2" charset="-122"/>
              </a:rPr>
              <a:t>进程：</a:t>
            </a:r>
            <a:r>
              <a:rPr lang="zh-CN" altLang="en-US" sz="3200" b="1">
                <a:solidFill>
                  <a:srgbClr val="000000"/>
                </a:solidFill>
                <a:latin typeface="华文楷体" panose="02010600040101010101" pitchFamily="2" charset="-122"/>
                <a:ea typeface="华文楷体" panose="02010600040101010101" pitchFamily="2" charset="-122"/>
              </a:rPr>
              <a:t>只要求写的进程叫 “</a:t>
            </a:r>
            <a:r>
              <a:rPr lang="en-US" altLang="zh-CN" sz="3200" b="1">
                <a:solidFill>
                  <a:srgbClr val="000000"/>
                </a:solidFill>
                <a:latin typeface="华文楷体" panose="02010600040101010101" pitchFamily="2" charset="-122"/>
                <a:ea typeface="华文楷体" panose="02010600040101010101" pitchFamily="2" charset="-122"/>
              </a:rPr>
              <a:t>writer</a:t>
            </a:r>
            <a:r>
              <a:rPr lang="zh-CN" altLang="en-US" sz="3200" b="1">
                <a:solidFill>
                  <a:srgbClr val="000000"/>
                </a:solidFill>
                <a:latin typeface="华文楷体" panose="02010600040101010101" pitchFamily="2" charset="-122"/>
                <a:ea typeface="华文楷体" panose="02010600040101010101" pitchFamily="2" charset="-122"/>
              </a:rPr>
              <a:t>进程”。   </a:t>
            </a:r>
          </a:p>
          <a:p>
            <a:pPr>
              <a:lnSpc>
                <a:spcPct val="105000"/>
              </a:lnSpc>
            </a:pPr>
            <a:r>
              <a:rPr lang="zh-CN" altLang="en-US" sz="3200" b="1">
                <a:solidFill>
                  <a:srgbClr val="3333FF"/>
                </a:solidFill>
                <a:latin typeface="华文楷体" panose="02010600040101010101" pitchFamily="2" charset="-122"/>
                <a:ea typeface="华文楷体" panose="02010600040101010101" pitchFamily="2" charset="-122"/>
              </a:rPr>
              <a:t>     </a:t>
            </a:r>
          </a:p>
        </p:txBody>
      </p:sp>
      <p:sp>
        <p:nvSpPr>
          <p:cNvPr id="108548" name="灯片编号占位符 3">
            <a:extLst>
              <a:ext uri="{FF2B5EF4-FFF2-40B4-BE49-F238E27FC236}">
                <a16:creationId xmlns:a16="http://schemas.microsoft.com/office/drawing/2014/main" id="{EBE82E95-FFE0-8046-AA30-82CB9416D7A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3AAC3EE-C79A-F446-8483-291F57E843B4}" type="slidenum">
              <a:rPr lang="zh-CN" altLang="en-US" sz="1800"/>
              <a:pPr/>
              <a:t>106</a:t>
            </a:fld>
            <a:endParaRPr lang="en-US" altLang="zh-CN" sz="1800"/>
          </a:p>
        </p:txBody>
      </p:sp>
    </p:spTree>
    <p:extLst>
      <p:ext uri="{BB962C8B-B14F-4D97-AF65-F5344CB8AC3E}">
        <p14:creationId xmlns:p14="http://schemas.microsoft.com/office/powerpoint/2010/main" val="42379434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3461">
                                            <p:txEl>
                                              <p:pRg st="0" end="0"/>
                                            </p:txEl>
                                          </p:spTgt>
                                        </p:tgtEl>
                                        <p:attrNameLst>
                                          <p:attrName>style.visibility</p:attrName>
                                        </p:attrNameLst>
                                      </p:cBhvr>
                                      <p:to>
                                        <p:strVal val="visible"/>
                                      </p:to>
                                    </p:set>
                                    <p:animEffect transition="in" filter="barn(outVertical)">
                                      <p:cBhvr>
                                        <p:cTn id="7" dur="500"/>
                                        <p:tgtEl>
                                          <p:spTgt spid="403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3461">
                                            <p:txEl>
                                              <p:pRg st="1" end="1"/>
                                            </p:txEl>
                                          </p:spTgt>
                                        </p:tgtEl>
                                        <p:attrNameLst>
                                          <p:attrName>style.visibility</p:attrName>
                                        </p:attrNameLst>
                                      </p:cBhvr>
                                      <p:to>
                                        <p:strVal val="visible"/>
                                      </p:to>
                                    </p:set>
                                    <p:animEffect transition="in" filter="barn(outVertical)">
                                      <p:cBhvr>
                                        <p:cTn id="12" dur="500"/>
                                        <p:tgtEl>
                                          <p:spTgt spid="4034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3461">
                                            <p:txEl>
                                              <p:pRg st="2" end="2"/>
                                            </p:txEl>
                                          </p:spTgt>
                                        </p:tgtEl>
                                        <p:attrNameLst>
                                          <p:attrName>style.visibility</p:attrName>
                                        </p:attrNameLst>
                                      </p:cBhvr>
                                      <p:to>
                                        <p:strVal val="visible"/>
                                      </p:to>
                                    </p:set>
                                    <p:animEffect transition="in" filter="barn(outVertical)">
                                      <p:cBhvr>
                                        <p:cTn id="17" dur="500"/>
                                        <p:tgtEl>
                                          <p:spTgt spid="4034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3461">
                                            <p:txEl>
                                              <p:pRg st="3" end="3"/>
                                            </p:txEl>
                                          </p:spTgt>
                                        </p:tgtEl>
                                        <p:attrNameLst>
                                          <p:attrName>style.visibility</p:attrName>
                                        </p:attrNameLst>
                                      </p:cBhvr>
                                      <p:to>
                                        <p:strVal val="visible"/>
                                      </p:to>
                                    </p:set>
                                    <p:animEffect transition="in" filter="barn(outVertical)">
                                      <p:cBhvr>
                                        <p:cTn id="22" dur="500"/>
                                        <p:tgtEl>
                                          <p:spTgt spid="40346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3461">
                                            <p:txEl>
                                              <p:pRg st="4" end="4"/>
                                            </p:txEl>
                                          </p:spTgt>
                                        </p:tgtEl>
                                        <p:attrNameLst>
                                          <p:attrName>style.visibility</p:attrName>
                                        </p:attrNameLst>
                                      </p:cBhvr>
                                      <p:to>
                                        <p:strVal val="visible"/>
                                      </p:to>
                                    </p:set>
                                    <p:animEffect transition="in" filter="barn(outVertical)">
                                      <p:cBhvr>
                                        <p:cTn id="27" dur="500"/>
                                        <p:tgtEl>
                                          <p:spTgt spid="40346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3461">
                                            <p:txEl>
                                              <p:pRg st="5" end="5"/>
                                            </p:txEl>
                                          </p:spTgt>
                                        </p:tgtEl>
                                        <p:attrNameLst>
                                          <p:attrName>style.visibility</p:attrName>
                                        </p:attrNameLst>
                                      </p:cBhvr>
                                      <p:to>
                                        <p:strVal val="visible"/>
                                      </p:to>
                                    </p:set>
                                    <p:animEffect transition="in" filter="barn(outVertical)">
                                      <p:cBhvr>
                                        <p:cTn id="32" dur="500"/>
                                        <p:tgtEl>
                                          <p:spTgt spid="4034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Text Box 4">
            <a:extLst>
              <a:ext uri="{FF2B5EF4-FFF2-40B4-BE49-F238E27FC236}">
                <a16:creationId xmlns:a16="http://schemas.microsoft.com/office/drawing/2014/main" id="{A748C007-8FD6-2C44-B81C-C23E0CC15891}"/>
              </a:ext>
            </a:extLst>
          </p:cNvPr>
          <p:cNvSpPr txBox="1">
            <a:spLocks noChangeArrowheads="1"/>
          </p:cNvSpPr>
          <p:nvPr/>
        </p:nvSpPr>
        <p:spPr bwMode="auto">
          <a:xfrm>
            <a:off x="539750" y="533400"/>
            <a:ext cx="8424863"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ts val="4500"/>
              </a:lnSpc>
            </a:pPr>
            <a:r>
              <a:rPr lang="zh-CN" altLang="en-US" sz="3200" b="1">
                <a:solidFill>
                  <a:srgbClr val="0000FF"/>
                </a:solidFill>
                <a:latin typeface="华文楷体" panose="02010600040101010101" pitchFamily="2" charset="-122"/>
                <a:ea typeface="华文楷体" panose="02010600040101010101" pitchFamily="2" charset="-122"/>
              </a:rPr>
              <a:t>二、利用记录型信号量解决读者</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b="1">
                <a:solidFill>
                  <a:srgbClr val="0000FF"/>
                </a:solidFill>
                <a:latin typeface="华文楷体" panose="02010600040101010101" pitchFamily="2" charset="-122"/>
                <a:ea typeface="华文楷体" panose="02010600040101010101" pitchFamily="2" charset="-122"/>
              </a:rPr>
              <a:t>写者问题</a:t>
            </a:r>
          </a:p>
          <a:p>
            <a:pPr hangingPunct="1">
              <a:lnSpc>
                <a:spcPts val="4500"/>
              </a:lnSpc>
            </a:pPr>
            <a:r>
              <a:rPr lang="zh-CN" altLang="en-US" sz="3200" b="1">
                <a:solidFill>
                  <a:srgbClr val="FF0000"/>
                </a:solidFill>
                <a:latin typeface="华文楷体" panose="02010600040101010101" pitchFamily="2" charset="-122"/>
                <a:ea typeface="华文楷体" panose="02010600040101010101" pitchFamily="2" charset="-122"/>
              </a:rPr>
              <a:t> 方法</a:t>
            </a:r>
            <a:r>
              <a:rPr lang="en-US" altLang="zh-CN" sz="3200" b="1">
                <a:solidFill>
                  <a:srgbClr val="FF0000"/>
                </a:solidFill>
                <a:latin typeface="华文楷体" panose="02010600040101010101" pitchFamily="2" charset="-122"/>
                <a:ea typeface="华文楷体" panose="02010600040101010101" pitchFamily="2" charset="-122"/>
              </a:rPr>
              <a:t>:</a:t>
            </a:r>
            <a:endParaRPr lang="zh-CN" altLang="en-US" sz="3200" b="1">
              <a:solidFill>
                <a:srgbClr val="FF0000"/>
              </a:solidFill>
              <a:latin typeface="华文楷体" panose="02010600040101010101" pitchFamily="2" charset="-122"/>
              <a:ea typeface="华文楷体" panose="02010600040101010101" pitchFamily="2" charset="-122"/>
            </a:endParaRPr>
          </a:p>
          <a:p>
            <a:pPr hangingPunct="1">
              <a:lnSpc>
                <a:spcPts val="45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．为实现 </a:t>
            </a:r>
            <a:r>
              <a:rPr lang="en-US" altLang="zh-CN" sz="3200" b="1">
                <a:solidFill>
                  <a:schemeClr val="tx1"/>
                </a:solidFill>
                <a:latin typeface="华文楷体" panose="02010600040101010101" pitchFamily="2" charset="-122"/>
                <a:ea typeface="华文楷体" panose="02010600040101010101" pitchFamily="2" charset="-122"/>
              </a:rPr>
              <a:t>reader </a:t>
            </a:r>
            <a:r>
              <a:rPr lang="zh-CN" altLang="en-US" sz="3200" b="1">
                <a:solidFill>
                  <a:schemeClr val="tx1"/>
                </a:solidFill>
                <a:latin typeface="华文楷体" panose="02010600040101010101" pitchFamily="2" charset="-122"/>
                <a:ea typeface="华文楷体" panose="02010600040101010101" pitchFamily="2" charset="-122"/>
              </a:rPr>
              <a:t>进程和 </a:t>
            </a:r>
            <a:r>
              <a:rPr lang="en-US" altLang="zh-CN" sz="3200" b="1">
                <a:solidFill>
                  <a:schemeClr val="tx1"/>
                </a:solidFill>
                <a:latin typeface="华文楷体" panose="02010600040101010101" pitchFamily="2" charset="-122"/>
                <a:ea typeface="华文楷体" panose="02010600040101010101" pitchFamily="2" charset="-122"/>
              </a:rPr>
              <a:t>write </a:t>
            </a:r>
            <a:r>
              <a:rPr lang="zh-CN" altLang="en-US" sz="3200" b="1">
                <a:solidFill>
                  <a:schemeClr val="tx1"/>
                </a:solidFill>
                <a:latin typeface="华文楷体" panose="02010600040101010101" pitchFamily="2" charset="-122"/>
                <a:ea typeface="华文楷体" panose="02010600040101010101" pitchFamily="2" charset="-122"/>
              </a:rPr>
              <a:t>进程读或写时的互斥，设置互斥信号量 </a:t>
            </a:r>
            <a:r>
              <a:rPr lang="en-US" altLang="zh-CN" sz="3200" b="1">
                <a:solidFill>
                  <a:srgbClr val="3333FF"/>
                </a:solidFill>
                <a:latin typeface="华文楷体" panose="02010600040101010101" pitchFamily="2" charset="-122"/>
                <a:ea typeface="华文楷体" panose="02010600040101010101" pitchFamily="2" charset="-122"/>
              </a:rPr>
              <a:t>wmutex</a:t>
            </a:r>
            <a:r>
              <a:rPr lang="zh-CN" altLang="en-US" sz="3200" b="1">
                <a:solidFill>
                  <a:srgbClr val="3333FF"/>
                </a:solidFill>
                <a:latin typeface="华文楷体" panose="02010600040101010101" pitchFamily="2" charset="-122"/>
                <a:ea typeface="华文楷体" panose="02010600040101010101" pitchFamily="2" charset="-122"/>
              </a:rPr>
              <a:t>。</a:t>
            </a:r>
          </a:p>
          <a:p>
            <a:pPr hangingPunct="1">
              <a:lnSpc>
                <a:spcPts val="45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．设置整型信号量 </a:t>
            </a:r>
            <a:r>
              <a:rPr lang="en-US" altLang="zh-CN" sz="3200" b="1">
                <a:solidFill>
                  <a:srgbClr val="3333FF"/>
                </a:solidFill>
                <a:latin typeface="华文楷体" panose="02010600040101010101" pitchFamily="2" charset="-122"/>
                <a:ea typeface="华文楷体" panose="02010600040101010101" pitchFamily="2" charset="-122"/>
              </a:rPr>
              <a:t>readcount</a:t>
            </a:r>
            <a:r>
              <a:rPr lang="zh-CN" altLang="en-US" sz="3200" b="1">
                <a:solidFill>
                  <a:schemeClr val="tx1"/>
                </a:solidFill>
                <a:latin typeface="华文楷体" panose="02010600040101010101" pitchFamily="2" charset="-122"/>
                <a:ea typeface="华文楷体" panose="02010600040101010101" pitchFamily="2" charset="-122"/>
              </a:rPr>
              <a:t>表示正在读的进程数目；仅当 </a:t>
            </a:r>
            <a:r>
              <a:rPr lang="en-US" altLang="zh-CN" sz="3200" b="1">
                <a:solidFill>
                  <a:schemeClr val="tx1"/>
                </a:solidFill>
                <a:latin typeface="华文楷体" panose="02010600040101010101" pitchFamily="2" charset="-122"/>
                <a:ea typeface="华文楷体" panose="02010600040101010101" pitchFamily="2" charset="-122"/>
              </a:rPr>
              <a:t>redacount=0 </a:t>
            </a:r>
            <a:r>
              <a:rPr lang="zh-CN" altLang="en-US" sz="3200" b="1">
                <a:solidFill>
                  <a:schemeClr val="tx1"/>
                </a:solidFill>
                <a:latin typeface="华文楷体" panose="02010600040101010101" pitchFamily="2" charset="-122"/>
                <a:ea typeface="华文楷体" panose="02010600040101010101" pitchFamily="2" charset="-122"/>
              </a:rPr>
              <a:t>时才可以写。</a:t>
            </a:r>
          </a:p>
          <a:p>
            <a:pPr hangingPunct="1">
              <a:lnSpc>
                <a:spcPts val="45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因为 </a:t>
            </a:r>
            <a:r>
              <a:rPr lang="en-US" altLang="zh-CN" sz="3200" b="1">
                <a:solidFill>
                  <a:schemeClr val="tx1"/>
                </a:solidFill>
                <a:latin typeface="华文楷体" panose="02010600040101010101" pitchFamily="2" charset="-122"/>
                <a:ea typeface="华文楷体" panose="02010600040101010101" pitchFamily="2" charset="-122"/>
              </a:rPr>
              <a:t>readcount </a:t>
            </a:r>
            <a:r>
              <a:rPr lang="zh-CN" altLang="en-US" sz="3200" b="1">
                <a:solidFill>
                  <a:schemeClr val="tx1"/>
                </a:solidFill>
                <a:latin typeface="华文楷体" panose="02010600040101010101" pitchFamily="2" charset="-122"/>
                <a:ea typeface="华文楷体" panose="02010600040101010101" pitchFamily="2" charset="-122"/>
              </a:rPr>
              <a:t>是一个可被多个读进程访问的临界资源，引入 </a:t>
            </a:r>
            <a:r>
              <a:rPr lang="en-US" altLang="zh-CN" sz="3200" b="1">
                <a:solidFill>
                  <a:srgbClr val="3333FF"/>
                </a:solidFill>
                <a:latin typeface="华文楷体" panose="02010600040101010101" pitchFamily="2" charset="-122"/>
                <a:ea typeface="华文楷体" panose="02010600040101010101" pitchFamily="2" charset="-122"/>
              </a:rPr>
              <a:t>rmutex</a:t>
            </a:r>
            <a:r>
              <a:rPr lang="zh-CN" altLang="en-US" sz="3200" b="1">
                <a:solidFill>
                  <a:srgbClr val="171D17"/>
                </a:solidFill>
                <a:latin typeface="华文楷体" panose="02010600040101010101" pitchFamily="2" charset="-122"/>
                <a:ea typeface="华文楷体" panose="02010600040101010101" pitchFamily="2" charset="-122"/>
              </a:rPr>
              <a:t>实现对</a:t>
            </a:r>
            <a:r>
              <a:rPr lang="en-US" altLang="zh-CN" sz="3200" b="1">
                <a:solidFill>
                  <a:srgbClr val="171D17"/>
                </a:solidFill>
                <a:latin typeface="华文楷体" panose="02010600040101010101" pitchFamily="2" charset="-122"/>
                <a:ea typeface="华文楷体" panose="02010600040101010101" pitchFamily="2" charset="-122"/>
              </a:rPr>
              <a:t>readcount </a:t>
            </a:r>
            <a:r>
              <a:rPr lang="zh-CN" altLang="en-US" sz="3200" b="1">
                <a:solidFill>
                  <a:srgbClr val="171D17"/>
                </a:solidFill>
                <a:latin typeface="华文楷体" panose="02010600040101010101" pitchFamily="2" charset="-122"/>
                <a:ea typeface="华文楷体" panose="02010600040101010101" pitchFamily="2" charset="-122"/>
              </a:rPr>
              <a:t>的互斥访问。</a:t>
            </a:r>
          </a:p>
          <a:p>
            <a:pPr hangingPunct="1">
              <a:lnSpc>
                <a:spcPts val="4500"/>
              </a:lnSpc>
            </a:pPr>
            <a:r>
              <a:rPr lang="zh-CN" altLang="en-US" sz="3200" b="1">
                <a:solidFill>
                  <a:srgbClr val="3333FF"/>
                </a:solidFill>
                <a:latin typeface="华文楷体" panose="02010600040101010101" pitchFamily="2" charset="-122"/>
                <a:ea typeface="华文楷体" panose="02010600040101010101" pitchFamily="2" charset="-122"/>
              </a:rPr>
              <a:t>  读者－写者问题描述如下：</a:t>
            </a:r>
          </a:p>
        </p:txBody>
      </p:sp>
      <p:sp>
        <p:nvSpPr>
          <p:cNvPr id="109571" name="Rectangle 5">
            <a:extLst>
              <a:ext uri="{FF2B5EF4-FFF2-40B4-BE49-F238E27FC236}">
                <a16:creationId xmlns:a16="http://schemas.microsoft.com/office/drawing/2014/main" id="{10C96593-4284-AC47-9AAA-2A40A12B4023}"/>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109572" name="灯片编号占位符 3">
            <a:extLst>
              <a:ext uri="{FF2B5EF4-FFF2-40B4-BE49-F238E27FC236}">
                <a16:creationId xmlns:a16="http://schemas.microsoft.com/office/drawing/2014/main" id="{78F0F7F0-7709-0049-A618-4F743886704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955B13A-787F-AB4E-B679-C1D49EAF1F59}" type="slidenum">
              <a:rPr lang="zh-CN" altLang="en-US" sz="1800"/>
              <a:pPr/>
              <a:t>107</a:t>
            </a:fld>
            <a:endParaRPr lang="en-US" altLang="zh-CN" sz="1800"/>
          </a:p>
        </p:txBody>
      </p:sp>
    </p:spTree>
    <p:extLst>
      <p:ext uri="{BB962C8B-B14F-4D97-AF65-F5344CB8AC3E}">
        <p14:creationId xmlns:p14="http://schemas.microsoft.com/office/powerpoint/2010/main" val="16063425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animEffect transition="in" filter="barn(outVertical)">
                                      <p:cBhvr>
                                        <p:cTn id="7" dur="500"/>
                                        <p:tgtEl>
                                          <p:spTgt spid="404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4484">
                                            <p:txEl>
                                              <p:pRg st="1" end="1"/>
                                            </p:txEl>
                                          </p:spTgt>
                                        </p:tgtEl>
                                        <p:attrNameLst>
                                          <p:attrName>style.visibility</p:attrName>
                                        </p:attrNameLst>
                                      </p:cBhvr>
                                      <p:to>
                                        <p:strVal val="visible"/>
                                      </p:to>
                                    </p:set>
                                    <p:animEffect transition="in" filter="barn(outVertical)">
                                      <p:cBhvr>
                                        <p:cTn id="12" dur="500"/>
                                        <p:tgtEl>
                                          <p:spTgt spid="4044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4484">
                                            <p:txEl>
                                              <p:pRg st="2" end="2"/>
                                            </p:txEl>
                                          </p:spTgt>
                                        </p:tgtEl>
                                        <p:attrNameLst>
                                          <p:attrName>style.visibility</p:attrName>
                                        </p:attrNameLst>
                                      </p:cBhvr>
                                      <p:to>
                                        <p:strVal val="visible"/>
                                      </p:to>
                                    </p:set>
                                    <p:animEffect transition="in" filter="barn(outVertical)">
                                      <p:cBhvr>
                                        <p:cTn id="17" dur="500"/>
                                        <p:tgtEl>
                                          <p:spTgt spid="4044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4484">
                                            <p:txEl>
                                              <p:pRg st="3" end="3"/>
                                            </p:txEl>
                                          </p:spTgt>
                                        </p:tgtEl>
                                        <p:attrNameLst>
                                          <p:attrName>style.visibility</p:attrName>
                                        </p:attrNameLst>
                                      </p:cBhvr>
                                      <p:to>
                                        <p:strVal val="visible"/>
                                      </p:to>
                                    </p:set>
                                    <p:animEffect transition="in" filter="barn(outVertical)">
                                      <p:cBhvr>
                                        <p:cTn id="22" dur="500"/>
                                        <p:tgtEl>
                                          <p:spTgt spid="4044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4484">
                                            <p:txEl>
                                              <p:pRg st="4" end="4"/>
                                            </p:txEl>
                                          </p:spTgt>
                                        </p:tgtEl>
                                        <p:attrNameLst>
                                          <p:attrName>style.visibility</p:attrName>
                                        </p:attrNameLst>
                                      </p:cBhvr>
                                      <p:to>
                                        <p:strVal val="visible"/>
                                      </p:to>
                                    </p:set>
                                    <p:animEffect transition="in" filter="barn(outVertical)">
                                      <p:cBhvr>
                                        <p:cTn id="27" dur="500"/>
                                        <p:tgtEl>
                                          <p:spTgt spid="4044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4484">
                                            <p:txEl>
                                              <p:pRg st="5" end="5"/>
                                            </p:txEl>
                                          </p:spTgt>
                                        </p:tgtEl>
                                        <p:attrNameLst>
                                          <p:attrName>style.visibility</p:attrName>
                                        </p:attrNameLst>
                                      </p:cBhvr>
                                      <p:to>
                                        <p:strVal val="visible"/>
                                      </p:to>
                                    </p:set>
                                    <p:animEffect transition="in" filter="barn(outVertical)">
                                      <p:cBhvr>
                                        <p:cTn id="32" dur="500"/>
                                        <p:tgtEl>
                                          <p:spTgt spid="4044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a:extLst>
              <a:ext uri="{FF2B5EF4-FFF2-40B4-BE49-F238E27FC236}">
                <a16:creationId xmlns:a16="http://schemas.microsoft.com/office/drawing/2014/main" id="{A82CFB79-83EE-5041-AC9F-0A3EC4495862}"/>
              </a:ext>
            </a:extLst>
          </p:cNvPr>
          <p:cNvSpPr txBox="1">
            <a:spLocks noChangeArrowheads="1"/>
          </p:cNvSpPr>
          <p:nvPr/>
        </p:nvSpPr>
        <p:spPr bwMode="auto">
          <a:xfrm>
            <a:off x="457200" y="620713"/>
            <a:ext cx="5181600" cy="5891212"/>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40000"/>
              </a:lnSpc>
              <a:spcBef>
                <a:spcPct val="50000"/>
              </a:spcBef>
            </a:pPr>
            <a:endParaRPr lang="en-US" altLang="zh-CN" b="1">
              <a:solidFill>
                <a:schemeClr val="tx1"/>
              </a:solidFill>
            </a:endParaRPr>
          </a:p>
          <a:p>
            <a:pPr hangingPunct="1">
              <a:lnSpc>
                <a:spcPct val="40000"/>
              </a:lnSpc>
              <a:spcBef>
                <a:spcPct val="50000"/>
              </a:spcBef>
            </a:pPr>
            <a:r>
              <a:rPr lang="en-US" altLang="zh-CN" b="1">
                <a:solidFill>
                  <a:schemeClr val="tx1"/>
                </a:solidFill>
              </a:rPr>
              <a:t>semaphore  rmutex, wmutex =1,1;</a:t>
            </a:r>
          </a:p>
          <a:p>
            <a:pPr hangingPunct="1">
              <a:lnSpc>
                <a:spcPct val="40000"/>
              </a:lnSpc>
              <a:spcBef>
                <a:spcPct val="50000"/>
              </a:spcBef>
            </a:pPr>
            <a:r>
              <a:rPr lang="en-US" altLang="zh-CN" b="1">
                <a:solidFill>
                  <a:schemeClr val="tx1"/>
                </a:solidFill>
              </a:rPr>
              <a:t> int readcount =0 ;</a:t>
            </a:r>
          </a:p>
          <a:p>
            <a:pPr hangingPunct="1">
              <a:lnSpc>
                <a:spcPct val="40000"/>
              </a:lnSpc>
              <a:spcBef>
                <a:spcPct val="50000"/>
              </a:spcBef>
            </a:pPr>
            <a:r>
              <a:rPr lang="en-US" altLang="zh-CN" b="1">
                <a:solidFill>
                  <a:srgbClr val="FF00FF"/>
                </a:solidFill>
              </a:rPr>
              <a:t>cobegin</a:t>
            </a:r>
          </a:p>
          <a:p>
            <a:pPr hangingPunct="1">
              <a:lnSpc>
                <a:spcPct val="40000"/>
              </a:lnSpc>
              <a:spcBef>
                <a:spcPct val="50000"/>
              </a:spcBef>
            </a:pPr>
            <a:r>
              <a:rPr lang="en-US" altLang="zh-CN" b="1">
                <a:solidFill>
                  <a:schemeClr val="tx1"/>
                </a:solidFill>
              </a:rPr>
              <a:t>   </a:t>
            </a:r>
            <a:r>
              <a:rPr lang="en-US" altLang="zh-CN" b="1">
                <a:solidFill>
                  <a:srgbClr val="FF0000"/>
                </a:solidFill>
              </a:rPr>
              <a:t>Reader() {</a:t>
            </a:r>
          </a:p>
          <a:p>
            <a:pPr hangingPunct="1">
              <a:lnSpc>
                <a:spcPct val="40000"/>
              </a:lnSpc>
              <a:spcBef>
                <a:spcPct val="50000"/>
              </a:spcBef>
            </a:pPr>
            <a:r>
              <a:rPr lang="en-US" altLang="zh-CN" b="1">
                <a:solidFill>
                  <a:srgbClr val="3333FF"/>
                </a:solidFill>
              </a:rPr>
              <a:t>     while(true) {</a:t>
            </a:r>
          </a:p>
          <a:p>
            <a:pPr hangingPunct="1">
              <a:lnSpc>
                <a:spcPct val="40000"/>
              </a:lnSpc>
              <a:spcBef>
                <a:spcPct val="50000"/>
              </a:spcBef>
            </a:pPr>
            <a:r>
              <a:rPr lang="en-US" altLang="zh-CN" b="1">
                <a:solidFill>
                  <a:schemeClr val="tx1"/>
                </a:solidFill>
              </a:rPr>
              <a:t>       wait ( rmutex ) ;</a:t>
            </a:r>
          </a:p>
          <a:p>
            <a:pPr hangingPunct="1">
              <a:lnSpc>
                <a:spcPct val="40000"/>
              </a:lnSpc>
              <a:spcBef>
                <a:spcPct val="50000"/>
              </a:spcBef>
            </a:pPr>
            <a:r>
              <a:rPr lang="en-US" altLang="zh-CN" b="1">
                <a:solidFill>
                  <a:schemeClr val="tx1"/>
                </a:solidFill>
              </a:rPr>
              <a:t>       wait (wmutex) ;</a:t>
            </a:r>
          </a:p>
          <a:p>
            <a:pPr hangingPunct="1">
              <a:lnSpc>
                <a:spcPct val="40000"/>
              </a:lnSpc>
              <a:spcBef>
                <a:spcPct val="50000"/>
              </a:spcBef>
            </a:pPr>
            <a:r>
              <a:rPr lang="en-US" altLang="zh-CN" b="1">
                <a:solidFill>
                  <a:schemeClr val="tx1"/>
                </a:solidFill>
              </a:rPr>
              <a:t>       readcount  = readcount++ ;</a:t>
            </a:r>
          </a:p>
          <a:p>
            <a:pPr hangingPunct="1">
              <a:lnSpc>
                <a:spcPct val="40000"/>
              </a:lnSpc>
              <a:spcBef>
                <a:spcPct val="50000"/>
              </a:spcBef>
            </a:pPr>
            <a:r>
              <a:rPr lang="en-US" altLang="zh-CN" b="1">
                <a:solidFill>
                  <a:schemeClr val="tx1"/>
                </a:solidFill>
              </a:rPr>
              <a:t>       signal ( rmutex ) ;</a:t>
            </a:r>
          </a:p>
          <a:p>
            <a:pPr hangingPunct="1">
              <a:lnSpc>
                <a:spcPct val="40000"/>
              </a:lnSpc>
              <a:spcBef>
                <a:spcPct val="50000"/>
              </a:spcBef>
            </a:pPr>
            <a:r>
              <a:rPr lang="en-US" altLang="zh-CN" b="1">
                <a:solidFill>
                  <a:schemeClr val="tx1"/>
                </a:solidFill>
              </a:rPr>
              <a:t>            …</a:t>
            </a:r>
          </a:p>
          <a:p>
            <a:pPr hangingPunct="1">
              <a:lnSpc>
                <a:spcPct val="40000"/>
              </a:lnSpc>
              <a:spcBef>
                <a:spcPct val="50000"/>
              </a:spcBef>
            </a:pPr>
            <a:r>
              <a:rPr lang="en-US" altLang="zh-CN" b="1">
                <a:solidFill>
                  <a:schemeClr val="tx1"/>
                </a:solidFill>
              </a:rPr>
              <a:t>        </a:t>
            </a:r>
            <a:r>
              <a:rPr lang="en-US" altLang="zh-CN" b="1">
                <a:solidFill>
                  <a:srgbClr val="FF3300"/>
                </a:solidFill>
              </a:rPr>
              <a:t>Perform read operation ;</a:t>
            </a:r>
          </a:p>
          <a:p>
            <a:pPr hangingPunct="1">
              <a:lnSpc>
                <a:spcPct val="40000"/>
              </a:lnSpc>
              <a:spcBef>
                <a:spcPct val="50000"/>
              </a:spcBef>
            </a:pPr>
            <a:r>
              <a:rPr lang="en-US" altLang="zh-CN" b="1">
                <a:solidFill>
                  <a:schemeClr val="tx1"/>
                </a:solidFill>
              </a:rPr>
              <a:t>       wait ( rmutex ) ;</a:t>
            </a:r>
          </a:p>
          <a:p>
            <a:pPr hangingPunct="1">
              <a:lnSpc>
                <a:spcPct val="40000"/>
              </a:lnSpc>
              <a:spcBef>
                <a:spcPct val="50000"/>
              </a:spcBef>
            </a:pPr>
            <a:r>
              <a:rPr lang="en-US" altLang="zh-CN" b="1">
                <a:solidFill>
                  <a:schemeClr val="tx1"/>
                </a:solidFill>
              </a:rPr>
              <a:t>       readcount : = recdcount -- ;</a:t>
            </a:r>
          </a:p>
          <a:p>
            <a:pPr hangingPunct="1">
              <a:lnSpc>
                <a:spcPct val="40000"/>
              </a:lnSpc>
              <a:spcBef>
                <a:spcPct val="50000"/>
              </a:spcBef>
            </a:pPr>
            <a:r>
              <a:rPr lang="en-US" altLang="zh-CN" b="1">
                <a:solidFill>
                  <a:schemeClr val="tx1"/>
                </a:solidFill>
              </a:rPr>
              <a:t>       signal (wmutex ) ;</a:t>
            </a:r>
          </a:p>
          <a:p>
            <a:pPr hangingPunct="1">
              <a:lnSpc>
                <a:spcPct val="40000"/>
              </a:lnSpc>
              <a:spcBef>
                <a:spcPct val="50000"/>
              </a:spcBef>
            </a:pPr>
            <a:r>
              <a:rPr lang="en-US" altLang="zh-CN" b="1">
                <a:solidFill>
                  <a:schemeClr val="tx1"/>
                </a:solidFill>
              </a:rPr>
              <a:t>       signal ( rmutex ) ;</a:t>
            </a:r>
            <a:endParaRPr lang="en-US" altLang="zh-CN" b="1">
              <a:solidFill>
                <a:srgbClr val="3333FF"/>
              </a:solidFill>
            </a:endParaRPr>
          </a:p>
          <a:p>
            <a:pPr hangingPunct="1">
              <a:lnSpc>
                <a:spcPct val="40000"/>
              </a:lnSpc>
              <a:spcBef>
                <a:spcPct val="50000"/>
              </a:spcBef>
            </a:pPr>
            <a:r>
              <a:rPr lang="en-US" altLang="zh-CN" b="1">
                <a:solidFill>
                  <a:srgbClr val="3333FF"/>
                </a:solidFill>
              </a:rPr>
              <a:t>   }</a:t>
            </a:r>
            <a:endParaRPr lang="en-US" altLang="zh-CN" b="1">
              <a:solidFill>
                <a:schemeClr val="tx1"/>
              </a:solidFill>
            </a:endParaRPr>
          </a:p>
          <a:p>
            <a:pPr hangingPunct="1">
              <a:lnSpc>
                <a:spcPct val="40000"/>
              </a:lnSpc>
              <a:spcBef>
                <a:spcPct val="50000"/>
              </a:spcBef>
            </a:pPr>
            <a:r>
              <a:rPr lang="en-US" altLang="zh-CN" b="1">
                <a:solidFill>
                  <a:srgbClr val="CC3399"/>
                </a:solidFill>
              </a:rPr>
              <a:t>  }</a:t>
            </a:r>
            <a:r>
              <a:rPr lang="en-US" altLang="zh-CN" b="1">
                <a:solidFill>
                  <a:schemeClr val="tx1"/>
                </a:solidFill>
              </a:rPr>
              <a:t>  </a:t>
            </a:r>
            <a:r>
              <a:rPr lang="en-US" altLang="zh-CN" b="1">
                <a:solidFill>
                  <a:srgbClr val="FF0000"/>
                </a:solidFill>
              </a:rPr>
              <a:t> </a:t>
            </a:r>
          </a:p>
        </p:txBody>
      </p:sp>
      <p:sp>
        <p:nvSpPr>
          <p:cNvPr id="405509" name="Text Box 5">
            <a:extLst>
              <a:ext uri="{FF2B5EF4-FFF2-40B4-BE49-F238E27FC236}">
                <a16:creationId xmlns:a16="http://schemas.microsoft.com/office/drawing/2014/main" id="{47083947-51E9-1C4E-8A90-71AAE6BD5840}"/>
              </a:ext>
            </a:extLst>
          </p:cNvPr>
          <p:cNvSpPr txBox="1">
            <a:spLocks noChangeArrowheads="1"/>
          </p:cNvSpPr>
          <p:nvPr/>
        </p:nvSpPr>
        <p:spPr bwMode="auto">
          <a:xfrm>
            <a:off x="5638800" y="762000"/>
            <a:ext cx="3429000" cy="434022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spcBef>
                <a:spcPct val="50000"/>
              </a:spcBef>
            </a:pPr>
            <a:r>
              <a:rPr lang="en-US" altLang="zh-CN" b="1">
                <a:solidFill>
                  <a:srgbClr val="FF3300"/>
                </a:solidFill>
              </a:rPr>
              <a:t>Write() {</a:t>
            </a:r>
          </a:p>
          <a:p>
            <a:pPr hangingPunct="1">
              <a:spcBef>
                <a:spcPct val="50000"/>
              </a:spcBef>
            </a:pPr>
            <a:r>
              <a:rPr lang="en-US" altLang="zh-CN" b="1">
                <a:solidFill>
                  <a:schemeClr val="tx1"/>
                </a:solidFill>
              </a:rPr>
              <a:t>   </a:t>
            </a:r>
            <a:r>
              <a:rPr lang="en-US" altLang="zh-CN" b="1">
                <a:solidFill>
                  <a:srgbClr val="0000FF"/>
                </a:solidFill>
              </a:rPr>
              <a:t>while(true) {</a:t>
            </a:r>
          </a:p>
          <a:p>
            <a:pPr hangingPunct="1">
              <a:spcBef>
                <a:spcPct val="50000"/>
              </a:spcBef>
            </a:pPr>
            <a:r>
              <a:rPr lang="en-US" altLang="zh-CN" b="1">
                <a:solidFill>
                  <a:schemeClr val="tx1"/>
                </a:solidFill>
              </a:rPr>
              <a:t>     wait ( wmutex ) ;</a:t>
            </a:r>
          </a:p>
          <a:p>
            <a:pPr hangingPunct="1">
              <a:spcBef>
                <a:spcPct val="50000"/>
              </a:spcBef>
            </a:pPr>
            <a:r>
              <a:rPr lang="en-US" altLang="zh-CN" b="1">
                <a:solidFill>
                  <a:schemeClr val="tx1"/>
                </a:solidFill>
              </a:rPr>
              <a:t>     </a:t>
            </a:r>
            <a:r>
              <a:rPr lang="en-US" altLang="zh-CN" b="1">
                <a:solidFill>
                  <a:srgbClr val="FF3300"/>
                </a:solidFill>
              </a:rPr>
              <a:t>perform write operation</a:t>
            </a:r>
            <a:r>
              <a:rPr lang="en-US" altLang="zh-CN" b="1">
                <a:solidFill>
                  <a:schemeClr val="tx1"/>
                </a:solidFill>
              </a:rPr>
              <a:t> ;</a:t>
            </a:r>
          </a:p>
          <a:p>
            <a:pPr hangingPunct="1">
              <a:spcBef>
                <a:spcPct val="50000"/>
              </a:spcBef>
            </a:pPr>
            <a:r>
              <a:rPr lang="en-US" altLang="zh-CN" b="1">
                <a:solidFill>
                  <a:schemeClr val="tx1"/>
                </a:solidFill>
              </a:rPr>
              <a:t>      signal ( wmutex ) ;</a:t>
            </a:r>
          </a:p>
          <a:p>
            <a:pPr hangingPunct="1">
              <a:spcBef>
                <a:spcPct val="50000"/>
              </a:spcBef>
            </a:pPr>
            <a:r>
              <a:rPr lang="en-US" altLang="zh-CN" b="1">
                <a:solidFill>
                  <a:schemeClr val="tx1"/>
                </a:solidFill>
              </a:rPr>
              <a:t>    </a:t>
            </a:r>
            <a:r>
              <a:rPr lang="en-US" altLang="zh-CN" b="1">
                <a:solidFill>
                  <a:srgbClr val="3333FF"/>
                </a:solidFill>
              </a:rPr>
              <a:t>}</a:t>
            </a:r>
            <a:endParaRPr lang="en-US" altLang="zh-CN" b="1">
              <a:solidFill>
                <a:schemeClr val="tx1"/>
              </a:solidFill>
            </a:endParaRPr>
          </a:p>
          <a:p>
            <a:pPr hangingPunct="1">
              <a:spcBef>
                <a:spcPct val="50000"/>
              </a:spcBef>
            </a:pPr>
            <a:r>
              <a:rPr lang="en-US" altLang="zh-CN" b="1">
                <a:solidFill>
                  <a:schemeClr val="tx1"/>
                </a:solidFill>
              </a:rPr>
              <a:t>  </a:t>
            </a:r>
            <a:r>
              <a:rPr lang="en-US" altLang="zh-CN" b="1">
                <a:solidFill>
                  <a:srgbClr val="FF3300"/>
                </a:solidFill>
              </a:rPr>
              <a:t> }</a:t>
            </a:r>
          </a:p>
          <a:p>
            <a:pPr hangingPunct="1">
              <a:spcBef>
                <a:spcPct val="50000"/>
              </a:spcBef>
            </a:pPr>
            <a:r>
              <a:rPr lang="en-US" altLang="zh-CN" b="1">
                <a:solidFill>
                  <a:srgbClr val="CC3399"/>
                </a:solidFill>
              </a:rPr>
              <a:t>coend </a:t>
            </a:r>
            <a:r>
              <a:rPr lang="en-US" altLang="zh-CN" b="1">
                <a:solidFill>
                  <a:schemeClr val="tx1"/>
                </a:solidFill>
              </a:rPr>
              <a:t>  </a:t>
            </a:r>
          </a:p>
        </p:txBody>
      </p:sp>
      <p:sp>
        <p:nvSpPr>
          <p:cNvPr id="110596" name="Text Box 6">
            <a:extLst>
              <a:ext uri="{FF2B5EF4-FFF2-40B4-BE49-F238E27FC236}">
                <a16:creationId xmlns:a16="http://schemas.microsoft.com/office/drawing/2014/main" id="{0DE0BA4D-4DB2-1C4F-A155-C90699556115}"/>
              </a:ext>
            </a:extLst>
          </p:cNvPr>
          <p:cNvSpPr txBox="1">
            <a:spLocks noChangeArrowheads="1"/>
          </p:cNvSpPr>
          <p:nvPr/>
        </p:nvSpPr>
        <p:spPr bwMode="auto">
          <a:xfrm>
            <a:off x="304800" y="2743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zh-CN"/>
          </a:p>
        </p:txBody>
      </p:sp>
      <p:sp>
        <p:nvSpPr>
          <p:cNvPr id="405511" name="Rectangle 7">
            <a:extLst>
              <a:ext uri="{FF2B5EF4-FFF2-40B4-BE49-F238E27FC236}">
                <a16:creationId xmlns:a16="http://schemas.microsoft.com/office/drawing/2014/main" id="{99AA14B8-712E-9843-8751-7D4401AAA711}"/>
              </a:ext>
            </a:extLst>
          </p:cNvPr>
          <p:cNvSpPr>
            <a:spLocks noChangeArrowheads="1"/>
          </p:cNvSpPr>
          <p:nvPr/>
        </p:nvSpPr>
        <p:spPr bwMode="auto">
          <a:xfrm>
            <a:off x="685800" y="5157788"/>
            <a:ext cx="4876800" cy="304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D60093"/>
                </a:solidFill>
              </a:rPr>
              <a:t>if readcount = 0 then</a:t>
            </a:r>
            <a:r>
              <a:rPr lang="en-US" altLang="zh-CN" b="1">
                <a:solidFill>
                  <a:schemeClr val="tx1"/>
                </a:solidFill>
              </a:rPr>
              <a:t> signal (wmutex ) ;</a:t>
            </a:r>
          </a:p>
        </p:txBody>
      </p:sp>
      <p:sp>
        <p:nvSpPr>
          <p:cNvPr id="405512" name="Rectangle 8">
            <a:extLst>
              <a:ext uri="{FF2B5EF4-FFF2-40B4-BE49-F238E27FC236}">
                <a16:creationId xmlns:a16="http://schemas.microsoft.com/office/drawing/2014/main" id="{1C1290D6-73F0-804E-9D7A-91FD81AE371B}"/>
              </a:ext>
            </a:extLst>
          </p:cNvPr>
          <p:cNvSpPr>
            <a:spLocks noChangeArrowheads="1"/>
          </p:cNvSpPr>
          <p:nvPr/>
        </p:nvSpPr>
        <p:spPr bwMode="auto">
          <a:xfrm>
            <a:off x="990600" y="2819400"/>
            <a:ext cx="41910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D60093"/>
                </a:solidFill>
              </a:rPr>
              <a:t>if readcount= 0 then</a:t>
            </a:r>
            <a:r>
              <a:rPr lang="en-US" altLang="zh-CN" b="1">
                <a:solidFill>
                  <a:schemeClr val="tx1"/>
                </a:solidFill>
              </a:rPr>
              <a:t> wait (wmutex) ;</a:t>
            </a:r>
          </a:p>
        </p:txBody>
      </p:sp>
      <p:sp>
        <p:nvSpPr>
          <p:cNvPr id="110599" name="Rectangle 9">
            <a:extLst>
              <a:ext uri="{FF2B5EF4-FFF2-40B4-BE49-F238E27FC236}">
                <a16:creationId xmlns:a16="http://schemas.microsoft.com/office/drawing/2014/main" id="{9630FDA4-1B40-634A-AB27-61BB97DBB7E3}"/>
              </a:ext>
            </a:extLst>
          </p:cNvPr>
          <p:cNvSpPr>
            <a:spLocks noChangeArrowheads="1"/>
          </p:cNvSpPr>
          <p:nvPr/>
        </p:nvSpPr>
        <p:spPr bwMode="auto">
          <a:xfrm>
            <a:off x="533400" y="0"/>
            <a:ext cx="8286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110600" name="灯片编号占位符 3">
            <a:extLst>
              <a:ext uri="{FF2B5EF4-FFF2-40B4-BE49-F238E27FC236}">
                <a16:creationId xmlns:a16="http://schemas.microsoft.com/office/drawing/2014/main" id="{05B84EF3-CE3E-FD41-95A2-D3E37E7CFFCF}"/>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CEBB65E-13B5-E54C-B8C3-D6DE79575A1F}" type="slidenum">
              <a:rPr lang="zh-CN" altLang="en-US" sz="1800"/>
              <a:pPr/>
              <a:t>108</a:t>
            </a:fld>
            <a:endParaRPr lang="en-US" altLang="zh-CN" sz="1800"/>
          </a:p>
        </p:txBody>
      </p:sp>
    </p:spTree>
    <p:extLst>
      <p:ext uri="{BB962C8B-B14F-4D97-AF65-F5344CB8AC3E}">
        <p14:creationId xmlns:p14="http://schemas.microsoft.com/office/powerpoint/2010/main" val="31855899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5508">
                                            <p:txEl>
                                              <p:pRg st="1" end="1"/>
                                            </p:txEl>
                                          </p:spTgt>
                                        </p:tgtEl>
                                        <p:attrNameLst>
                                          <p:attrName>style.visibility</p:attrName>
                                        </p:attrNameLst>
                                      </p:cBhvr>
                                      <p:to>
                                        <p:strVal val="visible"/>
                                      </p:to>
                                    </p:set>
                                    <p:animEffect transition="in" filter="barn(outVertical)">
                                      <p:cBhvr>
                                        <p:cTn id="7" dur="500"/>
                                        <p:tgtEl>
                                          <p:spTgt spid="4055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5508">
                                            <p:txEl>
                                              <p:pRg st="2" end="2"/>
                                            </p:txEl>
                                          </p:spTgt>
                                        </p:tgtEl>
                                        <p:attrNameLst>
                                          <p:attrName>style.visibility</p:attrName>
                                        </p:attrNameLst>
                                      </p:cBhvr>
                                      <p:to>
                                        <p:strVal val="visible"/>
                                      </p:to>
                                    </p:set>
                                    <p:animEffect transition="in" filter="barn(outVertical)">
                                      <p:cBhvr>
                                        <p:cTn id="12" dur="500"/>
                                        <p:tgtEl>
                                          <p:spTgt spid="4055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5508">
                                            <p:txEl>
                                              <p:pRg st="3" end="3"/>
                                            </p:txEl>
                                          </p:spTgt>
                                        </p:tgtEl>
                                        <p:attrNameLst>
                                          <p:attrName>style.visibility</p:attrName>
                                        </p:attrNameLst>
                                      </p:cBhvr>
                                      <p:to>
                                        <p:strVal val="visible"/>
                                      </p:to>
                                    </p:set>
                                    <p:animEffect transition="in" filter="barn(outVertical)">
                                      <p:cBhvr>
                                        <p:cTn id="17" dur="500"/>
                                        <p:tgtEl>
                                          <p:spTgt spid="40550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5508">
                                            <p:txEl>
                                              <p:pRg st="4" end="4"/>
                                            </p:txEl>
                                          </p:spTgt>
                                        </p:tgtEl>
                                        <p:attrNameLst>
                                          <p:attrName>style.visibility</p:attrName>
                                        </p:attrNameLst>
                                      </p:cBhvr>
                                      <p:to>
                                        <p:strVal val="visible"/>
                                      </p:to>
                                    </p:set>
                                    <p:animEffect transition="in" filter="barn(outVertical)">
                                      <p:cBhvr>
                                        <p:cTn id="22" dur="500"/>
                                        <p:tgtEl>
                                          <p:spTgt spid="40550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5508">
                                            <p:txEl>
                                              <p:pRg st="5" end="5"/>
                                            </p:txEl>
                                          </p:spTgt>
                                        </p:tgtEl>
                                        <p:attrNameLst>
                                          <p:attrName>style.visibility</p:attrName>
                                        </p:attrNameLst>
                                      </p:cBhvr>
                                      <p:to>
                                        <p:strVal val="visible"/>
                                      </p:to>
                                    </p:set>
                                    <p:animEffect transition="in" filter="barn(outVertical)">
                                      <p:cBhvr>
                                        <p:cTn id="27" dur="500"/>
                                        <p:tgtEl>
                                          <p:spTgt spid="40550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5508">
                                            <p:txEl>
                                              <p:pRg st="6" end="6"/>
                                            </p:txEl>
                                          </p:spTgt>
                                        </p:tgtEl>
                                        <p:attrNameLst>
                                          <p:attrName>style.visibility</p:attrName>
                                        </p:attrNameLst>
                                      </p:cBhvr>
                                      <p:to>
                                        <p:strVal val="visible"/>
                                      </p:to>
                                    </p:set>
                                    <p:animEffect transition="in" filter="barn(outVertical)">
                                      <p:cBhvr>
                                        <p:cTn id="32" dur="500"/>
                                        <p:tgtEl>
                                          <p:spTgt spid="40550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05508">
                                            <p:txEl>
                                              <p:pRg st="7" end="7"/>
                                            </p:txEl>
                                          </p:spTgt>
                                        </p:tgtEl>
                                        <p:attrNameLst>
                                          <p:attrName>style.visibility</p:attrName>
                                        </p:attrNameLst>
                                      </p:cBhvr>
                                      <p:to>
                                        <p:strVal val="visible"/>
                                      </p:to>
                                    </p:set>
                                    <p:animEffect transition="in" filter="barn(outVertical)">
                                      <p:cBhvr>
                                        <p:cTn id="37" dur="500"/>
                                        <p:tgtEl>
                                          <p:spTgt spid="40550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05508">
                                            <p:txEl>
                                              <p:pRg st="8" end="8"/>
                                            </p:txEl>
                                          </p:spTgt>
                                        </p:tgtEl>
                                        <p:attrNameLst>
                                          <p:attrName>style.visibility</p:attrName>
                                        </p:attrNameLst>
                                      </p:cBhvr>
                                      <p:to>
                                        <p:strVal val="visible"/>
                                      </p:to>
                                    </p:set>
                                    <p:animEffect transition="in" filter="barn(outVertical)">
                                      <p:cBhvr>
                                        <p:cTn id="42" dur="500"/>
                                        <p:tgtEl>
                                          <p:spTgt spid="405508">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05508">
                                            <p:txEl>
                                              <p:pRg st="9" end="9"/>
                                            </p:txEl>
                                          </p:spTgt>
                                        </p:tgtEl>
                                        <p:attrNameLst>
                                          <p:attrName>style.visibility</p:attrName>
                                        </p:attrNameLst>
                                      </p:cBhvr>
                                      <p:to>
                                        <p:strVal val="visible"/>
                                      </p:to>
                                    </p:set>
                                    <p:animEffect transition="in" filter="barn(outVertical)">
                                      <p:cBhvr>
                                        <p:cTn id="47" dur="500"/>
                                        <p:tgtEl>
                                          <p:spTgt spid="405508">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405508">
                                            <p:txEl>
                                              <p:pRg st="10" end="10"/>
                                            </p:txEl>
                                          </p:spTgt>
                                        </p:tgtEl>
                                        <p:attrNameLst>
                                          <p:attrName>style.visibility</p:attrName>
                                        </p:attrNameLst>
                                      </p:cBhvr>
                                      <p:to>
                                        <p:strVal val="visible"/>
                                      </p:to>
                                    </p:set>
                                    <p:animEffect transition="in" filter="barn(outVertical)">
                                      <p:cBhvr>
                                        <p:cTn id="52" dur="500"/>
                                        <p:tgtEl>
                                          <p:spTgt spid="405508">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405508">
                                            <p:txEl>
                                              <p:pRg st="11" end="11"/>
                                            </p:txEl>
                                          </p:spTgt>
                                        </p:tgtEl>
                                        <p:attrNameLst>
                                          <p:attrName>style.visibility</p:attrName>
                                        </p:attrNameLst>
                                      </p:cBhvr>
                                      <p:to>
                                        <p:strVal val="visible"/>
                                      </p:to>
                                    </p:set>
                                    <p:animEffect transition="in" filter="barn(outVertical)">
                                      <p:cBhvr>
                                        <p:cTn id="57" dur="500"/>
                                        <p:tgtEl>
                                          <p:spTgt spid="405508">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405508">
                                            <p:txEl>
                                              <p:pRg st="12" end="12"/>
                                            </p:txEl>
                                          </p:spTgt>
                                        </p:tgtEl>
                                        <p:attrNameLst>
                                          <p:attrName>style.visibility</p:attrName>
                                        </p:attrNameLst>
                                      </p:cBhvr>
                                      <p:to>
                                        <p:strVal val="visible"/>
                                      </p:to>
                                    </p:set>
                                    <p:animEffect transition="in" filter="barn(outVertical)">
                                      <p:cBhvr>
                                        <p:cTn id="62" dur="500"/>
                                        <p:tgtEl>
                                          <p:spTgt spid="405508">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405508">
                                            <p:txEl>
                                              <p:pRg st="13" end="13"/>
                                            </p:txEl>
                                          </p:spTgt>
                                        </p:tgtEl>
                                        <p:attrNameLst>
                                          <p:attrName>style.visibility</p:attrName>
                                        </p:attrNameLst>
                                      </p:cBhvr>
                                      <p:to>
                                        <p:strVal val="visible"/>
                                      </p:to>
                                    </p:set>
                                    <p:animEffect transition="in" filter="barn(outVertical)">
                                      <p:cBhvr>
                                        <p:cTn id="67" dur="500"/>
                                        <p:tgtEl>
                                          <p:spTgt spid="405508">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405508">
                                            <p:txEl>
                                              <p:pRg st="14" end="14"/>
                                            </p:txEl>
                                          </p:spTgt>
                                        </p:tgtEl>
                                        <p:attrNameLst>
                                          <p:attrName>style.visibility</p:attrName>
                                        </p:attrNameLst>
                                      </p:cBhvr>
                                      <p:to>
                                        <p:strVal val="visible"/>
                                      </p:to>
                                    </p:set>
                                    <p:animEffect transition="in" filter="barn(outVertical)">
                                      <p:cBhvr>
                                        <p:cTn id="72" dur="500"/>
                                        <p:tgtEl>
                                          <p:spTgt spid="405508">
                                            <p:txEl>
                                              <p:pRg st="14" end="1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405508">
                                            <p:txEl>
                                              <p:pRg st="15" end="15"/>
                                            </p:txEl>
                                          </p:spTgt>
                                        </p:tgtEl>
                                        <p:attrNameLst>
                                          <p:attrName>style.visibility</p:attrName>
                                        </p:attrNameLst>
                                      </p:cBhvr>
                                      <p:to>
                                        <p:strVal val="visible"/>
                                      </p:to>
                                    </p:set>
                                    <p:animEffect transition="in" filter="barn(outVertical)">
                                      <p:cBhvr>
                                        <p:cTn id="77" dur="500"/>
                                        <p:tgtEl>
                                          <p:spTgt spid="405508">
                                            <p:txEl>
                                              <p:pRg st="15" end="1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37" fill="hold" grpId="0" nodeType="clickEffect">
                                  <p:stCondLst>
                                    <p:cond delay="0"/>
                                  </p:stCondLst>
                                  <p:childTnLst>
                                    <p:set>
                                      <p:cBhvr>
                                        <p:cTn id="81" dur="1" fill="hold">
                                          <p:stCondLst>
                                            <p:cond delay="0"/>
                                          </p:stCondLst>
                                        </p:cTn>
                                        <p:tgtEl>
                                          <p:spTgt spid="405508">
                                            <p:txEl>
                                              <p:pRg st="16" end="16"/>
                                            </p:txEl>
                                          </p:spTgt>
                                        </p:tgtEl>
                                        <p:attrNameLst>
                                          <p:attrName>style.visibility</p:attrName>
                                        </p:attrNameLst>
                                      </p:cBhvr>
                                      <p:to>
                                        <p:strVal val="visible"/>
                                      </p:to>
                                    </p:set>
                                    <p:animEffect transition="in" filter="barn(outVertical)">
                                      <p:cBhvr>
                                        <p:cTn id="82" dur="500"/>
                                        <p:tgtEl>
                                          <p:spTgt spid="405508">
                                            <p:txEl>
                                              <p:pRg st="16" end="16"/>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405508">
                                            <p:txEl>
                                              <p:pRg st="17" end="17"/>
                                            </p:txEl>
                                          </p:spTgt>
                                        </p:tgtEl>
                                        <p:attrNameLst>
                                          <p:attrName>style.visibility</p:attrName>
                                        </p:attrNameLst>
                                      </p:cBhvr>
                                      <p:to>
                                        <p:strVal val="visible"/>
                                      </p:to>
                                    </p:set>
                                    <p:animEffect transition="in" filter="barn(outVertical)">
                                      <p:cBhvr>
                                        <p:cTn id="87" dur="500"/>
                                        <p:tgtEl>
                                          <p:spTgt spid="405508">
                                            <p:txEl>
                                              <p:pRg st="17" end="17"/>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05512"/>
                                        </p:tgtEl>
                                        <p:attrNameLst>
                                          <p:attrName>style.visibility</p:attrName>
                                        </p:attrNameLst>
                                      </p:cBhvr>
                                      <p:to>
                                        <p:strVal val="visible"/>
                                      </p:to>
                                    </p:set>
                                    <p:animEffect transition="in" filter="dissolve">
                                      <p:cBhvr>
                                        <p:cTn id="92" dur="500"/>
                                        <p:tgtEl>
                                          <p:spTgt spid="40551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405511"/>
                                        </p:tgtEl>
                                        <p:attrNameLst>
                                          <p:attrName>style.visibility</p:attrName>
                                        </p:attrNameLst>
                                      </p:cBhvr>
                                      <p:to>
                                        <p:strVal val="visible"/>
                                      </p:to>
                                    </p:set>
                                    <p:anim calcmode="lin" valueType="num">
                                      <p:cBhvr>
                                        <p:cTn id="97" dur="1000" fill="hold"/>
                                        <p:tgtEl>
                                          <p:spTgt spid="405511"/>
                                        </p:tgtEl>
                                        <p:attrNameLst>
                                          <p:attrName>ppt_w</p:attrName>
                                        </p:attrNameLst>
                                      </p:cBhvr>
                                      <p:tavLst>
                                        <p:tav tm="0">
                                          <p:val>
                                            <p:strVal val="#ppt_w*0.70"/>
                                          </p:val>
                                        </p:tav>
                                        <p:tav tm="100000">
                                          <p:val>
                                            <p:strVal val="#ppt_w"/>
                                          </p:val>
                                        </p:tav>
                                      </p:tavLst>
                                    </p:anim>
                                    <p:anim calcmode="lin" valueType="num">
                                      <p:cBhvr>
                                        <p:cTn id="98" dur="1000" fill="hold"/>
                                        <p:tgtEl>
                                          <p:spTgt spid="405511"/>
                                        </p:tgtEl>
                                        <p:attrNameLst>
                                          <p:attrName>ppt_h</p:attrName>
                                        </p:attrNameLst>
                                      </p:cBhvr>
                                      <p:tavLst>
                                        <p:tav tm="0">
                                          <p:val>
                                            <p:strVal val="#ppt_h"/>
                                          </p:val>
                                        </p:tav>
                                        <p:tav tm="100000">
                                          <p:val>
                                            <p:strVal val="#ppt_h"/>
                                          </p:val>
                                        </p:tav>
                                      </p:tavLst>
                                    </p:anim>
                                    <p:animEffect transition="in" filter="fade">
                                      <p:cBhvr>
                                        <p:cTn id="99" dur="1000"/>
                                        <p:tgtEl>
                                          <p:spTgt spid="40551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05509"/>
                                        </p:tgtEl>
                                        <p:attrNameLst>
                                          <p:attrName>style.visibility</p:attrName>
                                        </p:attrNameLst>
                                      </p:cBhvr>
                                      <p:to>
                                        <p:strVal val="visible"/>
                                      </p:to>
                                    </p:set>
                                    <p:animEffect transition="in" filter="dissolve">
                                      <p:cBhvr>
                                        <p:cTn id="104" dur="500"/>
                                        <p:tgtEl>
                                          <p:spTgt spid="405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build="p" autoUpdateAnimBg="0"/>
      <p:bldP spid="405509" grpId="0" animBg="1" autoUpdateAnimBg="0"/>
      <p:bldP spid="405511" grpId="0" animBg="1" autoUpdateAnimBg="0"/>
      <p:bldP spid="405512"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Text Box 4">
            <a:extLst>
              <a:ext uri="{FF2B5EF4-FFF2-40B4-BE49-F238E27FC236}">
                <a16:creationId xmlns:a16="http://schemas.microsoft.com/office/drawing/2014/main" id="{A1C36015-59C3-F941-8505-CBABA158F858}"/>
              </a:ext>
            </a:extLst>
          </p:cNvPr>
          <p:cNvSpPr txBox="1">
            <a:spLocks noChangeArrowheads="1"/>
          </p:cNvSpPr>
          <p:nvPr/>
        </p:nvSpPr>
        <p:spPr bwMode="auto">
          <a:xfrm>
            <a:off x="533400" y="692150"/>
            <a:ext cx="86106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pPr>
            <a:r>
              <a:rPr lang="zh-CN" altLang="en-US" sz="3200" b="1">
                <a:solidFill>
                  <a:srgbClr val="3333FF"/>
                </a:solidFill>
                <a:latin typeface="华文楷体" panose="02010600040101010101" pitchFamily="2" charset="-122"/>
                <a:ea typeface="华文楷体" panose="02010600040101010101" pitchFamily="2" charset="-122"/>
              </a:rPr>
              <a:t>三、利用信号量集机制解决读者－写者问题</a:t>
            </a:r>
          </a:p>
          <a:p>
            <a:pPr>
              <a:lnSpc>
                <a:spcPct val="125000"/>
              </a:lnSpc>
            </a:pPr>
            <a:r>
              <a:rPr lang="zh-CN" altLang="en-US" sz="3200" b="1">
                <a:solidFill>
                  <a:srgbClr val="FF0000"/>
                </a:solidFill>
                <a:latin typeface="华文楷体" panose="02010600040101010101" pitchFamily="2" charset="-122"/>
                <a:ea typeface="华文楷体" panose="02010600040101010101" pitchFamily="2" charset="-122"/>
              </a:rPr>
              <a:t> 基本思想：</a:t>
            </a:r>
          </a:p>
          <a:p>
            <a:pPr>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利用 </a:t>
            </a:r>
            <a:r>
              <a:rPr lang="en-US" altLang="zh-CN" sz="3200" b="1">
                <a:solidFill>
                  <a:schemeClr val="tx1"/>
                </a:solidFill>
                <a:latin typeface="华文楷体" panose="02010600040101010101" pitchFamily="2" charset="-122"/>
                <a:ea typeface="华文楷体" panose="02010600040101010101" pitchFamily="2" charset="-122"/>
              </a:rPr>
              <a:t>Swait( S ,1 ,1 )</a:t>
            </a:r>
            <a:r>
              <a:rPr lang="zh-CN" altLang="en-US" sz="3200" b="1">
                <a:solidFill>
                  <a:schemeClr val="tx1"/>
                </a:solidFill>
                <a:latin typeface="华文楷体" panose="02010600040101010101" pitchFamily="2" charset="-122"/>
                <a:ea typeface="华文楷体" panose="02010600040101010101" pitchFamily="2" charset="-122"/>
              </a:rPr>
              <a:t>操作来控制</a:t>
            </a:r>
            <a:r>
              <a:rPr lang="zh-CN" altLang="en-US" sz="3200" b="1">
                <a:solidFill>
                  <a:srgbClr val="FF0000"/>
                </a:solidFill>
                <a:latin typeface="华文楷体" panose="02010600040101010101" pitchFamily="2" charset="-122"/>
                <a:ea typeface="华文楷体" panose="02010600040101010101" pitchFamily="2" charset="-122"/>
              </a:rPr>
              <a:t>读者</a:t>
            </a:r>
            <a:r>
              <a:rPr lang="zh-CN" altLang="en-US" sz="3200" b="1">
                <a:solidFill>
                  <a:schemeClr val="tx1"/>
                </a:solidFill>
                <a:latin typeface="华文楷体" panose="02010600040101010101" pitchFamily="2" charset="-122"/>
                <a:ea typeface="华文楷体" panose="02010600040101010101" pitchFamily="2" charset="-122"/>
              </a:rPr>
              <a:t>数目。</a:t>
            </a:r>
          </a:p>
          <a:p>
            <a:pPr>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利用 </a:t>
            </a:r>
            <a:r>
              <a:rPr lang="en-US" altLang="zh-CN" sz="3200" b="1">
                <a:solidFill>
                  <a:schemeClr val="tx1"/>
                </a:solidFill>
                <a:latin typeface="华文楷体" panose="02010600040101010101" pitchFamily="2" charset="-122"/>
                <a:ea typeface="华文楷体" panose="02010600040101010101" pitchFamily="2" charset="-122"/>
              </a:rPr>
              <a:t>Swait( S ,1 ,0 )</a:t>
            </a:r>
            <a:r>
              <a:rPr lang="zh-CN" altLang="en-US" sz="3200" b="1">
                <a:solidFill>
                  <a:schemeClr val="tx1"/>
                </a:solidFill>
                <a:latin typeface="华文楷体" panose="02010600040101010101" pitchFamily="2" charset="-122"/>
                <a:ea typeface="华文楷体" panose="02010600040101010101" pitchFamily="2" charset="-122"/>
              </a:rPr>
              <a:t>控制</a:t>
            </a:r>
            <a:r>
              <a:rPr lang="zh-CN" altLang="en-US" sz="3200" b="1">
                <a:solidFill>
                  <a:srgbClr val="FF0000"/>
                </a:solidFill>
                <a:latin typeface="华文楷体" panose="02010600040101010101" pitchFamily="2" charset="-122"/>
                <a:ea typeface="华文楷体" panose="02010600040101010101" pitchFamily="2" charset="-122"/>
              </a:rPr>
              <a:t>写进程</a:t>
            </a:r>
            <a:r>
              <a:rPr lang="zh-CN" altLang="en-US" sz="3200" b="1">
                <a:solidFill>
                  <a:schemeClr val="tx1"/>
                </a:solidFill>
                <a:latin typeface="华文楷体" panose="02010600040101010101" pitchFamily="2" charset="-122"/>
                <a:ea typeface="华文楷体" panose="02010600040101010101" pitchFamily="2" charset="-122"/>
              </a:rPr>
              <a:t>与</a:t>
            </a:r>
            <a:r>
              <a:rPr lang="zh-CN" altLang="en-US" sz="3200" b="1">
                <a:solidFill>
                  <a:srgbClr val="FF0000"/>
                </a:solidFill>
                <a:latin typeface="华文楷体" panose="02010600040101010101" pitchFamily="2" charset="-122"/>
                <a:ea typeface="华文楷体" panose="02010600040101010101" pitchFamily="2" charset="-122"/>
              </a:rPr>
              <a:t>读进程</a:t>
            </a:r>
            <a:r>
              <a:rPr lang="zh-CN" altLang="en-US" sz="3200" b="1">
                <a:solidFill>
                  <a:schemeClr val="tx1"/>
                </a:solidFill>
                <a:latin typeface="华文楷体" panose="02010600040101010101" pitchFamily="2" charset="-122"/>
                <a:ea typeface="华文楷体" panose="02010600040101010101" pitchFamily="2" charset="-122"/>
              </a:rPr>
              <a:t>、或</a:t>
            </a:r>
            <a:r>
              <a:rPr lang="zh-CN" altLang="en-US" sz="3200" b="1">
                <a:solidFill>
                  <a:srgbClr val="FF0000"/>
                </a:solidFill>
                <a:latin typeface="华文楷体" panose="02010600040101010101" pitchFamily="2" charset="-122"/>
                <a:ea typeface="华文楷体" panose="02010600040101010101" pitchFamily="2" charset="-122"/>
              </a:rPr>
              <a:t>写进程</a:t>
            </a:r>
            <a:r>
              <a:rPr lang="zh-CN" altLang="en-US" sz="3200" b="1">
                <a:solidFill>
                  <a:schemeClr val="tx1"/>
                </a:solidFill>
                <a:latin typeface="华文楷体" panose="02010600040101010101" pitchFamily="2" charset="-122"/>
                <a:ea typeface="华文楷体" panose="02010600040101010101" pitchFamily="2" charset="-122"/>
              </a:rPr>
              <a:t>与</a:t>
            </a:r>
            <a:r>
              <a:rPr lang="zh-CN" altLang="en-US" sz="3200" b="1">
                <a:solidFill>
                  <a:srgbClr val="FF0000"/>
                </a:solidFill>
                <a:latin typeface="华文楷体" panose="02010600040101010101" pitchFamily="2" charset="-122"/>
                <a:ea typeface="华文楷体" panose="02010600040101010101" pitchFamily="2" charset="-122"/>
              </a:rPr>
              <a:t>写进程</a:t>
            </a:r>
            <a:r>
              <a:rPr lang="zh-CN" altLang="en-US" sz="3200" b="1">
                <a:solidFill>
                  <a:schemeClr val="tx1"/>
                </a:solidFill>
                <a:latin typeface="华文楷体" panose="02010600040101010101" pitchFamily="2" charset="-122"/>
                <a:ea typeface="华文楷体" panose="02010600040101010101" pitchFamily="2" charset="-122"/>
              </a:rPr>
              <a:t>之间的</a:t>
            </a:r>
            <a:r>
              <a:rPr lang="zh-CN" altLang="en-US" sz="3200" b="1">
                <a:solidFill>
                  <a:srgbClr val="FF00FF"/>
                </a:solidFill>
                <a:latin typeface="华文楷体" panose="02010600040101010101" pitchFamily="2" charset="-122"/>
                <a:ea typeface="华文楷体" panose="02010600040101010101" pitchFamily="2" charset="-122"/>
              </a:rPr>
              <a:t>互斥</a:t>
            </a:r>
            <a:r>
              <a:rPr lang="zh-CN" altLang="en-US" sz="3200" b="1">
                <a:solidFill>
                  <a:schemeClr val="tx1"/>
                </a:solidFill>
                <a:latin typeface="华文楷体" panose="02010600040101010101" pitchFamily="2" charset="-122"/>
                <a:ea typeface="华文楷体" panose="02010600040101010101" pitchFamily="2" charset="-122"/>
              </a:rPr>
              <a:t>。</a:t>
            </a:r>
          </a:p>
          <a:p>
            <a:pPr>
              <a:lnSpc>
                <a:spcPct val="125000"/>
              </a:lnSpc>
            </a:pPr>
            <a:r>
              <a:rPr lang="zh-CN" altLang="en-US" sz="3200" b="1">
                <a:solidFill>
                  <a:srgbClr val="0000FF"/>
                </a:solidFill>
                <a:latin typeface="华文楷体" panose="02010600040101010101" pitchFamily="2" charset="-122"/>
                <a:ea typeface="华文楷体" panose="02010600040101010101" pitchFamily="2" charset="-122"/>
              </a:rPr>
              <a:t> 方法：</a:t>
            </a:r>
          </a:p>
          <a:p>
            <a:pPr>
              <a:lnSpc>
                <a:spcPct val="125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增加一条限制，最多允许 </a:t>
            </a:r>
            <a:r>
              <a:rPr lang="en-US" altLang="zh-CN" sz="3200" b="1">
                <a:solidFill>
                  <a:srgbClr val="3333FF"/>
                </a:solidFill>
                <a:latin typeface="华文楷体" panose="02010600040101010101" pitchFamily="2" charset="-122"/>
                <a:ea typeface="华文楷体" panose="02010600040101010101" pitchFamily="2" charset="-122"/>
              </a:rPr>
              <a:t>RN</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个读者同时读</a:t>
            </a:r>
          </a:p>
          <a:p>
            <a:pPr>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引入信号量 </a:t>
            </a:r>
            <a:r>
              <a:rPr lang="en-US" altLang="zh-CN" sz="3200" b="1">
                <a:solidFill>
                  <a:srgbClr val="3333FF"/>
                </a:solidFill>
                <a:latin typeface="华文楷体" panose="02010600040101010101" pitchFamily="2" charset="-122"/>
                <a:ea typeface="华文楷体" panose="02010600040101010101" pitchFamily="2" charset="-122"/>
              </a:rPr>
              <a:t>L </a:t>
            </a:r>
            <a:r>
              <a:rPr lang="zh-CN" altLang="en-US" sz="3200" b="1">
                <a:solidFill>
                  <a:schemeClr val="tx1"/>
                </a:solidFill>
                <a:latin typeface="华文楷体" panose="02010600040101010101" pitchFamily="2" charset="-122"/>
                <a:ea typeface="华文楷体" panose="02010600040101010101" pitchFamily="2" charset="-122"/>
              </a:rPr>
              <a:t>，赋于初值为 </a:t>
            </a:r>
            <a:r>
              <a:rPr lang="en-US" altLang="zh-CN" sz="3200" b="1">
                <a:solidFill>
                  <a:srgbClr val="3333FF"/>
                </a:solidFill>
                <a:latin typeface="华文楷体" panose="02010600040101010101" pitchFamily="2" charset="-122"/>
                <a:ea typeface="华文楷体" panose="02010600040101010101" pitchFamily="2" charset="-122"/>
              </a:rPr>
              <a:t>L=RN</a:t>
            </a:r>
            <a:r>
              <a:rPr lang="zh-CN" altLang="en-US" sz="3200" b="1">
                <a:solidFill>
                  <a:srgbClr val="CC3399"/>
                </a:solidFill>
                <a:latin typeface="华文楷体" panose="02010600040101010101" pitchFamily="2" charset="-122"/>
                <a:ea typeface="华文楷体" panose="02010600040101010101" pitchFamily="2" charset="-122"/>
              </a:rPr>
              <a:t> </a:t>
            </a:r>
            <a:endParaRPr lang="zh-CN" altLang="en-US" sz="3200" b="1">
              <a:solidFill>
                <a:srgbClr val="3333FF"/>
              </a:solidFill>
              <a:latin typeface="华文楷体" panose="02010600040101010101" pitchFamily="2" charset="-122"/>
              <a:ea typeface="华文楷体" panose="02010600040101010101" pitchFamily="2" charset="-122"/>
            </a:endParaRPr>
          </a:p>
        </p:txBody>
      </p:sp>
      <p:sp>
        <p:nvSpPr>
          <p:cNvPr id="111619" name="Rectangle 5">
            <a:extLst>
              <a:ext uri="{FF2B5EF4-FFF2-40B4-BE49-F238E27FC236}">
                <a16:creationId xmlns:a16="http://schemas.microsoft.com/office/drawing/2014/main" id="{ACDC66D1-F8AA-2549-B73F-9FE18D8D7412}"/>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111620" name="灯片编号占位符 3">
            <a:extLst>
              <a:ext uri="{FF2B5EF4-FFF2-40B4-BE49-F238E27FC236}">
                <a16:creationId xmlns:a16="http://schemas.microsoft.com/office/drawing/2014/main" id="{C4EBBED6-DF93-5648-9EC5-DDC4BE0B6AD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75FC99-D66B-7C4F-8D3E-350548555820}" type="slidenum">
              <a:rPr lang="zh-CN" altLang="en-US" sz="1800"/>
              <a:pPr/>
              <a:t>109</a:t>
            </a:fld>
            <a:endParaRPr lang="en-US" altLang="zh-CN" sz="1800"/>
          </a:p>
        </p:txBody>
      </p:sp>
    </p:spTree>
    <p:extLst>
      <p:ext uri="{BB962C8B-B14F-4D97-AF65-F5344CB8AC3E}">
        <p14:creationId xmlns:p14="http://schemas.microsoft.com/office/powerpoint/2010/main" val="37151164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6532">
                                            <p:txEl>
                                              <p:pRg st="0" end="0"/>
                                            </p:txEl>
                                          </p:spTgt>
                                        </p:tgtEl>
                                        <p:attrNameLst>
                                          <p:attrName>style.visibility</p:attrName>
                                        </p:attrNameLst>
                                      </p:cBhvr>
                                      <p:to>
                                        <p:strVal val="visible"/>
                                      </p:to>
                                    </p:set>
                                    <p:animEffect transition="in" filter="barn(outVertical)">
                                      <p:cBhvr>
                                        <p:cTn id="7" dur="500"/>
                                        <p:tgtEl>
                                          <p:spTgt spid="406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6532">
                                            <p:txEl>
                                              <p:pRg st="1" end="1"/>
                                            </p:txEl>
                                          </p:spTgt>
                                        </p:tgtEl>
                                        <p:attrNameLst>
                                          <p:attrName>style.visibility</p:attrName>
                                        </p:attrNameLst>
                                      </p:cBhvr>
                                      <p:to>
                                        <p:strVal val="visible"/>
                                      </p:to>
                                    </p:set>
                                    <p:animEffect transition="in" filter="barn(outVertical)">
                                      <p:cBhvr>
                                        <p:cTn id="12" dur="500"/>
                                        <p:tgtEl>
                                          <p:spTgt spid="406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6532">
                                            <p:txEl>
                                              <p:pRg st="2" end="2"/>
                                            </p:txEl>
                                          </p:spTgt>
                                        </p:tgtEl>
                                        <p:attrNameLst>
                                          <p:attrName>style.visibility</p:attrName>
                                        </p:attrNameLst>
                                      </p:cBhvr>
                                      <p:to>
                                        <p:strVal val="visible"/>
                                      </p:to>
                                    </p:set>
                                    <p:animEffect transition="in" filter="barn(outVertical)">
                                      <p:cBhvr>
                                        <p:cTn id="17" dur="500"/>
                                        <p:tgtEl>
                                          <p:spTgt spid="4065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6532">
                                            <p:txEl>
                                              <p:pRg st="3" end="3"/>
                                            </p:txEl>
                                          </p:spTgt>
                                        </p:tgtEl>
                                        <p:attrNameLst>
                                          <p:attrName>style.visibility</p:attrName>
                                        </p:attrNameLst>
                                      </p:cBhvr>
                                      <p:to>
                                        <p:strVal val="visible"/>
                                      </p:to>
                                    </p:set>
                                    <p:animEffect transition="in" filter="barn(outVertical)">
                                      <p:cBhvr>
                                        <p:cTn id="22" dur="500"/>
                                        <p:tgtEl>
                                          <p:spTgt spid="4065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6532">
                                            <p:txEl>
                                              <p:pRg st="4" end="4"/>
                                            </p:txEl>
                                          </p:spTgt>
                                        </p:tgtEl>
                                        <p:attrNameLst>
                                          <p:attrName>style.visibility</p:attrName>
                                        </p:attrNameLst>
                                      </p:cBhvr>
                                      <p:to>
                                        <p:strVal val="visible"/>
                                      </p:to>
                                    </p:set>
                                    <p:animEffect transition="in" filter="barn(outVertical)">
                                      <p:cBhvr>
                                        <p:cTn id="27" dur="500"/>
                                        <p:tgtEl>
                                          <p:spTgt spid="4065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6532">
                                            <p:txEl>
                                              <p:pRg st="5" end="5"/>
                                            </p:txEl>
                                          </p:spTgt>
                                        </p:tgtEl>
                                        <p:attrNameLst>
                                          <p:attrName>style.visibility</p:attrName>
                                        </p:attrNameLst>
                                      </p:cBhvr>
                                      <p:to>
                                        <p:strVal val="visible"/>
                                      </p:to>
                                    </p:set>
                                    <p:animEffect transition="in" filter="barn(outVertical)">
                                      <p:cBhvr>
                                        <p:cTn id="32" dur="500"/>
                                        <p:tgtEl>
                                          <p:spTgt spid="40653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06532">
                                            <p:txEl>
                                              <p:pRg st="6" end="6"/>
                                            </p:txEl>
                                          </p:spTgt>
                                        </p:tgtEl>
                                        <p:attrNameLst>
                                          <p:attrName>style.visibility</p:attrName>
                                        </p:attrNameLst>
                                      </p:cBhvr>
                                      <p:to>
                                        <p:strVal val="visible"/>
                                      </p:to>
                                    </p:set>
                                    <p:animEffect transition="in" filter="barn(outVertical)">
                                      <p:cBhvr>
                                        <p:cTn id="37" dur="500"/>
                                        <p:tgtEl>
                                          <p:spTgt spid="4065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B733209-A924-9840-B735-8CDA2906114E}"/>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FFFFFF"/>
                </a:solidFill>
                <a:latin typeface="Arial" panose="020B0604020202020204" pitchFamily="34" charset="0"/>
                <a:ea typeface="幼圆" pitchFamily="49" charset="-122"/>
              </a:rPr>
              <a:t>2.</a:t>
            </a:r>
            <a:r>
              <a:rPr lang="zh-CN" altLang="en-US" sz="2800" b="1">
                <a:solidFill>
                  <a:srgbClr val="FFFFFF"/>
                </a:solidFill>
                <a:latin typeface="Arial" panose="020B0604020202020204" pitchFamily="34" charset="0"/>
                <a:ea typeface="幼圆" pitchFamily="49" charset="-122"/>
              </a:rPr>
              <a:t>２ 进程的描述</a:t>
            </a:r>
            <a:r>
              <a:rPr lang="en-US" altLang="zh-CN" sz="2800" b="1">
                <a:solidFill>
                  <a:srgbClr val="FFFFFF"/>
                </a:solidFill>
                <a:latin typeface="Arial" panose="020B0604020202020204" pitchFamily="34" charset="0"/>
                <a:ea typeface="幼圆" pitchFamily="49" charset="-122"/>
              </a:rPr>
              <a:t>----</a:t>
            </a:r>
            <a:r>
              <a:rPr lang="zh-CN" altLang="en-US" sz="2800" b="1">
                <a:solidFill>
                  <a:srgbClr val="FFFFFF"/>
                </a:solidFill>
                <a:latin typeface="Arial" panose="020B0604020202020204" pitchFamily="34" charset="0"/>
                <a:ea typeface="幼圆" pitchFamily="49" charset="-122"/>
              </a:rPr>
              <a:t>进程的定义与特征</a:t>
            </a:r>
          </a:p>
        </p:txBody>
      </p:sp>
      <p:sp>
        <p:nvSpPr>
          <p:cNvPr id="238597" name="Rectangle 5">
            <a:extLst>
              <a:ext uri="{FF2B5EF4-FFF2-40B4-BE49-F238E27FC236}">
                <a16:creationId xmlns:a16="http://schemas.microsoft.com/office/drawing/2014/main" id="{6899B3DA-6097-504B-B488-6D435C30C333}"/>
              </a:ext>
            </a:extLst>
          </p:cNvPr>
          <p:cNvSpPr>
            <a:spLocks noChangeArrowheads="1"/>
          </p:cNvSpPr>
          <p:nvPr/>
        </p:nvSpPr>
        <p:spPr bwMode="auto">
          <a:xfrm>
            <a:off x="533400" y="3324225"/>
            <a:ext cx="8305800" cy="3200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5000"/>
              </a:lnSpc>
            </a:pPr>
            <a:r>
              <a:rPr lang="en-US" altLang="zh-CN" sz="3200" b="1">
                <a:solidFill>
                  <a:srgbClr val="CC3399"/>
                </a:solidFill>
                <a:ea typeface="楷体_GB2312" pitchFamily="49" charset="-122"/>
              </a:rPr>
              <a:t>       </a:t>
            </a:r>
            <a:r>
              <a:rPr lang="zh-CN" altLang="en-US" sz="3200" b="1">
                <a:solidFill>
                  <a:srgbClr val="CC3399"/>
                </a:solidFill>
                <a:ea typeface="楷体_GB2312" pitchFamily="49" charset="-122"/>
              </a:rPr>
              <a:t>进程控制块（</a:t>
            </a:r>
            <a:r>
              <a:rPr lang="en-US" altLang="zh-CN" sz="3200" b="1">
                <a:solidFill>
                  <a:srgbClr val="CC3399"/>
                </a:solidFill>
                <a:ea typeface="楷体_GB2312" pitchFamily="49" charset="-122"/>
              </a:rPr>
              <a:t>PCB</a:t>
            </a:r>
            <a:r>
              <a:rPr lang="zh-CN" altLang="en-US" sz="3200" b="1">
                <a:solidFill>
                  <a:srgbClr val="CC3399"/>
                </a:solidFill>
                <a:ea typeface="楷体_GB2312" pitchFamily="49" charset="-122"/>
              </a:rPr>
              <a:t>）中存放的内容：</a:t>
            </a:r>
            <a:r>
              <a:rPr lang="zh-CN" altLang="en-US" sz="3200" b="1">
                <a:solidFill>
                  <a:srgbClr val="000000"/>
                </a:solidFill>
                <a:ea typeface="楷体_GB2312" pitchFamily="49" charset="-122"/>
              </a:rPr>
              <a:t>进程标识符、进程运行的当前状态、程序和数据的地址，该程序运行时ＣＰＵ的环境信息。</a:t>
            </a:r>
          </a:p>
          <a:p>
            <a:pPr>
              <a:lnSpc>
                <a:spcPct val="135000"/>
              </a:lnSpc>
            </a:pPr>
            <a:r>
              <a:rPr lang="zh-CN" altLang="en-US" sz="3200" b="1">
                <a:solidFill>
                  <a:srgbClr val="CC3399"/>
                </a:solidFill>
                <a:ea typeface="楷体_GB2312" pitchFamily="49" charset="-122"/>
              </a:rPr>
              <a:t>        进程实体：</a:t>
            </a:r>
            <a:r>
              <a:rPr lang="zh-CN" altLang="en-US" sz="3200" b="1">
                <a:solidFill>
                  <a:srgbClr val="000000"/>
                </a:solidFill>
                <a:ea typeface="楷体_GB2312" pitchFamily="49" charset="-122"/>
              </a:rPr>
              <a:t>由程序段，数据段及进程控制块三部分构成。</a:t>
            </a:r>
          </a:p>
        </p:txBody>
      </p:sp>
      <p:sp>
        <p:nvSpPr>
          <p:cNvPr id="16388" name="Rectangle 8">
            <a:extLst>
              <a:ext uri="{FF2B5EF4-FFF2-40B4-BE49-F238E27FC236}">
                <a16:creationId xmlns:a16="http://schemas.microsoft.com/office/drawing/2014/main" id="{110D48A8-4E86-F74C-9C56-71471245A097}"/>
              </a:ext>
            </a:extLst>
          </p:cNvPr>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rPr>
              <a:t>2.2</a:t>
            </a:r>
            <a:r>
              <a:rPr lang="zh-CN" altLang="en-US" sz="3600" b="1">
                <a:solidFill>
                  <a:srgbClr val="3333FF"/>
                </a:solidFill>
              </a:rPr>
              <a:t>进程的描述</a:t>
            </a:r>
            <a:r>
              <a:rPr lang="en-US" altLang="zh-CN" sz="3600" b="1">
                <a:solidFill>
                  <a:srgbClr val="FF3300"/>
                </a:solidFill>
                <a:latin typeface="Arial" panose="020B0604020202020204" pitchFamily="34" charset="0"/>
                <a:ea typeface="幼圆" pitchFamily="49" charset="-122"/>
              </a:rPr>
              <a:t>----</a:t>
            </a:r>
            <a:r>
              <a:rPr lang="zh-CN" altLang="en-US" sz="3600" b="1">
                <a:solidFill>
                  <a:srgbClr val="FF3300"/>
                </a:solidFill>
                <a:latin typeface="Arial" panose="020B0604020202020204" pitchFamily="34" charset="0"/>
                <a:ea typeface="幼圆" pitchFamily="49" charset="-122"/>
              </a:rPr>
              <a:t>进程的特征与定义</a:t>
            </a:r>
          </a:p>
        </p:txBody>
      </p:sp>
      <p:sp>
        <p:nvSpPr>
          <p:cNvPr id="238601" name="Rectangle 9">
            <a:extLst>
              <a:ext uri="{FF2B5EF4-FFF2-40B4-BE49-F238E27FC236}">
                <a16:creationId xmlns:a16="http://schemas.microsoft.com/office/drawing/2014/main" id="{072A0069-DF72-6148-B6B7-107C257A381D}"/>
              </a:ext>
            </a:extLst>
          </p:cNvPr>
          <p:cNvSpPr>
            <a:spLocks noChangeArrowheads="1"/>
          </p:cNvSpPr>
          <p:nvPr/>
        </p:nvSpPr>
        <p:spPr bwMode="auto">
          <a:xfrm>
            <a:off x="609600" y="609600"/>
            <a:ext cx="82296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buFont typeface="Wingdings" pitchFamily="2" charset="2"/>
              <a:buChar char="n"/>
            </a:pPr>
            <a:r>
              <a:rPr kumimoji="0" lang="zh-CN" altLang="en-US" sz="3600" b="1">
                <a:solidFill>
                  <a:srgbClr val="FF0000"/>
                </a:solidFill>
                <a:latin typeface="楷体_GB2312" pitchFamily="49" charset="-122"/>
                <a:ea typeface="楷体_GB2312" pitchFamily="49" charset="-122"/>
              </a:rPr>
              <a:t>进程的特征和定义</a:t>
            </a:r>
          </a:p>
          <a:p>
            <a:pPr>
              <a:lnSpc>
                <a:spcPct val="125000"/>
              </a:lnSpc>
            </a:pPr>
            <a:r>
              <a:rPr kumimoji="0" lang="en-US" altLang="zh-CN" sz="3600" b="1">
                <a:solidFill>
                  <a:srgbClr val="0000FF"/>
                </a:solidFill>
                <a:latin typeface="楷体_GB2312" pitchFamily="49" charset="-122"/>
                <a:ea typeface="楷体_GB2312" pitchFamily="49" charset="-122"/>
              </a:rPr>
              <a:t>1</a:t>
            </a:r>
            <a:r>
              <a:rPr kumimoji="0" lang="zh-CN" altLang="en-US" sz="3600" b="1">
                <a:solidFill>
                  <a:srgbClr val="0000FF"/>
                </a:solidFill>
                <a:latin typeface="楷体_GB2312" pitchFamily="49" charset="-122"/>
                <a:ea typeface="楷体_GB2312" pitchFamily="49" charset="-122"/>
              </a:rPr>
              <a:t>．进程的引入</a:t>
            </a:r>
            <a:r>
              <a:rPr kumimoji="0" lang="zh-CN" altLang="en-US" sz="3200" b="1">
                <a:solidFill>
                  <a:srgbClr val="000000"/>
                </a:solidFill>
                <a:latin typeface="楷体_GB2312" pitchFamily="49" charset="-122"/>
                <a:ea typeface="楷体_GB2312" pitchFamily="49" charset="-122"/>
              </a:rPr>
              <a:t> </a:t>
            </a:r>
          </a:p>
          <a:p>
            <a:pPr>
              <a:lnSpc>
                <a:spcPct val="125000"/>
              </a:lnSpc>
            </a:pPr>
            <a:r>
              <a:rPr kumimoji="0" lang="zh-CN" altLang="en-US" sz="3200" b="1">
                <a:solidFill>
                  <a:srgbClr val="000000"/>
                </a:solidFill>
                <a:latin typeface="楷体_GB2312" pitchFamily="49" charset="-122"/>
                <a:ea typeface="楷体_GB2312" pitchFamily="49" charset="-122"/>
              </a:rPr>
              <a:t>    用程序这个静态概念已经不能如实反映程序并发执行过程中的这些特征。</a:t>
            </a:r>
          </a:p>
        </p:txBody>
      </p:sp>
    </p:spTree>
    <p:extLst>
      <p:ext uri="{BB962C8B-B14F-4D97-AF65-F5344CB8AC3E}">
        <p14:creationId xmlns:p14="http://schemas.microsoft.com/office/powerpoint/2010/main" val="22922131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8601">
                                            <p:txEl>
                                              <p:pRg st="0" end="0"/>
                                            </p:txEl>
                                          </p:spTgt>
                                        </p:tgtEl>
                                        <p:attrNameLst>
                                          <p:attrName>style.visibility</p:attrName>
                                        </p:attrNameLst>
                                      </p:cBhvr>
                                      <p:to>
                                        <p:strVal val="visible"/>
                                      </p:to>
                                    </p:set>
                                    <p:animEffect transition="in" filter="barn(outVertical)">
                                      <p:cBhvr>
                                        <p:cTn id="7" dur="500"/>
                                        <p:tgtEl>
                                          <p:spTgt spid="2386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38601">
                                            <p:txEl>
                                              <p:pRg st="1" end="1"/>
                                            </p:txEl>
                                          </p:spTgt>
                                        </p:tgtEl>
                                        <p:attrNameLst>
                                          <p:attrName>style.visibility</p:attrName>
                                        </p:attrNameLst>
                                      </p:cBhvr>
                                      <p:to>
                                        <p:strVal val="visible"/>
                                      </p:to>
                                    </p:set>
                                    <p:animEffect transition="in" filter="barn(outVertical)">
                                      <p:cBhvr>
                                        <p:cTn id="12" dur="500"/>
                                        <p:tgtEl>
                                          <p:spTgt spid="2386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8601">
                                            <p:txEl>
                                              <p:pRg st="2" end="2"/>
                                            </p:txEl>
                                          </p:spTgt>
                                        </p:tgtEl>
                                        <p:attrNameLst>
                                          <p:attrName>style.visibility</p:attrName>
                                        </p:attrNameLst>
                                      </p:cBhvr>
                                      <p:to>
                                        <p:strVal val="visible"/>
                                      </p:to>
                                    </p:set>
                                    <p:animEffect transition="in" filter="barn(outVertical)">
                                      <p:cBhvr>
                                        <p:cTn id="17" dur="500"/>
                                        <p:tgtEl>
                                          <p:spTgt spid="2386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38597">
                                            <p:txEl>
                                              <p:pRg st="0" end="0"/>
                                            </p:txEl>
                                          </p:spTgt>
                                        </p:tgtEl>
                                        <p:attrNameLst>
                                          <p:attrName>style.visibility</p:attrName>
                                        </p:attrNameLst>
                                      </p:cBhvr>
                                      <p:to>
                                        <p:strVal val="visible"/>
                                      </p:to>
                                    </p:set>
                                    <p:animEffect transition="in" filter="barn(outVertical)">
                                      <p:cBhvr>
                                        <p:cTn id="22" dur="500"/>
                                        <p:tgtEl>
                                          <p:spTgt spid="23859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38597">
                                            <p:txEl>
                                              <p:pRg st="1" end="1"/>
                                            </p:txEl>
                                          </p:spTgt>
                                        </p:tgtEl>
                                        <p:attrNameLst>
                                          <p:attrName>style.visibility</p:attrName>
                                        </p:attrNameLst>
                                      </p:cBhvr>
                                      <p:to>
                                        <p:strVal val="visible"/>
                                      </p:to>
                                    </p:set>
                                    <p:animEffect transition="in" filter="barn(outVertical)">
                                      <p:cBhvr>
                                        <p:cTn id="27" dur="500"/>
                                        <p:tgtEl>
                                          <p:spTgt spid="238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build="p" autoUpdateAnimBg="0"/>
      <p:bldP spid="23860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Text Box 4">
            <a:extLst>
              <a:ext uri="{FF2B5EF4-FFF2-40B4-BE49-F238E27FC236}">
                <a16:creationId xmlns:a16="http://schemas.microsoft.com/office/drawing/2014/main" id="{D924CDF1-FFCF-D84A-9D75-496E0834602C}"/>
              </a:ext>
            </a:extLst>
          </p:cNvPr>
          <p:cNvSpPr txBox="1">
            <a:spLocks noChangeArrowheads="1"/>
          </p:cNvSpPr>
          <p:nvPr/>
        </p:nvSpPr>
        <p:spPr bwMode="auto">
          <a:xfrm>
            <a:off x="533400" y="1214438"/>
            <a:ext cx="4419600" cy="542925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en-US" altLang="zh-CN" b="1">
                <a:solidFill>
                  <a:schemeClr val="tx1"/>
                </a:solidFill>
              </a:rPr>
              <a:t>Int RN  ;</a:t>
            </a:r>
          </a:p>
          <a:p>
            <a:pPr>
              <a:lnSpc>
                <a:spcPct val="65000"/>
              </a:lnSpc>
              <a:spcBef>
                <a:spcPct val="50000"/>
              </a:spcBef>
            </a:pPr>
            <a:r>
              <a:rPr lang="en-US" altLang="zh-CN" b="1">
                <a:solidFill>
                  <a:schemeClr val="tx1"/>
                </a:solidFill>
              </a:rPr>
              <a:t> semaphore    L , mx = RN , 1 ;</a:t>
            </a:r>
          </a:p>
          <a:p>
            <a:pPr>
              <a:lnSpc>
                <a:spcPct val="65000"/>
              </a:lnSpc>
              <a:spcBef>
                <a:spcPct val="50000"/>
              </a:spcBef>
            </a:pPr>
            <a:r>
              <a:rPr lang="en-US" altLang="zh-CN" b="1">
                <a:solidFill>
                  <a:srgbClr val="FF00FF"/>
                </a:solidFill>
              </a:rPr>
              <a:t>cobegin</a:t>
            </a:r>
          </a:p>
          <a:p>
            <a:pPr>
              <a:lnSpc>
                <a:spcPct val="65000"/>
              </a:lnSpc>
              <a:spcBef>
                <a:spcPct val="50000"/>
              </a:spcBef>
            </a:pPr>
            <a:r>
              <a:rPr lang="en-US" altLang="zh-CN" b="1">
                <a:solidFill>
                  <a:schemeClr val="tx1"/>
                </a:solidFill>
              </a:rPr>
              <a:t>     </a:t>
            </a:r>
            <a:r>
              <a:rPr lang="en-US" altLang="zh-CN" b="1">
                <a:solidFill>
                  <a:srgbClr val="0000FF"/>
                </a:solidFill>
              </a:rPr>
              <a:t>reader () {</a:t>
            </a:r>
          </a:p>
          <a:p>
            <a:pPr>
              <a:lnSpc>
                <a:spcPct val="65000"/>
              </a:lnSpc>
              <a:spcBef>
                <a:spcPct val="50000"/>
              </a:spcBef>
            </a:pPr>
            <a:r>
              <a:rPr lang="en-US" altLang="zh-CN" b="1">
                <a:solidFill>
                  <a:schemeClr val="tx1"/>
                </a:solidFill>
              </a:rPr>
              <a:t>            </a:t>
            </a:r>
            <a:r>
              <a:rPr lang="en-US" altLang="zh-CN" b="1">
                <a:solidFill>
                  <a:srgbClr val="FF3300"/>
                </a:solidFill>
              </a:rPr>
              <a:t>while(true) {</a:t>
            </a:r>
          </a:p>
          <a:p>
            <a:pPr>
              <a:lnSpc>
                <a:spcPct val="65000"/>
              </a:lnSpc>
              <a:spcBef>
                <a:spcPct val="50000"/>
              </a:spcBef>
            </a:pPr>
            <a:r>
              <a:rPr lang="en-US" altLang="zh-CN" b="1">
                <a:solidFill>
                  <a:schemeClr val="tx1"/>
                </a:solidFill>
              </a:rPr>
              <a:t>               Swait ( L,1,1 ) ;</a:t>
            </a:r>
          </a:p>
          <a:p>
            <a:pPr>
              <a:lnSpc>
                <a:spcPct val="65000"/>
              </a:lnSpc>
              <a:spcBef>
                <a:spcPct val="50000"/>
              </a:spcBef>
            </a:pPr>
            <a:r>
              <a:rPr lang="en-US" altLang="zh-CN" b="1">
                <a:solidFill>
                  <a:schemeClr val="tx1"/>
                </a:solidFill>
              </a:rPr>
              <a:t>               Swait ( mx ,1,0 ) ;</a:t>
            </a:r>
          </a:p>
          <a:p>
            <a:pPr>
              <a:lnSpc>
                <a:spcPct val="65000"/>
              </a:lnSpc>
              <a:spcBef>
                <a:spcPct val="50000"/>
              </a:spcBef>
            </a:pPr>
            <a:r>
              <a:rPr lang="en-US" altLang="zh-CN" b="1">
                <a:solidFill>
                  <a:schemeClr val="tx1"/>
                </a:solidFill>
              </a:rPr>
              <a:t>                 …</a:t>
            </a:r>
          </a:p>
          <a:p>
            <a:pPr>
              <a:lnSpc>
                <a:spcPct val="65000"/>
              </a:lnSpc>
              <a:spcBef>
                <a:spcPct val="50000"/>
              </a:spcBef>
            </a:pPr>
            <a:r>
              <a:rPr lang="en-US" altLang="zh-CN" b="1">
                <a:solidFill>
                  <a:schemeClr val="tx1"/>
                </a:solidFill>
              </a:rPr>
              <a:t>               </a:t>
            </a:r>
            <a:r>
              <a:rPr lang="en-US" altLang="zh-CN" b="1">
                <a:solidFill>
                  <a:srgbClr val="FF3300"/>
                </a:solidFill>
              </a:rPr>
              <a:t>perform read operation ;</a:t>
            </a:r>
          </a:p>
          <a:p>
            <a:pPr>
              <a:lnSpc>
                <a:spcPct val="65000"/>
              </a:lnSpc>
              <a:spcBef>
                <a:spcPct val="50000"/>
              </a:spcBef>
            </a:pPr>
            <a:r>
              <a:rPr lang="en-US" altLang="zh-CN" b="1">
                <a:solidFill>
                  <a:schemeClr val="tx1"/>
                </a:solidFill>
              </a:rPr>
              <a:t>                 …</a:t>
            </a:r>
          </a:p>
          <a:p>
            <a:pPr>
              <a:lnSpc>
                <a:spcPct val="65000"/>
              </a:lnSpc>
              <a:spcBef>
                <a:spcPct val="50000"/>
              </a:spcBef>
            </a:pPr>
            <a:r>
              <a:rPr lang="en-US" altLang="zh-CN" b="1">
                <a:solidFill>
                  <a:schemeClr val="tx1"/>
                </a:solidFill>
              </a:rPr>
              <a:t>               Ssignal ( L ,1 ) ;</a:t>
            </a:r>
          </a:p>
          <a:p>
            <a:pPr>
              <a:lnSpc>
                <a:spcPct val="65000"/>
              </a:lnSpc>
              <a:spcBef>
                <a:spcPct val="50000"/>
              </a:spcBef>
            </a:pPr>
            <a:r>
              <a:rPr lang="en-US" altLang="zh-CN" b="1">
                <a:solidFill>
                  <a:srgbClr val="FF3300"/>
                </a:solidFill>
              </a:rPr>
              <a:t>         }</a:t>
            </a:r>
          </a:p>
          <a:p>
            <a:pPr>
              <a:lnSpc>
                <a:spcPct val="65000"/>
              </a:lnSpc>
              <a:spcBef>
                <a:spcPct val="50000"/>
              </a:spcBef>
            </a:pPr>
            <a:r>
              <a:rPr lang="en-US" altLang="zh-CN" b="1">
                <a:solidFill>
                  <a:srgbClr val="0000FF"/>
                </a:solidFill>
              </a:rPr>
              <a:t>       }</a:t>
            </a:r>
          </a:p>
        </p:txBody>
      </p:sp>
      <p:sp>
        <p:nvSpPr>
          <p:cNvPr id="407557" name="Text Box 5">
            <a:extLst>
              <a:ext uri="{FF2B5EF4-FFF2-40B4-BE49-F238E27FC236}">
                <a16:creationId xmlns:a16="http://schemas.microsoft.com/office/drawing/2014/main" id="{C5C86E59-E543-EB46-99FB-779BA6043EF3}"/>
              </a:ext>
            </a:extLst>
          </p:cNvPr>
          <p:cNvSpPr txBox="1">
            <a:spLocks noChangeArrowheads="1"/>
          </p:cNvSpPr>
          <p:nvPr/>
        </p:nvSpPr>
        <p:spPr bwMode="auto">
          <a:xfrm>
            <a:off x="5257800" y="1195388"/>
            <a:ext cx="3886200" cy="54483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0000FF"/>
                </a:solidFill>
              </a:rPr>
              <a:t>Writer () {</a:t>
            </a:r>
            <a:endParaRPr lang="en-US" altLang="zh-CN" b="1">
              <a:solidFill>
                <a:schemeClr val="tx1"/>
              </a:solidFill>
            </a:endParaRPr>
          </a:p>
          <a:p>
            <a:pPr>
              <a:spcBef>
                <a:spcPct val="50000"/>
              </a:spcBef>
            </a:pPr>
            <a:r>
              <a:rPr lang="en-US" altLang="zh-CN">
                <a:solidFill>
                  <a:srgbClr val="FF3300"/>
                </a:solidFill>
              </a:rPr>
              <a:t>   while(true) {</a:t>
            </a:r>
            <a:endParaRPr lang="en-US" altLang="zh-CN" b="1">
              <a:solidFill>
                <a:srgbClr val="FF3300"/>
              </a:solidFill>
            </a:endParaRPr>
          </a:p>
          <a:p>
            <a:pPr>
              <a:spcBef>
                <a:spcPct val="50000"/>
              </a:spcBef>
            </a:pPr>
            <a:r>
              <a:rPr lang="en-US" altLang="zh-CN" b="1">
                <a:solidFill>
                  <a:schemeClr val="tx1"/>
                </a:solidFill>
              </a:rPr>
              <a:t>     Swait ( </a:t>
            </a:r>
            <a:r>
              <a:rPr lang="en-US" altLang="zh-CN" b="1">
                <a:solidFill>
                  <a:srgbClr val="0000FF"/>
                </a:solidFill>
              </a:rPr>
              <a:t>mx ,1,1</a:t>
            </a:r>
            <a:r>
              <a:rPr lang="en-US" altLang="zh-CN" b="1">
                <a:solidFill>
                  <a:schemeClr val="tx1"/>
                </a:solidFill>
              </a:rPr>
              <a:t> ) ;</a:t>
            </a:r>
          </a:p>
          <a:p>
            <a:pPr>
              <a:spcBef>
                <a:spcPct val="50000"/>
              </a:spcBef>
            </a:pPr>
            <a:r>
              <a:rPr lang="en-US" altLang="zh-CN" b="1">
                <a:solidFill>
                  <a:schemeClr val="tx1"/>
                </a:solidFill>
              </a:rPr>
              <a:t>              …</a:t>
            </a:r>
          </a:p>
          <a:p>
            <a:pPr>
              <a:spcBef>
                <a:spcPct val="50000"/>
              </a:spcBef>
            </a:pPr>
            <a:r>
              <a:rPr lang="en-US" altLang="zh-CN" b="1">
                <a:solidFill>
                  <a:schemeClr val="tx1"/>
                </a:solidFill>
              </a:rPr>
              <a:t>      </a:t>
            </a:r>
            <a:r>
              <a:rPr lang="en-US" altLang="zh-CN" b="1">
                <a:solidFill>
                  <a:srgbClr val="FF3300"/>
                </a:solidFill>
              </a:rPr>
              <a:t>perform write operation</a:t>
            </a:r>
          </a:p>
          <a:p>
            <a:pPr>
              <a:spcBef>
                <a:spcPct val="50000"/>
              </a:spcBef>
            </a:pPr>
            <a:r>
              <a:rPr lang="en-US" altLang="zh-CN" b="1">
                <a:solidFill>
                  <a:schemeClr val="tx1"/>
                </a:solidFill>
              </a:rPr>
              <a:t>             …</a:t>
            </a:r>
          </a:p>
          <a:p>
            <a:pPr>
              <a:spcBef>
                <a:spcPct val="50000"/>
              </a:spcBef>
            </a:pPr>
            <a:r>
              <a:rPr lang="en-US" altLang="zh-CN" b="1">
                <a:solidFill>
                  <a:schemeClr val="tx1"/>
                </a:solidFill>
              </a:rPr>
              <a:t>       Ssignal ( mx ,1 ) ;</a:t>
            </a:r>
          </a:p>
          <a:p>
            <a:pPr>
              <a:spcBef>
                <a:spcPct val="50000"/>
              </a:spcBef>
            </a:pPr>
            <a:r>
              <a:rPr lang="en-US" altLang="zh-CN" b="1">
                <a:solidFill>
                  <a:srgbClr val="FF3300"/>
                </a:solidFill>
              </a:rPr>
              <a:t>      }</a:t>
            </a:r>
          </a:p>
          <a:p>
            <a:pPr>
              <a:spcBef>
                <a:spcPct val="50000"/>
              </a:spcBef>
            </a:pPr>
            <a:r>
              <a:rPr lang="en-US" altLang="zh-CN" b="1">
                <a:solidFill>
                  <a:schemeClr val="tx1"/>
                </a:solidFill>
              </a:rPr>
              <a:t>    </a:t>
            </a:r>
            <a:r>
              <a:rPr lang="en-US" altLang="zh-CN" b="1">
                <a:solidFill>
                  <a:srgbClr val="0000FF"/>
                </a:solidFill>
              </a:rPr>
              <a:t> }</a:t>
            </a:r>
          </a:p>
          <a:p>
            <a:pPr>
              <a:spcBef>
                <a:spcPct val="50000"/>
              </a:spcBef>
            </a:pPr>
            <a:r>
              <a:rPr lang="en-US" altLang="zh-CN" b="1">
                <a:solidFill>
                  <a:srgbClr val="FF00FF"/>
                </a:solidFill>
              </a:rPr>
              <a:t>coend </a:t>
            </a:r>
          </a:p>
        </p:txBody>
      </p:sp>
      <p:sp>
        <p:nvSpPr>
          <p:cNvPr id="407558" name="AutoShape 6">
            <a:extLst>
              <a:ext uri="{FF2B5EF4-FFF2-40B4-BE49-F238E27FC236}">
                <a16:creationId xmlns:a16="http://schemas.microsoft.com/office/drawing/2014/main" id="{319E6052-D365-C143-91FF-B1B1C1CCE867}"/>
              </a:ext>
            </a:extLst>
          </p:cNvPr>
          <p:cNvSpPr>
            <a:spLocks noChangeArrowheads="1"/>
          </p:cNvSpPr>
          <p:nvPr/>
        </p:nvSpPr>
        <p:spPr bwMode="auto">
          <a:xfrm>
            <a:off x="3752850" y="3533775"/>
            <a:ext cx="1676400" cy="609600"/>
          </a:xfrm>
          <a:prstGeom prst="leftArrowCallout">
            <a:avLst>
              <a:gd name="adj1" fmla="val 25000"/>
              <a:gd name="adj2" fmla="val 25000"/>
              <a:gd name="adj3" fmla="val 45833"/>
              <a:gd name="adj4" fmla="val 66667"/>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3333FF"/>
                </a:solidFill>
              </a:rPr>
              <a:t>开关</a:t>
            </a:r>
          </a:p>
        </p:txBody>
      </p:sp>
      <p:sp>
        <p:nvSpPr>
          <p:cNvPr id="407559" name="AutoShape 7">
            <a:extLst>
              <a:ext uri="{FF2B5EF4-FFF2-40B4-BE49-F238E27FC236}">
                <a16:creationId xmlns:a16="http://schemas.microsoft.com/office/drawing/2014/main" id="{0B12AF45-994A-4B44-B955-7B05785EA9F1}"/>
              </a:ext>
            </a:extLst>
          </p:cNvPr>
          <p:cNvSpPr>
            <a:spLocks noChangeArrowheads="1"/>
          </p:cNvSpPr>
          <p:nvPr/>
        </p:nvSpPr>
        <p:spPr bwMode="auto">
          <a:xfrm>
            <a:off x="5643563" y="2786063"/>
            <a:ext cx="3429000" cy="1371600"/>
          </a:xfrm>
          <a:prstGeom prst="upArrowCallout">
            <a:avLst>
              <a:gd name="adj1" fmla="val 62500"/>
              <a:gd name="adj2" fmla="val 62500"/>
              <a:gd name="adj3" fmla="val 16667"/>
              <a:gd name="adj4" fmla="val 66667"/>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3333FF"/>
                </a:solidFill>
              </a:rPr>
              <a:t>既无</a:t>
            </a:r>
            <a:r>
              <a:rPr lang="en-US" altLang="zh-CN" b="1">
                <a:solidFill>
                  <a:srgbClr val="3333FF"/>
                </a:solidFill>
              </a:rPr>
              <a:t>writer</a:t>
            </a:r>
            <a:r>
              <a:rPr lang="zh-CN" altLang="en-US" b="1">
                <a:solidFill>
                  <a:srgbClr val="3333FF"/>
                </a:solidFill>
              </a:rPr>
              <a:t>在写（</a:t>
            </a:r>
            <a:r>
              <a:rPr lang="en-US" altLang="zh-CN" b="1">
                <a:solidFill>
                  <a:srgbClr val="3333FF"/>
                </a:solidFill>
              </a:rPr>
              <a:t>mx=1)</a:t>
            </a:r>
          </a:p>
          <a:p>
            <a:pPr algn="ctr"/>
            <a:r>
              <a:rPr lang="zh-CN" altLang="en-US" b="1">
                <a:solidFill>
                  <a:srgbClr val="3333FF"/>
                </a:solidFill>
              </a:rPr>
              <a:t>又无</a:t>
            </a:r>
            <a:r>
              <a:rPr lang="en-US" altLang="zh-CN" b="1">
                <a:solidFill>
                  <a:srgbClr val="3333FF"/>
                </a:solidFill>
              </a:rPr>
              <a:t>reader</a:t>
            </a:r>
            <a:r>
              <a:rPr lang="zh-CN" altLang="en-US" b="1">
                <a:solidFill>
                  <a:srgbClr val="3333FF"/>
                </a:solidFill>
              </a:rPr>
              <a:t>在读（</a:t>
            </a:r>
            <a:r>
              <a:rPr lang="en-US" altLang="zh-CN" b="1">
                <a:solidFill>
                  <a:srgbClr val="3333FF"/>
                </a:solidFill>
              </a:rPr>
              <a:t>L=RN</a:t>
            </a:r>
            <a:r>
              <a:rPr lang="zh-CN" altLang="en-US" b="1">
                <a:solidFill>
                  <a:srgbClr val="3333FF"/>
                </a:solidFill>
              </a:rPr>
              <a:t>）</a:t>
            </a:r>
          </a:p>
        </p:txBody>
      </p:sp>
      <p:sp>
        <p:nvSpPr>
          <p:cNvPr id="112646" name="Rectangle 8">
            <a:extLst>
              <a:ext uri="{FF2B5EF4-FFF2-40B4-BE49-F238E27FC236}">
                <a16:creationId xmlns:a16="http://schemas.microsoft.com/office/drawing/2014/main" id="{AC48E870-0DDD-184C-B119-C92D665DDD39}"/>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7" name="矩形 6">
            <a:extLst>
              <a:ext uri="{FF2B5EF4-FFF2-40B4-BE49-F238E27FC236}">
                <a16:creationId xmlns:a16="http://schemas.microsoft.com/office/drawing/2014/main" id="{3DAD3073-A229-DF49-9A91-D496BD45DA77}"/>
              </a:ext>
            </a:extLst>
          </p:cNvPr>
          <p:cNvSpPr>
            <a:spLocks noChangeArrowheads="1"/>
          </p:cNvSpPr>
          <p:nvPr/>
        </p:nvSpPr>
        <p:spPr bwMode="auto">
          <a:xfrm>
            <a:off x="785813" y="642938"/>
            <a:ext cx="7786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3333FF"/>
                </a:solidFill>
                <a:latin typeface="华文楷体" panose="02010600040101010101" pitchFamily="2" charset="-122"/>
                <a:ea typeface="华文楷体" panose="02010600040101010101" pitchFamily="2" charset="-122"/>
              </a:rPr>
              <a:t>利用信号量集机制解决</a:t>
            </a:r>
            <a:r>
              <a:rPr lang="zh-CN" altLang="en-US" sz="2800" b="1">
                <a:solidFill>
                  <a:srgbClr val="FF00FF"/>
                </a:solidFill>
                <a:latin typeface="华文楷体" panose="02010600040101010101" pitchFamily="2" charset="-122"/>
                <a:ea typeface="华文楷体" panose="02010600040101010101" pitchFamily="2" charset="-122"/>
              </a:rPr>
              <a:t>读者－写者</a:t>
            </a:r>
            <a:r>
              <a:rPr lang="zh-CN" altLang="en-US" sz="2800" b="1">
                <a:solidFill>
                  <a:srgbClr val="3333FF"/>
                </a:solidFill>
                <a:latin typeface="华文楷体" panose="02010600040101010101" pitchFamily="2" charset="-122"/>
                <a:ea typeface="华文楷体" panose="02010600040101010101" pitchFamily="2" charset="-122"/>
              </a:rPr>
              <a:t>问题描述</a:t>
            </a:r>
            <a:endParaRPr lang="zh-CN" altLang="en-US" sz="2800">
              <a:latin typeface="华文楷体" panose="02010600040101010101" pitchFamily="2" charset="-122"/>
              <a:ea typeface="华文楷体" panose="02010600040101010101" pitchFamily="2" charset="-122"/>
            </a:endParaRPr>
          </a:p>
        </p:txBody>
      </p:sp>
      <p:sp>
        <p:nvSpPr>
          <p:cNvPr id="112648" name="灯片编号占位符 3">
            <a:extLst>
              <a:ext uri="{FF2B5EF4-FFF2-40B4-BE49-F238E27FC236}">
                <a16:creationId xmlns:a16="http://schemas.microsoft.com/office/drawing/2014/main" id="{695FCADD-BAAC-4D42-A070-1CD7F443AF3A}"/>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82ABE9-8236-B842-BF58-1D44C14B9362}" type="slidenum">
              <a:rPr lang="zh-CN" altLang="en-US" sz="1800"/>
              <a:pPr/>
              <a:t>110</a:t>
            </a:fld>
            <a:endParaRPr lang="en-US" altLang="zh-CN" sz="1800"/>
          </a:p>
        </p:txBody>
      </p:sp>
      <p:sp>
        <p:nvSpPr>
          <p:cNvPr id="9" name="矩形 8">
            <a:extLst>
              <a:ext uri="{FF2B5EF4-FFF2-40B4-BE49-F238E27FC236}">
                <a16:creationId xmlns:a16="http://schemas.microsoft.com/office/drawing/2014/main" id="{05353380-EB68-E741-A8DC-E249882FB2CE}"/>
              </a:ext>
            </a:extLst>
          </p:cNvPr>
          <p:cNvSpPr/>
          <p:nvPr/>
        </p:nvSpPr>
        <p:spPr bwMode="auto">
          <a:xfrm>
            <a:off x="5435600" y="2276475"/>
            <a:ext cx="3673475" cy="461963"/>
          </a:xfrm>
          <a:prstGeom prst="rect">
            <a:avLst/>
          </a:prstGeom>
          <a:solidFill>
            <a:schemeClr val="bg1">
              <a:lumMod val="20000"/>
              <a:lumOff val="80000"/>
            </a:schemeClr>
          </a:solidFill>
          <a:ln w="28575" cap="flat" cmpd="sng" algn="ctr">
            <a:solidFill>
              <a:schemeClr val="tx1"/>
            </a:solidFill>
            <a:prstDash val="solid"/>
            <a:round/>
            <a:headEnd type="none" w="sm" len="sm"/>
            <a:tailEnd type="triangle" w="lg" len="lg"/>
          </a:ln>
          <a:effectLst/>
        </p:spPr>
        <p:txBody>
          <a:bodyPr>
            <a:spAutoFit/>
          </a:bodyPr>
          <a:lstStyle/>
          <a:p>
            <a:pPr>
              <a:defRPr/>
            </a:pPr>
            <a:r>
              <a:rPr lang="en-US" altLang="zh-CN" b="1" dirty="0" err="1">
                <a:solidFill>
                  <a:schemeClr val="tx1"/>
                </a:solidFill>
                <a:ea typeface="宋体" charset="-122"/>
              </a:rPr>
              <a:t>Swait</a:t>
            </a:r>
            <a:r>
              <a:rPr lang="en-US" altLang="zh-CN" b="1" dirty="0">
                <a:solidFill>
                  <a:schemeClr val="tx1"/>
                </a:solidFill>
                <a:ea typeface="宋体" charset="-122"/>
              </a:rPr>
              <a:t> ( </a:t>
            </a:r>
            <a:r>
              <a:rPr lang="en-US" altLang="zh-CN" b="1" dirty="0" err="1">
                <a:solidFill>
                  <a:srgbClr val="0000FF"/>
                </a:solidFill>
                <a:ea typeface="宋体" charset="-122"/>
              </a:rPr>
              <a:t>mx</a:t>
            </a:r>
            <a:r>
              <a:rPr lang="en-US" altLang="zh-CN" b="1" dirty="0">
                <a:solidFill>
                  <a:srgbClr val="0000FF"/>
                </a:solidFill>
                <a:ea typeface="宋体" charset="-122"/>
              </a:rPr>
              <a:t> ,1,1</a:t>
            </a:r>
            <a:r>
              <a:rPr lang="en-US" altLang="zh-CN" b="1" dirty="0">
                <a:solidFill>
                  <a:schemeClr val="tx1"/>
                </a:solidFill>
                <a:ea typeface="宋体" charset="-122"/>
              </a:rPr>
              <a:t> ; L , RN , 0 ) ;</a:t>
            </a:r>
            <a:endParaRPr lang="zh-CN" altLang="en-US" dirty="0"/>
          </a:p>
        </p:txBody>
      </p:sp>
    </p:spTree>
    <p:extLst>
      <p:ext uri="{BB962C8B-B14F-4D97-AF65-F5344CB8AC3E}">
        <p14:creationId xmlns:p14="http://schemas.microsoft.com/office/powerpoint/2010/main" val="28461623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7556"/>
                                        </p:tgtEl>
                                        <p:attrNameLst>
                                          <p:attrName>style.visibility</p:attrName>
                                        </p:attrNameLst>
                                      </p:cBhvr>
                                      <p:to>
                                        <p:strVal val="visible"/>
                                      </p:to>
                                    </p:set>
                                    <p:animEffect transition="in" filter="dissolve">
                                      <p:cBhvr>
                                        <p:cTn id="12" dur="500"/>
                                        <p:tgtEl>
                                          <p:spTgt spid="407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7557"/>
                                        </p:tgtEl>
                                        <p:attrNameLst>
                                          <p:attrName>style.visibility</p:attrName>
                                        </p:attrNameLst>
                                      </p:cBhvr>
                                      <p:to>
                                        <p:strVal val="visible"/>
                                      </p:to>
                                    </p:set>
                                    <p:animEffect transition="in" filter="dissolve">
                                      <p:cBhvr>
                                        <p:cTn id="17" dur="500"/>
                                        <p:tgtEl>
                                          <p:spTgt spid="407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edge">
                                      <p:cBhvr>
                                        <p:cTn id="22" dur="2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7558"/>
                                        </p:tgtEl>
                                        <p:attrNameLst>
                                          <p:attrName>style.visibility</p:attrName>
                                        </p:attrNameLst>
                                      </p:cBhvr>
                                      <p:to>
                                        <p:strVal val="visible"/>
                                      </p:to>
                                    </p:set>
                                    <p:animEffect transition="in" filter="dissolve">
                                      <p:cBhvr>
                                        <p:cTn id="27" dur="500"/>
                                        <p:tgtEl>
                                          <p:spTgt spid="4075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7559"/>
                                        </p:tgtEl>
                                        <p:attrNameLst>
                                          <p:attrName>style.visibility</p:attrName>
                                        </p:attrNameLst>
                                      </p:cBhvr>
                                      <p:to>
                                        <p:strVal val="visible"/>
                                      </p:to>
                                    </p:set>
                                    <p:animEffect transition="in" filter="dissolve">
                                      <p:cBhvr>
                                        <p:cTn id="32" dur="500"/>
                                        <p:tgtEl>
                                          <p:spTgt spid="407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animBg="1" autoUpdateAnimBg="0"/>
      <p:bldP spid="407557" grpId="0" animBg="1" autoUpdateAnimBg="0"/>
      <p:bldP spid="407558" grpId="0" animBg="1" autoUpdateAnimBg="0"/>
      <p:bldP spid="407559" grpId="0" animBg="1" autoUpdateAnimBg="0"/>
      <p:bldP spid="7" grpId="0"/>
      <p:bldP spid="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Rectangle 4">
            <a:extLst>
              <a:ext uri="{FF2B5EF4-FFF2-40B4-BE49-F238E27FC236}">
                <a16:creationId xmlns:a16="http://schemas.microsoft.com/office/drawing/2014/main" id="{4A14F74F-8486-FE46-9FBB-536DA850F7A9}"/>
              </a:ext>
            </a:extLst>
          </p:cNvPr>
          <p:cNvSpPr>
            <a:spLocks noChangeArrowheads="1"/>
          </p:cNvSpPr>
          <p:nvPr/>
        </p:nvSpPr>
        <p:spPr bwMode="auto">
          <a:xfrm>
            <a:off x="533400" y="533400"/>
            <a:ext cx="84582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zh-CN" altLang="en-US" sz="3200" b="1">
                <a:solidFill>
                  <a:srgbClr val="0000FF"/>
                </a:solidFill>
                <a:latin typeface="楷体_GB2312" pitchFamily="49" charset="-122"/>
                <a:ea typeface="楷体_GB2312" pitchFamily="49" charset="-122"/>
              </a:rPr>
              <a:t>一、问题的提出：</a:t>
            </a:r>
          </a:p>
          <a:p>
            <a:pPr hangingPunct="1">
              <a:lnSpc>
                <a:spcPct val="120000"/>
              </a:lnSpc>
            </a:pPr>
            <a:r>
              <a:rPr lang="zh-CN" altLang="en-US" sz="3200" b="1">
                <a:solidFill>
                  <a:srgbClr val="3333FF"/>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1</a:t>
            </a:r>
            <a:r>
              <a:rPr lang="zh-CN" altLang="en-US" sz="3200" b="1">
                <a:solidFill>
                  <a:srgbClr val="000000"/>
                </a:solidFill>
                <a:latin typeface="楷体_GB2312" pitchFamily="49" charset="-122"/>
                <a:ea typeface="楷体_GB2312" pitchFamily="49" charset="-122"/>
              </a:rPr>
              <a:t>．五个哲学家的生活方式是交替地进行思考和进餐；相邻两个哲学家只能有一个哲学家用餐。</a:t>
            </a:r>
          </a:p>
          <a:p>
            <a:pPr hangingPunct="1">
              <a:lnSpc>
                <a:spcPct val="120000"/>
              </a:lnSpc>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2</a:t>
            </a:r>
            <a:r>
              <a:rPr lang="zh-CN" altLang="en-US" sz="3200" b="1">
                <a:solidFill>
                  <a:srgbClr val="000000"/>
                </a:solidFill>
                <a:latin typeface="楷体_GB2312" pitchFamily="49" charset="-122"/>
                <a:ea typeface="楷体_GB2312" pitchFamily="49" charset="-122"/>
              </a:rPr>
              <a:t>．共用一张园桌，分别坐在五把椅子上。</a:t>
            </a:r>
          </a:p>
          <a:p>
            <a:pPr hangingPunct="1">
              <a:lnSpc>
                <a:spcPct val="120000"/>
              </a:lnSpc>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3</a:t>
            </a:r>
            <a:r>
              <a:rPr lang="zh-CN" altLang="en-US" sz="3200" b="1">
                <a:solidFill>
                  <a:srgbClr val="000000"/>
                </a:solidFill>
                <a:latin typeface="楷体_GB2312" pitchFamily="49" charset="-122"/>
                <a:ea typeface="楷体_GB2312" pitchFamily="49" charset="-122"/>
              </a:rPr>
              <a:t>．圆桌上有五个碗和五支筷子（临界资源）。</a:t>
            </a:r>
          </a:p>
          <a:p>
            <a:pPr hangingPunct="1">
              <a:lnSpc>
                <a:spcPct val="120000"/>
              </a:lnSpc>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4</a:t>
            </a:r>
            <a:r>
              <a:rPr lang="zh-CN" altLang="en-US" sz="3200" b="1">
                <a:solidFill>
                  <a:srgbClr val="000000"/>
                </a:solidFill>
                <a:latin typeface="楷体_GB2312" pitchFamily="49" charset="-122"/>
                <a:ea typeface="楷体_GB2312" pitchFamily="49" charset="-122"/>
              </a:rPr>
              <a:t>．平时一个哲学家进行思考，饥饿时取左右两支筷子进餐。</a:t>
            </a:r>
          </a:p>
        </p:txBody>
      </p:sp>
      <p:sp>
        <p:nvSpPr>
          <p:cNvPr id="113667" name="Rectangle 5">
            <a:extLst>
              <a:ext uri="{FF2B5EF4-FFF2-40B4-BE49-F238E27FC236}">
                <a16:creationId xmlns:a16="http://schemas.microsoft.com/office/drawing/2014/main" id="{3F4FC05B-1171-694A-A590-E9016C8108B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113668" name="灯片编号占位符 3">
            <a:extLst>
              <a:ext uri="{FF2B5EF4-FFF2-40B4-BE49-F238E27FC236}">
                <a16:creationId xmlns:a16="http://schemas.microsoft.com/office/drawing/2014/main" id="{B32A860A-63E9-4E45-9D11-DDC0A12FDB0B}"/>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5F20D9C-E948-AE41-8C83-70D0C15D8FBE}" type="slidenum">
              <a:rPr lang="zh-CN" altLang="en-US" sz="1800"/>
              <a:pPr/>
              <a:t>111</a:t>
            </a:fld>
            <a:endParaRPr lang="en-US" altLang="zh-CN" sz="1800"/>
          </a:p>
        </p:txBody>
      </p:sp>
    </p:spTree>
    <p:extLst>
      <p:ext uri="{BB962C8B-B14F-4D97-AF65-F5344CB8AC3E}">
        <p14:creationId xmlns:p14="http://schemas.microsoft.com/office/powerpoint/2010/main" val="39734258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8580">
                                            <p:txEl>
                                              <p:pRg st="0" end="0"/>
                                            </p:txEl>
                                          </p:spTgt>
                                        </p:tgtEl>
                                        <p:attrNameLst>
                                          <p:attrName>style.visibility</p:attrName>
                                        </p:attrNameLst>
                                      </p:cBhvr>
                                      <p:to>
                                        <p:strVal val="visible"/>
                                      </p:to>
                                    </p:set>
                                    <p:animEffect transition="in" filter="barn(outVertical)">
                                      <p:cBhvr>
                                        <p:cTn id="7" dur="500"/>
                                        <p:tgtEl>
                                          <p:spTgt spid="408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8580">
                                            <p:txEl>
                                              <p:pRg st="1" end="1"/>
                                            </p:txEl>
                                          </p:spTgt>
                                        </p:tgtEl>
                                        <p:attrNameLst>
                                          <p:attrName>style.visibility</p:attrName>
                                        </p:attrNameLst>
                                      </p:cBhvr>
                                      <p:to>
                                        <p:strVal val="visible"/>
                                      </p:to>
                                    </p:set>
                                    <p:animEffect transition="in" filter="barn(outVertical)">
                                      <p:cBhvr>
                                        <p:cTn id="12" dur="500"/>
                                        <p:tgtEl>
                                          <p:spTgt spid="4085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8580">
                                            <p:txEl>
                                              <p:pRg st="2" end="2"/>
                                            </p:txEl>
                                          </p:spTgt>
                                        </p:tgtEl>
                                        <p:attrNameLst>
                                          <p:attrName>style.visibility</p:attrName>
                                        </p:attrNameLst>
                                      </p:cBhvr>
                                      <p:to>
                                        <p:strVal val="visible"/>
                                      </p:to>
                                    </p:set>
                                    <p:animEffect transition="in" filter="barn(outVertical)">
                                      <p:cBhvr>
                                        <p:cTn id="17" dur="500"/>
                                        <p:tgtEl>
                                          <p:spTgt spid="4085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8580">
                                            <p:txEl>
                                              <p:pRg st="3" end="3"/>
                                            </p:txEl>
                                          </p:spTgt>
                                        </p:tgtEl>
                                        <p:attrNameLst>
                                          <p:attrName>style.visibility</p:attrName>
                                        </p:attrNameLst>
                                      </p:cBhvr>
                                      <p:to>
                                        <p:strVal val="visible"/>
                                      </p:to>
                                    </p:set>
                                    <p:animEffect transition="in" filter="barn(outVertical)">
                                      <p:cBhvr>
                                        <p:cTn id="22" dur="500"/>
                                        <p:tgtEl>
                                          <p:spTgt spid="4085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8580">
                                            <p:txEl>
                                              <p:pRg st="4" end="4"/>
                                            </p:txEl>
                                          </p:spTgt>
                                        </p:tgtEl>
                                        <p:attrNameLst>
                                          <p:attrName>style.visibility</p:attrName>
                                        </p:attrNameLst>
                                      </p:cBhvr>
                                      <p:to>
                                        <p:strVal val="visible"/>
                                      </p:to>
                                    </p:set>
                                    <p:animEffect transition="in" filter="barn(outVertical)">
                                      <p:cBhvr>
                                        <p:cTn id="27" dur="500"/>
                                        <p:tgtEl>
                                          <p:spTgt spid="4085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4">
            <a:extLst>
              <a:ext uri="{FF2B5EF4-FFF2-40B4-BE49-F238E27FC236}">
                <a16:creationId xmlns:a16="http://schemas.microsoft.com/office/drawing/2014/main" id="{743FCA85-768B-4F49-B1FA-09819B52BA0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l="20454" t="14314" r="20560" b="21889"/>
          <a:stretch>
            <a:fillRect/>
          </a:stretch>
        </p:blipFill>
        <p:spPr bwMode="auto">
          <a:xfrm>
            <a:off x="1692275" y="836613"/>
            <a:ext cx="6705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1" name="Rectangle 5">
            <a:extLst>
              <a:ext uri="{FF2B5EF4-FFF2-40B4-BE49-F238E27FC236}">
                <a16:creationId xmlns:a16="http://schemas.microsoft.com/office/drawing/2014/main" id="{F8148771-BE9A-CB4F-9F14-477BDB3119CA}"/>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114692" name="Oval 6">
            <a:extLst>
              <a:ext uri="{FF2B5EF4-FFF2-40B4-BE49-F238E27FC236}">
                <a16:creationId xmlns:a16="http://schemas.microsoft.com/office/drawing/2014/main" id="{B9C6F88D-714E-E84A-9BB5-A59E5FA601C9}"/>
              </a:ext>
            </a:extLst>
          </p:cNvPr>
          <p:cNvSpPr>
            <a:spLocks noChangeArrowheads="1"/>
          </p:cNvSpPr>
          <p:nvPr/>
        </p:nvSpPr>
        <p:spPr bwMode="auto">
          <a:xfrm>
            <a:off x="4859338" y="1989138"/>
            <a:ext cx="360362"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3" name="Oval 7">
            <a:extLst>
              <a:ext uri="{FF2B5EF4-FFF2-40B4-BE49-F238E27FC236}">
                <a16:creationId xmlns:a16="http://schemas.microsoft.com/office/drawing/2014/main" id="{3671AD51-9457-1846-8E34-2CF1FED678D1}"/>
              </a:ext>
            </a:extLst>
          </p:cNvPr>
          <p:cNvSpPr>
            <a:spLocks noChangeArrowheads="1"/>
          </p:cNvSpPr>
          <p:nvPr/>
        </p:nvSpPr>
        <p:spPr bwMode="auto">
          <a:xfrm>
            <a:off x="3708400" y="2997200"/>
            <a:ext cx="360363"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4" name="Oval 8">
            <a:extLst>
              <a:ext uri="{FF2B5EF4-FFF2-40B4-BE49-F238E27FC236}">
                <a16:creationId xmlns:a16="http://schemas.microsoft.com/office/drawing/2014/main" id="{3227C95C-2534-994A-AFC1-250F41C97CD6}"/>
              </a:ext>
            </a:extLst>
          </p:cNvPr>
          <p:cNvSpPr>
            <a:spLocks noChangeArrowheads="1"/>
          </p:cNvSpPr>
          <p:nvPr/>
        </p:nvSpPr>
        <p:spPr bwMode="auto">
          <a:xfrm>
            <a:off x="4211638" y="4294188"/>
            <a:ext cx="360362"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5" name="Oval 9">
            <a:extLst>
              <a:ext uri="{FF2B5EF4-FFF2-40B4-BE49-F238E27FC236}">
                <a16:creationId xmlns:a16="http://schemas.microsoft.com/office/drawing/2014/main" id="{960B2174-20A4-EE49-B341-0B67646930A9}"/>
              </a:ext>
            </a:extLst>
          </p:cNvPr>
          <p:cNvSpPr>
            <a:spLocks noChangeArrowheads="1"/>
          </p:cNvSpPr>
          <p:nvPr/>
        </p:nvSpPr>
        <p:spPr bwMode="auto">
          <a:xfrm>
            <a:off x="5651500" y="4222750"/>
            <a:ext cx="360363"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6" name="Oval 10">
            <a:extLst>
              <a:ext uri="{FF2B5EF4-FFF2-40B4-BE49-F238E27FC236}">
                <a16:creationId xmlns:a16="http://schemas.microsoft.com/office/drawing/2014/main" id="{78BBB21A-FD65-BB4F-96EF-989528A7727E}"/>
              </a:ext>
            </a:extLst>
          </p:cNvPr>
          <p:cNvSpPr>
            <a:spLocks noChangeArrowheads="1"/>
          </p:cNvSpPr>
          <p:nvPr/>
        </p:nvSpPr>
        <p:spPr bwMode="auto">
          <a:xfrm>
            <a:off x="6083300" y="3070225"/>
            <a:ext cx="360363"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7" name="灯片编号占位符 3">
            <a:extLst>
              <a:ext uri="{FF2B5EF4-FFF2-40B4-BE49-F238E27FC236}">
                <a16:creationId xmlns:a16="http://schemas.microsoft.com/office/drawing/2014/main" id="{9868E23D-C199-DF47-897F-E21F8825D041}"/>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DBF0470-7EB3-5A4B-991B-BBE2B3C26C33}" type="slidenum">
              <a:rPr lang="zh-CN" altLang="en-US" sz="1800"/>
              <a:pPr/>
              <a:t>112</a:t>
            </a:fld>
            <a:endParaRPr lang="en-US" altLang="zh-CN" sz="1800"/>
          </a:p>
        </p:txBody>
      </p:sp>
    </p:spTree>
    <p:extLst>
      <p:ext uri="{BB962C8B-B14F-4D97-AF65-F5344CB8AC3E}">
        <p14:creationId xmlns:p14="http://schemas.microsoft.com/office/powerpoint/2010/main" val="2192566164"/>
      </p:ext>
    </p:extLst>
  </p:cSld>
  <p:clrMapOvr>
    <a:masterClrMapping/>
  </p:clrMapOvr>
  <p:transition>
    <p:rand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a:extLst>
              <a:ext uri="{FF2B5EF4-FFF2-40B4-BE49-F238E27FC236}">
                <a16:creationId xmlns:a16="http://schemas.microsoft.com/office/drawing/2014/main" id="{179C539B-47DA-0647-B9BF-3B17343DEEAE}"/>
              </a:ext>
            </a:extLst>
          </p:cNvPr>
          <p:cNvSpPr txBox="1">
            <a:spLocks noChangeArrowheads="1"/>
          </p:cNvSpPr>
          <p:nvPr/>
        </p:nvSpPr>
        <p:spPr bwMode="auto">
          <a:xfrm>
            <a:off x="714375" y="1000125"/>
            <a:ext cx="6500813" cy="5786438"/>
          </a:xfrm>
          <a:prstGeom prst="rect">
            <a:avLst/>
          </a:prstGeom>
          <a:solidFill>
            <a:srgbClr val="EAEAEA"/>
          </a:solidFill>
          <a:ln w="12700">
            <a:noFill/>
            <a:miter lim="800000"/>
            <a:headEnd type="none" w="sm" len="sm"/>
            <a:tailEnd type="none" w="sm" len="sm"/>
          </a:ln>
        </p:spPr>
        <p:txBody>
          <a:bodyPr>
            <a:spAutoFit/>
          </a:bodyPr>
          <a:lstStyle/>
          <a:p>
            <a:pPr>
              <a:lnSpc>
                <a:spcPts val="1200"/>
              </a:lnSpc>
              <a:spcBef>
                <a:spcPct val="50000"/>
              </a:spcBef>
              <a:defRPr/>
            </a:pPr>
            <a:endParaRPr lang="en-US" altLang="zh-CN" sz="2800" b="1" dirty="0">
              <a:solidFill>
                <a:schemeClr val="tx1"/>
              </a:solidFill>
              <a:latin typeface="+mn-lt"/>
            </a:endParaRPr>
          </a:p>
          <a:p>
            <a:pPr>
              <a:lnSpc>
                <a:spcPts val="1200"/>
              </a:lnSpc>
              <a:spcBef>
                <a:spcPct val="50000"/>
              </a:spcBef>
              <a:defRPr/>
            </a:pPr>
            <a:r>
              <a:rPr lang="en-US" altLang="zh-CN" sz="2800" b="1" dirty="0">
                <a:solidFill>
                  <a:schemeClr val="tx1"/>
                </a:solidFill>
                <a:latin typeface="+mn-lt"/>
              </a:rPr>
              <a:t>Semaphore chopstick[5]= {1,1,1,1,1 } ;</a:t>
            </a:r>
          </a:p>
          <a:p>
            <a:pPr>
              <a:lnSpc>
                <a:spcPts val="1200"/>
              </a:lnSpc>
              <a:spcBef>
                <a:spcPct val="50000"/>
              </a:spcBef>
              <a:defRPr/>
            </a:pPr>
            <a:r>
              <a:rPr lang="en-US" altLang="zh-CN" sz="2800" b="1" dirty="0" err="1">
                <a:solidFill>
                  <a:srgbClr val="FF00FF"/>
                </a:solidFill>
                <a:latin typeface="+mn-lt"/>
              </a:rPr>
              <a:t>Cobegin</a:t>
            </a:r>
            <a:endParaRPr lang="en-US" altLang="zh-CN" sz="2800" b="1" dirty="0">
              <a:solidFill>
                <a:srgbClr val="FF00FF"/>
              </a:solidFill>
              <a:latin typeface="+mn-lt"/>
            </a:endParaRPr>
          </a:p>
          <a:p>
            <a:pPr>
              <a:lnSpc>
                <a:spcPts val="1200"/>
              </a:lnSpc>
              <a:spcBef>
                <a:spcPct val="50000"/>
              </a:spcBef>
              <a:defRPr/>
            </a:pPr>
            <a:r>
              <a:rPr lang="en-US" altLang="zh-CN" sz="2800" b="1" dirty="0">
                <a:solidFill>
                  <a:schemeClr val="tx1"/>
                </a:solidFill>
                <a:latin typeface="+mn-lt"/>
              </a:rPr>
              <a:t>   </a:t>
            </a:r>
            <a:r>
              <a:rPr lang="en-US" altLang="zh-CN" sz="2800" b="1" dirty="0">
                <a:solidFill>
                  <a:srgbClr val="0000FF"/>
                </a:solidFill>
                <a:latin typeface="+mn-lt"/>
              </a:rPr>
              <a:t>process </a:t>
            </a:r>
            <a:r>
              <a:rPr lang="en-US" altLang="zh-CN" sz="2800" b="1" dirty="0" err="1">
                <a:solidFill>
                  <a:srgbClr val="0000FF"/>
                </a:solidFill>
                <a:latin typeface="+mn-lt"/>
              </a:rPr>
              <a:t>philosopher_i</a:t>
            </a:r>
            <a:r>
              <a:rPr lang="en-US" altLang="zh-CN" sz="2800" b="1" dirty="0">
                <a:solidFill>
                  <a:srgbClr val="0000FF"/>
                </a:solidFill>
                <a:latin typeface="+mn-lt"/>
              </a:rPr>
              <a:t>() {     </a:t>
            </a:r>
          </a:p>
          <a:p>
            <a:pPr>
              <a:lnSpc>
                <a:spcPts val="1200"/>
              </a:lnSpc>
              <a:spcBef>
                <a:spcPct val="50000"/>
              </a:spcBef>
              <a:defRPr/>
            </a:pPr>
            <a:r>
              <a:rPr lang="en-US" altLang="zh-CN" sz="2800" b="1" dirty="0">
                <a:solidFill>
                  <a:schemeClr val="tx1"/>
                </a:solidFill>
                <a:latin typeface="+mn-lt"/>
              </a:rPr>
              <a:t>     </a:t>
            </a:r>
            <a:r>
              <a:rPr lang="en-US" altLang="zh-CN" sz="2800" b="1" dirty="0">
                <a:solidFill>
                  <a:srgbClr val="FF3300"/>
                </a:solidFill>
                <a:latin typeface="+mn-lt"/>
              </a:rPr>
              <a:t>while(true) {</a:t>
            </a:r>
          </a:p>
          <a:p>
            <a:pPr>
              <a:lnSpc>
                <a:spcPts val="1200"/>
              </a:lnSpc>
              <a:spcBef>
                <a:spcPct val="50000"/>
              </a:spcBef>
              <a:defRPr/>
            </a:pPr>
            <a:r>
              <a:rPr lang="en-US" altLang="zh-CN" sz="2800" b="1" dirty="0">
                <a:solidFill>
                  <a:schemeClr val="tx1"/>
                </a:solidFill>
                <a:latin typeface="+mn-lt"/>
              </a:rPr>
              <a:t>          wait ( chopstick [ </a:t>
            </a:r>
            <a:r>
              <a:rPr lang="en-US" altLang="zh-CN" sz="2800" b="1" dirty="0" err="1">
                <a:solidFill>
                  <a:schemeClr val="tx1"/>
                </a:solidFill>
                <a:latin typeface="+mn-lt"/>
              </a:rPr>
              <a:t>i</a:t>
            </a:r>
            <a:r>
              <a:rPr lang="en-US" altLang="zh-CN" sz="2800" b="1" dirty="0">
                <a:solidFill>
                  <a:schemeClr val="tx1"/>
                </a:solidFill>
                <a:latin typeface="+mn-lt"/>
              </a:rPr>
              <a:t> ] ) ;</a:t>
            </a:r>
          </a:p>
          <a:p>
            <a:pPr>
              <a:lnSpc>
                <a:spcPts val="1200"/>
              </a:lnSpc>
              <a:spcBef>
                <a:spcPct val="50000"/>
              </a:spcBef>
              <a:defRPr/>
            </a:pPr>
            <a:r>
              <a:rPr lang="en-US" altLang="zh-CN" sz="2800" b="1" dirty="0">
                <a:solidFill>
                  <a:schemeClr val="tx1"/>
                </a:solidFill>
                <a:latin typeface="+mn-lt"/>
              </a:rPr>
              <a:t>          wait ( chopstick [( </a:t>
            </a:r>
            <a:r>
              <a:rPr lang="en-US" altLang="zh-CN" sz="2800" b="1" dirty="0" err="1">
                <a:solidFill>
                  <a:schemeClr val="tx1"/>
                </a:solidFill>
                <a:latin typeface="+mn-lt"/>
              </a:rPr>
              <a:t>i</a:t>
            </a:r>
            <a:r>
              <a:rPr lang="en-US" altLang="zh-CN" sz="2800" b="1" dirty="0">
                <a:solidFill>
                  <a:schemeClr val="tx1"/>
                </a:solidFill>
                <a:latin typeface="+mn-lt"/>
              </a:rPr>
              <a:t>  +1 ) %5 ] ) ;</a:t>
            </a:r>
          </a:p>
          <a:p>
            <a:pPr>
              <a:lnSpc>
                <a:spcPts val="1200"/>
              </a:lnSpc>
              <a:spcBef>
                <a:spcPct val="50000"/>
              </a:spcBef>
              <a:defRPr/>
            </a:pPr>
            <a:r>
              <a:rPr lang="en-US" altLang="zh-CN" sz="2800" b="1" dirty="0">
                <a:solidFill>
                  <a:schemeClr val="tx1"/>
                </a:solidFill>
                <a:latin typeface="+mn-lt"/>
              </a:rPr>
              <a:t>               …</a:t>
            </a:r>
          </a:p>
          <a:p>
            <a:pPr>
              <a:lnSpc>
                <a:spcPts val="1200"/>
              </a:lnSpc>
              <a:spcBef>
                <a:spcPct val="50000"/>
              </a:spcBef>
              <a:defRPr/>
            </a:pPr>
            <a:r>
              <a:rPr lang="en-US" altLang="zh-CN" sz="2800" b="1" dirty="0">
                <a:solidFill>
                  <a:schemeClr val="tx1"/>
                </a:solidFill>
                <a:latin typeface="+mn-lt"/>
              </a:rPr>
              <a:t>               </a:t>
            </a:r>
            <a:r>
              <a:rPr lang="en-US" altLang="zh-CN" sz="2800" b="1" dirty="0">
                <a:solidFill>
                  <a:srgbClr val="3333FF"/>
                </a:solidFill>
                <a:latin typeface="+mn-lt"/>
              </a:rPr>
              <a:t>eat ;</a:t>
            </a:r>
          </a:p>
          <a:p>
            <a:pPr>
              <a:lnSpc>
                <a:spcPts val="1200"/>
              </a:lnSpc>
              <a:spcBef>
                <a:spcPct val="50000"/>
              </a:spcBef>
              <a:defRPr/>
            </a:pPr>
            <a:r>
              <a:rPr lang="en-US" altLang="zh-CN" sz="2800" b="1" dirty="0">
                <a:solidFill>
                  <a:schemeClr val="tx1"/>
                </a:solidFill>
                <a:latin typeface="+mn-lt"/>
              </a:rPr>
              <a:t>          signal ( chopstick [ </a:t>
            </a:r>
            <a:r>
              <a:rPr lang="en-US" altLang="zh-CN" sz="2800" b="1" dirty="0" err="1">
                <a:solidFill>
                  <a:schemeClr val="tx1"/>
                </a:solidFill>
                <a:latin typeface="+mn-lt"/>
              </a:rPr>
              <a:t>i</a:t>
            </a:r>
            <a:r>
              <a:rPr lang="en-US" altLang="zh-CN" sz="2800" b="1" dirty="0">
                <a:solidFill>
                  <a:schemeClr val="tx1"/>
                </a:solidFill>
                <a:latin typeface="+mn-lt"/>
              </a:rPr>
              <a:t> ] ) ;</a:t>
            </a:r>
          </a:p>
          <a:p>
            <a:pPr>
              <a:lnSpc>
                <a:spcPts val="1200"/>
              </a:lnSpc>
              <a:spcBef>
                <a:spcPct val="50000"/>
              </a:spcBef>
              <a:defRPr/>
            </a:pPr>
            <a:r>
              <a:rPr lang="en-US" altLang="zh-CN" sz="2800" b="1" dirty="0">
                <a:solidFill>
                  <a:schemeClr val="tx1"/>
                </a:solidFill>
                <a:latin typeface="+mn-lt"/>
              </a:rPr>
              <a:t>          signal ( chopstick [ ( i+1 ) % 5 ] ) ;</a:t>
            </a:r>
          </a:p>
          <a:p>
            <a:pPr>
              <a:lnSpc>
                <a:spcPts val="1200"/>
              </a:lnSpc>
              <a:spcBef>
                <a:spcPct val="50000"/>
              </a:spcBef>
              <a:defRPr/>
            </a:pPr>
            <a:r>
              <a:rPr lang="en-US" altLang="zh-CN" sz="2800" b="1" dirty="0">
                <a:solidFill>
                  <a:schemeClr val="tx1"/>
                </a:solidFill>
                <a:latin typeface="+mn-lt"/>
              </a:rPr>
              <a:t>                   …</a:t>
            </a:r>
          </a:p>
          <a:p>
            <a:pPr>
              <a:lnSpc>
                <a:spcPts val="1200"/>
              </a:lnSpc>
              <a:spcBef>
                <a:spcPct val="50000"/>
              </a:spcBef>
              <a:defRPr/>
            </a:pPr>
            <a:r>
              <a:rPr lang="en-US" altLang="zh-CN" sz="2800" b="1" dirty="0">
                <a:solidFill>
                  <a:schemeClr val="tx1"/>
                </a:solidFill>
                <a:latin typeface="+mn-lt"/>
              </a:rPr>
              <a:t>              think ;</a:t>
            </a:r>
          </a:p>
          <a:p>
            <a:pPr>
              <a:lnSpc>
                <a:spcPts val="1200"/>
              </a:lnSpc>
              <a:spcBef>
                <a:spcPct val="50000"/>
              </a:spcBef>
              <a:defRPr/>
            </a:pPr>
            <a:r>
              <a:rPr lang="en-US" altLang="zh-CN" sz="2800" b="1" dirty="0">
                <a:solidFill>
                  <a:schemeClr val="tx1"/>
                </a:solidFill>
                <a:latin typeface="+mn-lt"/>
              </a:rPr>
              <a:t>     </a:t>
            </a:r>
            <a:r>
              <a:rPr lang="en-US" altLang="zh-CN" sz="2800" b="1" dirty="0">
                <a:solidFill>
                  <a:srgbClr val="FF3300"/>
                </a:solidFill>
                <a:latin typeface="+mn-lt"/>
              </a:rPr>
              <a:t> }</a:t>
            </a:r>
          </a:p>
          <a:p>
            <a:pPr>
              <a:lnSpc>
                <a:spcPts val="1200"/>
              </a:lnSpc>
              <a:spcBef>
                <a:spcPct val="50000"/>
              </a:spcBef>
              <a:defRPr/>
            </a:pPr>
            <a:r>
              <a:rPr lang="en-US" altLang="zh-CN" sz="2800" b="1" dirty="0">
                <a:solidFill>
                  <a:srgbClr val="0000FF"/>
                </a:solidFill>
                <a:latin typeface="+mn-lt"/>
              </a:rPr>
              <a:t>   }</a:t>
            </a:r>
          </a:p>
          <a:p>
            <a:pPr>
              <a:lnSpc>
                <a:spcPts val="1200"/>
              </a:lnSpc>
              <a:spcBef>
                <a:spcPct val="50000"/>
              </a:spcBef>
              <a:defRPr/>
            </a:pPr>
            <a:r>
              <a:rPr lang="en-US" altLang="zh-CN" sz="2800" b="1" dirty="0" err="1">
                <a:solidFill>
                  <a:srgbClr val="FF00FF"/>
                </a:solidFill>
                <a:latin typeface="+mn-lt"/>
              </a:rPr>
              <a:t>Coend</a:t>
            </a:r>
            <a:endParaRPr lang="en-US" altLang="zh-CN" sz="2800" b="1" dirty="0">
              <a:solidFill>
                <a:srgbClr val="FF00FF"/>
              </a:solidFill>
              <a:latin typeface="+mn-lt"/>
            </a:endParaRPr>
          </a:p>
        </p:txBody>
      </p:sp>
      <p:sp>
        <p:nvSpPr>
          <p:cNvPr id="115715" name="Text Box 5">
            <a:extLst>
              <a:ext uri="{FF2B5EF4-FFF2-40B4-BE49-F238E27FC236}">
                <a16:creationId xmlns:a16="http://schemas.microsoft.com/office/drawing/2014/main" id="{9EF689DE-6F1A-3743-AF67-C5B700E58DC3}"/>
              </a:ext>
            </a:extLst>
          </p:cNvPr>
          <p:cNvSpPr txBox="1">
            <a:spLocks noChangeArrowheads="1"/>
          </p:cNvSpPr>
          <p:nvPr/>
        </p:nvSpPr>
        <p:spPr bwMode="auto">
          <a:xfrm>
            <a:off x="533400" y="500063"/>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zh-CN" altLang="en-US" sz="3200" b="1">
                <a:solidFill>
                  <a:srgbClr val="0000FF"/>
                </a:solidFill>
                <a:latin typeface="华文楷体" panose="02010600040101010101" pitchFamily="2" charset="-122"/>
                <a:ea typeface="华文楷体" panose="02010600040101010101" pitchFamily="2" charset="-122"/>
              </a:rPr>
              <a:t>二、利用记录型信号量解决哲学家进餐问题</a:t>
            </a:r>
            <a:endParaRPr lang="zh-CN" altLang="en-US" sz="3200">
              <a:solidFill>
                <a:srgbClr val="FF3300"/>
              </a:solidFill>
              <a:latin typeface="华文楷体" panose="02010600040101010101" pitchFamily="2" charset="-122"/>
              <a:ea typeface="华文楷体" panose="02010600040101010101" pitchFamily="2" charset="-122"/>
            </a:endParaRPr>
          </a:p>
        </p:txBody>
      </p:sp>
      <p:sp>
        <p:nvSpPr>
          <p:cNvPr id="115716" name="Rectangle 6">
            <a:extLst>
              <a:ext uri="{FF2B5EF4-FFF2-40B4-BE49-F238E27FC236}">
                <a16:creationId xmlns:a16="http://schemas.microsoft.com/office/drawing/2014/main" id="{957D8594-245E-384A-8135-3BF3CF0F422C}"/>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5" name="TextBox 4">
            <a:extLst>
              <a:ext uri="{FF2B5EF4-FFF2-40B4-BE49-F238E27FC236}">
                <a16:creationId xmlns:a16="http://schemas.microsoft.com/office/drawing/2014/main" id="{99DBB4D7-B177-EA4C-A5C8-8170D21DECD2}"/>
              </a:ext>
            </a:extLst>
          </p:cNvPr>
          <p:cNvSpPr txBox="1">
            <a:spLocks noChangeArrowheads="1"/>
          </p:cNvSpPr>
          <p:nvPr/>
        </p:nvSpPr>
        <p:spPr bwMode="auto">
          <a:xfrm>
            <a:off x="7429500" y="1357313"/>
            <a:ext cx="1477963"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FF3300"/>
                </a:solidFill>
                <a:latin typeface="华文楷体" panose="02010600040101010101" pitchFamily="2" charset="-122"/>
                <a:ea typeface="华文楷体" panose="02010600040101010101" pitchFamily="2" charset="-122"/>
              </a:rPr>
              <a:t>所有信号量被初始化为 </a:t>
            </a:r>
            <a:r>
              <a:rPr lang="en-US" altLang="zh-CN" sz="2800" b="1">
                <a:solidFill>
                  <a:srgbClr val="0000FF"/>
                </a:solidFill>
                <a:latin typeface="华文楷体" panose="02010600040101010101" pitchFamily="2" charset="-122"/>
                <a:ea typeface="华文楷体" panose="02010600040101010101" pitchFamily="2" charset="-122"/>
              </a:rPr>
              <a:t>1</a:t>
            </a:r>
            <a:r>
              <a:rPr lang="en-US" altLang="zh-CN" sz="2800" b="1">
                <a:solidFill>
                  <a:srgbClr val="FF3300"/>
                </a:solidFill>
                <a:latin typeface="华文楷体" panose="02010600040101010101" pitchFamily="2" charset="-122"/>
                <a:ea typeface="华文楷体" panose="02010600040101010101" pitchFamily="2" charset="-122"/>
              </a:rPr>
              <a:t> </a:t>
            </a:r>
            <a:r>
              <a:rPr lang="zh-CN" altLang="en-US" sz="2800" b="1">
                <a:solidFill>
                  <a:srgbClr val="FF3300"/>
                </a:solidFill>
                <a:latin typeface="华文楷体" panose="02010600040101010101" pitchFamily="2" charset="-122"/>
                <a:ea typeface="华文楷体" panose="02010600040101010101" pitchFamily="2" charset="-122"/>
              </a:rPr>
              <a:t>，则第</a:t>
            </a:r>
            <a:r>
              <a:rPr lang="en-US" altLang="zh-CN" sz="2800" b="1">
                <a:solidFill>
                  <a:srgbClr val="0000FF"/>
                </a:solidFill>
                <a:latin typeface="华文楷体" panose="02010600040101010101" pitchFamily="2" charset="-122"/>
                <a:ea typeface="华文楷体" panose="02010600040101010101" pitchFamily="2" charset="-122"/>
              </a:rPr>
              <a:t>i</a:t>
            </a:r>
            <a:r>
              <a:rPr lang="zh-CN" altLang="en-US" sz="2800" b="1">
                <a:solidFill>
                  <a:srgbClr val="FF3300"/>
                </a:solidFill>
                <a:latin typeface="华文楷体" panose="02010600040101010101" pitchFamily="2" charset="-122"/>
                <a:ea typeface="华文楷体" panose="02010600040101010101" pitchFamily="2" charset="-122"/>
              </a:rPr>
              <a:t>个哲学家的活动描述如下：</a:t>
            </a:r>
            <a:endParaRPr lang="zh-CN" altLang="en-US" sz="2800"/>
          </a:p>
        </p:txBody>
      </p:sp>
      <p:sp>
        <p:nvSpPr>
          <p:cNvPr id="115718" name="灯片编号占位符 3">
            <a:extLst>
              <a:ext uri="{FF2B5EF4-FFF2-40B4-BE49-F238E27FC236}">
                <a16:creationId xmlns:a16="http://schemas.microsoft.com/office/drawing/2014/main" id="{9BB52729-E2D5-3A44-AE3C-EB3E93DE4F3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C42AE05-2EF6-F84A-B753-91651CBB701E}" type="slidenum">
              <a:rPr lang="zh-CN" altLang="en-US" sz="1800"/>
              <a:pPr/>
              <a:t>113</a:t>
            </a:fld>
            <a:endParaRPr lang="en-US" altLang="zh-CN" sz="1800"/>
          </a:p>
        </p:txBody>
      </p:sp>
    </p:spTree>
    <p:extLst>
      <p:ext uri="{BB962C8B-B14F-4D97-AF65-F5344CB8AC3E}">
        <p14:creationId xmlns:p14="http://schemas.microsoft.com/office/powerpoint/2010/main" val="299492505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blinds(horizontal)">
                                      <p:cBhvr>
                                        <p:cTn id="12"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2" name="Text Box 4">
            <a:extLst>
              <a:ext uri="{FF2B5EF4-FFF2-40B4-BE49-F238E27FC236}">
                <a16:creationId xmlns:a16="http://schemas.microsoft.com/office/drawing/2014/main" id="{C2DC949A-A77E-8841-9FB4-541436C22F3A}"/>
              </a:ext>
            </a:extLst>
          </p:cNvPr>
          <p:cNvSpPr txBox="1">
            <a:spLocks noChangeArrowheads="1"/>
          </p:cNvSpPr>
          <p:nvPr/>
        </p:nvSpPr>
        <p:spPr bwMode="auto">
          <a:xfrm>
            <a:off x="533400" y="609600"/>
            <a:ext cx="8396288"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en-US" altLang="zh-CN"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该解法可以保证两个相邻哲学家不会同时进餐，但</a:t>
            </a:r>
            <a:r>
              <a:rPr lang="zh-CN" altLang="en-US" sz="3200" b="1">
                <a:solidFill>
                  <a:srgbClr val="FF0000"/>
                </a:solidFill>
                <a:latin typeface="华文楷体" panose="02010600040101010101" pitchFamily="2" charset="-122"/>
                <a:ea typeface="华文楷体" panose="02010600040101010101" pitchFamily="2" charset="-122"/>
              </a:rPr>
              <a:t>可能会引起死锁</a:t>
            </a:r>
            <a:r>
              <a:rPr lang="zh-CN" altLang="en-US" sz="3200" b="1">
                <a:solidFill>
                  <a:srgbClr val="000000"/>
                </a:solidFill>
                <a:latin typeface="华文楷体" panose="02010600040101010101" pitchFamily="2" charset="-122"/>
                <a:ea typeface="华文楷体" panose="02010600040101010101" pitchFamily="2" charset="-122"/>
              </a:rPr>
              <a:t>。对这样的死锁问题可以采用下面的几种解决方法：</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1</a:t>
            </a:r>
            <a:r>
              <a:rPr lang="zh-CN" altLang="en-US" sz="3200" b="1">
                <a:solidFill>
                  <a:srgbClr val="3333FF"/>
                </a:solidFill>
                <a:latin typeface="华文楷体" panose="02010600040101010101" pitchFamily="2" charset="-122"/>
                <a:ea typeface="华文楷体" panose="02010600040101010101" pitchFamily="2" charset="-122"/>
              </a:rPr>
              <a:t>、至多只允许四个哲学家同时进餐，以保证至少有一个哲学家能够进餐。</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2</a:t>
            </a:r>
            <a:r>
              <a:rPr lang="zh-CN" altLang="en-US" sz="3200" b="1">
                <a:solidFill>
                  <a:srgbClr val="3333FF"/>
                </a:solidFill>
                <a:latin typeface="华文楷体" panose="02010600040101010101" pitchFamily="2" charset="-122"/>
                <a:ea typeface="华文楷体" panose="02010600040101010101" pitchFamily="2" charset="-122"/>
              </a:rPr>
              <a:t>、仅当哲学家的左、右两支筷子均可使用时，才允许他拿起筷子进餐。</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3</a:t>
            </a:r>
            <a:r>
              <a:rPr lang="zh-CN" altLang="en-US" sz="3200" b="1">
                <a:solidFill>
                  <a:srgbClr val="3333FF"/>
                </a:solidFill>
                <a:latin typeface="华文楷体" panose="02010600040101010101" pitchFamily="2" charset="-122"/>
                <a:ea typeface="华文楷体" panose="02010600040101010101" pitchFamily="2" charset="-122"/>
              </a:rPr>
              <a:t>、规定奇数号哲学家先拿他左边的筷子，然后再去拿他右边的筷子；而偶数号哲学家则相反。</a:t>
            </a:r>
            <a:endParaRPr lang="zh-CN" altLang="en-US" sz="3200">
              <a:solidFill>
                <a:srgbClr val="3333FF"/>
              </a:solidFill>
              <a:latin typeface="华文楷体" panose="02010600040101010101" pitchFamily="2" charset="-122"/>
              <a:ea typeface="华文楷体" panose="02010600040101010101" pitchFamily="2" charset="-122"/>
            </a:endParaRPr>
          </a:p>
        </p:txBody>
      </p:sp>
      <p:sp>
        <p:nvSpPr>
          <p:cNvPr id="116739" name="Rectangle 5">
            <a:extLst>
              <a:ext uri="{FF2B5EF4-FFF2-40B4-BE49-F238E27FC236}">
                <a16:creationId xmlns:a16="http://schemas.microsoft.com/office/drawing/2014/main" id="{080E341C-512A-4342-ACAF-76B433207BA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116740" name="灯片编号占位符 3">
            <a:extLst>
              <a:ext uri="{FF2B5EF4-FFF2-40B4-BE49-F238E27FC236}">
                <a16:creationId xmlns:a16="http://schemas.microsoft.com/office/drawing/2014/main" id="{4526E402-C288-4A45-B0CE-DCD40177529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9CEBA29-5EAF-DA45-9E11-833B04B461B8}" type="slidenum">
              <a:rPr lang="zh-CN" altLang="en-US" sz="1800"/>
              <a:pPr/>
              <a:t>114</a:t>
            </a:fld>
            <a:endParaRPr lang="en-US" altLang="zh-CN" sz="1800"/>
          </a:p>
        </p:txBody>
      </p:sp>
    </p:spTree>
    <p:extLst>
      <p:ext uri="{BB962C8B-B14F-4D97-AF65-F5344CB8AC3E}">
        <p14:creationId xmlns:p14="http://schemas.microsoft.com/office/powerpoint/2010/main" val="8666729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1652">
                                            <p:txEl>
                                              <p:pRg st="0" end="0"/>
                                            </p:txEl>
                                          </p:spTgt>
                                        </p:tgtEl>
                                        <p:attrNameLst>
                                          <p:attrName>style.visibility</p:attrName>
                                        </p:attrNameLst>
                                      </p:cBhvr>
                                      <p:to>
                                        <p:strVal val="visible"/>
                                      </p:to>
                                    </p:set>
                                    <p:animEffect transition="in" filter="dissolve">
                                      <p:cBhvr>
                                        <p:cTn id="7" dur="500"/>
                                        <p:tgtEl>
                                          <p:spTgt spid="411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1652">
                                            <p:txEl>
                                              <p:pRg st="1" end="1"/>
                                            </p:txEl>
                                          </p:spTgt>
                                        </p:tgtEl>
                                        <p:attrNameLst>
                                          <p:attrName>style.visibility</p:attrName>
                                        </p:attrNameLst>
                                      </p:cBhvr>
                                      <p:to>
                                        <p:strVal val="visible"/>
                                      </p:to>
                                    </p:set>
                                    <p:animEffect transition="in" filter="dissolve">
                                      <p:cBhvr>
                                        <p:cTn id="12" dur="500"/>
                                        <p:tgtEl>
                                          <p:spTgt spid="411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1652">
                                            <p:txEl>
                                              <p:pRg st="2" end="2"/>
                                            </p:txEl>
                                          </p:spTgt>
                                        </p:tgtEl>
                                        <p:attrNameLst>
                                          <p:attrName>style.visibility</p:attrName>
                                        </p:attrNameLst>
                                      </p:cBhvr>
                                      <p:to>
                                        <p:strVal val="visible"/>
                                      </p:to>
                                    </p:set>
                                    <p:animEffect transition="in" filter="dissolve">
                                      <p:cBhvr>
                                        <p:cTn id="17" dur="500"/>
                                        <p:tgtEl>
                                          <p:spTgt spid="4116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1652">
                                            <p:txEl>
                                              <p:pRg st="3" end="3"/>
                                            </p:txEl>
                                          </p:spTgt>
                                        </p:tgtEl>
                                        <p:attrNameLst>
                                          <p:attrName>style.visibility</p:attrName>
                                        </p:attrNameLst>
                                      </p:cBhvr>
                                      <p:to>
                                        <p:strVal val="visible"/>
                                      </p:to>
                                    </p:set>
                                    <p:animEffect transition="in" filter="dissolve">
                                      <p:cBhvr>
                                        <p:cTn id="22" dur="500"/>
                                        <p:tgtEl>
                                          <p:spTgt spid="4116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4">
            <a:extLst>
              <a:ext uri="{FF2B5EF4-FFF2-40B4-BE49-F238E27FC236}">
                <a16:creationId xmlns:a16="http://schemas.microsoft.com/office/drawing/2014/main" id="{4C9467E0-6C87-4F49-A951-09D2BF96F0B9}"/>
              </a:ext>
            </a:extLst>
          </p:cNvPr>
          <p:cNvSpPr txBox="1">
            <a:spLocks noChangeArrowheads="1"/>
          </p:cNvSpPr>
          <p:nvPr/>
        </p:nvSpPr>
        <p:spPr bwMode="auto">
          <a:xfrm>
            <a:off x="539750" y="676275"/>
            <a:ext cx="84582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5000"/>
              </a:lnSpc>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三、利用</a:t>
            </a:r>
            <a:r>
              <a:rPr lang="en-US" altLang="zh-CN" sz="3200" b="1">
                <a:solidFill>
                  <a:srgbClr val="0000FF"/>
                </a:solidFill>
                <a:latin typeface="华文楷体" panose="02010600040101010101" pitchFamily="2" charset="-122"/>
                <a:ea typeface="华文楷体" panose="02010600040101010101" pitchFamily="2" charset="-122"/>
              </a:rPr>
              <a:t>AND</a:t>
            </a:r>
            <a:r>
              <a:rPr lang="zh-CN" altLang="en-US" sz="3200" b="1">
                <a:solidFill>
                  <a:srgbClr val="0000FF"/>
                </a:solidFill>
                <a:latin typeface="华文楷体" panose="02010600040101010101" pitchFamily="2" charset="-122"/>
                <a:ea typeface="华文楷体" panose="02010600040101010101" pitchFamily="2" charset="-122"/>
              </a:rPr>
              <a:t>信号量机制解决哲学家进餐问题</a:t>
            </a:r>
          </a:p>
          <a:p>
            <a:pPr>
              <a:lnSpc>
                <a:spcPct val="85000"/>
              </a:lnSpc>
              <a:spcBef>
                <a:spcPct val="50000"/>
              </a:spcBef>
            </a:pPr>
            <a:r>
              <a:rPr lang="zh-CN" altLang="en-US" sz="3200" b="1">
                <a:solidFill>
                  <a:srgbClr val="FF3300"/>
                </a:solidFill>
                <a:latin typeface="华文楷体" panose="02010600040101010101" pitchFamily="2" charset="-122"/>
                <a:ea typeface="华文楷体" panose="02010600040101010101" pitchFamily="2" charset="-122"/>
              </a:rPr>
              <a:t>    用</a:t>
            </a:r>
            <a:r>
              <a:rPr lang="en-US" altLang="zh-CN" sz="3200" b="1">
                <a:solidFill>
                  <a:srgbClr val="FF3300"/>
                </a:solidFill>
                <a:latin typeface="华文楷体" panose="02010600040101010101" pitchFamily="2" charset="-122"/>
                <a:ea typeface="华文楷体" panose="02010600040101010101" pitchFamily="2" charset="-122"/>
              </a:rPr>
              <a:t>AND</a:t>
            </a:r>
            <a:r>
              <a:rPr lang="zh-CN" altLang="en-US" sz="3200" b="1">
                <a:solidFill>
                  <a:srgbClr val="FF3300"/>
                </a:solidFill>
                <a:latin typeface="华文楷体" panose="02010600040101010101" pitchFamily="2" charset="-122"/>
                <a:ea typeface="华文楷体" panose="02010600040101010101" pitchFamily="2" charset="-122"/>
              </a:rPr>
              <a:t>信号量机制可获得最简洁的解法：</a:t>
            </a:r>
            <a:endParaRPr lang="zh-CN" altLang="en-US" sz="3200" b="1">
              <a:solidFill>
                <a:schemeClr val="tx1"/>
              </a:solidFill>
              <a:latin typeface="华文楷体" panose="02010600040101010101" pitchFamily="2" charset="-122"/>
              <a:ea typeface="华文楷体" panose="02010600040101010101" pitchFamily="2" charset="-122"/>
            </a:endParaRPr>
          </a:p>
        </p:txBody>
      </p:sp>
      <p:sp>
        <p:nvSpPr>
          <p:cNvPr id="117763" name="Rectangle 5">
            <a:extLst>
              <a:ext uri="{FF2B5EF4-FFF2-40B4-BE49-F238E27FC236}">
                <a16:creationId xmlns:a16="http://schemas.microsoft.com/office/drawing/2014/main" id="{8A475166-6B10-AE4B-B323-074A7D92331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4" name="TextBox 3">
            <a:extLst>
              <a:ext uri="{FF2B5EF4-FFF2-40B4-BE49-F238E27FC236}">
                <a16:creationId xmlns:a16="http://schemas.microsoft.com/office/drawing/2014/main" id="{8CAC44AC-804A-214E-9971-038BFD621683}"/>
              </a:ext>
            </a:extLst>
          </p:cNvPr>
          <p:cNvSpPr txBox="1"/>
          <p:nvPr/>
        </p:nvSpPr>
        <p:spPr>
          <a:xfrm>
            <a:off x="642938" y="1857375"/>
            <a:ext cx="8358187" cy="4872038"/>
          </a:xfrm>
          <a:prstGeom prst="rect">
            <a:avLst/>
          </a:prstGeom>
          <a:solidFill>
            <a:srgbClr val="EAEAEA"/>
          </a:solidFill>
        </p:spPr>
        <p:txBody>
          <a:bodyPr>
            <a:spAutoFit/>
          </a:bodyPr>
          <a:lstStyle/>
          <a:p>
            <a:pPr>
              <a:lnSpc>
                <a:spcPct val="65000"/>
              </a:lnSpc>
              <a:spcBef>
                <a:spcPct val="50000"/>
              </a:spcBef>
              <a:defRPr/>
            </a:pPr>
            <a:r>
              <a:rPr lang="en-US" altLang="zh-CN" sz="2800" b="1" dirty="0">
                <a:solidFill>
                  <a:schemeClr val="tx1"/>
                </a:solidFill>
                <a:latin typeface="+mn-lt"/>
                <a:ea typeface="楷体_GB2312" pitchFamily="49" charset="-122"/>
              </a:rPr>
              <a:t>Semaphore chopstick[5 ] ={ 1,1,1,1,1} ;</a:t>
            </a:r>
          </a:p>
          <a:p>
            <a:pPr>
              <a:lnSpc>
                <a:spcPts val="1000"/>
              </a:lnSpc>
              <a:spcBef>
                <a:spcPct val="50000"/>
              </a:spcBef>
              <a:defRPr/>
            </a:pPr>
            <a:r>
              <a:rPr lang="en-US" altLang="zh-CN" sz="2800" b="1" dirty="0" err="1">
                <a:solidFill>
                  <a:srgbClr val="FF00FF"/>
                </a:solidFill>
                <a:latin typeface="+mn-lt"/>
                <a:ea typeface="楷体_GB2312" pitchFamily="49" charset="-122"/>
              </a:rPr>
              <a:t>cobegin</a:t>
            </a:r>
            <a:r>
              <a:rPr lang="en-US" altLang="zh-CN" sz="2800" b="1" dirty="0">
                <a:solidFill>
                  <a:srgbClr val="FF00FF"/>
                </a:solidFill>
                <a:latin typeface="+mn-lt"/>
                <a:ea typeface="楷体_GB2312" pitchFamily="49" charset="-122"/>
              </a:rPr>
              <a:t> </a:t>
            </a:r>
          </a:p>
          <a:p>
            <a:pPr>
              <a:lnSpc>
                <a:spcPts val="1000"/>
              </a:lnSpc>
              <a:spcBef>
                <a:spcPct val="50000"/>
              </a:spcBef>
              <a:defRPr/>
            </a:pPr>
            <a:r>
              <a:rPr lang="en-US" altLang="zh-CN" sz="2800" b="1" dirty="0">
                <a:solidFill>
                  <a:schemeClr val="tx1"/>
                </a:solidFill>
                <a:latin typeface="+mn-lt"/>
              </a:rPr>
              <a:t>  </a:t>
            </a:r>
            <a:r>
              <a:rPr lang="en-US" altLang="zh-CN" sz="2800" b="1" dirty="0">
                <a:solidFill>
                  <a:srgbClr val="0000FF"/>
                </a:solidFill>
                <a:latin typeface="+mn-lt"/>
              </a:rPr>
              <a:t>process </a:t>
            </a:r>
            <a:r>
              <a:rPr lang="en-US" altLang="zh-CN" sz="2800" b="1" dirty="0" err="1">
                <a:solidFill>
                  <a:srgbClr val="0000FF"/>
                </a:solidFill>
                <a:latin typeface="+mn-lt"/>
              </a:rPr>
              <a:t>philosopher_i</a:t>
            </a:r>
            <a:r>
              <a:rPr lang="en-US" altLang="zh-CN" sz="2800" b="1" dirty="0">
                <a:solidFill>
                  <a:srgbClr val="0000FF"/>
                </a:solidFill>
                <a:latin typeface="+mn-lt"/>
              </a:rPr>
              <a:t>() {     </a:t>
            </a:r>
          </a:p>
          <a:p>
            <a:pPr>
              <a:lnSpc>
                <a:spcPts val="1000"/>
              </a:lnSpc>
              <a:spcBef>
                <a:spcPct val="50000"/>
              </a:spcBef>
              <a:defRPr/>
            </a:pPr>
            <a:r>
              <a:rPr lang="en-US" altLang="zh-CN" sz="2800" b="1" dirty="0">
                <a:solidFill>
                  <a:schemeClr val="tx1"/>
                </a:solidFill>
                <a:latin typeface="+mn-lt"/>
              </a:rPr>
              <a:t>       </a:t>
            </a:r>
            <a:r>
              <a:rPr lang="en-US" altLang="zh-CN" sz="2800" b="1" dirty="0">
                <a:solidFill>
                  <a:srgbClr val="FF3300"/>
                </a:solidFill>
                <a:latin typeface="+mn-lt"/>
              </a:rPr>
              <a:t>while(true) {</a:t>
            </a:r>
            <a:endParaRPr lang="en-US" altLang="zh-CN" sz="2800" b="1" dirty="0">
              <a:solidFill>
                <a:srgbClr val="D60093"/>
              </a:solidFill>
              <a:latin typeface="+mn-lt"/>
              <a:ea typeface="楷体_GB2312" pitchFamily="49" charset="-122"/>
            </a:endParaRPr>
          </a:p>
          <a:p>
            <a:pPr>
              <a:lnSpc>
                <a:spcPct val="65000"/>
              </a:lnSpc>
              <a:spcBef>
                <a:spcPct val="50000"/>
              </a:spcBef>
              <a:defRPr/>
            </a:pPr>
            <a:r>
              <a:rPr lang="en-US" altLang="zh-CN" sz="2800" b="1" dirty="0">
                <a:solidFill>
                  <a:schemeClr val="tx1"/>
                </a:solidFill>
                <a:latin typeface="+mn-lt"/>
                <a:ea typeface="楷体_GB2312" pitchFamily="49" charset="-122"/>
              </a:rPr>
              <a:t>       think ;</a:t>
            </a:r>
          </a:p>
          <a:p>
            <a:pPr>
              <a:lnSpc>
                <a:spcPct val="65000"/>
              </a:lnSpc>
              <a:spcBef>
                <a:spcPct val="50000"/>
              </a:spcBef>
              <a:defRPr/>
            </a:pPr>
            <a:r>
              <a:rPr lang="en-US" altLang="zh-CN" sz="2800" b="1" dirty="0">
                <a:solidFill>
                  <a:schemeClr val="tx1"/>
                </a:solidFill>
                <a:latin typeface="+mn-lt"/>
                <a:ea typeface="楷体_GB2312" pitchFamily="49" charset="-122"/>
              </a:rPr>
              <a:t>       </a:t>
            </a:r>
            <a:r>
              <a:rPr lang="en-US" altLang="zh-CN" sz="2800" b="1" dirty="0" err="1">
                <a:solidFill>
                  <a:schemeClr val="tx1"/>
                </a:solidFill>
                <a:latin typeface="+mn-lt"/>
                <a:ea typeface="楷体_GB2312" pitchFamily="49" charset="-122"/>
              </a:rPr>
              <a:t>Swait</a:t>
            </a:r>
            <a:r>
              <a:rPr lang="en-US" altLang="zh-CN" sz="2800" b="1" dirty="0">
                <a:solidFill>
                  <a:schemeClr val="tx1"/>
                </a:solidFill>
                <a:latin typeface="+mn-lt"/>
                <a:ea typeface="楷体_GB2312" pitchFamily="49" charset="-122"/>
              </a:rPr>
              <a:t> (chopstick [( i+1) % 5],chopstick[ </a:t>
            </a:r>
            <a:r>
              <a:rPr lang="en-US" altLang="zh-CN" sz="2800" b="1" dirty="0" err="1">
                <a:solidFill>
                  <a:schemeClr val="tx1"/>
                </a:solidFill>
                <a:latin typeface="+mn-lt"/>
                <a:ea typeface="楷体_GB2312" pitchFamily="49" charset="-122"/>
              </a:rPr>
              <a:t>i</a:t>
            </a:r>
            <a:r>
              <a:rPr lang="en-US" altLang="zh-CN" sz="2800" b="1" dirty="0">
                <a:solidFill>
                  <a:schemeClr val="tx1"/>
                </a:solidFill>
                <a:latin typeface="+mn-lt"/>
                <a:ea typeface="楷体_GB2312" pitchFamily="49" charset="-122"/>
              </a:rPr>
              <a:t> ]) ;</a:t>
            </a:r>
          </a:p>
          <a:p>
            <a:pPr>
              <a:lnSpc>
                <a:spcPct val="65000"/>
              </a:lnSpc>
              <a:spcBef>
                <a:spcPct val="50000"/>
              </a:spcBef>
              <a:defRPr/>
            </a:pPr>
            <a:r>
              <a:rPr lang="en-US" altLang="zh-CN" sz="2800" b="1" dirty="0">
                <a:solidFill>
                  <a:schemeClr val="tx1"/>
                </a:solidFill>
                <a:latin typeface="+mn-lt"/>
                <a:ea typeface="楷体_GB2312" pitchFamily="49" charset="-122"/>
              </a:rPr>
              <a:t>       </a:t>
            </a:r>
            <a:r>
              <a:rPr lang="en-US" altLang="zh-CN" sz="2800" b="1" dirty="0">
                <a:solidFill>
                  <a:srgbClr val="3333FF"/>
                </a:solidFill>
                <a:latin typeface="+mn-lt"/>
                <a:ea typeface="楷体_GB2312" pitchFamily="49" charset="-122"/>
              </a:rPr>
              <a:t>eat ;</a:t>
            </a:r>
          </a:p>
          <a:p>
            <a:pPr>
              <a:lnSpc>
                <a:spcPct val="65000"/>
              </a:lnSpc>
              <a:spcBef>
                <a:spcPct val="50000"/>
              </a:spcBef>
              <a:defRPr/>
            </a:pPr>
            <a:r>
              <a:rPr lang="en-US" altLang="zh-CN" sz="2800" b="1" dirty="0">
                <a:solidFill>
                  <a:schemeClr val="tx1"/>
                </a:solidFill>
                <a:latin typeface="+mn-lt"/>
                <a:ea typeface="楷体_GB2312" pitchFamily="49" charset="-122"/>
              </a:rPr>
              <a:t>       </a:t>
            </a:r>
            <a:r>
              <a:rPr lang="en-US" altLang="zh-CN" sz="2800" b="1" dirty="0" err="1">
                <a:solidFill>
                  <a:schemeClr val="tx1"/>
                </a:solidFill>
                <a:latin typeface="+mn-lt"/>
                <a:ea typeface="楷体_GB2312" pitchFamily="49" charset="-122"/>
              </a:rPr>
              <a:t>Ssignal</a:t>
            </a:r>
            <a:r>
              <a:rPr lang="en-US" altLang="zh-CN" sz="2800" b="1" dirty="0">
                <a:solidFill>
                  <a:schemeClr val="tx1"/>
                </a:solidFill>
                <a:latin typeface="+mn-lt"/>
                <a:ea typeface="楷体_GB2312" pitchFamily="49" charset="-122"/>
              </a:rPr>
              <a:t>( chopstick [( i+1) % 5],chopstick[</a:t>
            </a:r>
            <a:r>
              <a:rPr lang="en-US" altLang="zh-CN" sz="2800" b="1" dirty="0" err="1">
                <a:solidFill>
                  <a:schemeClr val="tx1"/>
                </a:solidFill>
                <a:latin typeface="+mn-lt"/>
                <a:ea typeface="楷体_GB2312" pitchFamily="49" charset="-122"/>
              </a:rPr>
              <a:t>i</a:t>
            </a:r>
            <a:r>
              <a:rPr lang="en-US" altLang="zh-CN" sz="2800" b="1" dirty="0">
                <a:solidFill>
                  <a:schemeClr val="tx1"/>
                </a:solidFill>
                <a:latin typeface="+mn-lt"/>
                <a:ea typeface="楷体_GB2312" pitchFamily="49" charset="-122"/>
              </a:rPr>
              <a:t>]) ;</a:t>
            </a:r>
          </a:p>
          <a:p>
            <a:pPr>
              <a:lnSpc>
                <a:spcPct val="65000"/>
              </a:lnSpc>
              <a:spcBef>
                <a:spcPct val="50000"/>
              </a:spcBef>
              <a:defRPr/>
            </a:pPr>
            <a:r>
              <a:rPr lang="en-US" altLang="zh-CN" sz="2800" b="1" dirty="0">
                <a:solidFill>
                  <a:schemeClr val="tx1"/>
                </a:solidFill>
                <a:latin typeface="+mn-lt"/>
                <a:ea typeface="楷体_GB2312" pitchFamily="49" charset="-122"/>
              </a:rPr>
              <a:t>      </a:t>
            </a:r>
            <a:r>
              <a:rPr lang="en-US" altLang="zh-CN" sz="2800" b="1" dirty="0">
                <a:solidFill>
                  <a:srgbClr val="FF3300"/>
                </a:solidFill>
                <a:latin typeface="+mn-lt"/>
                <a:ea typeface="楷体_GB2312" pitchFamily="49" charset="-122"/>
              </a:rPr>
              <a:t>}</a:t>
            </a:r>
          </a:p>
          <a:p>
            <a:pPr>
              <a:lnSpc>
                <a:spcPct val="65000"/>
              </a:lnSpc>
              <a:spcBef>
                <a:spcPct val="50000"/>
              </a:spcBef>
              <a:defRPr/>
            </a:pPr>
            <a:r>
              <a:rPr lang="en-US" altLang="zh-CN" sz="2800" b="1" dirty="0">
                <a:solidFill>
                  <a:srgbClr val="0000FF"/>
                </a:solidFill>
                <a:latin typeface="+mn-lt"/>
                <a:ea typeface="楷体_GB2312" pitchFamily="49" charset="-122"/>
              </a:rPr>
              <a:t>  }</a:t>
            </a:r>
          </a:p>
          <a:p>
            <a:pPr>
              <a:lnSpc>
                <a:spcPct val="65000"/>
              </a:lnSpc>
              <a:spcBef>
                <a:spcPct val="50000"/>
              </a:spcBef>
              <a:defRPr/>
            </a:pPr>
            <a:r>
              <a:rPr lang="en-US" altLang="zh-CN" sz="2800" b="1" dirty="0" err="1">
                <a:solidFill>
                  <a:srgbClr val="FF00FF"/>
                </a:solidFill>
                <a:latin typeface="+mn-lt"/>
                <a:ea typeface="楷体_GB2312" pitchFamily="49" charset="-122"/>
              </a:rPr>
              <a:t>coend</a:t>
            </a:r>
            <a:endParaRPr lang="zh-CN" altLang="en-US" sz="2800" dirty="0">
              <a:solidFill>
                <a:srgbClr val="FF00FF"/>
              </a:solidFill>
              <a:latin typeface="+mn-lt"/>
            </a:endParaRPr>
          </a:p>
        </p:txBody>
      </p:sp>
      <p:sp>
        <p:nvSpPr>
          <p:cNvPr id="8" name="云形标注 7">
            <a:extLst>
              <a:ext uri="{FF2B5EF4-FFF2-40B4-BE49-F238E27FC236}">
                <a16:creationId xmlns:a16="http://schemas.microsoft.com/office/drawing/2014/main" id="{C54C165D-40B3-DD43-AAFF-320A190F6B42}"/>
              </a:ext>
            </a:extLst>
          </p:cNvPr>
          <p:cNvSpPr>
            <a:spLocks noChangeArrowheads="1"/>
          </p:cNvSpPr>
          <p:nvPr/>
        </p:nvSpPr>
        <p:spPr bwMode="auto">
          <a:xfrm>
            <a:off x="5902325" y="260350"/>
            <a:ext cx="3241675" cy="2389188"/>
          </a:xfrm>
          <a:prstGeom prst="cloudCallout">
            <a:avLst>
              <a:gd name="adj1" fmla="val -125556"/>
              <a:gd name="adj2" fmla="val 43963"/>
            </a:avLst>
          </a:prstGeom>
          <a:solidFill>
            <a:srgbClr val="9D9FFB"/>
          </a:solidFill>
          <a:ln w="28575" algn="ctr">
            <a:solidFill>
              <a:schemeClr val="tx1"/>
            </a:solidFill>
            <a:round/>
            <a:headEnd type="none" w="sm" len="sm"/>
            <a:tailEnd type="triangle" w="lg" len="lg"/>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F8F8F8"/>
                </a:solidFill>
              </a:rPr>
              <a:t>该方法是否会发生死锁？</a:t>
            </a:r>
          </a:p>
        </p:txBody>
      </p:sp>
      <p:sp>
        <p:nvSpPr>
          <p:cNvPr id="117766" name="灯片编号占位符 3">
            <a:extLst>
              <a:ext uri="{FF2B5EF4-FFF2-40B4-BE49-F238E27FC236}">
                <a16:creationId xmlns:a16="http://schemas.microsoft.com/office/drawing/2014/main" id="{B13AA82A-37C1-204C-A632-DB841D42776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4D8E8AA-F61D-AC4B-A1FB-443A2B6F498D}" type="slidenum">
              <a:rPr lang="zh-CN" altLang="en-US" sz="1800"/>
              <a:pPr/>
              <a:t>115</a:t>
            </a:fld>
            <a:endParaRPr lang="en-US" altLang="zh-CN" sz="1800"/>
          </a:p>
        </p:txBody>
      </p:sp>
    </p:spTree>
    <p:extLst>
      <p:ext uri="{BB962C8B-B14F-4D97-AF65-F5344CB8AC3E}">
        <p14:creationId xmlns:p14="http://schemas.microsoft.com/office/powerpoint/2010/main" val="905804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5123DEE3-9D33-B642-9531-373A6562E073}"/>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413701" name="Rectangle 5">
            <a:extLst>
              <a:ext uri="{FF2B5EF4-FFF2-40B4-BE49-F238E27FC236}">
                <a16:creationId xmlns:a16="http://schemas.microsoft.com/office/drawing/2014/main" id="{D73AC9C3-F719-5C4B-82FB-4A124F971AD2}"/>
              </a:ext>
            </a:extLst>
          </p:cNvPr>
          <p:cNvSpPr>
            <a:spLocks noChangeArrowheads="1"/>
          </p:cNvSpPr>
          <p:nvPr/>
        </p:nvSpPr>
        <p:spPr bwMode="auto">
          <a:xfrm>
            <a:off x="500063" y="638175"/>
            <a:ext cx="8458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171D17"/>
                </a:solidFill>
                <a:latin typeface="华文楷体" panose="02010600040101010101" pitchFamily="2" charset="-122"/>
                <a:ea typeface="华文楷体" panose="02010600040101010101" pitchFamily="2" charset="-122"/>
              </a:rPr>
              <a:t>引入信号量机制的目的，是为了消除与时间有关的错误。但如果在使用同步操作</a:t>
            </a:r>
            <a:r>
              <a:rPr lang="en-US" altLang="zh-CN" sz="3200" b="1">
                <a:solidFill>
                  <a:srgbClr val="171D17"/>
                </a:solidFill>
                <a:latin typeface="华文楷体" panose="02010600040101010101" pitchFamily="2" charset="-122"/>
                <a:ea typeface="华文楷体" panose="02010600040101010101" pitchFamily="2" charset="-122"/>
              </a:rPr>
              <a:t>wait</a:t>
            </a:r>
            <a:r>
              <a:rPr lang="zh-CN" altLang="en-US" sz="3200" b="1">
                <a:solidFill>
                  <a:srgbClr val="171D17"/>
                </a:solidFill>
                <a:latin typeface="华文楷体" panose="02010600040101010101" pitchFamily="2" charset="-122"/>
                <a:ea typeface="华文楷体" panose="02010600040101010101" pitchFamily="2" charset="-122"/>
              </a:rPr>
              <a:t>和</a:t>
            </a:r>
            <a:r>
              <a:rPr lang="en-US" altLang="zh-CN" sz="3200" b="1">
                <a:solidFill>
                  <a:srgbClr val="171D17"/>
                </a:solidFill>
                <a:latin typeface="华文楷体" panose="02010600040101010101" pitchFamily="2" charset="-122"/>
                <a:ea typeface="华文楷体" panose="02010600040101010101" pitchFamily="2" charset="-122"/>
              </a:rPr>
              <a:t>signal</a:t>
            </a:r>
            <a:r>
              <a:rPr lang="zh-CN" altLang="en-US" sz="3200" b="1">
                <a:solidFill>
                  <a:srgbClr val="171D17"/>
                </a:solidFill>
                <a:latin typeface="华文楷体" panose="02010600040101010101" pitchFamily="2" charset="-122"/>
                <a:ea typeface="华文楷体" panose="02010600040101010101" pitchFamily="2" charset="-122"/>
              </a:rPr>
              <a:t>时，发生了某种错误，同样会造成与时间有关的错误。</a:t>
            </a:r>
          </a:p>
          <a:p>
            <a:endParaRPr lang="zh-CN" altLang="zh-CN" sz="3200" b="1">
              <a:solidFill>
                <a:srgbClr val="3333FF"/>
              </a:solidFill>
              <a:latin typeface="华文楷体" panose="02010600040101010101" pitchFamily="2" charset="-122"/>
              <a:ea typeface="华文楷体" panose="02010600040101010101" pitchFamily="2" charset="-122"/>
            </a:endParaRPr>
          </a:p>
        </p:txBody>
      </p:sp>
      <p:sp>
        <p:nvSpPr>
          <p:cNvPr id="413702" name="Text Box 6">
            <a:extLst>
              <a:ext uri="{FF2B5EF4-FFF2-40B4-BE49-F238E27FC236}">
                <a16:creationId xmlns:a16="http://schemas.microsoft.com/office/drawing/2014/main" id="{AC1A526C-42B6-E04D-AECD-08D7895ADC59}"/>
              </a:ext>
            </a:extLst>
          </p:cNvPr>
          <p:cNvSpPr txBox="1">
            <a:spLocks noChangeArrowheads="1"/>
          </p:cNvSpPr>
          <p:nvPr/>
        </p:nvSpPr>
        <p:spPr bwMode="auto">
          <a:xfrm>
            <a:off x="714375" y="2571750"/>
            <a:ext cx="8077200" cy="20621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3333FF"/>
                </a:solidFill>
                <a:latin typeface="华文楷体" panose="02010600040101010101" pitchFamily="2" charset="-122"/>
                <a:ea typeface="华文楷体" panose="02010600040101010101" pitchFamily="2" charset="-122"/>
              </a:rPr>
              <a:t>一、</a:t>
            </a:r>
            <a:r>
              <a:rPr lang="en-US" altLang="zh-CN" sz="3200" b="1">
                <a:solidFill>
                  <a:srgbClr val="3333FF"/>
                </a:solidFill>
                <a:latin typeface="华文楷体" panose="02010600040101010101" pitchFamily="2" charset="-122"/>
                <a:ea typeface="华文楷体" panose="02010600040101010101" pitchFamily="2" charset="-122"/>
              </a:rPr>
              <a:t>wait </a:t>
            </a:r>
            <a:r>
              <a:rPr lang="zh-CN" altLang="en-US" sz="3200" b="1">
                <a:solidFill>
                  <a:srgbClr val="3333FF"/>
                </a:solidFill>
                <a:latin typeface="华文楷体" panose="02010600040101010101" pitchFamily="2" charset="-122"/>
                <a:ea typeface="华文楷体" panose="02010600040101010101" pitchFamily="2" charset="-122"/>
              </a:rPr>
              <a:t>和</a:t>
            </a:r>
            <a:r>
              <a:rPr lang="en-US" altLang="zh-CN" sz="3200" b="1">
                <a:solidFill>
                  <a:srgbClr val="3333FF"/>
                </a:solidFill>
                <a:latin typeface="华文楷体" panose="02010600040101010101" pitchFamily="2" charset="-122"/>
                <a:ea typeface="华文楷体" panose="02010600040101010101" pitchFamily="2" charset="-122"/>
              </a:rPr>
              <a:t>signal </a:t>
            </a:r>
            <a:r>
              <a:rPr lang="zh-CN" altLang="en-US" sz="3200" b="1">
                <a:solidFill>
                  <a:srgbClr val="3333FF"/>
                </a:solidFill>
                <a:latin typeface="华文楷体" panose="02010600040101010101" pitchFamily="2" charset="-122"/>
                <a:ea typeface="华文楷体" panose="02010600040101010101" pitchFamily="2" charset="-122"/>
              </a:rPr>
              <a:t>颠倒</a:t>
            </a:r>
          </a:p>
          <a:p>
            <a:r>
              <a:rPr lang="zh-CN" altLang="en-US"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signal ( mutex ) ;</a:t>
            </a:r>
            <a:r>
              <a:rPr lang="zh-CN" altLang="en-US" sz="3200" b="1">
                <a:solidFill>
                  <a:srgbClr val="FF0000"/>
                </a:solidFill>
                <a:latin typeface="楷体_GB2312" pitchFamily="49" charset="-122"/>
                <a:ea typeface="楷体_GB2312" pitchFamily="49" charset="-122"/>
              </a:rPr>
              <a:t>　　　　　　　　　　　                       </a:t>
            </a:r>
          </a:p>
          <a:p>
            <a:r>
              <a:rPr lang="zh-CN" altLang="en-US" sz="3200" b="1">
                <a:solidFill>
                  <a:srgbClr val="FF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critical section</a:t>
            </a:r>
            <a:r>
              <a:rPr lang="zh-CN" altLang="en-US" sz="3200" b="1">
                <a:solidFill>
                  <a:srgbClr val="000000"/>
                </a:solidFill>
                <a:latin typeface="楷体_GB2312" pitchFamily="49" charset="-122"/>
                <a:ea typeface="楷体_GB2312" pitchFamily="49" charset="-122"/>
              </a:rPr>
              <a:t>　　　　　　　　</a:t>
            </a:r>
            <a:r>
              <a:rPr lang="zh-CN" altLang="en-US" sz="3200" b="1">
                <a:solidFill>
                  <a:srgbClr val="3333FF"/>
                </a:solidFill>
                <a:latin typeface="楷体_GB2312" pitchFamily="49" charset="-122"/>
                <a:ea typeface="楷体_GB2312" pitchFamily="49" charset="-122"/>
              </a:rPr>
              <a:t>     </a:t>
            </a:r>
          </a:p>
          <a:p>
            <a:r>
              <a:rPr lang="zh-CN" altLang="en-US"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wait ( mutex ) </a:t>
            </a:r>
            <a:r>
              <a:rPr lang="zh-CN" altLang="en-US" sz="3200" b="1">
                <a:solidFill>
                  <a:srgbClr val="FF0000"/>
                </a:solidFill>
                <a:latin typeface="楷体_GB2312" pitchFamily="49" charset="-122"/>
                <a:ea typeface="楷体_GB2312" pitchFamily="49" charset="-122"/>
              </a:rPr>
              <a:t>；</a:t>
            </a:r>
            <a:endParaRPr lang="zh-CN" altLang="en-US">
              <a:solidFill>
                <a:srgbClr val="FF0000"/>
              </a:solidFill>
            </a:endParaRPr>
          </a:p>
        </p:txBody>
      </p:sp>
      <p:sp>
        <p:nvSpPr>
          <p:cNvPr id="413703" name="Text Box 7">
            <a:extLst>
              <a:ext uri="{FF2B5EF4-FFF2-40B4-BE49-F238E27FC236}">
                <a16:creationId xmlns:a16="http://schemas.microsoft.com/office/drawing/2014/main" id="{90659146-C3CD-AD4B-B4C8-9780CB7861E4}"/>
              </a:ext>
            </a:extLst>
          </p:cNvPr>
          <p:cNvSpPr txBox="1">
            <a:spLocks noChangeArrowheads="1"/>
          </p:cNvSpPr>
          <p:nvPr/>
        </p:nvSpPr>
        <p:spPr bwMode="auto">
          <a:xfrm>
            <a:off x="771525" y="4724400"/>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3333FF"/>
                </a:solidFill>
                <a:latin typeface="华文楷体" panose="02010600040101010101" pitchFamily="2" charset="-122"/>
                <a:ea typeface="华文楷体" panose="02010600040101010101" pitchFamily="2" charset="-122"/>
              </a:rPr>
              <a:t>二、 </a:t>
            </a:r>
            <a:r>
              <a:rPr lang="en-US" altLang="zh-CN" sz="3200" b="1">
                <a:solidFill>
                  <a:srgbClr val="3333FF"/>
                </a:solidFill>
                <a:latin typeface="华文楷体" panose="02010600040101010101" pitchFamily="2" charset="-122"/>
                <a:ea typeface="华文楷体" panose="02010600040101010101" pitchFamily="2" charset="-122"/>
              </a:rPr>
              <a:t>signal </a:t>
            </a:r>
            <a:r>
              <a:rPr lang="zh-CN" altLang="en-US" sz="3200" b="1">
                <a:solidFill>
                  <a:srgbClr val="3333FF"/>
                </a:solidFill>
                <a:latin typeface="华文楷体" panose="02010600040101010101" pitchFamily="2" charset="-122"/>
                <a:ea typeface="华文楷体" panose="02010600040101010101" pitchFamily="2" charset="-122"/>
              </a:rPr>
              <a:t>写成 </a:t>
            </a:r>
            <a:r>
              <a:rPr lang="en-US" altLang="zh-CN" sz="3200" b="1">
                <a:solidFill>
                  <a:srgbClr val="3333FF"/>
                </a:solidFill>
                <a:latin typeface="华文楷体" panose="02010600040101010101" pitchFamily="2" charset="-122"/>
                <a:ea typeface="华文楷体" panose="02010600040101010101" pitchFamily="2" charset="-122"/>
              </a:rPr>
              <a:t>wait </a:t>
            </a:r>
          </a:p>
          <a:p>
            <a:r>
              <a:rPr lang="en-US" altLang="zh-CN"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wait ( mutex ) ;</a:t>
            </a:r>
            <a:r>
              <a:rPr lang="zh-CN" altLang="en-US" sz="3200" b="1">
                <a:solidFill>
                  <a:srgbClr val="FF0000"/>
                </a:solidFill>
                <a:latin typeface="楷体_GB2312" pitchFamily="49" charset="-122"/>
                <a:ea typeface="楷体_GB2312" pitchFamily="49" charset="-122"/>
              </a:rPr>
              <a:t>　　　　　　　　　</a:t>
            </a:r>
            <a:r>
              <a:rPr lang="zh-CN" altLang="en-US" sz="3200" b="1">
                <a:solidFill>
                  <a:srgbClr val="3333FF"/>
                </a:solidFill>
                <a:latin typeface="楷体_GB2312" pitchFamily="49" charset="-122"/>
                <a:ea typeface="楷体_GB2312" pitchFamily="49" charset="-122"/>
              </a:rPr>
              <a:t>       </a:t>
            </a:r>
          </a:p>
          <a:p>
            <a:r>
              <a:rPr lang="zh-CN" altLang="en-US" sz="3200" b="1">
                <a:solidFill>
                  <a:srgbClr val="3333FF"/>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critical section</a:t>
            </a:r>
            <a:r>
              <a:rPr lang="zh-CN" altLang="en-US" sz="3200" b="1">
                <a:solidFill>
                  <a:srgbClr val="000000"/>
                </a:solidFill>
                <a:latin typeface="楷体_GB2312" pitchFamily="49" charset="-122"/>
                <a:ea typeface="楷体_GB2312" pitchFamily="49" charset="-122"/>
              </a:rPr>
              <a:t>　　　　　　　　</a:t>
            </a:r>
            <a:r>
              <a:rPr lang="zh-CN" altLang="en-US" sz="3200" b="1">
                <a:solidFill>
                  <a:srgbClr val="3333FF"/>
                </a:solidFill>
                <a:latin typeface="楷体_GB2312" pitchFamily="49" charset="-122"/>
                <a:ea typeface="楷体_GB2312" pitchFamily="49" charset="-122"/>
              </a:rPr>
              <a:t>     </a:t>
            </a:r>
          </a:p>
          <a:p>
            <a:r>
              <a:rPr lang="zh-CN" altLang="en-US"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wait ( mutex )</a:t>
            </a:r>
            <a:r>
              <a:rPr lang="zh-CN" altLang="en-US" sz="3200" b="1">
                <a:solidFill>
                  <a:srgbClr val="FF0000"/>
                </a:solidFill>
                <a:latin typeface="楷体_GB2312" pitchFamily="49" charset="-122"/>
                <a:ea typeface="楷体_GB2312" pitchFamily="49" charset="-122"/>
              </a:rPr>
              <a:t>；</a:t>
            </a:r>
          </a:p>
        </p:txBody>
      </p:sp>
      <p:sp>
        <p:nvSpPr>
          <p:cNvPr id="118790" name="灯片编号占位符 3">
            <a:extLst>
              <a:ext uri="{FF2B5EF4-FFF2-40B4-BE49-F238E27FC236}">
                <a16:creationId xmlns:a16="http://schemas.microsoft.com/office/drawing/2014/main" id="{F1FF9EEF-7D8A-BC44-9267-31C685AACF2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6125290-9DD0-404F-A247-2AEDE4ED7231}" type="slidenum">
              <a:rPr lang="zh-CN" altLang="en-US" sz="1800"/>
              <a:pPr/>
              <a:t>116</a:t>
            </a:fld>
            <a:endParaRPr lang="en-US" altLang="zh-CN" sz="1800"/>
          </a:p>
        </p:txBody>
      </p:sp>
    </p:spTree>
    <p:extLst>
      <p:ext uri="{BB962C8B-B14F-4D97-AF65-F5344CB8AC3E}">
        <p14:creationId xmlns:p14="http://schemas.microsoft.com/office/powerpoint/2010/main" val="21502222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3701">
                                            <p:txEl>
                                              <p:pRg st="0" end="0"/>
                                            </p:txEl>
                                          </p:spTgt>
                                        </p:tgtEl>
                                        <p:attrNameLst>
                                          <p:attrName>style.visibility</p:attrName>
                                        </p:attrNameLst>
                                      </p:cBhvr>
                                      <p:to>
                                        <p:strVal val="visible"/>
                                      </p:to>
                                    </p:set>
                                    <p:animEffect transition="in" filter="barn(outVertical)">
                                      <p:cBhvr>
                                        <p:cTn id="7" dur="500"/>
                                        <p:tgtEl>
                                          <p:spTgt spid="413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3702">
                                            <p:txEl>
                                              <p:pRg st="0" end="0"/>
                                            </p:txEl>
                                          </p:spTgt>
                                        </p:tgtEl>
                                        <p:attrNameLst>
                                          <p:attrName>style.visibility</p:attrName>
                                        </p:attrNameLst>
                                      </p:cBhvr>
                                      <p:to>
                                        <p:strVal val="visible"/>
                                      </p:to>
                                    </p:set>
                                    <p:animEffect transition="in" filter="barn(outVertical)">
                                      <p:cBhvr>
                                        <p:cTn id="12" dur="500"/>
                                        <p:tgtEl>
                                          <p:spTgt spid="413702">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13702">
                                            <p:txEl>
                                              <p:pRg st="1" end="1"/>
                                            </p:txEl>
                                          </p:spTgt>
                                        </p:tgtEl>
                                        <p:attrNameLst>
                                          <p:attrName>style.visibility</p:attrName>
                                        </p:attrNameLst>
                                      </p:cBhvr>
                                      <p:to>
                                        <p:strVal val="visible"/>
                                      </p:to>
                                    </p:set>
                                    <p:animEffect transition="in" filter="barn(outVertical)">
                                      <p:cBhvr>
                                        <p:cTn id="15" dur="500"/>
                                        <p:tgtEl>
                                          <p:spTgt spid="413702">
                                            <p:txEl>
                                              <p:pRg st="1" end="1"/>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413702">
                                            <p:txEl>
                                              <p:pRg st="2" end="2"/>
                                            </p:txEl>
                                          </p:spTgt>
                                        </p:tgtEl>
                                        <p:attrNameLst>
                                          <p:attrName>style.visibility</p:attrName>
                                        </p:attrNameLst>
                                      </p:cBhvr>
                                      <p:to>
                                        <p:strVal val="visible"/>
                                      </p:to>
                                    </p:set>
                                    <p:animEffect transition="in" filter="barn(outVertical)">
                                      <p:cBhvr>
                                        <p:cTn id="18" dur="500"/>
                                        <p:tgtEl>
                                          <p:spTgt spid="413702">
                                            <p:txEl>
                                              <p:pRg st="2" end="2"/>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413702">
                                            <p:txEl>
                                              <p:pRg st="3" end="3"/>
                                            </p:txEl>
                                          </p:spTgt>
                                        </p:tgtEl>
                                        <p:attrNameLst>
                                          <p:attrName>style.visibility</p:attrName>
                                        </p:attrNameLst>
                                      </p:cBhvr>
                                      <p:to>
                                        <p:strVal val="visible"/>
                                      </p:to>
                                    </p:set>
                                    <p:animEffect transition="in" filter="barn(outVertical)">
                                      <p:cBhvr>
                                        <p:cTn id="21" dur="500"/>
                                        <p:tgtEl>
                                          <p:spTgt spid="413702">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413703">
                                            <p:txEl>
                                              <p:pRg st="0" end="0"/>
                                            </p:txEl>
                                          </p:spTgt>
                                        </p:tgtEl>
                                        <p:attrNameLst>
                                          <p:attrName>style.visibility</p:attrName>
                                        </p:attrNameLst>
                                      </p:cBhvr>
                                      <p:to>
                                        <p:strVal val="visible"/>
                                      </p:to>
                                    </p:set>
                                    <p:animEffect transition="in" filter="barn(outVertical)">
                                      <p:cBhvr>
                                        <p:cTn id="26" dur="500"/>
                                        <p:tgtEl>
                                          <p:spTgt spid="413703">
                                            <p:txEl>
                                              <p:pRg st="0" end="0"/>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413703">
                                            <p:txEl>
                                              <p:pRg st="1" end="1"/>
                                            </p:txEl>
                                          </p:spTgt>
                                        </p:tgtEl>
                                        <p:attrNameLst>
                                          <p:attrName>style.visibility</p:attrName>
                                        </p:attrNameLst>
                                      </p:cBhvr>
                                      <p:to>
                                        <p:strVal val="visible"/>
                                      </p:to>
                                    </p:set>
                                    <p:animEffect transition="in" filter="barn(outVertical)">
                                      <p:cBhvr>
                                        <p:cTn id="29" dur="500"/>
                                        <p:tgtEl>
                                          <p:spTgt spid="413703">
                                            <p:txEl>
                                              <p:pRg st="1" end="1"/>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413703">
                                            <p:txEl>
                                              <p:pRg st="2" end="2"/>
                                            </p:txEl>
                                          </p:spTgt>
                                        </p:tgtEl>
                                        <p:attrNameLst>
                                          <p:attrName>style.visibility</p:attrName>
                                        </p:attrNameLst>
                                      </p:cBhvr>
                                      <p:to>
                                        <p:strVal val="visible"/>
                                      </p:to>
                                    </p:set>
                                    <p:animEffect transition="in" filter="barn(outVertical)">
                                      <p:cBhvr>
                                        <p:cTn id="32" dur="500"/>
                                        <p:tgtEl>
                                          <p:spTgt spid="413703">
                                            <p:txEl>
                                              <p:pRg st="2" end="2"/>
                                            </p:txEl>
                                          </p:spTgt>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413703">
                                            <p:txEl>
                                              <p:pRg st="3" end="3"/>
                                            </p:txEl>
                                          </p:spTgt>
                                        </p:tgtEl>
                                        <p:attrNameLst>
                                          <p:attrName>style.visibility</p:attrName>
                                        </p:attrNameLst>
                                      </p:cBhvr>
                                      <p:to>
                                        <p:strVal val="visible"/>
                                      </p:to>
                                    </p:set>
                                    <p:animEffect transition="in" filter="barn(outVertical)">
                                      <p:cBhvr>
                                        <p:cTn id="35" dur="500"/>
                                        <p:tgtEl>
                                          <p:spTgt spid="4137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build="p" autoUpdateAnimBg="0"/>
      <p:bldP spid="413702" grpId="0" build="p" autoUpdateAnimBg="0"/>
      <p:bldP spid="413703"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4" name="Text Box 4">
            <a:extLst>
              <a:ext uri="{FF2B5EF4-FFF2-40B4-BE49-F238E27FC236}">
                <a16:creationId xmlns:a16="http://schemas.microsoft.com/office/drawing/2014/main" id="{764D2A47-0158-064D-85F6-70DE77C3B242}"/>
              </a:ext>
            </a:extLst>
          </p:cNvPr>
          <p:cNvSpPr txBox="1">
            <a:spLocks noChangeArrowheads="1"/>
          </p:cNvSpPr>
          <p:nvPr/>
        </p:nvSpPr>
        <p:spPr bwMode="auto">
          <a:xfrm>
            <a:off x="1038225" y="685800"/>
            <a:ext cx="631983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三、漏写</a:t>
            </a:r>
            <a:endParaRPr lang="en-US" altLang="zh-CN" sz="3200" b="1">
              <a:solidFill>
                <a:srgbClr val="0000FF"/>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FF3300"/>
                </a:solidFill>
                <a:latin typeface="华文楷体" panose="02010600040101010101" pitchFamily="2" charset="-122"/>
                <a:ea typeface="华文楷体" panose="02010600040101010101" pitchFamily="2" charset="-122"/>
              </a:rPr>
              <a:t>如</a:t>
            </a:r>
            <a:r>
              <a:rPr lang="zh-CN" altLang="en-US" sz="3200" b="1">
                <a:solidFill>
                  <a:srgbClr val="000000"/>
                </a:solidFill>
                <a:latin typeface="华文楷体" panose="02010600040101010101" pitchFamily="2" charset="-122"/>
                <a:ea typeface="华文楷体" panose="02010600040101010101" pitchFamily="2" charset="-122"/>
              </a:rPr>
              <a:t>：漏写</a:t>
            </a:r>
            <a:r>
              <a:rPr lang="en-US" altLang="zh-CN" sz="3200" b="1">
                <a:solidFill>
                  <a:srgbClr val="0000FF"/>
                </a:solidFill>
                <a:latin typeface="华文楷体" panose="02010600040101010101" pitchFamily="2" charset="-122"/>
                <a:ea typeface="华文楷体" panose="02010600040101010101" pitchFamily="2" charset="-122"/>
              </a:rPr>
              <a:t>signal( mutex )</a:t>
            </a:r>
            <a:endParaRPr lang="en-US" altLang="zh-CN" sz="3200" b="1">
              <a:solidFill>
                <a:srgbClr val="000000"/>
              </a:solidFill>
              <a:latin typeface="华文楷体" panose="02010600040101010101" pitchFamily="2" charset="-122"/>
              <a:ea typeface="华文楷体" panose="02010600040101010101" pitchFamily="2" charset="-122"/>
            </a:endParaRPr>
          </a:p>
          <a:p>
            <a:pPr>
              <a:lnSpc>
                <a:spcPct val="120000"/>
              </a:lnSpc>
            </a:pPr>
            <a:r>
              <a:rPr lang="en-US" altLang="zh-CN" sz="3200" b="1">
                <a:solidFill>
                  <a:srgbClr val="000000"/>
                </a:solidFill>
                <a:latin typeface="华文楷体" panose="02010600040101010101" pitchFamily="2" charset="-122"/>
                <a:ea typeface="华文楷体" panose="02010600040101010101" pitchFamily="2" charset="-122"/>
              </a:rPr>
              <a:t>   wait ( mutex ) ;</a:t>
            </a:r>
          </a:p>
          <a:p>
            <a:pPr>
              <a:lnSpc>
                <a:spcPct val="120000"/>
              </a:lnSpc>
            </a:pPr>
            <a:r>
              <a:rPr lang="en-US" altLang="zh-CN" sz="3200" b="1">
                <a:solidFill>
                  <a:srgbClr val="000000"/>
                </a:solidFill>
                <a:latin typeface="华文楷体" panose="02010600040101010101" pitchFamily="2" charset="-122"/>
                <a:ea typeface="华文楷体" panose="02010600040101010101" pitchFamily="2" charset="-122"/>
              </a:rPr>
              <a:t>       critical section                         </a:t>
            </a:r>
            <a:r>
              <a:rPr lang="zh-CN" altLang="en-US" sz="3200" b="1">
                <a:solidFill>
                  <a:srgbClr val="000000"/>
                </a:solidFill>
                <a:latin typeface="华文楷体" panose="02010600040101010101" pitchFamily="2" charset="-122"/>
                <a:ea typeface="华文楷体" panose="02010600040101010101" pitchFamily="2" charset="-122"/>
              </a:rPr>
              <a:t>　　</a:t>
            </a:r>
          </a:p>
          <a:p>
            <a:pPr>
              <a:lnSpc>
                <a:spcPct val="120000"/>
              </a:lnSpc>
            </a:pPr>
            <a:endParaRPr lang="zh-CN" altLang="en-US" sz="3200" b="1">
              <a:solidFill>
                <a:srgbClr val="000000"/>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FF3300"/>
                </a:solidFill>
                <a:latin typeface="华文楷体" panose="02010600040101010101" pitchFamily="2" charset="-122"/>
                <a:ea typeface="华文楷体" panose="02010600040101010101" pitchFamily="2" charset="-122"/>
              </a:rPr>
              <a:t>或</a:t>
            </a:r>
            <a:r>
              <a:rPr lang="zh-CN" altLang="en-US"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171D17"/>
                </a:solidFill>
                <a:latin typeface="华文楷体" panose="02010600040101010101" pitchFamily="2" charset="-122"/>
                <a:ea typeface="华文楷体" panose="02010600040101010101" pitchFamily="2" charset="-122"/>
              </a:rPr>
              <a:t>漏写</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mutex) </a:t>
            </a:r>
            <a:endParaRPr lang="zh-CN" altLang="en-US" sz="3200">
              <a:latin typeface="华文楷体" panose="02010600040101010101" pitchFamily="2" charset="-122"/>
              <a:ea typeface="华文楷体" panose="02010600040101010101" pitchFamily="2" charset="-122"/>
            </a:endParaRPr>
          </a:p>
          <a:p>
            <a:pPr>
              <a:lnSpc>
                <a:spcPct val="120000"/>
              </a:lnSpc>
            </a:pPr>
            <a:r>
              <a:rPr lang="zh-CN" altLang="en-US" sz="3200" b="1">
                <a:solidFill>
                  <a:srgbClr val="D60093"/>
                </a:solidFill>
                <a:latin typeface="华文楷体" panose="02010600040101010101" pitchFamily="2" charset="-122"/>
                <a:ea typeface="华文楷体" panose="02010600040101010101" pitchFamily="2" charset="-122"/>
              </a:rPr>
              <a:t>　  </a:t>
            </a:r>
            <a:r>
              <a:rPr lang="en-US" altLang="zh-CN" sz="3200" b="1">
                <a:solidFill>
                  <a:srgbClr val="D60093"/>
                </a:solidFill>
                <a:latin typeface="华文楷体" panose="02010600040101010101" pitchFamily="2" charset="-122"/>
                <a:ea typeface="华文楷体" panose="02010600040101010101" pitchFamily="2" charset="-122"/>
              </a:rPr>
              <a:t>critical section</a:t>
            </a:r>
          </a:p>
          <a:p>
            <a:pPr>
              <a:lnSpc>
                <a:spcPct val="120000"/>
              </a:lnSpc>
            </a:pPr>
            <a:r>
              <a:rPr lang="en-US" altLang="zh-CN" sz="3200" b="1">
                <a:solidFill>
                  <a:srgbClr val="D60093"/>
                </a:solidFill>
                <a:latin typeface="华文楷体" panose="02010600040101010101" pitchFamily="2" charset="-122"/>
                <a:ea typeface="华文楷体" panose="02010600040101010101" pitchFamily="2" charset="-122"/>
              </a:rPr>
              <a:t>  signal( mutex );</a:t>
            </a:r>
          </a:p>
          <a:p>
            <a:pPr hangingPunct="1">
              <a:lnSpc>
                <a:spcPct val="120000"/>
              </a:lnSpc>
            </a:pPr>
            <a:r>
              <a:rPr lang="en-US" altLang="zh-CN" sz="3200" b="1">
                <a:solidFill>
                  <a:srgbClr val="3333FF"/>
                </a:solidFill>
                <a:latin typeface="华文楷体" panose="02010600040101010101" pitchFamily="2" charset="-122"/>
                <a:ea typeface="华文楷体" panose="02010600040101010101" pitchFamily="2" charset="-122"/>
              </a:rPr>
              <a:t>    </a:t>
            </a:r>
          </a:p>
        </p:txBody>
      </p:sp>
      <p:sp>
        <p:nvSpPr>
          <p:cNvPr id="119811" name="Rectangle 4">
            <a:extLst>
              <a:ext uri="{FF2B5EF4-FFF2-40B4-BE49-F238E27FC236}">
                <a16:creationId xmlns:a16="http://schemas.microsoft.com/office/drawing/2014/main" id="{7D0C8A83-B74A-3443-BE24-3BBB8F6E73C4}"/>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19812" name="灯片编号占位符 3">
            <a:extLst>
              <a:ext uri="{FF2B5EF4-FFF2-40B4-BE49-F238E27FC236}">
                <a16:creationId xmlns:a16="http://schemas.microsoft.com/office/drawing/2014/main" id="{6D83359F-BD1F-C848-BDB5-3928AA7E933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831B9D3-5CEC-5E4B-8F2A-2BB277221159}" type="slidenum">
              <a:rPr lang="zh-CN" altLang="en-US" sz="1800"/>
              <a:pPr/>
              <a:t>117</a:t>
            </a:fld>
            <a:endParaRPr lang="en-US" altLang="zh-CN" sz="1800"/>
          </a:p>
        </p:txBody>
      </p:sp>
    </p:spTree>
    <p:extLst>
      <p:ext uri="{BB962C8B-B14F-4D97-AF65-F5344CB8AC3E}">
        <p14:creationId xmlns:p14="http://schemas.microsoft.com/office/powerpoint/2010/main" val="5644176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4724">
                                            <p:txEl>
                                              <p:pRg st="0" end="0"/>
                                            </p:txEl>
                                          </p:spTgt>
                                        </p:tgtEl>
                                        <p:attrNameLst>
                                          <p:attrName>style.visibility</p:attrName>
                                        </p:attrNameLst>
                                      </p:cBhvr>
                                      <p:to>
                                        <p:strVal val="visible"/>
                                      </p:to>
                                    </p:set>
                                    <p:animEffect transition="in" filter="barn(outVertical)">
                                      <p:cBhvr>
                                        <p:cTn id="7" dur="500"/>
                                        <p:tgtEl>
                                          <p:spTgt spid="414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4724">
                                            <p:txEl>
                                              <p:pRg st="1" end="1"/>
                                            </p:txEl>
                                          </p:spTgt>
                                        </p:tgtEl>
                                        <p:attrNameLst>
                                          <p:attrName>style.visibility</p:attrName>
                                        </p:attrNameLst>
                                      </p:cBhvr>
                                      <p:to>
                                        <p:strVal val="visible"/>
                                      </p:to>
                                    </p:set>
                                    <p:animEffect transition="in" filter="barn(outVertical)">
                                      <p:cBhvr>
                                        <p:cTn id="12" dur="500"/>
                                        <p:tgtEl>
                                          <p:spTgt spid="414724">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14724">
                                            <p:txEl>
                                              <p:pRg st="2" end="2"/>
                                            </p:txEl>
                                          </p:spTgt>
                                        </p:tgtEl>
                                        <p:attrNameLst>
                                          <p:attrName>style.visibility</p:attrName>
                                        </p:attrNameLst>
                                      </p:cBhvr>
                                      <p:to>
                                        <p:strVal val="visible"/>
                                      </p:to>
                                    </p:set>
                                    <p:animEffect transition="in" filter="barn(outVertical)">
                                      <p:cBhvr>
                                        <p:cTn id="15" dur="500"/>
                                        <p:tgtEl>
                                          <p:spTgt spid="414724">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414724">
                                            <p:txEl>
                                              <p:pRg st="3" end="3"/>
                                            </p:txEl>
                                          </p:spTgt>
                                        </p:tgtEl>
                                        <p:attrNameLst>
                                          <p:attrName>style.visibility</p:attrName>
                                        </p:attrNameLst>
                                      </p:cBhvr>
                                      <p:to>
                                        <p:strVal val="visible"/>
                                      </p:to>
                                    </p:set>
                                    <p:animEffect transition="in" filter="barn(outVertical)">
                                      <p:cBhvr>
                                        <p:cTn id="18" dur="500"/>
                                        <p:tgtEl>
                                          <p:spTgt spid="414724">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14724">
                                            <p:txEl>
                                              <p:pRg st="5" end="5"/>
                                            </p:txEl>
                                          </p:spTgt>
                                        </p:tgtEl>
                                        <p:attrNameLst>
                                          <p:attrName>style.visibility</p:attrName>
                                        </p:attrNameLst>
                                      </p:cBhvr>
                                      <p:to>
                                        <p:strVal val="visible"/>
                                      </p:to>
                                    </p:set>
                                    <p:animEffect transition="in" filter="barn(outVertical)">
                                      <p:cBhvr>
                                        <p:cTn id="23" dur="500"/>
                                        <p:tgtEl>
                                          <p:spTgt spid="414724">
                                            <p:txEl>
                                              <p:pRg st="5" end="5"/>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414724">
                                            <p:txEl>
                                              <p:pRg st="6" end="6"/>
                                            </p:txEl>
                                          </p:spTgt>
                                        </p:tgtEl>
                                        <p:attrNameLst>
                                          <p:attrName>style.visibility</p:attrName>
                                        </p:attrNameLst>
                                      </p:cBhvr>
                                      <p:to>
                                        <p:strVal val="visible"/>
                                      </p:to>
                                    </p:set>
                                    <p:animEffect transition="in" filter="barn(outVertical)">
                                      <p:cBhvr>
                                        <p:cTn id="26" dur="500"/>
                                        <p:tgtEl>
                                          <p:spTgt spid="414724">
                                            <p:txEl>
                                              <p:pRg st="6" end="6"/>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414724">
                                            <p:txEl>
                                              <p:pRg st="7" end="7"/>
                                            </p:txEl>
                                          </p:spTgt>
                                        </p:tgtEl>
                                        <p:attrNameLst>
                                          <p:attrName>style.visibility</p:attrName>
                                        </p:attrNameLst>
                                      </p:cBhvr>
                                      <p:to>
                                        <p:strVal val="visible"/>
                                      </p:to>
                                    </p:set>
                                    <p:animEffect transition="in" filter="barn(outVertical)">
                                      <p:cBhvr>
                                        <p:cTn id="29" dur="500"/>
                                        <p:tgtEl>
                                          <p:spTgt spid="414724">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414724">
                                            <p:txEl>
                                              <p:pRg st="8" end="8"/>
                                            </p:txEl>
                                          </p:spTgt>
                                        </p:tgtEl>
                                        <p:attrNameLst>
                                          <p:attrName>style.visibility</p:attrName>
                                        </p:attrNameLst>
                                      </p:cBhvr>
                                      <p:to>
                                        <p:strVal val="visible"/>
                                      </p:to>
                                    </p:set>
                                    <p:animEffect transition="in" filter="barn(outVertical)">
                                      <p:cBhvr>
                                        <p:cTn id="34" dur="500"/>
                                        <p:tgtEl>
                                          <p:spTgt spid="4147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Text Box 4">
            <a:extLst>
              <a:ext uri="{FF2B5EF4-FFF2-40B4-BE49-F238E27FC236}">
                <a16:creationId xmlns:a16="http://schemas.microsoft.com/office/drawing/2014/main" id="{99DA6B25-6EEB-CD4B-BE4A-617642D1B28E}"/>
              </a:ext>
            </a:extLst>
          </p:cNvPr>
          <p:cNvSpPr txBox="1">
            <a:spLocks noChangeArrowheads="1"/>
          </p:cNvSpPr>
          <p:nvPr/>
        </p:nvSpPr>
        <p:spPr bwMode="auto">
          <a:xfrm>
            <a:off x="762000" y="571500"/>
            <a:ext cx="8077200"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zh-CN" altLang="en-US" sz="3600" b="1">
                <a:solidFill>
                  <a:srgbClr val="3333FF"/>
                </a:solidFill>
                <a:latin typeface="华文楷体" panose="02010600040101010101" pitchFamily="2" charset="-122"/>
                <a:ea typeface="华文楷体" panose="02010600040101010101" pitchFamily="2" charset="-122"/>
              </a:rPr>
              <a:t>　　把所有进程对某一种临界资源的同步操作都集中起来，构成一个所谓的秘书进程。凡要访问该临界资源的进程，都要先报告秘书，由秘书来实现诸进程的同步。</a:t>
            </a:r>
          </a:p>
          <a:p>
            <a:pPr hangingPunct="1">
              <a:lnSpc>
                <a:spcPct val="120000"/>
              </a:lnSpc>
            </a:pPr>
            <a:r>
              <a:rPr lang="zh-CN" altLang="en-US" sz="3600" b="1">
                <a:solidFill>
                  <a:schemeClr val="tx1"/>
                </a:solidFill>
                <a:latin typeface="华文楷体" panose="02010600040101010101" pitchFamily="2" charset="-122"/>
                <a:ea typeface="华文楷体" panose="02010600040101010101" pitchFamily="2" charset="-122"/>
              </a:rPr>
              <a:t>　　后来进一步把秘书的思想发展成为</a:t>
            </a:r>
            <a:r>
              <a:rPr lang="zh-CN" altLang="en-US" sz="3600" b="1">
                <a:solidFill>
                  <a:srgbClr val="FF3300"/>
                </a:solidFill>
                <a:latin typeface="华文楷体" panose="02010600040101010101" pitchFamily="2" charset="-122"/>
                <a:ea typeface="华文楷体" panose="02010600040101010101" pitchFamily="2" charset="-122"/>
              </a:rPr>
              <a:t>管程</a:t>
            </a:r>
            <a:r>
              <a:rPr lang="zh-CN" altLang="en-US" sz="3600" b="1">
                <a:solidFill>
                  <a:schemeClr val="tx1"/>
                </a:solidFill>
                <a:latin typeface="华文楷体" panose="02010600040101010101" pitchFamily="2" charset="-122"/>
                <a:ea typeface="华文楷体" panose="02010600040101010101" pitchFamily="2" charset="-122"/>
              </a:rPr>
              <a:t>的概念。</a:t>
            </a:r>
          </a:p>
          <a:p>
            <a:pPr hangingPunct="1">
              <a:lnSpc>
                <a:spcPct val="12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CC3399"/>
                </a:solidFill>
                <a:latin typeface="华文楷体" panose="02010600040101010101" pitchFamily="2" charset="-122"/>
                <a:ea typeface="华文楷体" panose="02010600040101010101" pitchFamily="2" charset="-122"/>
              </a:rPr>
              <a:t>并发进程间的同步操作，分别集中于相应的管程中。</a:t>
            </a:r>
          </a:p>
        </p:txBody>
      </p:sp>
      <p:sp>
        <p:nvSpPr>
          <p:cNvPr id="120835" name="Rectangle 4">
            <a:extLst>
              <a:ext uri="{FF2B5EF4-FFF2-40B4-BE49-F238E27FC236}">
                <a16:creationId xmlns:a16="http://schemas.microsoft.com/office/drawing/2014/main" id="{DF784CAB-E951-E14F-9F04-2F3812553CA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0836" name="灯片编号占位符 3">
            <a:extLst>
              <a:ext uri="{FF2B5EF4-FFF2-40B4-BE49-F238E27FC236}">
                <a16:creationId xmlns:a16="http://schemas.microsoft.com/office/drawing/2014/main" id="{B4884B39-0E1D-054F-92CA-56FB4131C32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3D35844-F65C-CA4D-A6C8-DB31E5F77DF2}" type="slidenum">
              <a:rPr lang="zh-CN" altLang="en-US" sz="1800"/>
              <a:pPr/>
              <a:t>118</a:t>
            </a:fld>
            <a:endParaRPr lang="en-US" altLang="zh-CN" sz="1800"/>
          </a:p>
        </p:txBody>
      </p:sp>
    </p:spTree>
    <p:extLst>
      <p:ext uri="{BB962C8B-B14F-4D97-AF65-F5344CB8AC3E}">
        <p14:creationId xmlns:p14="http://schemas.microsoft.com/office/powerpoint/2010/main" val="11157043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5748">
                                            <p:txEl>
                                              <p:pRg st="0" end="0"/>
                                            </p:txEl>
                                          </p:spTgt>
                                        </p:tgtEl>
                                        <p:attrNameLst>
                                          <p:attrName>style.visibility</p:attrName>
                                        </p:attrNameLst>
                                      </p:cBhvr>
                                      <p:to>
                                        <p:strVal val="visible"/>
                                      </p:to>
                                    </p:set>
                                    <p:animEffect transition="in" filter="barn(outVertical)">
                                      <p:cBhvr>
                                        <p:cTn id="7" dur="500"/>
                                        <p:tgtEl>
                                          <p:spTgt spid="415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5748">
                                            <p:txEl>
                                              <p:pRg st="1" end="1"/>
                                            </p:txEl>
                                          </p:spTgt>
                                        </p:tgtEl>
                                        <p:attrNameLst>
                                          <p:attrName>style.visibility</p:attrName>
                                        </p:attrNameLst>
                                      </p:cBhvr>
                                      <p:to>
                                        <p:strVal val="visible"/>
                                      </p:to>
                                    </p:set>
                                    <p:animEffect transition="in" filter="barn(outVertical)">
                                      <p:cBhvr>
                                        <p:cTn id="12" dur="500"/>
                                        <p:tgtEl>
                                          <p:spTgt spid="4157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15748">
                                            <p:txEl>
                                              <p:pRg st="2" end="2"/>
                                            </p:txEl>
                                          </p:spTgt>
                                        </p:tgtEl>
                                        <p:attrNameLst>
                                          <p:attrName>style.visibility</p:attrName>
                                        </p:attrNameLst>
                                      </p:cBhvr>
                                      <p:to>
                                        <p:strVal val="visible"/>
                                      </p:to>
                                    </p:set>
                                    <p:animEffect transition="in" filter="barn(outVertical)">
                                      <p:cBhvr>
                                        <p:cTn id="17" dur="500"/>
                                        <p:tgtEl>
                                          <p:spTgt spid="415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4">
            <a:extLst>
              <a:ext uri="{FF2B5EF4-FFF2-40B4-BE49-F238E27FC236}">
                <a16:creationId xmlns:a16="http://schemas.microsoft.com/office/drawing/2014/main" id="{97FD3457-39B7-1B47-86FB-3376EAA74EBD}"/>
              </a:ext>
            </a:extLst>
          </p:cNvPr>
          <p:cNvSpPr txBox="1">
            <a:spLocks noChangeArrowheads="1"/>
          </p:cNvSpPr>
          <p:nvPr/>
        </p:nvSpPr>
        <p:spPr bwMode="auto">
          <a:xfrm>
            <a:off x="533400" y="741363"/>
            <a:ext cx="82153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CC3399"/>
                </a:solidFill>
                <a:latin typeface="华文楷体" panose="02010600040101010101" pitchFamily="2" charset="-122"/>
                <a:ea typeface="华文楷体" panose="02010600040101010101" pitchFamily="2" charset="-122"/>
              </a:rPr>
              <a:t>一、管程的定义</a:t>
            </a:r>
            <a:endParaRPr lang="zh-CN" altLang="en-US" sz="3200" b="1">
              <a:solidFill>
                <a:srgbClr val="3333FF"/>
              </a:solidFill>
              <a:latin typeface="华文楷体" panose="02010600040101010101" pitchFamily="2" charset="-122"/>
              <a:ea typeface="华文楷体" panose="02010600040101010101" pitchFamily="2" charset="-122"/>
            </a:endParaRPr>
          </a:p>
          <a:p>
            <a:pPr>
              <a:lnSpc>
                <a:spcPct val="120000"/>
              </a:lnSpc>
            </a:pPr>
            <a:r>
              <a:rPr lang="en-US" altLang="zh-CN" sz="3200" b="1">
                <a:solidFill>
                  <a:srgbClr val="3333FF"/>
                </a:solidFill>
                <a:latin typeface="华文楷体" panose="02010600040101010101" pitchFamily="2" charset="-122"/>
                <a:ea typeface="华文楷体" panose="02010600040101010101" pitchFamily="2" charset="-122"/>
              </a:rPr>
              <a:t>1</a:t>
            </a:r>
            <a:r>
              <a:rPr lang="zh-CN" altLang="en-US" sz="3200" b="1">
                <a:solidFill>
                  <a:srgbClr val="3333FF"/>
                </a:solidFill>
                <a:latin typeface="华文楷体" panose="02010600040101010101" pitchFamily="2" charset="-122"/>
                <a:ea typeface="华文楷体" panose="02010600040101010101" pitchFamily="2" charset="-122"/>
              </a:rPr>
              <a:t>、定义：</a:t>
            </a:r>
            <a:r>
              <a:rPr lang="zh-CN" altLang="en-US" sz="3200" b="1">
                <a:solidFill>
                  <a:schemeClr val="tx1"/>
                </a:solidFill>
                <a:latin typeface="华文楷体" panose="02010600040101010101" pitchFamily="2" charset="-122"/>
                <a:ea typeface="华文楷体" panose="02010600040101010101" pitchFamily="2" charset="-122"/>
              </a:rPr>
              <a:t>一个管程定义了一个数据结构和能为并发进程所执行的一组操作，这组操作能</a:t>
            </a:r>
            <a:r>
              <a:rPr lang="zh-CN" altLang="en-US" sz="3200" b="1" i="1">
                <a:solidFill>
                  <a:srgbClr val="FF0000"/>
                </a:solidFill>
                <a:latin typeface="华文楷体" panose="02010600040101010101" pitchFamily="2" charset="-122"/>
                <a:ea typeface="华文楷体" panose="02010600040101010101" pitchFamily="2" charset="-122"/>
              </a:rPr>
              <a:t>同步进程和改变管程中的数据</a:t>
            </a:r>
            <a:r>
              <a:rPr lang="zh-CN" altLang="en-US" sz="3200" b="1" i="1">
                <a:solidFill>
                  <a:schemeClr val="tx1"/>
                </a:solidFill>
                <a:latin typeface="华文楷体" panose="02010600040101010101" pitchFamily="2" charset="-122"/>
                <a:ea typeface="华文楷体" panose="02010600040101010101" pitchFamily="2" charset="-122"/>
              </a:rPr>
              <a:t>。</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endParaRPr lang="zh-CN" altLang="en-US" sz="3200">
              <a:solidFill>
                <a:schemeClr val="tx1"/>
              </a:solidFill>
              <a:latin typeface="华文楷体" panose="02010600040101010101" pitchFamily="2" charset="-122"/>
              <a:ea typeface="华文楷体" panose="02010600040101010101" pitchFamily="2" charset="-122"/>
            </a:endParaRPr>
          </a:p>
        </p:txBody>
      </p:sp>
      <p:sp>
        <p:nvSpPr>
          <p:cNvPr id="416773" name="Text Box 5">
            <a:extLst>
              <a:ext uri="{FF2B5EF4-FFF2-40B4-BE49-F238E27FC236}">
                <a16:creationId xmlns:a16="http://schemas.microsoft.com/office/drawing/2014/main" id="{5C64C74F-2952-CE40-9AD4-F17464F93416}"/>
              </a:ext>
            </a:extLst>
          </p:cNvPr>
          <p:cNvSpPr txBox="1">
            <a:spLocks noChangeArrowheads="1"/>
          </p:cNvSpPr>
          <p:nvPr/>
        </p:nvSpPr>
        <p:spPr bwMode="auto">
          <a:xfrm>
            <a:off x="609600" y="3463925"/>
            <a:ext cx="8229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en-US" altLang="zh-CN" sz="3200" b="1">
                <a:solidFill>
                  <a:srgbClr val="3333FF"/>
                </a:solidFill>
                <a:latin typeface="华文楷体" panose="02010600040101010101" pitchFamily="2" charset="-122"/>
                <a:ea typeface="华文楷体" panose="02010600040101010101" pitchFamily="2" charset="-122"/>
              </a:rPr>
              <a:t>2</a:t>
            </a:r>
            <a:r>
              <a:rPr lang="zh-CN" altLang="en-US" sz="3200" b="1">
                <a:solidFill>
                  <a:srgbClr val="3333FF"/>
                </a:solidFill>
                <a:latin typeface="华文楷体" panose="02010600040101010101" pitchFamily="2" charset="-122"/>
                <a:ea typeface="华文楷体" panose="02010600040101010101" pitchFamily="2" charset="-122"/>
              </a:rPr>
              <a:t>、管程的组成</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）局部于管程的共享变量说明；</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）对该数据结构进行操作的一组过程；</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）对局部于管程的数据设置初始值的语句</a:t>
            </a:r>
            <a:endParaRPr lang="en-US" altLang="zh-CN" sz="3200" b="1">
              <a:solidFill>
                <a:schemeClr val="tx1"/>
              </a:solidFill>
              <a:latin typeface="华文楷体" panose="02010600040101010101" pitchFamily="2" charset="-122"/>
              <a:ea typeface="华文楷体" panose="02010600040101010101" pitchFamily="2" charset="-122"/>
            </a:endParaRP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4</a:t>
            </a:r>
            <a:r>
              <a:rPr lang="zh-CN" altLang="en-US" sz="3200" b="1">
                <a:solidFill>
                  <a:schemeClr val="tx1"/>
                </a:solidFill>
                <a:latin typeface="华文楷体" panose="02010600040101010101" pitchFamily="2" charset="-122"/>
                <a:ea typeface="华文楷体" panose="02010600040101010101" pitchFamily="2" charset="-122"/>
              </a:rPr>
              <a:t>）管程的名字。</a:t>
            </a:r>
            <a:endParaRPr lang="zh-CN" altLang="en-US" sz="3200">
              <a:latin typeface="华文楷体" panose="02010600040101010101" pitchFamily="2" charset="-122"/>
              <a:ea typeface="华文楷体" panose="02010600040101010101" pitchFamily="2" charset="-122"/>
            </a:endParaRPr>
          </a:p>
        </p:txBody>
      </p:sp>
      <p:sp>
        <p:nvSpPr>
          <p:cNvPr id="121860" name="Rectangle 4">
            <a:extLst>
              <a:ext uri="{FF2B5EF4-FFF2-40B4-BE49-F238E27FC236}">
                <a16:creationId xmlns:a16="http://schemas.microsoft.com/office/drawing/2014/main" id="{03624D8E-98E9-F143-B659-4B0555BEB956}"/>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1861" name="灯片编号占位符 3">
            <a:extLst>
              <a:ext uri="{FF2B5EF4-FFF2-40B4-BE49-F238E27FC236}">
                <a16:creationId xmlns:a16="http://schemas.microsoft.com/office/drawing/2014/main" id="{AB6A1EC9-0524-3A47-A01F-BFE30B6FEA6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B45C662-24E8-784F-B3A5-FB2954B009A2}" type="slidenum">
              <a:rPr lang="zh-CN" altLang="en-US" sz="1800"/>
              <a:pPr/>
              <a:t>119</a:t>
            </a:fld>
            <a:endParaRPr lang="en-US" altLang="zh-CN" sz="1800"/>
          </a:p>
        </p:txBody>
      </p:sp>
    </p:spTree>
    <p:extLst>
      <p:ext uri="{BB962C8B-B14F-4D97-AF65-F5344CB8AC3E}">
        <p14:creationId xmlns:p14="http://schemas.microsoft.com/office/powerpoint/2010/main" val="37857079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animEffect transition="in" filter="blinds(horizontal)">
                                      <p:cBhvr>
                                        <p:cTn id="7" dur="500"/>
                                        <p:tgtEl>
                                          <p:spTgt spid="102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02">
                                            <p:txEl>
                                              <p:pRg st="1" end="1"/>
                                            </p:txEl>
                                          </p:spTgt>
                                        </p:tgtEl>
                                        <p:attrNameLst>
                                          <p:attrName>style.visibility</p:attrName>
                                        </p:attrNameLst>
                                      </p:cBhvr>
                                      <p:to>
                                        <p:strVal val="visible"/>
                                      </p:to>
                                    </p:set>
                                    <p:animEffect transition="in" filter="blinds(horizontal)">
                                      <p:cBhvr>
                                        <p:cTn id="12" dur="500"/>
                                        <p:tgtEl>
                                          <p:spTgt spid="1024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02">
                                            <p:txEl>
                                              <p:pRg st="2" end="2"/>
                                            </p:txEl>
                                          </p:spTgt>
                                        </p:tgtEl>
                                        <p:attrNameLst>
                                          <p:attrName>style.visibility</p:attrName>
                                        </p:attrNameLst>
                                      </p:cBhvr>
                                      <p:to>
                                        <p:strVal val="visible"/>
                                      </p:to>
                                    </p:set>
                                    <p:animEffect transition="in" filter="blinds(horizontal)">
                                      <p:cBhvr>
                                        <p:cTn id="17" dur="500"/>
                                        <p:tgtEl>
                                          <p:spTgt spid="1024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416773">
                                            <p:txEl>
                                              <p:pRg st="0" end="0"/>
                                            </p:txEl>
                                          </p:spTgt>
                                        </p:tgtEl>
                                        <p:attrNameLst>
                                          <p:attrName>style.visibility</p:attrName>
                                        </p:attrNameLst>
                                      </p:cBhvr>
                                      <p:to>
                                        <p:strVal val="visible"/>
                                      </p:to>
                                    </p:set>
                                    <p:anim calcmode="lin" valueType="num">
                                      <p:cBhvr>
                                        <p:cTn id="22" dur="1000" fill="hold"/>
                                        <p:tgtEl>
                                          <p:spTgt spid="41677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41677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416773">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416773">
                                            <p:txEl>
                                              <p:pRg st="1" end="1"/>
                                            </p:txEl>
                                          </p:spTgt>
                                        </p:tgtEl>
                                        <p:attrNameLst>
                                          <p:attrName>style.visibility</p:attrName>
                                        </p:attrNameLst>
                                      </p:cBhvr>
                                      <p:to>
                                        <p:strVal val="visible"/>
                                      </p:to>
                                    </p:set>
                                    <p:anim calcmode="lin" valueType="num">
                                      <p:cBhvr>
                                        <p:cTn id="29" dur="1000" fill="hold"/>
                                        <p:tgtEl>
                                          <p:spTgt spid="416773">
                                            <p:txEl>
                                              <p:pRg st="1" end="1"/>
                                            </p:txEl>
                                          </p:spTgt>
                                        </p:tgtEl>
                                        <p:attrNameLst>
                                          <p:attrName>ppt_w</p:attrName>
                                        </p:attrNameLst>
                                      </p:cBhvr>
                                      <p:tavLst>
                                        <p:tav tm="0">
                                          <p:val>
                                            <p:strVal val="#ppt_w*0.70"/>
                                          </p:val>
                                        </p:tav>
                                        <p:tav tm="100000">
                                          <p:val>
                                            <p:strVal val="#ppt_w"/>
                                          </p:val>
                                        </p:tav>
                                      </p:tavLst>
                                    </p:anim>
                                    <p:anim calcmode="lin" valueType="num">
                                      <p:cBhvr>
                                        <p:cTn id="30" dur="1000" fill="hold"/>
                                        <p:tgtEl>
                                          <p:spTgt spid="416773">
                                            <p:txEl>
                                              <p:pRg st="1" end="1"/>
                                            </p:txEl>
                                          </p:spTgt>
                                        </p:tgtEl>
                                        <p:attrNameLst>
                                          <p:attrName>ppt_h</p:attrName>
                                        </p:attrNameLst>
                                      </p:cBhvr>
                                      <p:tavLst>
                                        <p:tav tm="0">
                                          <p:val>
                                            <p:strVal val="#ppt_h"/>
                                          </p:val>
                                        </p:tav>
                                        <p:tav tm="100000">
                                          <p:val>
                                            <p:strVal val="#ppt_h"/>
                                          </p:val>
                                        </p:tav>
                                      </p:tavLst>
                                    </p:anim>
                                    <p:animEffect transition="in" filter="fade">
                                      <p:cBhvr>
                                        <p:cTn id="31" dur="1000"/>
                                        <p:tgtEl>
                                          <p:spTgt spid="416773">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416773">
                                            <p:txEl>
                                              <p:pRg st="2" end="2"/>
                                            </p:txEl>
                                          </p:spTgt>
                                        </p:tgtEl>
                                        <p:attrNameLst>
                                          <p:attrName>style.visibility</p:attrName>
                                        </p:attrNameLst>
                                      </p:cBhvr>
                                      <p:to>
                                        <p:strVal val="visible"/>
                                      </p:to>
                                    </p:set>
                                    <p:anim calcmode="lin" valueType="num">
                                      <p:cBhvr>
                                        <p:cTn id="36" dur="1000" fill="hold"/>
                                        <p:tgtEl>
                                          <p:spTgt spid="416773">
                                            <p:txEl>
                                              <p:pRg st="2" end="2"/>
                                            </p:txEl>
                                          </p:spTgt>
                                        </p:tgtEl>
                                        <p:attrNameLst>
                                          <p:attrName>ppt_w</p:attrName>
                                        </p:attrNameLst>
                                      </p:cBhvr>
                                      <p:tavLst>
                                        <p:tav tm="0">
                                          <p:val>
                                            <p:strVal val="#ppt_w*0.70"/>
                                          </p:val>
                                        </p:tav>
                                        <p:tav tm="100000">
                                          <p:val>
                                            <p:strVal val="#ppt_w"/>
                                          </p:val>
                                        </p:tav>
                                      </p:tavLst>
                                    </p:anim>
                                    <p:anim calcmode="lin" valueType="num">
                                      <p:cBhvr>
                                        <p:cTn id="37" dur="1000" fill="hold"/>
                                        <p:tgtEl>
                                          <p:spTgt spid="416773">
                                            <p:txEl>
                                              <p:pRg st="2" end="2"/>
                                            </p:txEl>
                                          </p:spTgt>
                                        </p:tgtEl>
                                        <p:attrNameLst>
                                          <p:attrName>ppt_h</p:attrName>
                                        </p:attrNameLst>
                                      </p:cBhvr>
                                      <p:tavLst>
                                        <p:tav tm="0">
                                          <p:val>
                                            <p:strVal val="#ppt_h"/>
                                          </p:val>
                                        </p:tav>
                                        <p:tav tm="100000">
                                          <p:val>
                                            <p:strVal val="#ppt_h"/>
                                          </p:val>
                                        </p:tav>
                                      </p:tavLst>
                                    </p:anim>
                                    <p:animEffect transition="in" filter="fade">
                                      <p:cBhvr>
                                        <p:cTn id="38" dur="1000"/>
                                        <p:tgtEl>
                                          <p:spTgt spid="416773">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416773">
                                            <p:txEl>
                                              <p:pRg st="3" end="3"/>
                                            </p:txEl>
                                          </p:spTgt>
                                        </p:tgtEl>
                                        <p:attrNameLst>
                                          <p:attrName>style.visibility</p:attrName>
                                        </p:attrNameLst>
                                      </p:cBhvr>
                                      <p:to>
                                        <p:strVal val="visible"/>
                                      </p:to>
                                    </p:set>
                                    <p:anim calcmode="lin" valueType="num">
                                      <p:cBhvr>
                                        <p:cTn id="43" dur="1000" fill="hold"/>
                                        <p:tgtEl>
                                          <p:spTgt spid="416773">
                                            <p:txEl>
                                              <p:pRg st="3" end="3"/>
                                            </p:txEl>
                                          </p:spTgt>
                                        </p:tgtEl>
                                        <p:attrNameLst>
                                          <p:attrName>ppt_w</p:attrName>
                                        </p:attrNameLst>
                                      </p:cBhvr>
                                      <p:tavLst>
                                        <p:tav tm="0">
                                          <p:val>
                                            <p:strVal val="#ppt_w*0.70"/>
                                          </p:val>
                                        </p:tav>
                                        <p:tav tm="100000">
                                          <p:val>
                                            <p:strVal val="#ppt_w"/>
                                          </p:val>
                                        </p:tav>
                                      </p:tavLst>
                                    </p:anim>
                                    <p:anim calcmode="lin" valueType="num">
                                      <p:cBhvr>
                                        <p:cTn id="44" dur="1000" fill="hold"/>
                                        <p:tgtEl>
                                          <p:spTgt spid="416773">
                                            <p:txEl>
                                              <p:pRg st="3" end="3"/>
                                            </p:txEl>
                                          </p:spTgt>
                                        </p:tgtEl>
                                        <p:attrNameLst>
                                          <p:attrName>ppt_h</p:attrName>
                                        </p:attrNameLst>
                                      </p:cBhvr>
                                      <p:tavLst>
                                        <p:tav tm="0">
                                          <p:val>
                                            <p:strVal val="#ppt_h"/>
                                          </p:val>
                                        </p:tav>
                                        <p:tav tm="100000">
                                          <p:val>
                                            <p:strVal val="#ppt_h"/>
                                          </p:val>
                                        </p:tav>
                                      </p:tavLst>
                                    </p:anim>
                                    <p:animEffect transition="in" filter="fade">
                                      <p:cBhvr>
                                        <p:cTn id="45" dur="1000"/>
                                        <p:tgtEl>
                                          <p:spTgt spid="416773">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416773">
                                            <p:txEl>
                                              <p:pRg st="4" end="4"/>
                                            </p:txEl>
                                          </p:spTgt>
                                        </p:tgtEl>
                                        <p:attrNameLst>
                                          <p:attrName>style.visibility</p:attrName>
                                        </p:attrNameLst>
                                      </p:cBhvr>
                                      <p:to>
                                        <p:strVal val="visible"/>
                                      </p:to>
                                    </p:set>
                                    <p:anim calcmode="lin" valueType="num">
                                      <p:cBhvr>
                                        <p:cTn id="50" dur="1000" fill="hold"/>
                                        <p:tgtEl>
                                          <p:spTgt spid="416773">
                                            <p:txEl>
                                              <p:pRg st="4" end="4"/>
                                            </p:txEl>
                                          </p:spTgt>
                                        </p:tgtEl>
                                        <p:attrNameLst>
                                          <p:attrName>ppt_w</p:attrName>
                                        </p:attrNameLst>
                                      </p:cBhvr>
                                      <p:tavLst>
                                        <p:tav tm="0">
                                          <p:val>
                                            <p:strVal val="#ppt_w*0.70"/>
                                          </p:val>
                                        </p:tav>
                                        <p:tav tm="100000">
                                          <p:val>
                                            <p:strVal val="#ppt_w"/>
                                          </p:val>
                                        </p:tav>
                                      </p:tavLst>
                                    </p:anim>
                                    <p:anim calcmode="lin" valueType="num">
                                      <p:cBhvr>
                                        <p:cTn id="51" dur="1000" fill="hold"/>
                                        <p:tgtEl>
                                          <p:spTgt spid="416773">
                                            <p:txEl>
                                              <p:pRg st="4" end="4"/>
                                            </p:txEl>
                                          </p:spTgt>
                                        </p:tgtEl>
                                        <p:attrNameLst>
                                          <p:attrName>ppt_h</p:attrName>
                                        </p:attrNameLst>
                                      </p:cBhvr>
                                      <p:tavLst>
                                        <p:tav tm="0">
                                          <p:val>
                                            <p:strVal val="#ppt_h"/>
                                          </p:val>
                                        </p:tav>
                                        <p:tav tm="100000">
                                          <p:val>
                                            <p:strVal val="#ppt_h"/>
                                          </p:val>
                                        </p:tav>
                                      </p:tavLst>
                                    </p:anim>
                                    <p:animEffect transition="in" filter="fade">
                                      <p:cBhvr>
                                        <p:cTn id="52" dur="1000"/>
                                        <p:tgtEl>
                                          <p:spTgt spid="4167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p:bldP spid="41677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A1E50CD2-8BBF-0340-B1B2-5254ECE4733C}"/>
              </a:ext>
            </a:extLst>
          </p:cNvPr>
          <p:cNvSpPr>
            <a:spLocks noChangeArrowheads="1"/>
          </p:cNvSpPr>
          <p:nvPr/>
        </p:nvSpPr>
        <p:spPr bwMode="auto">
          <a:xfrm>
            <a:off x="533400" y="685800"/>
            <a:ext cx="8382000" cy="5943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5000"/>
              </a:lnSpc>
            </a:pPr>
            <a:r>
              <a:rPr lang="en-US" altLang="zh-CN" sz="3600" b="1">
                <a:solidFill>
                  <a:srgbClr val="0000FF"/>
                </a:solidFill>
                <a:ea typeface="楷体_GB2312" pitchFamily="49" charset="-122"/>
              </a:rPr>
              <a:t>2</a:t>
            </a:r>
            <a:r>
              <a:rPr lang="zh-CN" altLang="en-US" sz="3600" b="1">
                <a:solidFill>
                  <a:srgbClr val="0000FF"/>
                </a:solidFill>
                <a:ea typeface="楷体_GB2312" pitchFamily="49" charset="-122"/>
              </a:rPr>
              <a:t>、进程的定义</a:t>
            </a:r>
          </a:p>
          <a:p>
            <a:pPr eaLnBrk="1" hangingPunct="1">
              <a:lnSpc>
                <a:spcPts val="5000"/>
              </a:lnSpc>
            </a:pPr>
            <a:r>
              <a:rPr lang="zh-CN" altLang="en-US" sz="3600">
                <a:solidFill>
                  <a:schemeClr val="accent2"/>
                </a:solidFill>
              </a:rPr>
              <a:t>　　</a:t>
            </a:r>
            <a:r>
              <a:rPr lang="zh-CN" altLang="en-US" sz="3600" b="1">
                <a:solidFill>
                  <a:srgbClr val="171D17"/>
                </a:solidFill>
                <a:ea typeface="楷体_GB2312" pitchFamily="49" charset="-122"/>
              </a:rPr>
              <a:t>进程是进程实体的运行过程，是系统进行资源分配和调度的一个独立单位。</a:t>
            </a:r>
          </a:p>
          <a:p>
            <a:pPr>
              <a:lnSpc>
                <a:spcPts val="5000"/>
              </a:lnSpc>
            </a:pPr>
            <a:r>
              <a:rPr lang="en-US" altLang="zh-CN" sz="3600" b="1">
                <a:solidFill>
                  <a:srgbClr val="0000FF"/>
                </a:solidFill>
                <a:ea typeface="楷体_GB2312" pitchFamily="49" charset="-122"/>
              </a:rPr>
              <a:t>3</a:t>
            </a:r>
            <a:r>
              <a:rPr lang="zh-CN" altLang="en-US" sz="3600" b="1">
                <a:solidFill>
                  <a:srgbClr val="0000FF"/>
                </a:solidFill>
                <a:ea typeface="楷体_GB2312" pitchFamily="49" charset="-122"/>
              </a:rPr>
              <a:t>、进程的基本特征</a:t>
            </a:r>
            <a:endParaRPr lang="zh-CN" altLang="en-US" sz="3600" b="1">
              <a:solidFill>
                <a:srgbClr val="000000"/>
              </a:solidFill>
              <a:ea typeface="楷体_GB2312" pitchFamily="49" charset="-122"/>
            </a:endParaRPr>
          </a:p>
          <a:p>
            <a:pPr>
              <a:lnSpc>
                <a:spcPts val="5000"/>
              </a:lnSpc>
            </a:pPr>
            <a:r>
              <a:rPr lang="zh-CN" altLang="en-US" sz="3600" b="1">
                <a:solidFill>
                  <a:srgbClr val="000000"/>
                </a:solidFill>
                <a:ea typeface="楷体_GB2312" pitchFamily="49" charset="-122"/>
              </a:rPr>
              <a:t>       </a:t>
            </a:r>
            <a:r>
              <a:rPr lang="zh-CN" altLang="en-US" sz="3600" b="1">
                <a:solidFill>
                  <a:srgbClr val="CC3399"/>
                </a:solidFill>
                <a:ea typeface="楷体_GB2312" pitchFamily="49" charset="-122"/>
              </a:rPr>
              <a:t>动态性</a:t>
            </a:r>
          </a:p>
          <a:p>
            <a:pPr>
              <a:lnSpc>
                <a:spcPts val="5000"/>
              </a:lnSpc>
            </a:pPr>
            <a:r>
              <a:rPr lang="zh-CN" altLang="en-US" sz="3600" b="1">
                <a:solidFill>
                  <a:srgbClr val="CC3399"/>
                </a:solidFill>
                <a:ea typeface="楷体_GB2312" pitchFamily="49" charset="-122"/>
              </a:rPr>
              <a:t>       并发性</a:t>
            </a:r>
          </a:p>
          <a:p>
            <a:pPr>
              <a:lnSpc>
                <a:spcPts val="5000"/>
              </a:lnSpc>
            </a:pPr>
            <a:r>
              <a:rPr lang="zh-CN" altLang="en-US" sz="3600" b="1">
                <a:solidFill>
                  <a:srgbClr val="CC3399"/>
                </a:solidFill>
                <a:ea typeface="楷体_GB2312" pitchFamily="49" charset="-122"/>
              </a:rPr>
              <a:t>       独立性</a:t>
            </a:r>
          </a:p>
          <a:p>
            <a:pPr>
              <a:lnSpc>
                <a:spcPts val="5000"/>
              </a:lnSpc>
            </a:pPr>
            <a:r>
              <a:rPr lang="zh-CN" altLang="en-US" sz="3600" b="1">
                <a:solidFill>
                  <a:srgbClr val="CC3399"/>
                </a:solidFill>
                <a:ea typeface="楷体_GB2312" pitchFamily="49" charset="-122"/>
              </a:rPr>
              <a:t>       异步性       </a:t>
            </a:r>
          </a:p>
        </p:txBody>
      </p:sp>
      <p:sp>
        <p:nvSpPr>
          <p:cNvPr id="17411" name="Rectangle 3">
            <a:extLst>
              <a:ext uri="{FF2B5EF4-FFF2-40B4-BE49-F238E27FC236}">
                <a16:creationId xmlns:a16="http://schemas.microsoft.com/office/drawing/2014/main" id="{9A64B9EE-2C82-2541-B04F-264306640660}"/>
              </a:ext>
            </a:extLst>
          </p:cNvPr>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FF3300"/>
                </a:solidFill>
                <a:latin typeface="Arial" panose="020B0604020202020204" pitchFamily="34" charset="0"/>
                <a:ea typeface="幼圆" pitchFamily="49" charset="-122"/>
              </a:rPr>
              <a:t>----</a:t>
            </a:r>
            <a:r>
              <a:rPr lang="zh-CN" altLang="en-US" sz="3200" b="1">
                <a:solidFill>
                  <a:srgbClr val="FF3300"/>
                </a:solidFill>
                <a:latin typeface="Arial" panose="020B0604020202020204" pitchFamily="34" charset="0"/>
                <a:ea typeface="幼圆" pitchFamily="49" charset="-122"/>
              </a:rPr>
              <a:t>进程的特征与定义</a:t>
            </a:r>
          </a:p>
        </p:txBody>
      </p:sp>
    </p:spTree>
    <p:extLst>
      <p:ext uri="{BB962C8B-B14F-4D97-AF65-F5344CB8AC3E}">
        <p14:creationId xmlns:p14="http://schemas.microsoft.com/office/powerpoint/2010/main" val="21998426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9730">
                                            <p:txEl>
                                              <p:pRg st="0" end="0"/>
                                            </p:txEl>
                                          </p:spTgt>
                                        </p:tgtEl>
                                        <p:attrNameLst>
                                          <p:attrName>style.visibility</p:attrName>
                                        </p:attrNameLst>
                                      </p:cBhvr>
                                      <p:to>
                                        <p:strVal val="visible"/>
                                      </p:to>
                                    </p:set>
                                    <p:animEffect transition="in" filter="barn(outVertical)">
                                      <p:cBhvr>
                                        <p:cTn id="7" dur="500"/>
                                        <p:tgtEl>
                                          <p:spTgt spid="329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9730">
                                            <p:txEl>
                                              <p:pRg st="1" end="1"/>
                                            </p:txEl>
                                          </p:spTgt>
                                        </p:tgtEl>
                                        <p:attrNameLst>
                                          <p:attrName>style.visibility</p:attrName>
                                        </p:attrNameLst>
                                      </p:cBhvr>
                                      <p:to>
                                        <p:strVal val="visible"/>
                                      </p:to>
                                    </p:set>
                                    <p:animEffect transition="in" filter="barn(outVertical)">
                                      <p:cBhvr>
                                        <p:cTn id="12" dur="500"/>
                                        <p:tgtEl>
                                          <p:spTgt spid="329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9730">
                                            <p:txEl>
                                              <p:pRg st="2" end="2"/>
                                            </p:txEl>
                                          </p:spTgt>
                                        </p:tgtEl>
                                        <p:attrNameLst>
                                          <p:attrName>style.visibility</p:attrName>
                                        </p:attrNameLst>
                                      </p:cBhvr>
                                      <p:to>
                                        <p:strVal val="visible"/>
                                      </p:to>
                                    </p:set>
                                    <p:animEffect transition="in" filter="barn(outVertical)">
                                      <p:cBhvr>
                                        <p:cTn id="17" dur="500"/>
                                        <p:tgtEl>
                                          <p:spTgt spid="3297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9730">
                                            <p:txEl>
                                              <p:pRg st="3" end="3"/>
                                            </p:txEl>
                                          </p:spTgt>
                                        </p:tgtEl>
                                        <p:attrNameLst>
                                          <p:attrName>style.visibility</p:attrName>
                                        </p:attrNameLst>
                                      </p:cBhvr>
                                      <p:to>
                                        <p:strVal val="visible"/>
                                      </p:to>
                                    </p:set>
                                    <p:animEffect transition="in" filter="barn(outVertical)">
                                      <p:cBhvr>
                                        <p:cTn id="22" dur="500"/>
                                        <p:tgtEl>
                                          <p:spTgt spid="3297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29730">
                                            <p:txEl>
                                              <p:pRg st="4" end="4"/>
                                            </p:txEl>
                                          </p:spTgt>
                                        </p:tgtEl>
                                        <p:attrNameLst>
                                          <p:attrName>style.visibility</p:attrName>
                                        </p:attrNameLst>
                                      </p:cBhvr>
                                      <p:to>
                                        <p:strVal val="visible"/>
                                      </p:to>
                                    </p:set>
                                    <p:animEffect transition="in" filter="barn(outVertical)">
                                      <p:cBhvr>
                                        <p:cTn id="27" dur="500"/>
                                        <p:tgtEl>
                                          <p:spTgt spid="3297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29730">
                                            <p:txEl>
                                              <p:pRg st="5" end="5"/>
                                            </p:txEl>
                                          </p:spTgt>
                                        </p:tgtEl>
                                        <p:attrNameLst>
                                          <p:attrName>style.visibility</p:attrName>
                                        </p:attrNameLst>
                                      </p:cBhvr>
                                      <p:to>
                                        <p:strVal val="visible"/>
                                      </p:to>
                                    </p:set>
                                    <p:animEffect transition="in" filter="barn(outVertical)">
                                      <p:cBhvr>
                                        <p:cTn id="32" dur="500"/>
                                        <p:tgtEl>
                                          <p:spTgt spid="3297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29730">
                                            <p:txEl>
                                              <p:pRg st="6" end="6"/>
                                            </p:txEl>
                                          </p:spTgt>
                                        </p:tgtEl>
                                        <p:attrNameLst>
                                          <p:attrName>style.visibility</p:attrName>
                                        </p:attrNameLst>
                                      </p:cBhvr>
                                      <p:to>
                                        <p:strVal val="visible"/>
                                      </p:to>
                                    </p:set>
                                    <p:animEffect transition="in" filter="barn(outVertical)">
                                      <p:cBhvr>
                                        <p:cTn id="37" dur="500"/>
                                        <p:tgtEl>
                                          <p:spTgt spid="3297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a:extLst>
              <a:ext uri="{FF2B5EF4-FFF2-40B4-BE49-F238E27FC236}">
                <a16:creationId xmlns:a16="http://schemas.microsoft.com/office/drawing/2014/main" id="{6AED3218-F5CD-9045-A0F8-D900B2C636E6}"/>
              </a:ext>
            </a:extLst>
          </p:cNvPr>
          <p:cNvSpPr txBox="1">
            <a:spLocks noChangeArrowheads="1"/>
          </p:cNvSpPr>
          <p:nvPr/>
        </p:nvSpPr>
        <p:spPr bwMode="auto">
          <a:xfrm>
            <a:off x="533400" y="5334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3</a:t>
            </a:r>
            <a:r>
              <a:rPr lang="zh-CN" altLang="en-US" sz="2800" b="1">
                <a:solidFill>
                  <a:srgbClr val="0000FF"/>
                </a:solidFill>
              </a:rPr>
              <a:t>、管程的结构</a:t>
            </a:r>
            <a:endParaRPr lang="zh-CN" altLang="en-US" sz="2800">
              <a:solidFill>
                <a:srgbClr val="0000FF"/>
              </a:solidFill>
            </a:endParaRPr>
          </a:p>
        </p:txBody>
      </p:sp>
      <p:grpSp>
        <p:nvGrpSpPr>
          <p:cNvPr id="122883" name="Group 5">
            <a:extLst>
              <a:ext uri="{FF2B5EF4-FFF2-40B4-BE49-F238E27FC236}">
                <a16:creationId xmlns:a16="http://schemas.microsoft.com/office/drawing/2014/main" id="{D67EE7CF-308F-4648-954A-96FAB90B77B1}"/>
              </a:ext>
            </a:extLst>
          </p:cNvPr>
          <p:cNvGrpSpPr>
            <a:grpSpLocks/>
          </p:cNvGrpSpPr>
          <p:nvPr/>
        </p:nvGrpSpPr>
        <p:grpSpPr bwMode="auto">
          <a:xfrm>
            <a:off x="4791075" y="533400"/>
            <a:ext cx="3638550" cy="6324600"/>
            <a:chOff x="3687" y="1295"/>
            <a:chExt cx="5542" cy="5510"/>
          </a:xfrm>
        </p:grpSpPr>
        <p:sp>
          <p:nvSpPr>
            <p:cNvPr id="122886" name="Text Box 6">
              <a:extLst>
                <a:ext uri="{FF2B5EF4-FFF2-40B4-BE49-F238E27FC236}">
                  <a16:creationId xmlns:a16="http://schemas.microsoft.com/office/drawing/2014/main" id="{12391E14-698E-7244-8941-13367EB72712}"/>
                </a:ext>
              </a:extLst>
            </p:cNvPr>
            <p:cNvSpPr txBox="1">
              <a:spLocks noChangeArrowheads="1"/>
            </p:cNvSpPr>
            <p:nvPr/>
          </p:nvSpPr>
          <p:spPr bwMode="auto">
            <a:xfrm>
              <a:off x="4115" y="5645"/>
              <a:ext cx="1357"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200">
                  <a:solidFill>
                    <a:schemeClr val="tx1"/>
                  </a:solidFill>
                  <a:latin typeface="Times New Roman" panose="02020603050405020304" pitchFamily="18" charset="0"/>
                </a:rPr>
                <a:t>紧急队列</a:t>
              </a:r>
            </a:p>
          </p:txBody>
        </p:sp>
        <p:grpSp>
          <p:nvGrpSpPr>
            <p:cNvPr id="122887" name="Group 7">
              <a:extLst>
                <a:ext uri="{FF2B5EF4-FFF2-40B4-BE49-F238E27FC236}">
                  <a16:creationId xmlns:a16="http://schemas.microsoft.com/office/drawing/2014/main" id="{D6BB6E20-704E-8340-B394-0C374871C20D}"/>
                </a:ext>
              </a:extLst>
            </p:cNvPr>
            <p:cNvGrpSpPr>
              <a:grpSpLocks/>
            </p:cNvGrpSpPr>
            <p:nvPr/>
          </p:nvGrpSpPr>
          <p:grpSpPr bwMode="auto">
            <a:xfrm>
              <a:off x="3687" y="1295"/>
              <a:ext cx="5542" cy="5510"/>
              <a:chOff x="3792" y="1295"/>
              <a:chExt cx="5542" cy="5510"/>
            </a:xfrm>
          </p:grpSpPr>
          <p:sp>
            <p:nvSpPr>
              <p:cNvPr id="122888" name="Line 8">
                <a:extLst>
                  <a:ext uri="{FF2B5EF4-FFF2-40B4-BE49-F238E27FC236}">
                    <a16:creationId xmlns:a16="http://schemas.microsoft.com/office/drawing/2014/main" id="{DA770E68-B9DB-8045-9538-CF334D8D2C13}"/>
                  </a:ext>
                </a:extLst>
              </p:cNvPr>
              <p:cNvSpPr>
                <a:spLocks noChangeShapeType="1"/>
              </p:cNvSpPr>
              <p:nvPr/>
            </p:nvSpPr>
            <p:spPr bwMode="auto">
              <a:xfrm>
                <a:off x="6627" y="2020"/>
                <a:ext cx="0" cy="29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89" name="Line 9">
                <a:extLst>
                  <a:ext uri="{FF2B5EF4-FFF2-40B4-BE49-F238E27FC236}">
                    <a16:creationId xmlns:a16="http://schemas.microsoft.com/office/drawing/2014/main" id="{DB731442-3EC4-BE41-9A5B-0017FE56136D}"/>
                  </a:ext>
                </a:extLst>
              </p:cNvPr>
              <p:cNvSpPr>
                <a:spLocks noChangeShapeType="1"/>
              </p:cNvSpPr>
              <p:nvPr/>
            </p:nvSpPr>
            <p:spPr bwMode="auto">
              <a:xfrm>
                <a:off x="6522" y="6225"/>
                <a:ext cx="0" cy="43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0" name="Line 10">
                <a:extLst>
                  <a:ext uri="{FF2B5EF4-FFF2-40B4-BE49-F238E27FC236}">
                    <a16:creationId xmlns:a16="http://schemas.microsoft.com/office/drawing/2014/main" id="{409293FE-7437-3E4C-8B14-25675EF2BAA1}"/>
                  </a:ext>
                </a:extLst>
              </p:cNvPr>
              <p:cNvSpPr>
                <a:spLocks noChangeShapeType="1"/>
              </p:cNvSpPr>
              <p:nvPr/>
            </p:nvSpPr>
            <p:spPr bwMode="auto">
              <a:xfrm>
                <a:off x="6627" y="1295"/>
                <a:ext cx="0" cy="29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1" name="Text Box 11">
                <a:extLst>
                  <a:ext uri="{FF2B5EF4-FFF2-40B4-BE49-F238E27FC236}">
                    <a16:creationId xmlns:a16="http://schemas.microsoft.com/office/drawing/2014/main" id="{67464C45-F2A2-644F-98E9-C2B5EEE0607F}"/>
                  </a:ext>
                </a:extLst>
              </p:cNvPr>
              <p:cNvSpPr txBox="1">
                <a:spLocks noChangeArrowheads="1"/>
              </p:cNvSpPr>
              <p:nvPr/>
            </p:nvSpPr>
            <p:spPr bwMode="auto">
              <a:xfrm>
                <a:off x="5262" y="2165"/>
                <a:ext cx="102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600" b="1">
                    <a:solidFill>
                      <a:srgbClr val="0000FF"/>
                    </a:solidFill>
                    <a:latin typeface="Times New Roman" panose="02020603050405020304" pitchFamily="18" charset="0"/>
                  </a:rPr>
                  <a:t>管程</a:t>
                </a:r>
              </a:p>
            </p:txBody>
          </p:sp>
          <p:grpSp>
            <p:nvGrpSpPr>
              <p:cNvPr id="122892" name="Group 12">
                <a:extLst>
                  <a:ext uri="{FF2B5EF4-FFF2-40B4-BE49-F238E27FC236}">
                    <a16:creationId xmlns:a16="http://schemas.microsoft.com/office/drawing/2014/main" id="{9E7A2E3A-0BF8-DD45-B007-C481731B1584}"/>
                  </a:ext>
                </a:extLst>
              </p:cNvPr>
              <p:cNvGrpSpPr>
                <a:grpSpLocks/>
              </p:cNvGrpSpPr>
              <p:nvPr/>
            </p:nvGrpSpPr>
            <p:grpSpPr bwMode="auto">
              <a:xfrm>
                <a:off x="3792" y="1440"/>
                <a:ext cx="5542" cy="5365"/>
                <a:chOff x="3792" y="1440"/>
                <a:chExt cx="5542" cy="5365"/>
              </a:xfrm>
            </p:grpSpPr>
            <p:grpSp>
              <p:nvGrpSpPr>
                <p:cNvPr id="122893" name="Group 13">
                  <a:extLst>
                    <a:ext uri="{FF2B5EF4-FFF2-40B4-BE49-F238E27FC236}">
                      <a16:creationId xmlns:a16="http://schemas.microsoft.com/office/drawing/2014/main" id="{69A403C7-A965-B44C-85C6-6416B4490D2F}"/>
                    </a:ext>
                  </a:extLst>
                </p:cNvPr>
                <p:cNvGrpSpPr>
                  <a:grpSpLocks/>
                </p:cNvGrpSpPr>
                <p:nvPr/>
              </p:nvGrpSpPr>
              <p:grpSpPr bwMode="auto">
                <a:xfrm>
                  <a:off x="3897" y="2165"/>
                  <a:ext cx="2520" cy="4205"/>
                  <a:chOff x="3897" y="2165"/>
                  <a:chExt cx="2100" cy="3625"/>
                </a:xfrm>
              </p:grpSpPr>
              <p:sp>
                <p:nvSpPr>
                  <p:cNvPr id="122969" name="Line 14">
                    <a:extLst>
                      <a:ext uri="{FF2B5EF4-FFF2-40B4-BE49-F238E27FC236}">
                        <a16:creationId xmlns:a16="http://schemas.microsoft.com/office/drawing/2014/main" id="{5A52CFE5-FFC0-0047-A965-A8E49FDC39A4}"/>
                      </a:ext>
                    </a:extLst>
                  </p:cNvPr>
                  <p:cNvSpPr>
                    <a:spLocks noChangeShapeType="1"/>
                  </p:cNvSpPr>
                  <p:nvPr/>
                </p:nvSpPr>
                <p:spPr bwMode="auto">
                  <a:xfrm flipH="1">
                    <a:off x="3897" y="2165"/>
                    <a:ext cx="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0" name="Line 15">
                    <a:extLst>
                      <a:ext uri="{FF2B5EF4-FFF2-40B4-BE49-F238E27FC236}">
                        <a16:creationId xmlns:a16="http://schemas.microsoft.com/office/drawing/2014/main" id="{CBAE2397-0616-234F-9A69-19866E5686CD}"/>
                      </a:ext>
                    </a:extLst>
                  </p:cNvPr>
                  <p:cNvSpPr>
                    <a:spLocks noChangeShapeType="1"/>
                  </p:cNvSpPr>
                  <p:nvPr/>
                </p:nvSpPr>
                <p:spPr bwMode="auto">
                  <a:xfrm>
                    <a:off x="3897" y="2165"/>
                    <a:ext cx="0" cy="36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1" name="Line 16">
                    <a:extLst>
                      <a:ext uri="{FF2B5EF4-FFF2-40B4-BE49-F238E27FC236}">
                        <a16:creationId xmlns:a16="http://schemas.microsoft.com/office/drawing/2014/main" id="{09D1CE24-3670-ED4A-A5F4-288397015F42}"/>
                      </a:ext>
                    </a:extLst>
                  </p:cNvPr>
                  <p:cNvSpPr>
                    <a:spLocks noChangeShapeType="1"/>
                  </p:cNvSpPr>
                  <p:nvPr/>
                </p:nvSpPr>
                <p:spPr bwMode="auto">
                  <a:xfrm>
                    <a:off x="3897" y="5790"/>
                    <a:ext cx="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894" name="Group 17">
                  <a:extLst>
                    <a:ext uri="{FF2B5EF4-FFF2-40B4-BE49-F238E27FC236}">
                      <a16:creationId xmlns:a16="http://schemas.microsoft.com/office/drawing/2014/main" id="{6D69BC21-EFBC-C54C-8E39-3E0533F17DC2}"/>
                    </a:ext>
                  </a:extLst>
                </p:cNvPr>
                <p:cNvGrpSpPr>
                  <a:grpSpLocks/>
                </p:cNvGrpSpPr>
                <p:nvPr/>
              </p:nvGrpSpPr>
              <p:grpSpPr bwMode="auto">
                <a:xfrm>
                  <a:off x="5367" y="2165"/>
                  <a:ext cx="105" cy="4205"/>
                  <a:chOff x="5472" y="2165"/>
                  <a:chExt cx="0" cy="4060"/>
                </a:xfrm>
              </p:grpSpPr>
              <p:sp>
                <p:nvSpPr>
                  <p:cNvPr id="122962" name="Line 18">
                    <a:extLst>
                      <a:ext uri="{FF2B5EF4-FFF2-40B4-BE49-F238E27FC236}">
                        <a16:creationId xmlns:a16="http://schemas.microsoft.com/office/drawing/2014/main" id="{F76109C7-213D-CC43-BE83-015833EDE997}"/>
                      </a:ext>
                    </a:extLst>
                  </p:cNvPr>
                  <p:cNvSpPr>
                    <a:spLocks noChangeShapeType="1"/>
                  </p:cNvSpPr>
                  <p:nvPr/>
                </p:nvSpPr>
                <p:spPr bwMode="auto">
                  <a:xfrm>
                    <a:off x="5472" y="2165"/>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3" name="Line 19">
                    <a:extLst>
                      <a:ext uri="{FF2B5EF4-FFF2-40B4-BE49-F238E27FC236}">
                        <a16:creationId xmlns:a16="http://schemas.microsoft.com/office/drawing/2014/main" id="{87A0590B-1002-B946-A188-B6E8D9B7F909}"/>
                      </a:ext>
                    </a:extLst>
                  </p:cNvPr>
                  <p:cNvSpPr>
                    <a:spLocks noChangeShapeType="1"/>
                  </p:cNvSpPr>
                  <p:nvPr/>
                </p:nvSpPr>
                <p:spPr bwMode="auto">
                  <a:xfrm>
                    <a:off x="5472" y="2745"/>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4" name="Line 20">
                    <a:extLst>
                      <a:ext uri="{FF2B5EF4-FFF2-40B4-BE49-F238E27FC236}">
                        <a16:creationId xmlns:a16="http://schemas.microsoft.com/office/drawing/2014/main" id="{57C44722-3533-3A41-B576-09242890AD73}"/>
                      </a:ext>
                    </a:extLst>
                  </p:cNvPr>
                  <p:cNvSpPr>
                    <a:spLocks noChangeShapeType="1"/>
                  </p:cNvSpPr>
                  <p:nvPr/>
                </p:nvSpPr>
                <p:spPr bwMode="auto">
                  <a:xfrm>
                    <a:off x="5472" y="5500"/>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5" name="Line 21">
                    <a:extLst>
                      <a:ext uri="{FF2B5EF4-FFF2-40B4-BE49-F238E27FC236}">
                        <a16:creationId xmlns:a16="http://schemas.microsoft.com/office/drawing/2014/main" id="{74DD03E5-349D-C945-A6C3-4578D58D7F28}"/>
                      </a:ext>
                    </a:extLst>
                  </p:cNvPr>
                  <p:cNvSpPr>
                    <a:spLocks noChangeShapeType="1"/>
                  </p:cNvSpPr>
                  <p:nvPr/>
                </p:nvSpPr>
                <p:spPr bwMode="auto">
                  <a:xfrm>
                    <a:off x="5472" y="4920"/>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6" name="Line 22">
                    <a:extLst>
                      <a:ext uri="{FF2B5EF4-FFF2-40B4-BE49-F238E27FC236}">
                        <a16:creationId xmlns:a16="http://schemas.microsoft.com/office/drawing/2014/main" id="{9B97D397-87C8-B945-ADCD-89C2C40C0EDC}"/>
                      </a:ext>
                    </a:extLst>
                  </p:cNvPr>
                  <p:cNvSpPr>
                    <a:spLocks noChangeShapeType="1"/>
                  </p:cNvSpPr>
                  <p:nvPr/>
                </p:nvSpPr>
                <p:spPr bwMode="auto">
                  <a:xfrm>
                    <a:off x="5472" y="4340"/>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7" name="Line 23">
                    <a:extLst>
                      <a:ext uri="{FF2B5EF4-FFF2-40B4-BE49-F238E27FC236}">
                        <a16:creationId xmlns:a16="http://schemas.microsoft.com/office/drawing/2014/main" id="{CCCD6094-F91B-344F-91F6-67BBAA47B09B}"/>
                      </a:ext>
                    </a:extLst>
                  </p:cNvPr>
                  <p:cNvSpPr>
                    <a:spLocks noChangeShapeType="1"/>
                  </p:cNvSpPr>
                  <p:nvPr/>
                </p:nvSpPr>
                <p:spPr bwMode="auto">
                  <a:xfrm>
                    <a:off x="5472" y="6080"/>
                    <a:ext cx="0" cy="14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8" name="Line 24">
                    <a:extLst>
                      <a:ext uri="{FF2B5EF4-FFF2-40B4-BE49-F238E27FC236}">
                        <a16:creationId xmlns:a16="http://schemas.microsoft.com/office/drawing/2014/main" id="{4E9A74A7-5AB7-8B4E-AC2C-B1B52299EB9E}"/>
                      </a:ext>
                    </a:extLst>
                  </p:cNvPr>
                  <p:cNvSpPr>
                    <a:spLocks noChangeShapeType="1"/>
                  </p:cNvSpPr>
                  <p:nvPr/>
                </p:nvSpPr>
                <p:spPr bwMode="auto">
                  <a:xfrm>
                    <a:off x="5472" y="3325"/>
                    <a:ext cx="0" cy="7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895" name="Group 25">
                  <a:extLst>
                    <a:ext uri="{FF2B5EF4-FFF2-40B4-BE49-F238E27FC236}">
                      <a16:creationId xmlns:a16="http://schemas.microsoft.com/office/drawing/2014/main" id="{EAA6558D-BC56-C54D-81EC-DCA013A2D382}"/>
                    </a:ext>
                  </a:extLst>
                </p:cNvPr>
                <p:cNvGrpSpPr>
                  <a:grpSpLocks/>
                </p:cNvGrpSpPr>
                <p:nvPr/>
              </p:nvGrpSpPr>
              <p:grpSpPr bwMode="auto">
                <a:xfrm>
                  <a:off x="4317" y="2455"/>
                  <a:ext cx="1365" cy="725"/>
                  <a:chOff x="4317" y="2455"/>
                  <a:chExt cx="1365" cy="725"/>
                </a:xfrm>
              </p:grpSpPr>
              <p:sp>
                <p:nvSpPr>
                  <p:cNvPr id="122951" name="Line 26">
                    <a:extLst>
                      <a:ext uri="{FF2B5EF4-FFF2-40B4-BE49-F238E27FC236}">
                        <a16:creationId xmlns:a16="http://schemas.microsoft.com/office/drawing/2014/main" id="{3F426EAC-C59E-504B-8856-A44144DCA8AD}"/>
                      </a:ext>
                    </a:extLst>
                  </p:cNvPr>
                  <p:cNvSpPr>
                    <a:spLocks noChangeShapeType="1"/>
                  </p:cNvSpPr>
                  <p:nvPr/>
                </p:nvSpPr>
                <p:spPr bwMode="auto">
                  <a:xfrm>
                    <a:off x="5157" y="2600"/>
                    <a:ext cx="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52" name="Line 27">
                    <a:extLst>
                      <a:ext uri="{FF2B5EF4-FFF2-40B4-BE49-F238E27FC236}">
                        <a16:creationId xmlns:a16="http://schemas.microsoft.com/office/drawing/2014/main" id="{3E48564F-A792-EE40-9191-AEA29125C26D}"/>
                      </a:ext>
                    </a:extLst>
                  </p:cNvPr>
                  <p:cNvSpPr>
                    <a:spLocks noChangeShapeType="1"/>
                  </p:cNvSpPr>
                  <p:nvPr/>
                </p:nvSpPr>
                <p:spPr bwMode="auto">
                  <a:xfrm>
                    <a:off x="515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3" name="Line 28">
                    <a:extLst>
                      <a:ext uri="{FF2B5EF4-FFF2-40B4-BE49-F238E27FC236}">
                        <a16:creationId xmlns:a16="http://schemas.microsoft.com/office/drawing/2014/main" id="{EDF1AA1D-AE98-AA4C-B707-8668F97B1EEE}"/>
                      </a:ext>
                    </a:extLst>
                  </p:cNvPr>
                  <p:cNvSpPr>
                    <a:spLocks noChangeShapeType="1"/>
                  </p:cNvSpPr>
                  <p:nvPr/>
                </p:nvSpPr>
                <p:spPr bwMode="auto">
                  <a:xfrm flipH="1">
                    <a:off x="4527" y="245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4" name="Line 29">
                    <a:extLst>
                      <a:ext uri="{FF2B5EF4-FFF2-40B4-BE49-F238E27FC236}">
                        <a16:creationId xmlns:a16="http://schemas.microsoft.com/office/drawing/2014/main" id="{A4AC2C89-12E4-A34C-BB15-04CBF9F0B609}"/>
                      </a:ext>
                    </a:extLst>
                  </p:cNvPr>
                  <p:cNvSpPr>
                    <a:spLocks noChangeShapeType="1"/>
                  </p:cNvSpPr>
                  <p:nvPr/>
                </p:nvSpPr>
                <p:spPr bwMode="auto">
                  <a:xfrm flipH="1">
                    <a:off x="4527" y="274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5" name="Line 30">
                    <a:extLst>
                      <a:ext uri="{FF2B5EF4-FFF2-40B4-BE49-F238E27FC236}">
                        <a16:creationId xmlns:a16="http://schemas.microsoft.com/office/drawing/2014/main" id="{88FF21D6-D0E3-D74E-B853-B23A068103A0}"/>
                      </a:ext>
                    </a:extLst>
                  </p:cNvPr>
                  <p:cNvSpPr>
                    <a:spLocks noChangeShapeType="1"/>
                  </p:cNvSpPr>
                  <p:nvPr/>
                </p:nvSpPr>
                <p:spPr bwMode="auto">
                  <a:xfrm>
                    <a:off x="505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6" name="Line 31">
                    <a:extLst>
                      <a:ext uri="{FF2B5EF4-FFF2-40B4-BE49-F238E27FC236}">
                        <a16:creationId xmlns:a16="http://schemas.microsoft.com/office/drawing/2014/main" id="{2BDE3432-ADD5-7040-A1B2-CC7C78A7E0B4}"/>
                      </a:ext>
                    </a:extLst>
                  </p:cNvPr>
                  <p:cNvSpPr>
                    <a:spLocks noChangeShapeType="1"/>
                  </p:cNvSpPr>
                  <p:nvPr/>
                </p:nvSpPr>
                <p:spPr bwMode="auto">
                  <a:xfrm>
                    <a:off x="484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7" name="Line 32">
                    <a:extLst>
                      <a:ext uri="{FF2B5EF4-FFF2-40B4-BE49-F238E27FC236}">
                        <a16:creationId xmlns:a16="http://schemas.microsoft.com/office/drawing/2014/main" id="{A7D5E955-208D-CF48-B85B-185D43A8C34A}"/>
                      </a:ext>
                    </a:extLst>
                  </p:cNvPr>
                  <p:cNvSpPr>
                    <a:spLocks noChangeShapeType="1"/>
                  </p:cNvSpPr>
                  <p:nvPr/>
                </p:nvSpPr>
                <p:spPr bwMode="auto">
                  <a:xfrm>
                    <a:off x="494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8" name="Line 33">
                    <a:extLst>
                      <a:ext uri="{FF2B5EF4-FFF2-40B4-BE49-F238E27FC236}">
                        <a16:creationId xmlns:a16="http://schemas.microsoft.com/office/drawing/2014/main" id="{A248856A-ECBF-564D-9C1D-FA5DEC7B84CA}"/>
                      </a:ext>
                    </a:extLst>
                  </p:cNvPr>
                  <p:cNvSpPr>
                    <a:spLocks noChangeShapeType="1"/>
                  </p:cNvSpPr>
                  <p:nvPr/>
                </p:nvSpPr>
                <p:spPr bwMode="auto">
                  <a:xfrm>
                    <a:off x="473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9" name="Line 34">
                    <a:extLst>
                      <a:ext uri="{FF2B5EF4-FFF2-40B4-BE49-F238E27FC236}">
                        <a16:creationId xmlns:a16="http://schemas.microsoft.com/office/drawing/2014/main" id="{0B22D502-A161-C64C-85E7-2286E14563C2}"/>
                      </a:ext>
                    </a:extLst>
                  </p:cNvPr>
                  <p:cNvSpPr>
                    <a:spLocks noChangeShapeType="1"/>
                  </p:cNvSpPr>
                  <p:nvPr/>
                </p:nvSpPr>
                <p:spPr bwMode="auto">
                  <a:xfrm flipH="1">
                    <a:off x="4317" y="3180"/>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0" name="Line 35">
                    <a:extLst>
                      <a:ext uri="{FF2B5EF4-FFF2-40B4-BE49-F238E27FC236}">
                        <a16:creationId xmlns:a16="http://schemas.microsoft.com/office/drawing/2014/main" id="{E99C0A37-5F52-8C4E-A34D-6EF710D73948}"/>
                      </a:ext>
                    </a:extLst>
                  </p:cNvPr>
                  <p:cNvSpPr>
                    <a:spLocks noChangeShapeType="1"/>
                  </p:cNvSpPr>
                  <p:nvPr/>
                </p:nvSpPr>
                <p:spPr bwMode="auto">
                  <a:xfrm flipV="1">
                    <a:off x="4317" y="2600"/>
                    <a:ext cx="0" cy="5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1" name="Line 36">
                    <a:extLst>
                      <a:ext uri="{FF2B5EF4-FFF2-40B4-BE49-F238E27FC236}">
                        <a16:creationId xmlns:a16="http://schemas.microsoft.com/office/drawing/2014/main" id="{6358C1F7-54E7-0F49-B16E-372092DB17F7}"/>
                      </a:ext>
                    </a:extLst>
                  </p:cNvPr>
                  <p:cNvSpPr>
                    <a:spLocks noChangeShapeType="1"/>
                  </p:cNvSpPr>
                  <p:nvPr/>
                </p:nvSpPr>
                <p:spPr bwMode="auto">
                  <a:xfrm>
                    <a:off x="4317" y="2600"/>
                    <a:ext cx="31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2896" name="Group 37">
                  <a:extLst>
                    <a:ext uri="{FF2B5EF4-FFF2-40B4-BE49-F238E27FC236}">
                      <a16:creationId xmlns:a16="http://schemas.microsoft.com/office/drawing/2014/main" id="{509BBCF6-293B-5C4A-8CD5-EC9821163B6B}"/>
                    </a:ext>
                  </a:extLst>
                </p:cNvPr>
                <p:cNvGrpSpPr>
                  <a:grpSpLocks/>
                </p:cNvGrpSpPr>
                <p:nvPr/>
              </p:nvGrpSpPr>
              <p:grpSpPr bwMode="auto">
                <a:xfrm>
                  <a:off x="4317" y="4195"/>
                  <a:ext cx="1365" cy="725"/>
                  <a:chOff x="4317" y="2455"/>
                  <a:chExt cx="1365" cy="725"/>
                </a:xfrm>
              </p:grpSpPr>
              <p:sp>
                <p:nvSpPr>
                  <p:cNvPr id="122940" name="Line 38">
                    <a:extLst>
                      <a:ext uri="{FF2B5EF4-FFF2-40B4-BE49-F238E27FC236}">
                        <a16:creationId xmlns:a16="http://schemas.microsoft.com/office/drawing/2014/main" id="{9BD6CB26-82A6-BA41-AF27-82B8422751C3}"/>
                      </a:ext>
                    </a:extLst>
                  </p:cNvPr>
                  <p:cNvSpPr>
                    <a:spLocks noChangeShapeType="1"/>
                  </p:cNvSpPr>
                  <p:nvPr/>
                </p:nvSpPr>
                <p:spPr bwMode="auto">
                  <a:xfrm>
                    <a:off x="5157" y="2600"/>
                    <a:ext cx="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1" name="Line 39">
                    <a:extLst>
                      <a:ext uri="{FF2B5EF4-FFF2-40B4-BE49-F238E27FC236}">
                        <a16:creationId xmlns:a16="http://schemas.microsoft.com/office/drawing/2014/main" id="{CFA727B3-D7E9-C34D-84D5-7ED0B7457FB6}"/>
                      </a:ext>
                    </a:extLst>
                  </p:cNvPr>
                  <p:cNvSpPr>
                    <a:spLocks noChangeShapeType="1"/>
                  </p:cNvSpPr>
                  <p:nvPr/>
                </p:nvSpPr>
                <p:spPr bwMode="auto">
                  <a:xfrm>
                    <a:off x="515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2" name="Line 40">
                    <a:extLst>
                      <a:ext uri="{FF2B5EF4-FFF2-40B4-BE49-F238E27FC236}">
                        <a16:creationId xmlns:a16="http://schemas.microsoft.com/office/drawing/2014/main" id="{9F0FA0BE-36BC-AD42-A80A-E67DC3508452}"/>
                      </a:ext>
                    </a:extLst>
                  </p:cNvPr>
                  <p:cNvSpPr>
                    <a:spLocks noChangeShapeType="1"/>
                  </p:cNvSpPr>
                  <p:nvPr/>
                </p:nvSpPr>
                <p:spPr bwMode="auto">
                  <a:xfrm flipH="1">
                    <a:off x="4527" y="245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3" name="Line 41">
                    <a:extLst>
                      <a:ext uri="{FF2B5EF4-FFF2-40B4-BE49-F238E27FC236}">
                        <a16:creationId xmlns:a16="http://schemas.microsoft.com/office/drawing/2014/main" id="{1C5923AB-BA66-9A4C-99EC-040AE3B8443E}"/>
                      </a:ext>
                    </a:extLst>
                  </p:cNvPr>
                  <p:cNvSpPr>
                    <a:spLocks noChangeShapeType="1"/>
                  </p:cNvSpPr>
                  <p:nvPr/>
                </p:nvSpPr>
                <p:spPr bwMode="auto">
                  <a:xfrm flipH="1">
                    <a:off x="4527" y="274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4" name="Line 42">
                    <a:extLst>
                      <a:ext uri="{FF2B5EF4-FFF2-40B4-BE49-F238E27FC236}">
                        <a16:creationId xmlns:a16="http://schemas.microsoft.com/office/drawing/2014/main" id="{0C34325B-1828-EA4B-8DBE-D41D5497964E}"/>
                      </a:ext>
                    </a:extLst>
                  </p:cNvPr>
                  <p:cNvSpPr>
                    <a:spLocks noChangeShapeType="1"/>
                  </p:cNvSpPr>
                  <p:nvPr/>
                </p:nvSpPr>
                <p:spPr bwMode="auto">
                  <a:xfrm>
                    <a:off x="505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5" name="Line 43">
                    <a:extLst>
                      <a:ext uri="{FF2B5EF4-FFF2-40B4-BE49-F238E27FC236}">
                        <a16:creationId xmlns:a16="http://schemas.microsoft.com/office/drawing/2014/main" id="{4170F6A9-8EAC-6E43-9234-12A29FC4A40F}"/>
                      </a:ext>
                    </a:extLst>
                  </p:cNvPr>
                  <p:cNvSpPr>
                    <a:spLocks noChangeShapeType="1"/>
                  </p:cNvSpPr>
                  <p:nvPr/>
                </p:nvSpPr>
                <p:spPr bwMode="auto">
                  <a:xfrm>
                    <a:off x="484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6" name="Line 44">
                    <a:extLst>
                      <a:ext uri="{FF2B5EF4-FFF2-40B4-BE49-F238E27FC236}">
                        <a16:creationId xmlns:a16="http://schemas.microsoft.com/office/drawing/2014/main" id="{1709455D-11DA-2946-BCB4-0D2DA25155F9}"/>
                      </a:ext>
                    </a:extLst>
                  </p:cNvPr>
                  <p:cNvSpPr>
                    <a:spLocks noChangeShapeType="1"/>
                  </p:cNvSpPr>
                  <p:nvPr/>
                </p:nvSpPr>
                <p:spPr bwMode="auto">
                  <a:xfrm>
                    <a:off x="494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7" name="Line 45">
                    <a:extLst>
                      <a:ext uri="{FF2B5EF4-FFF2-40B4-BE49-F238E27FC236}">
                        <a16:creationId xmlns:a16="http://schemas.microsoft.com/office/drawing/2014/main" id="{A8BFCEB0-7152-9A47-8A77-0560BB94E40A}"/>
                      </a:ext>
                    </a:extLst>
                  </p:cNvPr>
                  <p:cNvSpPr>
                    <a:spLocks noChangeShapeType="1"/>
                  </p:cNvSpPr>
                  <p:nvPr/>
                </p:nvSpPr>
                <p:spPr bwMode="auto">
                  <a:xfrm>
                    <a:off x="473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8" name="Line 46">
                    <a:extLst>
                      <a:ext uri="{FF2B5EF4-FFF2-40B4-BE49-F238E27FC236}">
                        <a16:creationId xmlns:a16="http://schemas.microsoft.com/office/drawing/2014/main" id="{A890EB3A-C76F-144C-9912-1652C92FF047}"/>
                      </a:ext>
                    </a:extLst>
                  </p:cNvPr>
                  <p:cNvSpPr>
                    <a:spLocks noChangeShapeType="1"/>
                  </p:cNvSpPr>
                  <p:nvPr/>
                </p:nvSpPr>
                <p:spPr bwMode="auto">
                  <a:xfrm flipH="1">
                    <a:off x="4317" y="3180"/>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9" name="Line 47">
                    <a:extLst>
                      <a:ext uri="{FF2B5EF4-FFF2-40B4-BE49-F238E27FC236}">
                        <a16:creationId xmlns:a16="http://schemas.microsoft.com/office/drawing/2014/main" id="{E82B149D-EBF5-6B40-8C88-9675809F3551}"/>
                      </a:ext>
                    </a:extLst>
                  </p:cNvPr>
                  <p:cNvSpPr>
                    <a:spLocks noChangeShapeType="1"/>
                  </p:cNvSpPr>
                  <p:nvPr/>
                </p:nvSpPr>
                <p:spPr bwMode="auto">
                  <a:xfrm flipV="1">
                    <a:off x="4317" y="2600"/>
                    <a:ext cx="0" cy="5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0" name="Line 48">
                    <a:extLst>
                      <a:ext uri="{FF2B5EF4-FFF2-40B4-BE49-F238E27FC236}">
                        <a16:creationId xmlns:a16="http://schemas.microsoft.com/office/drawing/2014/main" id="{EE18558C-01BD-DC49-B301-7B1117B52240}"/>
                      </a:ext>
                    </a:extLst>
                  </p:cNvPr>
                  <p:cNvSpPr>
                    <a:spLocks noChangeShapeType="1"/>
                  </p:cNvSpPr>
                  <p:nvPr/>
                </p:nvSpPr>
                <p:spPr bwMode="auto">
                  <a:xfrm>
                    <a:off x="4317" y="2600"/>
                    <a:ext cx="31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2897" name="Group 49">
                  <a:extLst>
                    <a:ext uri="{FF2B5EF4-FFF2-40B4-BE49-F238E27FC236}">
                      <a16:creationId xmlns:a16="http://schemas.microsoft.com/office/drawing/2014/main" id="{C7D9318D-B066-2645-A17F-3921DE45CEE3}"/>
                    </a:ext>
                  </a:extLst>
                </p:cNvPr>
                <p:cNvGrpSpPr>
                  <a:grpSpLocks/>
                </p:cNvGrpSpPr>
                <p:nvPr/>
              </p:nvGrpSpPr>
              <p:grpSpPr bwMode="auto">
                <a:xfrm>
                  <a:off x="4317" y="5355"/>
                  <a:ext cx="1365" cy="725"/>
                  <a:chOff x="4317" y="2455"/>
                  <a:chExt cx="1365" cy="725"/>
                </a:xfrm>
              </p:grpSpPr>
              <p:sp>
                <p:nvSpPr>
                  <p:cNvPr id="122929" name="Line 50">
                    <a:extLst>
                      <a:ext uri="{FF2B5EF4-FFF2-40B4-BE49-F238E27FC236}">
                        <a16:creationId xmlns:a16="http://schemas.microsoft.com/office/drawing/2014/main" id="{05ED6A04-0D0B-514F-91A8-6A47AB6804EF}"/>
                      </a:ext>
                    </a:extLst>
                  </p:cNvPr>
                  <p:cNvSpPr>
                    <a:spLocks noChangeShapeType="1"/>
                  </p:cNvSpPr>
                  <p:nvPr/>
                </p:nvSpPr>
                <p:spPr bwMode="auto">
                  <a:xfrm>
                    <a:off x="5157" y="2600"/>
                    <a:ext cx="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30" name="Line 51">
                    <a:extLst>
                      <a:ext uri="{FF2B5EF4-FFF2-40B4-BE49-F238E27FC236}">
                        <a16:creationId xmlns:a16="http://schemas.microsoft.com/office/drawing/2014/main" id="{8CBBAA88-6DB9-CE43-8409-910A032F22CD}"/>
                      </a:ext>
                    </a:extLst>
                  </p:cNvPr>
                  <p:cNvSpPr>
                    <a:spLocks noChangeShapeType="1"/>
                  </p:cNvSpPr>
                  <p:nvPr/>
                </p:nvSpPr>
                <p:spPr bwMode="auto">
                  <a:xfrm>
                    <a:off x="515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1" name="Line 52">
                    <a:extLst>
                      <a:ext uri="{FF2B5EF4-FFF2-40B4-BE49-F238E27FC236}">
                        <a16:creationId xmlns:a16="http://schemas.microsoft.com/office/drawing/2014/main" id="{1A060359-9AD0-D049-B725-7BAD99EA7E2E}"/>
                      </a:ext>
                    </a:extLst>
                  </p:cNvPr>
                  <p:cNvSpPr>
                    <a:spLocks noChangeShapeType="1"/>
                  </p:cNvSpPr>
                  <p:nvPr/>
                </p:nvSpPr>
                <p:spPr bwMode="auto">
                  <a:xfrm flipH="1">
                    <a:off x="4527" y="245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2" name="Line 53">
                    <a:extLst>
                      <a:ext uri="{FF2B5EF4-FFF2-40B4-BE49-F238E27FC236}">
                        <a16:creationId xmlns:a16="http://schemas.microsoft.com/office/drawing/2014/main" id="{B593F302-6B79-8A4F-B05D-B90D46BDB206}"/>
                      </a:ext>
                    </a:extLst>
                  </p:cNvPr>
                  <p:cNvSpPr>
                    <a:spLocks noChangeShapeType="1"/>
                  </p:cNvSpPr>
                  <p:nvPr/>
                </p:nvSpPr>
                <p:spPr bwMode="auto">
                  <a:xfrm flipH="1">
                    <a:off x="4527" y="274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3" name="Line 54">
                    <a:extLst>
                      <a:ext uri="{FF2B5EF4-FFF2-40B4-BE49-F238E27FC236}">
                        <a16:creationId xmlns:a16="http://schemas.microsoft.com/office/drawing/2014/main" id="{D83F5A79-690E-4547-B440-947DA9F9695A}"/>
                      </a:ext>
                    </a:extLst>
                  </p:cNvPr>
                  <p:cNvSpPr>
                    <a:spLocks noChangeShapeType="1"/>
                  </p:cNvSpPr>
                  <p:nvPr/>
                </p:nvSpPr>
                <p:spPr bwMode="auto">
                  <a:xfrm>
                    <a:off x="505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4" name="Line 55">
                    <a:extLst>
                      <a:ext uri="{FF2B5EF4-FFF2-40B4-BE49-F238E27FC236}">
                        <a16:creationId xmlns:a16="http://schemas.microsoft.com/office/drawing/2014/main" id="{BE5196C1-5841-4B44-B719-7F6C179B000A}"/>
                      </a:ext>
                    </a:extLst>
                  </p:cNvPr>
                  <p:cNvSpPr>
                    <a:spLocks noChangeShapeType="1"/>
                  </p:cNvSpPr>
                  <p:nvPr/>
                </p:nvSpPr>
                <p:spPr bwMode="auto">
                  <a:xfrm>
                    <a:off x="484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5" name="Line 56">
                    <a:extLst>
                      <a:ext uri="{FF2B5EF4-FFF2-40B4-BE49-F238E27FC236}">
                        <a16:creationId xmlns:a16="http://schemas.microsoft.com/office/drawing/2014/main" id="{3FE37666-9FCE-0E40-9B28-5BFC89A4D96A}"/>
                      </a:ext>
                    </a:extLst>
                  </p:cNvPr>
                  <p:cNvSpPr>
                    <a:spLocks noChangeShapeType="1"/>
                  </p:cNvSpPr>
                  <p:nvPr/>
                </p:nvSpPr>
                <p:spPr bwMode="auto">
                  <a:xfrm>
                    <a:off x="494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6" name="Line 57">
                    <a:extLst>
                      <a:ext uri="{FF2B5EF4-FFF2-40B4-BE49-F238E27FC236}">
                        <a16:creationId xmlns:a16="http://schemas.microsoft.com/office/drawing/2014/main" id="{81728EB0-632B-1B4A-B296-9AFAA030FF0C}"/>
                      </a:ext>
                    </a:extLst>
                  </p:cNvPr>
                  <p:cNvSpPr>
                    <a:spLocks noChangeShapeType="1"/>
                  </p:cNvSpPr>
                  <p:nvPr/>
                </p:nvSpPr>
                <p:spPr bwMode="auto">
                  <a:xfrm>
                    <a:off x="473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7" name="Line 58">
                    <a:extLst>
                      <a:ext uri="{FF2B5EF4-FFF2-40B4-BE49-F238E27FC236}">
                        <a16:creationId xmlns:a16="http://schemas.microsoft.com/office/drawing/2014/main" id="{A2846E9B-194C-9748-99E7-B862DD22AF4C}"/>
                      </a:ext>
                    </a:extLst>
                  </p:cNvPr>
                  <p:cNvSpPr>
                    <a:spLocks noChangeShapeType="1"/>
                  </p:cNvSpPr>
                  <p:nvPr/>
                </p:nvSpPr>
                <p:spPr bwMode="auto">
                  <a:xfrm flipH="1">
                    <a:off x="4317" y="3180"/>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8" name="Line 59">
                    <a:extLst>
                      <a:ext uri="{FF2B5EF4-FFF2-40B4-BE49-F238E27FC236}">
                        <a16:creationId xmlns:a16="http://schemas.microsoft.com/office/drawing/2014/main" id="{13B32662-09E6-4147-AD2A-68CDB0701C1A}"/>
                      </a:ext>
                    </a:extLst>
                  </p:cNvPr>
                  <p:cNvSpPr>
                    <a:spLocks noChangeShapeType="1"/>
                  </p:cNvSpPr>
                  <p:nvPr/>
                </p:nvSpPr>
                <p:spPr bwMode="auto">
                  <a:xfrm flipV="1">
                    <a:off x="4317" y="2600"/>
                    <a:ext cx="0" cy="5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9" name="Line 60">
                    <a:extLst>
                      <a:ext uri="{FF2B5EF4-FFF2-40B4-BE49-F238E27FC236}">
                        <a16:creationId xmlns:a16="http://schemas.microsoft.com/office/drawing/2014/main" id="{5341343C-150E-6241-B1E5-F4A4D15AF81B}"/>
                      </a:ext>
                    </a:extLst>
                  </p:cNvPr>
                  <p:cNvSpPr>
                    <a:spLocks noChangeShapeType="1"/>
                  </p:cNvSpPr>
                  <p:nvPr/>
                </p:nvSpPr>
                <p:spPr bwMode="auto">
                  <a:xfrm>
                    <a:off x="4317" y="2600"/>
                    <a:ext cx="31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2898" name="AutoShape 61">
                  <a:extLst>
                    <a:ext uri="{FF2B5EF4-FFF2-40B4-BE49-F238E27FC236}">
                      <a16:creationId xmlns:a16="http://schemas.microsoft.com/office/drawing/2014/main" id="{9316EFD3-08CE-1240-B952-200A83D7089E}"/>
                    </a:ext>
                  </a:extLst>
                </p:cNvPr>
                <p:cNvSpPr>
                  <a:spLocks noChangeArrowheads="1"/>
                </p:cNvSpPr>
                <p:nvPr/>
              </p:nvSpPr>
              <p:spPr bwMode="auto">
                <a:xfrm>
                  <a:off x="5892" y="2455"/>
                  <a:ext cx="1575" cy="43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899" name="AutoShape 62">
                  <a:extLst>
                    <a:ext uri="{FF2B5EF4-FFF2-40B4-BE49-F238E27FC236}">
                      <a16:creationId xmlns:a16="http://schemas.microsoft.com/office/drawing/2014/main" id="{45584745-B713-634B-A91F-ACC2EB0A198D}"/>
                    </a:ext>
                  </a:extLst>
                </p:cNvPr>
                <p:cNvSpPr>
                  <a:spLocks noChangeArrowheads="1"/>
                </p:cNvSpPr>
                <p:nvPr/>
              </p:nvSpPr>
              <p:spPr bwMode="auto">
                <a:xfrm>
                  <a:off x="5892" y="3615"/>
                  <a:ext cx="1575" cy="72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900" name="AutoShape 63">
                  <a:extLst>
                    <a:ext uri="{FF2B5EF4-FFF2-40B4-BE49-F238E27FC236}">
                      <a16:creationId xmlns:a16="http://schemas.microsoft.com/office/drawing/2014/main" id="{C5ACED95-4A43-4B48-91F9-F4397DE7599B}"/>
                    </a:ext>
                  </a:extLst>
                </p:cNvPr>
                <p:cNvSpPr>
                  <a:spLocks noChangeArrowheads="1"/>
                </p:cNvSpPr>
                <p:nvPr/>
              </p:nvSpPr>
              <p:spPr bwMode="auto">
                <a:xfrm>
                  <a:off x="5892" y="3035"/>
                  <a:ext cx="1575" cy="43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901" name="AutoShape 64">
                  <a:extLst>
                    <a:ext uri="{FF2B5EF4-FFF2-40B4-BE49-F238E27FC236}">
                      <a16:creationId xmlns:a16="http://schemas.microsoft.com/office/drawing/2014/main" id="{543975AD-CC48-F64A-9A64-BE7B33FAFE55}"/>
                    </a:ext>
                  </a:extLst>
                </p:cNvPr>
                <p:cNvSpPr>
                  <a:spLocks noChangeArrowheads="1"/>
                </p:cNvSpPr>
                <p:nvPr/>
              </p:nvSpPr>
              <p:spPr bwMode="auto">
                <a:xfrm>
                  <a:off x="5892" y="4920"/>
                  <a:ext cx="1575" cy="72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902" name="AutoShape 65">
                  <a:extLst>
                    <a:ext uri="{FF2B5EF4-FFF2-40B4-BE49-F238E27FC236}">
                      <a16:creationId xmlns:a16="http://schemas.microsoft.com/office/drawing/2014/main" id="{72E4D068-3AA4-D64B-B911-7D5184D72C44}"/>
                    </a:ext>
                  </a:extLst>
                </p:cNvPr>
                <p:cNvSpPr>
                  <a:spLocks noChangeArrowheads="1"/>
                </p:cNvSpPr>
                <p:nvPr/>
              </p:nvSpPr>
              <p:spPr bwMode="auto">
                <a:xfrm>
                  <a:off x="5892" y="5790"/>
                  <a:ext cx="1575" cy="43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22903" name="Group 66">
                  <a:extLst>
                    <a:ext uri="{FF2B5EF4-FFF2-40B4-BE49-F238E27FC236}">
                      <a16:creationId xmlns:a16="http://schemas.microsoft.com/office/drawing/2014/main" id="{B1E6FE02-B19E-BA40-9ED8-4C56125EE5D4}"/>
                    </a:ext>
                  </a:extLst>
                </p:cNvPr>
                <p:cNvGrpSpPr>
                  <a:grpSpLocks/>
                </p:cNvGrpSpPr>
                <p:nvPr/>
              </p:nvGrpSpPr>
              <p:grpSpPr bwMode="auto">
                <a:xfrm>
                  <a:off x="6627" y="2165"/>
                  <a:ext cx="1155" cy="4205"/>
                  <a:chOff x="6627" y="2165"/>
                  <a:chExt cx="1155" cy="4060"/>
                </a:xfrm>
              </p:grpSpPr>
              <p:sp>
                <p:nvSpPr>
                  <p:cNvPr id="122926" name="Line 67">
                    <a:extLst>
                      <a:ext uri="{FF2B5EF4-FFF2-40B4-BE49-F238E27FC236}">
                        <a16:creationId xmlns:a16="http://schemas.microsoft.com/office/drawing/2014/main" id="{DA91916A-3CD8-B14B-B1A3-36E36AD6C7DE}"/>
                      </a:ext>
                    </a:extLst>
                  </p:cNvPr>
                  <p:cNvSpPr>
                    <a:spLocks noChangeShapeType="1"/>
                  </p:cNvSpPr>
                  <p:nvPr/>
                </p:nvSpPr>
                <p:spPr bwMode="auto">
                  <a:xfrm flipH="1">
                    <a:off x="6837" y="2165"/>
                    <a:ext cx="9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7" name="Line 68">
                    <a:extLst>
                      <a:ext uri="{FF2B5EF4-FFF2-40B4-BE49-F238E27FC236}">
                        <a16:creationId xmlns:a16="http://schemas.microsoft.com/office/drawing/2014/main" id="{7DE0FB2C-5349-6A46-8A1C-E21400351920}"/>
                      </a:ext>
                    </a:extLst>
                  </p:cNvPr>
                  <p:cNvSpPr>
                    <a:spLocks noChangeShapeType="1"/>
                  </p:cNvSpPr>
                  <p:nvPr/>
                </p:nvSpPr>
                <p:spPr bwMode="auto">
                  <a:xfrm>
                    <a:off x="7782" y="2165"/>
                    <a:ext cx="0" cy="40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8" name="Line 69">
                    <a:extLst>
                      <a:ext uri="{FF2B5EF4-FFF2-40B4-BE49-F238E27FC236}">
                        <a16:creationId xmlns:a16="http://schemas.microsoft.com/office/drawing/2014/main" id="{C2AD3BC6-3F1C-1A4C-923F-482FE96A39E5}"/>
                      </a:ext>
                    </a:extLst>
                  </p:cNvPr>
                  <p:cNvSpPr>
                    <a:spLocks noChangeShapeType="1"/>
                  </p:cNvSpPr>
                  <p:nvPr/>
                </p:nvSpPr>
                <p:spPr bwMode="auto">
                  <a:xfrm flipH="1">
                    <a:off x="6627" y="6225"/>
                    <a:ext cx="115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04" name="Group 70">
                  <a:extLst>
                    <a:ext uri="{FF2B5EF4-FFF2-40B4-BE49-F238E27FC236}">
                      <a16:creationId xmlns:a16="http://schemas.microsoft.com/office/drawing/2014/main" id="{1081B886-652D-5043-9DFE-CDA8D24634CB}"/>
                    </a:ext>
                  </a:extLst>
                </p:cNvPr>
                <p:cNvGrpSpPr>
                  <a:grpSpLocks/>
                </p:cNvGrpSpPr>
                <p:nvPr/>
              </p:nvGrpSpPr>
              <p:grpSpPr bwMode="auto">
                <a:xfrm>
                  <a:off x="6417" y="1440"/>
                  <a:ext cx="315" cy="580"/>
                  <a:chOff x="6522" y="1440"/>
                  <a:chExt cx="315" cy="580"/>
                </a:xfrm>
              </p:grpSpPr>
              <p:sp>
                <p:nvSpPr>
                  <p:cNvPr id="122920" name="Line 71">
                    <a:extLst>
                      <a:ext uri="{FF2B5EF4-FFF2-40B4-BE49-F238E27FC236}">
                        <a16:creationId xmlns:a16="http://schemas.microsoft.com/office/drawing/2014/main" id="{583C172E-2F7F-394C-B937-64E5C03E0242}"/>
                      </a:ext>
                    </a:extLst>
                  </p:cNvPr>
                  <p:cNvSpPr>
                    <a:spLocks noChangeShapeType="1"/>
                  </p:cNvSpPr>
                  <p:nvPr/>
                </p:nvSpPr>
                <p:spPr bwMode="auto">
                  <a:xfrm>
                    <a:off x="6522" y="2020"/>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1" name="Line 72">
                    <a:extLst>
                      <a:ext uri="{FF2B5EF4-FFF2-40B4-BE49-F238E27FC236}">
                        <a16:creationId xmlns:a16="http://schemas.microsoft.com/office/drawing/2014/main" id="{CE555AB6-5194-3545-81FB-7A0542DD7FED}"/>
                      </a:ext>
                    </a:extLst>
                  </p:cNvPr>
                  <p:cNvSpPr>
                    <a:spLocks noChangeShapeType="1"/>
                  </p:cNvSpPr>
                  <p:nvPr/>
                </p:nvSpPr>
                <p:spPr bwMode="auto">
                  <a:xfrm flipV="1">
                    <a:off x="6522" y="1440"/>
                    <a:ext cx="0" cy="5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2" name="Line 73">
                    <a:extLst>
                      <a:ext uri="{FF2B5EF4-FFF2-40B4-BE49-F238E27FC236}">
                        <a16:creationId xmlns:a16="http://schemas.microsoft.com/office/drawing/2014/main" id="{AECB84F5-824B-BF4C-97D5-516E59764788}"/>
                      </a:ext>
                    </a:extLst>
                  </p:cNvPr>
                  <p:cNvSpPr>
                    <a:spLocks noChangeShapeType="1"/>
                  </p:cNvSpPr>
                  <p:nvPr/>
                </p:nvSpPr>
                <p:spPr bwMode="auto">
                  <a:xfrm flipV="1">
                    <a:off x="6837" y="1440"/>
                    <a:ext cx="0" cy="5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3" name="Line 74">
                    <a:extLst>
                      <a:ext uri="{FF2B5EF4-FFF2-40B4-BE49-F238E27FC236}">
                        <a16:creationId xmlns:a16="http://schemas.microsoft.com/office/drawing/2014/main" id="{E3822D21-21DF-A941-878C-377767C15613}"/>
                      </a:ext>
                    </a:extLst>
                  </p:cNvPr>
                  <p:cNvSpPr>
                    <a:spLocks noChangeShapeType="1"/>
                  </p:cNvSpPr>
                  <p:nvPr/>
                </p:nvSpPr>
                <p:spPr bwMode="auto">
                  <a:xfrm>
                    <a:off x="6522" y="1875"/>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4" name="Line 75">
                    <a:extLst>
                      <a:ext uri="{FF2B5EF4-FFF2-40B4-BE49-F238E27FC236}">
                        <a16:creationId xmlns:a16="http://schemas.microsoft.com/office/drawing/2014/main" id="{C34510AC-29EF-1245-8951-D4DA3ED8DA7B}"/>
                      </a:ext>
                    </a:extLst>
                  </p:cNvPr>
                  <p:cNvSpPr>
                    <a:spLocks noChangeShapeType="1"/>
                  </p:cNvSpPr>
                  <p:nvPr/>
                </p:nvSpPr>
                <p:spPr bwMode="auto">
                  <a:xfrm>
                    <a:off x="6522" y="1730"/>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5" name="Line 76">
                    <a:extLst>
                      <a:ext uri="{FF2B5EF4-FFF2-40B4-BE49-F238E27FC236}">
                        <a16:creationId xmlns:a16="http://schemas.microsoft.com/office/drawing/2014/main" id="{A4B2FE97-F8ED-6A44-BEFE-D5209BFB96E8}"/>
                      </a:ext>
                    </a:extLst>
                  </p:cNvPr>
                  <p:cNvSpPr>
                    <a:spLocks noChangeShapeType="1"/>
                  </p:cNvSpPr>
                  <p:nvPr/>
                </p:nvSpPr>
                <p:spPr bwMode="auto">
                  <a:xfrm>
                    <a:off x="6522" y="1585"/>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05" name="Text Box 77">
                  <a:extLst>
                    <a:ext uri="{FF2B5EF4-FFF2-40B4-BE49-F238E27FC236}">
                      <a16:creationId xmlns:a16="http://schemas.microsoft.com/office/drawing/2014/main" id="{BB2E9AE4-7530-BB47-9A7D-7AC7516CF207}"/>
                    </a:ext>
                  </a:extLst>
                </p:cNvPr>
                <p:cNvSpPr txBox="1">
                  <a:spLocks noChangeArrowheads="1"/>
                </p:cNvSpPr>
                <p:nvPr/>
              </p:nvSpPr>
              <p:spPr bwMode="auto">
                <a:xfrm>
                  <a:off x="5997" y="2455"/>
                  <a:ext cx="136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b="1">
                      <a:solidFill>
                        <a:srgbClr val="0000FF"/>
                      </a:solidFill>
                      <a:latin typeface="Times New Roman" panose="02020603050405020304" pitchFamily="18" charset="0"/>
                    </a:rPr>
                    <a:t>局部数据</a:t>
                  </a:r>
                </a:p>
              </p:txBody>
            </p:sp>
            <p:sp>
              <p:nvSpPr>
                <p:cNvPr id="122906" name="Text Box 78">
                  <a:extLst>
                    <a:ext uri="{FF2B5EF4-FFF2-40B4-BE49-F238E27FC236}">
                      <a16:creationId xmlns:a16="http://schemas.microsoft.com/office/drawing/2014/main" id="{9D3E9C3C-41EA-6548-A87B-2A32EC753906}"/>
                    </a:ext>
                  </a:extLst>
                </p:cNvPr>
                <p:cNvSpPr txBox="1">
                  <a:spLocks noChangeArrowheads="1"/>
                </p:cNvSpPr>
                <p:nvPr/>
              </p:nvSpPr>
              <p:spPr bwMode="auto">
                <a:xfrm>
                  <a:off x="5997" y="3035"/>
                  <a:ext cx="1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b="1">
                      <a:solidFill>
                        <a:srgbClr val="7030A0"/>
                      </a:solidFill>
                      <a:latin typeface="Times New Roman" panose="02020603050405020304" pitchFamily="18" charset="0"/>
                    </a:rPr>
                    <a:t>条件变量</a:t>
                  </a:r>
                </a:p>
              </p:txBody>
            </p:sp>
            <p:sp>
              <p:nvSpPr>
                <p:cNvPr id="122907" name="Text Box 79">
                  <a:extLst>
                    <a:ext uri="{FF2B5EF4-FFF2-40B4-BE49-F238E27FC236}">
                      <a16:creationId xmlns:a16="http://schemas.microsoft.com/office/drawing/2014/main" id="{81A68204-36D1-4C41-B3AD-9A92E215DF02}"/>
                    </a:ext>
                  </a:extLst>
                </p:cNvPr>
                <p:cNvSpPr txBox="1">
                  <a:spLocks noChangeArrowheads="1"/>
                </p:cNvSpPr>
                <p:nvPr/>
              </p:nvSpPr>
              <p:spPr bwMode="auto">
                <a:xfrm>
                  <a:off x="5997" y="3615"/>
                  <a:ext cx="127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600" b="1">
                      <a:solidFill>
                        <a:srgbClr val="0000FF"/>
                      </a:solidFill>
                      <a:latin typeface="Times New Roman" panose="02020603050405020304" pitchFamily="18" charset="0"/>
                    </a:rPr>
                    <a:t>过程</a:t>
                  </a:r>
                  <a:r>
                    <a:rPr kumimoji="0" lang="en-US" altLang="zh-CN" sz="1600" b="1">
                      <a:solidFill>
                        <a:srgbClr val="0000FF"/>
                      </a:solidFill>
                      <a:latin typeface="Times New Roman" panose="02020603050405020304" pitchFamily="18" charset="0"/>
                    </a:rPr>
                    <a:t>1</a:t>
                  </a:r>
                </a:p>
              </p:txBody>
            </p:sp>
            <p:sp>
              <p:nvSpPr>
                <p:cNvPr id="122908" name="Text Box 80">
                  <a:extLst>
                    <a:ext uri="{FF2B5EF4-FFF2-40B4-BE49-F238E27FC236}">
                      <a16:creationId xmlns:a16="http://schemas.microsoft.com/office/drawing/2014/main" id="{0380BD10-C031-D346-B482-146ABB6BE0EB}"/>
                    </a:ext>
                  </a:extLst>
                </p:cNvPr>
                <p:cNvSpPr txBox="1">
                  <a:spLocks noChangeArrowheads="1"/>
                </p:cNvSpPr>
                <p:nvPr/>
              </p:nvSpPr>
              <p:spPr bwMode="auto">
                <a:xfrm>
                  <a:off x="5997" y="4920"/>
                  <a:ext cx="115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600" b="1">
                      <a:solidFill>
                        <a:srgbClr val="0000FF"/>
                      </a:solidFill>
                      <a:latin typeface="Times New Roman" panose="02020603050405020304" pitchFamily="18" charset="0"/>
                    </a:rPr>
                    <a:t>过程</a:t>
                  </a:r>
                  <a:r>
                    <a:rPr kumimoji="0" lang="en-US" altLang="zh-CN" sz="1600" b="1">
                      <a:solidFill>
                        <a:srgbClr val="0000FF"/>
                      </a:solidFill>
                      <a:latin typeface="Times New Roman" panose="02020603050405020304" pitchFamily="18" charset="0"/>
                    </a:rPr>
                    <a:t>n</a:t>
                  </a:r>
                </a:p>
              </p:txBody>
            </p:sp>
            <p:sp>
              <p:nvSpPr>
                <p:cNvPr id="122909" name="Text Box 81">
                  <a:extLst>
                    <a:ext uri="{FF2B5EF4-FFF2-40B4-BE49-F238E27FC236}">
                      <a16:creationId xmlns:a16="http://schemas.microsoft.com/office/drawing/2014/main" id="{D9BFE7C8-8809-C84F-ADED-766E2714C283}"/>
                    </a:ext>
                  </a:extLst>
                </p:cNvPr>
                <p:cNvSpPr txBox="1">
                  <a:spLocks noChangeArrowheads="1"/>
                </p:cNvSpPr>
                <p:nvPr/>
              </p:nvSpPr>
              <p:spPr bwMode="auto">
                <a:xfrm>
                  <a:off x="5871" y="5790"/>
                  <a:ext cx="16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b="1">
                      <a:solidFill>
                        <a:srgbClr val="7030A0"/>
                      </a:solidFill>
                      <a:latin typeface="Times New Roman" panose="02020603050405020304" pitchFamily="18" charset="0"/>
                    </a:rPr>
                    <a:t>初始化代码</a:t>
                  </a:r>
                </a:p>
              </p:txBody>
            </p:sp>
            <p:sp>
              <p:nvSpPr>
                <p:cNvPr id="122910" name="Text Box 82">
                  <a:extLst>
                    <a:ext uri="{FF2B5EF4-FFF2-40B4-BE49-F238E27FC236}">
                      <a16:creationId xmlns:a16="http://schemas.microsoft.com/office/drawing/2014/main" id="{1DFDB598-C5A7-B548-8D67-E13827772587}"/>
                    </a:ext>
                  </a:extLst>
                </p:cNvPr>
                <p:cNvSpPr txBox="1">
                  <a:spLocks noChangeArrowheads="1"/>
                </p:cNvSpPr>
                <p:nvPr/>
              </p:nvSpPr>
              <p:spPr bwMode="auto">
                <a:xfrm>
                  <a:off x="6522" y="4340"/>
                  <a:ext cx="735" cy="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2200">
                      <a:solidFill>
                        <a:schemeClr val="tx1"/>
                      </a:solidFill>
                      <a:latin typeface="Times New Roman" panose="02020603050405020304" pitchFamily="18" charset="0"/>
                    </a:rPr>
                    <a:t>…</a:t>
                  </a:r>
                </a:p>
              </p:txBody>
            </p:sp>
            <p:sp>
              <p:nvSpPr>
                <p:cNvPr id="122911" name="Text Box 83">
                  <a:extLst>
                    <a:ext uri="{FF2B5EF4-FFF2-40B4-BE49-F238E27FC236}">
                      <a16:creationId xmlns:a16="http://schemas.microsoft.com/office/drawing/2014/main" id="{7CACE24C-E994-5D41-A3BF-BC7E635446A5}"/>
                    </a:ext>
                  </a:extLst>
                </p:cNvPr>
                <p:cNvSpPr txBox="1">
                  <a:spLocks noChangeArrowheads="1"/>
                </p:cNvSpPr>
                <p:nvPr/>
              </p:nvSpPr>
              <p:spPr bwMode="auto">
                <a:xfrm>
                  <a:off x="4422" y="3470"/>
                  <a:ext cx="1050"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2600">
                      <a:solidFill>
                        <a:schemeClr val="tx1"/>
                      </a:solidFill>
                      <a:latin typeface="Times New Roman" panose="02020603050405020304" pitchFamily="18" charset="0"/>
                    </a:rPr>
                    <a:t>…</a:t>
                  </a:r>
                </a:p>
              </p:txBody>
            </p:sp>
            <p:sp>
              <p:nvSpPr>
                <p:cNvPr id="122912" name="Text Box 84">
                  <a:extLst>
                    <a:ext uri="{FF2B5EF4-FFF2-40B4-BE49-F238E27FC236}">
                      <a16:creationId xmlns:a16="http://schemas.microsoft.com/office/drawing/2014/main" id="{91FBE029-FB4D-7C46-A6E7-D08B6E3857B5}"/>
                    </a:ext>
                  </a:extLst>
                </p:cNvPr>
                <p:cNvSpPr txBox="1">
                  <a:spLocks noChangeArrowheads="1"/>
                </p:cNvSpPr>
                <p:nvPr/>
              </p:nvSpPr>
              <p:spPr bwMode="auto">
                <a:xfrm>
                  <a:off x="6627" y="1585"/>
                  <a:ext cx="2707"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2000" b="1">
                      <a:solidFill>
                        <a:schemeClr val="tx1"/>
                      </a:solidFill>
                      <a:latin typeface="Times New Roman" panose="02020603050405020304" pitchFamily="18" charset="0"/>
                    </a:rPr>
                    <a:t>进入进程队列</a:t>
                  </a:r>
                </a:p>
              </p:txBody>
            </p:sp>
            <p:sp>
              <p:nvSpPr>
                <p:cNvPr id="122913" name="Text Box 85">
                  <a:extLst>
                    <a:ext uri="{FF2B5EF4-FFF2-40B4-BE49-F238E27FC236}">
                      <a16:creationId xmlns:a16="http://schemas.microsoft.com/office/drawing/2014/main" id="{E2E5DFB8-2174-C149-8182-8DBE43FD38A4}"/>
                    </a:ext>
                  </a:extLst>
                </p:cNvPr>
                <p:cNvSpPr txBox="1">
                  <a:spLocks noChangeArrowheads="1"/>
                </p:cNvSpPr>
                <p:nvPr/>
              </p:nvSpPr>
              <p:spPr bwMode="auto">
                <a:xfrm>
                  <a:off x="3792" y="3035"/>
                  <a:ext cx="755" cy="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2000" b="1">
                      <a:solidFill>
                        <a:srgbClr val="FF3300"/>
                      </a:solidFill>
                      <a:latin typeface="Times New Roman" panose="02020603050405020304" pitchFamily="18" charset="0"/>
                    </a:rPr>
                    <a:t>管</a:t>
                  </a:r>
                </a:p>
                <a:p>
                  <a:pPr algn="just"/>
                  <a:r>
                    <a:rPr kumimoji="0" lang="zh-CN" altLang="en-US" sz="2000" b="1">
                      <a:solidFill>
                        <a:srgbClr val="FF3300"/>
                      </a:solidFill>
                      <a:latin typeface="Times New Roman" panose="02020603050405020304" pitchFamily="18" charset="0"/>
                    </a:rPr>
                    <a:t>程</a:t>
                  </a:r>
                </a:p>
                <a:p>
                  <a:pPr algn="just"/>
                  <a:r>
                    <a:rPr kumimoji="0" lang="zh-CN" altLang="en-US" sz="2000" b="1">
                      <a:solidFill>
                        <a:srgbClr val="FF3300"/>
                      </a:solidFill>
                      <a:latin typeface="Times New Roman" panose="02020603050405020304" pitchFamily="18" charset="0"/>
                    </a:rPr>
                    <a:t>等</a:t>
                  </a:r>
                </a:p>
                <a:p>
                  <a:pPr algn="just"/>
                  <a:r>
                    <a:rPr kumimoji="0" lang="zh-CN" altLang="en-US" sz="2000" b="1">
                      <a:solidFill>
                        <a:srgbClr val="FF3300"/>
                      </a:solidFill>
                      <a:latin typeface="Times New Roman" panose="02020603050405020304" pitchFamily="18" charset="0"/>
                    </a:rPr>
                    <a:t>待</a:t>
                  </a:r>
                </a:p>
                <a:p>
                  <a:pPr algn="just"/>
                  <a:r>
                    <a:rPr kumimoji="0" lang="zh-CN" altLang="en-US" sz="2000" b="1">
                      <a:solidFill>
                        <a:srgbClr val="FF3300"/>
                      </a:solidFill>
                      <a:latin typeface="Times New Roman" panose="02020603050405020304" pitchFamily="18" charset="0"/>
                    </a:rPr>
                    <a:t>区</a:t>
                  </a:r>
                </a:p>
              </p:txBody>
            </p:sp>
            <p:sp>
              <p:nvSpPr>
                <p:cNvPr id="122914" name="Text Box 86">
                  <a:extLst>
                    <a:ext uri="{FF2B5EF4-FFF2-40B4-BE49-F238E27FC236}">
                      <a16:creationId xmlns:a16="http://schemas.microsoft.com/office/drawing/2014/main" id="{82981B22-B305-434E-BA51-16DBE53FCA68}"/>
                    </a:ext>
                  </a:extLst>
                </p:cNvPr>
                <p:cNvSpPr txBox="1">
                  <a:spLocks noChangeArrowheads="1"/>
                </p:cNvSpPr>
                <p:nvPr/>
              </p:nvSpPr>
              <p:spPr bwMode="auto">
                <a:xfrm>
                  <a:off x="5787" y="1453"/>
                  <a:ext cx="84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b="1">
                      <a:solidFill>
                        <a:srgbClr val="0000FF"/>
                      </a:solidFill>
                      <a:latin typeface="Times New Roman" panose="02020603050405020304" pitchFamily="18" charset="0"/>
                    </a:rPr>
                    <a:t>入口</a:t>
                  </a:r>
                </a:p>
              </p:txBody>
            </p:sp>
            <p:sp>
              <p:nvSpPr>
                <p:cNvPr id="122915" name="Text Box 87">
                  <a:extLst>
                    <a:ext uri="{FF2B5EF4-FFF2-40B4-BE49-F238E27FC236}">
                      <a16:creationId xmlns:a16="http://schemas.microsoft.com/office/drawing/2014/main" id="{88E131B9-3AF3-E643-8C3C-E8109291D138}"/>
                    </a:ext>
                  </a:extLst>
                </p:cNvPr>
                <p:cNvSpPr txBox="1">
                  <a:spLocks noChangeArrowheads="1"/>
                </p:cNvSpPr>
                <p:nvPr/>
              </p:nvSpPr>
              <p:spPr bwMode="auto">
                <a:xfrm>
                  <a:off x="5194" y="6370"/>
                  <a:ext cx="174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b="1">
                      <a:solidFill>
                        <a:srgbClr val="0000FF"/>
                      </a:solidFill>
                      <a:latin typeface="Times New Roman" panose="02020603050405020304" pitchFamily="18" charset="0"/>
                    </a:rPr>
                    <a:t>退出</a:t>
                  </a:r>
                </a:p>
              </p:txBody>
            </p:sp>
            <p:sp>
              <p:nvSpPr>
                <p:cNvPr id="122916" name="Text Box 88">
                  <a:extLst>
                    <a:ext uri="{FF2B5EF4-FFF2-40B4-BE49-F238E27FC236}">
                      <a16:creationId xmlns:a16="http://schemas.microsoft.com/office/drawing/2014/main" id="{51557261-7AC7-924E-908C-53AEC18EFF35}"/>
                    </a:ext>
                  </a:extLst>
                </p:cNvPr>
                <p:cNvSpPr txBox="1">
                  <a:spLocks noChangeArrowheads="1"/>
                </p:cNvSpPr>
                <p:nvPr/>
              </p:nvSpPr>
              <p:spPr bwMode="auto">
                <a:xfrm>
                  <a:off x="4317" y="2745"/>
                  <a:ext cx="126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a:solidFill>
                        <a:schemeClr val="tx1"/>
                      </a:solidFill>
                      <a:latin typeface="Times New Roman" panose="02020603050405020304" pitchFamily="18" charset="0"/>
                    </a:rPr>
                    <a:t>条件</a:t>
                  </a:r>
                  <a:r>
                    <a:rPr kumimoji="0" lang="en-US" altLang="zh-CN" sz="1400">
                      <a:solidFill>
                        <a:schemeClr val="tx1"/>
                      </a:solidFill>
                      <a:latin typeface="Times New Roman" panose="02020603050405020304" pitchFamily="18" charset="0"/>
                    </a:rPr>
                    <a:t>C1</a:t>
                  </a:r>
                </a:p>
              </p:txBody>
            </p:sp>
            <p:sp>
              <p:nvSpPr>
                <p:cNvPr id="122917" name="Text Box 89">
                  <a:extLst>
                    <a:ext uri="{FF2B5EF4-FFF2-40B4-BE49-F238E27FC236}">
                      <a16:creationId xmlns:a16="http://schemas.microsoft.com/office/drawing/2014/main" id="{9538EEF4-C559-AD4F-9EC7-BFB8527AD6DE}"/>
                    </a:ext>
                  </a:extLst>
                </p:cNvPr>
                <p:cNvSpPr txBox="1">
                  <a:spLocks noChangeArrowheads="1"/>
                </p:cNvSpPr>
                <p:nvPr/>
              </p:nvSpPr>
              <p:spPr bwMode="auto">
                <a:xfrm>
                  <a:off x="4329" y="4485"/>
                  <a:ext cx="121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a:solidFill>
                        <a:schemeClr val="tx1"/>
                      </a:solidFill>
                      <a:latin typeface="Times New Roman" panose="02020603050405020304" pitchFamily="18" charset="0"/>
                    </a:rPr>
                    <a:t>条件</a:t>
                  </a:r>
                  <a:r>
                    <a:rPr kumimoji="0" lang="en-US" altLang="zh-CN" sz="1400">
                      <a:solidFill>
                        <a:schemeClr val="tx1"/>
                      </a:solidFill>
                      <a:latin typeface="Times New Roman" panose="02020603050405020304" pitchFamily="18" charset="0"/>
                    </a:rPr>
                    <a:t>Cn</a:t>
                  </a:r>
                </a:p>
              </p:txBody>
            </p:sp>
            <p:sp>
              <p:nvSpPr>
                <p:cNvPr id="122918" name="Text Box 90">
                  <a:extLst>
                    <a:ext uri="{FF2B5EF4-FFF2-40B4-BE49-F238E27FC236}">
                      <a16:creationId xmlns:a16="http://schemas.microsoft.com/office/drawing/2014/main" id="{C773ADB5-92FA-7E44-A413-D17A7540F6C6}"/>
                    </a:ext>
                  </a:extLst>
                </p:cNvPr>
                <p:cNvSpPr txBox="1">
                  <a:spLocks noChangeArrowheads="1"/>
                </p:cNvSpPr>
                <p:nvPr/>
              </p:nvSpPr>
              <p:spPr bwMode="auto">
                <a:xfrm>
                  <a:off x="4317" y="3180"/>
                  <a:ext cx="115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1000">
                      <a:solidFill>
                        <a:schemeClr val="tx1"/>
                      </a:solidFill>
                      <a:latin typeface="Times New Roman" panose="02020603050405020304" pitchFamily="18" charset="0"/>
                    </a:rPr>
                    <a:t>Wait(c1)</a:t>
                  </a:r>
                </a:p>
              </p:txBody>
            </p:sp>
            <p:sp>
              <p:nvSpPr>
                <p:cNvPr id="122919" name="Text Box 91">
                  <a:extLst>
                    <a:ext uri="{FF2B5EF4-FFF2-40B4-BE49-F238E27FC236}">
                      <a16:creationId xmlns:a16="http://schemas.microsoft.com/office/drawing/2014/main" id="{A7BE72EE-B318-0F47-B7DC-03F01E7A0348}"/>
                    </a:ext>
                  </a:extLst>
                </p:cNvPr>
                <p:cNvSpPr txBox="1">
                  <a:spLocks noChangeArrowheads="1"/>
                </p:cNvSpPr>
                <p:nvPr/>
              </p:nvSpPr>
              <p:spPr bwMode="auto">
                <a:xfrm>
                  <a:off x="4317" y="4920"/>
                  <a:ext cx="105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1000">
                      <a:solidFill>
                        <a:schemeClr val="tx1"/>
                      </a:solidFill>
                      <a:latin typeface="Times New Roman" panose="02020603050405020304" pitchFamily="18" charset="0"/>
                    </a:rPr>
                    <a:t>Wait(cn)</a:t>
                  </a:r>
                </a:p>
              </p:txBody>
            </p:sp>
          </p:grpSp>
        </p:grpSp>
      </p:grpSp>
      <p:sp>
        <p:nvSpPr>
          <p:cNvPr id="122884" name="Rectangle 4">
            <a:extLst>
              <a:ext uri="{FF2B5EF4-FFF2-40B4-BE49-F238E27FC236}">
                <a16:creationId xmlns:a16="http://schemas.microsoft.com/office/drawing/2014/main" id="{333F4268-E724-5546-87A1-844C2725C39A}"/>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2885" name="灯片编号占位符 3">
            <a:extLst>
              <a:ext uri="{FF2B5EF4-FFF2-40B4-BE49-F238E27FC236}">
                <a16:creationId xmlns:a16="http://schemas.microsoft.com/office/drawing/2014/main" id="{5D7CE228-EF93-B84E-86EE-7EF1D90757E8}"/>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401B53D-7E4D-7E40-9A78-FBF07CF9BA8F}" type="slidenum">
              <a:rPr lang="zh-CN" altLang="en-US" sz="1800"/>
              <a:pPr/>
              <a:t>120</a:t>
            </a:fld>
            <a:endParaRPr lang="en-US" altLang="zh-CN" sz="1800"/>
          </a:p>
        </p:txBody>
      </p:sp>
    </p:spTree>
    <p:extLst>
      <p:ext uri="{BB962C8B-B14F-4D97-AF65-F5344CB8AC3E}">
        <p14:creationId xmlns:p14="http://schemas.microsoft.com/office/powerpoint/2010/main" val="765206226"/>
      </p:ext>
    </p:extLst>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Text Box 4">
            <a:extLst>
              <a:ext uri="{FF2B5EF4-FFF2-40B4-BE49-F238E27FC236}">
                <a16:creationId xmlns:a16="http://schemas.microsoft.com/office/drawing/2014/main" id="{A34DF245-6321-854B-A9E3-321F56D5A9FC}"/>
              </a:ext>
            </a:extLst>
          </p:cNvPr>
          <p:cNvSpPr txBox="1">
            <a:spLocks noChangeArrowheads="1"/>
          </p:cNvSpPr>
          <p:nvPr/>
        </p:nvSpPr>
        <p:spPr bwMode="auto">
          <a:xfrm>
            <a:off x="533400" y="609600"/>
            <a:ext cx="8396288" cy="595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en-US" altLang="zh-CN" sz="3200" b="1">
                <a:solidFill>
                  <a:srgbClr val="3333FF"/>
                </a:solidFill>
                <a:latin typeface="华文楷体" panose="02010600040101010101" pitchFamily="2" charset="-122"/>
                <a:ea typeface="华文楷体" panose="02010600040101010101" pitchFamily="2" charset="-122"/>
              </a:rPr>
              <a:t>4</a:t>
            </a:r>
            <a:r>
              <a:rPr lang="zh-CN" altLang="en-US" sz="3200" b="1">
                <a:solidFill>
                  <a:srgbClr val="3333FF"/>
                </a:solidFill>
                <a:latin typeface="华文楷体" panose="02010600040101010101" pitchFamily="2" charset="-122"/>
                <a:ea typeface="华文楷体" panose="02010600040101010101" pitchFamily="2" charset="-122"/>
              </a:rPr>
              <a:t>、管程的特点</a:t>
            </a:r>
          </a:p>
          <a:p>
            <a:pPr>
              <a:lnSpc>
                <a:spcPct val="13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、局部于管程的数据结构只能被局部于管程的过程访问，任何外部过程都不能访问。</a:t>
            </a:r>
          </a:p>
          <a:p>
            <a:pPr>
              <a:lnSpc>
                <a:spcPct val="130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、一个进程通过调用管程的一个过程进入管程。</a:t>
            </a:r>
          </a:p>
          <a:p>
            <a:pPr>
              <a:lnSpc>
                <a:spcPct val="130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、在任何时候，只能有一个进程在管程中执行，调用管程的任何其他进程都被挂起，以等待管程变成可用的。</a:t>
            </a:r>
          </a:p>
          <a:p>
            <a:pPr>
              <a:spcBef>
                <a:spcPct val="50000"/>
              </a:spcBef>
            </a:pPr>
            <a:endParaRPr lang="en-US" altLang="zh-CN" sz="3200">
              <a:solidFill>
                <a:schemeClr val="tx1"/>
              </a:solidFill>
              <a:latin typeface="华文楷体" panose="02010600040101010101" pitchFamily="2" charset="-122"/>
              <a:ea typeface="华文楷体" panose="02010600040101010101" pitchFamily="2" charset="-122"/>
            </a:endParaRPr>
          </a:p>
        </p:txBody>
      </p:sp>
      <p:sp>
        <p:nvSpPr>
          <p:cNvPr id="123907" name="Rectangle 4">
            <a:extLst>
              <a:ext uri="{FF2B5EF4-FFF2-40B4-BE49-F238E27FC236}">
                <a16:creationId xmlns:a16="http://schemas.microsoft.com/office/drawing/2014/main" id="{6E59E31A-5E78-C84D-98EA-20A8C2B50D64}"/>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3908" name="灯片编号占位符 3">
            <a:extLst>
              <a:ext uri="{FF2B5EF4-FFF2-40B4-BE49-F238E27FC236}">
                <a16:creationId xmlns:a16="http://schemas.microsoft.com/office/drawing/2014/main" id="{752EAE9F-5691-B249-A41B-AADD8831C8C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ED3822B-442B-FA4A-B7DA-DF351A153A09}" type="slidenum">
              <a:rPr lang="zh-CN" altLang="en-US" sz="1800"/>
              <a:pPr/>
              <a:t>121</a:t>
            </a:fld>
            <a:endParaRPr lang="en-US" altLang="zh-CN" sz="1800"/>
          </a:p>
        </p:txBody>
      </p:sp>
    </p:spTree>
    <p:extLst>
      <p:ext uri="{BB962C8B-B14F-4D97-AF65-F5344CB8AC3E}">
        <p14:creationId xmlns:p14="http://schemas.microsoft.com/office/powerpoint/2010/main" val="13925991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7796">
                                            <p:txEl>
                                              <p:pRg st="0" end="0"/>
                                            </p:txEl>
                                          </p:spTgt>
                                        </p:tgtEl>
                                        <p:attrNameLst>
                                          <p:attrName>style.visibility</p:attrName>
                                        </p:attrNameLst>
                                      </p:cBhvr>
                                      <p:to>
                                        <p:strVal val="visible"/>
                                      </p:to>
                                    </p:set>
                                    <p:animEffect transition="in" filter="barn(outVertical)">
                                      <p:cBhvr>
                                        <p:cTn id="7" dur="500"/>
                                        <p:tgtEl>
                                          <p:spTgt spid="417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7796">
                                            <p:txEl>
                                              <p:pRg st="1" end="1"/>
                                            </p:txEl>
                                          </p:spTgt>
                                        </p:tgtEl>
                                        <p:attrNameLst>
                                          <p:attrName>style.visibility</p:attrName>
                                        </p:attrNameLst>
                                      </p:cBhvr>
                                      <p:to>
                                        <p:strVal val="visible"/>
                                      </p:to>
                                    </p:set>
                                    <p:animEffect transition="in" filter="barn(outVertical)">
                                      <p:cBhvr>
                                        <p:cTn id="12" dur="500"/>
                                        <p:tgtEl>
                                          <p:spTgt spid="417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17796">
                                            <p:txEl>
                                              <p:pRg st="2" end="2"/>
                                            </p:txEl>
                                          </p:spTgt>
                                        </p:tgtEl>
                                        <p:attrNameLst>
                                          <p:attrName>style.visibility</p:attrName>
                                        </p:attrNameLst>
                                      </p:cBhvr>
                                      <p:to>
                                        <p:strVal val="visible"/>
                                      </p:to>
                                    </p:set>
                                    <p:animEffect transition="in" filter="barn(outVertical)">
                                      <p:cBhvr>
                                        <p:cTn id="17" dur="500"/>
                                        <p:tgtEl>
                                          <p:spTgt spid="4177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17796">
                                            <p:txEl>
                                              <p:pRg st="3" end="3"/>
                                            </p:txEl>
                                          </p:spTgt>
                                        </p:tgtEl>
                                        <p:attrNameLst>
                                          <p:attrName>style.visibility</p:attrName>
                                        </p:attrNameLst>
                                      </p:cBhvr>
                                      <p:to>
                                        <p:strVal val="visible"/>
                                      </p:to>
                                    </p:set>
                                    <p:animEffect transition="in" filter="barn(outVertical)">
                                      <p:cBhvr>
                                        <p:cTn id="22" dur="500"/>
                                        <p:tgtEl>
                                          <p:spTgt spid="4177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a:extLst>
              <a:ext uri="{FF2B5EF4-FFF2-40B4-BE49-F238E27FC236}">
                <a16:creationId xmlns:a16="http://schemas.microsoft.com/office/drawing/2014/main" id="{6DFAA4A5-3409-7545-83D4-F7587346A68C}"/>
              </a:ext>
            </a:extLst>
          </p:cNvPr>
          <p:cNvSpPr txBox="1">
            <a:spLocks noChangeArrowheads="1"/>
          </p:cNvSpPr>
          <p:nvPr/>
        </p:nvSpPr>
        <p:spPr bwMode="auto">
          <a:xfrm>
            <a:off x="609600" y="571500"/>
            <a:ext cx="8077200" cy="562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rgbClr val="3333FF"/>
                </a:solidFill>
                <a:latin typeface="华文楷体" panose="02010600040101010101" pitchFamily="2" charset="-122"/>
                <a:ea typeface="华文楷体" panose="02010600040101010101" pitchFamily="2" charset="-122"/>
              </a:rPr>
              <a:t>5</a:t>
            </a:r>
            <a:r>
              <a:rPr lang="zh-CN" altLang="en-US" sz="3200" b="1">
                <a:solidFill>
                  <a:srgbClr val="3333FF"/>
                </a:solidFill>
                <a:latin typeface="华文楷体" panose="02010600040101010101" pitchFamily="2" charset="-122"/>
                <a:ea typeface="华文楷体" panose="02010600040101010101" pitchFamily="2" charset="-122"/>
              </a:rPr>
              <a:t>、管程的语法</a:t>
            </a:r>
          </a:p>
          <a:p>
            <a:pPr>
              <a:lnSpc>
                <a:spcPct val="40000"/>
              </a:lnSpc>
              <a:spcBef>
                <a:spcPct val="50000"/>
              </a:spcBef>
            </a:pPr>
            <a:r>
              <a:rPr lang="en-US" altLang="zh-CN" sz="2800" b="1">
                <a:solidFill>
                  <a:srgbClr val="0000FF"/>
                </a:solidFill>
                <a:latin typeface="华文楷体" panose="02010600040101010101" pitchFamily="2" charset="-122"/>
                <a:ea typeface="华文楷体" panose="02010600040101010101" pitchFamily="2" charset="-122"/>
              </a:rPr>
              <a:t>Type monitor_name=monitor</a:t>
            </a:r>
          </a:p>
          <a:p>
            <a:pPr>
              <a:lnSpc>
                <a:spcPct val="40000"/>
              </a:lnSpc>
              <a:spcBef>
                <a:spcPct val="50000"/>
              </a:spcBef>
            </a:pPr>
            <a:r>
              <a:rPr lang="en-US" altLang="zh-CN" sz="2800" b="1">
                <a:solidFill>
                  <a:schemeClr val="tx1"/>
                </a:solidFill>
                <a:latin typeface="华文楷体" panose="02010600040101010101" pitchFamily="2" charset="-122"/>
                <a:ea typeface="华文楷体" panose="02010600040101010101" pitchFamily="2" charset="-122"/>
              </a:rPr>
              <a:t>    </a:t>
            </a:r>
            <a:r>
              <a:rPr lang="en-US" altLang="zh-CN" sz="2800" b="1">
                <a:solidFill>
                  <a:srgbClr val="FF3300"/>
                </a:solidFill>
                <a:latin typeface="华文楷体" panose="02010600040101010101" pitchFamily="2" charset="-122"/>
                <a:ea typeface="华文楷体" panose="02010600040101010101" pitchFamily="2" charset="-122"/>
              </a:rPr>
              <a:t>share variable declarations</a:t>
            </a:r>
          </a:p>
          <a:p>
            <a:pPr>
              <a:lnSpc>
                <a:spcPct val="40000"/>
              </a:lnSpc>
              <a:spcBef>
                <a:spcPct val="50000"/>
              </a:spcBef>
            </a:pPr>
            <a:r>
              <a:rPr lang="en-US" altLang="zh-CN" sz="2800" b="1">
                <a:solidFill>
                  <a:srgbClr val="FF3300"/>
                </a:solidFill>
                <a:latin typeface="华文楷体" panose="02010600040101010101" pitchFamily="2" charset="-122"/>
                <a:ea typeface="华文楷体" panose="02010600040101010101" pitchFamily="2" charset="-122"/>
              </a:rPr>
              <a:t>    condition variable declarations</a:t>
            </a:r>
          </a:p>
          <a:p>
            <a:pPr>
              <a:lnSpc>
                <a:spcPct val="40000"/>
              </a:lnSpc>
              <a:spcBef>
                <a:spcPct val="50000"/>
              </a:spcBef>
            </a:pPr>
            <a:r>
              <a:rPr lang="en-US" altLang="zh-CN" sz="2800" b="1">
                <a:solidFill>
                  <a:schemeClr val="tx1"/>
                </a:solidFill>
                <a:latin typeface="华文楷体" panose="02010600040101010101" pitchFamily="2" charset="-122"/>
                <a:ea typeface="华文楷体" panose="02010600040101010101" pitchFamily="2" charset="-122"/>
              </a:rPr>
              <a:t>     </a:t>
            </a:r>
            <a:r>
              <a:rPr lang="en-US" altLang="zh-CN" sz="2800" b="1">
                <a:solidFill>
                  <a:srgbClr val="171D17"/>
                </a:solidFill>
                <a:latin typeface="华文楷体" panose="02010600040101010101" pitchFamily="2" charset="-122"/>
                <a:ea typeface="华文楷体" panose="02010600040101010101" pitchFamily="2" charset="-122"/>
              </a:rPr>
              <a:t>procedure P1(…)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 …}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procedure  P2(…)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 …}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procedure  Pn(…)</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 …}      </a:t>
            </a:r>
          </a:p>
          <a:p>
            <a:pPr>
              <a:lnSpc>
                <a:spcPct val="40000"/>
              </a:lnSpc>
              <a:spcBef>
                <a:spcPct val="50000"/>
              </a:spcBef>
            </a:pPr>
            <a:r>
              <a:rPr lang="en-US" altLang="zh-CN" sz="2800" b="1">
                <a:solidFill>
                  <a:srgbClr val="FF00FF"/>
                </a:solidFill>
                <a:latin typeface="华文楷体" panose="02010600040101010101" pitchFamily="2" charset="-122"/>
                <a:ea typeface="华文楷体" panose="02010600040101010101" pitchFamily="2" charset="-122"/>
              </a:rPr>
              <a:t>     {</a:t>
            </a:r>
          </a:p>
          <a:p>
            <a:pPr>
              <a:lnSpc>
                <a:spcPct val="40000"/>
              </a:lnSpc>
              <a:spcBef>
                <a:spcPct val="50000"/>
              </a:spcBef>
            </a:pPr>
            <a:r>
              <a:rPr lang="en-US" altLang="zh-CN" sz="2800" b="1">
                <a:solidFill>
                  <a:srgbClr val="FF00FF"/>
                </a:solidFill>
                <a:latin typeface="华文楷体" panose="02010600040101010101" pitchFamily="2" charset="-122"/>
                <a:ea typeface="华文楷体" panose="02010600040101010101" pitchFamily="2" charset="-122"/>
              </a:rPr>
              <a:t>           initialization cod</a:t>
            </a:r>
          </a:p>
          <a:p>
            <a:pPr>
              <a:lnSpc>
                <a:spcPct val="40000"/>
              </a:lnSpc>
              <a:spcBef>
                <a:spcPct val="50000"/>
              </a:spcBef>
            </a:pPr>
            <a:r>
              <a:rPr lang="en-US" altLang="zh-CN" sz="2800" b="1">
                <a:solidFill>
                  <a:srgbClr val="FF00FF"/>
                </a:solidFill>
                <a:latin typeface="华文楷体" panose="02010600040101010101" pitchFamily="2" charset="-122"/>
                <a:ea typeface="华文楷体" panose="02010600040101010101" pitchFamily="2" charset="-122"/>
              </a:rPr>
              <a:t>     }          </a:t>
            </a:r>
          </a:p>
        </p:txBody>
      </p:sp>
      <p:sp>
        <p:nvSpPr>
          <p:cNvPr id="4" name="线形标注 1 3">
            <a:extLst>
              <a:ext uri="{FF2B5EF4-FFF2-40B4-BE49-F238E27FC236}">
                <a16:creationId xmlns:a16="http://schemas.microsoft.com/office/drawing/2014/main" id="{E519353A-FBDD-6D46-A9F6-414C938A5C90}"/>
              </a:ext>
            </a:extLst>
          </p:cNvPr>
          <p:cNvSpPr>
            <a:spLocks/>
          </p:cNvSpPr>
          <p:nvPr/>
        </p:nvSpPr>
        <p:spPr bwMode="auto">
          <a:xfrm>
            <a:off x="6370638" y="1214438"/>
            <a:ext cx="1416050" cy="461962"/>
          </a:xfrm>
          <a:prstGeom prst="borderCallout1">
            <a:avLst>
              <a:gd name="adj1" fmla="val 18750"/>
              <a:gd name="adj2" fmla="val -8333"/>
              <a:gd name="adj3" fmla="val 19042"/>
              <a:gd name="adj4" fmla="val -43074"/>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管程名称</a:t>
            </a:r>
          </a:p>
        </p:txBody>
      </p:sp>
      <p:sp>
        <p:nvSpPr>
          <p:cNvPr id="5" name="线形标注 1 4">
            <a:extLst>
              <a:ext uri="{FF2B5EF4-FFF2-40B4-BE49-F238E27FC236}">
                <a16:creationId xmlns:a16="http://schemas.microsoft.com/office/drawing/2014/main" id="{C9731AA8-C6CA-7D48-B812-B55D722AD39A}"/>
              </a:ext>
            </a:extLst>
          </p:cNvPr>
          <p:cNvSpPr>
            <a:spLocks/>
          </p:cNvSpPr>
          <p:nvPr/>
        </p:nvSpPr>
        <p:spPr bwMode="auto">
          <a:xfrm>
            <a:off x="6367463" y="1752600"/>
            <a:ext cx="1416050" cy="461963"/>
          </a:xfrm>
          <a:prstGeom prst="borderCallout1">
            <a:avLst>
              <a:gd name="adj1" fmla="val 18750"/>
              <a:gd name="adj2" fmla="val -8333"/>
              <a:gd name="adj3" fmla="val 19042"/>
              <a:gd name="adj4" fmla="val -43074"/>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一组变量</a:t>
            </a:r>
          </a:p>
        </p:txBody>
      </p:sp>
      <p:sp>
        <p:nvSpPr>
          <p:cNvPr id="6" name="线形标注 1 5">
            <a:extLst>
              <a:ext uri="{FF2B5EF4-FFF2-40B4-BE49-F238E27FC236}">
                <a16:creationId xmlns:a16="http://schemas.microsoft.com/office/drawing/2014/main" id="{1DD7964B-7428-7748-99EF-0399DF8F63A6}"/>
              </a:ext>
            </a:extLst>
          </p:cNvPr>
          <p:cNvSpPr>
            <a:spLocks/>
          </p:cNvSpPr>
          <p:nvPr/>
        </p:nvSpPr>
        <p:spPr bwMode="auto">
          <a:xfrm>
            <a:off x="6367463" y="3614738"/>
            <a:ext cx="2032000" cy="461962"/>
          </a:xfrm>
          <a:prstGeom prst="borderCallout1">
            <a:avLst>
              <a:gd name="adj1" fmla="val 18750"/>
              <a:gd name="adj2" fmla="val -8333"/>
              <a:gd name="adj3" fmla="val 16569"/>
              <a:gd name="adj4" fmla="val -28449"/>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一组操作过程</a:t>
            </a:r>
          </a:p>
        </p:txBody>
      </p:sp>
      <p:sp>
        <p:nvSpPr>
          <p:cNvPr id="7" name="线形标注 1 6">
            <a:extLst>
              <a:ext uri="{FF2B5EF4-FFF2-40B4-BE49-F238E27FC236}">
                <a16:creationId xmlns:a16="http://schemas.microsoft.com/office/drawing/2014/main" id="{528C62D8-6F75-1540-BACC-1B8ED5572501}"/>
              </a:ext>
            </a:extLst>
          </p:cNvPr>
          <p:cNvSpPr>
            <a:spLocks/>
          </p:cNvSpPr>
          <p:nvPr/>
        </p:nvSpPr>
        <p:spPr bwMode="auto">
          <a:xfrm>
            <a:off x="6367463" y="5414963"/>
            <a:ext cx="1724025" cy="461962"/>
          </a:xfrm>
          <a:prstGeom prst="borderCallout1">
            <a:avLst>
              <a:gd name="adj1" fmla="val 18750"/>
              <a:gd name="adj2" fmla="val -8333"/>
              <a:gd name="adj3" fmla="val 19042"/>
              <a:gd name="adj4" fmla="val -31801"/>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初始化代码</a:t>
            </a:r>
          </a:p>
        </p:txBody>
      </p:sp>
      <p:sp>
        <p:nvSpPr>
          <p:cNvPr id="124935" name="Rectangle 4">
            <a:extLst>
              <a:ext uri="{FF2B5EF4-FFF2-40B4-BE49-F238E27FC236}">
                <a16:creationId xmlns:a16="http://schemas.microsoft.com/office/drawing/2014/main" id="{54C32783-7237-FA48-A5D3-C38A504D0577}"/>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4936" name="灯片编号占位符 3">
            <a:extLst>
              <a:ext uri="{FF2B5EF4-FFF2-40B4-BE49-F238E27FC236}">
                <a16:creationId xmlns:a16="http://schemas.microsoft.com/office/drawing/2014/main" id="{452E5979-B331-DA4C-9E7F-A1485CD14AB7}"/>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AFBACAC-E034-4447-9FDD-60075BE0FEC5}" type="slidenum">
              <a:rPr lang="zh-CN" altLang="en-US" sz="1800"/>
              <a:pPr/>
              <a:t>122</a:t>
            </a:fld>
            <a:endParaRPr lang="en-US" altLang="zh-CN" sz="1800"/>
          </a:p>
        </p:txBody>
      </p:sp>
      <p:sp>
        <p:nvSpPr>
          <p:cNvPr id="19" name="右大括号 18">
            <a:extLst>
              <a:ext uri="{FF2B5EF4-FFF2-40B4-BE49-F238E27FC236}">
                <a16:creationId xmlns:a16="http://schemas.microsoft.com/office/drawing/2014/main" id="{BE8A5A0F-14A3-6B41-B624-1C26EA6E9749}"/>
              </a:ext>
            </a:extLst>
          </p:cNvPr>
          <p:cNvSpPr>
            <a:spLocks/>
          </p:cNvSpPr>
          <p:nvPr/>
        </p:nvSpPr>
        <p:spPr bwMode="auto">
          <a:xfrm>
            <a:off x="5076825" y="2492375"/>
            <a:ext cx="503238" cy="2376488"/>
          </a:xfrm>
          <a:prstGeom prst="rightBrace">
            <a:avLst>
              <a:gd name="adj1" fmla="val 53783"/>
              <a:gd name="adj2" fmla="val 50000"/>
            </a:avLst>
          </a:prstGeom>
          <a:noFill/>
          <a:ln w="28575" algn="ctr">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0" name="右大括号 19">
            <a:extLst>
              <a:ext uri="{FF2B5EF4-FFF2-40B4-BE49-F238E27FC236}">
                <a16:creationId xmlns:a16="http://schemas.microsoft.com/office/drawing/2014/main" id="{82A7BC25-8FDB-4E4F-9B00-356D7D8B5972}"/>
              </a:ext>
            </a:extLst>
          </p:cNvPr>
          <p:cNvSpPr>
            <a:spLocks/>
          </p:cNvSpPr>
          <p:nvPr/>
        </p:nvSpPr>
        <p:spPr bwMode="auto">
          <a:xfrm>
            <a:off x="5148263" y="5208588"/>
            <a:ext cx="287337" cy="523875"/>
          </a:xfrm>
          <a:prstGeom prst="rightBrace">
            <a:avLst>
              <a:gd name="adj1" fmla="val 118078"/>
              <a:gd name="adj2" fmla="val 56380"/>
            </a:avLst>
          </a:prstGeom>
          <a:noFill/>
          <a:ln w="28575" algn="ctr">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9821167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9" grpId="0" animBg="1"/>
      <p:bldP spid="2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Text Box 4">
            <a:extLst>
              <a:ext uri="{FF2B5EF4-FFF2-40B4-BE49-F238E27FC236}">
                <a16:creationId xmlns:a16="http://schemas.microsoft.com/office/drawing/2014/main" id="{AF556F4A-97EB-A940-9A84-AB5DDF4750F1}"/>
              </a:ext>
            </a:extLst>
          </p:cNvPr>
          <p:cNvSpPr txBox="1">
            <a:spLocks noChangeArrowheads="1"/>
          </p:cNvSpPr>
          <p:nvPr/>
        </p:nvSpPr>
        <p:spPr bwMode="auto">
          <a:xfrm>
            <a:off x="457200" y="609600"/>
            <a:ext cx="8686800"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zh-CN" altLang="en-US" sz="3200" b="1">
                <a:solidFill>
                  <a:srgbClr val="CC3399"/>
                </a:solidFill>
                <a:latin typeface="华文楷体" panose="02010600040101010101" pitchFamily="2" charset="-122"/>
                <a:ea typeface="华文楷体" panose="02010600040101010101" pitchFamily="2" charset="-122"/>
              </a:rPr>
              <a:t>二、条件变量</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、在利用管程实现进程同步时，必须设置两个同步操作原语</a:t>
            </a:r>
            <a:r>
              <a:rPr lang="en-US" altLang="en-US"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和</a:t>
            </a:r>
            <a:r>
              <a:rPr lang="en-US" altLang="en-US" sz="3200" b="1">
                <a:solidFill>
                  <a:srgbClr val="0000FF"/>
                </a:solidFill>
                <a:latin typeface="华文楷体" panose="02010600040101010101" pitchFamily="2" charset="-122"/>
                <a:ea typeface="华文楷体" panose="02010600040101010101" pitchFamily="2" charset="-122"/>
              </a:rPr>
              <a:t>signal</a:t>
            </a:r>
            <a:r>
              <a:rPr lang="zh-CN" altLang="en-US" sz="3200" b="1">
                <a:solidFill>
                  <a:srgbClr val="0000FF"/>
                </a:solidFill>
                <a:latin typeface="华文楷体" panose="02010600040101010101" pitchFamily="2" charset="-122"/>
                <a:ea typeface="华文楷体" panose="02010600040101010101" pitchFamily="2" charset="-122"/>
              </a:rPr>
              <a:t>。</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、引入条件变量</a:t>
            </a:r>
            <a:r>
              <a:rPr lang="en-US" altLang="en-US" sz="3200" b="1">
                <a:solidFill>
                  <a:srgbClr val="0000FF"/>
                </a:solidFill>
                <a:latin typeface="华文楷体" panose="02010600040101010101" pitchFamily="2" charset="-122"/>
                <a:ea typeface="华文楷体" panose="02010600040101010101" pitchFamily="2" charset="-122"/>
              </a:rPr>
              <a:t>condition</a:t>
            </a:r>
            <a:r>
              <a:rPr lang="zh-CN" altLang="en-US" sz="3200" b="1">
                <a:solidFill>
                  <a:srgbClr val="0000FF"/>
                </a:solidFill>
                <a:latin typeface="华文楷体" panose="02010600040101010101" pitchFamily="2" charset="-122"/>
                <a:ea typeface="华文楷体" panose="02010600040101010101" pitchFamily="2" charset="-122"/>
              </a:rPr>
              <a:t>说明等待的原因。</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3</a:t>
            </a:r>
            <a:r>
              <a:rPr lang="zh-CN" altLang="en-US" sz="3200" b="1">
                <a:solidFill>
                  <a:srgbClr val="0000FF"/>
                </a:solidFill>
                <a:latin typeface="华文楷体" panose="02010600040101010101" pitchFamily="2" charset="-122"/>
                <a:ea typeface="华文楷体" panose="02010600040101010101" pitchFamily="2" charset="-122"/>
              </a:rPr>
              <a:t>、管程中对每个条件变量，都需予以说明，其形式为：</a:t>
            </a:r>
            <a:r>
              <a:rPr lang="en-US" altLang="en-US" sz="3200" b="1">
                <a:solidFill>
                  <a:srgbClr val="0000FF"/>
                </a:solidFill>
                <a:latin typeface="华文楷体" panose="02010600040101010101" pitchFamily="2" charset="-122"/>
                <a:ea typeface="华文楷体" panose="02010600040101010101" pitchFamily="2" charset="-122"/>
              </a:rPr>
              <a:t>var x,y;condition</a:t>
            </a:r>
            <a:r>
              <a:rPr lang="zh-CN" altLang="en-US" sz="3200" b="1">
                <a:solidFill>
                  <a:srgbClr val="0000FF"/>
                </a:solidFill>
                <a:latin typeface="华文楷体" panose="02010600040101010101" pitchFamily="2" charset="-122"/>
                <a:ea typeface="华文楷体" panose="02010600040101010101" pitchFamily="2" charset="-122"/>
              </a:rPr>
              <a:t>。</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变量应置于</a:t>
            </a:r>
            <a:r>
              <a:rPr lang="en-US" altLang="en-US"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和</a:t>
            </a:r>
            <a:r>
              <a:rPr lang="en-US" altLang="zh-CN" sz="3200" b="1">
                <a:solidFill>
                  <a:srgbClr val="0000FF"/>
                </a:solidFill>
                <a:latin typeface="华文楷体" panose="02010600040101010101" pitchFamily="2" charset="-122"/>
                <a:ea typeface="华文楷体" panose="02010600040101010101" pitchFamily="2" charset="-122"/>
              </a:rPr>
              <a:t>signal</a:t>
            </a:r>
            <a:r>
              <a:rPr lang="zh-CN" altLang="zh-CN" sz="3200" b="1">
                <a:solidFill>
                  <a:srgbClr val="0000FF"/>
                </a:solidFill>
                <a:latin typeface="华文楷体" panose="02010600040101010101" pitchFamily="2" charset="-122"/>
                <a:ea typeface="华文楷体" panose="02010600040101010101" pitchFamily="2" charset="-122"/>
              </a:rPr>
              <a:t>之前，表示为</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x.wait </a:t>
            </a:r>
            <a:r>
              <a:rPr lang="zh-CN" altLang="zh-CN" sz="3200" b="1">
                <a:solidFill>
                  <a:srgbClr val="0000FF"/>
                </a:solidFill>
                <a:latin typeface="华文楷体" panose="02010600040101010101" pitchFamily="2" charset="-122"/>
                <a:ea typeface="华文楷体" panose="02010600040101010101" pitchFamily="2" charset="-122"/>
              </a:rPr>
              <a:t>和</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x.signal </a:t>
            </a:r>
            <a:r>
              <a:rPr lang="zh-CN" altLang="en-US" sz="3200" b="1">
                <a:solidFill>
                  <a:srgbClr val="0000FF"/>
                </a:solidFill>
                <a:latin typeface="华文楷体" panose="02010600040101010101" pitchFamily="2" charset="-122"/>
                <a:ea typeface="华文楷体" panose="02010600040101010101" pitchFamily="2" charset="-122"/>
              </a:rPr>
              <a:t>。</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4</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X.signal </a:t>
            </a:r>
            <a:r>
              <a:rPr lang="zh-CN" altLang="en-US" sz="3200" b="1">
                <a:solidFill>
                  <a:srgbClr val="0000FF"/>
                </a:solidFill>
                <a:latin typeface="华文楷体" panose="02010600040101010101" pitchFamily="2" charset="-122"/>
                <a:ea typeface="华文楷体" panose="02010600040101010101" pitchFamily="2" charset="-122"/>
              </a:rPr>
              <a:t>操作的作用是重新启动一个阻塞进程。假如没有阻塞进程，则 </a:t>
            </a:r>
            <a:r>
              <a:rPr lang="en-US" altLang="zh-CN" sz="3200" b="1">
                <a:solidFill>
                  <a:srgbClr val="0000FF"/>
                </a:solidFill>
                <a:latin typeface="华文楷体" panose="02010600040101010101" pitchFamily="2" charset="-122"/>
                <a:ea typeface="华文楷体" panose="02010600040101010101" pitchFamily="2" charset="-122"/>
              </a:rPr>
              <a:t>X.signal </a:t>
            </a:r>
            <a:r>
              <a:rPr lang="zh-CN" altLang="en-US" sz="3200" b="1">
                <a:solidFill>
                  <a:srgbClr val="0000FF"/>
                </a:solidFill>
                <a:latin typeface="华文楷体" panose="02010600040101010101" pitchFamily="2" charset="-122"/>
                <a:ea typeface="华文楷体" panose="02010600040101010101" pitchFamily="2" charset="-122"/>
              </a:rPr>
              <a:t>操作不起作用。</a:t>
            </a:r>
          </a:p>
        </p:txBody>
      </p:sp>
      <p:sp>
        <p:nvSpPr>
          <p:cNvPr id="125955" name="Rectangle 4">
            <a:extLst>
              <a:ext uri="{FF2B5EF4-FFF2-40B4-BE49-F238E27FC236}">
                <a16:creationId xmlns:a16="http://schemas.microsoft.com/office/drawing/2014/main" id="{5EAE020F-5849-E346-AA2E-DDE0CD54A2FB}"/>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5956" name="灯片编号占位符 3">
            <a:extLst>
              <a:ext uri="{FF2B5EF4-FFF2-40B4-BE49-F238E27FC236}">
                <a16:creationId xmlns:a16="http://schemas.microsoft.com/office/drawing/2014/main" id="{D6BE3E21-6745-8843-BE18-F957693E1AE1}"/>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8A097B3-1BE7-A34D-9274-5636F90D6149}" type="slidenum">
              <a:rPr lang="zh-CN" altLang="en-US" sz="1800"/>
              <a:pPr/>
              <a:t>123</a:t>
            </a:fld>
            <a:endParaRPr lang="en-US" altLang="zh-CN" sz="1800"/>
          </a:p>
        </p:txBody>
      </p:sp>
    </p:spTree>
    <p:extLst>
      <p:ext uri="{BB962C8B-B14F-4D97-AF65-F5344CB8AC3E}">
        <p14:creationId xmlns:p14="http://schemas.microsoft.com/office/powerpoint/2010/main" val="37602752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animEffect transition="in" filter="barn(outVertical)">
                                      <p:cBhvr>
                                        <p:cTn id="7" dur="500"/>
                                        <p:tgtEl>
                                          <p:spTgt spid="420868">
                                            <p:txEl>
                                              <p:pRg st="0" end="0"/>
                                            </p:txEl>
                                          </p:spTgt>
                                        </p:tgtEl>
                                      </p:cBhvr>
                                    </p:animEffect>
                                  </p:childTnLst>
                                  <p:subTnLst>
                                    <p:animClr clrSpc="rgb" dir="cw">
                                      <p:cBhvr override="childStyle">
                                        <p:cTn dur="1" fill="hold" display="0" masterRel="nextClick" afterEffect="1"/>
                                        <p:tgtEl>
                                          <p:spTgt spid="420868">
                                            <p:txEl>
                                              <p:pRg st="0" end="0"/>
                                            </p:txEl>
                                          </p:spTgt>
                                        </p:tgtEl>
                                        <p:attrNameLst>
                                          <p:attrName>ppt_c</p:attrName>
                                        </p:attrNameLst>
                                      </p:cBhvr>
                                      <p:to>
                                        <a:srgbClr val="0A0C0A"/>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0868">
                                            <p:txEl>
                                              <p:pRg st="1" end="1"/>
                                            </p:txEl>
                                          </p:spTgt>
                                        </p:tgtEl>
                                        <p:attrNameLst>
                                          <p:attrName>style.visibility</p:attrName>
                                        </p:attrNameLst>
                                      </p:cBhvr>
                                      <p:to>
                                        <p:strVal val="visible"/>
                                      </p:to>
                                    </p:set>
                                    <p:animEffect transition="in" filter="barn(outVertical)">
                                      <p:cBhvr>
                                        <p:cTn id="12" dur="500"/>
                                        <p:tgtEl>
                                          <p:spTgt spid="420868">
                                            <p:txEl>
                                              <p:pRg st="1" end="1"/>
                                            </p:txEl>
                                          </p:spTgt>
                                        </p:tgtEl>
                                      </p:cBhvr>
                                    </p:animEffect>
                                  </p:childTnLst>
                                  <p:subTnLst>
                                    <p:animClr clrSpc="rgb" dir="cw">
                                      <p:cBhvr override="childStyle">
                                        <p:cTn dur="1" fill="hold" display="0" masterRel="nextClick" afterEffect="1"/>
                                        <p:tgtEl>
                                          <p:spTgt spid="420868">
                                            <p:txEl>
                                              <p:pRg st="1" end="1"/>
                                            </p:txEl>
                                          </p:spTgt>
                                        </p:tgtEl>
                                        <p:attrNameLst>
                                          <p:attrName>ppt_c</p:attrName>
                                        </p:attrNameLst>
                                      </p:cBhvr>
                                      <p:to>
                                        <a:srgbClr val="0A0C0A"/>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0868">
                                            <p:txEl>
                                              <p:pRg st="2" end="2"/>
                                            </p:txEl>
                                          </p:spTgt>
                                        </p:tgtEl>
                                        <p:attrNameLst>
                                          <p:attrName>style.visibility</p:attrName>
                                        </p:attrNameLst>
                                      </p:cBhvr>
                                      <p:to>
                                        <p:strVal val="visible"/>
                                      </p:to>
                                    </p:set>
                                    <p:animEffect transition="in" filter="barn(outVertical)">
                                      <p:cBhvr>
                                        <p:cTn id="17" dur="500"/>
                                        <p:tgtEl>
                                          <p:spTgt spid="420868">
                                            <p:txEl>
                                              <p:pRg st="2" end="2"/>
                                            </p:txEl>
                                          </p:spTgt>
                                        </p:tgtEl>
                                      </p:cBhvr>
                                    </p:animEffect>
                                  </p:childTnLst>
                                  <p:subTnLst>
                                    <p:animClr clrSpc="rgb" dir="cw">
                                      <p:cBhvr override="childStyle">
                                        <p:cTn dur="1" fill="hold" display="0" masterRel="nextClick" afterEffect="1"/>
                                        <p:tgtEl>
                                          <p:spTgt spid="420868">
                                            <p:txEl>
                                              <p:pRg st="2" end="2"/>
                                            </p:txEl>
                                          </p:spTgt>
                                        </p:tgtEl>
                                        <p:attrNameLst>
                                          <p:attrName>ppt_c</p:attrName>
                                        </p:attrNameLst>
                                      </p:cBhvr>
                                      <p:to>
                                        <a:srgbClr val="0A0C0A"/>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0868">
                                            <p:txEl>
                                              <p:pRg st="3" end="3"/>
                                            </p:txEl>
                                          </p:spTgt>
                                        </p:tgtEl>
                                        <p:attrNameLst>
                                          <p:attrName>style.visibility</p:attrName>
                                        </p:attrNameLst>
                                      </p:cBhvr>
                                      <p:to>
                                        <p:strVal val="visible"/>
                                      </p:to>
                                    </p:set>
                                    <p:animEffect transition="in" filter="barn(outVertical)">
                                      <p:cBhvr>
                                        <p:cTn id="22" dur="500"/>
                                        <p:tgtEl>
                                          <p:spTgt spid="420868">
                                            <p:txEl>
                                              <p:pRg st="3" end="3"/>
                                            </p:txEl>
                                          </p:spTgt>
                                        </p:tgtEl>
                                      </p:cBhvr>
                                    </p:animEffect>
                                  </p:childTnLst>
                                  <p:subTnLst>
                                    <p:animClr clrSpc="rgb" dir="cw">
                                      <p:cBhvr override="childStyle">
                                        <p:cTn dur="1" fill="hold" display="0" masterRel="nextClick" afterEffect="1"/>
                                        <p:tgtEl>
                                          <p:spTgt spid="420868">
                                            <p:txEl>
                                              <p:pRg st="3" end="3"/>
                                            </p:txEl>
                                          </p:spTgt>
                                        </p:tgtEl>
                                        <p:attrNameLst>
                                          <p:attrName>ppt_c</p:attrName>
                                        </p:attrNameLst>
                                      </p:cBhvr>
                                      <p:to>
                                        <a:srgbClr val="0A0C0A"/>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0868">
                                            <p:txEl>
                                              <p:pRg st="4" end="4"/>
                                            </p:txEl>
                                          </p:spTgt>
                                        </p:tgtEl>
                                        <p:attrNameLst>
                                          <p:attrName>style.visibility</p:attrName>
                                        </p:attrNameLst>
                                      </p:cBhvr>
                                      <p:to>
                                        <p:strVal val="visible"/>
                                      </p:to>
                                    </p:set>
                                    <p:animEffect transition="in" filter="barn(outVertical)">
                                      <p:cBhvr>
                                        <p:cTn id="27" dur="500"/>
                                        <p:tgtEl>
                                          <p:spTgt spid="420868">
                                            <p:txEl>
                                              <p:pRg st="4" end="4"/>
                                            </p:txEl>
                                          </p:spTgt>
                                        </p:tgtEl>
                                      </p:cBhvr>
                                    </p:animEffect>
                                  </p:childTnLst>
                                  <p:subTnLst>
                                    <p:animClr clrSpc="rgb" dir="cw">
                                      <p:cBhvr override="childStyle">
                                        <p:cTn dur="1" fill="hold" display="0" masterRel="nextClick" afterEffect="1"/>
                                        <p:tgtEl>
                                          <p:spTgt spid="420868">
                                            <p:txEl>
                                              <p:pRg st="4" end="4"/>
                                            </p:txEl>
                                          </p:spTgt>
                                        </p:tgtEl>
                                        <p:attrNameLst>
                                          <p:attrName>ppt_c</p:attrName>
                                        </p:attrNameLst>
                                      </p:cBhvr>
                                      <p:to>
                                        <a:srgbClr val="0A0C0A"/>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0868">
                                            <p:txEl>
                                              <p:pRg st="5" end="5"/>
                                            </p:txEl>
                                          </p:spTgt>
                                        </p:tgtEl>
                                        <p:attrNameLst>
                                          <p:attrName>style.visibility</p:attrName>
                                        </p:attrNameLst>
                                      </p:cBhvr>
                                      <p:to>
                                        <p:strVal val="visible"/>
                                      </p:to>
                                    </p:set>
                                    <p:animEffect transition="in" filter="barn(outVertical)">
                                      <p:cBhvr>
                                        <p:cTn id="32" dur="500"/>
                                        <p:tgtEl>
                                          <p:spTgt spid="420868">
                                            <p:txEl>
                                              <p:pRg st="5" end="5"/>
                                            </p:txEl>
                                          </p:spTgt>
                                        </p:tgtEl>
                                      </p:cBhvr>
                                    </p:animEffect>
                                  </p:childTnLst>
                                  <p:subTnLst>
                                    <p:animClr clrSpc="rgb" dir="cw">
                                      <p:cBhvr override="childStyle">
                                        <p:cTn dur="1" fill="hold" display="0" masterRel="nextClick" afterEffect="1"/>
                                        <p:tgtEl>
                                          <p:spTgt spid="420868">
                                            <p:txEl>
                                              <p:pRg st="5" end="5"/>
                                            </p:txEl>
                                          </p:spTgt>
                                        </p:tgtEl>
                                        <p:attrNameLst>
                                          <p:attrName>ppt_c</p:attrName>
                                        </p:attrNameLst>
                                      </p:cBhvr>
                                      <p:to>
                                        <a:srgbClr val="0A0C0A"/>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Text Box 4">
            <a:extLst>
              <a:ext uri="{FF2B5EF4-FFF2-40B4-BE49-F238E27FC236}">
                <a16:creationId xmlns:a16="http://schemas.microsoft.com/office/drawing/2014/main" id="{0BDDCEC3-F7F6-4D47-9DD5-7081E17086CB}"/>
              </a:ext>
            </a:extLst>
          </p:cNvPr>
          <p:cNvSpPr txBox="1">
            <a:spLocks noChangeArrowheads="1"/>
          </p:cNvSpPr>
          <p:nvPr/>
        </p:nvSpPr>
        <p:spPr bwMode="auto">
          <a:xfrm>
            <a:off x="533400" y="3683000"/>
            <a:ext cx="8253413"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 1</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P </a:t>
            </a:r>
            <a:r>
              <a:rPr lang="zh-CN" altLang="en-US" sz="3200" b="1">
                <a:solidFill>
                  <a:srgbClr val="0000FF"/>
                </a:solidFill>
                <a:latin typeface="华文楷体" panose="02010600040101010101" pitchFamily="2" charset="-122"/>
                <a:ea typeface="华文楷体" panose="02010600040101010101" pitchFamily="2" charset="-122"/>
              </a:rPr>
              <a:t>等待，直至</a:t>
            </a:r>
            <a:r>
              <a:rPr lang="en-US" altLang="zh-CN" sz="3200" b="1">
                <a:solidFill>
                  <a:srgbClr val="0000FF"/>
                </a:solidFill>
                <a:latin typeface="华文楷体" panose="02010600040101010101" pitchFamily="2" charset="-122"/>
                <a:ea typeface="华文楷体" panose="02010600040101010101" pitchFamily="2" charset="-122"/>
              </a:rPr>
              <a:t>Q </a:t>
            </a:r>
            <a:r>
              <a:rPr lang="zh-CN" altLang="en-US" sz="3200" b="1">
                <a:solidFill>
                  <a:srgbClr val="0000FF"/>
                </a:solidFill>
                <a:latin typeface="华文楷体" panose="02010600040101010101" pitchFamily="2" charset="-122"/>
                <a:ea typeface="华文楷体" panose="02010600040101010101" pitchFamily="2" charset="-122"/>
              </a:rPr>
              <a:t>离开管程，或等待另一个条件。</a:t>
            </a:r>
            <a:endParaRPr lang="en-US" altLang="zh-CN" sz="3200" b="1">
              <a:solidFill>
                <a:srgbClr val="0000FF"/>
              </a:solidFill>
              <a:latin typeface="华文楷体" panose="02010600040101010101" pitchFamily="2" charset="-122"/>
              <a:ea typeface="华文楷体" panose="02010600040101010101" pitchFamily="2" charset="-122"/>
            </a:endParaRPr>
          </a:p>
          <a:p>
            <a:pPr>
              <a:lnSpc>
                <a:spcPct val="130000"/>
              </a:lnSpc>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Q </a:t>
            </a:r>
            <a:r>
              <a:rPr lang="zh-CN" altLang="en-US" sz="3200" b="1">
                <a:solidFill>
                  <a:srgbClr val="0000FF"/>
                </a:solidFill>
                <a:latin typeface="华文楷体" panose="02010600040101010101" pitchFamily="2" charset="-122"/>
                <a:ea typeface="华文楷体" panose="02010600040101010101" pitchFamily="2" charset="-122"/>
              </a:rPr>
              <a:t>等待，直至</a:t>
            </a:r>
            <a:r>
              <a:rPr lang="en-US" altLang="zh-CN" sz="3200" b="1">
                <a:solidFill>
                  <a:srgbClr val="0000FF"/>
                </a:solidFill>
                <a:latin typeface="华文楷体" panose="02010600040101010101" pitchFamily="2" charset="-122"/>
                <a:ea typeface="华文楷体" panose="02010600040101010101" pitchFamily="2" charset="-122"/>
              </a:rPr>
              <a:t>P </a:t>
            </a:r>
            <a:r>
              <a:rPr lang="zh-CN" altLang="en-US" sz="3200" b="1">
                <a:solidFill>
                  <a:srgbClr val="0000FF"/>
                </a:solidFill>
                <a:latin typeface="华文楷体" panose="02010600040101010101" pitchFamily="2" charset="-122"/>
                <a:ea typeface="华文楷体" panose="02010600040101010101" pitchFamily="2" charset="-122"/>
              </a:rPr>
              <a:t>离开管程，或等待另一个条件。          </a:t>
            </a:r>
          </a:p>
        </p:txBody>
      </p:sp>
      <p:sp>
        <p:nvSpPr>
          <p:cNvPr id="421893" name="Text Box 5">
            <a:extLst>
              <a:ext uri="{FF2B5EF4-FFF2-40B4-BE49-F238E27FC236}">
                <a16:creationId xmlns:a16="http://schemas.microsoft.com/office/drawing/2014/main" id="{3AF90976-3768-054A-A29F-C57AC39B6D76}"/>
              </a:ext>
            </a:extLst>
          </p:cNvPr>
          <p:cNvSpPr txBox="1">
            <a:spLocks noChangeArrowheads="1"/>
          </p:cNvSpPr>
          <p:nvPr/>
        </p:nvSpPr>
        <p:spPr bwMode="auto">
          <a:xfrm>
            <a:off x="685800" y="714375"/>
            <a:ext cx="80772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5</a:t>
            </a:r>
            <a:r>
              <a:rPr lang="zh-CN" altLang="en-US" sz="3200" b="1">
                <a:solidFill>
                  <a:srgbClr val="0000FF"/>
                </a:solidFill>
                <a:latin typeface="华文楷体" panose="02010600040101010101" pitchFamily="2" charset="-122"/>
                <a:ea typeface="华文楷体" panose="02010600040101010101" pitchFamily="2" charset="-122"/>
              </a:rPr>
              <a:t>、进程的执行方式</a:t>
            </a:r>
            <a:r>
              <a:rPr lang="zh-CN" altLang="en-US" sz="3200" b="1">
                <a:solidFill>
                  <a:schemeClr val="tx1"/>
                </a:solidFill>
                <a:latin typeface="华文楷体" panose="02010600040101010101" pitchFamily="2" charset="-122"/>
                <a:ea typeface="华文楷体" panose="02010600040101010101" pitchFamily="2" charset="-122"/>
              </a:rPr>
              <a:t>    </a:t>
            </a:r>
          </a:p>
          <a:p>
            <a:pPr>
              <a:lnSpc>
                <a:spcPct val="13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若有进程</a:t>
            </a:r>
            <a:r>
              <a:rPr lang="en-US" altLang="zh-CN" sz="3200" b="1">
                <a:solidFill>
                  <a:schemeClr val="tx1"/>
                </a:solidFill>
                <a:latin typeface="华文楷体" panose="02010600040101010101" pitchFamily="2" charset="-122"/>
                <a:ea typeface="华文楷体" panose="02010600040101010101" pitchFamily="2" charset="-122"/>
              </a:rPr>
              <a:t>Q </a:t>
            </a:r>
            <a:r>
              <a:rPr lang="zh-CN" altLang="en-US" sz="3200" b="1">
                <a:solidFill>
                  <a:schemeClr val="tx1"/>
                </a:solidFill>
                <a:latin typeface="华文楷体" panose="02010600040101010101" pitchFamily="2" charset="-122"/>
                <a:ea typeface="华文楷体" panose="02010600040101010101" pitchFamily="2" charset="-122"/>
              </a:rPr>
              <a:t>因</a:t>
            </a:r>
            <a:r>
              <a:rPr lang="en-US" altLang="zh-CN" sz="3200" b="1">
                <a:solidFill>
                  <a:srgbClr val="0000FF"/>
                </a:solidFill>
                <a:latin typeface="华文楷体" panose="02010600040101010101" pitchFamily="2" charset="-122"/>
                <a:ea typeface="华文楷体" panose="02010600040101010101" pitchFamily="2" charset="-122"/>
              </a:rPr>
              <a:t>X</a:t>
            </a:r>
            <a:r>
              <a:rPr lang="zh-CN" altLang="en-US" sz="3200" b="1">
                <a:solidFill>
                  <a:schemeClr val="tx1"/>
                </a:solidFill>
                <a:latin typeface="华文楷体" panose="02010600040101010101" pitchFamily="2" charset="-122"/>
                <a:ea typeface="华文楷体" panose="02010600040101010101" pitchFamily="2" charset="-122"/>
              </a:rPr>
              <a:t>条件处于阻塞状态，当进程 </a:t>
            </a:r>
            <a:r>
              <a:rPr lang="en-US" altLang="zh-CN" sz="3200" b="1">
                <a:solidFill>
                  <a:schemeClr val="tx1"/>
                </a:solidFill>
                <a:latin typeface="华文楷体" panose="02010600040101010101" pitchFamily="2" charset="-122"/>
                <a:ea typeface="华文楷体" panose="02010600040101010101" pitchFamily="2" charset="-122"/>
              </a:rPr>
              <a:t>P </a:t>
            </a:r>
            <a:r>
              <a:rPr lang="zh-CN" altLang="en-US" sz="3200" b="1">
                <a:solidFill>
                  <a:schemeClr val="tx1"/>
                </a:solidFill>
                <a:latin typeface="华文楷体" panose="02010600040101010101" pitchFamily="2" charset="-122"/>
                <a:ea typeface="华文楷体" panose="02010600040101010101" pitchFamily="2" charset="-122"/>
              </a:rPr>
              <a:t>执行了</a:t>
            </a:r>
            <a:r>
              <a:rPr lang="en-US" altLang="zh-CN" sz="3200" b="1">
                <a:solidFill>
                  <a:srgbClr val="3333FF"/>
                </a:solidFill>
                <a:latin typeface="华文楷体" panose="02010600040101010101" pitchFamily="2" charset="-122"/>
                <a:ea typeface="华文楷体" panose="02010600040101010101" pitchFamily="2" charset="-122"/>
              </a:rPr>
              <a:t>x.signal </a:t>
            </a:r>
            <a:r>
              <a:rPr lang="zh-CN" altLang="en-US" sz="3200" b="1">
                <a:solidFill>
                  <a:schemeClr val="tx1"/>
                </a:solidFill>
                <a:latin typeface="华文楷体" panose="02010600040101010101" pitchFamily="2" charset="-122"/>
                <a:ea typeface="华文楷体" panose="02010600040101010101" pitchFamily="2" charset="-122"/>
              </a:rPr>
              <a:t>操作后，决定哪个进程执行，哪个进程等待，可采用下述方式处理：</a:t>
            </a:r>
          </a:p>
        </p:txBody>
      </p:sp>
      <p:sp>
        <p:nvSpPr>
          <p:cNvPr id="126980" name="Rectangle 4">
            <a:extLst>
              <a:ext uri="{FF2B5EF4-FFF2-40B4-BE49-F238E27FC236}">
                <a16:creationId xmlns:a16="http://schemas.microsoft.com/office/drawing/2014/main" id="{8981EA1D-3015-D648-B623-9BC368F17C05}"/>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6981" name="灯片编号占位符 3">
            <a:extLst>
              <a:ext uri="{FF2B5EF4-FFF2-40B4-BE49-F238E27FC236}">
                <a16:creationId xmlns:a16="http://schemas.microsoft.com/office/drawing/2014/main" id="{0CD0BF06-9802-6F40-9362-44BE943E94A0}"/>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3CABD3A-32A8-464C-AE0C-C289D7CAB8BB}" type="slidenum">
              <a:rPr lang="zh-CN" altLang="en-US" sz="1800"/>
              <a:pPr/>
              <a:t>124</a:t>
            </a:fld>
            <a:endParaRPr lang="en-US" altLang="zh-CN" sz="1800"/>
          </a:p>
        </p:txBody>
      </p:sp>
    </p:spTree>
    <p:extLst>
      <p:ext uri="{BB962C8B-B14F-4D97-AF65-F5344CB8AC3E}">
        <p14:creationId xmlns:p14="http://schemas.microsoft.com/office/powerpoint/2010/main" val="29129084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1893">
                                            <p:txEl>
                                              <p:pRg st="0" end="0"/>
                                            </p:txEl>
                                          </p:spTgt>
                                        </p:tgtEl>
                                        <p:attrNameLst>
                                          <p:attrName>style.visibility</p:attrName>
                                        </p:attrNameLst>
                                      </p:cBhvr>
                                      <p:to>
                                        <p:strVal val="visible"/>
                                      </p:to>
                                    </p:set>
                                    <p:animEffect transition="in" filter="dissolve">
                                      <p:cBhvr>
                                        <p:cTn id="7" dur="500"/>
                                        <p:tgtEl>
                                          <p:spTgt spid="421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1893">
                                            <p:txEl>
                                              <p:pRg st="1" end="1"/>
                                            </p:txEl>
                                          </p:spTgt>
                                        </p:tgtEl>
                                        <p:attrNameLst>
                                          <p:attrName>style.visibility</p:attrName>
                                        </p:attrNameLst>
                                      </p:cBhvr>
                                      <p:to>
                                        <p:strVal val="visible"/>
                                      </p:to>
                                    </p:set>
                                    <p:animEffect transition="in" filter="dissolve">
                                      <p:cBhvr>
                                        <p:cTn id="12" dur="500"/>
                                        <p:tgtEl>
                                          <p:spTgt spid="421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1892">
                                            <p:txEl>
                                              <p:pRg st="0" end="0"/>
                                            </p:txEl>
                                          </p:spTgt>
                                        </p:tgtEl>
                                        <p:attrNameLst>
                                          <p:attrName>style.visibility</p:attrName>
                                        </p:attrNameLst>
                                      </p:cBhvr>
                                      <p:to>
                                        <p:strVal val="visible"/>
                                      </p:to>
                                    </p:set>
                                    <p:animEffect transition="in" filter="barn(outVertical)">
                                      <p:cBhvr>
                                        <p:cTn id="17" dur="500"/>
                                        <p:tgtEl>
                                          <p:spTgt spid="42189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1892">
                                            <p:txEl>
                                              <p:pRg st="1" end="1"/>
                                            </p:txEl>
                                          </p:spTgt>
                                        </p:tgtEl>
                                        <p:attrNameLst>
                                          <p:attrName>style.visibility</p:attrName>
                                        </p:attrNameLst>
                                      </p:cBhvr>
                                      <p:to>
                                        <p:strVal val="visible"/>
                                      </p:to>
                                    </p:set>
                                    <p:animEffect transition="in" filter="barn(outVertical)">
                                      <p:cBhvr>
                                        <p:cTn id="22" dur="500"/>
                                        <p:tgtEl>
                                          <p:spTgt spid="4218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build="p" autoUpdateAnimBg="0"/>
      <p:bldP spid="421893"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Text Box 4">
            <a:extLst>
              <a:ext uri="{FF2B5EF4-FFF2-40B4-BE49-F238E27FC236}">
                <a16:creationId xmlns:a16="http://schemas.microsoft.com/office/drawing/2014/main" id="{9D50E4C6-66EF-F64E-BF22-EC13CF0B6444}"/>
              </a:ext>
            </a:extLst>
          </p:cNvPr>
          <p:cNvSpPr txBox="1">
            <a:spLocks noChangeArrowheads="1"/>
          </p:cNvSpPr>
          <p:nvPr/>
        </p:nvSpPr>
        <p:spPr bwMode="auto">
          <a:xfrm>
            <a:off x="755650" y="620713"/>
            <a:ext cx="8208963"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5000"/>
              </a:lnSpc>
            </a:pPr>
            <a:r>
              <a:rPr lang="zh-CN" altLang="en-US" sz="3200" b="1">
                <a:solidFill>
                  <a:srgbClr val="CC3399"/>
                </a:solidFill>
                <a:latin typeface="华文楷体" panose="02010600040101010101" pitchFamily="2" charset="-122"/>
                <a:ea typeface="华文楷体" panose="02010600040101010101" pitchFamily="2" charset="-122"/>
              </a:rPr>
              <a:t>三、利用管程解决生产者</a:t>
            </a:r>
            <a:r>
              <a:rPr lang="en-US" altLang="zh-CN" sz="3200" b="1">
                <a:solidFill>
                  <a:srgbClr val="CC3399"/>
                </a:solidFill>
                <a:latin typeface="华文楷体" panose="02010600040101010101" pitchFamily="2" charset="-122"/>
                <a:ea typeface="华文楷体" panose="02010600040101010101" pitchFamily="2" charset="-122"/>
              </a:rPr>
              <a:t>-</a:t>
            </a:r>
            <a:r>
              <a:rPr lang="zh-CN" altLang="en-US" sz="3200" b="1">
                <a:solidFill>
                  <a:srgbClr val="CC3399"/>
                </a:solidFill>
                <a:latin typeface="华文楷体" panose="02010600040101010101" pitchFamily="2" charset="-122"/>
                <a:ea typeface="华文楷体" panose="02010600040101010101" pitchFamily="2" charset="-122"/>
              </a:rPr>
              <a:t>消费者问题</a:t>
            </a:r>
            <a:endParaRPr lang="en-US" altLang="zh-CN" sz="3200" b="1">
              <a:solidFill>
                <a:srgbClr val="CC3399"/>
              </a:solidFill>
              <a:latin typeface="华文楷体" panose="02010600040101010101" pitchFamily="2" charset="-122"/>
              <a:ea typeface="华文楷体" panose="02010600040101010101" pitchFamily="2" charset="-122"/>
            </a:endParaRPr>
          </a:p>
          <a:p>
            <a:pPr>
              <a:lnSpc>
                <a:spcPct val="115000"/>
              </a:lnSpc>
            </a:pPr>
            <a:r>
              <a:rPr lang="zh-CN" altLang="en-US" sz="2800" b="1">
                <a:solidFill>
                  <a:schemeClr val="tx1"/>
                </a:solidFill>
                <a:latin typeface="华文楷体" panose="02010600040101010101" pitchFamily="2" charset="-122"/>
                <a:ea typeface="华文楷体" panose="02010600040101010101" pitchFamily="2" charset="-122"/>
              </a:rPr>
              <a:t>       首先建立一个管程名为</a:t>
            </a:r>
            <a:r>
              <a:rPr lang="en-US" altLang="zh-CN" sz="2800" b="1">
                <a:solidFill>
                  <a:srgbClr val="3333FF"/>
                </a:solidFill>
                <a:latin typeface="华文楷体" panose="02010600040101010101" pitchFamily="2" charset="-122"/>
                <a:ea typeface="华文楷体" panose="02010600040101010101" pitchFamily="2" charset="-122"/>
              </a:rPr>
              <a:t>producer-consumer</a:t>
            </a:r>
            <a:r>
              <a:rPr lang="zh-CN" altLang="en-US" sz="2800" b="1">
                <a:solidFill>
                  <a:schemeClr val="tx1"/>
                </a:solidFill>
                <a:latin typeface="华文楷体" panose="02010600040101010101" pitchFamily="2" charset="-122"/>
                <a:ea typeface="华文楷体" panose="02010600040101010101" pitchFamily="2" charset="-122"/>
              </a:rPr>
              <a:t>（简称</a:t>
            </a:r>
            <a:r>
              <a:rPr lang="en-US" altLang="zh-CN" sz="2800" b="1">
                <a:solidFill>
                  <a:schemeClr val="tx1"/>
                </a:solidFill>
                <a:latin typeface="华文楷体" panose="02010600040101010101" pitchFamily="2" charset="-122"/>
                <a:ea typeface="华文楷体" panose="02010600040101010101" pitchFamily="2" charset="-122"/>
              </a:rPr>
              <a:t>PC</a:t>
            </a:r>
            <a:r>
              <a:rPr lang="zh-CN" altLang="en-US" sz="2800" b="1">
                <a:solidFill>
                  <a:schemeClr val="tx1"/>
                </a:solidFill>
                <a:latin typeface="华文楷体" panose="02010600040101010101" pitchFamily="2" charset="-122"/>
                <a:ea typeface="华文楷体" panose="02010600040101010101" pitchFamily="2" charset="-122"/>
              </a:rPr>
              <a:t>）。其中，包括两个过程：</a:t>
            </a:r>
          </a:p>
          <a:p>
            <a:pPr>
              <a:lnSpc>
                <a:spcPct val="115000"/>
              </a:lnSpc>
            </a:pPr>
            <a:r>
              <a:rPr lang="zh-CN" altLang="en-US" sz="2800" b="1">
                <a:solidFill>
                  <a:srgbClr val="0000FF"/>
                </a:solidFill>
                <a:latin typeface="华文楷体" panose="02010600040101010101" pitchFamily="2" charset="-122"/>
                <a:ea typeface="华文楷体" panose="02010600040101010101" pitchFamily="2" charset="-122"/>
              </a:rPr>
              <a:t>   １、</a:t>
            </a:r>
            <a:r>
              <a:rPr lang="en-US" altLang="zh-CN" sz="2800" b="1">
                <a:solidFill>
                  <a:srgbClr val="0000FF"/>
                </a:solidFill>
                <a:latin typeface="华文楷体" panose="02010600040101010101" pitchFamily="2" charset="-122"/>
                <a:ea typeface="华文楷体" panose="02010600040101010101" pitchFamily="2" charset="-122"/>
              </a:rPr>
              <a:t>put</a:t>
            </a:r>
            <a:r>
              <a:rPr lang="zh-CN" altLang="en-US" sz="2800" b="1">
                <a:solidFill>
                  <a:srgbClr val="0000FF"/>
                </a:solidFill>
                <a:latin typeface="华文楷体" panose="02010600040101010101" pitchFamily="2" charset="-122"/>
                <a:ea typeface="华文楷体" panose="02010600040101010101" pitchFamily="2" charset="-122"/>
              </a:rPr>
              <a:t>（  </a:t>
            </a:r>
            <a:r>
              <a:rPr lang="en-US" altLang="zh-CN" sz="2800" b="1">
                <a:solidFill>
                  <a:srgbClr val="0000FF"/>
                </a:solidFill>
                <a:latin typeface="华文楷体" panose="02010600040101010101" pitchFamily="2" charset="-122"/>
                <a:ea typeface="华文楷体" panose="02010600040101010101" pitchFamily="2" charset="-122"/>
              </a:rPr>
              <a:t>item  </a:t>
            </a:r>
            <a:r>
              <a:rPr lang="zh-CN" altLang="en-US" sz="2800" b="1">
                <a:solidFill>
                  <a:srgbClr val="0000FF"/>
                </a:solidFill>
                <a:latin typeface="华文楷体" panose="02010600040101010101" pitchFamily="2" charset="-122"/>
                <a:ea typeface="华文楷体" panose="02010600040101010101" pitchFamily="2" charset="-122"/>
              </a:rPr>
              <a:t>）过程</a:t>
            </a:r>
          </a:p>
          <a:p>
            <a:pPr>
              <a:lnSpc>
                <a:spcPct val="115000"/>
              </a:lnSpc>
            </a:pPr>
            <a:r>
              <a:rPr lang="zh-CN" altLang="en-US" sz="2800" b="1">
                <a:solidFill>
                  <a:schemeClr val="tx1"/>
                </a:solidFill>
                <a:latin typeface="华文楷体" panose="02010600040101010101" pitchFamily="2" charset="-122"/>
                <a:ea typeface="华文楷体" panose="02010600040101010101" pitchFamily="2" charset="-122"/>
              </a:rPr>
              <a:t>       生产者进程生产的消息投放到缓冲池中，并用整型变量</a:t>
            </a:r>
            <a:r>
              <a:rPr lang="en-US" altLang="zh-CN" sz="2800" b="1">
                <a:solidFill>
                  <a:schemeClr val="tx1"/>
                </a:solidFill>
                <a:latin typeface="华文楷体" panose="02010600040101010101" pitchFamily="2" charset="-122"/>
                <a:ea typeface="华文楷体" panose="02010600040101010101" pitchFamily="2" charset="-122"/>
              </a:rPr>
              <a:t>count  </a:t>
            </a:r>
            <a:r>
              <a:rPr lang="zh-CN" altLang="en-US" sz="2800" b="1">
                <a:solidFill>
                  <a:schemeClr val="tx1"/>
                </a:solidFill>
                <a:latin typeface="华文楷体" panose="02010600040101010101" pitchFamily="2" charset="-122"/>
                <a:ea typeface="华文楷体" panose="02010600040101010101" pitchFamily="2" charset="-122"/>
              </a:rPr>
              <a:t>来表示在缓冲池已有的消息数目，当</a:t>
            </a:r>
            <a:r>
              <a:rPr lang="en-US" altLang="zh-CN" sz="2800" b="1">
                <a:solidFill>
                  <a:schemeClr val="tx1"/>
                </a:solidFill>
                <a:latin typeface="华文楷体" panose="02010600040101010101" pitchFamily="2" charset="-122"/>
                <a:ea typeface="华文楷体" panose="02010600040101010101" pitchFamily="2" charset="-122"/>
              </a:rPr>
              <a:t>count &gt;= n </a:t>
            </a:r>
            <a:r>
              <a:rPr lang="zh-CN" altLang="en-US" sz="2800" b="1">
                <a:solidFill>
                  <a:schemeClr val="tx1"/>
                </a:solidFill>
                <a:latin typeface="华文楷体" panose="02010600040101010101" pitchFamily="2" charset="-122"/>
                <a:ea typeface="华文楷体" panose="02010600040101010101" pitchFamily="2" charset="-122"/>
              </a:rPr>
              <a:t>时，表示缓冲池已满，生产者需等待</a:t>
            </a:r>
          </a:p>
          <a:p>
            <a:pPr>
              <a:lnSpc>
                <a:spcPct val="115000"/>
              </a:lnSpc>
            </a:pPr>
            <a:r>
              <a:rPr lang="zh-CN" altLang="en-US" sz="2800" b="1">
                <a:solidFill>
                  <a:schemeClr val="tx1"/>
                </a:solidFill>
                <a:latin typeface="华文楷体" panose="02010600040101010101" pitchFamily="2" charset="-122"/>
                <a:ea typeface="华文楷体" panose="02010600040101010101" pitchFamily="2" charset="-122"/>
              </a:rPr>
              <a:t>   </a:t>
            </a:r>
            <a:r>
              <a:rPr lang="zh-CN" altLang="en-US" sz="2800" b="1">
                <a:solidFill>
                  <a:srgbClr val="0000FF"/>
                </a:solidFill>
                <a:latin typeface="华文楷体" panose="02010600040101010101" pitchFamily="2" charset="-122"/>
                <a:ea typeface="华文楷体" panose="02010600040101010101" pitchFamily="2" charset="-122"/>
              </a:rPr>
              <a:t>２、</a:t>
            </a:r>
            <a:r>
              <a:rPr lang="en-US" altLang="zh-CN" sz="2800" b="1">
                <a:solidFill>
                  <a:srgbClr val="0000FF"/>
                </a:solidFill>
                <a:latin typeface="华文楷体" panose="02010600040101010101" pitchFamily="2" charset="-122"/>
                <a:ea typeface="华文楷体" panose="02010600040101010101" pitchFamily="2" charset="-122"/>
              </a:rPr>
              <a:t>get</a:t>
            </a:r>
            <a:r>
              <a:rPr lang="zh-CN" altLang="en-US" sz="2800" b="1">
                <a:solidFill>
                  <a:srgbClr val="0000FF"/>
                </a:solidFill>
                <a:latin typeface="华文楷体" panose="02010600040101010101" pitchFamily="2" charset="-122"/>
                <a:ea typeface="华文楷体" panose="02010600040101010101" pitchFamily="2" charset="-122"/>
              </a:rPr>
              <a:t>（ </a:t>
            </a:r>
            <a:r>
              <a:rPr lang="en-US" altLang="zh-CN" sz="2800" b="1">
                <a:solidFill>
                  <a:srgbClr val="0000FF"/>
                </a:solidFill>
                <a:latin typeface="华文楷体" panose="02010600040101010101" pitchFamily="2" charset="-122"/>
                <a:ea typeface="华文楷体" panose="02010600040101010101" pitchFamily="2" charset="-122"/>
              </a:rPr>
              <a:t>item </a:t>
            </a:r>
            <a:r>
              <a:rPr lang="zh-CN" altLang="en-US" sz="2800" b="1">
                <a:solidFill>
                  <a:srgbClr val="0000FF"/>
                </a:solidFill>
                <a:latin typeface="华文楷体" panose="02010600040101010101" pitchFamily="2" charset="-122"/>
                <a:ea typeface="华文楷体" panose="02010600040101010101" pitchFamily="2" charset="-122"/>
              </a:rPr>
              <a:t>）</a:t>
            </a:r>
            <a:r>
              <a:rPr lang="zh-CN" altLang="zh-CN" sz="2800" b="1">
                <a:solidFill>
                  <a:srgbClr val="0000FF"/>
                </a:solidFill>
                <a:latin typeface="华文楷体" panose="02010600040101010101" pitchFamily="2" charset="-122"/>
                <a:ea typeface="华文楷体" panose="02010600040101010101" pitchFamily="2" charset="-122"/>
              </a:rPr>
              <a:t>过程</a:t>
            </a:r>
          </a:p>
          <a:p>
            <a:pPr>
              <a:lnSpc>
                <a:spcPct val="115000"/>
              </a:lnSpc>
            </a:pPr>
            <a:r>
              <a:rPr lang="zh-CN" altLang="zh-CN" sz="2800" b="1">
                <a:solidFill>
                  <a:schemeClr val="tx1"/>
                </a:solidFill>
                <a:latin typeface="华文楷体" panose="02010600040101010101" pitchFamily="2" charset="-122"/>
                <a:ea typeface="华文楷体" panose="02010600040101010101" pitchFamily="2" charset="-122"/>
              </a:rPr>
              <a:t>     </a:t>
            </a:r>
            <a:r>
              <a:rPr lang="en-US" altLang="zh-CN" sz="2800" b="1">
                <a:solidFill>
                  <a:schemeClr val="tx1"/>
                </a:solidFill>
                <a:latin typeface="华文楷体" panose="02010600040101010101" pitchFamily="2" charset="-122"/>
                <a:ea typeface="华文楷体" panose="02010600040101010101" pitchFamily="2" charset="-122"/>
              </a:rPr>
              <a:t> </a:t>
            </a:r>
            <a:r>
              <a:rPr lang="zh-CN" altLang="zh-CN" sz="2800" b="1">
                <a:solidFill>
                  <a:schemeClr val="tx1"/>
                </a:solidFill>
                <a:latin typeface="华文楷体" panose="02010600040101010101" pitchFamily="2" charset="-122"/>
                <a:ea typeface="华文楷体" panose="02010600040101010101" pitchFamily="2" charset="-122"/>
              </a:rPr>
              <a:t>消费者利用该过程从缓冲池中取得一个消息，当</a:t>
            </a:r>
            <a:r>
              <a:rPr lang="zh-CN" altLang="en-US" sz="2800" b="1">
                <a:solidFill>
                  <a:schemeClr val="tx1"/>
                </a:solidFill>
                <a:latin typeface="华文楷体" panose="02010600040101010101" pitchFamily="2" charset="-122"/>
                <a:ea typeface="华文楷体" panose="02010600040101010101" pitchFamily="2" charset="-122"/>
              </a:rPr>
              <a:t> </a:t>
            </a:r>
            <a:r>
              <a:rPr lang="en-US" altLang="zh-CN" sz="2800" b="1">
                <a:solidFill>
                  <a:schemeClr val="tx1"/>
                </a:solidFill>
                <a:latin typeface="华文楷体" panose="02010600040101010101" pitchFamily="2" charset="-122"/>
                <a:ea typeface="华文楷体" panose="02010600040101010101" pitchFamily="2" charset="-122"/>
              </a:rPr>
              <a:t>count &lt;=0 </a:t>
            </a:r>
            <a:r>
              <a:rPr lang="zh-CN" altLang="en-US" sz="2800" b="1">
                <a:solidFill>
                  <a:schemeClr val="tx1"/>
                </a:solidFill>
                <a:latin typeface="华文楷体" panose="02010600040101010101" pitchFamily="2" charset="-122"/>
                <a:ea typeface="华文楷体" panose="02010600040101010101" pitchFamily="2" charset="-122"/>
              </a:rPr>
              <a:t>时，表示缓冲池中已无可用消息，消费者应等待。</a:t>
            </a: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128003" name="灯片编号占位符 3">
            <a:extLst>
              <a:ext uri="{FF2B5EF4-FFF2-40B4-BE49-F238E27FC236}">
                <a16:creationId xmlns:a16="http://schemas.microsoft.com/office/drawing/2014/main" id="{01E567FA-F1ED-794D-91C7-F6822923F09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5FF6A6A-7B24-8D4F-B400-9ECC20E00300}" type="slidenum">
              <a:rPr lang="zh-CN" altLang="en-US" sz="1800"/>
              <a:pPr/>
              <a:t>125</a:t>
            </a:fld>
            <a:endParaRPr lang="en-US" altLang="zh-CN" sz="1800"/>
          </a:p>
        </p:txBody>
      </p:sp>
      <p:sp>
        <p:nvSpPr>
          <p:cNvPr id="128004" name="Rectangle 4">
            <a:extLst>
              <a:ext uri="{FF2B5EF4-FFF2-40B4-BE49-F238E27FC236}">
                <a16:creationId xmlns:a16="http://schemas.microsoft.com/office/drawing/2014/main" id="{48FBB831-1D18-8A40-9B95-06C830155393}"/>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Tree>
    <p:extLst>
      <p:ext uri="{BB962C8B-B14F-4D97-AF65-F5344CB8AC3E}">
        <p14:creationId xmlns:p14="http://schemas.microsoft.com/office/powerpoint/2010/main" val="14179512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2916">
                                            <p:txEl>
                                              <p:pRg st="0" end="0"/>
                                            </p:txEl>
                                          </p:spTgt>
                                        </p:tgtEl>
                                        <p:attrNameLst>
                                          <p:attrName>style.visibility</p:attrName>
                                        </p:attrNameLst>
                                      </p:cBhvr>
                                      <p:to>
                                        <p:strVal val="visible"/>
                                      </p:to>
                                    </p:set>
                                    <p:animEffect transition="in" filter="barn(outVertical)">
                                      <p:cBhvr>
                                        <p:cTn id="7" dur="500"/>
                                        <p:tgtEl>
                                          <p:spTgt spid="4229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2916">
                                            <p:txEl>
                                              <p:pRg st="1" end="1"/>
                                            </p:txEl>
                                          </p:spTgt>
                                        </p:tgtEl>
                                        <p:attrNameLst>
                                          <p:attrName>style.visibility</p:attrName>
                                        </p:attrNameLst>
                                      </p:cBhvr>
                                      <p:to>
                                        <p:strVal val="visible"/>
                                      </p:to>
                                    </p:set>
                                    <p:animEffect transition="in" filter="barn(outVertical)">
                                      <p:cBhvr>
                                        <p:cTn id="12" dur="500"/>
                                        <p:tgtEl>
                                          <p:spTgt spid="4229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2916">
                                            <p:txEl>
                                              <p:pRg st="2" end="2"/>
                                            </p:txEl>
                                          </p:spTgt>
                                        </p:tgtEl>
                                        <p:attrNameLst>
                                          <p:attrName>style.visibility</p:attrName>
                                        </p:attrNameLst>
                                      </p:cBhvr>
                                      <p:to>
                                        <p:strVal val="visible"/>
                                      </p:to>
                                    </p:set>
                                    <p:animEffect transition="in" filter="barn(outVertical)">
                                      <p:cBhvr>
                                        <p:cTn id="17" dur="500"/>
                                        <p:tgtEl>
                                          <p:spTgt spid="4229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2916">
                                            <p:txEl>
                                              <p:pRg st="3" end="3"/>
                                            </p:txEl>
                                          </p:spTgt>
                                        </p:tgtEl>
                                        <p:attrNameLst>
                                          <p:attrName>style.visibility</p:attrName>
                                        </p:attrNameLst>
                                      </p:cBhvr>
                                      <p:to>
                                        <p:strVal val="visible"/>
                                      </p:to>
                                    </p:set>
                                    <p:animEffect transition="in" filter="barn(outVertical)">
                                      <p:cBhvr>
                                        <p:cTn id="22" dur="500"/>
                                        <p:tgtEl>
                                          <p:spTgt spid="4229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2916">
                                            <p:txEl>
                                              <p:pRg st="4" end="4"/>
                                            </p:txEl>
                                          </p:spTgt>
                                        </p:tgtEl>
                                        <p:attrNameLst>
                                          <p:attrName>style.visibility</p:attrName>
                                        </p:attrNameLst>
                                      </p:cBhvr>
                                      <p:to>
                                        <p:strVal val="visible"/>
                                      </p:to>
                                    </p:set>
                                    <p:animEffect transition="in" filter="barn(outVertical)">
                                      <p:cBhvr>
                                        <p:cTn id="27" dur="500"/>
                                        <p:tgtEl>
                                          <p:spTgt spid="42291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2916">
                                            <p:txEl>
                                              <p:pRg st="5" end="5"/>
                                            </p:txEl>
                                          </p:spTgt>
                                        </p:tgtEl>
                                        <p:attrNameLst>
                                          <p:attrName>style.visibility</p:attrName>
                                        </p:attrNameLst>
                                      </p:cBhvr>
                                      <p:to>
                                        <p:strVal val="visible"/>
                                      </p:to>
                                    </p:set>
                                    <p:animEffect transition="in" filter="barn(outVertical)">
                                      <p:cBhvr>
                                        <p:cTn id="32" dur="500"/>
                                        <p:tgtEl>
                                          <p:spTgt spid="4229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4">
            <a:extLst>
              <a:ext uri="{FF2B5EF4-FFF2-40B4-BE49-F238E27FC236}">
                <a16:creationId xmlns:a16="http://schemas.microsoft.com/office/drawing/2014/main" id="{75FEE341-B400-0E4E-9416-6D4E5173918C}"/>
              </a:ext>
            </a:extLst>
          </p:cNvPr>
          <p:cNvSpPr txBox="1">
            <a:spLocks noChangeArrowheads="1"/>
          </p:cNvSpPr>
          <p:nvPr/>
        </p:nvSpPr>
        <p:spPr bwMode="auto">
          <a:xfrm>
            <a:off x="533400" y="5715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PC(Producer-Consumer) </a:t>
            </a:r>
            <a:r>
              <a:rPr lang="zh-CN" altLang="en-US" sz="2800" b="1">
                <a:solidFill>
                  <a:srgbClr val="0000FF"/>
                </a:solidFill>
              </a:rPr>
              <a:t>管程描述如下：</a:t>
            </a:r>
          </a:p>
        </p:txBody>
      </p:sp>
      <p:sp>
        <p:nvSpPr>
          <p:cNvPr id="423941" name="Text Box 5">
            <a:extLst>
              <a:ext uri="{FF2B5EF4-FFF2-40B4-BE49-F238E27FC236}">
                <a16:creationId xmlns:a16="http://schemas.microsoft.com/office/drawing/2014/main" id="{17F871CE-35B7-1740-852C-764C3D8D7074}"/>
              </a:ext>
            </a:extLst>
          </p:cNvPr>
          <p:cNvSpPr txBox="1">
            <a:spLocks noChangeArrowheads="1"/>
          </p:cNvSpPr>
          <p:nvPr/>
        </p:nvSpPr>
        <p:spPr bwMode="auto">
          <a:xfrm>
            <a:off x="457200" y="2500313"/>
            <a:ext cx="4495800" cy="4340225"/>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endParaRPr lang="en-US" altLang="zh-CN" b="1">
              <a:solidFill>
                <a:schemeClr val="tx1"/>
              </a:solidFill>
            </a:endParaRPr>
          </a:p>
          <a:p>
            <a:pPr>
              <a:lnSpc>
                <a:spcPct val="50000"/>
              </a:lnSpc>
              <a:spcBef>
                <a:spcPct val="50000"/>
              </a:spcBef>
            </a:pPr>
            <a:r>
              <a:rPr lang="en-US" altLang="zh-CN" b="1">
                <a:solidFill>
                  <a:schemeClr val="tx1"/>
                </a:solidFill>
              </a:rPr>
              <a:t>Procedure  </a:t>
            </a:r>
            <a:r>
              <a:rPr lang="en-US" altLang="zh-CN" b="1">
                <a:solidFill>
                  <a:srgbClr val="3333FF"/>
                </a:solidFill>
              </a:rPr>
              <a:t>put</a:t>
            </a:r>
            <a:r>
              <a:rPr lang="en-US" altLang="zh-CN" b="1">
                <a:solidFill>
                  <a:schemeClr val="tx1"/>
                </a:solidFill>
              </a:rPr>
              <a:t>( item ) {</a:t>
            </a:r>
          </a:p>
          <a:p>
            <a:pPr>
              <a:lnSpc>
                <a:spcPct val="50000"/>
              </a:lnSpc>
              <a:spcBef>
                <a:spcPct val="50000"/>
              </a:spcBef>
            </a:pPr>
            <a:r>
              <a:rPr lang="en-US" altLang="zh-CN" b="1">
                <a:solidFill>
                  <a:schemeClr val="tx1"/>
                </a:solidFill>
              </a:rPr>
              <a:t>       while(true){</a:t>
            </a:r>
          </a:p>
          <a:p>
            <a:pPr>
              <a:lnSpc>
                <a:spcPct val="50000"/>
              </a:lnSpc>
              <a:spcBef>
                <a:spcPct val="50000"/>
              </a:spcBef>
            </a:pPr>
            <a:r>
              <a:rPr lang="en-US" altLang="zh-CN" b="1">
                <a:solidFill>
                  <a:schemeClr val="tx1"/>
                </a:solidFill>
              </a:rPr>
              <a:t>            if (count ≥n) then</a:t>
            </a:r>
          </a:p>
          <a:p>
            <a:pPr>
              <a:lnSpc>
                <a:spcPct val="50000"/>
              </a:lnSpc>
              <a:spcBef>
                <a:spcPct val="50000"/>
              </a:spcBef>
            </a:pPr>
            <a:r>
              <a:rPr lang="en-US" altLang="zh-CN" b="1">
                <a:solidFill>
                  <a:schemeClr val="tx1"/>
                </a:solidFill>
              </a:rPr>
              <a:t> notfull.wait ;</a:t>
            </a:r>
          </a:p>
          <a:p>
            <a:pPr>
              <a:lnSpc>
                <a:spcPct val="50000"/>
              </a:lnSpc>
              <a:spcBef>
                <a:spcPct val="50000"/>
              </a:spcBef>
            </a:pPr>
            <a:r>
              <a:rPr lang="en-US" altLang="zh-CN" b="1">
                <a:solidFill>
                  <a:schemeClr val="tx1"/>
                </a:solidFill>
              </a:rPr>
              <a:t>              buffer[ in] = nextp ;</a:t>
            </a:r>
          </a:p>
          <a:p>
            <a:pPr>
              <a:lnSpc>
                <a:spcPct val="50000"/>
              </a:lnSpc>
              <a:spcBef>
                <a:spcPct val="50000"/>
              </a:spcBef>
            </a:pPr>
            <a:r>
              <a:rPr lang="en-US" altLang="zh-CN" b="1">
                <a:solidFill>
                  <a:schemeClr val="tx1"/>
                </a:solidFill>
              </a:rPr>
              <a:t>              in : =( in + 1) % n ;</a:t>
            </a:r>
          </a:p>
          <a:p>
            <a:pPr>
              <a:lnSpc>
                <a:spcPct val="50000"/>
              </a:lnSpc>
              <a:spcBef>
                <a:spcPct val="50000"/>
              </a:spcBef>
            </a:pPr>
            <a:r>
              <a:rPr lang="en-US" altLang="zh-CN" b="1">
                <a:solidFill>
                  <a:schemeClr val="tx1"/>
                </a:solidFill>
              </a:rPr>
              <a:t>             count ++ ;</a:t>
            </a:r>
          </a:p>
          <a:p>
            <a:pPr>
              <a:lnSpc>
                <a:spcPct val="50000"/>
              </a:lnSpc>
              <a:spcBef>
                <a:spcPct val="50000"/>
              </a:spcBef>
            </a:pPr>
            <a:r>
              <a:rPr lang="en-US" altLang="zh-CN" b="1">
                <a:solidFill>
                  <a:schemeClr val="tx1"/>
                </a:solidFill>
              </a:rPr>
              <a:t>             if notempty.queue then</a:t>
            </a:r>
          </a:p>
          <a:p>
            <a:pPr>
              <a:lnSpc>
                <a:spcPct val="50000"/>
              </a:lnSpc>
              <a:spcBef>
                <a:spcPct val="50000"/>
              </a:spcBef>
            </a:pPr>
            <a:r>
              <a:rPr lang="en-US" altLang="zh-CN" b="1">
                <a:solidFill>
                  <a:schemeClr val="tx1"/>
                </a:solidFill>
              </a:rPr>
              <a:t> notempty.signal;</a:t>
            </a:r>
          </a:p>
          <a:p>
            <a:pPr>
              <a:lnSpc>
                <a:spcPct val="50000"/>
              </a:lnSpc>
              <a:spcBef>
                <a:spcPct val="50000"/>
              </a:spcBef>
            </a:pPr>
            <a:r>
              <a:rPr lang="en-US" altLang="zh-CN" b="1">
                <a:solidFill>
                  <a:schemeClr val="tx1"/>
                </a:solidFill>
              </a:rPr>
              <a:t>      }</a:t>
            </a:r>
          </a:p>
          <a:p>
            <a:pPr>
              <a:lnSpc>
                <a:spcPct val="50000"/>
              </a:lnSpc>
              <a:spcBef>
                <a:spcPct val="50000"/>
              </a:spcBef>
            </a:pPr>
            <a:r>
              <a:rPr lang="en-US" altLang="zh-CN" b="1">
                <a:solidFill>
                  <a:schemeClr val="tx1"/>
                </a:solidFill>
              </a:rPr>
              <a:t>}    </a:t>
            </a:r>
          </a:p>
        </p:txBody>
      </p:sp>
      <p:sp>
        <p:nvSpPr>
          <p:cNvPr id="423942" name="Text Box 6">
            <a:extLst>
              <a:ext uri="{FF2B5EF4-FFF2-40B4-BE49-F238E27FC236}">
                <a16:creationId xmlns:a16="http://schemas.microsoft.com/office/drawing/2014/main" id="{50300329-04B3-AE48-9781-BA8554B9E965}"/>
              </a:ext>
            </a:extLst>
          </p:cNvPr>
          <p:cNvSpPr txBox="1">
            <a:spLocks noChangeArrowheads="1"/>
          </p:cNvSpPr>
          <p:nvPr/>
        </p:nvSpPr>
        <p:spPr bwMode="auto">
          <a:xfrm>
            <a:off x="5029200" y="1371600"/>
            <a:ext cx="4114800" cy="4376738"/>
          </a:xfrm>
          <a:prstGeom prst="rect">
            <a:avLst/>
          </a:prstGeom>
          <a:solidFill>
            <a:schemeClr val="hlink"/>
          </a:solidFill>
          <a:ln w="12700">
            <a:noFill/>
            <a:miter lim="800000"/>
            <a:headEnd type="none" w="sm" len="sm"/>
            <a:tailEnd type="none" w="sm" len="sm"/>
          </a:ln>
        </p:spPr>
        <p:txBody>
          <a:bodyPr>
            <a:spAutoFit/>
          </a:bodyPr>
          <a:lstStyle/>
          <a:p>
            <a:pPr>
              <a:lnSpc>
                <a:spcPct val="60000"/>
              </a:lnSpc>
              <a:spcBef>
                <a:spcPct val="50000"/>
              </a:spcBef>
              <a:defRPr/>
            </a:pPr>
            <a:r>
              <a:rPr lang="en-US" altLang="zh-CN" b="1" dirty="0">
                <a:solidFill>
                  <a:schemeClr val="tx1"/>
                </a:solidFill>
                <a:latin typeface="+mn-lt"/>
                <a:ea typeface="华文楷体" pitchFamily="2" charset="-122"/>
              </a:rPr>
              <a:t>Procedure  </a:t>
            </a:r>
            <a:r>
              <a:rPr lang="en-US" altLang="zh-CN" b="1" dirty="0">
                <a:solidFill>
                  <a:srgbClr val="3333FF"/>
                </a:solidFill>
                <a:latin typeface="+mn-lt"/>
                <a:ea typeface="华文楷体" pitchFamily="2" charset="-122"/>
              </a:rPr>
              <a:t>get</a:t>
            </a:r>
            <a:r>
              <a:rPr lang="en-US" altLang="zh-CN" b="1" dirty="0">
                <a:solidFill>
                  <a:schemeClr val="tx1"/>
                </a:solidFill>
                <a:latin typeface="+mn-lt"/>
                <a:ea typeface="华文楷体" pitchFamily="2" charset="-122"/>
              </a:rPr>
              <a:t>( item ) {</a:t>
            </a:r>
          </a:p>
          <a:p>
            <a:pPr>
              <a:lnSpc>
                <a:spcPct val="60000"/>
              </a:lnSpc>
              <a:spcBef>
                <a:spcPct val="50000"/>
              </a:spcBef>
              <a:defRPr/>
            </a:pPr>
            <a:r>
              <a:rPr lang="en-US" altLang="zh-CN" b="1" dirty="0">
                <a:solidFill>
                  <a:schemeClr val="tx1"/>
                </a:solidFill>
                <a:latin typeface="+mn-lt"/>
                <a:ea typeface="华文楷体" pitchFamily="2" charset="-122"/>
              </a:rPr>
              <a:t>    while(true) {</a:t>
            </a:r>
          </a:p>
          <a:p>
            <a:pPr>
              <a:lnSpc>
                <a:spcPct val="60000"/>
              </a:lnSpc>
              <a:spcBef>
                <a:spcPct val="50000"/>
              </a:spcBef>
              <a:defRPr/>
            </a:pPr>
            <a:r>
              <a:rPr lang="en-US" altLang="zh-CN" b="1" dirty="0">
                <a:solidFill>
                  <a:schemeClr val="tx1"/>
                </a:solidFill>
                <a:latin typeface="+mn-lt"/>
                <a:ea typeface="华文楷体" pitchFamily="2" charset="-122"/>
              </a:rPr>
              <a:t>          if (count ≤0 )then </a:t>
            </a:r>
          </a:p>
          <a:p>
            <a:pPr>
              <a:lnSpc>
                <a:spcPct val="60000"/>
              </a:lnSpc>
              <a:spcBef>
                <a:spcPct val="50000"/>
              </a:spcBef>
              <a:defRPr/>
            </a:pPr>
            <a:r>
              <a:rPr lang="en-US" altLang="zh-CN" b="1" dirty="0" err="1">
                <a:solidFill>
                  <a:schemeClr val="tx1"/>
                </a:solidFill>
                <a:latin typeface="+mn-lt"/>
                <a:ea typeface="华文楷体" pitchFamily="2" charset="-122"/>
              </a:rPr>
              <a:t>notempty.wait</a:t>
            </a:r>
            <a:r>
              <a:rPr lang="en-US" altLang="zh-CN" b="1" dirty="0">
                <a:solidFill>
                  <a:schemeClr val="tx1"/>
                </a:solidFill>
                <a:latin typeface="+mn-lt"/>
                <a:ea typeface="华文楷体" pitchFamily="2" charset="-122"/>
              </a:rPr>
              <a:t> ;</a:t>
            </a:r>
          </a:p>
          <a:p>
            <a:pPr>
              <a:lnSpc>
                <a:spcPct val="60000"/>
              </a:lnSpc>
              <a:spcBef>
                <a:spcPct val="50000"/>
              </a:spcBef>
              <a:defRPr/>
            </a:pPr>
            <a:r>
              <a:rPr lang="en-US" altLang="zh-CN" b="1" dirty="0">
                <a:solidFill>
                  <a:schemeClr val="tx1"/>
                </a:solidFill>
                <a:latin typeface="+mn-lt"/>
                <a:ea typeface="华文楷体" pitchFamily="2" charset="-122"/>
              </a:rPr>
              <a:t>          </a:t>
            </a:r>
            <a:r>
              <a:rPr lang="en-US" altLang="zh-CN" b="1" dirty="0" err="1">
                <a:solidFill>
                  <a:schemeClr val="tx1"/>
                </a:solidFill>
                <a:latin typeface="+mn-lt"/>
                <a:ea typeface="华文楷体" pitchFamily="2" charset="-122"/>
              </a:rPr>
              <a:t>nextc</a:t>
            </a:r>
            <a:r>
              <a:rPr lang="en-US" altLang="zh-CN" b="1" dirty="0">
                <a:solidFill>
                  <a:schemeClr val="tx1"/>
                </a:solidFill>
                <a:latin typeface="+mn-lt"/>
                <a:ea typeface="华文楷体" pitchFamily="2" charset="-122"/>
              </a:rPr>
              <a:t> = buffer [out] ;</a:t>
            </a:r>
          </a:p>
          <a:p>
            <a:pPr>
              <a:lnSpc>
                <a:spcPct val="60000"/>
              </a:lnSpc>
              <a:spcBef>
                <a:spcPct val="50000"/>
              </a:spcBef>
              <a:defRPr/>
            </a:pPr>
            <a:r>
              <a:rPr lang="en-US" altLang="zh-CN" b="1" dirty="0">
                <a:solidFill>
                  <a:schemeClr val="tx1"/>
                </a:solidFill>
                <a:latin typeface="+mn-lt"/>
                <a:ea typeface="华文楷体" pitchFamily="2" charset="-122"/>
              </a:rPr>
              <a:t>           out  = ( out+1 ) % n ;</a:t>
            </a:r>
          </a:p>
          <a:p>
            <a:pPr>
              <a:lnSpc>
                <a:spcPct val="60000"/>
              </a:lnSpc>
              <a:spcBef>
                <a:spcPct val="50000"/>
              </a:spcBef>
              <a:defRPr/>
            </a:pPr>
            <a:r>
              <a:rPr lang="en-US" altLang="zh-CN" b="1" dirty="0">
                <a:solidFill>
                  <a:schemeClr val="tx1"/>
                </a:solidFill>
                <a:latin typeface="+mn-lt"/>
                <a:ea typeface="华文楷体" pitchFamily="2" charset="-122"/>
              </a:rPr>
              <a:t>           count  -- ;</a:t>
            </a:r>
          </a:p>
          <a:p>
            <a:pPr>
              <a:lnSpc>
                <a:spcPct val="60000"/>
              </a:lnSpc>
              <a:spcBef>
                <a:spcPct val="50000"/>
              </a:spcBef>
              <a:defRPr/>
            </a:pPr>
            <a:r>
              <a:rPr lang="en-US" altLang="zh-CN" b="1" dirty="0">
                <a:solidFill>
                  <a:schemeClr val="tx1"/>
                </a:solidFill>
                <a:latin typeface="+mn-lt"/>
                <a:ea typeface="华文楷体" pitchFamily="2" charset="-122"/>
              </a:rPr>
              <a:t>           if </a:t>
            </a:r>
            <a:r>
              <a:rPr lang="en-US" altLang="zh-CN" b="1" dirty="0" err="1">
                <a:solidFill>
                  <a:schemeClr val="tx1"/>
                </a:solidFill>
                <a:latin typeface="+mn-lt"/>
                <a:ea typeface="华文楷体" pitchFamily="2" charset="-122"/>
              </a:rPr>
              <a:t>notfull.queue</a:t>
            </a:r>
            <a:r>
              <a:rPr lang="en-US" altLang="zh-CN" b="1" dirty="0">
                <a:solidFill>
                  <a:schemeClr val="tx1"/>
                </a:solidFill>
                <a:latin typeface="+mn-lt"/>
                <a:ea typeface="华文楷体" pitchFamily="2" charset="-122"/>
              </a:rPr>
              <a:t> then </a:t>
            </a:r>
          </a:p>
          <a:p>
            <a:pPr>
              <a:lnSpc>
                <a:spcPct val="60000"/>
              </a:lnSpc>
              <a:spcBef>
                <a:spcPct val="50000"/>
              </a:spcBef>
              <a:defRPr/>
            </a:pPr>
            <a:r>
              <a:rPr lang="en-US" altLang="zh-CN" b="1" dirty="0" err="1">
                <a:solidFill>
                  <a:schemeClr val="tx1"/>
                </a:solidFill>
                <a:latin typeface="+mn-lt"/>
                <a:ea typeface="华文楷体" pitchFamily="2" charset="-122"/>
              </a:rPr>
              <a:t>notfull.signal</a:t>
            </a:r>
            <a:r>
              <a:rPr lang="en-US" altLang="zh-CN" b="1" dirty="0">
                <a:solidFill>
                  <a:schemeClr val="tx1"/>
                </a:solidFill>
                <a:latin typeface="+mn-lt"/>
                <a:ea typeface="华文楷体" pitchFamily="2" charset="-122"/>
              </a:rPr>
              <a:t> ;</a:t>
            </a:r>
          </a:p>
          <a:p>
            <a:pPr>
              <a:lnSpc>
                <a:spcPct val="60000"/>
              </a:lnSpc>
              <a:spcBef>
                <a:spcPct val="50000"/>
              </a:spcBef>
              <a:defRPr/>
            </a:pPr>
            <a:r>
              <a:rPr lang="en-US" altLang="zh-CN" b="1" dirty="0">
                <a:solidFill>
                  <a:schemeClr val="tx1"/>
                </a:solidFill>
                <a:latin typeface="+mn-lt"/>
                <a:ea typeface="华文楷体" pitchFamily="2" charset="-122"/>
              </a:rPr>
              <a:t>     }</a:t>
            </a:r>
          </a:p>
          <a:p>
            <a:pPr>
              <a:lnSpc>
                <a:spcPct val="60000"/>
              </a:lnSpc>
              <a:spcBef>
                <a:spcPct val="50000"/>
              </a:spcBef>
              <a:defRPr/>
            </a:pPr>
            <a:r>
              <a:rPr lang="en-US" altLang="zh-CN" b="1" dirty="0">
                <a:solidFill>
                  <a:schemeClr val="tx1"/>
                </a:solidFill>
                <a:latin typeface="+mn-lt"/>
                <a:ea typeface="华文楷体" pitchFamily="2" charset="-122"/>
              </a:rPr>
              <a:t>}        </a:t>
            </a:r>
          </a:p>
        </p:txBody>
      </p:sp>
      <p:sp>
        <p:nvSpPr>
          <p:cNvPr id="423943" name="AutoShape 7">
            <a:extLst>
              <a:ext uri="{FF2B5EF4-FFF2-40B4-BE49-F238E27FC236}">
                <a16:creationId xmlns:a16="http://schemas.microsoft.com/office/drawing/2014/main" id="{46A2B5FC-FE8D-6E46-B807-4144BCC74E30}"/>
              </a:ext>
            </a:extLst>
          </p:cNvPr>
          <p:cNvSpPr>
            <a:spLocks/>
          </p:cNvSpPr>
          <p:nvPr/>
        </p:nvSpPr>
        <p:spPr bwMode="auto">
          <a:xfrm>
            <a:off x="4191000" y="3048000"/>
            <a:ext cx="152400" cy="3352800"/>
          </a:xfrm>
          <a:prstGeom prst="rightBrace">
            <a:avLst>
              <a:gd name="adj1" fmla="val 183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4" name="AutoShape 8">
            <a:extLst>
              <a:ext uri="{FF2B5EF4-FFF2-40B4-BE49-F238E27FC236}">
                <a16:creationId xmlns:a16="http://schemas.microsoft.com/office/drawing/2014/main" id="{9845925A-0480-3E40-A8EA-D65723878A29}"/>
              </a:ext>
            </a:extLst>
          </p:cNvPr>
          <p:cNvSpPr>
            <a:spLocks/>
          </p:cNvSpPr>
          <p:nvPr/>
        </p:nvSpPr>
        <p:spPr bwMode="auto">
          <a:xfrm>
            <a:off x="8996363" y="1524000"/>
            <a:ext cx="147637" cy="4119563"/>
          </a:xfrm>
          <a:prstGeom prst="rightBrace">
            <a:avLst>
              <a:gd name="adj1" fmla="val 38328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5" name="AutoShape 9">
            <a:extLst>
              <a:ext uri="{FF2B5EF4-FFF2-40B4-BE49-F238E27FC236}">
                <a16:creationId xmlns:a16="http://schemas.microsoft.com/office/drawing/2014/main" id="{CD1B559A-3076-D54D-BF1F-9E38EF49B1AE}"/>
              </a:ext>
            </a:extLst>
          </p:cNvPr>
          <p:cNvSpPr>
            <a:spLocks/>
          </p:cNvSpPr>
          <p:nvPr/>
        </p:nvSpPr>
        <p:spPr bwMode="auto">
          <a:xfrm>
            <a:off x="8786813" y="5857875"/>
            <a:ext cx="357187" cy="628650"/>
          </a:xfrm>
          <a:prstGeom prst="rightBrace">
            <a:avLst>
              <a:gd name="adj1" fmla="val 74996"/>
              <a:gd name="adj2" fmla="val 5692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6" name="Text Box 10">
            <a:extLst>
              <a:ext uri="{FF2B5EF4-FFF2-40B4-BE49-F238E27FC236}">
                <a16:creationId xmlns:a16="http://schemas.microsoft.com/office/drawing/2014/main" id="{4F4CF3F5-9EFF-EF4F-B4C3-3B1CB2619109}"/>
              </a:ext>
            </a:extLst>
          </p:cNvPr>
          <p:cNvSpPr txBox="1">
            <a:spLocks noChangeArrowheads="1"/>
          </p:cNvSpPr>
          <p:nvPr/>
        </p:nvSpPr>
        <p:spPr bwMode="auto">
          <a:xfrm>
            <a:off x="428625" y="1103313"/>
            <a:ext cx="4524375" cy="13843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b="1">
                <a:solidFill>
                  <a:schemeClr val="tx1"/>
                </a:solidFill>
              </a:rPr>
              <a:t>Type producer-consumer=monitor {</a:t>
            </a:r>
          </a:p>
          <a:p>
            <a:pPr>
              <a:lnSpc>
                <a:spcPct val="50000"/>
              </a:lnSpc>
              <a:spcBef>
                <a:spcPct val="50000"/>
              </a:spcBef>
            </a:pPr>
            <a:r>
              <a:rPr lang="en-US" altLang="zh-CN" b="1">
                <a:solidFill>
                  <a:schemeClr val="tx1"/>
                </a:solidFill>
              </a:rPr>
              <a:t>  int   in, out, count  ;</a:t>
            </a:r>
          </a:p>
          <a:p>
            <a:pPr>
              <a:lnSpc>
                <a:spcPct val="50000"/>
              </a:lnSpc>
              <a:spcBef>
                <a:spcPct val="50000"/>
              </a:spcBef>
            </a:pPr>
            <a:r>
              <a:rPr lang="en-US" altLang="zh-CN" b="1">
                <a:solidFill>
                  <a:schemeClr val="tx1"/>
                </a:solidFill>
              </a:rPr>
              <a:t>  item  buffer[n] ;</a:t>
            </a:r>
          </a:p>
          <a:p>
            <a:pPr>
              <a:lnSpc>
                <a:spcPct val="50000"/>
              </a:lnSpc>
              <a:spcBef>
                <a:spcPct val="50000"/>
              </a:spcBef>
            </a:pPr>
            <a:r>
              <a:rPr lang="en-US" altLang="zh-CN" b="1">
                <a:solidFill>
                  <a:schemeClr val="tx1"/>
                </a:solidFill>
              </a:rPr>
              <a:t>   condition  notfull, notempty; }</a:t>
            </a:r>
            <a:endParaRPr lang="en-US" altLang="zh-CN"/>
          </a:p>
        </p:txBody>
      </p:sp>
      <p:sp>
        <p:nvSpPr>
          <p:cNvPr id="423947" name="AutoShape 11">
            <a:extLst>
              <a:ext uri="{FF2B5EF4-FFF2-40B4-BE49-F238E27FC236}">
                <a16:creationId xmlns:a16="http://schemas.microsoft.com/office/drawing/2014/main" id="{240EFC57-5A59-124A-90A1-54AA9401EF3E}"/>
              </a:ext>
            </a:extLst>
          </p:cNvPr>
          <p:cNvSpPr>
            <a:spLocks/>
          </p:cNvSpPr>
          <p:nvPr/>
        </p:nvSpPr>
        <p:spPr bwMode="auto">
          <a:xfrm>
            <a:off x="4800600" y="1500188"/>
            <a:ext cx="152400" cy="914400"/>
          </a:xfrm>
          <a:prstGeom prst="rightBrace">
            <a:avLst>
              <a:gd name="adj1" fmla="val 5000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8" name="Text Box 12">
            <a:extLst>
              <a:ext uri="{FF2B5EF4-FFF2-40B4-BE49-F238E27FC236}">
                <a16:creationId xmlns:a16="http://schemas.microsoft.com/office/drawing/2014/main" id="{BC8FEEBB-DCC4-9247-B2FA-6A7B00D88A8C}"/>
              </a:ext>
            </a:extLst>
          </p:cNvPr>
          <p:cNvSpPr txBox="1">
            <a:spLocks noChangeArrowheads="1"/>
          </p:cNvSpPr>
          <p:nvPr/>
        </p:nvSpPr>
        <p:spPr bwMode="auto">
          <a:xfrm>
            <a:off x="5072063" y="5929313"/>
            <a:ext cx="3714750" cy="4619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  { in =0; out = 0 ;  count = 0;}</a:t>
            </a:r>
            <a:r>
              <a:rPr lang="en-US" altLang="zh-CN" b="1">
                <a:solidFill>
                  <a:schemeClr val="tx1"/>
                </a:solidFill>
              </a:rPr>
              <a:t>    </a:t>
            </a:r>
            <a:endParaRPr lang="en-US" altLang="zh-CN"/>
          </a:p>
        </p:txBody>
      </p:sp>
      <p:sp>
        <p:nvSpPr>
          <p:cNvPr id="129035" name="灯片编号占位符 3">
            <a:extLst>
              <a:ext uri="{FF2B5EF4-FFF2-40B4-BE49-F238E27FC236}">
                <a16:creationId xmlns:a16="http://schemas.microsoft.com/office/drawing/2014/main" id="{95E35E86-A86D-244A-81BB-97D179361DF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9D3E364-9081-C542-9E40-37B6091C7BA4}" type="slidenum">
              <a:rPr lang="zh-CN" altLang="en-US" sz="1800"/>
              <a:pPr/>
              <a:t>126</a:t>
            </a:fld>
            <a:endParaRPr lang="en-US" altLang="zh-CN" sz="1800"/>
          </a:p>
        </p:txBody>
      </p:sp>
      <p:sp>
        <p:nvSpPr>
          <p:cNvPr id="129036" name="Rectangle 4">
            <a:extLst>
              <a:ext uri="{FF2B5EF4-FFF2-40B4-BE49-F238E27FC236}">
                <a16:creationId xmlns:a16="http://schemas.microsoft.com/office/drawing/2014/main" id="{048EC23F-8213-BB45-8A05-22307E686487}"/>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Tree>
    <p:extLst>
      <p:ext uri="{BB962C8B-B14F-4D97-AF65-F5344CB8AC3E}">
        <p14:creationId xmlns:p14="http://schemas.microsoft.com/office/powerpoint/2010/main" val="41851457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3946"/>
                                        </p:tgtEl>
                                        <p:attrNameLst>
                                          <p:attrName>style.visibility</p:attrName>
                                        </p:attrNameLst>
                                      </p:cBhvr>
                                      <p:to>
                                        <p:strVal val="visible"/>
                                      </p:to>
                                    </p:set>
                                    <p:animEffect transition="in" filter="dissolve">
                                      <p:cBhvr>
                                        <p:cTn id="7" dur="500"/>
                                        <p:tgtEl>
                                          <p:spTgt spid="42394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3947"/>
                                        </p:tgtEl>
                                        <p:attrNameLst>
                                          <p:attrName>style.visibility</p:attrName>
                                        </p:attrNameLst>
                                      </p:cBhvr>
                                      <p:to>
                                        <p:strVal val="visible"/>
                                      </p:to>
                                    </p:set>
                                    <p:animEffect transition="in" filter="dissolve">
                                      <p:cBhvr>
                                        <p:cTn id="11" dur="500"/>
                                        <p:tgtEl>
                                          <p:spTgt spid="4239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23941"/>
                                        </p:tgtEl>
                                        <p:attrNameLst>
                                          <p:attrName>style.visibility</p:attrName>
                                        </p:attrNameLst>
                                      </p:cBhvr>
                                      <p:to>
                                        <p:strVal val="visible"/>
                                      </p:to>
                                    </p:set>
                                    <p:animEffect transition="in" filter="wipe(left)">
                                      <p:cBhvr>
                                        <p:cTn id="16" dur="500"/>
                                        <p:tgtEl>
                                          <p:spTgt spid="423941"/>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23943"/>
                                        </p:tgtEl>
                                        <p:attrNameLst>
                                          <p:attrName>style.visibility</p:attrName>
                                        </p:attrNameLst>
                                      </p:cBhvr>
                                      <p:to>
                                        <p:strVal val="visible"/>
                                      </p:to>
                                    </p:set>
                                    <p:animEffect transition="in" filter="dissolve">
                                      <p:cBhvr>
                                        <p:cTn id="20" dur="500"/>
                                        <p:tgtEl>
                                          <p:spTgt spid="4239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23942"/>
                                        </p:tgtEl>
                                        <p:attrNameLst>
                                          <p:attrName>style.visibility</p:attrName>
                                        </p:attrNameLst>
                                      </p:cBhvr>
                                      <p:to>
                                        <p:strVal val="visible"/>
                                      </p:to>
                                    </p:set>
                                    <p:animEffect transition="in" filter="dissolve">
                                      <p:cBhvr>
                                        <p:cTn id="25" dur="500"/>
                                        <p:tgtEl>
                                          <p:spTgt spid="42394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23944"/>
                                        </p:tgtEl>
                                        <p:attrNameLst>
                                          <p:attrName>style.visibility</p:attrName>
                                        </p:attrNameLst>
                                      </p:cBhvr>
                                      <p:to>
                                        <p:strVal val="visible"/>
                                      </p:to>
                                    </p:set>
                                    <p:animEffect transition="in" filter="dissolve">
                                      <p:cBhvr>
                                        <p:cTn id="29" dur="500"/>
                                        <p:tgtEl>
                                          <p:spTgt spid="4239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23948"/>
                                        </p:tgtEl>
                                        <p:attrNameLst>
                                          <p:attrName>style.visibility</p:attrName>
                                        </p:attrNameLst>
                                      </p:cBhvr>
                                      <p:to>
                                        <p:strVal val="visible"/>
                                      </p:to>
                                    </p:set>
                                    <p:anim calcmode="lin" valueType="num">
                                      <p:cBhvr additive="base">
                                        <p:cTn id="34" dur="500" fill="hold"/>
                                        <p:tgtEl>
                                          <p:spTgt spid="423948"/>
                                        </p:tgtEl>
                                        <p:attrNameLst>
                                          <p:attrName>ppt_x</p:attrName>
                                        </p:attrNameLst>
                                      </p:cBhvr>
                                      <p:tavLst>
                                        <p:tav tm="0">
                                          <p:val>
                                            <p:strVal val="0-#ppt_w/2"/>
                                          </p:val>
                                        </p:tav>
                                        <p:tav tm="100000">
                                          <p:val>
                                            <p:strVal val="#ppt_x"/>
                                          </p:val>
                                        </p:tav>
                                      </p:tavLst>
                                    </p:anim>
                                    <p:anim calcmode="lin" valueType="num">
                                      <p:cBhvr additive="base">
                                        <p:cTn id="35" dur="500" fill="hold"/>
                                        <p:tgtEl>
                                          <p:spTgt spid="423948"/>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423945"/>
                                        </p:tgtEl>
                                        <p:attrNameLst>
                                          <p:attrName>style.visibility</p:attrName>
                                        </p:attrNameLst>
                                      </p:cBhvr>
                                      <p:to>
                                        <p:strVal val="visible"/>
                                      </p:to>
                                    </p:set>
                                    <p:animEffect transition="in" filter="dissolve">
                                      <p:cBhvr>
                                        <p:cTn id="39" dur="500"/>
                                        <p:tgtEl>
                                          <p:spTgt spid="42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nimBg="1" autoUpdateAnimBg="0"/>
      <p:bldP spid="423942" grpId="0" animBg="1" autoUpdateAnimBg="0"/>
      <p:bldP spid="423943" grpId="0" animBg="1"/>
      <p:bldP spid="423944" grpId="0" animBg="1"/>
      <p:bldP spid="423945" grpId="0" animBg="1"/>
      <p:bldP spid="423946" grpId="0" animBg="1" autoUpdateAnimBg="0"/>
      <p:bldP spid="423947" grpId="0" animBg="1"/>
      <p:bldP spid="423948"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4">
            <a:extLst>
              <a:ext uri="{FF2B5EF4-FFF2-40B4-BE49-F238E27FC236}">
                <a16:creationId xmlns:a16="http://schemas.microsoft.com/office/drawing/2014/main" id="{261AC943-BEC2-ED4A-BC5C-39A43F30609D}"/>
              </a:ext>
            </a:extLst>
          </p:cNvPr>
          <p:cNvSpPr txBox="1">
            <a:spLocks noChangeArrowheads="1"/>
          </p:cNvSpPr>
          <p:nvPr/>
        </p:nvSpPr>
        <p:spPr bwMode="auto">
          <a:xfrm>
            <a:off x="609600" y="533400"/>
            <a:ext cx="853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chemeClr val="tx1"/>
                </a:solidFill>
                <a:latin typeface="楷体_GB2312" pitchFamily="49" charset="-122"/>
                <a:ea typeface="楷体_GB2312" pitchFamily="49" charset="-122"/>
              </a:rPr>
              <a:t> </a:t>
            </a:r>
            <a:r>
              <a:rPr lang="zh-CN" altLang="en-US" sz="3200" b="1">
                <a:solidFill>
                  <a:srgbClr val="3333FF"/>
                </a:solidFill>
                <a:latin typeface="华文楷体" panose="02010600040101010101" pitchFamily="2" charset="-122"/>
                <a:ea typeface="华文楷体" panose="02010600040101010101" pitchFamily="2" charset="-122"/>
              </a:rPr>
              <a:t>利用管程解决生产者－消费者问题可描述为：</a:t>
            </a:r>
            <a:endParaRPr lang="zh-CN" altLang="en-US" sz="3200">
              <a:solidFill>
                <a:srgbClr val="3333FF"/>
              </a:solidFill>
              <a:latin typeface="华文楷体" panose="02010600040101010101" pitchFamily="2" charset="-122"/>
              <a:ea typeface="华文楷体" panose="02010600040101010101" pitchFamily="2" charset="-122"/>
            </a:endParaRPr>
          </a:p>
        </p:txBody>
      </p:sp>
      <p:sp>
        <p:nvSpPr>
          <p:cNvPr id="130051" name="Text Box 5">
            <a:extLst>
              <a:ext uri="{FF2B5EF4-FFF2-40B4-BE49-F238E27FC236}">
                <a16:creationId xmlns:a16="http://schemas.microsoft.com/office/drawing/2014/main" id="{AA9B5037-A239-854B-AD14-0E855611B280}"/>
              </a:ext>
            </a:extLst>
          </p:cNvPr>
          <p:cNvSpPr txBox="1">
            <a:spLocks noChangeArrowheads="1"/>
          </p:cNvSpPr>
          <p:nvPr/>
        </p:nvSpPr>
        <p:spPr bwMode="auto">
          <a:xfrm>
            <a:off x="500063" y="1214438"/>
            <a:ext cx="4572000" cy="3043237"/>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sz="2800" b="1">
                <a:solidFill>
                  <a:srgbClr val="FF00FF"/>
                </a:solidFill>
              </a:rPr>
              <a:t>cobegin</a:t>
            </a:r>
          </a:p>
          <a:p>
            <a:pPr>
              <a:lnSpc>
                <a:spcPct val="55000"/>
              </a:lnSpc>
              <a:spcBef>
                <a:spcPct val="50000"/>
              </a:spcBef>
            </a:pPr>
            <a:r>
              <a:rPr lang="en-US" altLang="zh-CN" sz="2800" b="1">
                <a:solidFill>
                  <a:srgbClr val="000000"/>
                </a:solidFill>
              </a:rPr>
              <a:t>  </a:t>
            </a:r>
            <a:r>
              <a:rPr lang="en-US" altLang="zh-CN" sz="2800" b="1">
                <a:solidFill>
                  <a:srgbClr val="FF0000"/>
                </a:solidFill>
              </a:rPr>
              <a:t>Producer () {</a:t>
            </a:r>
          </a:p>
          <a:p>
            <a:pPr>
              <a:lnSpc>
                <a:spcPct val="55000"/>
              </a:lnSpc>
              <a:spcBef>
                <a:spcPct val="50000"/>
              </a:spcBef>
            </a:pPr>
            <a:r>
              <a:rPr lang="en-US" altLang="zh-CN" sz="2800" b="1">
                <a:solidFill>
                  <a:srgbClr val="000000"/>
                </a:solidFill>
              </a:rPr>
              <a:t>      while(true) {</a:t>
            </a:r>
          </a:p>
          <a:p>
            <a:pPr>
              <a:lnSpc>
                <a:spcPct val="55000"/>
              </a:lnSpc>
              <a:spcBef>
                <a:spcPct val="50000"/>
              </a:spcBef>
            </a:pPr>
            <a:r>
              <a:rPr lang="en-US" altLang="zh-CN" sz="2800" b="1">
                <a:solidFill>
                  <a:srgbClr val="000000"/>
                </a:solidFill>
              </a:rPr>
              <a:t>         produce an item in nextp ;</a:t>
            </a:r>
          </a:p>
          <a:p>
            <a:pPr>
              <a:lnSpc>
                <a:spcPct val="55000"/>
              </a:lnSpc>
              <a:spcBef>
                <a:spcPct val="50000"/>
              </a:spcBef>
            </a:pPr>
            <a:r>
              <a:rPr lang="en-US" altLang="zh-CN" sz="2800" b="1">
                <a:solidFill>
                  <a:srgbClr val="0000FF"/>
                </a:solidFill>
              </a:rPr>
              <a:t>         PC.put ( item ) ;</a:t>
            </a:r>
          </a:p>
          <a:p>
            <a:pPr>
              <a:lnSpc>
                <a:spcPct val="55000"/>
              </a:lnSpc>
              <a:spcBef>
                <a:spcPct val="50000"/>
              </a:spcBef>
            </a:pPr>
            <a:r>
              <a:rPr lang="en-US" altLang="zh-CN" sz="2800" b="1">
                <a:solidFill>
                  <a:srgbClr val="000000"/>
                </a:solidFill>
              </a:rPr>
              <a:t>       }</a:t>
            </a:r>
          </a:p>
          <a:p>
            <a:pPr>
              <a:lnSpc>
                <a:spcPct val="55000"/>
              </a:lnSpc>
              <a:spcBef>
                <a:spcPct val="50000"/>
              </a:spcBef>
            </a:pPr>
            <a:r>
              <a:rPr lang="en-US" altLang="zh-CN" sz="2800" b="1">
                <a:solidFill>
                  <a:srgbClr val="FF0000"/>
                </a:solidFill>
              </a:rPr>
              <a:t>     }</a:t>
            </a:r>
          </a:p>
        </p:txBody>
      </p:sp>
      <p:sp>
        <p:nvSpPr>
          <p:cNvPr id="424969" name="Text Box 9">
            <a:extLst>
              <a:ext uri="{FF2B5EF4-FFF2-40B4-BE49-F238E27FC236}">
                <a16:creationId xmlns:a16="http://schemas.microsoft.com/office/drawing/2014/main" id="{ADA0CBA1-BCF2-2F4A-BAA1-AFE094E528AB}"/>
              </a:ext>
            </a:extLst>
          </p:cNvPr>
          <p:cNvSpPr txBox="1">
            <a:spLocks noChangeArrowheads="1"/>
          </p:cNvSpPr>
          <p:nvPr/>
        </p:nvSpPr>
        <p:spPr bwMode="auto">
          <a:xfrm>
            <a:off x="4071938" y="3392488"/>
            <a:ext cx="4889500" cy="3108325"/>
          </a:xfrm>
          <a:prstGeom prst="rect">
            <a:avLst/>
          </a:prstGeom>
          <a:solidFill>
            <a:srgbClr val="CCCCFF"/>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FF0000"/>
                </a:solidFill>
              </a:rPr>
              <a:t>Consumer () {  </a:t>
            </a:r>
          </a:p>
          <a:p>
            <a:r>
              <a:rPr lang="en-US" altLang="zh-CN" sz="2800" b="1">
                <a:solidFill>
                  <a:srgbClr val="000000"/>
                </a:solidFill>
              </a:rPr>
              <a:t>    while(true) {</a:t>
            </a:r>
          </a:p>
          <a:p>
            <a:r>
              <a:rPr lang="en-US" altLang="zh-CN" sz="2800" b="1">
                <a:solidFill>
                  <a:srgbClr val="0000FF"/>
                </a:solidFill>
              </a:rPr>
              <a:t>       PC.get ( item ) ;</a:t>
            </a:r>
          </a:p>
          <a:p>
            <a:r>
              <a:rPr lang="en-US" altLang="zh-CN" sz="2800" b="1">
                <a:solidFill>
                  <a:srgbClr val="000000"/>
                </a:solidFill>
              </a:rPr>
              <a:t>       consumer the item in nextc ;</a:t>
            </a:r>
          </a:p>
          <a:p>
            <a:r>
              <a:rPr lang="en-US" altLang="zh-CN" sz="2800" b="1">
                <a:solidFill>
                  <a:srgbClr val="000000"/>
                </a:solidFill>
              </a:rPr>
              <a:t>      }</a:t>
            </a:r>
          </a:p>
          <a:p>
            <a:r>
              <a:rPr lang="en-US" altLang="zh-CN" sz="2800" b="1">
                <a:solidFill>
                  <a:srgbClr val="000000"/>
                </a:solidFill>
              </a:rPr>
              <a:t>   </a:t>
            </a:r>
            <a:r>
              <a:rPr lang="en-US" altLang="zh-CN" sz="2800" b="1">
                <a:solidFill>
                  <a:srgbClr val="FF0000"/>
                </a:solidFill>
              </a:rPr>
              <a:t> }</a:t>
            </a:r>
          </a:p>
          <a:p>
            <a:r>
              <a:rPr lang="en-US" altLang="zh-CN" sz="2800" b="1">
                <a:solidFill>
                  <a:srgbClr val="FF00FF"/>
                </a:solidFill>
              </a:rPr>
              <a:t>coend</a:t>
            </a:r>
            <a:endParaRPr lang="en-US" altLang="zh-CN" sz="2800">
              <a:solidFill>
                <a:srgbClr val="FF00FF"/>
              </a:solidFill>
            </a:endParaRPr>
          </a:p>
        </p:txBody>
      </p:sp>
      <p:sp>
        <p:nvSpPr>
          <p:cNvPr id="130053" name="灯片编号占位符 3">
            <a:extLst>
              <a:ext uri="{FF2B5EF4-FFF2-40B4-BE49-F238E27FC236}">
                <a16:creationId xmlns:a16="http://schemas.microsoft.com/office/drawing/2014/main" id="{331A25D3-922F-EC43-80F9-10A0DE9E6D60}"/>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89F758F-2B1E-614C-95A4-B7B9A1086DBD}" type="slidenum">
              <a:rPr lang="zh-CN" altLang="en-US" sz="1800"/>
              <a:pPr/>
              <a:t>127</a:t>
            </a:fld>
            <a:endParaRPr lang="en-US" altLang="zh-CN" sz="1800"/>
          </a:p>
        </p:txBody>
      </p:sp>
      <p:sp>
        <p:nvSpPr>
          <p:cNvPr id="130054" name="Rectangle 4">
            <a:extLst>
              <a:ext uri="{FF2B5EF4-FFF2-40B4-BE49-F238E27FC236}">
                <a16:creationId xmlns:a16="http://schemas.microsoft.com/office/drawing/2014/main" id="{C6AD6B89-67FD-0C49-92D4-B1CAA3C2AEED}"/>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Tree>
    <p:extLst>
      <p:ext uri="{BB962C8B-B14F-4D97-AF65-F5344CB8AC3E}">
        <p14:creationId xmlns:p14="http://schemas.microsoft.com/office/powerpoint/2010/main" val="31392856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24969"/>
                                        </p:tgtEl>
                                        <p:attrNameLst>
                                          <p:attrName>style.visibility</p:attrName>
                                        </p:attrNameLst>
                                      </p:cBhvr>
                                      <p:to>
                                        <p:strVal val="visible"/>
                                      </p:to>
                                    </p:set>
                                    <p:animEffect transition="in" filter="fade">
                                      <p:cBhvr>
                                        <p:cTn id="7" dur="1000"/>
                                        <p:tgtEl>
                                          <p:spTgt spid="424969"/>
                                        </p:tgtEl>
                                      </p:cBhvr>
                                    </p:animEffect>
                                    <p:anim calcmode="lin" valueType="num">
                                      <p:cBhvr>
                                        <p:cTn id="8" dur="1000" fill="hold"/>
                                        <p:tgtEl>
                                          <p:spTgt spid="424969"/>
                                        </p:tgtEl>
                                        <p:attrNameLst>
                                          <p:attrName>ppt_x</p:attrName>
                                        </p:attrNameLst>
                                      </p:cBhvr>
                                      <p:tavLst>
                                        <p:tav tm="0">
                                          <p:val>
                                            <p:strVal val="#ppt_x-.1"/>
                                          </p:val>
                                        </p:tav>
                                        <p:tav tm="100000">
                                          <p:val>
                                            <p:strVal val="#ppt_x"/>
                                          </p:val>
                                        </p:tav>
                                      </p:tavLst>
                                    </p:anim>
                                    <p:anim calcmode="lin" valueType="num">
                                      <p:cBhvr>
                                        <p:cTn id="9" dur="1000" fill="hold"/>
                                        <p:tgtEl>
                                          <p:spTgt spid="4249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a:extLst>
              <a:ext uri="{FF2B5EF4-FFF2-40B4-BE49-F238E27FC236}">
                <a16:creationId xmlns:a16="http://schemas.microsoft.com/office/drawing/2014/main" id="{C44DAF51-2440-0741-BE0D-D356699D0998}"/>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进程通信的概念</a:t>
            </a:r>
          </a:p>
        </p:txBody>
      </p:sp>
      <p:sp>
        <p:nvSpPr>
          <p:cNvPr id="425989" name="Text Box 5">
            <a:extLst>
              <a:ext uri="{FF2B5EF4-FFF2-40B4-BE49-F238E27FC236}">
                <a16:creationId xmlns:a16="http://schemas.microsoft.com/office/drawing/2014/main" id="{29EED00C-0EB5-6649-B517-206306C7415E}"/>
              </a:ext>
            </a:extLst>
          </p:cNvPr>
          <p:cNvSpPr txBox="1">
            <a:spLocks noChangeArrowheads="1"/>
          </p:cNvSpPr>
          <p:nvPr/>
        </p:nvSpPr>
        <p:spPr bwMode="auto">
          <a:xfrm>
            <a:off x="609600" y="685800"/>
            <a:ext cx="82296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（一）进程通信概念    </a:t>
            </a:r>
          </a:p>
          <a:p>
            <a:pPr hangingPunct="1">
              <a:lnSpc>
                <a:spcPct val="110000"/>
              </a:lnSpc>
            </a:pPr>
            <a:r>
              <a:rPr lang="zh-CN" altLang="en-US" sz="3200" b="1">
                <a:solidFill>
                  <a:srgbClr val="000000"/>
                </a:solidFill>
                <a:latin typeface="华文楷体" panose="02010600040101010101" pitchFamily="2" charset="-122"/>
                <a:ea typeface="华文楷体" panose="02010600040101010101" pitchFamily="2" charset="-122"/>
              </a:rPr>
              <a:t>       是指进程之间的信息交换。</a:t>
            </a:r>
          </a:p>
          <a:p>
            <a:pPr hangingPunct="1">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（二）进程通信的方式</a:t>
            </a:r>
          </a:p>
          <a:p>
            <a:pPr hangingPunct="1">
              <a:lnSpc>
                <a:spcPct val="110000"/>
              </a:lnSpc>
            </a:pPr>
            <a:r>
              <a:rPr lang="zh-CN" altLang="en-US" sz="3200" b="1">
                <a:solidFill>
                  <a:srgbClr val="CC3399"/>
                </a:solidFill>
                <a:latin typeface="华文楷体" panose="02010600040101010101" pitchFamily="2" charset="-122"/>
                <a:ea typeface="华文楷体" panose="02010600040101010101" pitchFamily="2" charset="-122"/>
              </a:rPr>
              <a:t>   </a:t>
            </a:r>
            <a:r>
              <a:rPr lang="en-US" altLang="zh-CN" sz="3200" b="1">
                <a:solidFill>
                  <a:srgbClr val="CC3399"/>
                </a:solidFill>
                <a:latin typeface="华文楷体" panose="02010600040101010101" pitchFamily="2" charset="-122"/>
                <a:ea typeface="华文楷体" panose="02010600040101010101" pitchFamily="2" charset="-122"/>
              </a:rPr>
              <a:t>1</a:t>
            </a:r>
            <a:r>
              <a:rPr lang="zh-CN" altLang="en-US" sz="3200" b="1">
                <a:solidFill>
                  <a:srgbClr val="CC3399"/>
                </a:solidFill>
                <a:latin typeface="华文楷体" panose="02010600040101010101" pitchFamily="2" charset="-122"/>
                <a:ea typeface="华文楷体" panose="02010600040101010101" pitchFamily="2" charset="-122"/>
              </a:rPr>
              <a:t>、低级通信</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进程间只能实现少量的信息交换。</a:t>
            </a:r>
            <a:endParaRPr lang="en-US" altLang="zh-CN" sz="3200" b="1">
              <a:solidFill>
                <a:schemeClr val="tx1"/>
              </a:solidFill>
              <a:latin typeface="华文楷体" panose="02010600040101010101" pitchFamily="2" charset="-122"/>
              <a:ea typeface="华文楷体" panose="02010600040101010101" pitchFamily="2" charset="-122"/>
            </a:endParaRPr>
          </a:p>
          <a:p>
            <a:pPr hangingPunct="1">
              <a:lnSpc>
                <a:spcPct val="110000"/>
              </a:lnSpc>
            </a:pP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进程的互斥和同步可归结为低级通信。</a:t>
            </a:r>
          </a:p>
          <a:p>
            <a:pPr hangingPunct="1">
              <a:lnSpc>
                <a:spcPct val="110000"/>
              </a:lnSpc>
            </a:pPr>
            <a:r>
              <a:rPr lang="zh-CN" altLang="en-US" sz="3200" b="1">
                <a:solidFill>
                  <a:srgbClr val="D60093"/>
                </a:solidFill>
                <a:latin typeface="华文楷体" panose="02010600040101010101" pitchFamily="2" charset="-122"/>
                <a:ea typeface="华文楷体" panose="02010600040101010101" pitchFamily="2" charset="-122"/>
              </a:rPr>
              <a:t>   </a:t>
            </a:r>
            <a:r>
              <a:rPr lang="en-US" altLang="zh-CN" sz="3200" b="1">
                <a:solidFill>
                  <a:srgbClr val="D60093"/>
                </a:solidFill>
                <a:latin typeface="华文楷体" panose="02010600040101010101" pitchFamily="2" charset="-122"/>
                <a:ea typeface="华文楷体" panose="02010600040101010101" pitchFamily="2" charset="-122"/>
              </a:rPr>
              <a:t>2</a:t>
            </a:r>
            <a:r>
              <a:rPr lang="zh-CN" altLang="en-US" sz="3200" b="1">
                <a:solidFill>
                  <a:srgbClr val="D60093"/>
                </a:solidFill>
                <a:latin typeface="华文楷体" panose="02010600040101010101" pitchFamily="2" charset="-122"/>
                <a:ea typeface="华文楷体" panose="02010600040101010101" pitchFamily="2" charset="-122"/>
              </a:rPr>
              <a:t>、高级通信</a:t>
            </a:r>
          </a:p>
          <a:p>
            <a:pPr hangingPunct="1">
              <a:lnSpc>
                <a:spcPct val="110000"/>
              </a:lnSpc>
            </a:pPr>
            <a:r>
              <a:rPr lang="zh-CN" altLang="en-US" sz="3200" b="1">
                <a:solidFill>
                  <a:srgbClr val="D60093"/>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指用户可直接利用操作系统所提供的一组通信命令，高效地传送大量数据的一种通信方式。</a:t>
            </a:r>
            <a:endParaRPr lang="en-US" altLang="zh-CN" sz="3200" b="1">
              <a:solidFill>
                <a:srgbClr val="000000"/>
              </a:solidFill>
              <a:latin typeface="华文楷体" panose="02010600040101010101" pitchFamily="2" charset="-122"/>
              <a:ea typeface="华文楷体" panose="02010600040101010101" pitchFamily="2" charset="-122"/>
            </a:endParaRPr>
          </a:p>
          <a:p>
            <a:r>
              <a:rPr lang="zh-CN" altLang="en-US" sz="3200" b="1">
                <a:solidFill>
                  <a:srgbClr val="0000FF"/>
                </a:solidFill>
                <a:latin typeface="华文楷体" panose="02010600040101010101" pitchFamily="2" charset="-122"/>
                <a:ea typeface="华文楷体" panose="02010600040101010101" pitchFamily="2" charset="-122"/>
              </a:rPr>
              <a:t>        </a:t>
            </a:r>
            <a:endParaRPr lang="zh-CN" altLang="en-US" sz="3200" b="1">
              <a:solidFill>
                <a:srgbClr val="000000"/>
              </a:solidFill>
              <a:latin typeface="华文楷体" panose="02010600040101010101" pitchFamily="2" charset="-122"/>
              <a:ea typeface="华文楷体" panose="02010600040101010101" pitchFamily="2" charset="-122"/>
            </a:endParaRPr>
          </a:p>
        </p:txBody>
      </p:sp>
      <p:sp>
        <p:nvSpPr>
          <p:cNvPr id="131076" name="灯片编号占位符 3">
            <a:extLst>
              <a:ext uri="{FF2B5EF4-FFF2-40B4-BE49-F238E27FC236}">
                <a16:creationId xmlns:a16="http://schemas.microsoft.com/office/drawing/2014/main" id="{71C69777-D9A1-1B4E-81C4-BCF748622D1F}"/>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2BAE457-C5E0-C648-977C-1B4485AA4230}" type="slidenum">
              <a:rPr lang="zh-CN" altLang="en-US" sz="1800"/>
              <a:pPr/>
              <a:t>128</a:t>
            </a:fld>
            <a:endParaRPr lang="en-US" altLang="zh-CN" sz="1800"/>
          </a:p>
        </p:txBody>
      </p:sp>
    </p:spTree>
    <p:extLst>
      <p:ext uri="{BB962C8B-B14F-4D97-AF65-F5344CB8AC3E}">
        <p14:creationId xmlns:p14="http://schemas.microsoft.com/office/powerpoint/2010/main" val="17735031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5989">
                                            <p:txEl>
                                              <p:pRg st="0" end="0"/>
                                            </p:txEl>
                                          </p:spTgt>
                                        </p:tgtEl>
                                        <p:attrNameLst>
                                          <p:attrName>style.visibility</p:attrName>
                                        </p:attrNameLst>
                                      </p:cBhvr>
                                      <p:to>
                                        <p:strVal val="visible"/>
                                      </p:to>
                                    </p:set>
                                    <p:animEffect transition="in" filter="barn(outVertical)">
                                      <p:cBhvr>
                                        <p:cTn id="7" dur="500"/>
                                        <p:tgtEl>
                                          <p:spTgt spid="425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5989">
                                            <p:txEl>
                                              <p:pRg st="1" end="1"/>
                                            </p:txEl>
                                          </p:spTgt>
                                        </p:tgtEl>
                                        <p:attrNameLst>
                                          <p:attrName>style.visibility</p:attrName>
                                        </p:attrNameLst>
                                      </p:cBhvr>
                                      <p:to>
                                        <p:strVal val="visible"/>
                                      </p:to>
                                    </p:set>
                                    <p:animEffect transition="in" filter="barn(outVertical)">
                                      <p:cBhvr>
                                        <p:cTn id="12" dur="500"/>
                                        <p:tgtEl>
                                          <p:spTgt spid="4259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5989">
                                            <p:txEl>
                                              <p:pRg st="2" end="2"/>
                                            </p:txEl>
                                          </p:spTgt>
                                        </p:tgtEl>
                                        <p:attrNameLst>
                                          <p:attrName>style.visibility</p:attrName>
                                        </p:attrNameLst>
                                      </p:cBhvr>
                                      <p:to>
                                        <p:strVal val="visible"/>
                                      </p:to>
                                    </p:set>
                                    <p:animEffect transition="in" filter="barn(outVertical)">
                                      <p:cBhvr>
                                        <p:cTn id="17" dur="500"/>
                                        <p:tgtEl>
                                          <p:spTgt spid="42598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5989">
                                            <p:txEl>
                                              <p:pRg st="3" end="3"/>
                                            </p:txEl>
                                          </p:spTgt>
                                        </p:tgtEl>
                                        <p:attrNameLst>
                                          <p:attrName>style.visibility</p:attrName>
                                        </p:attrNameLst>
                                      </p:cBhvr>
                                      <p:to>
                                        <p:strVal val="visible"/>
                                      </p:to>
                                    </p:set>
                                    <p:animEffect transition="in" filter="barn(outVertical)">
                                      <p:cBhvr>
                                        <p:cTn id="22" dur="500"/>
                                        <p:tgtEl>
                                          <p:spTgt spid="42598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5989">
                                            <p:txEl>
                                              <p:pRg st="4" end="4"/>
                                            </p:txEl>
                                          </p:spTgt>
                                        </p:tgtEl>
                                        <p:attrNameLst>
                                          <p:attrName>style.visibility</p:attrName>
                                        </p:attrNameLst>
                                      </p:cBhvr>
                                      <p:to>
                                        <p:strVal val="visible"/>
                                      </p:to>
                                    </p:set>
                                    <p:animEffect transition="in" filter="barn(outVertical)">
                                      <p:cBhvr>
                                        <p:cTn id="27" dur="500"/>
                                        <p:tgtEl>
                                          <p:spTgt spid="42598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5989">
                                            <p:txEl>
                                              <p:pRg st="5" end="5"/>
                                            </p:txEl>
                                          </p:spTgt>
                                        </p:tgtEl>
                                        <p:attrNameLst>
                                          <p:attrName>style.visibility</p:attrName>
                                        </p:attrNameLst>
                                      </p:cBhvr>
                                      <p:to>
                                        <p:strVal val="visible"/>
                                      </p:to>
                                    </p:set>
                                    <p:animEffect transition="in" filter="barn(outVertical)">
                                      <p:cBhvr>
                                        <p:cTn id="32" dur="500"/>
                                        <p:tgtEl>
                                          <p:spTgt spid="42598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25989">
                                            <p:txEl>
                                              <p:pRg st="6" end="6"/>
                                            </p:txEl>
                                          </p:spTgt>
                                        </p:tgtEl>
                                        <p:attrNameLst>
                                          <p:attrName>style.visibility</p:attrName>
                                        </p:attrNameLst>
                                      </p:cBhvr>
                                      <p:to>
                                        <p:strVal val="visible"/>
                                      </p:to>
                                    </p:set>
                                    <p:animEffect transition="in" filter="barn(outVertical)">
                                      <p:cBhvr>
                                        <p:cTn id="37" dur="500"/>
                                        <p:tgtEl>
                                          <p:spTgt spid="42598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25989">
                                            <p:txEl>
                                              <p:pRg st="7" end="7"/>
                                            </p:txEl>
                                          </p:spTgt>
                                        </p:tgtEl>
                                        <p:attrNameLst>
                                          <p:attrName>style.visibility</p:attrName>
                                        </p:attrNameLst>
                                      </p:cBhvr>
                                      <p:to>
                                        <p:strVal val="visible"/>
                                      </p:to>
                                    </p:set>
                                    <p:animEffect transition="in" filter="barn(outVertical)">
                                      <p:cBhvr>
                                        <p:cTn id="42" dur="500"/>
                                        <p:tgtEl>
                                          <p:spTgt spid="42598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25989">
                                            <p:txEl>
                                              <p:pRg st="8" end="8"/>
                                            </p:txEl>
                                          </p:spTgt>
                                        </p:tgtEl>
                                        <p:attrNameLst>
                                          <p:attrName>style.visibility</p:attrName>
                                        </p:attrNameLst>
                                      </p:cBhvr>
                                      <p:to>
                                        <p:strVal val="visible"/>
                                      </p:to>
                                    </p:set>
                                    <p:animEffect transition="in" filter="barn(outVertical)">
                                      <p:cBhvr>
                                        <p:cTn id="47" dur="500"/>
                                        <p:tgtEl>
                                          <p:spTgt spid="4259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1">
            <a:extLst>
              <a:ext uri="{FF2B5EF4-FFF2-40B4-BE49-F238E27FC236}">
                <a16:creationId xmlns:a16="http://schemas.microsoft.com/office/drawing/2014/main" id="{8DE1B262-3EF8-004A-BFF2-690C2749411D}"/>
              </a:ext>
            </a:extLst>
          </p:cNvPr>
          <p:cNvSpPr txBox="1">
            <a:spLocks noChangeArrowheads="1"/>
          </p:cNvSpPr>
          <p:nvPr/>
        </p:nvSpPr>
        <p:spPr bwMode="auto">
          <a:xfrm>
            <a:off x="611188" y="765175"/>
            <a:ext cx="7777162"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50000"/>
              </a:lnSpc>
              <a:spcBef>
                <a:spcPts val="1800"/>
              </a:spcBef>
            </a:pPr>
            <a:r>
              <a:rPr lang="zh-CN" altLang="en-US" sz="4000" b="1">
                <a:solidFill>
                  <a:srgbClr val="CC3399"/>
                </a:solidFill>
                <a:latin typeface="华文楷体" panose="02010600040101010101" pitchFamily="2" charset="-122"/>
                <a:ea typeface="华文楷体" panose="02010600040101010101" pitchFamily="2" charset="-122"/>
              </a:rPr>
              <a:t>高级通信的四种类型</a:t>
            </a:r>
            <a:r>
              <a:rPr lang="en-US" altLang="zh-CN" sz="4000" b="1">
                <a:solidFill>
                  <a:srgbClr val="CC3399"/>
                </a:solidFill>
                <a:latin typeface="华文楷体" panose="02010600040101010101" pitchFamily="2" charset="-122"/>
                <a:ea typeface="华文楷体" panose="02010600040101010101" pitchFamily="2" charset="-122"/>
              </a:rPr>
              <a:t>:</a:t>
            </a:r>
          </a:p>
          <a:p>
            <a:pPr>
              <a:lnSpc>
                <a:spcPct val="150000"/>
              </a:lnSpc>
              <a:spcBef>
                <a:spcPts val="1800"/>
              </a:spcBef>
            </a:pPr>
            <a:r>
              <a:rPr lang="zh-CN" altLang="en-US" sz="3600" b="1">
                <a:solidFill>
                  <a:srgbClr val="0000FF"/>
                </a:solidFill>
                <a:latin typeface="华文楷体" panose="02010600040101010101" pitchFamily="2" charset="-122"/>
                <a:ea typeface="华文楷体" panose="02010600040101010101" pitchFamily="2" charset="-122"/>
              </a:rPr>
              <a:t>  一、共享存储器系统</a:t>
            </a:r>
            <a:endParaRPr lang="en-US" altLang="zh-CN" b="1">
              <a:solidFill>
                <a:srgbClr val="0000FF"/>
              </a:solidFill>
              <a:latin typeface="华文楷体" panose="02010600040101010101" pitchFamily="2" charset="-122"/>
              <a:ea typeface="华文楷体" panose="02010600040101010101" pitchFamily="2" charset="-122"/>
            </a:endParaRPr>
          </a:p>
          <a:p>
            <a:pPr>
              <a:lnSpc>
                <a:spcPct val="150000"/>
              </a:lnSpc>
              <a:spcBef>
                <a:spcPts val="1800"/>
              </a:spcBef>
            </a:pPr>
            <a:r>
              <a:rPr lang="zh-CN" altLang="en-US" sz="3600" b="1">
                <a:solidFill>
                  <a:srgbClr val="0000FF"/>
                </a:solidFill>
                <a:latin typeface="华文楷体" panose="02010600040101010101" pitchFamily="2" charset="-122"/>
                <a:ea typeface="华文楷体" panose="02010600040101010101" pitchFamily="2" charset="-122"/>
              </a:rPr>
              <a:t>  二、管道通信的概念</a:t>
            </a:r>
            <a:endParaRPr lang="en-US" altLang="zh-CN" sz="3600" b="1">
              <a:solidFill>
                <a:srgbClr val="0000FF"/>
              </a:solidFill>
              <a:latin typeface="华文楷体" panose="02010600040101010101" pitchFamily="2" charset="-122"/>
              <a:ea typeface="华文楷体" panose="02010600040101010101" pitchFamily="2" charset="-122"/>
            </a:endParaRPr>
          </a:p>
          <a:p>
            <a:pPr>
              <a:lnSpc>
                <a:spcPct val="150000"/>
              </a:lnSpc>
              <a:spcBef>
                <a:spcPts val="1800"/>
              </a:spcBef>
            </a:pPr>
            <a:r>
              <a:rPr lang="zh-CN" altLang="en-US" sz="3600" b="1">
                <a:solidFill>
                  <a:srgbClr val="0000FF"/>
                </a:solidFill>
                <a:latin typeface="华文楷体" panose="02010600040101010101" pitchFamily="2" charset="-122"/>
                <a:ea typeface="华文楷体" panose="02010600040101010101" pitchFamily="2" charset="-122"/>
              </a:rPr>
              <a:t>  三、消息传递系统</a:t>
            </a:r>
            <a:endParaRPr lang="en-US" altLang="zh-CN" sz="3600" b="1">
              <a:solidFill>
                <a:srgbClr val="0000FF"/>
              </a:solidFill>
              <a:latin typeface="华文楷体" panose="02010600040101010101" pitchFamily="2" charset="-122"/>
              <a:ea typeface="华文楷体" panose="02010600040101010101" pitchFamily="2" charset="-122"/>
            </a:endParaRPr>
          </a:p>
          <a:p>
            <a:pPr>
              <a:lnSpc>
                <a:spcPct val="150000"/>
              </a:lnSpc>
              <a:spcBef>
                <a:spcPts val="1800"/>
              </a:spcBef>
            </a:pPr>
            <a:r>
              <a:rPr lang="en-US" altLang="zh-CN" sz="3600" b="1">
                <a:solidFill>
                  <a:srgbClr val="0000FF"/>
                </a:solidFill>
                <a:latin typeface="华文楷体" panose="02010600040101010101" pitchFamily="2" charset="-122"/>
                <a:ea typeface="华文楷体" panose="02010600040101010101" pitchFamily="2" charset="-122"/>
              </a:rPr>
              <a:t>  </a:t>
            </a:r>
            <a:r>
              <a:rPr lang="zh-CN" altLang="en-US" sz="3600" b="1">
                <a:solidFill>
                  <a:srgbClr val="0000FF"/>
                </a:solidFill>
                <a:latin typeface="华文楷体" panose="02010600040101010101" pitchFamily="2" charset="-122"/>
                <a:ea typeface="华文楷体" panose="02010600040101010101" pitchFamily="2" charset="-122"/>
              </a:rPr>
              <a:t>四、客户机</a:t>
            </a:r>
            <a:r>
              <a:rPr lang="en-US" altLang="zh-CN" sz="3600" b="1">
                <a:solidFill>
                  <a:srgbClr val="0000FF"/>
                </a:solidFill>
                <a:latin typeface="华文楷体" panose="02010600040101010101" pitchFamily="2" charset="-122"/>
                <a:ea typeface="华文楷体" panose="02010600040101010101" pitchFamily="2" charset="-122"/>
              </a:rPr>
              <a:t>/</a:t>
            </a:r>
            <a:r>
              <a:rPr lang="zh-CN" altLang="en-US" sz="3600" b="1">
                <a:solidFill>
                  <a:srgbClr val="0000FF"/>
                </a:solidFill>
                <a:latin typeface="华文楷体" panose="02010600040101010101" pitchFamily="2" charset="-122"/>
                <a:ea typeface="华文楷体" panose="02010600040101010101" pitchFamily="2" charset="-122"/>
              </a:rPr>
              <a:t>服务器系统</a:t>
            </a:r>
            <a:endParaRPr lang="zh-CN" altLang="en-US" sz="3600"/>
          </a:p>
        </p:txBody>
      </p:sp>
      <p:sp>
        <p:nvSpPr>
          <p:cNvPr id="132099" name="Rectangle 4">
            <a:extLst>
              <a:ext uri="{FF2B5EF4-FFF2-40B4-BE49-F238E27FC236}">
                <a16:creationId xmlns:a16="http://schemas.microsoft.com/office/drawing/2014/main" id="{0057DEAE-B759-7442-9BC4-F7A789B21AAC}"/>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进程通信的概念</a:t>
            </a:r>
          </a:p>
        </p:txBody>
      </p:sp>
    </p:spTree>
    <p:extLst>
      <p:ext uri="{BB962C8B-B14F-4D97-AF65-F5344CB8AC3E}">
        <p14:creationId xmlns:p14="http://schemas.microsoft.com/office/powerpoint/2010/main" val="2561050872"/>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7" name="Rectangle 1029">
            <a:extLst>
              <a:ext uri="{FF2B5EF4-FFF2-40B4-BE49-F238E27FC236}">
                <a16:creationId xmlns:a16="http://schemas.microsoft.com/office/drawing/2014/main" id="{4C1A2F7C-8731-1043-B609-E701925B5A12}"/>
              </a:ext>
            </a:extLst>
          </p:cNvPr>
          <p:cNvSpPr>
            <a:spLocks noChangeArrowheads="1"/>
          </p:cNvSpPr>
          <p:nvPr/>
        </p:nvSpPr>
        <p:spPr bwMode="auto">
          <a:xfrm>
            <a:off x="533400" y="685800"/>
            <a:ext cx="4953000" cy="685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 4</a:t>
            </a:r>
            <a:r>
              <a:rPr lang="zh-CN" altLang="en-US" sz="3600" b="1">
                <a:solidFill>
                  <a:srgbClr val="0000FF"/>
                </a:solidFill>
                <a:latin typeface="楷体_GB2312" pitchFamily="49" charset="-122"/>
                <a:ea typeface="楷体_GB2312" pitchFamily="49" charset="-122"/>
              </a:rPr>
              <a:t>、进程与程序的比较</a:t>
            </a:r>
            <a:r>
              <a:rPr lang="zh-CN" altLang="en-US" sz="3600" b="1">
                <a:solidFill>
                  <a:srgbClr val="0000FF"/>
                </a:solidFill>
                <a:latin typeface="楷体_GB2312" pitchFamily="49" charset="-122"/>
                <a:ea typeface="楷体_GB2312" pitchFamily="49" charset="-122"/>
                <a:sym typeface="Wingdings" pitchFamily="2" charset="2"/>
              </a:rPr>
              <a:t> </a:t>
            </a:r>
          </a:p>
        </p:txBody>
      </p:sp>
      <p:sp>
        <p:nvSpPr>
          <p:cNvPr id="289799" name="Rectangle 1031">
            <a:extLst>
              <a:ext uri="{FF2B5EF4-FFF2-40B4-BE49-F238E27FC236}">
                <a16:creationId xmlns:a16="http://schemas.microsoft.com/office/drawing/2014/main" id="{7867DE22-4167-0149-BD0A-A810D64B3A76}"/>
              </a:ext>
            </a:extLst>
          </p:cNvPr>
          <p:cNvSpPr>
            <a:spLocks noChangeArrowheads="1"/>
          </p:cNvSpPr>
          <p:nvPr/>
        </p:nvSpPr>
        <p:spPr bwMode="auto">
          <a:xfrm>
            <a:off x="5029200" y="1828800"/>
            <a:ext cx="26670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600" b="1">
                <a:solidFill>
                  <a:srgbClr val="FF0066"/>
                </a:solidFill>
                <a:latin typeface="楷体_GB2312" pitchFamily="49" charset="-122"/>
                <a:ea typeface="楷体_GB2312" pitchFamily="49" charset="-122"/>
              </a:rPr>
              <a:t>程    序</a:t>
            </a:r>
          </a:p>
        </p:txBody>
      </p:sp>
      <p:sp>
        <p:nvSpPr>
          <p:cNvPr id="289800" name="Rectangle 1032">
            <a:extLst>
              <a:ext uri="{FF2B5EF4-FFF2-40B4-BE49-F238E27FC236}">
                <a16:creationId xmlns:a16="http://schemas.microsoft.com/office/drawing/2014/main" id="{1AC70DAC-01F5-FE4E-A0E7-5F9510FF3C6A}"/>
              </a:ext>
            </a:extLst>
          </p:cNvPr>
          <p:cNvSpPr>
            <a:spLocks noChangeArrowheads="1"/>
          </p:cNvSpPr>
          <p:nvPr/>
        </p:nvSpPr>
        <p:spPr bwMode="auto">
          <a:xfrm>
            <a:off x="609600" y="3200400"/>
            <a:ext cx="8305800" cy="31242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zh-CN" altLang="en-US" sz="3200" b="1">
                <a:solidFill>
                  <a:srgbClr val="000000"/>
                </a:solidFill>
                <a:latin typeface="楷体_GB2312" pitchFamily="49" charset="-122"/>
                <a:ea typeface="楷体_GB2312" pitchFamily="49" charset="-122"/>
              </a:rPr>
              <a:t>进程是程序的执行     程序是个静态实体</a:t>
            </a:r>
          </a:p>
          <a:p>
            <a:pPr>
              <a:lnSpc>
                <a:spcPct val="130000"/>
              </a:lnSpc>
            </a:pPr>
            <a:r>
              <a:rPr lang="zh-CN" altLang="en-US" sz="3200" b="1">
                <a:solidFill>
                  <a:srgbClr val="000000"/>
                </a:solidFill>
                <a:latin typeface="楷体_GB2312" pitchFamily="49" charset="-122"/>
                <a:ea typeface="楷体_GB2312" pitchFamily="49" charset="-122"/>
              </a:rPr>
              <a:t>进程的存在是暂时的   程序的存在是永久的</a:t>
            </a:r>
          </a:p>
          <a:p>
            <a:pPr>
              <a:lnSpc>
                <a:spcPct val="130000"/>
              </a:lnSpc>
            </a:pPr>
            <a:r>
              <a:rPr lang="zh-CN" altLang="en-US" sz="3200" b="1">
                <a:solidFill>
                  <a:srgbClr val="000000"/>
                </a:solidFill>
                <a:latin typeface="楷体_GB2312" pitchFamily="49" charset="-122"/>
                <a:ea typeface="楷体_GB2312" pitchFamily="49" charset="-122"/>
              </a:rPr>
              <a:t>        进程的组成包括程序和数据        </a:t>
            </a:r>
          </a:p>
          <a:p>
            <a:pPr>
              <a:lnSpc>
                <a:spcPct val="130000"/>
              </a:lnSpc>
            </a:pPr>
            <a:r>
              <a:rPr lang="zh-CN" altLang="en-US" sz="3200" b="1">
                <a:solidFill>
                  <a:srgbClr val="000000"/>
                </a:solidFill>
                <a:latin typeface="楷体_GB2312" pitchFamily="49" charset="-122"/>
                <a:ea typeface="楷体_GB2312" pitchFamily="49" charset="-122"/>
              </a:rPr>
              <a:t>        一个程序可能对应多个进程</a:t>
            </a:r>
          </a:p>
          <a:p>
            <a:pPr>
              <a:lnSpc>
                <a:spcPct val="130000"/>
              </a:lnSpc>
            </a:pPr>
            <a:r>
              <a:rPr lang="zh-CN" altLang="en-US" sz="3200" b="1">
                <a:solidFill>
                  <a:srgbClr val="000000"/>
                </a:solidFill>
                <a:latin typeface="楷体_GB2312" pitchFamily="49" charset="-122"/>
                <a:ea typeface="楷体_GB2312" pitchFamily="49" charset="-122"/>
              </a:rPr>
              <a:t>        一个进程可以创建另一个进程</a:t>
            </a:r>
          </a:p>
        </p:txBody>
      </p:sp>
      <p:sp>
        <p:nvSpPr>
          <p:cNvPr id="289801" name="Rectangle 1033">
            <a:extLst>
              <a:ext uri="{FF2B5EF4-FFF2-40B4-BE49-F238E27FC236}">
                <a16:creationId xmlns:a16="http://schemas.microsoft.com/office/drawing/2014/main" id="{1536DB78-87F0-C045-992B-9B1780DCD4CC}"/>
              </a:ext>
            </a:extLst>
          </p:cNvPr>
          <p:cNvSpPr>
            <a:spLocks noChangeArrowheads="1"/>
          </p:cNvSpPr>
          <p:nvPr/>
        </p:nvSpPr>
        <p:spPr bwMode="auto">
          <a:xfrm>
            <a:off x="914400" y="1905000"/>
            <a:ext cx="24384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600" b="1">
                <a:solidFill>
                  <a:srgbClr val="FF0066"/>
                </a:solidFill>
                <a:latin typeface="楷体_GB2312" pitchFamily="49" charset="-122"/>
                <a:ea typeface="楷体_GB2312" pitchFamily="49" charset="-122"/>
              </a:rPr>
              <a:t>进    程</a:t>
            </a:r>
          </a:p>
        </p:txBody>
      </p:sp>
      <p:sp>
        <p:nvSpPr>
          <p:cNvPr id="18438" name="矩形 6">
            <a:extLst>
              <a:ext uri="{FF2B5EF4-FFF2-40B4-BE49-F238E27FC236}">
                <a16:creationId xmlns:a16="http://schemas.microsoft.com/office/drawing/2014/main" id="{271E5999-54D7-3B47-AFBA-1EF68CD122DE}"/>
              </a:ext>
            </a:extLst>
          </p:cNvPr>
          <p:cNvSpPr>
            <a:spLocks noChangeArrowheads="1"/>
          </p:cNvSpPr>
          <p:nvPr/>
        </p:nvSpPr>
        <p:spPr bwMode="auto">
          <a:xfrm>
            <a:off x="900113" y="-26988"/>
            <a:ext cx="7056437"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FF3300"/>
                </a:solidFill>
                <a:latin typeface="Arial" panose="020B0604020202020204" pitchFamily="34" charset="0"/>
                <a:ea typeface="幼圆" pitchFamily="49" charset="-122"/>
              </a:rPr>
              <a:t>----</a:t>
            </a:r>
            <a:r>
              <a:rPr lang="zh-CN" altLang="en-US" sz="3200" b="1">
                <a:solidFill>
                  <a:srgbClr val="FF3300"/>
                </a:solidFill>
                <a:latin typeface="Arial" panose="020B0604020202020204" pitchFamily="34" charset="0"/>
                <a:ea typeface="幼圆" pitchFamily="49" charset="-122"/>
              </a:rPr>
              <a:t>进程的特征与定义</a:t>
            </a:r>
          </a:p>
        </p:txBody>
      </p:sp>
    </p:spTree>
    <p:extLst>
      <p:ext uri="{BB962C8B-B14F-4D97-AF65-F5344CB8AC3E}">
        <p14:creationId xmlns:p14="http://schemas.microsoft.com/office/powerpoint/2010/main" val="15468191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9797"/>
                                        </p:tgtEl>
                                        <p:attrNameLst>
                                          <p:attrName>style.visibility</p:attrName>
                                        </p:attrNameLst>
                                      </p:cBhvr>
                                      <p:to>
                                        <p:strVal val="visible"/>
                                      </p:to>
                                    </p:set>
                                    <p:animEffect transition="in" filter="dissolve">
                                      <p:cBhvr>
                                        <p:cTn id="7" dur="500"/>
                                        <p:tgtEl>
                                          <p:spTgt spid="289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9801"/>
                                        </p:tgtEl>
                                        <p:attrNameLst>
                                          <p:attrName>style.visibility</p:attrName>
                                        </p:attrNameLst>
                                      </p:cBhvr>
                                      <p:to>
                                        <p:strVal val="visible"/>
                                      </p:to>
                                    </p:set>
                                    <p:animEffect transition="in" filter="dissolve">
                                      <p:cBhvr>
                                        <p:cTn id="12" dur="500"/>
                                        <p:tgtEl>
                                          <p:spTgt spid="289801"/>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89799"/>
                                        </p:tgtEl>
                                        <p:attrNameLst>
                                          <p:attrName>style.visibility</p:attrName>
                                        </p:attrNameLst>
                                      </p:cBhvr>
                                      <p:to>
                                        <p:strVal val="visible"/>
                                      </p:to>
                                    </p:set>
                                    <p:animEffect transition="in" filter="dissolve">
                                      <p:cBhvr>
                                        <p:cTn id="16" dur="500"/>
                                        <p:tgtEl>
                                          <p:spTgt spid="2897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289800">
                                            <p:txEl>
                                              <p:pRg st="0" end="0"/>
                                            </p:txEl>
                                          </p:spTgt>
                                        </p:tgtEl>
                                        <p:attrNameLst>
                                          <p:attrName>style.visibility</p:attrName>
                                        </p:attrNameLst>
                                      </p:cBhvr>
                                      <p:to>
                                        <p:strVal val="visible"/>
                                      </p:to>
                                    </p:set>
                                    <p:animEffect transition="in" filter="barn(outVertical)">
                                      <p:cBhvr>
                                        <p:cTn id="21" dur="500"/>
                                        <p:tgtEl>
                                          <p:spTgt spid="28980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289800">
                                            <p:txEl>
                                              <p:pRg st="1" end="1"/>
                                            </p:txEl>
                                          </p:spTgt>
                                        </p:tgtEl>
                                        <p:attrNameLst>
                                          <p:attrName>style.visibility</p:attrName>
                                        </p:attrNameLst>
                                      </p:cBhvr>
                                      <p:to>
                                        <p:strVal val="visible"/>
                                      </p:to>
                                    </p:set>
                                    <p:animEffect transition="in" filter="barn(outVertical)">
                                      <p:cBhvr>
                                        <p:cTn id="26" dur="500"/>
                                        <p:tgtEl>
                                          <p:spTgt spid="289800">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289800">
                                            <p:txEl>
                                              <p:pRg st="2" end="2"/>
                                            </p:txEl>
                                          </p:spTgt>
                                        </p:tgtEl>
                                        <p:attrNameLst>
                                          <p:attrName>style.visibility</p:attrName>
                                        </p:attrNameLst>
                                      </p:cBhvr>
                                      <p:to>
                                        <p:strVal val="visible"/>
                                      </p:to>
                                    </p:set>
                                    <p:animEffect transition="in" filter="barn(outVertical)">
                                      <p:cBhvr>
                                        <p:cTn id="31" dur="500"/>
                                        <p:tgtEl>
                                          <p:spTgt spid="289800">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289800">
                                            <p:txEl>
                                              <p:pRg st="3" end="3"/>
                                            </p:txEl>
                                          </p:spTgt>
                                        </p:tgtEl>
                                        <p:attrNameLst>
                                          <p:attrName>style.visibility</p:attrName>
                                        </p:attrNameLst>
                                      </p:cBhvr>
                                      <p:to>
                                        <p:strVal val="visible"/>
                                      </p:to>
                                    </p:set>
                                    <p:animEffect transition="in" filter="barn(outVertical)">
                                      <p:cBhvr>
                                        <p:cTn id="36" dur="500"/>
                                        <p:tgtEl>
                                          <p:spTgt spid="289800">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289800">
                                            <p:txEl>
                                              <p:pRg st="4" end="4"/>
                                            </p:txEl>
                                          </p:spTgt>
                                        </p:tgtEl>
                                        <p:attrNameLst>
                                          <p:attrName>style.visibility</p:attrName>
                                        </p:attrNameLst>
                                      </p:cBhvr>
                                      <p:to>
                                        <p:strVal val="visible"/>
                                      </p:to>
                                    </p:set>
                                    <p:animEffect transition="in" filter="barn(outVertical)">
                                      <p:cBhvr>
                                        <p:cTn id="41" dur="500"/>
                                        <p:tgtEl>
                                          <p:spTgt spid="2898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animBg="1" autoUpdateAnimBg="0"/>
      <p:bldP spid="289799" grpId="0" animBg="1" autoUpdateAnimBg="0"/>
      <p:bldP spid="289800" grpId="0" build="p" autoUpdateAnimBg="0"/>
      <p:bldP spid="289801"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a:extLst>
              <a:ext uri="{FF2B5EF4-FFF2-40B4-BE49-F238E27FC236}">
                <a16:creationId xmlns:a16="http://schemas.microsoft.com/office/drawing/2014/main" id="{4DAF6D5A-2EF0-E145-877C-FF426EE76997}"/>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427013" name="Text Box 5">
            <a:extLst>
              <a:ext uri="{FF2B5EF4-FFF2-40B4-BE49-F238E27FC236}">
                <a16:creationId xmlns:a16="http://schemas.microsoft.com/office/drawing/2014/main" id="{E71B2149-5343-C74C-9130-A3EF15452213}"/>
              </a:ext>
            </a:extLst>
          </p:cNvPr>
          <p:cNvSpPr txBox="1">
            <a:spLocks noChangeArrowheads="1"/>
          </p:cNvSpPr>
          <p:nvPr/>
        </p:nvSpPr>
        <p:spPr bwMode="auto">
          <a:xfrm>
            <a:off x="533400" y="676275"/>
            <a:ext cx="82296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5000"/>
              </a:lnSpc>
            </a:pPr>
            <a:r>
              <a:rPr lang="zh-CN" altLang="en-US" sz="3200" b="1">
                <a:solidFill>
                  <a:srgbClr val="0000FF"/>
                </a:solidFill>
                <a:latin typeface="华文楷体" panose="02010600040101010101" pitchFamily="2" charset="-122"/>
                <a:ea typeface="华文楷体" panose="02010600040101010101" pitchFamily="2" charset="-122"/>
              </a:rPr>
              <a:t>一、共享存储器系统</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相互通信的进程共享某些</a:t>
            </a:r>
            <a:r>
              <a:rPr lang="zh-CN" altLang="en-US" sz="3200" b="1">
                <a:solidFill>
                  <a:srgbClr val="FF00FF"/>
                </a:solidFill>
                <a:latin typeface="华文楷体" panose="02010600040101010101" pitchFamily="2" charset="-122"/>
                <a:ea typeface="华文楷体" panose="02010600040101010101" pitchFamily="2" charset="-122"/>
              </a:rPr>
              <a:t>数据结构</a:t>
            </a:r>
            <a:r>
              <a:rPr lang="zh-CN" altLang="en-US" sz="3200" b="1">
                <a:solidFill>
                  <a:srgbClr val="000000"/>
                </a:solidFill>
                <a:latin typeface="华文楷体" panose="02010600040101010101" pitchFamily="2" charset="-122"/>
                <a:ea typeface="华文楷体" panose="02010600040101010101" pitchFamily="2" charset="-122"/>
              </a:rPr>
              <a:t>或</a:t>
            </a:r>
            <a:r>
              <a:rPr lang="zh-CN" altLang="en-US" sz="3200" b="1">
                <a:solidFill>
                  <a:srgbClr val="FF00FF"/>
                </a:solidFill>
                <a:latin typeface="华文楷体" panose="02010600040101010101" pitchFamily="2" charset="-122"/>
                <a:ea typeface="华文楷体" panose="02010600040101010101" pitchFamily="2" charset="-122"/>
              </a:rPr>
              <a:t>共享存储区</a:t>
            </a:r>
            <a:r>
              <a:rPr lang="zh-CN" altLang="en-US" sz="3200" b="1">
                <a:solidFill>
                  <a:srgbClr val="000000"/>
                </a:solidFill>
                <a:latin typeface="华文楷体" panose="02010600040101010101" pitchFamily="2" charset="-122"/>
                <a:ea typeface="华文楷体" panose="02010600040101010101" pitchFamily="2" charset="-122"/>
              </a:rPr>
              <a:t>，进程之间可以通过它们进行通信。</a:t>
            </a:r>
          </a:p>
          <a:p>
            <a:pPr hangingPunct="1">
              <a:lnSpc>
                <a:spcPct val="125000"/>
              </a:lnSpc>
            </a:pPr>
            <a:r>
              <a:rPr lang="zh-CN" altLang="en-US" sz="3200" b="1">
                <a:solidFill>
                  <a:srgbClr val="0000FF"/>
                </a:solidFill>
                <a:latin typeface="华文楷体" panose="02010600040101010101" pitchFamily="2" charset="-122"/>
                <a:ea typeface="华文楷体" panose="02010600040101010101" pitchFamily="2" charset="-122"/>
              </a:rPr>
              <a:t>        进一步分为：</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１．基于共享数据结构的通信方式</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诸进程共用某些数据结构，进程通过它们交换信息。</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如生产者－消费者问题中的公用缓冲区。</a:t>
            </a:r>
            <a:r>
              <a:rPr lang="zh-CN" altLang="en-US" sz="3200" b="1">
                <a:solidFill>
                  <a:schemeClr val="tx1"/>
                </a:solidFill>
                <a:latin typeface="华文楷体" panose="02010600040101010101" pitchFamily="2" charset="-122"/>
                <a:ea typeface="华文楷体" panose="02010600040101010101" pitchFamily="2" charset="-122"/>
              </a:rPr>
              <a:t>         </a:t>
            </a:r>
          </a:p>
        </p:txBody>
      </p:sp>
      <p:sp>
        <p:nvSpPr>
          <p:cNvPr id="133124" name="灯片编号占位符 3">
            <a:extLst>
              <a:ext uri="{FF2B5EF4-FFF2-40B4-BE49-F238E27FC236}">
                <a16:creationId xmlns:a16="http://schemas.microsoft.com/office/drawing/2014/main" id="{DD7FD067-B998-6145-9859-E57C06D98BE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C21A500-5793-0A48-90DA-CBC0D61E7165}" type="slidenum">
              <a:rPr lang="zh-CN" altLang="en-US" sz="1800"/>
              <a:pPr/>
              <a:t>130</a:t>
            </a:fld>
            <a:endParaRPr lang="en-US" altLang="zh-CN" sz="1800"/>
          </a:p>
        </p:txBody>
      </p:sp>
    </p:spTree>
    <p:extLst>
      <p:ext uri="{BB962C8B-B14F-4D97-AF65-F5344CB8AC3E}">
        <p14:creationId xmlns:p14="http://schemas.microsoft.com/office/powerpoint/2010/main" val="2566593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7013">
                                            <p:txEl>
                                              <p:pRg st="0" end="0"/>
                                            </p:txEl>
                                          </p:spTgt>
                                        </p:tgtEl>
                                        <p:attrNameLst>
                                          <p:attrName>style.visibility</p:attrName>
                                        </p:attrNameLst>
                                      </p:cBhvr>
                                      <p:to>
                                        <p:strVal val="visible"/>
                                      </p:to>
                                    </p:set>
                                    <p:animEffect transition="in" filter="barn(outVertical)">
                                      <p:cBhvr>
                                        <p:cTn id="7" dur="500"/>
                                        <p:tgtEl>
                                          <p:spTgt spid="427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7013">
                                            <p:txEl>
                                              <p:pRg st="1" end="1"/>
                                            </p:txEl>
                                          </p:spTgt>
                                        </p:tgtEl>
                                        <p:attrNameLst>
                                          <p:attrName>style.visibility</p:attrName>
                                        </p:attrNameLst>
                                      </p:cBhvr>
                                      <p:to>
                                        <p:strVal val="visible"/>
                                      </p:to>
                                    </p:set>
                                    <p:animEffect transition="in" filter="barn(outVertical)">
                                      <p:cBhvr>
                                        <p:cTn id="12" dur="500"/>
                                        <p:tgtEl>
                                          <p:spTgt spid="427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7013">
                                            <p:txEl>
                                              <p:pRg st="2" end="2"/>
                                            </p:txEl>
                                          </p:spTgt>
                                        </p:tgtEl>
                                        <p:attrNameLst>
                                          <p:attrName>style.visibility</p:attrName>
                                        </p:attrNameLst>
                                      </p:cBhvr>
                                      <p:to>
                                        <p:strVal val="visible"/>
                                      </p:to>
                                    </p:set>
                                    <p:animEffect transition="in" filter="barn(outVertical)">
                                      <p:cBhvr>
                                        <p:cTn id="17" dur="500"/>
                                        <p:tgtEl>
                                          <p:spTgt spid="4270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7013">
                                            <p:txEl>
                                              <p:pRg st="3" end="3"/>
                                            </p:txEl>
                                          </p:spTgt>
                                        </p:tgtEl>
                                        <p:attrNameLst>
                                          <p:attrName>style.visibility</p:attrName>
                                        </p:attrNameLst>
                                      </p:cBhvr>
                                      <p:to>
                                        <p:strVal val="visible"/>
                                      </p:to>
                                    </p:set>
                                    <p:animEffect transition="in" filter="barn(outVertical)">
                                      <p:cBhvr>
                                        <p:cTn id="22" dur="500"/>
                                        <p:tgtEl>
                                          <p:spTgt spid="4270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7013">
                                            <p:txEl>
                                              <p:pRg st="4" end="4"/>
                                            </p:txEl>
                                          </p:spTgt>
                                        </p:tgtEl>
                                        <p:attrNameLst>
                                          <p:attrName>style.visibility</p:attrName>
                                        </p:attrNameLst>
                                      </p:cBhvr>
                                      <p:to>
                                        <p:strVal val="visible"/>
                                      </p:to>
                                    </p:set>
                                    <p:animEffect transition="in" filter="barn(outVertical)">
                                      <p:cBhvr>
                                        <p:cTn id="27" dur="500"/>
                                        <p:tgtEl>
                                          <p:spTgt spid="4270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7013">
                                            <p:txEl>
                                              <p:pRg st="5" end="5"/>
                                            </p:txEl>
                                          </p:spTgt>
                                        </p:tgtEl>
                                        <p:attrNameLst>
                                          <p:attrName>style.visibility</p:attrName>
                                        </p:attrNameLst>
                                      </p:cBhvr>
                                      <p:to>
                                        <p:strVal val="visible"/>
                                      </p:to>
                                    </p:set>
                                    <p:animEffect transition="in" filter="barn(outVertical)">
                                      <p:cBhvr>
                                        <p:cTn id="32" dur="500"/>
                                        <p:tgtEl>
                                          <p:spTgt spid="4270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3"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a:extLst>
              <a:ext uri="{FF2B5EF4-FFF2-40B4-BE49-F238E27FC236}">
                <a16:creationId xmlns:a16="http://schemas.microsoft.com/office/drawing/2014/main" id="{FCC76ED7-0ADF-FB47-9D47-9009DF42F661}"/>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428037" name="Text Box 5">
            <a:extLst>
              <a:ext uri="{FF2B5EF4-FFF2-40B4-BE49-F238E27FC236}">
                <a16:creationId xmlns:a16="http://schemas.microsoft.com/office/drawing/2014/main" id="{EBAA58CB-198D-4A40-BB88-9921D179A637}"/>
              </a:ext>
            </a:extLst>
          </p:cNvPr>
          <p:cNvSpPr txBox="1">
            <a:spLocks noChangeArrowheads="1"/>
          </p:cNvSpPr>
          <p:nvPr/>
        </p:nvSpPr>
        <p:spPr bwMode="auto">
          <a:xfrm>
            <a:off x="565150" y="755650"/>
            <a:ext cx="8399463"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en-US" altLang="zh-CN"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3333FF"/>
                </a:solidFill>
                <a:latin typeface="华文楷体" panose="02010600040101010101" pitchFamily="2" charset="-122"/>
                <a:ea typeface="华文楷体" panose="02010600040101010101" pitchFamily="2" charset="-122"/>
              </a:rPr>
              <a:t>特点：</a:t>
            </a:r>
            <a:r>
              <a:rPr lang="zh-CN" altLang="en-US" sz="3200" b="1">
                <a:solidFill>
                  <a:srgbClr val="000000"/>
                </a:solidFill>
                <a:latin typeface="华文楷体" panose="02010600040101010101" pitchFamily="2" charset="-122"/>
                <a:ea typeface="华文楷体" panose="02010600040101010101" pitchFamily="2" charset="-122"/>
              </a:rPr>
              <a:t>系统只提供共享存储器，公用数据结构的设置及对进程间同步的处理都由程序员负责。</a:t>
            </a:r>
          </a:p>
          <a:p>
            <a:pPr hangingPunct="1"/>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3333FF"/>
                </a:solidFill>
                <a:latin typeface="华文楷体" panose="02010600040101010101" pitchFamily="2" charset="-122"/>
                <a:ea typeface="华文楷体" panose="02010600040101010101" pitchFamily="2" charset="-122"/>
              </a:rPr>
              <a:t>该通信方式效率低，只适用于传递少量数据。</a:t>
            </a:r>
          </a:p>
          <a:p>
            <a:pPr hangingPunct="1"/>
            <a:r>
              <a:rPr lang="zh-CN" altLang="en-US"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２．基于共享存储区的通信方式 </a:t>
            </a:r>
          </a:p>
          <a:p>
            <a:pPr hangingPunct="1"/>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在存储器中划出了一块共享存储区，诸进程可通过对</a:t>
            </a:r>
            <a:r>
              <a:rPr lang="zh-CN" altLang="en-US" sz="3200" b="1">
                <a:solidFill>
                  <a:srgbClr val="FF00FF"/>
                </a:solidFill>
                <a:latin typeface="华文楷体" panose="02010600040101010101" pitchFamily="2" charset="-122"/>
                <a:ea typeface="华文楷体" panose="02010600040101010101" pitchFamily="2" charset="-122"/>
              </a:rPr>
              <a:t>共享存储中的数据</a:t>
            </a:r>
            <a:r>
              <a:rPr lang="zh-CN" altLang="en-US" sz="3200" b="1">
                <a:solidFill>
                  <a:srgbClr val="000000"/>
                </a:solidFill>
                <a:latin typeface="华文楷体" panose="02010600040101010101" pitchFamily="2" charset="-122"/>
                <a:ea typeface="华文楷体" panose="02010600040101010101" pitchFamily="2" charset="-122"/>
              </a:rPr>
              <a:t>进行</a:t>
            </a:r>
            <a:r>
              <a:rPr lang="zh-CN" altLang="en-US" sz="3200" b="1">
                <a:solidFill>
                  <a:srgbClr val="FF00FF"/>
                </a:solidFill>
                <a:latin typeface="华文楷体" panose="02010600040101010101" pitchFamily="2" charset="-122"/>
                <a:ea typeface="华文楷体" panose="02010600040101010101" pitchFamily="2" charset="-122"/>
              </a:rPr>
              <a:t>读</a:t>
            </a:r>
            <a:r>
              <a:rPr lang="zh-CN" altLang="en-US" sz="3200" b="1">
                <a:solidFill>
                  <a:srgbClr val="000000"/>
                </a:solidFill>
                <a:latin typeface="华文楷体" panose="02010600040101010101" pitchFamily="2" charset="-122"/>
                <a:ea typeface="华文楷体" panose="02010600040101010101" pitchFamily="2" charset="-122"/>
              </a:rPr>
              <a:t>或</a:t>
            </a:r>
            <a:r>
              <a:rPr lang="zh-CN" altLang="en-US" sz="3200" b="1">
                <a:solidFill>
                  <a:srgbClr val="FF00FF"/>
                </a:solidFill>
                <a:latin typeface="华文楷体" panose="02010600040101010101" pitchFamily="2" charset="-122"/>
                <a:ea typeface="华文楷体" panose="02010600040101010101" pitchFamily="2" charset="-122"/>
              </a:rPr>
              <a:t>写</a:t>
            </a:r>
            <a:r>
              <a:rPr lang="zh-CN" altLang="en-US" sz="3200" b="1">
                <a:solidFill>
                  <a:srgbClr val="000000"/>
                </a:solidFill>
                <a:latin typeface="华文楷体" panose="02010600040101010101" pitchFamily="2" charset="-122"/>
                <a:ea typeface="华文楷体" panose="02010600040101010101" pitchFamily="2" charset="-122"/>
              </a:rPr>
              <a:t>来实现通信。</a:t>
            </a:r>
          </a:p>
          <a:p>
            <a:pPr>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这种通信方式可传输大量的数据，属于高级通信。</a:t>
            </a:r>
          </a:p>
        </p:txBody>
      </p:sp>
      <p:sp>
        <p:nvSpPr>
          <p:cNvPr id="134148" name="灯片编号占位符 3">
            <a:extLst>
              <a:ext uri="{FF2B5EF4-FFF2-40B4-BE49-F238E27FC236}">
                <a16:creationId xmlns:a16="http://schemas.microsoft.com/office/drawing/2014/main" id="{2E9817F2-AC17-494A-9054-B349DDA76AE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5CFCF31-2046-E743-A827-A6DA4BFDDFF1}" type="slidenum">
              <a:rPr lang="zh-CN" altLang="en-US" sz="1800"/>
              <a:pPr/>
              <a:t>131</a:t>
            </a:fld>
            <a:endParaRPr lang="en-US" altLang="zh-CN" sz="1800"/>
          </a:p>
        </p:txBody>
      </p:sp>
    </p:spTree>
    <p:extLst>
      <p:ext uri="{BB962C8B-B14F-4D97-AF65-F5344CB8AC3E}">
        <p14:creationId xmlns:p14="http://schemas.microsoft.com/office/powerpoint/2010/main" val="41685032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8037">
                                            <p:txEl>
                                              <p:pRg st="0" end="0"/>
                                            </p:txEl>
                                          </p:spTgt>
                                        </p:tgtEl>
                                        <p:attrNameLst>
                                          <p:attrName>style.visibility</p:attrName>
                                        </p:attrNameLst>
                                      </p:cBhvr>
                                      <p:to>
                                        <p:strVal val="visible"/>
                                      </p:to>
                                    </p:set>
                                    <p:animEffect transition="in" filter="barn(outVertical)">
                                      <p:cBhvr>
                                        <p:cTn id="7" dur="500"/>
                                        <p:tgtEl>
                                          <p:spTgt spid="428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8037">
                                            <p:txEl>
                                              <p:pRg st="1" end="1"/>
                                            </p:txEl>
                                          </p:spTgt>
                                        </p:tgtEl>
                                        <p:attrNameLst>
                                          <p:attrName>style.visibility</p:attrName>
                                        </p:attrNameLst>
                                      </p:cBhvr>
                                      <p:to>
                                        <p:strVal val="visible"/>
                                      </p:to>
                                    </p:set>
                                    <p:animEffect transition="in" filter="barn(outVertical)">
                                      <p:cBhvr>
                                        <p:cTn id="12" dur="500"/>
                                        <p:tgtEl>
                                          <p:spTgt spid="428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8037">
                                            <p:txEl>
                                              <p:pRg st="2" end="2"/>
                                            </p:txEl>
                                          </p:spTgt>
                                        </p:tgtEl>
                                        <p:attrNameLst>
                                          <p:attrName>style.visibility</p:attrName>
                                        </p:attrNameLst>
                                      </p:cBhvr>
                                      <p:to>
                                        <p:strVal val="visible"/>
                                      </p:to>
                                    </p:set>
                                    <p:animEffect transition="in" filter="barn(outVertical)">
                                      <p:cBhvr>
                                        <p:cTn id="17" dur="500"/>
                                        <p:tgtEl>
                                          <p:spTgt spid="4280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8037">
                                            <p:txEl>
                                              <p:pRg st="3" end="3"/>
                                            </p:txEl>
                                          </p:spTgt>
                                        </p:tgtEl>
                                        <p:attrNameLst>
                                          <p:attrName>style.visibility</p:attrName>
                                        </p:attrNameLst>
                                      </p:cBhvr>
                                      <p:to>
                                        <p:strVal val="visible"/>
                                      </p:to>
                                    </p:set>
                                    <p:animEffect transition="in" filter="barn(outVertical)">
                                      <p:cBhvr>
                                        <p:cTn id="22" dur="500"/>
                                        <p:tgtEl>
                                          <p:spTgt spid="4280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8037">
                                            <p:txEl>
                                              <p:pRg st="4" end="4"/>
                                            </p:txEl>
                                          </p:spTgt>
                                        </p:tgtEl>
                                        <p:attrNameLst>
                                          <p:attrName>style.visibility</p:attrName>
                                        </p:attrNameLst>
                                      </p:cBhvr>
                                      <p:to>
                                        <p:strVal val="visible"/>
                                      </p:to>
                                    </p:set>
                                    <p:animEffect transition="in" filter="barn(outVertical)">
                                      <p:cBhvr>
                                        <p:cTn id="27" dur="500"/>
                                        <p:tgtEl>
                                          <p:spTgt spid="4280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7"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Text Box 4">
            <a:extLst>
              <a:ext uri="{FF2B5EF4-FFF2-40B4-BE49-F238E27FC236}">
                <a16:creationId xmlns:a16="http://schemas.microsoft.com/office/drawing/2014/main" id="{805F1172-B91E-F246-8F3E-358158DF7962}"/>
              </a:ext>
            </a:extLst>
          </p:cNvPr>
          <p:cNvSpPr txBox="1">
            <a:spLocks noChangeArrowheads="1"/>
          </p:cNvSpPr>
          <p:nvPr/>
        </p:nvSpPr>
        <p:spPr bwMode="auto">
          <a:xfrm>
            <a:off x="457200" y="500063"/>
            <a:ext cx="8472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华文楷体" panose="02010600040101010101" pitchFamily="2" charset="-122"/>
                <a:ea typeface="华文楷体" panose="02010600040101010101" pitchFamily="2" charset="-122"/>
              </a:rPr>
              <a:t>二、管道（</a:t>
            </a:r>
            <a:r>
              <a:rPr lang="en-US" altLang="zh-CN" sz="3600" b="1">
                <a:solidFill>
                  <a:srgbClr val="0000FF"/>
                </a:solidFill>
                <a:latin typeface="华文楷体" panose="02010600040101010101" pitchFamily="2" charset="-122"/>
                <a:ea typeface="华文楷体" panose="02010600040101010101" pitchFamily="2" charset="-122"/>
              </a:rPr>
              <a:t>pipe</a:t>
            </a:r>
            <a:r>
              <a:rPr lang="zh-CN" altLang="en-US" sz="3600" b="1">
                <a:solidFill>
                  <a:srgbClr val="0000FF"/>
                </a:solidFill>
                <a:latin typeface="华文楷体" panose="02010600040101010101" pitchFamily="2" charset="-122"/>
                <a:ea typeface="华文楷体" panose="02010600040101010101" pitchFamily="2" charset="-122"/>
              </a:rPr>
              <a:t>）通信</a:t>
            </a:r>
          </a:p>
          <a:p>
            <a:r>
              <a:rPr lang="zh-CN" altLang="en-US" sz="3600" b="1">
                <a:solidFill>
                  <a:srgbClr val="0000FF"/>
                </a:solidFill>
                <a:latin typeface="华文楷体" panose="02010600040101010101" pitchFamily="2" charset="-122"/>
                <a:ea typeface="华文楷体" panose="02010600040101010101" pitchFamily="2" charset="-122"/>
              </a:rPr>
              <a:t>  </a:t>
            </a:r>
            <a:r>
              <a:rPr lang="en-US" altLang="zh-CN" sz="3600" b="1">
                <a:solidFill>
                  <a:srgbClr val="0000FF"/>
                </a:solidFill>
                <a:latin typeface="华文楷体" panose="02010600040101010101" pitchFamily="2" charset="-122"/>
                <a:ea typeface="华文楷体" panose="02010600040101010101" pitchFamily="2" charset="-122"/>
              </a:rPr>
              <a:t>1</a:t>
            </a:r>
            <a:r>
              <a:rPr lang="zh-CN" altLang="en-US" sz="3600" b="1">
                <a:solidFill>
                  <a:srgbClr val="0000FF"/>
                </a:solidFill>
                <a:latin typeface="华文楷体" panose="02010600040101010101" pitchFamily="2" charset="-122"/>
                <a:ea typeface="华文楷体" panose="02010600040101010101" pitchFamily="2" charset="-122"/>
              </a:rPr>
              <a:t>、管道通信的概念</a:t>
            </a:r>
            <a:r>
              <a:rPr lang="zh-CN" altLang="en-US" sz="3200" b="1">
                <a:solidFill>
                  <a:schemeClr val="tx1"/>
                </a:solidFill>
                <a:latin typeface="华文楷体" panose="02010600040101010101" pitchFamily="2" charset="-122"/>
                <a:ea typeface="华文楷体" panose="02010600040101010101" pitchFamily="2" charset="-122"/>
              </a:rPr>
              <a:t>　</a:t>
            </a:r>
          </a:p>
          <a:p>
            <a:r>
              <a:rPr lang="zh-CN" altLang="en-US" sz="3200" b="1">
                <a:solidFill>
                  <a:srgbClr val="FF3300"/>
                </a:solidFill>
                <a:latin typeface="华文楷体" panose="02010600040101010101" pitchFamily="2" charset="-122"/>
                <a:ea typeface="华文楷体" panose="02010600040101010101" pitchFamily="2" charset="-122"/>
              </a:rPr>
              <a:t>     管道：</a:t>
            </a:r>
            <a:r>
              <a:rPr lang="zh-CN" altLang="en-US" sz="3200" b="1">
                <a:solidFill>
                  <a:srgbClr val="000000"/>
                </a:solidFill>
                <a:latin typeface="华文楷体" panose="02010600040101010101" pitchFamily="2" charset="-122"/>
                <a:ea typeface="华文楷体" panose="02010600040101010101" pitchFamily="2" charset="-122"/>
              </a:rPr>
              <a:t>是指用于连接一个读进程和一个写进程，以实现它们之间通信的</a:t>
            </a:r>
            <a:r>
              <a:rPr lang="zh-CN" altLang="en-US" sz="3200" b="1">
                <a:solidFill>
                  <a:srgbClr val="FF00FF"/>
                </a:solidFill>
                <a:latin typeface="华文楷体" panose="02010600040101010101" pitchFamily="2" charset="-122"/>
                <a:ea typeface="华文楷体" panose="02010600040101010101" pitchFamily="2" charset="-122"/>
              </a:rPr>
              <a:t>共享文件</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又称为 </a:t>
            </a:r>
            <a:r>
              <a:rPr lang="en-US" altLang="zh-CN" sz="3200" b="1">
                <a:solidFill>
                  <a:srgbClr val="000000"/>
                </a:solidFill>
                <a:latin typeface="华文楷体" panose="02010600040101010101" pitchFamily="2" charset="-122"/>
                <a:ea typeface="华文楷体" panose="02010600040101010101" pitchFamily="2" charset="-122"/>
              </a:rPr>
              <a:t>pipe </a:t>
            </a:r>
            <a:r>
              <a:rPr lang="zh-CN" altLang="en-US" sz="3200" b="1">
                <a:solidFill>
                  <a:srgbClr val="000000"/>
                </a:solidFill>
                <a:latin typeface="华文楷体" panose="02010600040101010101" pitchFamily="2" charset="-122"/>
                <a:ea typeface="华文楷体" panose="02010600040101010101" pitchFamily="2" charset="-122"/>
              </a:rPr>
              <a:t>文件。</a:t>
            </a: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发送进程：</a:t>
            </a:r>
            <a:r>
              <a:rPr lang="zh-CN" altLang="en-US" sz="3200" b="1">
                <a:solidFill>
                  <a:srgbClr val="000000"/>
                </a:solidFill>
                <a:latin typeface="华文楷体" panose="02010600040101010101" pitchFamily="2" charset="-122"/>
                <a:ea typeface="华文楷体" panose="02010600040101010101" pitchFamily="2" charset="-122"/>
              </a:rPr>
              <a:t>向管道（共享文件）提供数据输入的进程。</a:t>
            </a:r>
          </a:p>
          <a:p>
            <a:r>
              <a:rPr lang="zh-CN" altLang="en-US" sz="3200" b="1">
                <a:solidFill>
                  <a:srgbClr val="0000FF"/>
                </a:solidFill>
                <a:latin typeface="华文楷体" panose="02010600040101010101" pitchFamily="2" charset="-122"/>
                <a:ea typeface="华文楷体" panose="02010600040101010101" pitchFamily="2" charset="-122"/>
              </a:rPr>
              <a:t>        接收进程：</a:t>
            </a:r>
            <a:r>
              <a:rPr lang="zh-CN" altLang="en-US" sz="3200" b="1">
                <a:solidFill>
                  <a:srgbClr val="000000"/>
                </a:solidFill>
                <a:latin typeface="华文楷体" panose="02010600040101010101" pitchFamily="2" charset="-122"/>
                <a:ea typeface="华文楷体" panose="02010600040101010101" pitchFamily="2" charset="-122"/>
              </a:rPr>
              <a:t>从管道（共享文件）接收数据的进程。</a:t>
            </a:r>
          </a:p>
          <a:p>
            <a:r>
              <a:rPr lang="zh-CN" altLang="en-US" sz="3200" b="1">
                <a:solidFill>
                  <a:srgbClr val="0000FF"/>
                </a:solidFill>
                <a:latin typeface="华文楷体" panose="02010600040101010101" pitchFamily="2" charset="-122"/>
                <a:ea typeface="华文楷体" panose="02010600040101010101" pitchFamily="2" charset="-122"/>
              </a:rPr>
              <a:t>　　 管道通信：</a:t>
            </a:r>
            <a:r>
              <a:rPr lang="zh-CN" altLang="en-US" sz="3200" b="1">
                <a:solidFill>
                  <a:srgbClr val="000000"/>
                </a:solidFill>
                <a:latin typeface="华文楷体" panose="02010600040101010101" pitchFamily="2" charset="-122"/>
                <a:ea typeface="华文楷体" panose="02010600040101010101" pitchFamily="2" charset="-122"/>
              </a:rPr>
              <a:t>发送进程和接收进程利用管道进行的通信方式。</a:t>
            </a:r>
          </a:p>
        </p:txBody>
      </p:sp>
      <p:sp>
        <p:nvSpPr>
          <p:cNvPr id="135171" name="Rectangle 5">
            <a:extLst>
              <a:ext uri="{FF2B5EF4-FFF2-40B4-BE49-F238E27FC236}">
                <a16:creationId xmlns:a16="http://schemas.microsoft.com/office/drawing/2014/main" id="{F8799633-5691-DD4C-8AC0-D36AE52869BF}"/>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135172" name="灯片编号占位符 3">
            <a:extLst>
              <a:ext uri="{FF2B5EF4-FFF2-40B4-BE49-F238E27FC236}">
                <a16:creationId xmlns:a16="http://schemas.microsoft.com/office/drawing/2014/main" id="{4F3663EC-EFDB-2C46-AC07-52B6E3782B7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20E63D8-DD54-2E4F-B1C2-7ED251147572}" type="slidenum">
              <a:rPr lang="zh-CN" altLang="en-US" sz="1800"/>
              <a:pPr/>
              <a:t>132</a:t>
            </a:fld>
            <a:endParaRPr lang="en-US" altLang="zh-CN" sz="1800"/>
          </a:p>
        </p:txBody>
      </p:sp>
    </p:spTree>
    <p:extLst>
      <p:ext uri="{BB962C8B-B14F-4D97-AF65-F5344CB8AC3E}">
        <p14:creationId xmlns:p14="http://schemas.microsoft.com/office/powerpoint/2010/main" val="333316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31108">
                                            <p:txEl>
                                              <p:pRg st="0" end="0"/>
                                            </p:txEl>
                                          </p:spTgt>
                                        </p:tgtEl>
                                        <p:attrNameLst>
                                          <p:attrName>style.visibility</p:attrName>
                                        </p:attrNameLst>
                                      </p:cBhvr>
                                      <p:to>
                                        <p:strVal val="visible"/>
                                      </p:to>
                                    </p:set>
                                    <p:animEffect transition="in" filter="barn(outVertical)">
                                      <p:cBhvr>
                                        <p:cTn id="7" dur="500"/>
                                        <p:tgtEl>
                                          <p:spTgt spid="431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31108">
                                            <p:txEl>
                                              <p:pRg st="1" end="1"/>
                                            </p:txEl>
                                          </p:spTgt>
                                        </p:tgtEl>
                                        <p:attrNameLst>
                                          <p:attrName>style.visibility</p:attrName>
                                        </p:attrNameLst>
                                      </p:cBhvr>
                                      <p:to>
                                        <p:strVal val="visible"/>
                                      </p:to>
                                    </p:set>
                                    <p:animEffect transition="in" filter="barn(outVertical)">
                                      <p:cBhvr>
                                        <p:cTn id="12" dur="500"/>
                                        <p:tgtEl>
                                          <p:spTgt spid="4311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31108">
                                            <p:txEl>
                                              <p:pRg st="2" end="2"/>
                                            </p:txEl>
                                          </p:spTgt>
                                        </p:tgtEl>
                                        <p:attrNameLst>
                                          <p:attrName>style.visibility</p:attrName>
                                        </p:attrNameLst>
                                      </p:cBhvr>
                                      <p:to>
                                        <p:strVal val="visible"/>
                                      </p:to>
                                    </p:set>
                                    <p:animEffect transition="in" filter="barn(outVertical)">
                                      <p:cBhvr>
                                        <p:cTn id="17" dur="500"/>
                                        <p:tgtEl>
                                          <p:spTgt spid="4311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31108">
                                            <p:txEl>
                                              <p:pRg st="3" end="3"/>
                                            </p:txEl>
                                          </p:spTgt>
                                        </p:tgtEl>
                                        <p:attrNameLst>
                                          <p:attrName>style.visibility</p:attrName>
                                        </p:attrNameLst>
                                      </p:cBhvr>
                                      <p:to>
                                        <p:strVal val="visible"/>
                                      </p:to>
                                    </p:set>
                                    <p:animEffect transition="in" filter="barn(outVertical)">
                                      <p:cBhvr>
                                        <p:cTn id="22" dur="500"/>
                                        <p:tgtEl>
                                          <p:spTgt spid="4311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31108">
                                            <p:txEl>
                                              <p:pRg st="4" end="4"/>
                                            </p:txEl>
                                          </p:spTgt>
                                        </p:tgtEl>
                                        <p:attrNameLst>
                                          <p:attrName>style.visibility</p:attrName>
                                        </p:attrNameLst>
                                      </p:cBhvr>
                                      <p:to>
                                        <p:strVal val="visible"/>
                                      </p:to>
                                    </p:set>
                                    <p:animEffect transition="in" filter="barn(outVertical)">
                                      <p:cBhvr>
                                        <p:cTn id="27" dur="500"/>
                                        <p:tgtEl>
                                          <p:spTgt spid="4311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31108">
                                            <p:txEl>
                                              <p:pRg st="5" end="5"/>
                                            </p:txEl>
                                          </p:spTgt>
                                        </p:tgtEl>
                                        <p:attrNameLst>
                                          <p:attrName>style.visibility</p:attrName>
                                        </p:attrNameLst>
                                      </p:cBhvr>
                                      <p:to>
                                        <p:strVal val="visible"/>
                                      </p:to>
                                    </p:set>
                                    <p:animEffect transition="in" filter="barn(outVertical)">
                                      <p:cBhvr>
                                        <p:cTn id="32" dur="500"/>
                                        <p:tgtEl>
                                          <p:spTgt spid="431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Text Box 4">
            <a:extLst>
              <a:ext uri="{FF2B5EF4-FFF2-40B4-BE49-F238E27FC236}">
                <a16:creationId xmlns:a16="http://schemas.microsoft.com/office/drawing/2014/main" id="{E45851EF-0B1F-394E-B253-6064C53AB0AA}"/>
              </a:ext>
            </a:extLst>
          </p:cNvPr>
          <p:cNvSpPr txBox="1">
            <a:spLocks noChangeArrowheads="1"/>
          </p:cNvSpPr>
          <p:nvPr/>
        </p:nvSpPr>
        <p:spPr bwMode="auto">
          <a:xfrm>
            <a:off x="685800" y="757238"/>
            <a:ext cx="8077200" cy="55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en-US" altLang="zh-CN" sz="3600" b="1">
                <a:solidFill>
                  <a:srgbClr val="0000FF"/>
                </a:solidFill>
                <a:latin typeface="华文楷体" panose="02010600040101010101" pitchFamily="2" charset="-122"/>
                <a:ea typeface="华文楷体" panose="02010600040101010101" pitchFamily="2" charset="-122"/>
              </a:rPr>
              <a:t>2</a:t>
            </a:r>
            <a:r>
              <a:rPr lang="zh-CN" altLang="en-US" sz="3600" b="1">
                <a:solidFill>
                  <a:srgbClr val="0000FF"/>
                </a:solidFill>
                <a:latin typeface="华文楷体" panose="02010600040101010101" pitchFamily="2" charset="-122"/>
                <a:ea typeface="华文楷体" panose="02010600040101010101" pitchFamily="2" charset="-122"/>
              </a:rPr>
              <a:t>、管道通信机制的功能</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（１）互斥</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当一个进程正在对管道进行读</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写操作时，另一进程必须等待。</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（２）同步</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当写（输入）进程把一定数量数据写入管道后，便去睡眠等待，直到读（输出）进程取走数据后，再把它唤醒。</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（３）确定对方是否存在</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只有确定对方存在时，方能通信。</a:t>
            </a:r>
          </a:p>
        </p:txBody>
      </p:sp>
      <p:sp>
        <p:nvSpPr>
          <p:cNvPr id="136195" name="Rectangle 5">
            <a:extLst>
              <a:ext uri="{FF2B5EF4-FFF2-40B4-BE49-F238E27FC236}">
                <a16:creationId xmlns:a16="http://schemas.microsoft.com/office/drawing/2014/main" id="{D01BD106-F6A5-EA45-AB63-F49289A3DEBF}"/>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Tree>
    <p:extLst>
      <p:ext uri="{BB962C8B-B14F-4D97-AF65-F5344CB8AC3E}">
        <p14:creationId xmlns:p14="http://schemas.microsoft.com/office/powerpoint/2010/main" val="35581615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32132">
                                            <p:txEl>
                                              <p:pRg st="0" end="0"/>
                                            </p:txEl>
                                          </p:spTgt>
                                        </p:tgtEl>
                                        <p:attrNameLst>
                                          <p:attrName>style.visibility</p:attrName>
                                        </p:attrNameLst>
                                      </p:cBhvr>
                                      <p:to>
                                        <p:strVal val="visible"/>
                                      </p:to>
                                    </p:set>
                                    <p:animEffect transition="in" filter="barn(outVertical)">
                                      <p:cBhvr>
                                        <p:cTn id="7" dur="500"/>
                                        <p:tgtEl>
                                          <p:spTgt spid="432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32132">
                                            <p:txEl>
                                              <p:pRg st="1" end="1"/>
                                            </p:txEl>
                                          </p:spTgt>
                                        </p:tgtEl>
                                        <p:attrNameLst>
                                          <p:attrName>style.visibility</p:attrName>
                                        </p:attrNameLst>
                                      </p:cBhvr>
                                      <p:to>
                                        <p:strVal val="visible"/>
                                      </p:to>
                                    </p:set>
                                    <p:animEffect transition="in" filter="barn(outVertical)">
                                      <p:cBhvr>
                                        <p:cTn id="12" dur="500"/>
                                        <p:tgtEl>
                                          <p:spTgt spid="4321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32132">
                                            <p:txEl>
                                              <p:pRg st="2" end="2"/>
                                            </p:txEl>
                                          </p:spTgt>
                                        </p:tgtEl>
                                        <p:attrNameLst>
                                          <p:attrName>style.visibility</p:attrName>
                                        </p:attrNameLst>
                                      </p:cBhvr>
                                      <p:to>
                                        <p:strVal val="visible"/>
                                      </p:to>
                                    </p:set>
                                    <p:animEffect transition="in" filter="barn(outVertical)">
                                      <p:cBhvr>
                                        <p:cTn id="17" dur="500"/>
                                        <p:tgtEl>
                                          <p:spTgt spid="4321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32132">
                                            <p:txEl>
                                              <p:pRg st="3" end="3"/>
                                            </p:txEl>
                                          </p:spTgt>
                                        </p:tgtEl>
                                        <p:attrNameLst>
                                          <p:attrName>style.visibility</p:attrName>
                                        </p:attrNameLst>
                                      </p:cBhvr>
                                      <p:to>
                                        <p:strVal val="visible"/>
                                      </p:to>
                                    </p:set>
                                    <p:animEffect transition="in" filter="barn(outVertical)">
                                      <p:cBhvr>
                                        <p:cTn id="22" dur="500"/>
                                        <p:tgtEl>
                                          <p:spTgt spid="4321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32132">
                                            <p:txEl>
                                              <p:pRg st="4" end="4"/>
                                            </p:txEl>
                                          </p:spTgt>
                                        </p:tgtEl>
                                        <p:attrNameLst>
                                          <p:attrName>style.visibility</p:attrName>
                                        </p:attrNameLst>
                                      </p:cBhvr>
                                      <p:to>
                                        <p:strVal val="visible"/>
                                      </p:to>
                                    </p:set>
                                    <p:animEffect transition="in" filter="barn(outVertical)">
                                      <p:cBhvr>
                                        <p:cTn id="27" dur="500"/>
                                        <p:tgtEl>
                                          <p:spTgt spid="4321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32132">
                                            <p:txEl>
                                              <p:pRg st="5" end="5"/>
                                            </p:txEl>
                                          </p:spTgt>
                                        </p:tgtEl>
                                        <p:attrNameLst>
                                          <p:attrName>style.visibility</p:attrName>
                                        </p:attrNameLst>
                                      </p:cBhvr>
                                      <p:to>
                                        <p:strVal val="visible"/>
                                      </p:to>
                                    </p:set>
                                    <p:animEffect transition="in" filter="barn(outVertical)">
                                      <p:cBhvr>
                                        <p:cTn id="32" dur="500"/>
                                        <p:tgtEl>
                                          <p:spTgt spid="43213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32132">
                                            <p:txEl>
                                              <p:pRg st="6" end="6"/>
                                            </p:txEl>
                                          </p:spTgt>
                                        </p:tgtEl>
                                        <p:attrNameLst>
                                          <p:attrName>style.visibility</p:attrName>
                                        </p:attrNameLst>
                                      </p:cBhvr>
                                      <p:to>
                                        <p:strVal val="visible"/>
                                      </p:to>
                                    </p:set>
                                    <p:animEffect transition="in" filter="barn(outVertical)">
                                      <p:cBhvr>
                                        <p:cTn id="37" dur="500"/>
                                        <p:tgtEl>
                                          <p:spTgt spid="432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Text Box 4">
            <a:extLst>
              <a:ext uri="{FF2B5EF4-FFF2-40B4-BE49-F238E27FC236}">
                <a16:creationId xmlns:a16="http://schemas.microsoft.com/office/drawing/2014/main" id="{025549E0-B1EC-8742-A8C5-51DAAE4B4CFA}"/>
              </a:ext>
            </a:extLst>
          </p:cNvPr>
          <p:cNvSpPr txBox="1">
            <a:spLocks noChangeArrowheads="1"/>
          </p:cNvSpPr>
          <p:nvPr/>
        </p:nvSpPr>
        <p:spPr bwMode="auto">
          <a:xfrm>
            <a:off x="457200" y="609600"/>
            <a:ext cx="8472488"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zh-CN" altLang="en-US" sz="3600" b="1">
                <a:solidFill>
                  <a:srgbClr val="0000FF"/>
                </a:solidFill>
                <a:latin typeface="华文楷体" panose="02010600040101010101" pitchFamily="2" charset="-122"/>
                <a:ea typeface="华文楷体" panose="02010600040101010101" pitchFamily="2" charset="-122"/>
              </a:rPr>
              <a:t>三、消息传递系统</a:t>
            </a:r>
          </a:p>
          <a:p>
            <a:pPr>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000000"/>
                </a:solidFill>
                <a:latin typeface="华文楷体" panose="02010600040101010101" pitchFamily="2" charset="-122"/>
                <a:ea typeface="华文楷体" panose="02010600040101010101" pitchFamily="2" charset="-122"/>
              </a:rPr>
              <a:t>在消息传递系统中，进程间的数据交换以消息（</a:t>
            </a:r>
            <a:r>
              <a:rPr lang="en-US" altLang="zh-CN" sz="3600" b="1">
                <a:solidFill>
                  <a:srgbClr val="000000"/>
                </a:solidFill>
                <a:latin typeface="华文楷体" panose="02010600040101010101" pitchFamily="2" charset="-122"/>
                <a:ea typeface="华文楷体" panose="02010600040101010101" pitchFamily="2" charset="-122"/>
              </a:rPr>
              <a:t>message</a:t>
            </a:r>
            <a:r>
              <a:rPr lang="zh-CN" altLang="en-US" sz="3600" b="1">
                <a:solidFill>
                  <a:srgbClr val="000000"/>
                </a:solidFill>
                <a:latin typeface="华文楷体" panose="02010600040101010101" pitchFamily="2" charset="-122"/>
                <a:ea typeface="华文楷体" panose="02010600040101010101" pitchFamily="2" charset="-122"/>
              </a:rPr>
              <a:t>）为单位；在计算机网络中，又称为报文。</a:t>
            </a:r>
          </a:p>
          <a:p>
            <a:pPr>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0000FF"/>
                </a:solidFill>
                <a:latin typeface="华文楷体" panose="02010600040101010101" pitchFamily="2" charset="-122"/>
                <a:ea typeface="华文楷体" panose="02010600040101010101" pitchFamily="2" charset="-122"/>
              </a:rPr>
              <a:t>程序员直接利用系统提供的一组通信命令（原语）来实现通信。</a:t>
            </a:r>
          </a:p>
          <a:p>
            <a:pPr hangingPunct="1">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000000"/>
                </a:solidFill>
                <a:latin typeface="华文楷体" panose="02010600040101010101" pitchFamily="2" charset="-122"/>
                <a:ea typeface="华文楷体" panose="02010600040101010101" pitchFamily="2" charset="-122"/>
              </a:rPr>
              <a:t>通信操作过程对用户是透明的，故目前广泛应用于单机系统、多机系统及计算机网络中。</a:t>
            </a:r>
          </a:p>
          <a:p>
            <a:pPr>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p>
        </p:txBody>
      </p:sp>
      <p:sp>
        <p:nvSpPr>
          <p:cNvPr id="137219" name="Rectangle 5">
            <a:extLst>
              <a:ext uri="{FF2B5EF4-FFF2-40B4-BE49-F238E27FC236}">
                <a16:creationId xmlns:a16="http://schemas.microsoft.com/office/drawing/2014/main" id="{FCFC4D92-DBD7-264D-99CF-ACD5D47729AE}"/>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137220" name="灯片编号占位符 3">
            <a:extLst>
              <a:ext uri="{FF2B5EF4-FFF2-40B4-BE49-F238E27FC236}">
                <a16:creationId xmlns:a16="http://schemas.microsoft.com/office/drawing/2014/main" id="{857CD22D-C274-064C-A976-68829DAD543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9024847-93FD-7D4E-B7F6-28D7DA1A599B}" type="slidenum">
              <a:rPr lang="zh-CN" altLang="en-US" sz="1800"/>
              <a:pPr/>
              <a:t>134</a:t>
            </a:fld>
            <a:endParaRPr lang="en-US" altLang="zh-CN" sz="1800"/>
          </a:p>
        </p:txBody>
      </p:sp>
    </p:spTree>
    <p:extLst>
      <p:ext uri="{BB962C8B-B14F-4D97-AF65-F5344CB8AC3E}">
        <p14:creationId xmlns:p14="http://schemas.microsoft.com/office/powerpoint/2010/main" val="18161816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9060">
                                            <p:txEl>
                                              <p:pRg st="0" end="0"/>
                                            </p:txEl>
                                          </p:spTgt>
                                        </p:tgtEl>
                                        <p:attrNameLst>
                                          <p:attrName>style.visibility</p:attrName>
                                        </p:attrNameLst>
                                      </p:cBhvr>
                                      <p:to>
                                        <p:strVal val="visible"/>
                                      </p:to>
                                    </p:set>
                                    <p:animEffect transition="in" filter="barn(outVertical)">
                                      <p:cBhvr>
                                        <p:cTn id="7" dur="500"/>
                                        <p:tgtEl>
                                          <p:spTgt spid="429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9060">
                                            <p:txEl>
                                              <p:pRg st="1" end="1"/>
                                            </p:txEl>
                                          </p:spTgt>
                                        </p:tgtEl>
                                        <p:attrNameLst>
                                          <p:attrName>style.visibility</p:attrName>
                                        </p:attrNameLst>
                                      </p:cBhvr>
                                      <p:to>
                                        <p:strVal val="visible"/>
                                      </p:to>
                                    </p:set>
                                    <p:animEffect transition="in" filter="barn(outVertical)">
                                      <p:cBhvr>
                                        <p:cTn id="12" dur="500"/>
                                        <p:tgtEl>
                                          <p:spTgt spid="429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9060">
                                            <p:txEl>
                                              <p:pRg st="2" end="2"/>
                                            </p:txEl>
                                          </p:spTgt>
                                        </p:tgtEl>
                                        <p:attrNameLst>
                                          <p:attrName>style.visibility</p:attrName>
                                        </p:attrNameLst>
                                      </p:cBhvr>
                                      <p:to>
                                        <p:strVal val="visible"/>
                                      </p:to>
                                    </p:set>
                                    <p:animEffect transition="in" filter="barn(outVertical)">
                                      <p:cBhvr>
                                        <p:cTn id="17" dur="500"/>
                                        <p:tgtEl>
                                          <p:spTgt spid="4290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9060">
                                            <p:txEl>
                                              <p:pRg st="3" end="3"/>
                                            </p:txEl>
                                          </p:spTgt>
                                        </p:tgtEl>
                                        <p:attrNameLst>
                                          <p:attrName>style.visibility</p:attrName>
                                        </p:attrNameLst>
                                      </p:cBhvr>
                                      <p:to>
                                        <p:strVal val="visible"/>
                                      </p:to>
                                    </p:set>
                                    <p:animEffect transition="in" filter="barn(outVertical)">
                                      <p:cBhvr>
                                        <p:cTn id="22" dur="500"/>
                                        <p:tgtEl>
                                          <p:spTgt spid="4290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9060">
                                            <p:txEl>
                                              <p:pRg st="4" end="4"/>
                                            </p:txEl>
                                          </p:spTgt>
                                        </p:tgtEl>
                                        <p:attrNameLst>
                                          <p:attrName>style.visibility</p:attrName>
                                        </p:attrNameLst>
                                      </p:cBhvr>
                                      <p:to>
                                        <p:strVal val="visible"/>
                                      </p:to>
                                    </p:set>
                                    <p:animEffect transition="in" filter="barn(outVertical)">
                                      <p:cBhvr>
                                        <p:cTn id="27" dur="500"/>
                                        <p:tgtEl>
                                          <p:spTgt spid="4290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Text Box 4">
            <a:extLst>
              <a:ext uri="{FF2B5EF4-FFF2-40B4-BE49-F238E27FC236}">
                <a16:creationId xmlns:a16="http://schemas.microsoft.com/office/drawing/2014/main" id="{732DEC4E-A14D-B848-8E1F-67F8623262F8}"/>
              </a:ext>
            </a:extLst>
          </p:cNvPr>
          <p:cNvSpPr txBox="1">
            <a:spLocks noChangeArrowheads="1"/>
          </p:cNvSpPr>
          <p:nvPr/>
        </p:nvSpPr>
        <p:spPr bwMode="auto">
          <a:xfrm>
            <a:off x="533400" y="706438"/>
            <a:ext cx="8396288"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FF00FF"/>
                </a:solidFill>
                <a:latin typeface="华文楷体" panose="02010600040101010101" pitchFamily="2" charset="-122"/>
                <a:ea typeface="华文楷体" panose="02010600040101010101" pitchFamily="2" charset="-122"/>
              </a:rPr>
              <a:t>消息传递系统类型</a:t>
            </a:r>
            <a:endParaRPr lang="en-US" altLang="zh-CN" sz="3600" b="1">
              <a:solidFill>
                <a:srgbClr val="FF00FF"/>
              </a:solidFill>
              <a:latin typeface="华文楷体" panose="02010600040101010101" pitchFamily="2" charset="-122"/>
              <a:ea typeface="华文楷体" panose="02010600040101010101" pitchFamily="2" charset="-122"/>
            </a:endParaRPr>
          </a:p>
          <a:p>
            <a:r>
              <a:rPr lang="zh-CN" altLang="en-US" sz="3200" b="1">
                <a:solidFill>
                  <a:srgbClr val="FF0000"/>
                </a:solidFill>
                <a:latin typeface="华文楷体" panose="02010600040101010101" pitchFamily="2" charset="-122"/>
                <a:ea typeface="华文楷体" panose="02010600040101010101" pitchFamily="2" charset="-122"/>
              </a:rPr>
              <a:t>  １、直接通信方式</a:t>
            </a: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发送进程直接将消息发送给接收进程，并将它挂在接收进程的消息缓冲队列上。接收进程从消息缓冲队列中取得消息。</a:t>
            </a:r>
          </a:p>
          <a:p>
            <a:r>
              <a:rPr lang="zh-CN" altLang="en-US" sz="3200" b="1">
                <a:solidFill>
                  <a:srgbClr val="FF0000"/>
                </a:solidFill>
                <a:latin typeface="华文楷体" panose="02010600040101010101" pitchFamily="2" charset="-122"/>
                <a:ea typeface="华文楷体" panose="02010600040101010101" pitchFamily="2" charset="-122"/>
              </a:rPr>
              <a:t>  ２、间接通信方式</a:t>
            </a: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发送进程将消息发送到某种中间实体中，接收进程从中取得消息，这种中间实体一般称为邮箱；这种通信方式也称为</a:t>
            </a:r>
            <a:r>
              <a:rPr lang="zh-CN" altLang="en-US" sz="3200" b="1">
                <a:solidFill>
                  <a:srgbClr val="FF00FF"/>
                </a:solidFill>
                <a:latin typeface="华文楷体" panose="02010600040101010101" pitchFamily="2" charset="-122"/>
                <a:ea typeface="华文楷体" panose="02010600040101010101" pitchFamily="2" charset="-122"/>
              </a:rPr>
              <a:t>信箱通信</a:t>
            </a:r>
            <a:r>
              <a:rPr lang="zh-CN" altLang="en-US" sz="3200" b="1">
                <a:solidFill>
                  <a:srgbClr val="000000"/>
                </a:solidFill>
                <a:latin typeface="华文楷体" panose="02010600040101010101" pitchFamily="2" charset="-122"/>
                <a:ea typeface="华文楷体" panose="02010600040101010101" pitchFamily="2" charset="-122"/>
              </a:rPr>
              <a:t>方式；这种系统称为电子邮件系统。</a:t>
            </a:r>
          </a:p>
          <a:p>
            <a:r>
              <a:rPr lang="zh-CN" altLang="en-US"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广泛的应用于计算机网络中。</a:t>
            </a:r>
          </a:p>
        </p:txBody>
      </p:sp>
      <p:sp>
        <p:nvSpPr>
          <p:cNvPr id="138243" name="Rectangle 5">
            <a:extLst>
              <a:ext uri="{FF2B5EF4-FFF2-40B4-BE49-F238E27FC236}">
                <a16:creationId xmlns:a16="http://schemas.microsoft.com/office/drawing/2014/main" id="{2DE21495-B2C5-F543-8B18-789C66177F5C}"/>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138244" name="灯片编号占位符 3">
            <a:extLst>
              <a:ext uri="{FF2B5EF4-FFF2-40B4-BE49-F238E27FC236}">
                <a16:creationId xmlns:a16="http://schemas.microsoft.com/office/drawing/2014/main" id="{6AC9AED1-C64A-B649-8045-AA9105F3582A}"/>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89FE48F-8BD1-5F4F-B493-09D92A176124}" type="slidenum">
              <a:rPr lang="zh-CN" altLang="en-US" sz="1800"/>
              <a:pPr/>
              <a:t>135</a:t>
            </a:fld>
            <a:endParaRPr lang="en-US" altLang="zh-CN" sz="1800"/>
          </a:p>
        </p:txBody>
      </p:sp>
    </p:spTree>
    <p:extLst>
      <p:ext uri="{BB962C8B-B14F-4D97-AF65-F5344CB8AC3E}">
        <p14:creationId xmlns:p14="http://schemas.microsoft.com/office/powerpoint/2010/main" val="347339807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4">
                                            <p:txEl>
                                              <p:pRg st="0" end="0"/>
                                            </p:txEl>
                                          </p:spTgt>
                                        </p:tgtEl>
                                        <p:attrNameLst>
                                          <p:attrName>style.visibility</p:attrName>
                                        </p:attrNameLst>
                                      </p:cBhvr>
                                      <p:to>
                                        <p:strVal val="visible"/>
                                      </p:to>
                                    </p:set>
                                    <p:animEffect transition="in" filter="wipe(left)">
                                      <p:cBhvr>
                                        <p:cTn id="7" dur="500"/>
                                        <p:tgtEl>
                                          <p:spTgt spid="4300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4">
                                            <p:txEl>
                                              <p:pRg st="1" end="1"/>
                                            </p:txEl>
                                          </p:spTgt>
                                        </p:tgtEl>
                                        <p:attrNameLst>
                                          <p:attrName>style.visibility</p:attrName>
                                        </p:attrNameLst>
                                      </p:cBhvr>
                                      <p:to>
                                        <p:strVal val="visible"/>
                                      </p:to>
                                    </p:set>
                                    <p:animEffect transition="in" filter="wipe(left)">
                                      <p:cBhvr>
                                        <p:cTn id="12" dur="500"/>
                                        <p:tgtEl>
                                          <p:spTgt spid="4300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4">
                                            <p:txEl>
                                              <p:pRg st="2" end="2"/>
                                            </p:txEl>
                                          </p:spTgt>
                                        </p:tgtEl>
                                        <p:attrNameLst>
                                          <p:attrName>style.visibility</p:attrName>
                                        </p:attrNameLst>
                                      </p:cBhvr>
                                      <p:to>
                                        <p:strVal val="visible"/>
                                      </p:to>
                                    </p:set>
                                    <p:animEffect transition="in" filter="wipe(left)">
                                      <p:cBhvr>
                                        <p:cTn id="17" dur="500"/>
                                        <p:tgtEl>
                                          <p:spTgt spid="4300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084">
                                            <p:txEl>
                                              <p:pRg st="3" end="3"/>
                                            </p:txEl>
                                          </p:spTgt>
                                        </p:tgtEl>
                                        <p:attrNameLst>
                                          <p:attrName>style.visibility</p:attrName>
                                        </p:attrNameLst>
                                      </p:cBhvr>
                                      <p:to>
                                        <p:strVal val="visible"/>
                                      </p:to>
                                    </p:set>
                                    <p:animEffect transition="in" filter="wipe(left)">
                                      <p:cBhvr>
                                        <p:cTn id="22" dur="500"/>
                                        <p:tgtEl>
                                          <p:spTgt spid="4300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084">
                                            <p:txEl>
                                              <p:pRg st="4" end="4"/>
                                            </p:txEl>
                                          </p:spTgt>
                                        </p:tgtEl>
                                        <p:attrNameLst>
                                          <p:attrName>style.visibility</p:attrName>
                                        </p:attrNameLst>
                                      </p:cBhvr>
                                      <p:to>
                                        <p:strVal val="visible"/>
                                      </p:to>
                                    </p:set>
                                    <p:animEffect transition="in" filter="wipe(left)">
                                      <p:cBhvr>
                                        <p:cTn id="27" dur="500"/>
                                        <p:tgtEl>
                                          <p:spTgt spid="4300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084">
                                            <p:txEl>
                                              <p:pRg st="5" end="5"/>
                                            </p:txEl>
                                          </p:spTgt>
                                        </p:tgtEl>
                                        <p:attrNameLst>
                                          <p:attrName>style.visibility</p:attrName>
                                        </p:attrNameLst>
                                      </p:cBhvr>
                                      <p:to>
                                        <p:strVal val="visible"/>
                                      </p:to>
                                    </p:set>
                                    <p:animEffect transition="in" filter="wipe(left)">
                                      <p:cBhvr>
                                        <p:cTn id="32" dur="500"/>
                                        <p:tgtEl>
                                          <p:spTgt spid="4300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矩形 1">
            <a:extLst>
              <a:ext uri="{FF2B5EF4-FFF2-40B4-BE49-F238E27FC236}">
                <a16:creationId xmlns:a16="http://schemas.microsoft.com/office/drawing/2014/main" id="{C5662E60-F106-D746-8AF8-C315CA2C1DF2}"/>
              </a:ext>
            </a:extLst>
          </p:cNvPr>
          <p:cNvSpPr>
            <a:spLocks noChangeArrowheads="1"/>
          </p:cNvSpPr>
          <p:nvPr/>
        </p:nvSpPr>
        <p:spPr bwMode="auto">
          <a:xfrm>
            <a:off x="571500" y="612775"/>
            <a:ext cx="8358188"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华文楷体" panose="02010600040101010101" pitchFamily="2" charset="-122"/>
                <a:ea typeface="华文楷体" panose="02010600040101010101" pitchFamily="2" charset="-122"/>
              </a:rPr>
              <a:t>四、客户机</a:t>
            </a:r>
            <a:r>
              <a:rPr lang="en-US" altLang="zh-CN" sz="3600" b="1">
                <a:solidFill>
                  <a:srgbClr val="0000FF"/>
                </a:solidFill>
                <a:latin typeface="华文楷体" panose="02010600040101010101" pitchFamily="2" charset="-122"/>
                <a:ea typeface="华文楷体" panose="02010600040101010101" pitchFamily="2" charset="-122"/>
              </a:rPr>
              <a:t>-</a:t>
            </a:r>
            <a:r>
              <a:rPr lang="zh-CN" altLang="en-US" sz="3600" b="1">
                <a:solidFill>
                  <a:srgbClr val="0000FF"/>
                </a:solidFill>
                <a:latin typeface="华文楷体" panose="02010600040101010101" pitchFamily="2" charset="-122"/>
                <a:ea typeface="华文楷体" panose="02010600040101010101" pitchFamily="2" charset="-122"/>
              </a:rPr>
              <a:t>服务器系统</a:t>
            </a:r>
            <a:br>
              <a:rPr lang="en-US" altLang="zh-CN">
                <a:solidFill>
                  <a:schemeClr val="tx1"/>
                </a:solidFill>
                <a:latin typeface="黑体" panose="02010609060101010101" pitchFamily="49" charset="-122"/>
                <a:ea typeface="黑体" panose="02010609060101010101" pitchFamily="49" charset="-122"/>
              </a:rPr>
            </a:br>
            <a:r>
              <a:rPr lang="zh-CN" altLang="en-US">
                <a:solidFill>
                  <a:srgbClr val="FF0000"/>
                </a:solidFill>
              </a:rPr>
              <a:t>　</a:t>
            </a:r>
            <a:r>
              <a:rPr lang="en-US" altLang="zh-CN" sz="3200" b="1">
                <a:solidFill>
                  <a:srgbClr val="FF0000"/>
                </a:solidFill>
                <a:latin typeface="华文楷体" panose="02010600040101010101" pitchFamily="2" charset="-122"/>
                <a:ea typeface="华文楷体" panose="02010600040101010101" pitchFamily="2" charset="-122"/>
              </a:rPr>
              <a:t>1</a:t>
            </a:r>
            <a:r>
              <a:rPr lang="zh-CN" altLang="en-US" sz="3200" b="1">
                <a:solidFill>
                  <a:srgbClr val="FF0000"/>
                </a:solidFill>
                <a:latin typeface="华文楷体" panose="02010600040101010101" pitchFamily="2" charset="-122"/>
                <a:ea typeface="华文楷体" panose="02010600040101010101" pitchFamily="2" charset="-122"/>
              </a:rPr>
              <a:t>、</a:t>
            </a:r>
            <a:r>
              <a:rPr lang="en-US" altLang="zh-CN" sz="3200" b="1">
                <a:solidFill>
                  <a:srgbClr val="FF0000"/>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套接字</a:t>
            </a:r>
            <a:r>
              <a:rPr lang="en-US" altLang="zh-CN" sz="3200" b="1">
                <a:solidFill>
                  <a:srgbClr val="FF0000"/>
                </a:solidFill>
                <a:latin typeface="华文楷体" panose="02010600040101010101" pitchFamily="2" charset="-122"/>
                <a:ea typeface="华文楷体" panose="02010600040101010101" pitchFamily="2" charset="-122"/>
              </a:rPr>
              <a:t>(Socket)</a:t>
            </a:r>
            <a:br>
              <a:rPr lang="en-US" altLang="zh-CN" sz="3200" b="1">
                <a:solidFill>
                  <a:srgbClr val="000000"/>
                </a:solidFill>
                <a:latin typeface="华文楷体" panose="02010600040101010101" pitchFamily="2" charset="-122"/>
                <a:ea typeface="华文楷体" panose="02010600040101010101" pitchFamily="2" charset="-122"/>
              </a:rPr>
            </a:br>
            <a:r>
              <a:rPr lang="zh-CN" altLang="en-US" sz="3200" b="1">
                <a:solidFill>
                  <a:srgbClr val="000000"/>
                </a:solidFill>
                <a:latin typeface="华文楷体" panose="02010600040101010101" pitchFamily="2" charset="-122"/>
                <a:ea typeface="华文楷体" panose="02010600040101010101" pitchFamily="2" charset="-122"/>
              </a:rPr>
              <a:t>　　套接字是</a:t>
            </a:r>
            <a:r>
              <a:rPr lang="en-US" altLang="zh-CN" sz="3200" b="1">
                <a:solidFill>
                  <a:srgbClr val="000000"/>
                </a:solidFill>
                <a:latin typeface="华文楷体" panose="02010600040101010101" pitchFamily="2" charset="-122"/>
                <a:ea typeface="华文楷体" panose="02010600040101010101" pitchFamily="2" charset="-122"/>
              </a:rPr>
              <a:t>UNIX </a:t>
            </a:r>
            <a:r>
              <a:rPr lang="zh-CN" altLang="en-US" sz="3200" b="1">
                <a:solidFill>
                  <a:srgbClr val="000000"/>
                </a:solidFill>
                <a:latin typeface="华文楷体" panose="02010600040101010101" pitchFamily="2" charset="-122"/>
                <a:ea typeface="华文楷体" panose="02010600040101010101" pitchFamily="2" charset="-122"/>
              </a:rPr>
              <a:t>操作系统下的网络通信程序接口。</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一个套接字就是一个通信标识类型的数据结构，包括通信目的地址、端口号、传输层协议、进程的网络地址、调用方式等。</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套接字类型：</a:t>
            </a:r>
            <a:r>
              <a:rPr lang="zh-CN" altLang="en-US" sz="3200" b="1">
                <a:solidFill>
                  <a:srgbClr val="FF00FF"/>
                </a:solidFill>
                <a:latin typeface="华文楷体" panose="02010600040101010101" pitchFamily="2" charset="-122"/>
                <a:ea typeface="华文楷体" panose="02010600040101010101" pitchFamily="2" charset="-122"/>
              </a:rPr>
              <a:t>基于文件型</a:t>
            </a:r>
            <a:r>
              <a:rPr lang="zh-CN" altLang="en-US" sz="3200" b="1">
                <a:solidFill>
                  <a:srgbClr val="000000"/>
                </a:solidFill>
                <a:latin typeface="华文楷体" panose="02010600040101010101" pitchFamily="2" charset="-122"/>
                <a:ea typeface="华文楷体" panose="02010600040101010101" pitchFamily="2" charset="-122"/>
              </a:rPr>
              <a:t>和</a:t>
            </a:r>
            <a:r>
              <a:rPr lang="zh-CN" altLang="en-US" sz="3200" b="1">
                <a:solidFill>
                  <a:srgbClr val="FF00FF"/>
                </a:solidFill>
                <a:latin typeface="华文楷体" panose="02010600040101010101" pitchFamily="2" charset="-122"/>
                <a:ea typeface="华文楷体" panose="02010600040101010101" pitchFamily="2" charset="-122"/>
              </a:rPr>
              <a:t>基于网络型</a:t>
            </a:r>
            <a:endParaRPr lang="en-US" altLang="zh-CN" sz="3200" b="1">
              <a:solidFill>
                <a:srgbClr val="FF00FF"/>
              </a:solidFill>
              <a:latin typeface="华文楷体" panose="02010600040101010101" pitchFamily="2" charset="-122"/>
              <a:ea typeface="华文楷体" panose="02010600040101010101" pitchFamily="2" charset="-122"/>
            </a:endParaRPr>
          </a:p>
          <a:p>
            <a:r>
              <a:rPr lang="en-US" altLang="zh-CN" sz="3200" b="1">
                <a:solidFill>
                  <a:srgbClr val="FF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套接字的应用范围：</a:t>
            </a:r>
            <a:endParaRPr lang="en-US" altLang="zh-CN" sz="3200" b="1">
              <a:solidFill>
                <a:srgbClr val="0000FF"/>
              </a:solidFill>
              <a:latin typeface="华文楷体" panose="02010600040101010101" pitchFamily="2" charset="-122"/>
              <a:ea typeface="华文楷体" panose="02010600040101010101" pitchFamily="2" charset="-122"/>
            </a:endParaRPr>
          </a:p>
          <a:p>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单机内部进程之间的通信</a:t>
            </a:r>
            <a:endParaRPr lang="en-US" altLang="zh-CN" sz="3200" b="1">
              <a:solidFill>
                <a:schemeClr val="tx1"/>
              </a:solidFill>
              <a:latin typeface="华文楷体" panose="02010600040101010101" pitchFamily="2" charset="-122"/>
              <a:ea typeface="华文楷体" panose="02010600040101010101" pitchFamily="2" charset="-122"/>
            </a:endParaRPr>
          </a:p>
          <a:p>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计算机网络中计算机之间的通信</a:t>
            </a:r>
            <a:endParaRPr lang="en-US" altLang="zh-CN" sz="3200" b="1">
              <a:solidFill>
                <a:schemeClr val="tx1"/>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p>
          <a:p>
            <a:r>
              <a:rPr lang="en-US" altLang="zh-CN" sz="3200" b="1">
                <a:solidFill>
                  <a:srgbClr val="000000"/>
                </a:solidFill>
                <a:latin typeface="华文楷体" panose="02010600040101010101" pitchFamily="2" charset="-122"/>
                <a:ea typeface="华文楷体" panose="02010600040101010101" pitchFamily="2" charset="-122"/>
              </a:rPr>
              <a:t>        </a:t>
            </a:r>
            <a:endParaRPr lang="zh-CN" altLang="en-US" sz="3200" b="1">
              <a:solidFill>
                <a:srgbClr val="000000"/>
              </a:solidFill>
              <a:latin typeface="华文楷体" panose="02010600040101010101" pitchFamily="2" charset="-122"/>
              <a:ea typeface="华文楷体" panose="02010600040101010101" pitchFamily="2" charset="-122"/>
            </a:endParaRPr>
          </a:p>
        </p:txBody>
      </p:sp>
      <p:sp>
        <p:nvSpPr>
          <p:cNvPr id="139267" name="Rectangle 5">
            <a:extLst>
              <a:ext uri="{FF2B5EF4-FFF2-40B4-BE49-F238E27FC236}">
                <a16:creationId xmlns:a16="http://schemas.microsoft.com/office/drawing/2014/main" id="{2E6C1267-27C3-4E47-B018-2D0656FC0529}"/>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Tree>
    <p:extLst>
      <p:ext uri="{BB962C8B-B14F-4D97-AF65-F5344CB8AC3E}">
        <p14:creationId xmlns:p14="http://schemas.microsoft.com/office/powerpoint/2010/main" val="37009636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blinds(horizontal)">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blinds(horizontal)">
                                      <p:cBhvr>
                                        <p:cTn id="12" dur="500"/>
                                        <p:tgtEl>
                                          <p:spTgt spid="139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9266">
                                            <p:txEl>
                                              <p:pRg st="2" end="2"/>
                                            </p:txEl>
                                          </p:spTgt>
                                        </p:tgtEl>
                                        <p:attrNameLst>
                                          <p:attrName>style.visibility</p:attrName>
                                        </p:attrNameLst>
                                      </p:cBhvr>
                                      <p:to>
                                        <p:strVal val="visible"/>
                                      </p:to>
                                    </p:set>
                                    <p:animEffect transition="in" filter="blinds(horizontal)">
                                      <p:cBhvr>
                                        <p:cTn id="17" dur="500"/>
                                        <p:tgtEl>
                                          <p:spTgt spid="139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9266">
                                            <p:txEl>
                                              <p:pRg st="3" end="3"/>
                                            </p:txEl>
                                          </p:spTgt>
                                        </p:tgtEl>
                                        <p:attrNameLst>
                                          <p:attrName>style.visibility</p:attrName>
                                        </p:attrNameLst>
                                      </p:cBhvr>
                                      <p:to>
                                        <p:strVal val="visible"/>
                                      </p:to>
                                    </p:set>
                                    <p:animEffect transition="in" filter="blinds(horizontal)">
                                      <p:cBhvr>
                                        <p:cTn id="22" dur="500"/>
                                        <p:tgtEl>
                                          <p:spTgt spid="139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9266">
                                            <p:txEl>
                                              <p:pRg st="4" end="4"/>
                                            </p:txEl>
                                          </p:spTgt>
                                        </p:tgtEl>
                                        <p:attrNameLst>
                                          <p:attrName>style.visibility</p:attrName>
                                        </p:attrNameLst>
                                      </p:cBhvr>
                                      <p:to>
                                        <p:strVal val="visible"/>
                                      </p:to>
                                    </p:set>
                                    <p:animEffect transition="in" filter="blinds(horizontal)">
                                      <p:cBhvr>
                                        <p:cTn id="27" dur="500"/>
                                        <p:tgtEl>
                                          <p:spTgt spid="139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9266">
                                            <p:txEl>
                                              <p:pRg st="5" end="5"/>
                                            </p:txEl>
                                          </p:spTgt>
                                        </p:tgtEl>
                                        <p:attrNameLst>
                                          <p:attrName>style.visibility</p:attrName>
                                        </p:attrNameLst>
                                      </p:cBhvr>
                                      <p:to>
                                        <p:strVal val="visible"/>
                                      </p:to>
                                    </p:set>
                                    <p:animEffect transition="in" filter="blinds(horizontal)">
                                      <p:cBhvr>
                                        <p:cTn id="32" dur="500"/>
                                        <p:tgtEl>
                                          <p:spTgt spid="139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9266">
                                            <p:txEl>
                                              <p:pRg st="6" end="6"/>
                                            </p:txEl>
                                          </p:spTgt>
                                        </p:tgtEl>
                                        <p:attrNameLst>
                                          <p:attrName>style.visibility</p:attrName>
                                        </p:attrNameLst>
                                      </p:cBhvr>
                                      <p:to>
                                        <p:strVal val="visible"/>
                                      </p:to>
                                    </p:set>
                                    <p:animEffect transition="in" filter="blinds(horizontal)">
                                      <p:cBhvr>
                                        <p:cTn id="37" dur="500"/>
                                        <p:tgtEl>
                                          <p:spTgt spid="139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9266">
                                            <p:txEl>
                                              <p:pRg st="7" end="7"/>
                                            </p:txEl>
                                          </p:spTgt>
                                        </p:tgtEl>
                                        <p:attrNameLst>
                                          <p:attrName>style.visibility</p:attrName>
                                        </p:attrNameLst>
                                      </p:cBhvr>
                                      <p:to>
                                        <p:strVal val="visible"/>
                                      </p:to>
                                    </p:set>
                                    <p:animEffect transition="in" filter="blinds(horizontal)">
                                      <p:cBhvr>
                                        <p:cTn id="42" dur="500"/>
                                        <p:tgtEl>
                                          <p:spTgt spid="1392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矩形 1">
            <a:extLst>
              <a:ext uri="{FF2B5EF4-FFF2-40B4-BE49-F238E27FC236}">
                <a16:creationId xmlns:a16="http://schemas.microsoft.com/office/drawing/2014/main" id="{6B7066D5-616C-E543-8E40-1B9B888FDE52}"/>
              </a:ext>
            </a:extLst>
          </p:cNvPr>
          <p:cNvSpPr>
            <a:spLocks noChangeArrowheads="1"/>
          </p:cNvSpPr>
          <p:nvPr/>
        </p:nvSpPr>
        <p:spPr bwMode="auto">
          <a:xfrm>
            <a:off x="611188" y="692150"/>
            <a:ext cx="828198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00"/>
                </a:solidFill>
                <a:latin typeface="华文楷体" panose="02010600040101010101" pitchFamily="2" charset="-122"/>
                <a:ea typeface="华文楷体" panose="02010600040101010101" pitchFamily="2" charset="-122"/>
              </a:rPr>
              <a:t>2</a:t>
            </a:r>
            <a:r>
              <a:rPr lang="zh-CN" altLang="en-US" sz="3200" b="1">
                <a:solidFill>
                  <a:srgbClr val="FF0000"/>
                </a:solidFill>
                <a:latin typeface="华文楷体" panose="02010600040101010101" pitchFamily="2" charset="-122"/>
                <a:ea typeface="华文楷体" panose="02010600040101010101" pitchFamily="2" charset="-122"/>
              </a:rPr>
              <a:t>、远程过程调用和远程方法调用</a:t>
            </a:r>
            <a:br>
              <a:rPr lang="zh-CN" altLang="en-US" sz="2800" b="1">
                <a:solidFill>
                  <a:srgbClr val="0000FF"/>
                </a:solidFill>
              </a:rPr>
            </a:br>
            <a:r>
              <a:rPr lang="zh-CN" altLang="en-US" sz="2800" b="1">
                <a:solidFill>
                  <a:srgbClr val="0000FF"/>
                </a:solidFill>
              </a:rPr>
              <a:t>　　</a:t>
            </a:r>
            <a:r>
              <a:rPr lang="zh-CN" altLang="en-US" sz="3200" b="1">
                <a:solidFill>
                  <a:srgbClr val="000000"/>
                </a:solidFill>
                <a:latin typeface="华文楷体" panose="02010600040101010101" pitchFamily="2" charset="-122"/>
                <a:ea typeface="华文楷体" panose="02010600040101010101" pitchFamily="2" charset="-122"/>
              </a:rPr>
              <a:t>远程过程</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函数</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调用</a:t>
            </a:r>
            <a:r>
              <a:rPr lang="en-US" altLang="zh-CN" sz="3200" b="1">
                <a:solidFill>
                  <a:srgbClr val="000000"/>
                </a:solidFill>
                <a:latin typeface="华文楷体" panose="02010600040101010101" pitchFamily="2" charset="-122"/>
                <a:ea typeface="华文楷体" panose="02010600040101010101" pitchFamily="2" charset="-122"/>
              </a:rPr>
              <a:t>RPC(Remote Procedure Call)</a:t>
            </a:r>
            <a:r>
              <a:rPr lang="zh-CN" altLang="en-US" sz="3200" b="1">
                <a:solidFill>
                  <a:srgbClr val="000000"/>
                </a:solidFill>
                <a:latin typeface="华文楷体" panose="02010600040101010101" pitchFamily="2" charset="-122"/>
                <a:ea typeface="华文楷体" panose="02010600040101010101" pitchFamily="2" charset="-122"/>
              </a:rPr>
              <a:t>，是一个通信协议，用于通过网络连接的系统。</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该协议允许运行于一台主机</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本地</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系统上的进程调用另一台主机</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远程</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系统上的进程，而对程序员表现为常规的过程调用，无需额外地为此编程。</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如果涉及的软件采用</a:t>
            </a:r>
            <a:r>
              <a:rPr lang="zh-CN" altLang="en-US" sz="3200" b="1">
                <a:solidFill>
                  <a:srgbClr val="FF00FF"/>
                </a:solidFill>
                <a:latin typeface="华文楷体" panose="02010600040101010101" pitchFamily="2" charset="-122"/>
                <a:ea typeface="华文楷体" panose="02010600040101010101" pitchFamily="2" charset="-122"/>
              </a:rPr>
              <a:t>面向对象编程</a:t>
            </a:r>
            <a:r>
              <a:rPr lang="zh-CN" altLang="en-US" sz="3200" b="1">
                <a:solidFill>
                  <a:srgbClr val="000000"/>
                </a:solidFill>
                <a:latin typeface="华文楷体" panose="02010600040101010101" pitchFamily="2" charset="-122"/>
                <a:ea typeface="华文楷体" panose="02010600040101010101" pitchFamily="2" charset="-122"/>
              </a:rPr>
              <a:t>，那么远程过程调用亦可称做</a:t>
            </a:r>
            <a:r>
              <a:rPr lang="zh-CN" altLang="en-US" sz="3200" b="1">
                <a:solidFill>
                  <a:srgbClr val="0000FF"/>
                </a:solidFill>
                <a:latin typeface="华文楷体" panose="02010600040101010101" pitchFamily="2" charset="-122"/>
                <a:ea typeface="华文楷体" panose="02010600040101010101" pitchFamily="2" charset="-122"/>
              </a:rPr>
              <a:t>远程方法调用</a:t>
            </a:r>
            <a:r>
              <a:rPr lang="zh-CN" altLang="en-US" sz="3200" b="1">
                <a:solidFill>
                  <a:srgbClr val="000000"/>
                </a:solidFill>
                <a:latin typeface="华文楷体" panose="02010600040101010101" pitchFamily="2" charset="-122"/>
                <a:ea typeface="华文楷体" panose="02010600040101010101" pitchFamily="2" charset="-122"/>
              </a:rPr>
              <a:t>。</a:t>
            </a:r>
          </a:p>
        </p:txBody>
      </p:sp>
      <p:sp>
        <p:nvSpPr>
          <p:cNvPr id="140291" name="Rectangle 5">
            <a:extLst>
              <a:ext uri="{FF2B5EF4-FFF2-40B4-BE49-F238E27FC236}">
                <a16:creationId xmlns:a16="http://schemas.microsoft.com/office/drawing/2014/main" id="{E08E37CA-6E74-CB46-9452-23BE14768EB1}"/>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Tree>
    <p:extLst>
      <p:ext uri="{BB962C8B-B14F-4D97-AF65-F5344CB8AC3E}">
        <p14:creationId xmlns:p14="http://schemas.microsoft.com/office/powerpoint/2010/main" val="12389397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blinds(horizontal)">
                                      <p:cBhvr>
                                        <p:cTn id="7" dur="500"/>
                                        <p:tgtEl>
                                          <p:spTgt spid="140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a:extLst>
              <a:ext uri="{FF2B5EF4-FFF2-40B4-BE49-F238E27FC236}">
                <a16:creationId xmlns:a16="http://schemas.microsoft.com/office/drawing/2014/main" id="{930FD8B8-6E1C-424D-9A28-65115C2FC920}"/>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442373" name="Text Box 5">
            <a:extLst>
              <a:ext uri="{FF2B5EF4-FFF2-40B4-BE49-F238E27FC236}">
                <a16:creationId xmlns:a16="http://schemas.microsoft.com/office/drawing/2014/main" id="{C54856A3-80C8-9C4D-AB1A-21CA8F1D2D2A}"/>
              </a:ext>
            </a:extLst>
          </p:cNvPr>
          <p:cNvSpPr txBox="1">
            <a:spLocks noChangeArrowheads="1"/>
          </p:cNvSpPr>
          <p:nvPr/>
        </p:nvSpPr>
        <p:spPr bwMode="auto">
          <a:xfrm>
            <a:off x="457200" y="609600"/>
            <a:ext cx="83058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一、 原理</a:t>
            </a:r>
          </a:p>
          <a:p>
            <a:pPr>
              <a:lnSpc>
                <a:spcPct val="120000"/>
              </a:lnSpc>
            </a:pPr>
            <a:r>
              <a:rPr lang="zh-CN" altLang="en-US" sz="3200" b="1">
                <a:solidFill>
                  <a:srgbClr val="000000"/>
                </a:solidFill>
                <a:latin typeface="华文楷体" panose="02010600040101010101" pitchFamily="2" charset="-122"/>
                <a:ea typeface="华文楷体" panose="02010600040101010101" pitchFamily="2" charset="-122"/>
              </a:rPr>
              <a:t>       发送进程利用 </a:t>
            </a:r>
            <a:r>
              <a:rPr lang="en-US" altLang="zh-CN" sz="3200" b="1">
                <a:solidFill>
                  <a:srgbClr val="FF00FF"/>
                </a:solidFill>
                <a:latin typeface="华文楷体" panose="02010600040101010101" pitchFamily="2" charset="-122"/>
                <a:ea typeface="华文楷体" panose="02010600040101010101" pitchFamily="2" charset="-122"/>
              </a:rPr>
              <a:t>Send</a:t>
            </a:r>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原语，将消息直接发送给接收进程</a:t>
            </a:r>
          </a:p>
          <a:p>
            <a:pPr>
              <a:lnSpc>
                <a:spcPct val="120000"/>
              </a:lnSpc>
            </a:pPr>
            <a:r>
              <a:rPr lang="zh-CN" altLang="en-US" sz="3200" b="1">
                <a:solidFill>
                  <a:srgbClr val="000000"/>
                </a:solidFill>
                <a:latin typeface="华文楷体" panose="02010600040101010101" pitchFamily="2" charset="-122"/>
                <a:ea typeface="华文楷体" panose="02010600040101010101" pitchFamily="2" charset="-122"/>
              </a:rPr>
              <a:t>       接收进程则利用 </a:t>
            </a:r>
            <a:r>
              <a:rPr lang="en-US" altLang="zh-CN" sz="3200" b="1">
                <a:solidFill>
                  <a:srgbClr val="FF00FF"/>
                </a:solidFill>
                <a:latin typeface="华文楷体" panose="02010600040101010101" pitchFamily="2" charset="-122"/>
                <a:ea typeface="华文楷体" panose="02010600040101010101" pitchFamily="2" charset="-122"/>
              </a:rPr>
              <a:t>Receive </a:t>
            </a:r>
            <a:r>
              <a:rPr lang="zh-CN" altLang="en-US" sz="3200" b="1">
                <a:solidFill>
                  <a:srgbClr val="000000"/>
                </a:solidFill>
                <a:latin typeface="华文楷体" panose="02010600040101010101" pitchFamily="2" charset="-122"/>
                <a:ea typeface="华文楷体" panose="02010600040101010101" pitchFamily="2" charset="-122"/>
              </a:rPr>
              <a:t>原语接收信息</a:t>
            </a:r>
            <a:endParaRPr lang="zh-CN" altLang="en-US" sz="3200" b="1">
              <a:solidFill>
                <a:schemeClr val="tx1"/>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二、 通信方式</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属于直接通信方式。最早由美国</a:t>
            </a:r>
            <a:r>
              <a:rPr lang="en-US" altLang="zh-CN" sz="3200" b="1">
                <a:solidFill>
                  <a:srgbClr val="000000"/>
                </a:solidFill>
                <a:latin typeface="华文楷体" panose="02010600040101010101" pitchFamily="2" charset="-122"/>
                <a:ea typeface="华文楷体" panose="02010600040101010101" pitchFamily="2" charset="-122"/>
              </a:rPr>
              <a:t>Hansan</a:t>
            </a:r>
            <a:r>
              <a:rPr lang="zh-CN" altLang="en-US" sz="3200" b="1">
                <a:solidFill>
                  <a:srgbClr val="000000"/>
                </a:solidFill>
                <a:latin typeface="华文楷体" panose="02010600040101010101" pitchFamily="2" charset="-122"/>
                <a:ea typeface="华文楷体" panose="02010600040101010101" pitchFamily="2" charset="-122"/>
              </a:rPr>
              <a:t>提出，并在</a:t>
            </a:r>
            <a:r>
              <a:rPr lang="en-US" altLang="zh-CN" sz="3200" b="1">
                <a:solidFill>
                  <a:srgbClr val="000000"/>
                </a:solidFill>
                <a:latin typeface="华文楷体" panose="02010600040101010101" pitchFamily="2" charset="-122"/>
                <a:ea typeface="华文楷体" panose="02010600040101010101" pitchFamily="2" charset="-122"/>
              </a:rPr>
              <a:t>RC4000</a:t>
            </a:r>
            <a:r>
              <a:rPr lang="zh-CN" altLang="en-US" sz="3200" b="1">
                <a:solidFill>
                  <a:srgbClr val="000000"/>
                </a:solidFill>
                <a:latin typeface="华文楷体" panose="02010600040101010101" pitchFamily="2" charset="-122"/>
                <a:ea typeface="华文楷体" panose="02010600040101010101" pitchFamily="2" charset="-122"/>
              </a:rPr>
              <a:t>系列上实现</a:t>
            </a:r>
          </a:p>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三、用途</a:t>
            </a:r>
            <a:endParaRPr lang="en-US" altLang="zh-CN" sz="3200" b="1">
              <a:solidFill>
                <a:srgbClr val="0000FF"/>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000000"/>
                </a:solidFill>
                <a:latin typeface="华文楷体" panose="02010600040101010101" pitchFamily="2" charset="-122"/>
                <a:ea typeface="华文楷体" panose="02010600040101010101" pitchFamily="2" charset="-122"/>
              </a:rPr>
              <a:t>      广泛用于本地进程之间的通信</a:t>
            </a:r>
            <a:endParaRPr lang="en-US" altLang="zh-CN" sz="3200" b="1">
              <a:solidFill>
                <a:srgbClr val="0000FF"/>
              </a:solidFill>
              <a:latin typeface="华文楷体" panose="02010600040101010101" pitchFamily="2" charset="-122"/>
              <a:ea typeface="华文楷体" panose="02010600040101010101" pitchFamily="2" charset="-122"/>
            </a:endParaRPr>
          </a:p>
          <a:p>
            <a:pPr marL="0" lvl="1">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四、实现方法</a:t>
            </a:r>
            <a:r>
              <a:rPr lang="zh-CN" altLang="en-US" sz="3200" b="1">
                <a:solidFill>
                  <a:schemeClr val="tx1"/>
                </a:solidFill>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835987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2373">
                                            <p:txEl>
                                              <p:pRg st="0" end="0"/>
                                            </p:txEl>
                                          </p:spTgt>
                                        </p:tgtEl>
                                        <p:attrNameLst>
                                          <p:attrName>style.visibility</p:attrName>
                                        </p:attrNameLst>
                                      </p:cBhvr>
                                      <p:to>
                                        <p:strVal val="visible"/>
                                      </p:to>
                                    </p:set>
                                    <p:animEffect transition="in" filter="wipe(left)">
                                      <p:cBhvr>
                                        <p:cTn id="7" dur="500"/>
                                        <p:tgtEl>
                                          <p:spTgt spid="442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2373">
                                            <p:txEl>
                                              <p:pRg st="1" end="1"/>
                                            </p:txEl>
                                          </p:spTgt>
                                        </p:tgtEl>
                                        <p:attrNameLst>
                                          <p:attrName>style.visibility</p:attrName>
                                        </p:attrNameLst>
                                      </p:cBhvr>
                                      <p:to>
                                        <p:strVal val="visible"/>
                                      </p:to>
                                    </p:set>
                                    <p:animEffect transition="in" filter="wipe(left)">
                                      <p:cBhvr>
                                        <p:cTn id="12" dur="500"/>
                                        <p:tgtEl>
                                          <p:spTgt spid="442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2373">
                                            <p:txEl>
                                              <p:pRg st="2" end="2"/>
                                            </p:txEl>
                                          </p:spTgt>
                                        </p:tgtEl>
                                        <p:attrNameLst>
                                          <p:attrName>style.visibility</p:attrName>
                                        </p:attrNameLst>
                                      </p:cBhvr>
                                      <p:to>
                                        <p:strVal val="visible"/>
                                      </p:to>
                                    </p:set>
                                    <p:animEffect transition="in" filter="wipe(left)">
                                      <p:cBhvr>
                                        <p:cTn id="17" dur="500"/>
                                        <p:tgtEl>
                                          <p:spTgt spid="4423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2373">
                                            <p:txEl>
                                              <p:pRg st="3" end="3"/>
                                            </p:txEl>
                                          </p:spTgt>
                                        </p:tgtEl>
                                        <p:attrNameLst>
                                          <p:attrName>style.visibility</p:attrName>
                                        </p:attrNameLst>
                                      </p:cBhvr>
                                      <p:to>
                                        <p:strVal val="visible"/>
                                      </p:to>
                                    </p:set>
                                    <p:animEffect transition="in" filter="wipe(left)">
                                      <p:cBhvr>
                                        <p:cTn id="22" dur="500"/>
                                        <p:tgtEl>
                                          <p:spTgt spid="4423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2373">
                                            <p:txEl>
                                              <p:pRg st="4" end="4"/>
                                            </p:txEl>
                                          </p:spTgt>
                                        </p:tgtEl>
                                        <p:attrNameLst>
                                          <p:attrName>style.visibility</p:attrName>
                                        </p:attrNameLst>
                                      </p:cBhvr>
                                      <p:to>
                                        <p:strVal val="visible"/>
                                      </p:to>
                                    </p:set>
                                    <p:animEffect transition="in" filter="wipe(left)">
                                      <p:cBhvr>
                                        <p:cTn id="27" dur="500"/>
                                        <p:tgtEl>
                                          <p:spTgt spid="44237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2373">
                                            <p:txEl>
                                              <p:pRg st="5" end="5"/>
                                            </p:txEl>
                                          </p:spTgt>
                                        </p:tgtEl>
                                        <p:attrNameLst>
                                          <p:attrName>style.visibility</p:attrName>
                                        </p:attrNameLst>
                                      </p:cBhvr>
                                      <p:to>
                                        <p:strVal val="visible"/>
                                      </p:to>
                                    </p:set>
                                    <p:animEffect transition="in" filter="wipe(left)">
                                      <p:cBhvr>
                                        <p:cTn id="32" dur="500"/>
                                        <p:tgtEl>
                                          <p:spTgt spid="44237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2373">
                                            <p:txEl>
                                              <p:pRg st="6" end="6"/>
                                            </p:txEl>
                                          </p:spTgt>
                                        </p:tgtEl>
                                        <p:attrNameLst>
                                          <p:attrName>style.visibility</p:attrName>
                                        </p:attrNameLst>
                                      </p:cBhvr>
                                      <p:to>
                                        <p:strVal val="visible"/>
                                      </p:to>
                                    </p:set>
                                    <p:animEffect transition="in" filter="wipe(left)">
                                      <p:cBhvr>
                                        <p:cTn id="37" dur="500"/>
                                        <p:tgtEl>
                                          <p:spTgt spid="442373">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42373">
                                            <p:txEl>
                                              <p:pRg st="7" end="7"/>
                                            </p:txEl>
                                          </p:spTgt>
                                        </p:tgtEl>
                                        <p:attrNameLst>
                                          <p:attrName>style.visibility</p:attrName>
                                        </p:attrNameLst>
                                      </p:cBhvr>
                                      <p:to>
                                        <p:strVal val="visible"/>
                                      </p:to>
                                    </p:set>
                                    <p:animEffect transition="in" filter="wipe(left)">
                                      <p:cBhvr>
                                        <p:cTn id="40" dur="500"/>
                                        <p:tgtEl>
                                          <p:spTgt spid="4423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Rectangle 4">
            <a:extLst>
              <a:ext uri="{FF2B5EF4-FFF2-40B4-BE49-F238E27FC236}">
                <a16:creationId xmlns:a16="http://schemas.microsoft.com/office/drawing/2014/main" id="{88DB5D31-5766-AA41-91C7-9CD426B3E96F}"/>
              </a:ext>
            </a:extLst>
          </p:cNvPr>
          <p:cNvSpPr>
            <a:spLocks noChangeArrowheads="1"/>
          </p:cNvSpPr>
          <p:nvPr/>
        </p:nvSpPr>
        <p:spPr bwMode="auto">
          <a:xfrm>
            <a:off x="533400" y="50006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FF"/>
                </a:solidFill>
                <a:latin typeface="华文楷体" panose="02010600040101010101" pitchFamily="2" charset="-122"/>
                <a:ea typeface="华文楷体" panose="02010600040101010101" pitchFamily="2" charset="-122"/>
              </a:rPr>
              <a:t>1</a:t>
            </a:r>
            <a:r>
              <a:rPr lang="zh-CN" altLang="en-US" sz="3200" b="1">
                <a:solidFill>
                  <a:srgbClr val="FF00FF"/>
                </a:solidFill>
                <a:latin typeface="华文楷体" panose="02010600040101010101" pitchFamily="2" charset="-122"/>
                <a:ea typeface="华文楷体" panose="02010600040101010101" pitchFamily="2" charset="-122"/>
              </a:rPr>
              <a:t>、消息缓冲队列中的数据结构</a:t>
            </a:r>
            <a:endParaRPr lang="zh-CN" altLang="en-US" sz="3200" b="1">
              <a:solidFill>
                <a:srgbClr val="FF00FF"/>
              </a:solidFill>
              <a:latin typeface="华文楷体" panose="02010600040101010101" pitchFamily="2" charset="-122"/>
              <a:ea typeface="华文楷体" panose="02010600040101010101" pitchFamily="2" charset="-122"/>
              <a:sym typeface="Wingdings" pitchFamily="2" charset="2"/>
            </a:endParaRPr>
          </a:p>
        </p:txBody>
      </p:sp>
      <p:sp>
        <p:nvSpPr>
          <p:cNvPr id="443397" name="Rectangle 5">
            <a:extLst>
              <a:ext uri="{FF2B5EF4-FFF2-40B4-BE49-F238E27FC236}">
                <a16:creationId xmlns:a16="http://schemas.microsoft.com/office/drawing/2014/main" id="{B5C4E875-B74B-5145-9B9A-8238484675AE}"/>
              </a:ext>
            </a:extLst>
          </p:cNvPr>
          <p:cNvSpPr>
            <a:spLocks noChangeArrowheads="1"/>
          </p:cNvSpPr>
          <p:nvPr/>
        </p:nvSpPr>
        <p:spPr bwMode="auto">
          <a:xfrm>
            <a:off x="533400" y="928688"/>
            <a:ext cx="8534400" cy="278606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pPr>
            <a:r>
              <a:rPr lang="en-US" altLang="zh-CN" sz="2800" b="1">
                <a:solidFill>
                  <a:srgbClr val="0000FF"/>
                </a:solidFill>
                <a:latin typeface="华文楷体" panose="02010600040101010101" pitchFamily="2" charset="-122"/>
                <a:ea typeface="华文楷体" panose="02010600040101010101" pitchFamily="2" charset="-122"/>
              </a:rPr>
              <a:t>(1)</a:t>
            </a:r>
            <a:r>
              <a:rPr lang="zh-CN" altLang="en-US" sz="2800" b="1">
                <a:solidFill>
                  <a:srgbClr val="0000FF"/>
                </a:solidFill>
                <a:latin typeface="华文楷体" panose="02010600040101010101" pitchFamily="2" charset="-122"/>
                <a:ea typeface="华文楷体" panose="02010600040101010101" pitchFamily="2" charset="-122"/>
              </a:rPr>
              <a:t>消息缓冲区：</a:t>
            </a: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Typedef struct message_ buffer {</a:t>
            </a: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int  sender;                                 </a:t>
            </a:r>
            <a:r>
              <a:rPr lang="zh-CN" altLang="zh-CN" b="1">
                <a:solidFill>
                  <a:srgbClr val="0000FF"/>
                </a:solidFill>
                <a:latin typeface="华文楷体" panose="02010600040101010101" pitchFamily="2" charset="-122"/>
                <a:ea typeface="华文楷体" panose="02010600040101010101" pitchFamily="2" charset="-122"/>
              </a:rPr>
              <a:t>消息发送者进程标识</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int</a:t>
            </a: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size;                                     </a:t>
            </a:r>
            <a:r>
              <a:rPr lang="zh-CN" altLang="en-US" b="1">
                <a:solidFill>
                  <a:srgbClr val="0000FF"/>
                </a:solidFill>
                <a:latin typeface="华文楷体" panose="02010600040101010101" pitchFamily="2" charset="-122"/>
                <a:ea typeface="华文楷体" panose="02010600040101010101" pitchFamily="2" charset="-122"/>
              </a:rPr>
              <a:t>消息长度</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a:t>
            </a: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char  *text;                                 </a:t>
            </a:r>
            <a:r>
              <a:rPr lang="zh-CN" altLang="en-US" b="1">
                <a:solidFill>
                  <a:srgbClr val="0000FF"/>
                </a:solidFill>
                <a:latin typeface="华文楷体" panose="02010600040101010101" pitchFamily="2" charset="-122"/>
                <a:ea typeface="华文楷体" panose="02010600040101010101" pitchFamily="2" charset="-122"/>
              </a:rPr>
              <a:t>消息正文</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struct message_buffer</a:t>
            </a: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*next;   </a:t>
            </a:r>
            <a:r>
              <a:rPr lang="zh-CN" altLang="en-US" b="1">
                <a:solidFill>
                  <a:srgbClr val="0000FF"/>
                </a:solidFill>
                <a:latin typeface="华文楷体" panose="02010600040101010101" pitchFamily="2" charset="-122"/>
                <a:ea typeface="华文楷体" panose="02010600040101010101" pitchFamily="2" charset="-122"/>
              </a:rPr>
              <a:t>指向下一消息缓冲区指针</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                   </a:t>
            </a:r>
          </a:p>
        </p:txBody>
      </p:sp>
      <p:sp>
        <p:nvSpPr>
          <p:cNvPr id="142340" name="Rectangle 7">
            <a:extLst>
              <a:ext uri="{FF2B5EF4-FFF2-40B4-BE49-F238E27FC236}">
                <a16:creationId xmlns:a16="http://schemas.microsoft.com/office/drawing/2014/main" id="{AD2AF6DE-050E-6A4D-8285-E2436810101F}"/>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6" name="矩形 5">
            <a:extLst>
              <a:ext uri="{FF2B5EF4-FFF2-40B4-BE49-F238E27FC236}">
                <a16:creationId xmlns:a16="http://schemas.microsoft.com/office/drawing/2014/main" id="{CD1F9889-F3D2-EA47-835F-691978AB7CC7}"/>
              </a:ext>
            </a:extLst>
          </p:cNvPr>
          <p:cNvSpPr>
            <a:spLocks noChangeArrowheads="1"/>
          </p:cNvSpPr>
          <p:nvPr/>
        </p:nvSpPr>
        <p:spPr bwMode="auto">
          <a:xfrm>
            <a:off x="606425" y="3663950"/>
            <a:ext cx="8429625" cy="31940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a:defRPr kumimoji="1" sz="2400">
                <a:solidFill>
                  <a:schemeClr val="hlink"/>
                </a:solidFill>
                <a:latin typeface="Arial Narrow" panose="020B0604020202020204" pitchFamily="34" charset="0"/>
                <a:ea typeface="宋体" panose="02010600030101010101" pitchFamily="2" charset="-122"/>
              </a:defRPr>
            </a:lvl5pPr>
            <a:lvl6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pPr>
            <a:r>
              <a:rPr lang="zh-CN" altLang="en-US" sz="2800" b="1">
                <a:solidFill>
                  <a:srgbClr val="0000FF"/>
                </a:solidFill>
                <a:latin typeface="华文楷体" panose="02010600040101010101" pitchFamily="2" charset="-122"/>
                <a:ea typeface="华文楷体" panose="02010600040101010101" pitchFamily="2" charset="-122"/>
              </a:rPr>
              <a:t>（</a:t>
            </a:r>
            <a:r>
              <a:rPr lang="en-US" altLang="zh-CN" sz="2800" b="1">
                <a:solidFill>
                  <a:srgbClr val="0000FF"/>
                </a:solidFill>
                <a:latin typeface="华文楷体" panose="02010600040101010101" pitchFamily="2" charset="-122"/>
                <a:ea typeface="华文楷体" panose="02010600040101010101" pitchFamily="2" charset="-122"/>
              </a:rPr>
              <a:t>2</a:t>
            </a:r>
            <a:r>
              <a:rPr lang="zh-CN" altLang="en-US" sz="2800" b="1">
                <a:solidFill>
                  <a:srgbClr val="0000FF"/>
                </a:solidFill>
                <a:latin typeface="华文楷体" panose="02010600040101010101" pitchFamily="2" charset="-122"/>
                <a:ea typeface="华文楷体" panose="02010600040101010101" pitchFamily="2" charset="-122"/>
              </a:rPr>
              <a:t>）</a:t>
            </a:r>
            <a:r>
              <a:rPr lang="en-US" altLang="zh-CN" sz="2800" b="1">
                <a:solidFill>
                  <a:srgbClr val="0000FF"/>
                </a:solidFill>
                <a:latin typeface="华文楷体" panose="02010600040101010101" pitchFamily="2" charset="-122"/>
                <a:ea typeface="华文楷体" panose="02010600040101010101" pitchFamily="2" charset="-122"/>
              </a:rPr>
              <a:t>PCB</a:t>
            </a:r>
            <a:r>
              <a:rPr lang="zh-CN" altLang="en-US" sz="2800" b="1">
                <a:solidFill>
                  <a:srgbClr val="0000FF"/>
                </a:solidFill>
                <a:latin typeface="华文楷体" panose="02010600040101010101" pitchFamily="2" charset="-122"/>
                <a:ea typeface="华文楷体" panose="02010600040101010101" pitchFamily="2" charset="-122"/>
              </a:rPr>
              <a:t>中有关通信的数据项：</a:t>
            </a: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Typedef  processcontrol_block  {</a:t>
            </a:r>
          </a:p>
          <a:p>
            <a:pPr lvl="4">
              <a:lnSpc>
                <a:spcPct val="90000"/>
              </a:lnSpc>
            </a:pPr>
            <a:r>
              <a:rPr lang="en-US" altLang="zh-CN" sz="2800" b="1">
                <a:solidFill>
                  <a:srgbClr val="002060"/>
                </a:solidFill>
                <a:latin typeface="华文楷体" panose="02010600040101010101" pitchFamily="2" charset="-122"/>
                <a:ea typeface="华文楷体" panose="02010600040101010101" pitchFamily="2" charset="-122"/>
              </a:rPr>
              <a:t>……</a:t>
            </a:r>
          </a:p>
          <a:p>
            <a:pPr lvl="4">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mq;        </a:t>
            </a:r>
            <a:r>
              <a:rPr lang="zh-CN" altLang="zh-CN" b="1">
                <a:solidFill>
                  <a:srgbClr val="0000FF"/>
                </a:solidFill>
                <a:latin typeface="华文楷体" panose="02010600040101010101" pitchFamily="2" charset="-122"/>
                <a:ea typeface="华文楷体" panose="02010600040101010101" pitchFamily="2" charset="-122"/>
              </a:rPr>
              <a:t>消息队列对首指针</a:t>
            </a:r>
            <a:endParaRPr lang="en-US" altLang="zh-CN" b="1">
              <a:solidFill>
                <a:srgbClr val="0000FF"/>
              </a:solidFill>
              <a:latin typeface="华文楷体" panose="02010600040101010101" pitchFamily="2" charset="-122"/>
              <a:ea typeface="华文楷体" panose="02010600040101010101" pitchFamily="2" charset="-122"/>
            </a:endParaRPr>
          </a:p>
          <a:p>
            <a:pPr lvl="4">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mutex;   </a:t>
            </a:r>
            <a:r>
              <a:rPr lang="zh-CN" altLang="en-US" b="1">
                <a:solidFill>
                  <a:srgbClr val="0000FF"/>
                </a:solidFill>
                <a:latin typeface="华文楷体" panose="02010600040101010101" pitchFamily="2" charset="-122"/>
                <a:ea typeface="华文楷体" panose="02010600040101010101" pitchFamily="2" charset="-122"/>
              </a:rPr>
              <a:t>消息队列的互斥信号量</a:t>
            </a:r>
            <a:endParaRPr lang="en-US" altLang="zh-CN" b="1">
              <a:solidFill>
                <a:srgbClr val="0000FF"/>
              </a:solidFill>
              <a:latin typeface="华文楷体" panose="02010600040101010101" pitchFamily="2" charset="-122"/>
              <a:ea typeface="华文楷体" panose="02010600040101010101" pitchFamily="2" charset="-122"/>
            </a:endParaRPr>
          </a:p>
          <a:p>
            <a:pPr lvl="4">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Sm;        </a:t>
            </a:r>
            <a:r>
              <a:rPr lang="zh-CN" altLang="en-US" b="1">
                <a:solidFill>
                  <a:srgbClr val="0000FF"/>
                </a:solidFill>
                <a:latin typeface="华文楷体" panose="02010600040101010101" pitchFamily="2" charset="-122"/>
                <a:ea typeface="华文楷体" panose="02010600040101010101" pitchFamily="2" charset="-122"/>
              </a:rPr>
              <a:t>消息队列的计数信号量</a:t>
            </a:r>
            <a:endParaRPr lang="en-US" altLang="zh-CN" b="1">
              <a:solidFill>
                <a:srgbClr val="0000FF"/>
              </a:solidFill>
              <a:latin typeface="华文楷体" panose="02010600040101010101" pitchFamily="2" charset="-122"/>
              <a:ea typeface="华文楷体" panose="02010600040101010101" pitchFamily="2" charset="-122"/>
            </a:endParaRPr>
          </a:p>
          <a:p>
            <a:pPr lvl="4">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a:t>
            </a:r>
          </a:p>
          <a:p>
            <a:pPr lvl="4">
              <a:lnSpc>
                <a:spcPct val="90000"/>
              </a:lnSpc>
            </a:pPr>
            <a:r>
              <a:rPr lang="en-US" altLang="zh-CN" sz="2800" b="1">
                <a:solidFill>
                  <a:srgbClr val="002060"/>
                </a:solidFill>
                <a:latin typeface="华文楷体" panose="02010600040101010101" pitchFamily="2" charset="-122"/>
                <a:ea typeface="华文楷体" panose="02010600040101010101" pitchFamily="2" charset="-122"/>
              </a:rPr>
              <a:t>}</a:t>
            </a:r>
          </a:p>
        </p:txBody>
      </p:sp>
      <p:sp>
        <p:nvSpPr>
          <p:cNvPr id="142342" name="灯片编号占位符 3">
            <a:extLst>
              <a:ext uri="{FF2B5EF4-FFF2-40B4-BE49-F238E27FC236}">
                <a16:creationId xmlns:a16="http://schemas.microsoft.com/office/drawing/2014/main" id="{377A8897-64E7-2246-B89A-AF6798B3A755}"/>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A1B36E-2C9B-964B-9F61-56EC935CAE1A}" type="slidenum">
              <a:rPr lang="zh-CN" altLang="en-US" sz="1800"/>
              <a:pPr/>
              <a:t>139</a:t>
            </a:fld>
            <a:endParaRPr lang="en-US" altLang="zh-CN" sz="1800"/>
          </a:p>
        </p:txBody>
      </p:sp>
    </p:spTree>
    <p:extLst>
      <p:ext uri="{BB962C8B-B14F-4D97-AF65-F5344CB8AC3E}">
        <p14:creationId xmlns:p14="http://schemas.microsoft.com/office/powerpoint/2010/main" val="18957524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dissolve">
                                      <p:cBhvr>
                                        <p:cTn id="7" dur="500"/>
                                        <p:tgtEl>
                                          <p:spTgt spid="443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3397"/>
                                        </p:tgtEl>
                                        <p:attrNameLst>
                                          <p:attrName>style.visibility</p:attrName>
                                        </p:attrNameLst>
                                      </p:cBhvr>
                                      <p:to>
                                        <p:strVal val="visible"/>
                                      </p:to>
                                    </p:set>
                                    <p:animEffect transition="in" filter="dissolve">
                                      <p:cBhvr>
                                        <p:cTn id="12" dur="500"/>
                                        <p:tgtEl>
                                          <p:spTgt spid="443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443397" grpId="0" animBg="1" autoUpdateAnimBg="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37E777B-A8AB-4F4A-B2B8-CEFEB3805864}"/>
              </a:ext>
            </a:extLst>
          </p:cNvPr>
          <p:cNvSpPr>
            <a:spLocks noGrp="1" noChangeArrowheads="1"/>
          </p:cNvSpPr>
          <p:nvPr>
            <p:ph type="title"/>
          </p:nvPr>
        </p:nvSpPr>
        <p:spPr bwMode="auto">
          <a:xfrm>
            <a:off x="762000" y="44450"/>
            <a:ext cx="7772400" cy="30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
        <p:nvSpPr>
          <p:cNvPr id="272387" name="Rectangle 3">
            <a:extLst>
              <a:ext uri="{FF2B5EF4-FFF2-40B4-BE49-F238E27FC236}">
                <a16:creationId xmlns:a16="http://schemas.microsoft.com/office/drawing/2014/main" id="{655DD99C-30D5-2C46-B1F3-7E69F2591EDF}"/>
              </a:ext>
            </a:extLst>
          </p:cNvPr>
          <p:cNvSpPr>
            <a:spLocks noGrp="1" noChangeArrowheads="1"/>
          </p:cNvSpPr>
          <p:nvPr>
            <p:ph type="body" idx="1"/>
          </p:nvPr>
        </p:nvSpPr>
        <p:spPr bwMode="auto">
          <a:xfrm>
            <a:off x="323850" y="2205038"/>
            <a:ext cx="8305800" cy="4292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buClr>
                <a:srgbClr val="FFFFFF"/>
              </a:buClr>
              <a:buSzPct val="200000"/>
              <a:buFontTx/>
              <a:buNone/>
            </a:pPr>
            <a:r>
              <a:rPr lang="en-US" altLang="zh-CN" b="1">
                <a:solidFill>
                  <a:srgbClr val="FF0066"/>
                </a:solidFill>
                <a:latin typeface="楷体_GB2312" pitchFamily="49" charset="-122"/>
                <a:ea typeface="楷体_GB2312" pitchFamily="49" charset="-122"/>
              </a:rPr>
              <a:t>     </a:t>
            </a:r>
            <a:r>
              <a:rPr lang="zh-CN" altLang="en-US" b="1">
                <a:solidFill>
                  <a:srgbClr val="FF0066"/>
                </a:solidFill>
                <a:latin typeface="楷体_GB2312" pitchFamily="49" charset="-122"/>
                <a:ea typeface="楷体_GB2312" pitchFamily="49" charset="-122"/>
              </a:rPr>
              <a:t>就绪状态</a:t>
            </a:r>
            <a:r>
              <a:rPr lang="zh-CN" altLang="en-US" b="1">
                <a:solidFill>
                  <a:srgbClr val="000000"/>
                </a:solidFill>
                <a:latin typeface="楷体_GB2312" pitchFamily="49" charset="-122"/>
                <a:ea typeface="楷体_GB2312" pitchFamily="49" charset="-122"/>
              </a:rPr>
              <a:t>：当进程获得除ＣＰＵ以外所有的资源。</a:t>
            </a:r>
          </a:p>
          <a:p>
            <a:pPr eaLnBrk="1" hangingPunct="1">
              <a:lnSpc>
                <a:spcPct val="130000"/>
              </a:lnSpc>
              <a:buClr>
                <a:srgbClr val="FFFFFF"/>
              </a:buClr>
              <a:buSzPct val="200000"/>
              <a:buFontTx/>
              <a:buNone/>
            </a:pPr>
            <a:r>
              <a:rPr lang="zh-CN" altLang="en-US" b="1">
                <a:solidFill>
                  <a:srgbClr val="000000"/>
                </a:solidFill>
                <a:latin typeface="楷体_GB2312" pitchFamily="49" charset="-122"/>
                <a:ea typeface="楷体_GB2312" pitchFamily="49" charset="-122"/>
              </a:rPr>
              <a:t>     </a:t>
            </a:r>
            <a:r>
              <a:rPr lang="zh-CN" altLang="en-US" b="1">
                <a:solidFill>
                  <a:srgbClr val="FF0066"/>
                </a:solidFill>
                <a:latin typeface="楷体_GB2312" pitchFamily="49" charset="-122"/>
                <a:ea typeface="楷体_GB2312" pitchFamily="49" charset="-122"/>
              </a:rPr>
              <a:t>执行状态</a:t>
            </a:r>
            <a:r>
              <a:rPr lang="zh-CN" altLang="en-US" b="1">
                <a:solidFill>
                  <a:srgbClr val="000000"/>
                </a:solidFill>
                <a:latin typeface="楷体_GB2312" pitchFamily="49" charset="-122"/>
                <a:ea typeface="楷体_GB2312" pitchFamily="49" charset="-122"/>
              </a:rPr>
              <a:t>：指进程已获得处理机，程序正在执行。</a:t>
            </a:r>
          </a:p>
          <a:p>
            <a:pPr eaLnBrk="1" hangingPunct="1">
              <a:lnSpc>
                <a:spcPct val="130000"/>
              </a:lnSpc>
              <a:buClr>
                <a:srgbClr val="FFFFFF"/>
              </a:buClr>
              <a:buSzPct val="200000"/>
              <a:buFontTx/>
              <a:buNone/>
            </a:pPr>
            <a:r>
              <a:rPr lang="zh-CN" altLang="en-US" b="1">
                <a:solidFill>
                  <a:srgbClr val="000000"/>
                </a:solidFill>
                <a:latin typeface="楷体_GB2312" pitchFamily="49" charset="-122"/>
                <a:ea typeface="楷体_GB2312" pitchFamily="49" charset="-122"/>
              </a:rPr>
              <a:t>     </a:t>
            </a:r>
            <a:r>
              <a:rPr lang="zh-CN" altLang="en-US" b="1">
                <a:solidFill>
                  <a:srgbClr val="FF0066"/>
                </a:solidFill>
                <a:latin typeface="楷体_GB2312" pitchFamily="49" charset="-122"/>
                <a:ea typeface="楷体_GB2312" pitchFamily="49" charset="-122"/>
              </a:rPr>
              <a:t>阻塞状态</a:t>
            </a:r>
            <a:r>
              <a:rPr lang="zh-CN" altLang="en-US" b="1">
                <a:solidFill>
                  <a:srgbClr val="000000"/>
                </a:solidFill>
                <a:latin typeface="楷体_GB2312" pitchFamily="49" charset="-122"/>
                <a:ea typeface="楷体_GB2312" pitchFamily="49" charset="-122"/>
              </a:rPr>
              <a:t>：进程因发生某事件而暂停执行时的状态。</a:t>
            </a:r>
          </a:p>
          <a:p>
            <a:pPr>
              <a:lnSpc>
                <a:spcPct val="130000"/>
              </a:lnSpc>
              <a:spcBef>
                <a:spcPct val="0"/>
              </a:spcBef>
              <a:buClr>
                <a:srgbClr val="FFFF66"/>
              </a:buClr>
              <a:buSzPct val="120000"/>
              <a:buFont typeface="Wingdings" pitchFamily="2" charset="2"/>
              <a:buNone/>
            </a:pPr>
            <a:endParaRPr lang="en-US" altLang="zh-CN" b="1">
              <a:solidFill>
                <a:srgbClr val="000000"/>
              </a:solidFill>
              <a:latin typeface="楷体_GB2312" pitchFamily="49" charset="-122"/>
              <a:ea typeface="楷体_GB2312" pitchFamily="49" charset="-122"/>
            </a:endParaRPr>
          </a:p>
        </p:txBody>
      </p:sp>
      <p:sp>
        <p:nvSpPr>
          <p:cNvPr id="19460" name="Text Box 7">
            <a:extLst>
              <a:ext uri="{FF2B5EF4-FFF2-40B4-BE49-F238E27FC236}">
                <a16:creationId xmlns:a16="http://schemas.microsoft.com/office/drawing/2014/main" id="{EDFBAA3C-09C6-734D-825D-0128825B5488}"/>
              </a:ext>
            </a:extLst>
          </p:cNvPr>
          <p:cNvSpPr txBox="1">
            <a:spLocks noChangeArrowheads="1"/>
          </p:cNvSpPr>
          <p:nvPr/>
        </p:nvSpPr>
        <p:spPr bwMode="auto">
          <a:xfrm>
            <a:off x="684213" y="908050"/>
            <a:ext cx="7416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sz="3600" b="1">
                <a:solidFill>
                  <a:srgbClr val="FF0000"/>
                </a:solidFill>
                <a:latin typeface="楷体_GB2312" pitchFamily="49" charset="-122"/>
                <a:ea typeface="楷体_GB2312" pitchFamily="49" charset="-122"/>
              </a:rPr>
              <a:t>进程的三种基本状态</a:t>
            </a:r>
          </a:p>
          <a:p>
            <a:r>
              <a:rPr lang="zh-CN" altLang="en-US" sz="3600" b="1">
                <a:solidFill>
                  <a:srgbClr val="FF0000"/>
                </a:solidFill>
                <a:latin typeface="楷体_GB2312" pitchFamily="49" charset="-122"/>
                <a:ea typeface="楷体_GB2312" pitchFamily="49" charset="-122"/>
              </a:rPr>
              <a:t>   </a:t>
            </a:r>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、进程的三种基本状态</a:t>
            </a:r>
          </a:p>
          <a:p>
            <a:pPr>
              <a:spcBef>
                <a:spcPct val="50000"/>
              </a:spcBef>
            </a:pPr>
            <a:endParaRPr lang="en-US" altLang="zh-CN" sz="360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37321249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arn(outVertical)">
                                      <p:cBhvr>
                                        <p:cTn id="7" dur="500"/>
                                        <p:tgtEl>
                                          <p:spTgt spid="272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arn(outVertical)">
                                      <p:cBhvr>
                                        <p:cTn id="12" dur="500"/>
                                        <p:tgtEl>
                                          <p:spTgt spid="272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Effect transition="in" filter="barn(outVertical)">
                                      <p:cBhvr>
                                        <p:cTn id="17" dur="500"/>
                                        <p:tgtEl>
                                          <p:spTgt spid="272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a:extLst>
              <a:ext uri="{FF2B5EF4-FFF2-40B4-BE49-F238E27FC236}">
                <a16:creationId xmlns:a16="http://schemas.microsoft.com/office/drawing/2014/main" id="{37332A45-103B-1342-9430-5CEA859795E6}"/>
              </a:ext>
            </a:extLst>
          </p:cNvPr>
          <p:cNvSpPr>
            <a:spLocks noChangeArrowheads="1"/>
          </p:cNvSpPr>
          <p:nvPr/>
        </p:nvSpPr>
        <p:spPr bwMode="auto">
          <a:xfrm>
            <a:off x="1066800" y="1143000"/>
            <a:ext cx="1600200" cy="46482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363" name="Rectangle 5">
            <a:extLst>
              <a:ext uri="{FF2B5EF4-FFF2-40B4-BE49-F238E27FC236}">
                <a16:creationId xmlns:a16="http://schemas.microsoft.com/office/drawing/2014/main" id="{B268C628-C35C-CF45-82A6-5E032C9FDD8E}"/>
              </a:ext>
            </a:extLst>
          </p:cNvPr>
          <p:cNvSpPr>
            <a:spLocks noChangeArrowheads="1"/>
          </p:cNvSpPr>
          <p:nvPr/>
        </p:nvSpPr>
        <p:spPr bwMode="auto">
          <a:xfrm>
            <a:off x="3429000" y="1066800"/>
            <a:ext cx="1905000" cy="15240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364" name="Rectangle 6">
            <a:extLst>
              <a:ext uri="{FF2B5EF4-FFF2-40B4-BE49-F238E27FC236}">
                <a16:creationId xmlns:a16="http://schemas.microsoft.com/office/drawing/2014/main" id="{6822E7C8-A6A7-E249-BCA5-5963053AA751}"/>
              </a:ext>
            </a:extLst>
          </p:cNvPr>
          <p:cNvSpPr>
            <a:spLocks noChangeArrowheads="1"/>
          </p:cNvSpPr>
          <p:nvPr/>
        </p:nvSpPr>
        <p:spPr bwMode="auto">
          <a:xfrm>
            <a:off x="3505200" y="3581400"/>
            <a:ext cx="1905000" cy="20574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365" name="Rectangle 7">
            <a:extLst>
              <a:ext uri="{FF2B5EF4-FFF2-40B4-BE49-F238E27FC236}">
                <a16:creationId xmlns:a16="http://schemas.microsoft.com/office/drawing/2014/main" id="{B6791C09-D227-7040-9534-609038493EA9}"/>
              </a:ext>
            </a:extLst>
          </p:cNvPr>
          <p:cNvSpPr>
            <a:spLocks noChangeArrowheads="1"/>
          </p:cNvSpPr>
          <p:nvPr/>
        </p:nvSpPr>
        <p:spPr bwMode="auto">
          <a:xfrm>
            <a:off x="6629400" y="1143000"/>
            <a:ext cx="1828800" cy="48006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endParaRPr lang="zh-CN" altLang="zh-CN">
              <a:solidFill>
                <a:srgbClr val="FF3300"/>
              </a:solidFill>
            </a:endParaRPr>
          </a:p>
        </p:txBody>
      </p:sp>
      <p:sp>
        <p:nvSpPr>
          <p:cNvPr id="143366" name="Text Box 8">
            <a:extLst>
              <a:ext uri="{FF2B5EF4-FFF2-40B4-BE49-F238E27FC236}">
                <a16:creationId xmlns:a16="http://schemas.microsoft.com/office/drawing/2014/main" id="{DB8C37DF-F94D-9249-89F8-25D31073A92E}"/>
              </a:ext>
            </a:extLst>
          </p:cNvPr>
          <p:cNvSpPr txBox="1">
            <a:spLocks noChangeArrowheads="1"/>
          </p:cNvSpPr>
          <p:nvPr/>
        </p:nvSpPr>
        <p:spPr bwMode="auto">
          <a:xfrm>
            <a:off x="1143000" y="1447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 ( B,a)</a:t>
            </a:r>
          </a:p>
        </p:txBody>
      </p:sp>
      <p:sp>
        <p:nvSpPr>
          <p:cNvPr id="143367" name="Line 9">
            <a:extLst>
              <a:ext uri="{FF2B5EF4-FFF2-40B4-BE49-F238E27FC236}">
                <a16:creationId xmlns:a16="http://schemas.microsoft.com/office/drawing/2014/main" id="{25E35E4D-67E3-4F43-8067-347F2CB5B79E}"/>
              </a:ext>
            </a:extLst>
          </p:cNvPr>
          <p:cNvSpPr>
            <a:spLocks noChangeShapeType="1"/>
          </p:cNvSpPr>
          <p:nvPr/>
        </p:nvSpPr>
        <p:spPr bwMode="auto">
          <a:xfrm>
            <a:off x="1066800" y="34290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68" name="Line 10">
            <a:extLst>
              <a:ext uri="{FF2B5EF4-FFF2-40B4-BE49-F238E27FC236}">
                <a16:creationId xmlns:a16="http://schemas.microsoft.com/office/drawing/2014/main" id="{219C2271-1AB4-334F-8FB0-B2BE227EE764}"/>
              </a:ext>
            </a:extLst>
          </p:cNvPr>
          <p:cNvSpPr>
            <a:spLocks noChangeShapeType="1"/>
          </p:cNvSpPr>
          <p:nvPr/>
        </p:nvSpPr>
        <p:spPr bwMode="auto">
          <a:xfrm>
            <a:off x="1066800" y="38862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69" name="Line 11">
            <a:extLst>
              <a:ext uri="{FF2B5EF4-FFF2-40B4-BE49-F238E27FC236}">
                <a16:creationId xmlns:a16="http://schemas.microsoft.com/office/drawing/2014/main" id="{23C70BE8-0515-3A45-AAFB-4BD441EBE57A}"/>
              </a:ext>
            </a:extLst>
          </p:cNvPr>
          <p:cNvSpPr>
            <a:spLocks noChangeShapeType="1"/>
          </p:cNvSpPr>
          <p:nvPr/>
        </p:nvSpPr>
        <p:spPr bwMode="auto">
          <a:xfrm>
            <a:off x="1066800" y="43434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0" name="Line 12">
            <a:extLst>
              <a:ext uri="{FF2B5EF4-FFF2-40B4-BE49-F238E27FC236}">
                <a16:creationId xmlns:a16="http://schemas.microsoft.com/office/drawing/2014/main" id="{5F9B4177-93A8-5F43-9743-BE1F671F8177}"/>
              </a:ext>
            </a:extLst>
          </p:cNvPr>
          <p:cNvSpPr>
            <a:spLocks noChangeShapeType="1"/>
          </p:cNvSpPr>
          <p:nvPr/>
        </p:nvSpPr>
        <p:spPr bwMode="auto">
          <a:xfrm>
            <a:off x="1066800" y="48006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1" name="Text Box 13">
            <a:extLst>
              <a:ext uri="{FF2B5EF4-FFF2-40B4-BE49-F238E27FC236}">
                <a16:creationId xmlns:a16="http://schemas.microsoft.com/office/drawing/2014/main" id="{8F921E27-05D6-5441-9435-981ABCEE5F34}"/>
              </a:ext>
            </a:extLst>
          </p:cNvPr>
          <p:cNvSpPr txBox="1">
            <a:spLocks noChangeArrowheads="1"/>
          </p:cNvSpPr>
          <p:nvPr/>
        </p:nvSpPr>
        <p:spPr bwMode="auto">
          <a:xfrm>
            <a:off x="1143000" y="3429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Sender : A</a:t>
            </a:r>
          </a:p>
        </p:txBody>
      </p:sp>
      <p:sp>
        <p:nvSpPr>
          <p:cNvPr id="143372" name="Text Box 14">
            <a:extLst>
              <a:ext uri="{FF2B5EF4-FFF2-40B4-BE49-F238E27FC236}">
                <a16:creationId xmlns:a16="http://schemas.microsoft.com/office/drawing/2014/main" id="{FB820578-7E60-494C-B175-FD8002D82BAE}"/>
              </a:ext>
            </a:extLst>
          </p:cNvPr>
          <p:cNvSpPr txBox="1">
            <a:spLocks noChangeArrowheads="1"/>
          </p:cNvSpPr>
          <p:nvPr/>
        </p:nvSpPr>
        <p:spPr bwMode="auto">
          <a:xfrm>
            <a:off x="1143000" y="3886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Size : 5</a:t>
            </a:r>
          </a:p>
        </p:txBody>
      </p:sp>
      <p:sp>
        <p:nvSpPr>
          <p:cNvPr id="143373" name="Text Box 15">
            <a:extLst>
              <a:ext uri="{FF2B5EF4-FFF2-40B4-BE49-F238E27FC236}">
                <a16:creationId xmlns:a16="http://schemas.microsoft.com/office/drawing/2014/main" id="{3E1700BF-695A-B240-82D2-EECB9A163DB3}"/>
              </a:ext>
            </a:extLst>
          </p:cNvPr>
          <p:cNvSpPr txBox="1">
            <a:spLocks noChangeArrowheads="1"/>
          </p:cNvSpPr>
          <p:nvPr/>
        </p:nvSpPr>
        <p:spPr bwMode="auto">
          <a:xfrm>
            <a:off x="1066800" y="4343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Text :Hello</a:t>
            </a:r>
          </a:p>
        </p:txBody>
      </p:sp>
      <p:sp>
        <p:nvSpPr>
          <p:cNvPr id="143374" name="Line 16">
            <a:extLst>
              <a:ext uri="{FF2B5EF4-FFF2-40B4-BE49-F238E27FC236}">
                <a16:creationId xmlns:a16="http://schemas.microsoft.com/office/drawing/2014/main" id="{6027E378-3080-684C-88DC-D8C96E6DA853}"/>
              </a:ext>
            </a:extLst>
          </p:cNvPr>
          <p:cNvSpPr>
            <a:spLocks noChangeShapeType="1"/>
          </p:cNvSpPr>
          <p:nvPr/>
        </p:nvSpPr>
        <p:spPr bwMode="auto">
          <a:xfrm>
            <a:off x="3429000" y="1447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5" name="Line 17">
            <a:extLst>
              <a:ext uri="{FF2B5EF4-FFF2-40B4-BE49-F238E27FC236}">
                <a16:creationId xmlns:a16="http://schemas.microsoft.com/office/drawing/2014/main" id="{50B76CDC-9ECE-CA4E-9A3E-9CA86918321A}"/>
              </a:ext>
            </a:extLst>
          </p:cNvPr>
          <p:cNvSpPr>
            <a:spLocks noChangeShapeType="1"/>
          </p:cNvSpPr>
          <p:nvPr/>
        </p:nvSpPr>
        <p:spPr bwMode="auto">
          <a:xfrm>
            <a:off x="3429000" y="1828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6" name="Line 18">
            <a:extLst>
              <a:ext uri="{FF2B5EF4-FFF2-40B4-BE49-F238E27FC236}">
                <a16:creationId xmlns:a16="http://schemas.microsoft.com/office/drawing/2014/main" id="{B8E4698D-96B5-EC41-82C4-3DD246B8CE84}"/>
              </a:ext>
            </a:extLst>
          </p:cNvPr>
          <p:cNvSpPr>
            <a:spLocks noChangeShapeType="1"/>
          </p:cNvSpPr>
          <p:nvPr/>
        </p:nvSpPr>
        <p:spPr bwMode="auto">
          <a:xfrm>
            <a:off x="3429000" y="2209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7" name="Text Box 19">
            <a:extLst>
              <a:ext uri="{FF2B5EF4-FFF2-40B4-BE49-F238E27FC236}">
                <a16:creationId xmlns:a16="http://schemas.microsoft.com/office/drawing/2014/main" id="{F63D21D2-10FB-8044-A0C0-1AF80A5D13E7}"/>
              </a:ext>
            </a:extLst>
          </p:cNvPr>
          <p:cNvSpPr txBox="1">
            <a:spLocks noChangeArrowheads="1"/>
          </p:cNvSpPr>
          <p:nvPr/>
        </p:nvSpPr>
        <p:spPr bwMode="auto">
          <a:xfrm>
            <a:off x="3810000" y="1371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mq</a:t>
            </a:r>
          </a:p>
        </p:txBody>
      </p:sp>
      <p:sp>
        <p:nvSpPr>
          <p:cNvPr id="143378" name="Text Box 20">
            <a:extLst>
              <a:ext uri="{FF2B5EF4-FFF2-40B4-BE49-F238E27FC236}">
                <a16:creationId xmlns:a16="http://schemas.microsoft.com/office/drawing/2014/main" id="{9182AABF-DE42-F345-8F6B-F55045E5BEDD}"/>
              </a:ext>
            </a:extLst>
          </p:cNvPr>
          <p:cNvSpPr txBox="1">
            <a:spLocks noChangeArrowheads="1"/>
          </p:cNvSpPr>
          <p:nvPr/>
        </p:nvSpPr>
        <p:spPr bwMode="auto">
          <a:xfrm>
            <a:off x="3810000" y="1828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mutex</a:t>
            </a:r>
          </a:p>
        </p:txBody>
      </p:sp>
      <p:sp>
        <p:nvSpPr>
          <p:cNvPr id="143379" name="Text Box 21">
            <a:extLst>
              <a:ext uri="{FF2B5EF4-FFF2-40B4-BE49-F238E27FC236}">
                <a16:creationId xmlns:a16="http://schemas.microsoft.com/office/drawing/2014/main" id="{E9A0DEEB-8CD9-944E-B772-3D33F907D6BD}"/>
              </a:ext>
            </a:extLst>
          </p:cNvPr>
          <p:cNvSpPr txBox="1">
            <a:spLocks noChangeArrowheads="1"/>
          </p:cNvSpPr>
          <p:nvPr/>
        </p:nvSpPr>
        <p:spPr bwMode="auto">
          <a:xfrm>
            <a:off x="38100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sm</a:t>
            </a:r>
          </a:p>
        </p:txBody>
      </p:sp>
      <p:sp>
        <p:nvSpPr>
          <p:cNvPr id="143380" name="Text Box 22">
            <a:extLst>
              <a:ext uri="{FF2B5EF4-FFF2-40B4-BE49-F238E27FC236}">
                <a16:creationId xmlns:a16="http://schemas.microsoft.com/office/drawing/2014/main" id="{96977BC6-C346-8C4C-88CD-29585E141886}"/>
              </a:ext>
            </a:extLst>
          </p:cNvPr>
          <p:cNvSpPr txBox="1">
            <a:spLocks noChangeArrowheads="1"/>
          </p:cNvSpPr>
          <p:nvPr/>
        </p:nvSpPr>
        <p:spPr bwMode="auto">
          <a:xfrm>
            <a:off x="3657600" y="60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PCB ( B )</a:t>
            </a:r>
          </a:p>
        </p:txBody>
      </p:sp>
      <p:sp>
        <p:nvSpPr>
          <p:cNvPr id="143381" name="Line 23">
            <a:extLst>
              <a:ext uri="{FF2B5EF4-FFF2-40B4-BE49-F238E27FC236}">
                <a16:creationId xmlns:a16="http://schemas.microsoft.com/office/drawing/2014/main" id="{55D9ED09-5E42-D241-A0DE-1E14AC9A02F7}"/>
              </a:ext>
            </a:extLst>
          </p:cNvPr>
          <p:cNvSpPr>
            <a:spLocks noChangeShapeType="1"/>
          </p:cNvSpPr>
          <p:nvPr/>
        </p:nvSpPr>
        <p:spPr bwMode="auto">
          <a:xfrm>
            <a:off x="3505200" y="4114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2" name="Line 24">
            <a:extLst>
              <a:ext uri="{FF2B5EF4-FFF2-40B4-BE49-F238E27FC236}">
                <a16:creationId xmlns:a16="http://schemas.microsoft.com/office/drawing/2014/main" id="{428E2052-EC0A-DB4B-A392-4FBDF25EC383}"/>
              </a:ext>
            </a:extLst>
          </p:cNvPr>
          <p:cNvSpPr>
            <a:spLocks noChangeShapeType="1"/>
          </p:cNvSpPr>
          <p:nvPr/>
        </p:nvSpPr>
        <p:spPr bwMode="auto">
          <a:xfrm>
            <a:off x="3505200" y="46482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3" name="Line 25">
            <a:extLst>
              <a:ext uri="{FF2B5EF4-FFF2-40B4-BE49-F238E27FC236}">
                <a16:creationId xmlns:a16="http://schemas.microsoft.com/office/drawing/2014/main" id="{A78E07DF-34F4-734C-9868-03F81C89B3D5}"/>
              </a:ext>
            </a:extLst>
          </p:cNvPr>
          <p:cNvSpPr>
            <a:spLocks noChangeShapeType="1"/>
          </p:cNvSpPr>
          <p:nvPr/>
        </p:nvSpPr>
        <p:spPr bwMode="auto">
          <a:xfrm>
            <a:off x="3505200" y="51816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4" name="Text Box 26">
            <a:extLst>
              <a:ext uri="{FF2B5EF4-FFF2-40B4-BE49-F238E27FC236}">
                <a16:creationId xmlns:a16="http://schemas.microsoft.com/office/drawing/2014/main" id="{6E201AF3-557A-1F42-9E20-D7FAF0A1BF05}"/>
              </a:ext>
            </a:extLst>
          </p:cNvPr>
          <p:cNvSpPr txBox="1">
            <a:spLocks noChangeArrowheads="1"/>
          </p:cNvSpPr>
          <p:nvPr/>
        </p:nvSpPr>
        <p:spPr bwMode="auto">
          <a:xfrm>
            <a:off x="36576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Sender : A</a:t>
            </a:r>
          </a:p>
        </p:txBody>
      </p:sp>
      <p:sp>
        <p:nvSpPr>
          <p:cNvPr id="143385" name="Text Box 27">
            <a:extLst>
              <a:ext uri="{FF2B5EF4-FFF2-40B4-BE49-F238E27FC236}">
                <a16:creationId xmlns:a16="http://schemas.microsoft.com/office/drawing/2014/main" id="{78364B95-75F5-484D-8FA1-30072A1E27DC}"/>
              </a:ext>
            </a:extLst>
          </p:cNvPr>
          <p:cNvSpPr txBox="1">
            <a:spLocks noChangeArrowheads="1"/>
          </p:cNvSpPr>
          <p:nvPr/>
        </p:nvSpPr>
        <p:spPr bwMode="auto">
          <a:xfrm>
            <a:off x="3657600" y="4114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Size : 5</a:t>
            </a:r>
          </a:p>
        </p:txBody>
      </p:sp>
      <p:sp>
        <p:nvSpPr>
          <p:cNvPr id="143386" name="Text Box 28">
            <a:extLst>
              <a:ext uri="{FF2B5EF4-FFF2-40B4-BE49-F238E27FC236}">
                <a16:creationId xmlns:a16="http://schemas.microsoft.com/office/drawing/2014/main" id="{137B26E9-B4A5-A145-85A5-849FBCBCB69D}"/>
              </a:ext>
            </a:extLst>
          </p:cNvPr>
          <p:cNvSpPr txBox="1">
            <a:spLocks noChangeArrowheads="1"/>
          </p:cNvSpPr>
          <p:nvPr/>
        </p:nvSpPr>
        <p:spPr bwMode="auto">
          <a:xfrm>
            <a:off x="3581400" y="472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Text :Hello</a:t>
            </a:r>
          </a:p>
        </p:txBody>
      </p:sp>
      <p:sp>
        <p:nvSpPr>
          <p:cNvPr id="143387" name="Text Box 29">
            <a:extLst>
              <a:ext uri="{FF2B5EF4-FFF2-40B4-BE49-F238E27FC236}">
                <a16:creationId xmlns:a16="http://schemas.microsoft.com/office/drawing/2014/main" id="{D3CB8B34-42E6-6A40-8B32-6EAEEB0F0010}"/>
              </a:ext>
            </a:extLst>
          </p:cNvPr>
          <p:cNvSpPr txBox="1">
            <a:spLocks noChangeArrowheads="1"/>
          </p:cNvSpPr>
          <p:nvPr/>
        </p:nvSpPr>
        <p:spPr bwMode="auto">
          <a:xfrm>
            <a:off x="3810000" y="525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Next :0</a:t>
            </a:r>
          </a:p>
        </p:txBody>
      </p:sp>
      <p:sp>
        <p:nvSpPr>
          <p:cNvPr id="143388" name="Line 30">
            <a:extLst>
              <a:ext uri="{FF2B5EF4-FFF2-40B4-BE49-F238E27FC236}">
                <a16:creationId xmlns:a16="http://schemas.microsoft.com/office/drawing/2014/main" id="{48980ABF-47A4-824E-8958-02FE75271D42}"/>
              </a:ext>
            </a:extLst>
          </p:cNvPr>
          <p:cNvSpPr>
            <a:spLocks noChangeShapeType="1"/>
          </p:cNvSpPr>
          <p:nvPr/>
        </p:nvSpPr>
        <p:spPr bwMode="auto">
          <a:xfrm>
            <a:off x="6629400" y="38100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9" name="Line 31">
            <a:extLst>
              <a:ext uri="{FF2B5EF4-FFF2-40B4-BE49-F238E27FC236}">
                <a16:creationId xmlns:a16="http://schemas.microsoft.com/office/drawing/2014/main" id="{EB24DF40-7455-AF48-93BE-9A8E0E9AC7BA}"/>
              </a:ext>
            </a:extLst>
          </p:cNvPr>
          <p:cNvSpPr>
            <a:spLocks noChangeShapeType="1"/>
          </p:cNvSpPr>
          <p:nvPr/>
        </p:nvSpPr>
        <p:spPr bwMode="auto">
          <a:xfrm>
            <a:off x="6629400" y="42672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90" name="Line 32">
            <a:extLst>
              <a:ext uri="{FF2B5EF4-FFF2-40B4-BE49-F238E27FC236}">
                <a16:creationId xmlns:a16="http://schemas.microsoft.com/office/drawing/2014/main" id="{0ADC2840-B183-7648-8F5C-73B60CB48DBD}"/>
              </a:ext>
            </a:extLst>
          </p:cNvPr>
          <p:cNvSpPr>
            <a:spLocks noChangeShapeType="1"/>
          </p:cNvSpPr>
          <p:nvPr/>
        </p:nvSpPr>
        <p:spPr bwMode="auto">
          <a:xfrm>
            <a:off x="6629400" y="47244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91" name="Line 33">
            <a:extLst>
              <a:ext uri="{FF2B5EF4-FFF2-40B4-BE49-F238E27FC236}">
                <a16:creationId xmlns:a16="http://schemas.microsoft.com/office/drawing/2014/main" id="{590B5821-604F-EE41-8674-ED0C6D7D0B85}"/>
              </a:ext>
            </a:extLst>
          </p:cNvPr>
          <p:cNvSpPr>
            <a:spLocks noChangeShapeType="1"/>
          </p:cNvSpPr>
          <p:nvPr/>
        </p:nvSpPr>
        <p:spPr bwMode="auto">
          <a:xfrm>
            <a:off x="6629400" y="51816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92" name="Text Box 34">
            <a:extLst>
              <a:ext uri="{FF2B5EF4-FFF2-40B4-BE49-F238E27FC236}">
                <a16:creationId xmlns:a16="http://schemas.microsoft.com/office/drawing/2014/main" id="{41ED5F82-4BF0-6F41-A59F-C80DB37C3605}"/>
              </a:ext>
            </a:extLst>
          </p:cNvPr>
          <p:cNvSpPr txBox="1">
            <a:spLocks noChangeArrowheads="1"/>
          </p:cNvSpPr>
          <p:nvPr/>
        </p:nvSpPr>
        <p:spPr bwMode="auto">
          <a:xfrm>
            <a:off x="67056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Sender : A</a:t>
            </a:r>
          </a:p>
        </p:txBody>
      </p:sp>
      <p:sp>
        <p:nvSpPr>
          <p:cNvPr id="143393" name="Text Box 35">
            <a:extLst>
              <a:ext uri="{FF2B5EF4-FFF2-40B4-BE49-F238E27FC236}">
                <a16:creationId xmlns:a16="http://schemas.microsoft.com/office/drawing/2014/main" id="{44CCB53F-95E4-7046-9774-F2545B05D31B}"/>
              </a:ext>
            </a:extLst>
          </p:cNvPr>
          <p:cNvSpPr txBox="1">
            <a:spLocks noChangeArrowheads="1"/>
          </p:cNvSpPr>
          <p:nvPr/>
        </p:nvSpPr>
        <p:spPr bwMode="auto">
          <a:xfrm>
            <a:off x="6705600" y="4343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Size : 5</a:t>
            </a:r>
          </a:p>
        </p:txBody>
      </p:sp>
      <p:sp>
        <p:nvSpPr>
          <p:cNvPr id="143394" name="Text Box 36">
            <a:extLst>
              <a:ext uri="{FF2B5EF4-FFF2-40B4-BE49-F238E27FC236}">
                <a16:creationId xmlns:a16="http://schemas.microsoft.com/office/drawing/2014/main" id="{08F92D1B-C326-CA46-A5FC-69410CF9802A}"/>
              </a:ext>
            </a:extLst>
          </p:cNvPr>
          <p:cNvSpPr txBox="1">
            <a:spLocks noChangeArrowheads="1"/>
          </p:cNvSpPr>
          <p:nvPr/>
        </p:nvSpPr>
        <p:spPr bwMode="auto">
          <a:xfrm>
            <a:off x="6705600" y="472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Text :Hello</a:t>
            </a:r>
          </a:p>
        </p:txBody>
      </p:sp>
      <p:sp>
        <p:nvSpPr>
          <p:cNvPr id="143395" name="Text Box 37">
            <a:extLst>
              <a:ext uri="{FF2B5EF4-FFF2-40B4-BE49-F238E27FC236}">
                <a16:creationId xmlns:a16="http://schemas.microsoft.com/office/drawing/2014/main" id="{213060AC-8FC2-CA40-BEFF-D3CD429489DB}"/>
              </a:ext>
            </a:extLst>
          </p:cNvPr>
          <p:cNvSpPr txBox="1">
            <a:spLocks noChangeArrowheads="1"/>
          </p:cNvSpPr>
          <p:nvPr/>
        </p:nvSpPr>
        <p:spPr bwMode="auto">
          <a:xfrm>
            <a:off x="1143000" y="685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进程</a:t>
            </a:r>
            <a:r>
              <a:rPr lang="en-US" altLang="zh-CN" b="1">
                <a:solidFill>
                  <a:schemeClr val="tx1"/>
                </a:solidFill>
              </a:rPr>
              <a:t>A</a:t>
            </a:r>
          </a:p>
        </p:txBody>
      </p:sp>
      <p:sp>
        <p:nvSpPr>
          <p:cNvPr id="143396" name="Text Box 38">
            <a:extLst>
              <a:ext uri="{FF2B5EF4-FFF2-40B4-BE49-F238E27FC236}">
                <a16:creationId xmlns:a16="http://schemas.microsoft.com/office/drawing/2014/main" id="{77BB4770-41C4-8F44-8F61-41F4C9B4EF54}"/>
              </a:ext>
            </a:extLst>
          </p:cNvPr>
          <p:cNvSpPr txBox="1">
            <a:spLocks noChangeArrowheads="1"/>
          </p:cNvSpPr>
          <p:nvPr/>
        </p:nvSpPr>
        <p:spPr bwMode="auto">
          <a:xfrm>
            <a:off x="6934200" y="685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进程</a:t>
            </a:r>
            <a:r>
              <a:rPr lang="en-US" altLang="zh-CN" b="1">
                <a:solidFill>
                  <a:schemeClr val="tx1"/>
                </a:solidFill>
              </a:rPr>
              <a:t>B</a:t>
            </a:r>
          </a:p>
        </p:txBody>
      </p:sp>
      <p:sp>
        <p:nvSpPr>
          <p:cNvPr id="143397" name="Text Box 39">
            <a:extLst>
              <a:ext uri="{FF2B5EF4-FFF2-40B4-BE49-F238E27FC236}">
                <a16:creationId xmlns:a16="http://schemas.microsoft.com/office/drawing/2014/main" id="{161F2A2E-48DA-5F4D-AD38-CE691BCEC465}"/>
              </a:ext>
            </a:extLst>
          </p:cNvPr>
          <p:cNvSpPr txBox="1">
            <a:spLocks noChangeArrowheads="1"/>
          </p:cNvSpPr>
          <p:nvPr/>
        </p:nvSpPr>
        <p:spPr bwMode="auto">
          <a:xfrm>
            <a:off x="457200" y="3886200"/>
            <a:ext cx="549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发送区</a:t>
            </a:r>
            <a:r>
              <a:rPr lang="en-US" altLang="zh-CN" b="1">
                <a:solidFill>
                  <a:schemeClr val="tx1"/>
                </a:solidFill>
              </a:rPr>
              <a:t>a</a:t>
            </a:r>
          </a:p>
        </p:txBody>
      </p:sp>
      <p:sp>
        <p:nvSpPr>
          <p:cNvPr id="143398" name="Text Box 40">
            <a:extLst>
              <a:ext uri="{FF2B5EF4-FFF2-40B4-BE49-F238E27FC236}">
                <a16:creationId xmlns:a16="http://schemas.microsoft.com/office/drawing/2014/main" id="{FE69DC79-3387-3A4F-B421-FFA26F584284}"/>
              </a:ext>
            </a:extLst>
          </p:cNvPr>
          <p:cNvSpPr txBox="1">
            <a:spLocks noChangeArrowheads="1"/>
          </p:cNvSpPr>
          <p:nvPr/>
        </p:nvSpPr>
        <p:spPr bwMode="auto">
          <a:xfrm>
            <a:off x="8594725" y="3886200"/>
            <a:ext cx="5492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接收区</a:t>
            </a:r>
            <a:r>
              <a:rPr lang="en-US" altLang="zh-CN" b="1">
                <a:solidFill>
                  <a:schemeClr val="tx1"/>
                </a:solidFill>
              </a:rPr>
              <a:t>b</a:t>
            </a:r>
          </a:p>
        </p:txBody>
      </p:sp>
      <p:sp>
        <p:nvSpPr>
          <p:cNvPr id="143399" name="Text Box 41">
            <a:extLst>
              <a:ext uri="{FF2B5EF4-FFF2-40B4-BE49-F238E27FC236}">
                <a16:creationId xmlns:a16="http://schemas.microsoft.com/office/drawing/2014/main" id="{85000943-2E3B-CC46-B999-828FDE125320}"/>
              </a:ext>
            </a:extLst>
          </p:cNvPr>
          <p:cNvSpPr txBox="1">
            <a:spLocks noChangeArrowheads="1"/>
          </p:cNvSpPr>
          <p:nvPr/>
        </p:nvSpPr>
        <p:spPr bwMode="auto">
          <a:xfrm>
            <a:off x="3276600" y="2971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第一消息缓冲区</a:t>
            </a:r>
          </a:p>
        </p:txBody>
      </p:sp>
      <p:sp>
        <p:nvSpPr>
          <p:cNvPr id="143400" name="AutoShape 42">
            <a:extLst>
              <a:ext uri="{FF2B5EF4-FFF2-40B4-BE49-F238E27FC236}">
                <a16:creationId xmlns:a16="http://schemas.microsoft.com/office/drawing/2014/main" id="{2775063E-2473-5344-AD1F-007471BDBD5A}"/>
              </a:ext>
            </a:extLst>
          </p:cNvPr>
          <p:cNvSpPr>
            <a:spLocks/>
          </p:cNvSpPr>
          <p:nvPr/>
        </p:nvSpPr>
        <p:spPr bwMode="auto">
          <a:xfrm>
            <a:off x="8458200" y="3810000"/>
            <a:ext cx="152400" cy="1371600"/>
          </a:xfrm>
          <a:prstGeom prst="rightBrace">
            <a:avLst>
              <a:gd name="adj1" fmla="val 75000"/>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1" name="AutoShape 43">
            <a:extLst>
              <a:ext uri="{FF2B5EF4-FFF2-40B4-BE49-F238E27FC236}">
                <a16:creationId xmlns:a16="http://schemas.microsoft.com/office/drawing/2014/main" id="{83799F70-1E26-BF46-8DDE-32BA1DEBC788}"/>
              </a:ext>
            </a:extLst>
          </p:cNvPr>
          <p:cNvSpPr>
            <a:spLocks/>
          </p:cNvSpPr>
          <p:nvPr/>
        </p:nvSpPr>
        <p:spPr bwMode="auto">
          <a:xfrm>
            <a:off x="914400" y="3429000"/>
            <a:ext cx="152400" cy="1371600"/>
          </a:xfrm>
          <a:prstGeom prst="leftBrace">
            <a:avLst>
              <a:gd name="adj1" fmla="val 75000"/>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2" name="Line 44">
            <a:extLst>
              <a:ext uri="{FF2B5EF4-FFF2-40B4-BE49-F238E27FC236}">
                <a16:creationId xmlns:a16="http://schemas.microsoft.com/office/drawing/2014/main" id="{8DD2D573-1883-4045-A979-19DC2AD3B013}"/>
              </a:ext>
            </a:extLst>
          </p:cNvPr>
          <p:cNvSpPr>
            <a:spLocks noChangeShapeType="1"/>
          </p:cNvSpPr>
          <p:nvPr/>
        </p:nvSpPr>
        <p:spPr bwMode="auto">
          <a:xfrm>
            <a:off x="2514600" y="1371600"/>
            <a:ext cx="457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3" name="Line 45">
            <a:extLst>
              <a:ext uri="{FF2B5EF4-FFF2-40B4-BE49-F238E27FC236}">
                <a16:creationId xmlns:a16="http://schemas.microsoft.com/office/drawing/2014/main" id="{EA6714D4-1329-9A41-8282-EBCAFC7E9342}"/>
              </a:ext>
            </a:extLst>
          </p:cNvPr>
          <p:cNvSpPr>
            <a:spLocks noChangeShapeType="1"/>
          </p:cNvSpPr>
          <p:nvPr/>
        </p:nvSpPr>
        <p:spPr bwMode="auto">
          <a:xfrm>
            <a:off x="2971800" y="1371600"/>
            <a:ext cx="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4" name="Line 46">
            <a:extLst>
              <a:ext uri="{FF2B5EF4-FFF2-40B4-BE49-F238E27FC236}">
                <a16:creationId xmlns:a16="http://schemas.microsoft.com/office/drawing/2014/main" id="{184B8DEF-FF2B-5E4A-B803-163BCE1C2D5F}"/>
              </a:ext>
            </a:extLst>
          </p:cNvPr>
          <p:cNvSpPr>
            <a:spLocks noChangeShapeType="1"/>
          </p:cNvSpPr>
          <p:nvPr/>
        </p:nvSpPr>
        <p:spPr bwMode="auto">
          <a:xfrm flipH="1">
            <a:off x="685800" y="1905000"/>
            <a:ext cx="2286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5" name="Line 47">
            <a:extLst>
              <a:ext uri="{FF2B5EF4-FFF2-40B4-BE49-F238E27FC236}">
                <a16:creationId xmlns:a16="http://schemas.microsoft.com/office/drawing/2014/main" id="{C72B5DFE-B64E-4645-A001-6973534D63DF}"/>
              </a:ext>
            </a:extLst>
          </p:cNvPr>
          <p:cNvSpPr>
            <a:spLocks noChangeShapeType="1"/>
          </p:cNvSpPr>
          <p:nvPr/>
        </p:nvSpPr>
        <p:spPr bwMode="auto">
          <a:xfrm>
            <a:off x="685800" y="1905000"/>
            <a:ext cx="0" cy="1524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6" name="Line 48">
            <a:extLst>
              <a:ext uri="{FF2B5EF4-FFF2-40B4-BE49-F238E27FC236}">
                <a16:creationId xmlns:a16="http://schemas.microsoft.com/office/drawing/2014/main" id="{452E3FA4-B987-B344-9FF3-0DDA63F779B4}"/>
              </a:ext>
            </a:extLst>
          </p:cNvPr>
          <p:cNvSpPr>
            <a:spLocks noChangeShapeType="1"/>
          </p:cNvSpPr>
          <p:nvPr/>
        </p:nvSpPr>
        <p:spPr bwMode="auto">
          <a:xfrm>
            <a:off x="685800" y="3429000"/>
            <a:ext cx="381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3407" name="AutoShape 49">
            <a:extLst>
              <a:ext uri="{FF2B5EF4-FFF2-40B4-BE49-F238E27FC236}">
                <a16:creationId xmlns:a16="http://schemas.microsoft.com/office/drawing/2014/main" id="{1979CB2F-6021-3A4D-8F6E-4D359F0C24B0}"/>
              </a:ext>
            </a:extLst>
          </p:cNvPr>
          <p:cNvSpPr>
            <a:spLocks noChangeArrowheads="1"/>
          </p:cNvSpPr>
          <p:nvPr/>
        </p:nvSpPr>
        <p:spPr bwMode="auto">
          <a:xfrm>
            <a:off x="2667000" y="3962400"/>
            <a:ext cx="838200" cy="457200"/>
          </a:xfrm>
          <a:prstGeom prst="rightArrow">
            <a:avLst>
              <a:gd name="adj1" fmla="val 50000"/>
              <a:gd name="adj2" fmla="val 45833"/>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8" name="AutoShape 50">
            <a:extLst>
              <a:ext uri="{FF2B5EF4-FFF2-40B4-BE49-F238E27FC236}">
                <a16:creationId xmlns:a16="http://schemas.microsoft.com/office/drawing/2014/main" id="{C0C214D3-BB7F-7C42-B28E-4E9D6B6D55E3}"/>
              </a:ext>
            </a:extLst>
          </p:cNvPr>
          <p:cNvSpPr>
            <a:spLocks noChangeArrowheads="1"/>
          </p:cNvSpPr>
          <p:nvPr/>
        </p:nvSpPr>
        <p:spPr bwMode="auto">
          <a:xfrm>
            <a:off x="5410200" y="4267200"/>
            <a:ext cx="1219200" cy="381000"/>
          </a:xfrm>
          <a:prstGeom prst="rightArrow">
            <a:avLst>
              <a:gd name="adj1" fmla="val 50000"/>
              <a:gd name="adj2" fmla="val 80000"/>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9" name="Line 51">
            <a:extLst>
              <a:ext uri="{FF2B5EF4-FFF2-40B4-BE49-F238E27FC236}">
                <a16:creationId xmlns:a16="http://schemas.microsoft.com/office/drawing/2014/main" id="{FE2434B6-5076-1A4A-933E-943E2B6CCC2D}"/>
              </a:ext>
            </a:extLst>
          </p:cNvPr>
          <p:cNvSpPr>
            <a:spLocks noChangeShapeType="1"/>
          </p:cNvSpPr>
          <p:nvPr/>
        </p:nvSpPr>
        <p:spPr bwMode="auto">
          <a:xfrm>
            <a:off x="5181600" y="1676400"/>
            <a:ext cx="533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0" name="Line 52">
            <a:extLst>
              <a:ext uri="{FF2B5EF4-FFF2-40B4-BE49-F238E27FC236}">
                <a16:creationId xmlns:a16="http://schemas.microsoft.com/office/drawing/2014/main" id="{CBEE7760-3DFB-A742-875F-84F43B381761}"/>
              </a:ext>
            </a:extLst>
          </p:cNvPr>
          <p:cNvSpPr>
            <a:spLocks noChangeShapeType="1"/>
          </p:cNvSpPr>
          <p:nvPr/>
        </p:nvSpPr>
        <p:spPr bwMode="auto">
          <a:xfrm>
            <a:off x="5715000" y="1676400"/>
            <a:ext cx="0" cy="1143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1" name="Line 53">
            <a:extLst>
              <a:ext uri="{FF2B5EF4-FFF2-40B4-BE49-F238E27FC236}">
                <a16:creationId xmlns:a16="http://schemas.microsoft.com/office/drawing/2014/main" id="{E47BD9E7-B16E-BC43-9D87-4DC96DC42BDA}"/>
              </a:ext>
            </a:extLst>
          </p:cNvPr>
          <p:cNvSpPr>
            <a:spLocks noChangeShapeType="1"/>
          </p:cNvSpPr>
          <p:nvPr/>
        </p:nvSpPr>
        <p:spPr bwMode="auto">
          <a:xfrm flipH="1">
            <a:off x="3048000" y="2819400"/>
            <a:ext cx="2667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2" name="Line 54">
            <a:extLst>
              <a:ext uri="{FF2B5EF4-FFF2-40B4-BE49-F238E27FC236}">
                <a16:creationId xmlns:a16="http://schemas.microsoft.com/office/drawing/2014/main" id="{845550CD-28A2-FF4F-AD36-A8CFF61BA66F}"/>
              </a:ext>
            </a:extLst>
          </p:cNvPr>
          <p:cNvSpPr>
            <a:spLocks noChangeShapeType="1"/>
          </p:cNvSpPr>
          <p:nvPr/>
        </p:nvSpPr>
        <p:spPr bwMode="auto">
          <a:xfrm>
            <a:off x="3048000" y="2819400"/>
            <a:ext cx="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3" name="Line 55">
            <a:extLst>
              <a:ext uri="{FF2B5EF4-FFF2-40B4-BE49-F238E27FC236}">
                <a16:creationId xmlns:a16="http://schemas.microsoft.com/office/drawing/2014/main" id="{AA7D0306-C3F0-6B40-AEC3-8D7645430DA5}"/>
              </a:ext>
            </a:extLst>
          </p:cNvPr>
          <p:cNvSpPr>
            <a:spLocks noChangeShapeType="1"/>
          </p:cNvSpPr>
          <p:nvPr/>
        </p:nvSpPr>
        <p:spPr bwMode="auto">
          <a:xfrm>
            <a:off x="3048000" y="3581400"/>
            <a:ext cx="457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3414" name="Line 56">
            <a:extLst>
              <a:ext uri="{FF2B5EF4-FFF2-40B4-BE49-F238E27FC236}">
                <a16:creationId xmlns:a16="http://schemas.microsoft.com/office/drawing/2014/main" id="{66B324BA-4F6A-3C44-AFA1-72BB02F37C02}"/>
              </a:ext>
            </a:extLst>
          </p:cNvPr>
          <p:cNvSpPr>
            <a:spLocks noChangeShapeType="1"/>
          </p:cNvSpPr>
          <p:nvPr/>
        </p:nvSpPr>
        <p:spPr bwMode="auto">
          <a:xfrm>
            <a:off x="8229600" y="1447800"/>
            <a:ext cx="533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5" name="Line 57">
            <a:extLst>
              <a:ext uri="{FF2B5EF4-FFF2-40B4-BE49-F238E27FC236}">
                <a16:creationId xmlns:a16="http://schemas.microsoft.com/office/drawing/2014/main" id="{EA305B7E-AFFE-FE49-BC81-FD0D001B676F}"/>
              </a:ext>
            </a:extLst>
          </p:cNvPr>
          <p:cNvSpPr>
            <a:spLocks noChangeShapeType="1"/>
          </p:cNvSpPr>
          <p:nvPr/>
        </p:nvSpPr>
        <p:spPr bwMode="auto">
          <a:xfrm>
            <a:off x="8763000" y="1447800"/>
            <a:ext cx="0" cy="685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6" name="Line 58">
            <a:extLst>
              <a:ext uri="{FF2B5EF4-FFF2-40B4-BE49-F238E27FC236}">
                <a16:creationId xmlns:a16="http://schemas.microsoft.com/office/drawing/2014/main" id="{D3B2DAFA-B180-FA47-937F-F4938DFCD15B}"/>
              </a:ext>
            </a:extLst>
          </p:cNvPr>
          <p:cNvSpPr>
            <a:spLocks noChangeShapeType="1"/>
          </p:cNvSpPr>
          <p:nvPr/>
        </p:nvSpPr>
        <p:spPr bwMode="auto">
          <a:xfrm flipH="1">
            <a:off x="6172200" y="2133600"/>
            <a:ext cx="2590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7" name="Line 59">
            <a:extLst>
              <a:ext uri="{FF2B5EF4-FFF2-40B4-BE49-F238E27FC236}">
                <a16:creationId xmlns:a16="http://schemas.microsoft.com/office/drawing/2014/main" id="{C46E71CF-D46F-F049-98B3-C6ED3C5C08AA}"/>
              </a:ext>
            </a:extLst>
          </p:cNvPr>
          <p:cNvSpPr>
            <a:spLocks noChangeShapeType="1"/>
          </p:cNvSpPr>
          <p:nvPr/>
        </p:nvSpPr>
        <p:spPr bwMode="auto">
          <a:xfrm>
            <a:off x="6172200" y="2133600"/>
            <a:ext cx="0" cy="1676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8" name="Line 60">
            <a:extLst>
              <a:ext uri="{FF2B5EF4-FFF2-40B4-BE49-F238E27FC236}">
                <a16:creationId xmlns:a16="http://schemas.microsoft.com/office/drawing/2014/main" id="{ECC1AB8F-5C48-1D4B-BE7D-D418DEDFF75C}"/>
              </a:ext>
            </a:extLst>
          </p:cNvPr>
          <p:cNvSpPr>
            <a:spLocks noChangeShapeType="1"/>
          </p:cNvSpPr>
          <p:nvPr/>
        </p:nvSpPr>
        <p:spPr bwMode="auto">
          <a:xfrm>
            <a:off x="6172200" y="3810000"/>
            <a:ext cx="457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3419" name="Text Box 61">
            <a:extLst>
              <a:ext uri="{FF2B5EF4-FFF2-40B4-BE49-F238E27FC236}">
                <a16:creationId xmlns:a16="http://schemas.microsoft.com/office/drawing/2014/main" id="{9A7EBABC-367C-9640-9AE3-1F21193BB0C1}"/>
              </a:ext>
            </a:extLst>
          </p:cNvPr>
          <p:cNvSpPr txBox="1">
            <a:spLocks noChangeArrowheads="1"/>
          </p:cNvSpPr>
          <p:nvPr/>
        </p:nvSpPr>
        <p:spPr bwMode="auto">
          <a:xfrm>
            <a:off x="57912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b</a:t>
            </a:r>
          </a:p>
        </p:txBody>
      </p:sp>
      <p:sp>
        <p:nvSpPr>
          <p:cNvPr id="143420" name="Text Box 62">
            <a:extLst>
              <a:ext uri="{FF2B5EF4-FFF2-40B4-BE49-F238E27FC236}">
                <a16:creationId xmlns:a16="http://schemas.microsoft.com/office/drawing/2014/main" id="{DB543C20-E522-D949-A972-4A900C09E4FC}"/>
              </a:ext>
            </a:extLst>
          </p:cNvPr>
          <p:cNvSpPr txBox="1">
            <a:spLocks noChangeArrowheads="1"/>
          </p:cNvSpPr>
          <p:nvPr/>
        </p:nvSpPr>
        <p:spPr bwMode="auto">
          <a:xfrm>
            <a:off x="381000" y="3200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a</a:t>
            </a:r>
          </a:p>
        </p:txBody>
      </p:sp>
      <p:sp>
        <p:nvSpPr>
          <p:cNvPr id="143421" name="Text Box 63">
            <a:extLst>
              <a:ext uri="{FF2B5EF4-FFF2-40B4-BE49-F238E27FC236}">
                <a16:creationId xmlns:a16="http://schemas.microsoft.com/office/drawing/2014/main" id="{58AF0C10-8502-EA4C-A912-8C938C48CD6D}"/>
              </a:ext>
            </a:extLst>
          </p:cNvPr>
          <p:cNvSpPr txBox="1">
            <a:spLocks noChangeArrowheads="1"/>
          </p:cNvSpPr>
          <p:nvPr/>
        </p:nvSpPr>
        <p:spPr bwMode="auto">
          <a:xfrm>
            <a:off x="6629400" y="1524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Receive ( b )</a:t>
            </a:r>
          </a:p>
        </p:txBody>
      </p:sp>
      <p:sp>
        <p:nvSpPr>
          <p:cNvPr id="143422" name="Text Box 64">
            <a:extLst>
              <a:ext uri="{FF2B5EF4-FFF2-40B4-BE49-F238E27FC236}">
                <a16:creationId xmlns:a16="http://schemas.microsoft.com/office/drawing/2014/main" id="{9791FB43-8B7F-0949-857F-BDCE93BA50F5}"/>
              </a:ext>
            </a:extLst>
          </p:cNvPr>
          <p:cNvSpPr txBox="1">
            <a:spLocks noChangeArrowheads="1"/>
          </p:cNvSpPr>
          <p:nvPr/>
        </p:nvSpPr>
        <p:spPr bwMode="auto">
          <a:xfrm>
            <a:off x="3462338" y="6000750"/>
            <a:ext cx="275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rgbClr val="0000FF"/>
                </a:solidFill>
              </a:rPr>
              <a:t>消息缓冲通信 </a:t>
            </a:r>
          </a:p>
        </p:txBody>
      </p:sp>
      <p:sp>
        <p:nvSpPr>
          <p:cNvPr id="143423" name="Rectangle 65">
            <a:extLst>
              <a:ext uri="{FF2B5EF4-FFF2-40B4-BE49-F238E27FC236}">
                <a16:creationId xmlns:a16="http://schemas.microsoft.com/office/drawing/2014/main" id="{ED8D7D62-B93F-4549-9ECD-792B96918FBD}"/>
              </a:ext>
            </a:extLst>
          </p:cNvPr>
          <p:cNvSpPr>
            <a:spLocks noChangeArrowheads="1"/>
          </p:cNvSpPr>
          <p:nvPr/>
        </p:nvSpPr>
        <p:spPr bwMode="auto">
          <a:xfrm>
            <a:off x="2133600" y="1143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chemeClr val="tx1"/>
                </a:solidFill>
              </a:rPr>
              <a:t>●</a:t>
            </a:r>
          </a:p>
        </p:txBody>
      </p:sp>
      <p:sp>
        <p:nvSpPr>
          <p:cNvPr id="143424" name="Rectangle 66">
            <a:extLst>
              <a:ext uri="{FF2B5EF4-FFF2-40B4-BE49-F238E27FC236}">
                <a16:creationId xmlns:a16="http://schemas.microsoft.com/office/drawing/2014/main" id="{5502C634-F369-6F47-9A8E-3B7B1D27E283}"/>
              </a:ext>
            </a:extLst>
          </p:cNvPr>
          <p:cNvSpPr>
            <a:spLocks noChangeArrowheads="1"/>
          </p:cNvSpPr>
          <p:nvPr/>
        </p:nvSpPr>
        <p:spPr bwMode="auto">
          <a:xfrm>
            <a:off x="4841875" y="1447800"/>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chemeClr val="tx1"/>
                </a:solidFill>
              </a:rPr>
              <a:t>●</a:t>
            </a:r>
          </a:p>
        </p:txBody>
      </p:sp>
      <p:sp>
        <p:nvSpPr>
          <p:cNvPr id="143425" name="Rectangle 67">
            <a:extLst>
              <a:ext uri="{FF2B5EF4-FFF2-40B4-BE49-F238E27FC236}">
                <a16:creationId xmlns:a16="http://schemas.microsoft.com/office/drawing/2014/main" id="{469F81DE-5BCC-5645-9FA1-D03D5020A392}"/>
              </a:ext>
            </a:extLst>
          </p:cNvPr>
          <p:cNvSpPr>
            <a:spLocks noChangeArrowheads="1"/>
          </p:cNvSpPr>
          <p:nvPr/>
        </p:nvSpPr>
        <p:spPr bwMode="auto">
          <a:xfrm>
            <a:off x="7889875" y="12192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chemeClr val="tx1"/>
                </a:solidFill>
              </a:rPr>
              <a:t>●</a:t>
            </a:r>
          </a:p>
        </p:txBody>
      </p:sp>
      <p:sp>
        <p:nvSpPr>
          <p:cNvPr id="143426" name="Rectangle 68">
            <a:extLst>
              <a:ext uri="{FF2B5EF4-FFF2-40B4-BE49-F238E27FC236}">
                <a16:creationId xmlns:a16="http://schemas.microsoft.com/office/drawing/2014/main" id="{A1A99A58-D43E-CB4B-99FB-E3480BFB0474}"/>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143427" name="灯片编号占位符 3">
            <a:extLst>
              <a:ext uri="{FF2B5EF4-FFF2-40B4-BE49-F238E27FC236}">
                <a16:creationId xmlns:a16="http://schemas.microsoft.com/office/drawing/2014/main" id="{234FD30E-87E3-C946-85FC-BE644CB7421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158FD49-67C6-484F-BADB-503EEB54E1D4}" type="slidenum">
              <a:rPr lang="zh-CN" altLang="en-US" sz="1800"/>
              <a:pPr/>
              <a:t>140</a:t>
            </a:fld>
            <a:endParaRPr lang="en-US" altLang="zh-CN" sz="1800"/>
          </a:p>
        </p:txBody>
      </p:sp>
    </p:spTree>
    <p:extLst>
      <p:ext uri="{BB962C8B-B14F-4D97-AF65-F5344CB8AC3E}">
        <p14:creationId xmlns:p14="http://schemas.microsoft.com/office/powerpoint/2010/main" val="2060157368"/>
      </p:ext>
    </p:extLst>
  </p:cSld>
  <p:clrMapOvr>
    <a:masterClrMapping/>
  </p:clrMapOvr>
  <p:transition>
    <p:random/>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4">
            <a:extLst>
              <a:ext uri="{FF2B5EF4-FFF2-40B4-BE49-F238E27FC236}">
                <a16:creationId xmlns:a16="http://schemas.microsoft.com/office/drawing/2014/main" id="{E1BD926B-82AC-D84E-A2FD-E26AD819EFA6}"/>
              </a:ext>
            </a:extLst>
          </p:cNvPr>
          <p:cNvSpPr>
            <a:spLocks noChangeArrowheads="1"/>
          </p:cNvSpPr>
          <p:nvPr/>
        </p:nvSpPr>
        <p:spPr bwMode="auto">
          <a:xfrm>
            <a:off x="609600" y="61436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FF"/>
                </a:solidFill>
                <a:latin typeface="华文楷体" panose="02010600040101010101" pitchFamily="2" charset="-122"/>
                <a:ea typeface="华文楷体" panose="02010600040101010101" pitchFamily="2" charset="-122"/>
              </a:rPr>
              <a:t>2</a:t>
            </a:r>
            <a:r>
              <a:rPr lang="zh-CN" altLang="en-US" sz="3200" b="1">
                <a:solidFill>
                  <a:srgbClr val="FF00FF"/>
                </a:solidFill>
                <a:latin typeface="华文楷体" panose="02010600040101010101" pitchFamily="2" charset="-122"/>
                <a:ea typeface="华文楷体" panose="02010600040101010101" pitchFamily="2" charset="-122"/>
              </a:rPr>
              <a:t>、发送原语</a:t>
            </a:r>
            <a:endParaRPr lang="zh-CN" altLang="en-US" sz="3200" b="1">
              <a:solidFill>
                <a:srgbClr val="FF00FF"/>
              </a:solidFill>
              <a:latin typeface="华文楷体" panose="02010600040101010101" pitchFamily="2" charset="-122"/>
              <a:ea typeface="华文楷体" panose="02010600040101010101" pitchFamily="2" charset="-122"/>
              <a:sym typeface="Wingdings" pitchFamily="2" charset="2"/>
            </a:endParaRPr>
          </a:p>
        </p:txBody>
      </p:sp>
      <p:sp>
        <p:nvSpPr>
          <p:cNvPr id="444421" name="Rectangle 5">
            <a:extLst>
              <a:ext uri="{FF2B5EF4-FFF2-40B4-BE49-F238E27FC236}">
                <a16:creationId xmlns:a16="http://schemas.microsoft.com/office/drawing/2014/main" id="{6460459A-F0F6-A74D-9C9D-6DF5E3932EA5}"/>
              </a:ext>
            </a:extLst>
          </p:cNvPr>
          <p:cNvSpPr>
            <a:spLocks noChangeArrowheads="1"/>
          </p:cNvSpPr>
          <p:nvPr/>
        </p:nvSpPr>
        <p:spPr bwMode="auto">
          <a:xfrm>
            <a:off x="466725" y="1066800"/>
            <a:ext cx="8677275" cy="5715000"/>
          </a:xfrm>
          <a:prstGeom prst="rect">
            <a:avLst/>
          </a:prstGeom>
          <a:solidFill>
            <a:srgbClr val="DDDDDD"/>
          </a:solid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171D17"/>
                </a:solidFill>
                <a:latin typeface="Times New Roman" panose="02020603050405020304" pitchFamily="18" charset="0"/>
                <a:ea typeface="华文楷体" panose="02010600040101010101" pitchFamily="2" charset="-122"/>
              </a:rPr>
              <a:t>void send ( receiver, a) </a:t>
            </a:r>
            <a:r>
              <a:rPr lang="en-US" altLang="zh-CN" b="1">
                <a:solidFill>
                  <a:srgbClr val="0000FF"/>
                </a:solidFill>
                <a:latin typeface="Times New Roman" panose="02020603050405020304" pitchFamily="18" charset="0"/>
                <a:ea typeface="华文楷体" panose="02010600040101010101" pitchFamily="2" charset="-122"/>
              </a:rPr>
              <a:t>{ receiver</a:t>
            </a:r>
            <a:r>
              <a:rPr lang="zh-CN" altLang="en-US" b="1">
                <a:solidFill>
                  <a:srgbClr val="0000FF"/>
                </a:solidFill>
                <a:latin typeface="Times New Roman" panose="02020603050405020304" pitchFamily="18" charset="0"/>
                <a:ea typeface="华文楷体" panose="02010600040101010101" pitchFamily="2" charset="-122"/>
              </a:rPr>
              <a:t>接收进程标识，</a:t>
            </a:r>
            <a:r>
              <a:rPr lang="en-US" altLang="zh-CN" b="1">
                <a:solidFill>
                  <a:srgbClr val="0000FF"/>
                </a:solidFill>
                <a:latin typeface="Times New Roman" panose="02020603050405020304" pitchFamily="18" charset="0"/>
                <a:ea typeface="华文楷体" panose="02010600040101010101" pitchFamily="2" charset="-122"/>
              </a:rPr>
              <a:t>a</a:t>
            </a:r>
            <a:r>
              <a:rPr lang="zh-CN" altLang="en-US" b="1">
                <a:solidFill>
                  <a:srgbClr val="0000FF"/>
                </a:solidFill>
                <a:latin typeface="Times New Roman" panose="02020603050405020304" pitchFamily="18" charset="0"/>
                <a:ea typeface="华文楷体" panose="02010600040101010101" pitchFamily="2" charset="-122"/>
              </a:rPr>
              <a:t>发送区首址</a:t>
            </a:r>
            <a:endParaRPr lang="en-US" altLang="zh-CN" b="1">
              <a:solidFill>
                <a:srgbClr val="0000FF"/>
              </a:solidFill>
              <a:latin typeface="Times New Roman" panose="02020603050405020304" pitchFamily="18" charset="0"/>
              <a:ea typeface="华文楷体" panose="02010600040101010101" pitchFamily="2" charset="-122"/>
            </a:endParaRPr>
          </a:p>
          <a:p>
            <a:r>
              <a:rPr lang="en-US" altLang="zh-CN" sz="2800" b="1">
                <a:solidFill>
                  <a:srgbClr val="171D17"/>
                </a:solidFill>
                <a:latin typeface="Times New Roman" panose="02020603050405020304" pitchFamily="18" charset="0"/>
                <a:ea typeface="华文楷体" panose="02010600040101010101" pitchFamily="2" charset="-122"/>
              </a:rPr>
              <a:t>    getbuf( a.size, i);                       </a:t>
            </a:r>
            <a:r>
              <a:rPr lang="zh-CN" altLang="en-US" b="1">
                <a:solidFill>
                  <a:srgbClr val="0000FF"/>
                </a:solidFill>
                <a:latin typeface="Times New Roman" panose="02020603050405020304" pitchFamily="18" charset="0"/>
                <a:ea typeface="华文楷体" panose="02010600040101010101" pitchFamily="2" charset="-122"/>
              </a:rPr>
              <a:t>根据</a:t>
            </a:r>
            <a:r>
              <a:rPr lang="en-US" altLang="zh-CN" b="1">
                <a:solidFill>
                  <a:srgbClr val="0000FF"/>
                </a:solidFill>
                <a:latin typeface="Times New Roman" panose="02020603050405020304" pitchFamily="18" charset="0"/>
                <a:ea typeface="华文楷体" panose="02010600040101010101" pitchFamily="2" charset="-122"/>
              </a:rPr>
              <a:t>a.size</a:t>
            </a:r>
            <a:r>
              <a:rPr lang="zh-CN" altLang="en-US" b="1">
                <a:solidFill>
                  <a:srgbClr val="0000FF"/>
                </a:solidFill>
                <a:latin typeface="Times New Roman" panose="02020603050405020304" pitchFamily="18" charset="0"/>
                <a:ea typeface="华文楷体" panose="02010600040101010101" pitchFamily="2" charset="-122"/>
              </a:rPr>
              <a:t>申请缓冲区</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i.sender = a.sender;</a:t>
            </a:r>
          </a:p>
          <a:p>
            <a:r>
              <a:rPr lang="en-US" altLang="zh-CN" sz="2800" b="1">
                <a:solidFill>
                  <a:srgbClr val="171D17"/>
                </a:solidFill>
                <a:latin typeface="Times New Roman" panose="02020603050405020304" pitchFamily="18" charset="0"/>
                <a:ea typeface="华文楷体" panose="02010600040101010101" pitchFamily="2" charset="-122"/>
              </a:rPr>
              <a:t>    i.size = a.size;                           </a:t>
            </a:r>
            <a:endParaRPr lang="zh-CN" altLang="en-US" b="1">
              <a:solidFill>
                <a:srgbClr val="0000FF"/>
              </a:solidFill>
              <a:latin typeface="Times New Roman" panose="02020603050405020304" pitchFamily="18" charset="0"/>
              <a:ea typeface="华文楷体" panose="02010600040101010101" pitchFamily="2" charset="-122"/>
            </a:endParaRP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i.text = a.text;          </a:t>
            </a:r>
            <a:r>
              <a:rPr lang="zh-CN" altLang="en-US" b="1">
                <a:solidFill>
                  <a:srgbClr val="0000FF"/>
                </a:solidFill>
                <a:latin typeface="Times New Roman" panose="02020603050405020304" pitchFamily="18" charset="0"/>
                <a:ea typeface="华文楷体" panose="02010600040101010101" pitchFamily="2" charset="-122"/>
              </a:rPr>
              <a:t>复制</a:t>
            </a:r>
            <a:r>
              <a:rPr lang="zh-CN" altLang="zh-CN" b="1">
                <a:solidFill>
                  <a:srgbClr val="0000FF"/>
                </a:solidFill>
                <a:latin typeface="Times New Roman" panose="02020603050405020304" pitchFamily="18" charset="0"/>
                <a:ea typeface="华文楷体" panose="02010600040101010101" pitchFamily="2" charset="-122"/>
              </a:rPr>
              <a:t>发送区</a:t>
            </a:r>
            <a:r>
              <a:rPr lang="en-US" altLang="zh-CN" b="1">
                <a:solidFill>
                  <a:srgbClr val="0000FF"/>
                </a:solidFill>
                <a:latin typeface="Times New Roman" panose="02020603050405020304" pitchFamily="18" charset="0"/>
                <a:ea typeface="华文楷体" panose="02010600040101010101" pitchFamily="2" charset="-122"/>
              </a:rPr>
              <a:t>a</a:t>
            </a:r>
            <a:r>
              <a:rPr lang="zh-CN" altLang="zh-CN" b="1">
                <a:solidFill>
                  <a:srgbClr val="0000FF"/>
                </a:solidFill>
                <a:latin typeface="Times New Roman" panose="02020603050405020304" pitchFamily="18" charset="0"/>
                <a:ea typeface="华文楷体" panose="02010600040101010101" pitchFamily="2" charset="-122"/>
              </a:rPr>
              <a:t>中的信息</a:t>
            </a:r>
            <a:r>
              <a:rPr lang="zh-CN" altLang="en-US" b="1">
                <a:solidFill>
                  <a:srgbClr val="0000FF"/>
                </a:solidFill>
                <a:latin typeface="Times New Roman" panose="02020603050405020304" pitchFamily="18" charset="0"/>
                <a:ea typeface="华文楷体" panose="02010600040101010101" pitchFamily="2" charset="-122"/>
              </a:rPr>
              <a:t>到消息缓冲区</a:t>
            </a:r>
            <a:r>
              <a:rPr lang="en-US" altLang="zh-CN" b="1">
                <a:solidFill>
                  <a:srgbClr val="0000FF"/>
                </a:solidFill>
                <a:latin typeface="Times New Roman" panose="02020603050405020304" pitchFamily="18" charset="0"/>
                <a:ea typeface="华文楷体" panose="02010600040101010101" pitchFamily="2" charset="-122"/>
              </a:rPr>
              <a:t>i</a:t>
            </a:r>
            <a:r>
              <a:rPr lang="zh-CN" altLang="en-US" b="1">
                <a:solidFill>
                  <a:srgbClr val="0000FF"/>
                </a:solidFill>
                <a:latin typeface="Times New Roman" panose="02020603050405020304" pitchFamily="18" charset="0"/>
                <a:ea typeface="华文楷体" panose="02010600040101010101" pitchFamily="2" charset="-122"/>
              </a:rPr>
              <a:t>中</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i.next = 0;</a:t>
            </a:r>
          </a:p>
          <a:p>
            <a:r>
              <a:rPr lang="en-US" altLang="zh-CN" sz="2800" b="1">
                <a:solidFill>
                  <a:srgbClr val="171D17"/>
                </a:solidFill>
                <a:latin typeface="Times New Roman" panose="02020603050405020304" pitchFamily="18" charset="0"/>
                <a:ea typeface="华文楷体" panose="02010600040101010101" pitchFamily="2" charset="-122"/>
              </a:rPr>
              <a:t>    getid(PCB set, receiver. j );  </a:t>
            </a:r>
            <a:r>
              <a:rPr lang="zh-CN" altLang="en-US" b="1">
                <a:solidFill>
                  <a:srgbClr val="0000FF"/>
                </a:solidFill>
                <a:latin typeface="Times New Roman" panose="02020603050405020304" pitchFamily="18" charset="0"/>
                <a:ea typeface="华文楷体" panose="02010600040101010101" pitchFamily="2" charset="-122"/>
              </a:rPr>
              <a:t>获得接收进程的内部标识符</a:t>
            </a:r>
            <a:r>
              <a:rPr lang="en-US" altLang="zh-CN" b="1">
                <a:solidFill>
                  <a:srgbClr val="0000FF"/>
                </a:solidFill>
                <a:latin typeface="Times New Roman" panose="02020603050405020304" pitchFamily="18" charset="0"/>
                <a:ea typeface="华文楷体" panose="02010600040101010101" pitchFamily="2" charset="-122"/>
              </a:rPr>
              <a:t>j</a:t>
            </a:r>
          </a:p>
          <a:p>
            <a:r>
              <a:rPr lang="en-US" altLang="zh-CN" sz="2800" b="1">
                <a:solidFill>
                  <a:srgbClr val="171D17"/>
                </a:solidFill>
                <a:latin typeface="Times New Roman" panose="02020603050405020304" pitchFamily="18" charset="0"/>
                <a:ea typeface="华文楷体" panose="02010600040101010101" pitchFamily="2" charset="-122"/>
              </a:rPr>
              <a:t>    wait ( j.mutex );</a:t>
            </a:r>
          </a:p>
          <a:p>
            <a:r>
              <a:rPr lang="en-US" altLang="zh-CN" sz="2800" b="1">
                <a:solidFill>
                  <a:srgbClr val="171D17"/>
                </a:solidFill>
                <a:latin typeface="Times New Roman" panose="02020603050405020304" pitchFamily="18" charset="0"/>
                <a:ea typeface="华文楷体" panose="02010600040101010101" pitchFamily="2" charset="-122"/>
              </a:rPr>
              <a:t>    insert( &amp;j.mq, i );                   </a:t>
            </a:r>
            <a:r>
              <a:rPr lang="zh-CN" altLang="en-US" b="1">
                <a:solidFill>
                  <a:srgbClr val="0000FF"/>
                </a:solidFill>
                <a:latin typeface="Times New Roman" panose="02020603050405020304" pitchFamily="18" charset="0"/>
                <a:ea typeface="华文楷体" panose="02010600040101010101" pitchFamily="2" charset="-122"/>
              </a:rPr>
              <a:t>将消息缓冲区插入消息队列</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signal ( j.mutex ) ;</a:t>
            </a:r>
          </a:p>
          <a:p>
            <a:r>
              <a:rPr lang="en-US" altLang="zh-CN" sz="2800" b="1">
                <a:solidFill>
                  <a:srgbClr val="171D17"/>
                </a:solidFill>
                <a:latin typeface="Times New Roman" panose="02020603050405020304" pitchFamily="18" charset="0"/>
                <a:ea typeface="华文楷体" panose="02010600040101010101" pitchFamily="2" charset="-122"/>
              </a:rPr>
              <a:t>    signal ( j.Sm );       </a:t>
            </a:r>
            <a:r>
              <a:rPr lang="zh-CN" altLang="en-US" b="1">
                <a:solidFill>
                  <a:srgbClr val="0000FF"/>
                </a:solidFill>
                <a:latin typeface="Times New Roman" panose="02020603050405020304" pitchFamily="18" charset="0"/>
                <a:ea typeface="华文楷体" panose="02010600040101010101" pitchFamily="2" charset="-122"/>
              </a:rPr>
              <a:t>通知 </a:t>
            </a:r>
            <a:r>
              <a:rPr lang="en-US" altLang="zh-CN" b="1">
                <a:solidFill>
                  <a:srgbClr val="0000FF"/>
                </a:solidFill>
                <a:latin typeface="Times New Roman" panose="02020603050405020304" pitchFamily="18" charset="0"/>
                <a:ea typeface="华文楷体" panose="02010600040101010101" pitchFamily="2" charset="-122"/>
              </a:rPr>
              <a:t>J </a:t>
            </a:r>
            <a:r>
              <a:rPr lang="zh-CN" altLang="en-US" b="1">
                <a:solidFill>
                  <a:srgbClr val="0000FF"/>
                </a:solidFill>
                <a:latin typeface="Times New Roman" panose="02020603050405020304" pitchFamily="18" charset="0"/>
                <a:ea typeface="华文楷体" panose="02010600040101010101" pitchFamily="2" charset="-122"/>
              </a:rPr>
              <a:t>进程有消息挂到它 的消息队列上</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 }</a:t>
            </a:r>
          </a:p>
        </p:txBody>
      </p:sp>
      <p:sp>
        <p:nvSpPr>
          <p:cNvPr id="144388" name="Rectangle 6">
            <a:extLst>
              <a:ext uri="{FF2B5EF4-FFF2-40B4-BE49-F238E27FC236}">
                <a16:creationId xmlns:a16="http://schemas.microsoft.com/office/drawing/2014/main" id="{C1568D08-C620-D748-811F-276159D87757}"/>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144389" name="灯片编号占位符 3">
            <a:extLst>
              <a:ext uri="{FF2B5EF4-FFF2-40B4-BE49-F238E27FC236}">
                <a16:creationId xmlns:a16="http://schemas.microsoft.com/office/drawing/2014/main" id="{AE1AFAAB-1892-DB49-8FF3-BE2BCBB599C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FAC65F4-376B-4844-B3E3-B1D9851DC7F8}" type="slidenum">
              <a:rPr lang="zh-CN" altLang="en-US" sz="1800"/>
              <a:pPr/>
              <a:t>141</a:t>
            </a:fld>
            <a:endParaRPr lang="en-US" altLang="zh-CN" sz="1800"/>
          </a:p>
        </p:txBody>
      </p:sp>
    </p:spTree>
    <p:extLst>
      <p:ext uri="{BB962C8B-B14F-4D97-AF65-F5344CB8AC3E}">
        <p14:creationId xmlns:p14="http://schemas.microsoft.com/office/powerpoint/2010/main" val="26953056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4421">
                                            <p:bg/>
                                          </p:spTgt>
                                        </p:tgtEl>
                                        <p:attrNameLst>
                                          <p:attrName>style.visibility</p:attrName>
                                        </p:attrNameLst>
                                      </p:cBhvr>
                                      <p:to>
                                        <p:strVal val="visible"/>
                                      </p:to>
                                    </p:set>
                                    <p:animEffect transition="in" filter="dissolve">
                                      <p:cBhvr>
                                        <p:cTn id="7" dur="500"/>
                                        <p:tgtEl>
                                          <p:spTgt spid="44442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4421">
                                            <p:txEl>
                                              <p:pRg st="0" end="0"/>
                                            </p:txEl>
                                          </p:spTgt>
                                        </p:tgtEl>
                                        <p:attrNameLst>
                                          <p:attrName>style.visibility</p:attrName>
                                        </p:attrNameLst>
                                      </p:cBhvr>
                                      <p:to>
                                        <p:strVal val="visible"/>
                                      </p:to>
                                    </p:set>
                                    <p:animEffect transition="in" filter="dissolve">
                                      <p:cBhvr>
                                        <p:cTn id="12" dur="500"/>
                                        <p:tgtEl>
                                          <p:spTgt spid="4444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4421">
                                            <p:txEl>
                                              <p:pRg st="1" end="1"/>
                                            </p:txEl>
                                          </p:spTgt>
                                        </p:tgtEl>
                                        <p:attrNameLst>
                                          <p:attrName>style.visibility</p:attrName>
                                        </p:attrNameLst>
                                      </p:cBhvr>
                                      <p:to>
                                        <p:strVal val="visible"/>
                                      </p:to>
                                    </p:set>
                                    <p:animEffect transition="in" filter="dissolve">
                                      <p:cBhvr>
                                        <p:cTn id="17" dur="500"/>
                                        <p:tgtEl>
                                          <p:spTgt spid="44442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4421">
                                            <p:txEl>
                                              <p:pRg st="2" end="2"/>
                                            </p:txEl>
                                          </p:spTgt>
                                        </p:tgtEl>
                                        <p:attrNameLst>
                                          <p:attrName>style.visibility</p:attrName>
                                        </p:attrNameLst>
                                      </p:cBhvr>
                                      <p:to>
                                        <p:strVal val="visible"/>
                                      </p:to>
                                    </p:set>
                                    <p:animEffect transition="in" filter="dissolve">
                                      <p:cBhvr>
                                        <p:cTn id="22" dur="500"/>
                                        <p:tgtEl>
                                          <p:spTgt spid="4444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4421">
                                            <p:txEl>
                                              <p:pRg st="3" end="3"/>
                                            </p:txEl>
                                          </p:spTgt>
                                        </p:tgtEl>
                                        <p:attrNameLst>
                                          <p:attrName>style.visibility</p:attrName>
                                        </p:attrNameLst>
                                      </p:cBhvr>
                                      <p:to>
                                        <p:strVal val="visible"/>
                                      </p:to>
                                    </p:set>
                                    <p:animEffect transition="in" filter="dissolve">
                                      <p:cBhvr>
                                        <p:cTn id="27" dur="500"/>
                                        <p:tgtEl>
                                          <p:spTgt spid="44442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4421">
                                            <p:txEl>
                                              <p:pRg st="4" end="4"/>
                                            </p:txEl>
                                          </p:spTgt>
                                        </p:tgtEl>
                                        <p:attrNameLst>
                                          <p:attrName>style.visibility</p:attrName>
                                        </p:attrNameLst>
                                      </p:cBhvr>
                                      <p:to>
                                        <p:strVal val="visible"/>
                                      </p:to>
                                    </p:set>
                                    <p:animEffect transition="in" filter="dissolve">
                                      <p:cBhvr>
                                        <p:cTn id="32" dur="500"/>
                                        <p:tgtEl>
                                          <p:spTgt spid="44442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4421">
                                            <p:txEl>
                                              <p:pRg st="5" end="5"/>
                                            </p:txEl>
                                          </p:spTgt>
                                        </p:tgtEl>
                                        <p:attrNameLst>
                                          <p:attrName>style.visibility</p:attrName>
                                        </p:attrNameLst>
                                      </p:cBhvr>
                                      <p:to>
                                        <p:strVal val="visible"/>
                                      </p:to>
                                    </p:set>
                                    <p:animEffect transition="in" filter="dissolve">
                                      <p:cBhvr>
                                        <p:cTn id="37" dur="500"/>
                                        <p:tgtEl>
                                          <p:spTgt spid="44442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44421">
                                            <p:txEl>
                                              <p:pRg st="6" end="6"/>
                                            </p:txEl>
                                          </p:spTgt>
                                        </p:tgtEl>
                                        <p:attrNameLst>
                                          <p:attrName>style.visibility</p:attrName>
                                        </p:attrNameLst>
                                      </p:cBhvr>
                                      <p:to>
                                        <p:strVal val="visible"/>
                                      </p:to>
                                    </p:set>
                                    <p:animEffect transition="in" filter="dissolve">
                                      <p:cBhvr>
                                        <p:cTn id="42" dur="500"/>
                                        <p:tgtEl>
                                          <p:spTgt spid="44442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44421">
                                            <p:txEl>
                                              <p:pRg st="7" end="7"/>
                                            </p:txEl>
                                          </p:spTgt>
                                        </p:tgtEl>
                                        <p:attrNameLst>
                                          <p:attrName>style.visibility</p:attrName>
                                        </p:attrNameLst>
                                      </p:cBhvr>
                                      <p:to>
                                        <p:strVal val="visible"/>
                                      </p:to>
                                    </p:set>
                                    <p:animEffect transition="in" filter="dissolve">
                                      <p:cBhvr>
                                        <p:cTn id="47" dur="500"/>
                                        <p:tgtEl>
                                          <p:spTgt spid="44442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44421">
                                            <p:txEl>
                                              <p:pRg st="8" end="8"/>
                                            </p:txEl>
                                          </p:spTgt>
                                        </p:tgtEl>
                                        <p:attrNameLst>
                                          <p:attrName>style.visibility</p:attrName>
                                        </p:attrNameLst>
                                      </p:cBhvr>
                                      <p:to>
                                        <p:strVal val="visible"/>
                                      </p:to>
                                    </p:set>
                                    <p:animEffect transition="in" filter="dissolve">
                                      <p:cBhvr>
                                        <p:cTn id="52" dur="500"/>
                                        <p:tgtEl>
                                          <p:spTgt spid="44442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44421">
                                            <p:txEl>
                                              <p:pRg st="9" end="9"/>
                                            </p:txEl>
                                          </p:spTgt>
                                        </p:tgtEl>
                                        <p:attrNameLst>
                                          <p:attrName>style.visibility</p:attrName>
                                        </p:attrNameLst>
                                      </p:cBhvr>
                                      <p:to>
                                        <p:strVal val="visible"/>
                                      </p:to>
                                    </p:set>
                                    <p:animEffect transition="in" filter="dissolve">
                                      <p:cBhvr>
                                        <p:cTn id="57" dur="500"/>
                                        <p:tgtEl>
                                          <p:spTgt spid="444421">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44421">
                                            <p:txEl>
                                              <p:pRg st="10" end="10"/>
                                            </p:txEl>
                                          </p:spTgt>
                                        </p:tgtEl>
                                        <p:attrNameLst>
                                          <p:attrName>style.visibility</p:attrName>
                                        </p:attrNameLst>
                                      </p:cBhvr>
                                      <p:to>
                                        <p:strVal val="visible"/>
                                      </p:to>
                                    </p:set>
                                    <p:animEffect transition="in" filter="dissolve">
                                      <p:cBhvr>
                                        <p:cTn id="62" dur="500"/>
                                        <p:tgtEl>
                                          <p:spTgt spid="444421">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44421">
                                            <p:txEl>
                                              <p:pRg st="11" end="11"/>
                                            </p:txEl>
                                          </p:spTgt>
                                        </p:tgtEl>
                                        <p:attrNameLst>
                                          <p:attrName>style.visibility</p:attrName>
                                        </p:attrNameLst>
                                      </p:cBhvr>
                                      <p:to>
                                        <p:strVal val="visible"/>
                                      </p:to>
                                    </p:set>
                                    <p:animEffect transition="in" filter="dissolve">
                                      <p:cBhvr>
                                        <p:cTn id="67" dur="500"/>
                                        <p:tgtEl>
                                          <p:spTgt spid="44442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1" grpId="0" build="p"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8" name="Rectangle 4">
            <a:extLst>
              <a:ext uri="{FF2B5EF4-FFF2-40B4-BE49-F238E27FC236}">
                <a16:creationId xmlns:a16="http://schemas.microsoft.com/office/drawing/2014/main" id="{9D541EFF-2B7D-0A4E-86C6-420D2F656C42}"/>
              </a:ext>
            </a:extLst>
          </p:cNvPr>
          <p:cNvSpPr>
            <a:spLocks noChangeArrowheads="1"/>
          </p:cNvSpPr>
          <p:nvPr/>
        </p:nvSpPr>
        <p:spPr bwMode="auto">
          <a:xfrm>
            <a:off x="609600" y="62071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FF"/>
                </a:solidFill>
                <a:latin typeface="华文楷体" panose="02010600040101010101" pitchFamily="2" charset="-122"/>
                <a:ea typeface="华文楷体" panose="02010600040101010101" pitchFamily="2" charset="-122"/>
              </a:rPr>
              <a:t>3</a:t>
            </a:r>
            <a:r>
              <a:rPr lang="zh-CN" altLang="en-US" sz="3200" b="1">
                <a:solidFill>
                  <a:srgbClr val="FF00FF"/>
                </a:solidFill>
                <a:latin typeface="华文楷体" panose="02010600040101010101" pitchFamily="2" charset="-122"/>
                <a:ea typeface="华文楷体" panose="02010600040101010101" pitchFamily="2" charset="-122"/>
              </a:rPr>
              <a:t>、接收原语</a:t>
            </a:r>
            <a:endParaRPr lang="zh-CN" altLang="en-US" sz="3200" b="1">
              <a:solidFill>
                <a:srgbClr val="FF00FF"/>
              </a:solidFill>
              <a:latin typeface="华文楷体" panose="02010600040101010101" pitchFamily="2" charset="-122"/>
              <a:ea typeface="华文楷体" panose="02010600040101010101" pitchFamily="2" charset="-122"/>
              <a:sym typeface="Wingdings" pitchFamily="2" charset="2"/>
            </a:endParaRPr>
          </a:p>
        </p:txBody>
      </p:sp>
      <p:sp>
        <p:nvSpPr>
          <p:cNvPr id="446469" name="Rectangle 5">
            <a:extLst>
              <a:ext uri="{FF2B5EF4-FFF2-40B4-BE49-F238E27FC236}">
                <a16:creationId xmlns:a16="http://schemas.microsoft.com/office/drawing/2014/main" id="{CA1CA101-DD02-0849-A98E-BAD435F929BA}"/>
              </a:ext>
            </a:extLst>
          </p:cNvPr>
          <p:cNvSpPr>
            <a:spLocks noChangeArrowheads="1"/>
          </p:cNvSpPr>
          <p:nvPr/>
        </p:nvSpPr>
        <p:spPr bwMode="auto">
          <a:xfrm>
            <a:off x="468313" y="1182688"/>
            <a:ext cx="8534400" cy="5486400"/>
          </a:xfrm>
          <a:prstGeom prst="rect">
            <a:avLst/>
          </a:prstGeom>
          <a:solidFill>
            <a:srgbClr val="F8F8F8"/>
          </a:solid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171D17"/>
                </a:solidFill>
                <a:latin typeface="Times New Roman" panose="02020603050405020304" pitchFamily="18" charset="0"/>
                <a:ea typeface="华文楷体" panose="02010600040101010101" pitchFamily="2" charset="-122"/>
              </a:rPr>
              <a:t> void receive ( b ) {</a:t>
            </a:r>
          </a:p>
          <a:p>
            <a:r>
              <a:rPr lang="en-US" altLang="zh-CN" sz="2800" b="1">
                <a:solidFill>
                  <a:srgbClr val="171D17"/>
                </a:solidFill>
                <a:latin typeface="Times New Roman" panose="02020603050405020304" pitchFamily="18" charset="0"/>
                <a:ea typeface="华文楷体" panose="02010600040101010101" pitchFamily="2" charset="-122"/>
              </a:rPr>
              <a:t>      j := internal name;             </a:t>
            </a:r>
            <a:r>
              <a:rPr lang="en-US" altLang="zh-CN" sz="2800" b="1">
                <a:solidFill>
                  <a:srgbClr val="0000FF"/>
                </a:solidFill>
                <a:latin typeface="Times New Roman" panose="02020603050405020304" pitchFamily="18" charset="0"/>
                <a:ea typeface="华文楷体" panose="02010600040101010101" pitchFamily="2" charset="-122"/>
              </a:rPr>
              <a:t>j </a:t>
            </a:r>
            <a:r>
              <a:rPr lang="zh-CN" altLang="en-US" sz="2800" b="1">
                <a:solidFill>
                  <a:srgbClr val="0000FF"/>
                </a:solidFill>
                <a:latin typeface="Times New Roman" panose="02020603050405020304" pitchFamily="18" charset="0"/>
                <a:ea typeface="华文楷体" panose="02010600040101010101" pitchFamily="2" charset="-122"/>
              </a:rPr>
              <a:t>为接收进程内部标识符</a:t>
            </a:r>
          </a:p>
          <a:p>
            <a:pPr lvl="1"/>
            <a:r>
              <a:rPr lang="en-US" altLang="zh-CN" sz="2800" b="1">
                <a:solidFill>
                  <a:srgbClr val="171D17"/>
                </a:solidFill>
                <a:latin typeface="Times New Roman" panose="02020603050405020304" pitchFamily="18" charset="0"/>
                <a:ea typeface="华文楷体" panose="02010600040101010101" pitchFamily="2" charset="-122"/>
              </a:rPr>
              <a:t>wait ( j.Sm);</a:t>
            </a:r>
          </a:p>
          <a:p>
            <a:pPr lvl="1"/>
            <a:r>
              <a:rPr lang="en-US" altLang="zh-CN" sz="2800" b="1">
                <a:solidFill>
                  <a:srgbClr val="171D17"/>
                </a:solidFill>
                <a:latin typeface="Times New Roman" panose="02020603050405020304" pitchFamily="18" charset="0"/>
                <a:ea typeface="华文楷体" panose="02010600040101010101" pitchFamily="2" charset="-122"/>
              </a:rPr>
              <a:t>wait ( j.mutex);</a:t>
            </a:r>
          </a:p>
          <a:p>
            <a:pPr lvl="1"/>
            <a:r>
              <a:rPr lang="en-US" altLang="zh-CN" sz="2800" b="1">
                <a:solidFill>
                  <a:srgbClr val="171D17"/>
                </a:solidFill>
                <a:latin typeface="Times New Roman" panose="02020603050405020304" pitchFamily="18" charset="0"/>
                <a:ea typeface="华文楷体" panose="02010600040101010101" pitchFamily="2" charset="-122"/>
              </a:rPr>
              <a:t>remove ( j.mq, i );           </a:t>
            </a:r>
            <a:r>
              <a:rPr lang="zh-CN" altLang="en-US" sz="2800" b="1">
                <a:solidFill>
                  <a:srgbClr val="0000FF"/>
                </a:solidFill>
                <a:latin typeface="Times New Roman" panose="02020603050405020304" pitchFamily="18" charset="0"/>
                <a:ea typeface="华文楷体" panose="02010600040101010101" pitchFamily="2" charset="-122"/>
              </a:rPr>
              <a:t>将消息队列中第一消息移出</a:t>
            </a:r>
          </a:p>
          <a:p>
            <a:pPr lvl="1"/>
            <a:r>
              <a:rPr lang="en-US" altLang="zh-CN" sz="2800" b="1">
                <a:solidFill>
                  <a:srgbClr val="171D17"/>
                </a:solidFill>
                <a:latin typeface="Times New Roman" panose="02020603050405020304" pitchFamily="18" charset="0"/>
                <a:ea typeface="华文楷体" panose="02010600040101010101" pitchFamily="2" charset="-122"/>
              </a:rPr>
              <a:t>signal ( j.mutex );</a:t>
            </a:r>
          </a:p>
          <a:p>
            <a:pPr lvl="1"/>
            <a:r>
              <a:rPr lang="en-US" altLang="zh-CN" sz="2800" b="1">
                <a:solidFill>
                  <a:srgbClr val="171D17"/>
                </a:solidFill>
                <a:latin typeface="Times New Roman" panose="02020603050405020304" pitchFamily="18" charset="0"/>
                <a:ea typeface="华文楷体" panose="02010600040101010101" pitchFamily="2" charset="-122"/>
              </a:rPr>
              <a:t>b.Sender = i.sender</a:t>
            </a:r>
            <a:r>
              <a:rPr lang="zh-CN" altLang="en-US" sz="2800" b="1">
                <a:solidFill>
                  <a:srgbClr val="171D17"/>
                </a:solidFill>
                <a:latin typeface="Times New Roman" panose="02020603050405020304" pitchFamily="18" charset="0"/>
                <a:ea typeface="华文楷体" panose="02010600040101010101" pitchFamily="2" charset="-122"/>
              </a:rPr>
              <a:t>；</a:t>
            </a:r>
          </a:p>
          <a:p>
            <a:pPr lvl="1"/>
            <a:r>
              <a:rPr lang="en-US" altLang="zh-CN" sz="2800" b="1">
                <a:solidFill>
                  <a:srgbClr val="171D17"/>
                </a:solidFill>
                <a:latin typeface="Times New Roman" panose="02020603050405020304" pitchFamily="18" charset="0"/>
                <a:ea typeface="华文楷体" panose="02010600040101010101" pitchFamily="2" charset="-122"/>
              </a:rPr>
              <a:t>b.Size = i.size;                     </a:t>
            </a:r>
          </a:p>
          <a:p>
            <a:pPr lvl="1"/>
            <a:r>
              <a:rPr lang="en-US" altLang="zh-CN" sz="2800" b="1">
                <a:solidFill>
                  <a:srgbClr val="171D17"/>
                </a:solidFill>
                <a:latin typeface="Times New Roman" panose="02020603050405020304" pitchFamily="18" charset="0"/>
                <a:ea typeface="华文楷体" panose="02010600040101010101" pitchFamily="2" charset="-122"/>
              </a:rPr>
              <a:t>b.text= i.text;       </a:t>
            </a:r>
            <a:r>
              <a:rPr lang="zh-CN" altLang="en-US" b="1">
                <a:solidFill>
                  <a:srgbClr val="0000FF"/>
                </a:solidFill>
                <a:latin typeface="Times New Roman" panose="02020603050405020304" pitchFamily="18" charset="0"/>
                <a:ea typeface="华文楷体" panose="02010600040101010101" pitchFamily="2" charset="-122"/>
              </a:rPr>
              <a:t>将消息缓冲区 </a:t>
            </a:r>
            <a:r>
              <a:rPr lang="en-US" altLang="zh-CN" b="1">
                <a:solidFill>
                  <a:srgbClr val="0000FF"/>
                </a:solidFill>
                <a:latin typeface="Times New Roman" panose="02020603050405020304" pitchFamily="18" charset="0"/>
                <a:ea typeface="华文楷体" panose="02010600040101010101" pitchFamily="2" charset="-122"/>
              </a:rPr>
              <a:t>i </a:t>
            </a:r>
            <a:r>
              <a:rPr lang="zh-CN" altLang="en-US" b="1">
                <a:solidFill>
                  <a:srgbClr val="0000FF"/>
                </a:solidFill>
                <a:latin typeface="Times New Roman" panose="02020603050405020304" pitchFamily="18" charset="0"/>
                <a:ea typeface="华文楷体" panose="02010600040101010101" pitchFamily="2" charset="-122"/>
              </a:rPr>
              <a:t>中的信息复制到接收区</a:t>
            </a:r>
            <a:r>
              <a:rPr lang="en-US" altLang="zh-CN" b="1">
                <a:solidFill>
                  <a:srgbClr val="0000FF"/>
                </a:solidFill>
                <a:latin typeface="Times New Roman" panose="02020603050405020304" pitchFamily="18" charset="0"/>
                <a:ea typeface="华文楷体" panose="02010600040101010101" pitchFamily="2" charset="-122"/>
              </a:rPr>
              <a:t>b</a:t>
            </a:r>
          </a:p>
          <a:p>
            <a:pPr lvl="1"/>
            <a:r>
              <a:rPr lang="en-US" altLang="zh-CN" sz="2800" b="1">
                <a:solidFill>
                  <a:srgbClr val="171D17"/>
                </a:solidFill>
                <a:latin typeface="Times New Roman" panose="02020603050405020304" pitchFamily="18" charset="0"/>
                <a:ea typeface="华文楷体" panose="02010600040101010101" pitchFamily="2" charset="-122"/>
              </a:rPr>
              <a:t>Releasebuf(i);</a:t>
            </a:r>
          </a:p>
          <a:p>
            <a:r>
              <a:rPr lang="en-US" altLang="zh-CN" sz="2800" b="1">
                <a:solidFill>
                  <a:srgbClr val="171D17"/>
                </a:solidFill>
                <a:latin typeface="Times New Roman" panose="02020603050405020304" pitchFamily="18" charset="0"/>
                <a:ea typeface="华文楷体" panose="02010600040101010101" pitchFamily="2" charset="-122"/>
              </a:rPr>
              <a:t> }</a:t>
            </a:r>
          </a:p>
        </p:txBody>
      </p:sp>
      <p:sp>
        <p:nvSpPr>
          <p:cNvPr id="145412" name="Rectangle 6">
            <a:extLst>
              <a:ext uri="{FF2B5EF4-FFF2-40B4-BE49-F238E27FC236}">
                <a16:creationId xmlns:a16="http://schemas.microsoft.com/office/drawing/2014/main" id="{6E455AE9-1124-304A-9691-40F4A34EE43A}"/>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145413" name="灯片编号占位符 3">
            <a:extLst>
              <a:ext uri="{FF2B5EF4-FFF2-40B4-BE49-F238E27FC236}">
                <a16:creationId xmlns:a16="http://schemas.microsoft.com/office/drawing/2014/main" id="{85C39C2F-5FE6-E641-8B37-ACB5E5FB0A5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0E67E19-77EB-E64C-A663-56AAD9EC5E80}" type="slidenum">
              <a:rPr lang="zh-CN" altLang="en-US" sz="1800"/>
              <a:pPr/>
              <a:t>142</a:t>
            </a:fld>
            <a:endParaRPr lang="en-US" altLang="zh-CN" sz="1800"/>
          </a:p>
        </p:txBody>
      </p:sp>
    </p:spTree>
    <p:extLst>
      <p:ext uri="{BB962C8B-B14F-4D97-AF65-F5344CB8AC3E}">
        <p14:creationId xmlns:p14="http://schemas.microsoft.com/office/powerpoint/2010/main" val="143412308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dissolve">
                                      <p:cBhvr>
                                        <p:cTn id="7" dur="500"/>
                                        <p:tgtEl>
                                          <p:spTgt spid="446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6469"/>
                                        </p:tgtEl>
                                        <p:attrNameLst>
                                          <p:attrName>style.visibility</p:attrName>
                                        </p:attrNameLst>
                                      </p:cBhvr>
                                      <p:to>
                                        <p:strVal val="visible"/>
                                      </p:to>
                                    </p:set>
                                    <p:animEffect transition="in" filter="dissolve">
                                      <p:cBhvr>
                                        <p:cTn id="12" dur="500"/>
                                        <p:tgtEl>
                                          <p:spTgt spid="446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9C1E1645-8C7A-5D4B-93E7-A31A30F3E900}"/>
              </a:ext>
            </a:extLst>
          </p:cNvPr>
          <p:cNvSpPr txBox="1">
            <a:spLocks noChangeArrowheads="1"/>
          </p:cNvSpPr>
          <p:nvPr/>
        </p:nvSpPr>
        <p:spPr bwMode="auto">
          <a:xfrm>
            <a:off x="533400" y="-100013"/>
            <a:ext cx="5191125" cy="70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4000" b="1">
                <a:solidFill>
                  <a:srgbClr val="3333FF"/>
                </a:solidFill>
                <a:latin typeface="宋体" panose="02010600030101010101" pitchFamily="2" charset="-122"/>
              </a:rPr>
              <a:t>2.7 </a:t>
            </a:r>
            <a:r>
              <a:rPr lang="zh-CN" altLang="en-US" sz="4000" b="1">
                <a:solidFill>
                  <a:srgbClr val="3333FF"/>
                </a:solidFill>
                <a:latin typeface="宋体" panose="02010600030101010101" pitchFamily="2" charset="-122"/>
              </a:rPr>
              <a:t>线程</a:t>
            </a:r>
            <a:endParaRPr lang="zh-CN" altLang="en-US" sz="4000" b="1">
              <a:solidFill>
                <a:srgbClr val="FF0000"/>
              </a:solidFill>
            </a:endParaRPr>
          </a:p>
        </p:txBody>
      </p:sp>
      <p:sp>
        <p:nvSpPr>
          <p:cNvPr id="300035" name="Text Box 3">
            <a:extLst>
              <a:ext uri="{FF2B5EF4-FFF2-40B4-BE49-F238E27FC236}">
                <a16:creationId xmlns:a16="http://schemas.microsoft.com/office/drawing/2014/main" id="{182F6E8F-0BB1-8D46-867B-3B2DE26501DD}"/>
              </a:ext>
            </a:extLst>
          </p:cNvPr>
          <p:cNvSpPr txBox="1">
            <a:spLocks noChangeArrowheads="1"/>
          </p:cNvSpPr>
          <p:nvPr/>
        </p:nvSpPr>
        <p:spPr bwMode="auto">
          <a:xfrm>
            <a:off x="457200" y="6096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Arial" panose="020B0604020202020204" pitchFamily="34" charset="0"/>
                <a:ea typeface="楷体_GB2312" pitchFamily="49" charset="-122"/>
              </a:rPr>
              <a:t>一、线程的引入</a:t>
            </a:r>
            <a:endParaRPr lang="zh-CN" altLang="en-US" sz="3600" b="1">
              <a:solidFill>
                <a:srgbClr val="0000FF"/>
              </a:solidFill>
              <a:latin typeface="Times New Roman" panose="02020603050405020304" pitchFamily="18" charset="0"/>
              <a:ea typeface="楷体_GB2312" pitchFamily="49" charset="-122"/>
            </a:endParaRPr>
          </a:p>
        </p:txBody>
      </p:sp>
      <p:sp>
        <p:nvSpPr>
          <p:cNvPr id="300041" name="Text Box 9">
            <a:extLst>
              <a:ext uri="{FF2B5EF4-FFF2-40B4-BE49-F238E27FC236}">
                <a16:creationId xmlns:a16="http://schemas.microsoft.com/office/drawing/2014/main" id="{9E4B43E5-273E-0747-9EE3-3FB7CFC7F12D}"/>
              </a:ext>
            </a:extLst>
          </p:cNvPr>
          <p:cNvSpPr txBox="1">
            <a:spLocks noChangeArrowheads="1"/>
          </p:cNvSpPr>
          <p:nvPr/>
        </p:nvSpPr>
        <p:spPr bwMode="auto">
          <a:xfrm>
            <a:off x="685800" y="1285875"/>
            <a:ext cx="8229600" cy="515937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spcBef>
                <a:spcPct val="50000"/>
              </a:spcBef>
            </a:pPr>
            <a:r>
              <a:rPr lang="en-US" altLang="zh-CN" sz="3200" b="1">
                <a:solidFill>
                  <a:srgbClr val="FF0000"/>
                </a:solidFill>
                <a:latin typeface="华文楷体" panose="02010600040101010101" pitchFamily="2" charset="-122"/>
                <a:ea typeface="华文楷体" panose="02010600040101010101" pitchFamily="2" charset="-122"/>
              </a:rPr>
              <a:t>1</a:t>
            </a:r>
            <a:r>
              <a:rPr lang="zh-CN" altLang="en-US" sz="3200" b="1">
                <a:solidFill>
                  <a:srgbClr val="FF0000"/>
                </a:solidFill>
                <a:latin typeface="华文楷体" panose="02010600040101010101" pitchFamily="2" charset="-122"/>
                <a:ea typeface="华文楷体" panose="02010600040101010101" pitchFamily="2" charset="-122"/>
              </a:rPr>
              <a:t>、</a:t>
            </a:r>
            <a:r>
              <a:rPr lang="zh-CN"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引入</a:t>
            </a:r>
            <a:r>
              <a:rPr lang="zh-CN" altLang="en-US" sz="3200" b="1">
                <a:solidFill>
                  <a:srgbClr val="FF0000"/>
                </a:solidFill>
                <a:latin typeface="华文楷体" panose="02010600040101010101" pitchFamily="2" charset="-122"/>
                <a:ea typeface="华文楷体" panose="02010600040101010101" pitchFamily="2" charset="-122"/>
              </a:rPr>
              <a:t>原因</a:t>
            </a:r>
          </a:p>
          <a:p>
            <a:pPr>
              <a:lnSpc>
                <a:spcPct val="130000"/>
              </a:lnSpc>
            </a:pPr>
            <a:r>
              <a:rPr lang="zh-CN" altLang="en-US" sz="3200" b="1">
                <a:solidFill>
                  <a:srgbClr val="171D17"/>
                </a:solidFill>
                <a:latin typeface="华文楷体" panose="02010600040101010101" pitchFamily="2" charset="-122"/>
                <a:ea typeface="华文楷体" panose="02010600040101010101" pitchFamily="2" charset="-122"/>
              </a:rPr>
              <a:t>        进程是一个资源拥有者，在进程进程的创建、撤消和切换中，系统必须为之付出较大的时空开销，限制了进程并发程度的进一步提高。</a:t>
            </a:r>
          </a:p>
          <a:p>
            <a:pPr>
              <a:lnSpc>
                <a:spcPct val="130000"/>
              </a:lnSpc>
            </a:pPr>
            <a:r>
              <a:rPr lang="en-US" altLang="zh-CN" sz="3200" b="1">
                <a:solidFill>
                  <a:srgbClr val="FF0000"/>
                </a:solidFill>
                <a:latin typeface="华文楷体" panose="02010600040101010101" pitchFamily="2" charset="-122"/>
                <a:ea typeface="华文楷体" panose="02010600040101010101" pitchFamily="2" charset="-122"/>
              </a:rPr>
              <a:t>2</a:t>
            </a:r>
            <a:r>
              <a:rPr lang="zh-CN" altLang="en-US" sz="3200" b="1">
                <a:solidFill>
                  <a:srgbClr val="FF0000"/>
                </a:solidFill>
                <a:latin typeface="华文楷体" panose="02010600040101010101" pitchFamily="2" charset="-122"/>
                <a:ea typeface="华文楷体" panose="02010600040101010101" pitchFamily="2" charset="-122"/>
              </a:rPr>
              <a:t>、</a:t>
            </a:r>
            <a:r>
              <a:rPr lang="zh-CN"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引入线程的目的</a:t>
            </a:r>
          </a:p>
          <a:p>
            <a:pPr>
              <a:lnSpc>
                <a:spcPct val="130000"/>
              </a:lnSpc>
            </a:pPr>
            <a:r>
              <a:rPr lang="zh-CN" altLang="en-US" sz="3200"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        为了减少进程并发执行时所付出的时空开销，使</a:t>
            </a:r>
            <a:r>
              <a:rPr lang="en-US" altLang="zh-CN" sz="3200"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0S</a:t>
            </a:r>
            <a:r>
              <a:rPr lang="zh-CN" altLang="en-US" sz="3200"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具有更好的并发性。</a:t>
            </a:r>
          </a:p>
        </p:txBody>
      </p:sp>
      <p:sp>
        <p:nvSpPr>
          <p:cNvPr id="146437" name="灯片编号占位符 3">
            <a:extLst>
              <a:ext uri="{FF2B5EF4-FFF2-40B4-BE49-F238E27FC236}">
                <a16:creationId xmlns:a16="http://schemas.microsoft.com/office/drawing/2014/main" id="{19B48F1C-40D6-B148-B8A9-F302BE764949}"/>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F18A627-ADA2-DB47-8007-03DEEF1FB5D8}" type="slidenum">
              <a:rPr lang="zh-CN" altLang="en-US" sz="1800"/>
              <a:pPr/>
              <a:t>143</a:t>
            </a:fld>
            <a:endParaRPr lang="en-US" altLang="zh-CN" sz="1800"/>
          </a:p>
        </p:txBody>
      </p:sp>
    </p:spTree>
    <p:extLst>
      <p:ext uri="{BB962C8B-B14F-4D97-AF65-F5344CB8AC3E}">
        <p14:creationId xmlns:p14="http://schemas.microsoft.com/office/powerpoint/2010/main" val="5163119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0035"/>
                                        </p:tgtEl>
                                        <p:attrNameLst>
                                          <p:attrName>style.visibility</p:attrName>
                                        </p:attrNameLst>
                                      </p:cBhvr>
                                      <p:to>
                                        <p:strVal val="visible"/>
                                      </p:to>
                                    </p:set>
                                    <p:animEffect transition="in" filter="dissolve">
                                      <p:cBhvr>
                                        <p:cTn id="7" dur="500"/>
                                        <p:tgtEl>
                                          <p:spTgt spid="300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0041">
                                            <p:txEl>
                                              <p:pRg st="0" end="0"/>
                                            </p:txEl>
                                          </p:spTgt>
                                        </p:tgtEl>
                                        <p:attrNameLst>
                                          <p:attrName>style.visibility</p:attrName>
                                        </p:attrNameLst>
                                      </p:cBhvr>
                                      <p:to>
                                        <p:strVal val="visible"/>
                                      </p:to>
                                    </p:set>
                                    <p:animEffect transition="in" filter="barn(outVertical)">
                                      <p:cBhvr>
                                        <p:cTn id="12" dur="500"/>
                                        <p:tgtEl>
                                          <p:spTgt spid="3000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00041">
                                            <p:txEl>
                                              <p:pRg st="1" end="1"/>
                                            </p:txEl>
                                          </p:spTgt>
                                        </p:tgtEl>
                                        <p:attrNameLst>
                                          <p:attrName>style.visibility</p:attrName>
                                        </p:attrNameLst>
                                      </p:cBhvr>
                                      <p:to>
                                        <p:strVal val="visible"/>
                                      </p:to>
                                    </p:set>
                                    <p:animEffect transition="in" filter="barn(outVertical)">
                                      <p:cBhvr>
                                        <p:cTn id="17" dur="500"/>
                                        <p:tgtEl>
                                          <p:spTgt spid="30004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00041">
                                            <p:txEl>
                                              <p:pRg st="2" end="2"/>
                                            </p:txEl>
                                          </p:spTgt>
                                        </p:tgtEl>
                                        <p:attrNameLst>
                                          <p:attrName>style.visibility</p:attrName>
                                        </p:attrNameLst>
                                      </p:cBhvr>
                                      <p:to>
                                        <p:strVal val="visible"/>
                                      </p:to>
                                    </p:set>
                                    <p:animEffect transition="in" filter="barn(outVertical)">
                                      <p:cBhvr>
                                        <p:cTn id="22" dur="500"/>
                                        <p:tgtEl>
                                          <p:spTgt spid="30004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00041">
                                            <p:txEl>
                                              <p:pRg st="3" end="3"/>
                                            </p:txEl>
                                          </p:spTgt>
                                        </p:tgtEl>
                                        <p:attrNameLst>
                                          <p:attrName>style.visibility</p:attrName>
                                        </p:attrNameLst>
                                      </p:cBhvr>
                                      <p:to>
                                        <p:strVal val="visible"/>
                                      </p:to>
                                    </p:set>
                                    <p:animEffect transition="in" filter="barn(outVertical)">
                                      <p:cBhvr>
                                        <p:cTn id="27" dur="500"/>
                                        <p:tgtEl>
                                          <p:spTgt spid="3000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P spid="300041"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4B182B29-C788-A44E-85D6-57EA892D55E8}"/>
              </a:ext>
            </a:extLst>
          </p:cNvPr>
          <p:cNvSpPr>
            <a:spLocks noChangeArrowheads="1"/>
          </p:cNvSpPr>
          <p:nvPr/>
        </p:nvSpPr>
        <p:spPr bwMode="auto">
          <a:xfrm>
            <a:off x="560388" y="2786063"/>
            <a:ext cx="82788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30000"/>
              </a:lnSpc>
              <a:spcBef>
                <a:spcPct val="20000"/>
              </a:spcBef>
              <a:buClr>
                <a:schemeClr val="bg2"/>
              </a:buClr>
              <a:buFont typeface="Monotype Sorts" pitchFamily="2" charset="2"/>
              <a:buNone/>
            </a:pPr>
            <a:r>
              <a:rPr lang="en-US" altLang="zh-CN" sz="3600" b="1">
                <a:solidFill>
                  <a:srgbClr val="FF0000"/>
                </a:solidFill>
                <a:latin typeface="华文楷体" panose="02010600040101010101" pitchFamily="2" charset="-122"/>
                <a:ea typeface="华文楷体" panose="02010600040101010101" pitchFamily="2" charset="-122"/>
              </a:rPr>
              <a:t>4</a:t>
            </a:r>
            <a:r>
              <a:rPr lang="zh-CN" altLang="en-US" sz="3600" b="1">
                <a:solidFill>
                  <a:srgbClr val="FF0000"/>
                </a:solidFill>
                <a:latin typeface="华文楷体" panose="02010600040101010101" pitchFamily="2" charset="-122"/>
                <a:ea typeface="华文楷体" panose="02010600040101010101" pitchFamily="2" charset="-122"/>
              </a:rPr>
              <a:t>．线程的组成</a:t>
            </a:r>
          </a:p>
          <a:p>
            <a:pPr eaLnBrk="1" hangingPunct="1">
              <a:lnSpc>
                <a:spcPct val="130000"/>
              </a:lnSpc>
              <a:spcBef>
                <a:spcPct val="20000"/>
              </a:spcBef>
              <a:buClr>
                <a:srgbClr val="FF0000"/>
              </a:buClr>
              <a:buFont typeface="Monotype Sorts" pitchFamily="2" charset="2"/>
              <a:buNone/>
            </a:pPr>
            <a:r>
              <a:rPr lang="zh-CN" altLang="en-US" sz="3200" b="1">
                <a:solidFill>
                  <a:schemeClr val="tx1"/>
                </a:solidFill>
                <a:latin typeface="华文楷体" panose="02010600040101010101" pitchFamily="2" charset="-122"/>
                <a:ea typeface="华文楷体" panose="02010600040101010101" pitchFamily="2" charset="-122"/>
              </a:rPr>
              <a:t>           每个线程有一个</a:t>
            </a:r>
            <a:r>
              <a:rPr lang="en-US" altLang="zh-CN" sz="3200" b="1">
                <a:solidFill>
                  <a:schemeClr val="tx1"/>
                </a:solidFill>
                <a:latin typeface="华文楷体" panose="02010600040101010101" pitchFamily="2" charset="-122"/>
                <a:ea typeface="华文楷体" panose="02010600040101010101" pitchFamily="2" charset="-122"/>
              </a:rPr>
              <a:t>thread</a:t>
            </a:r>
            <a:r>
              <a:rPr lang="zh-CN" altLang="en-US" sz="3200" b="1">
                <a:solidFill>
                  <a:schemeClr val="tx1"/>
                </a:solidFill>
                <a:latin typeface="华文楷体" panose="02010600040101010101" pitchFamily="2" charset="-122"/>
                <a:ea typeface="华文楷体" panose="02010600040101010101" pitchFamily="2" charset="-122"/>
              </a:rPr>
              <a:t>结构，即线程控制块，用于保存自己私有的信息，主要由以下</a:t>
            </a:r>
            <a:r>
              <a:rPr lang="en-US" altLang="zh-CN" sz="3200" b="1">
                <a:solidFill>
                  <a:schemeClr val="tx1"/>
                </a:solidFill>
                <a:latin typeface="华文楷体" panose="02010600040101010101" pitchFamily="2" charset="-122"/>
                <a:ea typeface="华文楷体" panose="02010600040101010101" pitchFamily="2" charset="-122"/>
              </a:rPr>
              <a:t>4</a:t>
            </a:r>
            <a:r>
              <a:rPr lang="zh-CN" altLang="en-US" sz="3200" b="1">
                <a:solidFill>
                  <a:schemeClr val="tx1"/>
                </a:solidFill>
                <a:latin typeface="华文楷体" panose="02010600040101010101" pitchFamily="2" charset="-122"/>
                <a:ea typeface="华文楷体" panose="02010600040101010101" pitchFamily="2" charset="-122"/>
              </a:rPr>
              <a:t>个基本部分组成：</a:t>
            </a:r>
          </a:p>
        </p:txBody>
      </p:sp>
      <p:sp>
        <p:nvSpPr>
          <p:cNvPr id="355334" name="Text Box 6">
            <a:extLst>
              <a:ext uri="{FF2B5EF4-FFF2-40B4-BE49-F238E27FC236}">
                <a16:creationId xmlns:a16="http://schemas.microsoft.com/office/drawing/2014/main" id="{98289699-57CC-8842-9111-C959F3E5EE78}"/>
              </a:ext>
            </a:extLst>
          </p:cNvPr>
          <p:cNvSpPr txBox="1">
            <a:spLocks noChangeArrowheads="1"/>
          </p:cNvSpPr>
          <p:nvPr/>
        </p:nvSpPr>
        <p:spPr bwMode="auto">
          <a:xfrm>
            <a:off x="533400" y="817563"/>
            <a:ext cx="85344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FF0000"/>
                </a:solidFill>
                <a:latin typeface="华文楷体" panose="02010600040101010101" pitchFamily="2" charset="-122"/>
                <a:ea typeface="华文楷体" panose="02010600040101010101" pitchFamily="2" charset="-122"/>
              </a:rPr>
              <a:t>3</a:t>
            </a:r>
            <a:r>
              <a:rPr lang="zh-CN" altLang="en-US" sz="3600" b="1">
                <a:solidFill>
                  <a:srgbClr val="FF0000"/>
                </a:solidFill>
                <a:latin typeface="华文楷体" panose="02010600040101010101" pitchFamily="2" charset="-122"/>
                <a:ea typeface="华文楷体" panose="02010600040101010101" pitchFamily="2" charset="-122"/>
              </a:rPr>
              <a:t>、什么是线程</a:t>
            </a:r>
          </a:p>
          <a:p>
            <a:pPr eaLnBrk="1" hangingPunct="1">
              <a:spcBef>
                <a:spcPct val="20000"/>
              </a:spcBef>
              <a:buClr>
                <a:schemeClr val="hlink"/>
              </a:buClr>
              <a:buSzPct val="120000"/>
            </a:pPr>
            <a:r>
              <a:rPr kumimoji="0" lang="zh-CN" altLang="en-US" sz="3200" b="1">
                <a:solidFill>
                  <a:schemeClr val="tx1"/>
                </a:solidFill>
                <a:latin typeface="华文楷体" panose="02010600040101010101" pitchFamily="2" charset="-122"/>
                <a:ea typeface="华文楷体" panose="02010600040101010101" pitchFamily="2" charset="-122"/>
              </a:rPr>
              <a:t>    </a:t>
            </a:r>
            <a:r>
              <a:rPr kumimoji="0" lang="zh-CN" altLang="en-US" sz="3200" b="1">
                <a:solidFill>
                  <a:srgbClr val="171D17"/>
                </a:solidFill>
                <a:latin typeface="华文楷体" panose="02010600040101010101" pitchFamily="2" charset="-122"/>
                <a:ea typeface="华文楷体" panose="02010600040101010101" pitchFamily="2" charset="-122"/>
              </a:rPr>
              <a:t>是进程中实施调度和分派的基本单位</a:t>
            </a:r>
          </a:p>
        </p:txBody>
      </p:sp>
      <p:sp>
        <p:nvSpPr>
          <p:cNvPr id="147460" name="Text Box 8">
            <a:extLst>
              <a:ext uri="{FF2B5EF4-FFF2-40B4-BE49-F238E27FC236}">
                <a16:creationId xmlns:a16="http://schemas.microsoft.com/office/drawing/2014/main" id="{71E1C2B3-8AE9-D34F-87BA-CA9A969A7ED0}"/>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47461" name="灯片编号占位符 3">
            <a:extLst>
              <a:ext uri="{FF2B5EF4-FFF2-40B4-BE49-F238E27FC236}">
                <a16:creationId xmlns:a16="http://schemas.microsoft.com/office/drawing/2014/main" id="{2BA8E66B-52A6-5E47-9BF1-BC349B9C58B5}"/>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9B54B49-3791-384D-BF5E-434FE5C1080B}" type="slidenum">
              <a:rPr lang="zh-CN" altLang="en-US" sz="1800"/>
              <a:pPr/>
              <a:t>144</a:t>
            </a:fld>
            <a:endParaRPr lang="en-US" altLang="zh-CN" sz="1800"/>
          </a:p>
        </p:txBody>
      </p:sp>
    </p:spTree>
    <p:extLst>
      <p:ext uri="{BB962C8B-B14F-4D97-AF65-F5344CB8AC3E}">
        <p14:creationId xmlns:p14="http://schemas.microsoft.com/office/powerpoint/2010/main" val="39762548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5334"/>
                                        </p:tgtEl>
                                        <p:attrNameLst>
                                          <p:attrName>style.visibility</p:attrName>
                                        </p:attrNameLst>
                                      </p:cBhvr>
                                      <p:to>
                                        <p:strVal val="visible"/>
                                      </p:to>
                                    </p:set>
                                    <p:animEffect transition="in" filter="dissolve">
                                      <p:cBhvr>
                                        <p:cTn id="7" dur="500"/>
                                        <p:tgtEl>
                                          <p:spTgt spid="355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5330">
                                            <p:txEl>
                                              <p:pRg st="0" end="0"/>
                                            </p:txEl>
                                          </p:spTgt>
                                        </p:tgtEl>
                                        <p:attrNameLst>
                                          <p:attrName>style.visibility</p:attrName>
                                        </p:attrNameLst>
                                      </p:cBhvr>
                                      <p:to>
                                        <p:strVal val="visible"/>
                                      </p:to>
                                    </p:set>
                                    <p:animEffect transition="in" filter="barn(outVertical)">
                                      <p:cBhvr>
                                        <p:cTn id="12" dur="500"/>
                                        <p:tgtEl>
                                          <p:spTgt spid="3553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55330">
                                            <p:txEl>
                                              <p:pRg st="1" end="1"/>
                                            </p:txEl>
                                          </p:spTgt>
                                        </p:tgtEl>
                                        <p:attrNameLst>
                                          <p:attrName>style.visibility</p:attrName>
                                        </p:attrNameLst>
                                      </p:cBhvr>
                                      <p:to>
                                        <p:strVal val="visible"/>
                                      </p:to>
                                    </p:set>
                                    <p:animEffect transition="in" filter="barn(outVertical)">
                                      <p:cBhvr>
                                        <p:cTn id="17" dur="500"/>
                                        <p:tgtEl>
                                          <p:spTgt spid="3553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autoUpdateAnimBg="0"/>
      <p:bldP spid="355334"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a:extLst>
              <a:ext uri="{FF2B5EF4-FFF2-40B4-BE49-F238E27FC236}">
                <a16:creationId xmlns:a16="http://schemas.microsoft.com/office/drawing/2014/main" id="{8C119A4B-CBDE-FF43-9B68-2BC6134972F5}"/>
              </a:ext>
            </a:extLst>
          </p:cNvPr>
          <p:cNvSpPr>
            <a:spLocks noChangeArrowheads="1"/>
          </p:cNvSpPr>
          <p:nvPr/>
        </p:nvSpPr>
        <p:spPr bwMode="auto">
          <a:xfrm>
            <a:off x="609600" y="609600"/>
            <a:ext cx="822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）一个唯一的标识符，称为客户</a:t>
            </a:r>
            <a:r>
              <a:rPr lang="en-US" altLang="zh-CN" sz="3200" b="1">
                <a:solidFill>
                  <a:srgbClr val="0000FF"/>
                </a:solidFill>
                <a:latin typeface="华文楷体" panose="02010600040101010101" pitchFamily="2" charset="-122"/>
                <a:ea typeface="华文楷体" panose="02010600040101010101" pitchFamily="2" charset="-122"/>
              </a:rPr>
              <a:t>ID</a:t>
            </a:r>
            <a:r>
              <a:rPr lang="zh-CN" altLang="en-US" sz="3200" b="1">
                <a:solidFill>
                  <a:srgbClr val="0000FF"/>
                </a:solidFill>
                <a:latin typeface="华文楷体" panose="02010600040101010101" pitchFamily="2" charset="-122"/>
                <a:ea typeface="华文楷体" panose="02010600040101010101" pitchFamily="2" charset="-122"/>
              </a:rPr>
              <a:t>；</a:t>
            </a:r>
          </a:p>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）一组处理器状态寄存器；</a:t>
            </a:r>
          </a:p>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3</a:t>
            </a:r>
            <a:r>
              <a:rPr lang="zh-CN" altLang="en-US" sz="3200" b="1">
                <a:solidFill>
                  <a:srgbClr val="0000FF"/>
                </a:solidFill>
                <a:latin typeface="华文楷体" panose="02010600040101010101" pitchFamily="2" charset="-122"/>
                <a:ea typeface="华文楷体" panose="02010600040101010101" pitchFamily="2" charset="-122"/>
              </a:rPr>
              <a:t>）分别在用户态和核心态下使用的两个栈；</a:t>
            </a:r>
          </a:p>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4</a:t>
            </a:r>
            <a:r>
              <a:rPr lang="zh-CN" altLang="en-US" sz="3200" b="1">
                <a:solidFill>
                  <a:srgbClr val="0000FF"/>
                </a:solidFill>
                <a:latin typeface="华文楷体" panose="02010600040101010101" pitchFamily="2" charset="-122"/>
                <a:ea typeface="华文楷体" panose="02010600040101010101" pitchFamily="2" charset="-122"/>
              </a:rPr>
              <a:t>）一个私用存储器；</a:t>
            </a:r>
          </a:p>
        </p:txBody>
      </p:sp>
      <p:pic>
        <p:nvPicPr>
          <p:cNvPr id="357380" name="Picture 4" descr="T28">
            <a:extLst>
              <a:ext uri="{FF2B5EF4-FFF2-40B4-BE49-F238E27FC236}">
                <a16:creationId xmlns:a16="http://schemas.microsoft.com/office/drawing/2014/main" id="{A633411E-E7C7-564A-B57C-3E75C61A5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3427413"/>
            <a:ext cx="55451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81" name="Text Box 5">
            <a:extLst>
              <a:ext uri="{FF2B5EF4-FFF2-40B4-BE49-F238E27FC236}">
                <a16:creationId xmlns:a16="http://schemas.microsoft.com/office/drawing/2014/main" id="{D3C5BA57-B255-3D4C-ABC6-14D17050074C}"/>
              </a:ext>
            </a:extLst>
          </p:cNvPr>
          <p:cNvSpPr txBox="1">
            <a:spLocks noChangeArrowheads="1"/>
          </p:cNvSpPr>
          <p:nvPr/>
        </p:nvSpPr>
        <p:spPr bwMode="auto">
          <a:xfrm>
            <a:off x="2843213" y="607853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kumimoji="0" lang="en-US" altLang="zh-CN" sz="2800" b="1">
                <a:solidFill>
                  <a:srgbClr val="0000FF"/>
                </a:solidFill>
                <a:latin typeface="楷体_GB2312" pitchFamily="49" charset="-122"/>
                <a:ea typeface="楷体_GB2312" pitchFamily="49" charset="-122"/>
              </a:rPr>
              <a:t> thread</a:t>
            </a:r>
            <a:r>
              <a:rPr kumimoji="0" lang="zh-CN" altLang="en-US" sz="2800" b="1">
                <a:solidFill>
                  <a:srgbClr val="0000FF"/>
                </a:solidFill>
                <a:latin typeface="楷体_GB2312" pitchFamily="49" charset="-122"/>
                <a:ea typeface="楷体_GB2312" pitchFamily="49" charset="-122"/>
              </a:rPr>
              <a:t>结构示意图</a:t>
            </a:r>
          </a:p>
        </p:txBody>
      </p:sp>
      <p:sp>
        <p:nvSpPr>
          <p:cNvPr id="148485" name="Text Box 7">
            <a:extLst>
              <a:ext uri="{FF2B5EF4-FFF2-40B4-BE49-F238E27FC236}">
                <a16:creationId xmlns:a16="http://schemas.microsoft.com/office/drawing/2014/main" id="{48D67F02-ABA3-D547-B5BB-8EFBF6A3CF52}"/>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Tree>
    <p:extLst>
      <p:ext uri="{BB962C8B-B14F-4D97-AF65-F5344CB8AC3E}">
        <p14:creationId xmlns:p14="http://schemas.microsoft.com/office/powerpoint/2010/main" val="3675537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barn(outVertical)">
                                      <p:cBhvr>
                                        <p:cTn id="7" dur="500"/>
                                        <p:tgtEl>
                                          <p:spTgt spid="357379">
                                            <p:txEl>
                                              <p:pRg st="0" end="0"/>
                                            </p:txEl>
                                          </p:spTgt>
                                        </p:tgtEl>
                                      </p:cBhvr>
                                    </p:animEffect>
                                  </p:childTnLst>
                                  <p:subTnLst>
                                    <p:animClr clrSpc="rgb" dir="cw">
                                      <p:cBhvr override="childStyle">
                                        <p:cTn dur="1" fill="hold" display="0" masterRel="nextClick" afterEffect="1"/>
                                        <p:tgtEl>
                                          <p:spTgt spid="357379">
                                            <p:txEl>
                                              <p:pRg st="0" end="0"/>
                                            </p:txEl>
                                          </p:spTgt>
                                        </p:tgtEl>
                                        <p:attrNameLst>
                                          <p:attrName>ppt_c</p:attrName>
                                        </p:attrNameLst>
                                      </p:cBhvr>
                                      <p:to>
                                        <a:srgbClr val="171D1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7379">
                                            <p:txEl>
                                              <p:pRg st="1" end="1"/>
                                            </p:txEl>
                                          </p:spTgt>
                                        </p:tgtEl>
                                        <p:attrNameLst>
                                          <p:attrName>style.visibility</p:attrName>
                                        </p:attrNameLst>
                                      </p:cBhvr>
                                      <p:to>
                                        <p:strVal val="visible"/>
                                      </p:to>
                                    </p:set>
                                    <p:animEffect transition="in" filter="barn(outVertical)">
                                      <p:cBhvr>
                                        <p:cTn id="12" dur="500"/>
                                        <p:tgtEl>
                                          <p:spTgt spid="357379">
                                            <p:txEl>
                                              <p:pRg st="1" end="1"/>
                                            </p:txEl>
                                          </p:spTgt>
                                        </p:tgtEl>
                                      </p:cBhvr>
                                    </p:animEffect>
                                  </p:childTnLst>
                                  <p:subTnLst>
                                    <p:animClr clrSpc="rgb" dir="cw">
                                      <p:cBhvr override="childStyle">
                                        <p:cTn dur="1" fill="hold" display="0" masterRel="nextClick" afterEffect="1"/>
                                        <p:tgtEl>
                                          <p:spTgt spid="357379">
                                            <p:txEl>
                                              <p:pRg st="1" end="1"/>
                                            </p:txEl>
                                          </p:spTgt>
                                        </p:tgtEl>
                                        <p:attrNameLst>
                                          <p:attrName>ppt_c</p:attrName>
                                        </p:attrNameLst>
                                      </p:cBhvr>
                                      <p:to>
                                        <a:srgbClr val="171D1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57379">
                                            <p:txEl>
                                              <p:pRg st="2" end="2"/>
                                            </p:txEl>
                                          </p:spTgt>
                                        </p:tgtEl>
                                        <p:attrNameLst>
                                          <p:attrName>style.visibility</p:attrName>
                                        </p:attrNameLst>
                                      </p:cBhvr>
                                      <p:to>
                                        <p:strVal val="visible"/>
                                      </p:to>
                                    </p:set>
                                    <p:animEffect transition="in" filter="barn(outVertical)">
                                      <p:cBhvr>
                                        <p:cTn id="17" dur="500"/>
                                        <p:tgtEl>
                                          <p:spTgt spid="357379">
                                            <p:txEl>
                                              <p:pRg st="2" end="2"/>
                                            </p:txEl>
                                          </p:spTgt>
                                        </p:tgtEl>
                                      </p:cBhvr>
                                    </p:animEffect>
                                  </p:childTnLst>
                                  <p:subTnLst>
                                    <p:animClr clrSpc="rgb" dir="cw">
                                      <p:cBhvr override="childStyle">
                                        <p:cTn dur="1" fill="hold" display="0" masterRel="nextClick" afterEffect="1"/>
                                        <p:tgtEl>
                                          <p:spTgt spid="357379">
                                            <p:txEl>
                                              <p:pRg st="2" end="2"/>
                                            </p:txEl>
                                          </p:spTgt>
                                        </p:tgtEl>
                                        <p:attrNameLst>
                                          <p:attrName>ppt_c</p:attrName>
                                        </p:attrNameLst>
                                      </p:cBhvr>
                                      <p:to>
                                        <a:srgbClr val="171D17"/>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57379">
                                            <p:txEl>
                                              <p:pRg st="3" end="3"/>
                                            </p:txEl>
                                          </p:spTgt>
                                        </p:tgtEl>
                                        <p:attrNameLst>
                                          <p:attrName>style.visibility</p:attrName>
                                        </p:attrNameLst>
                                      </p:cBhvr>
                                      <p:to>
                                        <p:strVal val="visible"/>
                                      </p:to>
                                    </p:set>
                                    <p:animEffect transition="in" filter="barn(outVertical)">
                                      <p:cBhvr>
                                        <p:cTn id="22" dur="500"/>
                                        <p:tgtEl>
                                          <p:spTgt spid="357379">
                                            <p:txEl>
                                              <p:pRg st="3" end="3"/>
                                            </p:txEl>
                                          </p:spTgt>
                                        </p:tgtEl>
                                      </p:cBhvr>
                                    </p:animEffect>
                                  </p:childTnLst>
                                  <p:subTnLst>
                                    <p:animClr clrSpc="rgb" dir="cw">
                                      <p:cBhvr override="childStyle">
                                        <p:cTn dur="1" fill="hold" display="0" masterRel="nextClick" afterEffect="1"/>
                                        <p:tgtEl>
                                          <p:spTgt spid="357379">
                                            <p:txEl>
                                              <p:pRg st="3" end="3"/>
                                            </p:txEl>
                                          </p:spTgt>
                                        </p:tgtEl>
                                        <p:attrNameLst>
                                          <p:attrName>ppt_c</p:attrName>
                                        </p:attrNameLst>
                                      </p:cBhvr>
                                      <p:to>
                                        <a:srgbClr val="171D17"/>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57380"/>
                                        </p:tgtEl>
                                        <p:attrNameLst>
                                          <p:attrName>style.visibility</p:attrName>
                                        </p:attrNameLst>
                                      </p:cBhvr>
                                      <p:to>
                                        <p:strVal val="visible"/>
                                      </p:to>
                                    </p:set>
                                    <p:anim calcmode="lin" valueType="num">
                                      <p:cBhvr additive="base">
                                        <p:cTn id="27" dur="500" fill="hold"/>
                                        <p:tgtEl>
                                          <p:spTgt spid="357380"/>
                                        </p:tgtEl>
                                        <p:attrNameLst>
                                          <p:attrName>ppt_x</p:attrName>
                                        </p:attrNameLst>
                                      </p:cBhvr>
                                      <p:tavLst>
                                        <p:tav tm="0">
                                          <p:val>
                                            <p:strVal val="0-#ppt_w/2"/>
                                          </p:val>
                                        </p:tav>
                                        <p:tav tm="100000">
                                          <p:val>
                                            <p:strVal val="#ppt_x"/>
                                          </p:val>
                                        </p:tav>
                                      </p:tavLst>
                                    </p:anim>
                                    <p:anim calcmode="lin" valueType="num">
                                      <p:cBhvr additive="base">
                                        <p:cTn id="28" dur="500" fill="hold"/>
                                        <p:tgtEl>
                                          <p:spTgt spid="35738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357381"/>
                                        </p:tgtEl>
                                        <p:attrNameLst>
                                          <p:attrName>style.visibility</p:attrName>
                                        </p:attrNameLst>
                                      </p:cBhvr>
                                      <p:to>
                                        <p:strVal val="visible"/>
                                      </p:to>
                                    </p:set>
                                    <p:anim calcmode="lin" valueType="num">
                                      <p:cBhvr additive="base">
                                        <p:cTn id="32" dur="500" fill="hold"/>
                                        <p:tgtEl>
                                          <p:spTgt spid="357381"/>
                                        </p:tgtEl>
                                        <p:attrNameLst>
                                          <p:attrName>ppt_x</p:attrName>
                                        </p:attrNameLst>
                                      </p:cBhvr>
                                      <p:tavLst>
                                        <p:tav tm="0">
                                          <p:val>
                                            <p:strVal val="0-#ppt_w/2"/>
                                          </p:val>
                                        </p:tav>
                                        <p:tav tm="100000">
                                          <p:val>
                                            <p:strVal val="#ppt_x"/>
                                          </p:val>
                                        </p:tav>
                                      </p:tavLst>
                                    </p:anim>
                                    <p:anim calcmode="lin" valueType="num">
                                      <p:cBhvr additive="base">
                                        <p:cTn id="33" dur="500" fill="hold"/>
                                        <p:tgtEl>
                                          <p:spTgt spid="357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P spid="357381"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a:extLst>
              <a:ext uri="{FF2B5EF4-FFF2-40B4-BE49-F238E27FC236}">
                <a16:creationId xmlns:a16="http://schemas.microsoft.com/office/drawing/2014/main" id="{98F5222E-3A29-BB46-A3F6-0D2F0F65E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5344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49507" name="Text Box 3">
            <a:extLst>
              <a:ext uri="{FF2B5EF4-FFF2-40B4-BE49-F238E27FC236}">
                <a16:creationId xmlns:a16="http://schemas.microsoft.com/office/drawing/2014/main" id="{01083C47-EFC3-2047-9A00-7DF3B14F0FEC}"/>
              </a:ext>
            </a:extLst>
          </p:cNvPr>
          <p:cNvSpPr txBox="1">
            <a:spLocks noChangeArrowheads="1"/>
          </p:cNvSpPr>
          <p:nvPr/>
        </p:nvSpPr>
        <p:spPr bwMode="auto">
          <a:xfrm>
            <a:off x="2024063" y="5876925"/>
            <a:ext cx="6148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进程和线程的对应关系</a:t>
            </a:r>
          </a:p>
        </p:txBody>
      </p:sp>
      <p:sp>
        <p:nvSpPr>
          <p:cNvPr id="149508" name="Text Box 5">
            <a:extLst>
              <a:ext uri="{FF2B5EF4-FFF2-40B4-BE49-F238E27FC236}">
                <a16:creationId xmlns:a16="http://schemas.microsoft.com/office/drawing/2014/main" id="{9C2A7C49-096C-6A4D-87ED-E886DC8B4D5A}"/>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49509" name="灯片编号占位符 3">
            <a:extLst>
              <a:ext uri="{FF2B5EF4-FFF2-40B4-BE49-F238E27FC236}">
                <a16:creationId xmlns:a16="http://schemas.microsoft.com/office/drawing/2014/main" id="{932A6BE3-5992-3041-BBD4-9C84DCD7385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3B4B0E3-208D-A648-9D4C-EDB9EA943B87}" type="slidenum">
              <a:rPr lang="zh-CN" altLang="en-US" sz="1800"/>
              <a:pPr/>
              <a:t>146</a:t>
            </a:fld>
            <a:endParaRPr lang="en-US" altLang="zh-CN" sz="1800"/>
          </a:p>
        </p:txBody>
      </p:sp>
    </p:spTree>
    <p:extLst>
      <p:ext uri="{BB962C8B-B14F-4D97-AF65-F5344CB8AC3E}">
        <p14:creationId xmlns:p14="http://schemas.microsoft.com/office/powerpoint/2010/main" val="859806652"/>
      </p:ext>
    </p:extLst>
  </p:cSld>
  <p:clrMapOvr>
    <a:masterClrMapping/>
  </p:clrMapOvr>
  <p:transition>
    <p:random/>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5">
            <a:extLst>
              <a:ext uri="{FF2B5EF4-FFF2-40B4-BE49-F238E27FC236}">
                <a16:creationId xmlns:a16="http://schemas.microsoft.com/office/drawing/2014/main" id="{40E5FF83-561E-4549-A3EA-426833388A65}"/>
              </a:ext>
            </a:extLst>
          </p:cNvPr>
          <p:cNvSpPr txBox="1">
            <a:spLocks noChangeArrowheads="1"/>
          </p:cNvSpPr>
          <p:nvPr/>
        </p:nvSpPr>
        <p:spPr bwMode="auto">
          <a:xfrm>
            <a:off x="1943100" y="5653088"/>
            <a:ext cx="5942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rgbClr val="0000FF"/>
                </a:solidFill>
                <a:latin typeface="楷体_GB2312" pitchFamily="49" charset="-122"/>
                <a:ea typeface="楷体_GB2312" pitchFamily="49" charset="-122"/>
              </a:rPr>
              <a:t>单线程与多线程的进程模型</a:t>
            </a:r>
          </a:p>
        </p:txBody>
      </p:sp>
      <p:grpSp>
        <p:nvGrpSpPr>
          <p:cNvPr id="150531" name="Group 32">
            <a:extLst>
              <a:ext uri="{FF2B5EF4-FFF2-40B4-BE49-F238E27FC236}">
                <a16:creationId xmlns:a16="http://schemas.microsoft.com/office/drawing/2014/main" id="{A1BE5DF4-F34C-A548-BE05-3E551EC72D09}"/>
              </a:ext>
            </a:extLst>
          </p:cNvPr>
          <p:cNvGrpSpPr>
            <a:grpSpLocks/>
          </p:cNvGrpSpPr>
          <p:nvPr/>
        </p:nvGrpSpPr>
        <p:grpSpPr bwMode="auto">
          <a:xfrm>
            <a:off x="609600" y="838200"/>
            <a:ext cx="8229600" cy="4191000"/>
            <a:chOff x="384" y="528"/>
            <a:chExt cx="5184" cy="2640"/>
          </a:xfrm>
        </p:grpSpPr>
        <p:sp>
          <p:nvSpPr>
            <p:cNvPr id="150534" name="Text Box 8">
              <a:extLst>
                <a:ext uri="{FF2B5EF4-FFF2-40B4-BE49-F238E27FC236}">
                  <a16:creationId xmlns:a16="http://schemas.microsoft.com/office/drawing/2014/main" id="{D4864F41-1703-194E-8B44-B15DFAA06714}"/>
                </a:ext>
              </a:extLst>
            </p:cNvPr>
            <p:cNvSpPr txBox="1">
              <a:spLocks noChangeArrowheads="1"/>
            </p:cNvSpPr>
            <p:nvPr/>
          </p:nvSpPr>
          <p:spPr bwMode="auto">
            <a:xfrm>
              <a:off x="528" y="528"/>
              <a:ext cx="1536" cy="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p:txBody>
        </p:sp>
        <p:sp>
          <p:nvSpPr>
            <p:cNvPr id="150535" name="Rectangle 9">
              <a:extLst>
                <a:ext uri="{FF2B5EF4-FFF2-40B4-BE49-F238E27FC236}">
                  <a16:creationId xmlns:a16="http://schemas.microsoft.com/office/drawing/2014/main" id="{945A65A8-1881-434A-B56D-CD2D0C3E5613}"/>
                </a:ext>
              </a:extLst>
            </p:cNvPr>
            <p:cNvSpPr>
              <a:spLocks noChangeArrowheads="1"/>
            </p:cNvSpPr>
            <p:nvPr/>
          </p:nvSpPr>
          <p:spPr bwMode="auto">
            <a:xfrm>
              <a:off x="384" y="576"/>
              <a:ext cx="1776" cy="2592"/>
            </a:xfrm>
            <a:prstGeom prst="rect">
              <a:avLst/>
            </a:prstGeom>
            <a:solidFill>
              <a:srgbClr val="C0C0C0"/>
            </a:solidFill>
            <a:ln w="12700">
              <a:solidFill>
                <a:schemeClr val="tx1"/>
              </a:solidFill>
              <a:miter lim="800000"/>
              <a:headEnd type="none" w="sm" len="sm"/>
              <a:tailEnd type="none" w="sm" len="sm"/>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36" name="Rectangle 10">
              <a:extLst>
                <a:ext uri="{FF2B5EF4-FFF2-40B4-BE49-F238E27FC236}">
                  <a16:creationId xmlns:a16="http://schemas.microsoft.com/office/drawing/2014/main" id="{EC395442-630C-E94C-B75B-BD81ADA60C29}"/>
                </a:ext>
              </a:extLst>
            </p:cNvPr>
            <p:cNvSpPr>
              <a:spLocks noChangeArrowheads="1"/>
            </p:cNvSpPr>
            <p:nvPr/>
          </p:nvSpPr>
          <p:spPr bwMode="auto">
            <a:xfrm>
              <a:off x="2304" y="576"/>
              <a:ext cx="3264" cy="2592"/>
            </a:xfrm>
            <a:prstGeom prst="rect">
              <a:avLst/>
            </a:prstGeom>
            <a:solidFill>
              <a:srgbClr val="C0C0C0"/>
            </a:solidFill>
            <a:ln w="12700">
              <a:solidFill>
                <a:schemeClr val="tx1"/>
              </a:solidFill>
              <a:miter lim="800000"/>
              <a:headEnd type="none" w="sm" len="sm"/>
              <a:tailEnd type="none" w="sm" len="sm"/>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37" name="Text Box 11">
              <a:extLst>
                <a:ext uri="{FF2B5EF4-FFF2-40B4-BE49-F238E27FC236}">
                  <a16:creationId xmlns:a16="http://schemas.microsoft.com/office/drawing/2014/main" id="{3AE6F944-F527-894E-BAE3-DC6EE28DEEA6}"/>
                </a:ext>
              </a:extLst>
            </p:cNvPr>
            <p:cNvSpPr txBox="1">
              <a:spLocks noChangeArrowheads="1"/>
            </p:cNvSpPr>
            <p:nvPr/>
          </p:nvSpPr>
          <p:spPr bwMode="auto">
            <a:xfrm>
              <a:off x="432" y="1056"/>
              <a:ext cx="768"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进程</a:t>
              </a:r>
            </a:p>
            <a:p>
              <a:pPr algn="ctr">
                <a:spcBef>
                  <a:spcPct val="50000"/>
                </a:spcBef>
              </a:pPr>
              <a:r>
                <a:rPr lang="zh-CN" altLang="en-US" sz="1800" b="1">
                  <a:solidFill>
                    <a:srgbClr val="171D17"/>
                  </a:solidFill>
                </a:rPr>
                <a:t>控制块</a:t>
              </a:r>
            </a:p>
          </p:txBody>
        </p:sp>
        <p:sp>
          <p:nvSpPr>
            <p:cNvPr id="150538" name="Text Box 12">
              <a:extLst>
                <a:ext uri="{FF2B5EF4-FFF2-40B4-BE49-F238E27FC236}">
                  <a16:creationId xmlns:a16="http://schemas.microsoft.com/office/drawing/2014/main" id="{E6B00FD9-1DA0-D646-AB1D-F54A56D128A9}"/>
                </a:ext>
              </a:extLst>
            </p:cNvPr>
            <p:cNvSpPr txBox="1">
              <a:spLocks noChangeArrowheads="1"/>
            </p:cNvSpPr>
            <p:nvPr/>
          </p:nvSpPr>
          <p:spPr bwMode="auto">
            <a:xfrm>
              <a:off x="432" y="2208"/>
              <a:ext cx="768" cy="412"/>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用户地址空间</a:t>
              </a:r>
            </a:p>
          </p:txBody>
        </p:sp>
        <p:sp>
          <p:nvSpPr>
            <p:cNvPr id="150539" name="Text Box 13">
              <a:extLst>
                <a:ext uri="{FF2B5EF4-FFF2-40B4-BE49-F238E27FC236}">
                  <a16:creationId xmlns:a16="http://schemas.microsoft.com/office/drawing/2014/main" id="{0417FA55-C5C3-2741-96D0-9DB94AFA17DC}"/>
                </a:ext>
              </a:extLst>
            </p:cNvPr>
            <p:cNvSpPr txBox="1">
              <a:spLocks noChangeArrowheads="1"/>
            </p:cNvSpPr>
            <p:nvPr/>
          </p:nvSpPr>
          <p:spPr bwMode="auto">
            <a:xfrm>
              <a:off x="1344" y="912"/>
              <a:ext cx="720" cy="2021"/>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b="1">
                <a:solidFill>
                  <a:srgbClr val="171D17"/>
                </a:solidFill>
              </a:endParaRPr>
            </a:p>
            <a:p>
              <a:pPr>
                <a:spcBef>
                  <a:spcPct val="50000"/>
                </a:spcBef>
              </a:pPr>
              <a:r>
                <a:rPr lang="zh-CN" altLang="en-US" b="1">
                  <a:solidFill>
                    <a:srgbClr val="171D17"/>
                  </a:solidFill>
                </a:rPr>
                <a:t>用户栈</a:t>
              </a:r>
            </a:p>
            <a:p>
              <a:pPr>
                <a:spcBef>
                  <a:spcPct val="50000"/>
                </a:spcBef>
              </a:pPr>
              <a:endParaRPr lang="zh-CN" altLang="en-US" b="1">
                <a:solidFill>
                  <a:srgbClr val="171D17"/>
                </a:solidFill>
              </a:endParaRPr>
            </a:p>
            <a:p>
              <a:pPr>
                <a:spcBef>
                  <a:spcPct val="50000"/>
                </a:spcBef>
              </a:pPr>
              <a:endParaRPr lang="zh-CN" altLang="en-US" b="1">
                <a:solidFill>
                  <a:srgbClr val="171D17"/>
                </a:solidFill>
              </a:endParaRPr>
            </a:p>
            <a:p>
              <a:pPr>
                <a:spcBef>
                  <a:spcPct val="50000"/>
                </a:spcBef>
              </a:pPr>
              <a:r>
                <a:rPr lang="zh-CN" altLang="en-US" b="1">
                  <a:solidFill>
                    <a:srgbClr val="171D17"/>
                  </a:solidFill>
                </a:rPr>
                <a:t>内核栈</a:t>
              </a:r>
            </a:p>
            <a:p>
              <a:pPr>
                <a:spcBef>
                  <a:spcPct val="50000"/>
                </a:spcBef>
              </a:pPr>
              <a:endParaRPr lang="en-US" altLang="zh-CN" b="1">
                <a:solidFill>
                  <a:srgbClr val="171D17"/>
                </a:solidFill>
              </a:endParaRPr>
            </a:p>
          </p:txBody>
        </p:sp>
        <p:sp>
          <p:nvSpPr>
            <p:cNvPr id="150540" name="Line 14">
              <a:extLst>
                <a:ext uri="{FF2B5EF4-FFF2-40B4-BE49-F238E27FC236}">
                  <a16:creationId xmlns:a16="http://schemas.microsoft.com/office/drawing/2014/main" id="{F3F0C18F-6E87-2B46-988E-7A22415696E6}"/>
                </a:ext>
              </a:extLst>
            </p:cNvPr>
            <p:cNvSpPr>
              <a:spLocks noChangeShapeType="1"/>
            </p:cNvSpPr>
            <p:nvPr/>
          </p:nvSpPr>
          <p:spPr bwMode="auto">
            <a:xfrm>
              <a:off x="1344" y="192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50541" name="Rectangle 15">
              <a:extLst>
                <a:ext uri="{FF2B5EF4-FFF2-40B4-BE49-F238E27FC236}">
                  <a16:creationId xmlns:a16="http://schemas.microsoft.com/office/drawing/2014/main" id="{304D1EC2-76F7-0047-86F5-0D0002779DA7}"/>
                </a:ext>
              </a:extLst>
            </p:cNvPr>
            <p:cNvSpPr>
              <a:spLocks noChangeArrowheads="1"/>
            </p:cNvSpPr>
            <p:nvPr/>
          </p:nvSpPr>
          <p:spPr bwMode="auto">
            <a:xfrm>
              <a:off x="651" y="619"/>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171D17"/>
                  </a:solidFill>
                </a:rPr>
                <a:t>单线程进程模式</a:t>
              </a:r>
            </a:p>
          </p:txBody>
        </p:sp>
        <p:sp>
          <p:nvSpPr>
            <p:cNvPr id="150542" name="Text Box 16">
              <a:extLst>
                <a:ext uri="{FF2B5EF4-FFF2-40B4-BE49-F238E27FC236}">
                  <a16:creationId xmlns:a16="http://schemas.microsoft.com/office/drawing/2014/main" id="{5952F695-A3F4-4541-ABC5-00776C20DD2C}"/>
                </a:ext>
              </a:extLst>
            </p:cNvPr>
            <p:cNvSpPr txBox="1">
              <a:spLocks noChangeArrowheads="1"/>
            </p:cNvSpPr>
            <p:nvPr/>
          </p:nvSpPr>
          <p:spPr bwMode="auto">
            <a:xfrm>
              <a:off x="2448" y="1661"/>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进程</a:t>
              </a:r>
            </a:p>
            <a:p>
              <a:pPr algn="ctr">
                <a:spcBef>
                  <a:spcPct val="50000"/>
                </a:spcBef>
              </a:pPr>
              <a:r>
                <a:rPr lang="zh-CN" altLang="en-US" sz="1800" b="1">
                  <a:solidFill>
                    <a:srgbClr val="171D17"/>
                  </a:solidFill>
                </a:rPr>
                <a:t>控制块</a:t>
              </a:r>
            </a:p>
          </p:txBody>
        </p:sp>
        <p:sp>
          <p:nvSpPr>
            <p:cNvPr id="150543" name="Text Box 17">
              <a:extLst>
                <a:ext uri="{FF2B5EF4-FFF2-40B4-BE49-F238E27FC236}">
                  <a16:creationId xmlns:a16="http://schemas.microsoft.com/office/drawing/2014/main" id="{9FECFFCA-AA98-8C41-A55F-B86DA79C6A14}"/>
                </a:ext>
              </a:extLst>
            </p:cNvPr>
            <p:cNvSpPr txBox="1">
              <a:spLocks noChangeArrowheads="1"/>
            </p:cNvSpPr>
            <p:nvPr/>
          </p:nvSpPr>
          <p:spPr bwMode="auto">
            <a:xfrm>
              <a:off x="2448" y="2304"/>
              <a:ext cx="672" cy="412"/>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用户地址空间</a:t>
              </a:r>
            </a:p>
          </p:txBody>
        </p:sp>
        <p:sp>
          <p:nvSpPr>
            <p:cNvPr id="150544" name="Text Box 18">
              <a:extLst>
                <a:ext uri="{FF2B5EF4-FFF2-40B4-BE49-F238E27FC236}">
                  <a16:creationId xmlns:a16="http://schemas.microsoft.com/office/drawing/2014/main" id="{EC14D0AE-BF15-2F4D-A5D9-63452FFB5A61}"/>
                </a:ext>
              </a:extLst>
            </p:cNvPr>
            <p:cNvSpPr txBox="1">
              <a:spLocks noChangeArrowheads="1"/>
            </p:cNvSpPr>
            <p:nvPr/>
          </p:nvSpPr>
          <p:spPr bwMode="auto">
            <a:xfrm>
              <a:off x="3216" y="1909"/>
              <a:ext cx="624" cy="101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用户栈</a:t>
              </a:r>
            </a:p>
            <a:p>
              <a:pPr algn="ctr">
                <a:spcBef>
                  <a:spcPct val="50000"/>
                </a:spcBef>
              </a:pPr>
              <a:endParaRPr lang="zh-CN" altLang="en-US" sz="1800" b="1">
                <a:solidFill>
                  <a:srgbClr val="171D17"/>
                </a:solidFill>
              </a:endParaRPr>
            </a:p>
            <a:p>
              <a:pPr algn="ctr">
                <a:spcBef>
                  <a:spcPct val="50000"/>
                </a:spcBef>
              </a:pPr>
              <a:endParaRPr lang="zh-CN" altLang="en-US" sz="1800" b="1">
                <a:solidFill>
                  <a:srgbClr val="171D17"/>
                </a:solidFill>
              </a:endParaRPr>
            </a:p>
            <a:p>
              <a:pPr algn="ctr">
                <a:spcBef>
                  <a:spcPct val="50000"/>
                </a:spcBef>
              </a:pPr>
              <a:r>
                <a:rPr lang="zh-CN" altLang="en-US" sz="1800" b="1">
                  <a:solidFill>
                    <a:srgbClr val="171D17"/>
                  </a:solidFill>
                </a:rPr>
                <a:t>内核栈</a:t>
              </a:r>
            </a:p>
          </p:txBody>
        </p:sp>
        <p:sp>
          <p:nvSpPr>
            <p:cNvPr id="150545" name="Text Box 19">
              <a:extLst>
                <a:ext uri="{FF2B5EF4-FFF2-40B4-BE49-F238E27FC236}">
                  <a16:creationId xmlns:a16="http://schemas.microsoft.com/office/drawing/2014/main" id="{A6D3D5F7-7623-4E4B-ADC0-D11B1206E0F8}"/>
                </a:ext>
              </a:extLst>
            </p:cNvPr>
            <p:cNvSpPr txBox="1">
              <a:spLocks noChangeArrowheads="1"/>
            </p:cNvSpPr>
            <p:nvPr/>
          </p:nvSpPr>
          <p:spPr bwMode="auto">
            <a:xfrm>
              <a:off x="3984" y="1896"/>
              <a:ext cx="624" cy="101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用户栈</a:t>
              </a:r>
            </a:p>
            <a:p>
              <a:pPr algn="ctr">
                <a:spcBef>
                  <a:spcPct val="50000"/>
                </a:spcBef>
              </a:pPr>
              <a:endParaRPr lang="zh-CN" altLang="en-US" sz="1800" b="1">
                <a:solidFill>
                  <a:srgbClr val="171D17"/>
                </a:solidFill>
              </a:endParaRPr>
            </a:p>
            <a:p>
              <a:pPr algn="ctr">
                <a:spcBef>
                  <a:spcPct val="50000"/>
                </a:spcBef>
              </a:pPr>
              <a:endParaRPr lang="zh-CN" altLang="en-US" sz="1800" b="1">
                <a:solidFill>
                  <a:srgbClr val="171D17"/>
                </a:solidFill>
              </a:endParaRPr>
            </a:p>
            <a:p>
              <a:pPr algn="ctr">
                <a:spcBef>
                  <a:spcPct val="50000"/>
                </a:spcBef>
              </a:pPr>
              <a:r>
                <a:rPr lang="zh-CN" altLang="en-US" sz="1800" b="1">
                  <a:solidFill>
                    <a:srgbClr val="171D17"/>
                  </a:solidFill>
                </a:rPr>
                <a:t>内核栈</a:t>
              </a:r>
            </a:p>
          </p:txBody>
        </p:sp>
        <p:sp>
          <p:nvSpPr>
            <p:cNvPr id="150546" name="Text Box 20">
              <a:extLst>
                <a:ext uri="{FF2B5EF4-FFF2-40B4-BE49-F238E27FC236}">
                  <a16:creationId xmlns:a16="http://schemas.microsoft.com/office/drawing/2014/main" id="{EBDA6409-EBA0-0949-9AAE-B40A75DBA0DB}"/>
                </a:ext>
              </a:extLst>
            </p:cNvPr>
            <p:cNvSpPr txBox="1">
              <a:spLocks noChangeArrowheads="1"/>
            </p:cNvSpPr>
            <p:nvPr/>
          </p:nvSpPr>
          <p:spPr bwMode="auto">
            <a:xfrm>
              <a:off x="4752" y="1896"/>
              <a:ext cx="624" cy="101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用户栈</a:t>
              </a:r>
            </a:p>
            <a:p>
              <a:pPr algn="ctr">
                <a:spcBef>
                  <a:spcPct val="50000"/>
                </a:spcBef>
              </a:pPr>
              <a:endParaRPr lang="zh-CN" altLang="en-US" sz="1800" b="1">
                <a:solidFill>
                  <a:srgbClr val="171D17"/>
                </a:solidFill>
              </a:endParaRPr>
            </a:p>
            <a:p>
              <a:pPr algn="ctr">
                <a:spcBef>
                  <a:spcPct val="50000"/>
                </a:spcBef>
              </a:pPr>
              <a:endParaRPr lang="zh-CN" altLang="en-US" sz="1800" b="1">
                <a:solidFill>
                  <a:srgbClr val="171D17"/>
                </a:solidFill>
              </a:endParaRPr>
            </a:p>
            <a:p>
              <a:pPr algn="ctr">
                <a:spcBef>
                  <a:spcPct val="50000"/>
                </a:spcBef>
              </a:pPr>
              <a:r>
                <a:rPr lang="zh-CN" altLang="en-US" sz="1800" b="1">
                  <a:solidFill>
                    <a:srgbClr val="171D17"/>
                  </a:solidFill>
                </a:rPr>
                <a:t>内核栈</a:t>
              </a:r>
            </a:p>
          </p:txBody>
        </p:sp>
        <p:sp>
          <p:nvSpPr>
            <p:cNvPr id="150547" name="Line 21">
              <a:extLst>
                <a:ext uri="{FF2B5EF4-FFF2-40B4-BE49-F238E27FC236}">
                  <a16:creationId xmlns:a16="http://schemas.microsoft.com/office/drawing/2014/main" id="{402D3535-0FC4-9941-85FF-DB44C2F05AA1}"/>
                </a:ext>
              </a:extLst>
            </p:cNvPr>
            <p:cNvSpPr>
              <a:spLocks noChangeShapeType="1"/>
            </p:cNvSpPr>
            <p:nvPr/>
          </p:nvSpPr>
          <p:spPr bwMode="auto">
            <a:xfrm>
              <a:off x="3216" y="2424"/>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0548" name="Line 22">
              <a:extLst>
                <a:ext uri="{FF2B5EF4-FFF2-40B4-BE49-F238E27FC236}">
                  <a16:creationId xmlns:a16="http://schemas.microsoft.com/office/drawing/2014/main" id="{8B536D20-2321-D643-9528-DF22AB1E7FE7}"/>
                </a:ext>
              </a:extLst>
            </p:cNvPr>
            <p:cNvSpPr>
              <a:spLocks noChangeShapeType="1"/>
            </p:cNvSpPr>
            <p:nvPr/>
          </p:nvSpPr>
          <p:spPr bwMode="auto">
            <a:xfrm>
              <a:off x="3984" y="2424"/>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0549" name="Line 23">
              <a:extLst>
                <a:ext uri="{FF2B5EF4-FFF2-40B4-BE49-F238E27FC236}">
                  <a16:creationId xmlns:a16="http://schemas.microsoft.com/office/drawing/2014/main" id="{FD7276A2-FFFC-3145-A2B3-0ECF79FD17EB}"/>
                </a:ext>
              </a:extLst>
            </p:cNvPr>
            <p:cNvSpPr>
              <a:spLocks noChangeShapeType="1"/>
            </p:cNvSpPr>
            <p:nvPr/>
          </p:nvSpPr>
          <p:spPr bwMode="auto">
            <a:xfrm>
              <a:off x="4752" y="2424"/>
              <a:ext cx="5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0550" name="Text Box 24">
              <a:extLst>
                <a:ext uri="{FF2B5EF4-FFF2-40B4-BE49-F238E27FC236}">
                  <a16:creationId xmlns:a16="http://schemas.microsoft.com/office/drawing/2014/main" id="{83DFFBA1-877E-3243-AC51-72165AECD7E8}"/>
                </a:ext>
              </a:extLst>
            </p:cNvPr>
            <p:cNvSpPr txBox="1">
              <a:spLocks noChangeArrowheads="1"/>
            </p:cNvSpPr>
            <p:nvPr/>
          </p:nvSpPr>
          <p:spPr bwMode="auto">
            <a:xfrm>
              <a:off x="3216" y="1224"/>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线程</a:t>
              </a:r>
            </a:p>
            <a:p>
              <a:pPr algn="ctr">
                <a:spcBef>
                  <a:spcPct val="50000"/>
                </a:spcBef>
              </a:pPr>
              <a:r>
                <a:rPr lang="zh-CN" altLang="en-US" sz="1800" b="1">
                  <a:solidFill>
                    <a:srgbClr val="171D17"/>
                  </a:solidFill>
                </a:rPr>
                <a:t>控制块</a:t>
              </a:r>
            </a:p>
          </p:txBody>
        </p:sp>
        <p:sp>
          <p:nvSpPr>
            <p:cNvPr id="150551" name="Text Box 25">
              <a:extLst>
                <a:ext uri="{FF2B5EF4-FFF2-40B4-BE49-F238E27FC236}">
                  <a16:creationId xmlns:a16="http://schemas.microsoft.com/office/drawing/2014/main" id="{C608C72E-BCB8-CB47-97E8-24EA8D9790E3}"/>
                </a:ext>
              </a:extLst>
            </p:cNvPr>
            <p:cNvSpPr txBox="1">
              <a:spLocks noChangeArrowheads="1"/>
            </p:cNvSpPr>
            <p:nvPr/>
          </p:nvSpPr>
          <p:spPr bwMode="auto">
            <a:xfrm>
              <a:off x="3984" y="1224"/>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线程</a:t>
              </a:r>
            </a:p>
            <a:p>
              <a:pPr algn="ctr">
                <a:spcBef>
                  <a:spcPct val="50000"/>
                </a:spcBef>
              </a:pPr>
              <a:r>
                <a:rPr lang="zh-CN" altLang="en-US" sz="1800" b="1">
                  <a:solidFill>
                    <a:srgbClr val="171D17"/>
                  </a:solidFill>
                </a:rPr>
                <a:t>控制块</a:t>
              </a:r>
            </a:p>
          </p:txBody>
        </p:sp>
        <p:sp>
          <p:nvSpPr>
            <p:cNvPr id="150552" name="Text Box 26">
              <a:extLst>
                <a:ext uri="{FF2B5EF4-FFF2-40B4-BE49-F238E27FC236}">
                  <a16:creationId xmlns:a16="http://schemas.microsoft.com/office/drawing/2014/main" id="{AF79D1EA-838E-C845-8B41-FAFF256ABC7C}"/>
                </a:ext>
              </a:extLst>
            </p:cNvPr>
            <p:cNvSpPr txBox="1">
              <a:spLocks noChangeArrowheads="1"/>
            </p:cNvSpPr>
            <p:nvPr/>
          </p:nvSpPr>
          <p:spPr bwMode="auto">
            <a:xfrm>
              <a:off x="4752" y="1224"/>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线程</a:t>
              </a:r>
            </a:p>
            <a:p>
              <a:pPr algn="ctr">
                <a:spcBef>
                  <a:spcPct val="50000"/>
                </a:spcBef>
              </a:pPr>
              <a:r>
                <a:rPr lang="zh-CN" altLang="en-US" sz="1800" b="1">
                  <a:solidFill>
                    <a:srgbClr val="171D17"/>
                  </a:solidFill>
                </a:rPr>
                <a:t>控制块</a:t>
              </a:r>
            </a:p>
          </p:txBody>
        </p:sp>
        <p:sp>
          <p:nvSpPr>
            <p:cNvPr id="150553" name="Rectangle 27">
              <a:extLst>
                <a:ext uri="{FF2B5EF4-FFF2-40B4-BE49-F238E27FC236}">
                  <a16:creationId xmlns:a16="http://schemas.microsoft.com/office/drawing/2014/main" id="{8A7058B0-1A81-3E4E-81AB-4F610F6CB8BB}"/>
                </a:ext>
              </a:extLst>
            </p:cNvPr>
            <p:cNvSpPr>
              <a:spLocks noChangeArrowheads="1"/>
            </p:cNvSpPr>
            <p:nvPr/>
          </p:nvSpPr>
          <p:spPr bwMode="auto">
            <a:xfrm>
              <a:off x="3653" y="672"/>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171D17"/>
                  </a:solidFill>
                </a:rPr>
                <a:t>多线程进程模式</a:t>
              </a:r>
            </a:p>
          </p:txBody>
        </p:sp>
        <p:sp>
          <p:nvSpPr>
            <p:cNvPr id="150554" name="Rectangle 28">
              <a:extLst>
                <a:ext uri="{FF2B5EF4-FFF2-40B4-BE49-F238E27FC236}">
                  <a16:creationId xmlns:a16="http://schemas.microsoft.com/office/drawing/2014/main" id="{F454CBAB-EE6D-9D48-ACAC-81853E6BBDEE}"/>
                </a:ext>
              </a:extLst>
            </p:cNvPr>
            <p:cNvSpPr>
              <a:spLocks noChangeArrowheads="1"/>
            </p:cNvSpPr>
            <p:nvPr/>
          </p:nvSpPr>
          <p:spPr bwMode="auto">
            <a:xfrm>
              <a:off x="3168" y="1152"/>
              <a:ext cx="720" cy="1824"/>
            </a:xfrm>
            <a:prstGeom prst="rect">
              <a:avLst/>
            </a:prstGeom>
            <a:noFill/>
            <a:ln w="12700">
              <a:solidFill>
                <a:srgbClr val="0000FF"/>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55" name="Rectangle 29">
              <a:extLst>
                <a:ext uri="{FF2B5EF4-FFF2-40B4-BE49-F238E27FC236}">
                  <a16:creationId xmlns:a16="http://schemas.microsoft.com/office/drawing/2014/main" id="{246ED8C2-A26C-AD4D-853A-7C28AECA43FE}"/>
                </a:ext>
              </a:extLst>
            </p:cNvPr>
            <p:cNvSpPr>
              <a:spLocks noChangeArrowheads="1"/>
            </p:cNvSpPr>
            <p:nvPr/>
          </p:nvSpPr>
          <p:spPr bwMode="auto">
            <a:xfrm>
              <a:off x="4704" y="1152"/>
              <a:ext cx="720" cy="1824"/>
            </a:xfrm>
            <a:prstGeom prst="rect">
              <a:avLst/>
            </a:prstGeom>
            <a:noFill/>
            <a:ln w="12700">
              <a:solidFill>
                <a:srgbClr val="0000FF"/>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56" name="Rectangle 30">
              <a:extLst>
                <a:ext uri="{FF2B5EF4-FFF2-40B4-BE49-F238E27FC236}">
                  <a16:creationId xmlns:a16="http://schemas.microsoft.com/office/drawing/2014/main" id="{9D884566-03A7-8B44-AD2F-F39EAC04A1C2}"/>
                </a:ext>
              </a:extLst>
            </p:cNvPr>
            <p:cNvSpPr>
              <a:spLocks noChangeArrowheads="1"/>
            </p:cNvSpPr>
            <p:nvPr/>
          </p:nvSpPr>
          <p:spPr bwMode="auto">
            <a:xfrm>
              <a:off x="3936" y="1152"/>
              <a:ext cx="720" cy="1824"/>
            </a:xfrm>
            <a:prstGeom prst="rect">
              <a:avLst/>
            </a:prstGeom>
            <a:noFill/>
            <a:ln w="12700">
              <a:solidFill>
                <a:srgbClr val="0000FF"/>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grpSp>
      <p:sp>
        <p:nvSpPr>
          <p:cNvPr id="150532" name="Text Box 34">
            <a:extLst>
              <a:ext uri="{FF2B5EF4-FFF2-40B4-BE49-F238E27FC236}">
                <a16:creationId xmlns:a16="http://schemas.microsoft.com/office/drawing/2014/main" id="{093C3ABA-E211-3048-9C45-2BB1E63C0146}"/>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0533" name="灯片编号占位符 3">
            <a:extLst>
              <a:ext uri="{FF2B5EF4-FFF2-40B4-BE49-F238E27FC236}">
                <a16:creationId xmlns:a16="http://schemas.microsoft.com/office/drawing/2014/main" id="{A7273FA9-131C-D14C-B76C-CF4F9762A60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D06CD72-E6F5-1E47-9731-45F8F7A306D4}" type="slidenum">
              <a:rPr lang="zh-CN" altLang="en-US" sz="1800"/>
              <a:pPr/>
              <a:t>147</a:t>
            </a:fld>
            <a:endParaRPr lang="en-US" altLang="zh-CN" sz="1800"/>
          </a:p>
        </p:txBody>
      </p:sp>
    </p:spTree>
    <p:extLst>
      <p:ext uri="{BB962C8B-B14F-4D97-AF65-F5344CB8AC3E}">
        <p14:creationId xmlns:p14="http://schemas.microsoft.com/office/powerpoint/2010/main" val="379117164"/>
      </p:ext>
    </p:extLst>
  </p:cSld>
  <p:clrMapOvr>
    <a:masterClrMapping/>
  </p:clrMapOvr>
  <p:transition>
    <p:random/>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7" name="Rectangle 5">
            <a:extLst>
              <a:ext uri="{FF2B5EF4-FFF2-40B4-BE49-F238E27FC236}">
                <a16:creationId xmlns:a16="http://schemas.microsoft.com/office/drawing/2014/main" id="{6687EF38-0069-5142-A937-3339E380C153}"/>
              </a:ext>
            </a:extLst>
          </p:cNvPr>
          <p:cNvSpPr>
            <a:spLocks noChangeArrowheads="1"/>
          </p:cNvSpPr>
          <p:nvPr/>
        </p:nvSpPr>
        <p:spPr bwMode="auto">
          <a:xfrm>
            <a:off x="762000" y="3429000"/>
            <a:ext cx="7696200" cy="2921000"/>
          </a:xfrm>
          <a:prstGeom prst="rect">
            <a:avLst/>
          </a:prstGeom>
          <a:noFill/>
          <a:ln w="12700">
            <a:noFill/>
            <a:miter lim="800000"/>
            <a:headEnd type="none" w="sm" len="sm"/>
            <a:tailEnd type="none" w="sm" len="sm"/>
          </a:ln>
          <a:effectLst/>
        </p:spPr>
        <p:txBody>
          <a:bodyPr>
            <a:spAutoFit/>
          </a:bodyPr>
          <a:lstStyle/>
          <a:p>
            <a:pPr lvl="1" eaLnBrk="1" hangingPunct="1">
              <a:lnSpc>
                <a:spcPct val="80000"/>
              </a:lnSpc>
              <a:spcBef>
                <a:spcPct val="50000"/>
              </a:spcBef>
              <a:buClr>
                <a:srgbClr val="FF3300"/>
              </a:buClr>
              <a:buSzPct val="200000"/>
              <a:defRPr/>
            </a:pPr>
            <a:endParaRPr lang="en-US" altLang="zh-CN" sz="3200" b="1">
              <a:solidFill>
                <a:srgbClr val="171D17"/>
              </a:solidFill>
              <a:latin typeface="楷体_GB2312" pitchFamily="49" charset="-122"/>
              <a:ea typeface="楷体_GB2312" pitchFamily="49" charset="-122"/>
            </a:endParaRPr>
          </a:p>
          <a:p>
            <a:pPr lvl="1" eaLnBrk="1" hangingPunct="1">
              <a:lnSpc>
                <a:spcPct val="80000"/>
              </a:lnSpc>
              <a:spcBef>
                <a:spcPct val="50000"/>
              </a:spcBef>
              <a:buClr>
                <a:srgbClr val="FF3300"/>
              </a:buClr>
              <a:buSzPct val="200000"/>
              <a:defRPr/>
            </a:pPr>
            <a:endParaRPr lang="en-US" altLang="zh-CN" sz="3200" b="1">
              <a:solidFill>
                <a:srgbClr val="171D17"/>
              </a:solidFill>
              <a:latin typeface="楷体_GB2312" pitchFamily="49" charset="-122"/>
              <a:ea typeface="楷体_GB2312" pitchFamily="49" charset="-122"/>
            </a:endParaRPr>
          </a:p>
          <a:p>
            <a:pPr lvl="1" eaLnBrk="1" hangingPunct="1">
              <a:lnSpc>
                <a:spcPct val="80000"/>
              </a:lnSpc>
              <a:spcBef>
                <a:spcPct val="50000"/>
              </a:spcBef>
              <a:buClr>
                <a:srgbClr val="FF3300"/>
              </a:buClr>
              <a:buSzPct val="200000"/>
              <a:defRPr/>
            </a:pPr>
            <a:endParaRPr lang="en-US" altLang="zh-CN" sz="3200" b="1">
              <a:solidFill>
                <a:srgbClr val="171D17"/>
              </a:solidFill>
              <a:latin typeface="楷体_GB2312" pitchFamily="49" charset="-122"/>
              <a:ea typeface="楷体_GB2312" pitchFamily="49" charset="-122"/>
            </a:endParaRPr>
          </a:p>
          <a:p>
            <a:pPr eaLnBrk="1" hangingPunct="1">
              <a:spcBef>
                <a:spcPct val="20000"/>
              </a:spcBef>
              <a:buClr>
                <a:schemeClr val="hlink"/>
              </a:buClr>
              <a:buSzPct val="120000"/>
              <a:defRPr/>
            </a:pPr>
            <a:r>
              <a:rPr kumimoji="0" lang="en-US" altLang="zh-CN" sz="3200">
                <a:solidFill>
                  <a:schemeClr val="tx1"/>
                </a:solidFill>
                <a:effectLst>
                  <a:outerShdw blurRad="38100" dist="38100" dir="2700000" algn="tl">
                    <a:srgbClr val="C0C0C0"/>
                  </a:outerShdw>
                </a:effectLst>
                <a:latin typeface="Tahoma" pitchFamily="34" charset="0"/>
              </a:rPr>
              <a:t>   </a:t>
            </a:r>
          </a:p>
          <a:p>
            <a:pPr eaLnBrk="1" hangingPunct="1">
              <a:spcBef>
                <a:spcPct val="20000"/>
              </a:spcBef>
              <a:buClr>
                <a:schemeClr val="hlink"/>
              </a:buClr>
              <a:buSzPct val="120000"/>
              <a:defRPr/>
            </a:pPr>
            <a:r>
              <a:rPr kumimoji="0" lang="en-US" altLang="zh-CN" sz="3200">
                <a:solidFill>
                  <a:schemeClr val="tx1"/>
                </a:solidFill>
                <a:effectLst>
                  <a:outerShdw blurRad="38100" dist="38100" dir="2700000" algn="tl">
                    <a:srgbClr val="C0C0C0"/>
                  </a:outerShdw>
                </a:effectLst>
                <a:latin typeface="Tahoma" pitchFamily="34" charset="0"/>
              </a:rPr>
              <a:t>   </a:t>
            </a:r>
            <a:endParaRPr lang="en-US" altLang="zh-CN" sz="3200" b="1">
              <a:solidFill>
                <a:srgbClr val="171D17"/>
              </a:solidFill>
              <a:latin typeface="楷体_GB2312" pitchFamily="49" charset="-122"/>
              <a:ea typeface="楷体_GB2312" pitchFamily="49" charset="-122"/>
            </a:endParaRPr>
          </a:p>
        </p:txBody>
      </p:sp>
      <p:sp>
        <p:nvSpPr>
          <p:cNvPr id="151555" name="Text Box 7">
            <a:extLst>
              <a:ext uri="{FF2B5EF4-FFF2-40B4-BE49-F238E27FC236}">
                <a16:creationId xmlns:a16="http://schemas.microsoft.com/office/drawing/2014/main" id="{2F3A2489-CF7E-8943-A3B2-C5E97BAD8A1F}"/>
              </a:ext>
            </a:extLst>
          </p:cNvPr>
          <p:cNvSpPr txBox="1">
            <a:spLocks noChangeArrowheads="1"/>
          </p:cNvSpPr>
          <p:nvPr/>
        </p:nvSpPr>
        <p:spPr bwMode="auto">
          <a:xfrm>
            <a:off x="457200" y="533400"/>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600" b="1">
                <a:solidFill>
                  <a:srgbClr val="FF0000"/>
                </a:solidFill>
                <a:latin typeface="楷体_GB2312" pitchFamily="49" charset="-122"/>
                <a:ea typeface="楷体_GB2312" pitchFamily="49" charset="-122"/>
              </a:rPr>
              <a:t>5</a:t>
            </a:r>
            <a:r>
              <a:rPr lang="zh-CN" altLang="en-US" sz="3600" b="1">
                <a:solidFill>
                  <a:srgbClr val="FF0000"/>
                </a:solidFill>
                <a:latin typeface="楷体_GB2312" pitchFamily="49" charset="-122"/>
                <a:ea typeface="楷体_GB2312" pitchFamily="49" charset="-122"/>
              </a:rPr>
              <a:t>．线程和进程的关系</a:t>
            </a:r>
          </a:p>
        </p:txBody>
      </p:sp>
      <p:sp>
        <p:nvSpPr>
          <p:cNvPr id="356360" name="Rectangle 8">
            <a:extLst>
              <a:ext uri="{FF2B5EF4-FFF2-40B4-BE49-F238E27FC236}">
                <a16:creationId xmlns:a16="http://schemas.microsoft.com/office/drawing/2014/main" id="{C38F35E2-39B8-3A44-960C-D107071EC1E9}"/>
              </a:ext>
            </a:extLst>
          </p:cNvPr>
          <p:cNvSpPr>
            <a:spLocks noChangeArrowheads="1"/>
          </p:cNvSpPr>
          <p:nvPr/>
        </p:nvSpPr>
        <p:spPr bwMode="auto">
          <a:xfrm>
            <a:off x="571500" y="1143000"/>
            <a:ext cx="84201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一个进程可以有多个线程，但至少要有一个线程；而一个线程只能在一个进程的地址空间内活动。</a:t>
            </a:r>
          </a:p>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(2) </a:t>
            </a:r>
            <a:r>
              <a:rPr lang="zh-CN" altLang="en-US" sz="3200" b="1">
                <a:solidFill>
                  <a:srgbClr val="0000FF"/>
                </a:solidFill>
                <a:latin typeface="华文楷体" panose="02010600040101010101" pitchFamily="2" charset="-122"/>
                <a:ea typeface="华文楷体" panose="02010600040101010101" pitchFamily="2" charset="-122"/>
              </a:rPr>
              <a:t>资源分配给进程，同一进程的所有线程共享该进程的所有资源。</a:t>
            </a:r>
          </a:p>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(3) </a:t>
            </a:r>
            <a:r>
              <a:rPr lang="zh-CN" altLang="en-US" sz="3200" b="1">
                <a:solidFill>
                  <a:srgbClr val="0000FF"/>
                </a:solidFill>
                <a:latin typeface="华文楷体" panose="02010600040101010101" pitchFamily="2" charset="-122"/>
                <a:ea typeface="华文楷体" panose="02010600040101010101" pitchFamily="2" charset="-122"/>
              </a:rPr>
              <a:t>处理机分配给线程，即真正在处理机上运行的是线程。</a:t>
            </a:r>
          </a:p>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(4) </a:t>
            </a:r>
            <a:r>
              <a:rPr lang="zh-CN" altLang="en-US" sz="3200" b="1">
                <a:solidFill>
                  <a:srgbClr val="0000FF"/>
                </a:solidFill>
                <a:latin typeface="华文楷体" panose="02010600040101010101" pitchFamily="2" charset="-122"/>
                <a:ea typeface="华文楷体" panose="02010600040101010101" pitchFamily="2" charset="-122"/>
              </a:rPr>
              <a:t>线程在执行过程中需要协作同步。不同进程的线程间要利用消息通信的办法实现同步。</a:t>
            </a:r>
          </a:p>
        </p:txBody>
      </p:sp>
      <p:sp>
        <p:nvSpPr>
          <p:cNvPr id="151557" name="Text Box 10">
            <a:extLst>
              <a:ext uri="{FF2B5EF4-FFF2-40B4-BE49-F238E27FC236}">
                <a16:creationId xmlns:a16="http://schemas.microsoft.com/office/drawing/2014/main" id="{ED514F47-9FFC-B84B-A76C-84B0E89F4D13}"/>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1558" name="灯片编号占位符 3">
            <a:extLst>
              <a:ext uri="{FF2B5EF4-FFF2-40B4-BE49-F238E27FC236}">
                <a16:creationId xmlns:a16="http://schemas.microsoft.com/office/drawing/2014/main" id="{7DC15ED4-EA36-B044-AC38-EB1D34D690E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5E09DAB-2F8B-C940-BFFE-AA29572FB933}" type="slidenum">
              <a:rPr lang="zh-CN" altLang="en-US" sz="1800"/>
              <a:pPr/>
              <a:t>148</a:t>
            </a:fld>
            <a:endParaRPr lang="en-US" altLang="zh-CN" sz="1800"/>
          </a:p>
        </p:txBody>
      </p:sp>
    </p:spTree>
    <p:extLst>
      <p:ext uri="{BB962C8B-B14F-4D97-AF65-F5344CB8AC3E}">
        <p14:creationId xmlns:p14="http://schemas.microsoft.com/office/powerpoint/2010/main" val="981838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6360">
                                            <p:txEl>
                                              <p:pRg st="0" end="0"/>
                                            </p:txEl>
                                          </p:spTgt>
                                        </p:tgtEl>
                                        <p:attrNameLst>
                                          <p:attrName>style.visibility</p:attrName>
                                        </p:attrNameLst>
                                      </p:cBhvr>
                                      <p:to>
                                        <p:strVal val="visible"/>
                                      </p:to>
                                    </p:set>
                                    <p:animEffect transition="in" filter="barn(outVertical)">
                                      <p:cBhvr>
                                        <p:cTn id="7" dur="500"/>
                                        <p:tgtEl>
                                          <p:spTgt spid="356360">
                                            <p:txEl>
                                              <p:pRg st="0" end="0"/>
                                            </p:txEl>
                                          </p:spTgt>
                                        </p:tgtEl>
                                      </p:cBhvr>
                                    </p:animEffect>
                                  </p:childTnLst>
                                  <p:subTnLst>
                                    <p:animClr clrSpc="rgb" dir="cw">
                                      <p:cBhvr override="childStyle">
                                        <p:cTn dur="1" fill="hold" display="0" masterRel="nextClick" afterEffect="1"/>
                                        <p:tgtEl>
                                          <p:spTgt spid="356360">
                                            <p:txEl>
                                              <p:pRg st="0" end="0"/>
                                            </p:txEl>
                                          </p:spTgt>
                                        </p:tgtEl>
                                        <p:attrNameLst>
                                          <p:attrName>ppt_c</p:attrName>
                                        </p:attrNameLst>
                                      </p:cBhvr>
                                      <p:to>
                                        <a:srgbClr val="151B15"/>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6360">
                                            <p:txEl>
                                              <p:pRg st="1" end="1"/>
                                            </p:txEl>
                                          </p:spTgt>
                                        </p:tgtEl>
                                        <p:attrNameLst>
                                          <p:attrName>style.visibility</p:attrName>
                                        </p:attrNameLst>
                                      </p:cBhvr>
                                      <p:to>
                                        <p:strVal val="visible"/>
                                      </p:to>
                                    </p:set>
                                    <p:animEffect transition="in" filter="barn(outVertical)">
                                      <p:cBhvr>
                                        <p:cTn id="12" dur="500"/>
                                        <p:tgtEl>
                                          <p:spTgt spid="356360">
                                            <p:txEl>
                                              <p:pRg st="1" end="1"/>
                                            </p:txEl>
                                          </p:spTgt>
                                        </p:tgtEl>
                                      </p:cBhvr>
                                    </p:animEffect>
                                  </p:childTnLst>
                                  <p:subTnLst>
                                    <p:animClr clrSpc="rgb" dir="cw">
                                      <p:cBhvr override="childStyle">
                                        <p:cTn dur="1" fill="hold" display="0" masterRel="nextClick" afterEffect="1"/>
                                        <p:tgtEl>
                                          <p:spTgt spid="356360">
                                            <p:txEl>
                                              <p:pRg st="1" end="1"/>
                                            </p:txEl>
                                          </p:spTgt>
                                        </p:tgtEl>
                                        <p:attrNameLst>
                                          <p:attrName>ppt_c</p:attrName>
                                        </p:attrNameLst>
                                      </p:cBhvr>
                                      <p:to>
                                        <a:srgbClr val="151B15"/>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56360">
                                            <p:txEl>
                                              <p:pRg st="2" end="2"/>
                                            </p:txEl>
                                          </p:spTgt>
                                        </p:tgtEl>
                                        <p:attrNameLst>
                                          <p:attrName>style.visibility</p:attrName>
                                        </p:attrNameLst>
                                      </p:cBhvr>
                                      <p:to>
                                        <p:strVal val="visible"/>
                                      </p:to>
                                    </p:set>
                                    <p:animEffect transition="in" filter="barn(outVertical)">
                                      <p:cBhvr>
                                        <p:cTn id="17" dur="500"/>
                                        <p:tgtEl>
                                          <p:spTgt spid="356360">
                                            <p:txEl>
                                              <p:pRg st="2" end="2"/>
                                            </p:txEl>
                                          </p:spTgt>
                                        </p:tgtEl>
                                      </p:cBhvr>
                                    </p:animEffect>
                                  </p:childTnLst>
                                  <p:subTnLst>
                                    <p:animClr clrSpc="rgb" dir="cw">
                                      <p:cBhvr override="childStyle">
                                        <p:cTn dur="1" fill="hold" display="0" masterRel="nextClick" afterEffect="1"/>
                                        <p:tgtEl>
                                          <p:spTgt spid="356360">
                                            <p:txEl>
                                              <p:pRg st="2" end="2"/>
                                            </p:txEl>
                                          </p:spTgt>
                                        </p:tgtEl>
                                        <p:attrNameLst>
                                          <p:attrName>ppt_c</p:attrName>
                                        </p:attrNameLst>
                                      </p:cBhvr>
                                      <p:to>
                                        <a:srgbClr val="151B15"/>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56360">
                                            <p:txEl>
                                              <p:pRg st="3" end="3"/>
                                            </p:txEl>
                                          </p:spTgt>
                                        </p:tgtEl>
                                        <p:attrNameLst>
                                          <p:attrName>style.visibility</p:attrName>
                                        </p:attrNameLst>
                                      </p:cBhvr>
                                      <p:to>
                                        <p:strVal val="visible"/>
                                      </p:to>
                                    </p:set>
                                    <p:animEffect transition="in" filter="barn(outVertical)">
                                      <p:cBhvr>
                                        <p:cTn id="22" dur="500"/>
                                        <p:tgtEl>
                                          <p:spTgt spid="356360">
                                            <p:txEl>
                                              <p:pRg st="3" end="3"/>
                                            </p:txEl>
                                          </p:spTgt>
                                        </p:tgtEl>
                                      </p:cBhvr>
                                    </p:animEffect>
                                  </p:childTnLst>
                                  <p:subTnLst>
                                    <p:animClr clrSpc="rgb" dir="cw">
                                      <p:cBhvr override="childStyle">
                                        <p:cTn dur="1" fill="hold" display="0" masterRel="nextClick" afterEffect="1"/>
                                        <p:tgtEl>
                                          <p:spTgt spid="356360">
                                            <p:txEl>
                                              <p:pRg st="3" end="3"/>
                                            </p:txEl>
                                          </p:spTgt>
                                        </p:tgtEl>
                                        <p:attrNameLst>
                                          <p:attrName>ppt_c</p:attrName>
                                        </p:attrNameLst>
                                      </p:cBhvr>
                                      <p:to>
                                        <a:srgbClr val="151B1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60"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Text Box 3">
            <a:extLst>
              <a:ext uri="{FF2B5EF4-FFF2-40B4-BE49-F238E27FC236}">
                <a16:creationId xmlns:a16="http://schemas.microsoft.com/office/drawing/2014/main" id="{B20B13FF-1779-974A-B158-D2C99701DB2C}"/>
              </a:ext>
            </a:extLst>
          </p:cNvPr>
          <p:cNvSpPr txBox="1">
            <a:spLocks noChangeArrowheads="1"/>
          </p:cNvSpPr>
          <p:nvPr/>
        </p:nvSpPr>
        <p:spPr bwMode="auto">
          <a:xfrm>
            <a:off x="685800" y="2357438"/>
            <a:ext cx="8153400"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600" b="1">
                <a:solidFill>
                  <a:srgbClr val="FF0000"/>
                </a:solidFill>
                <a:latin typeface="华文楷体" panose="02010600040101010101" pitchFamily="2" charset="-122"/>
                <a:ea typeface="华文楷体" panose="02010600040101010101" pitchFamily="2" charset="-122"/>
              </a:rPr>
              <a:t>7</a:t>
            </a:r>
            <a:r>
              <a:rPr lang="zh-CN" altLang="en-US" sz="3600" b="1">
                <a:solidFill>
                  <a:srgbClr val="FF0000"/>
                </a:solidFill>
                <a:latin typeface="华文楷体" panose="02010600040101010101" pitchFamily="2" charset="-122"/>
                <a:ea typeface="华文楷体" panose="02010600040101010101" pitchFamily="2" charset="-122"/>
              </a:rPr>
              <a:t>、支持线程的系统</a:t>
            </a:r>
          </a:p>
          <a:p>
            <a:pPr>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   单用户进程、单线程 </a:t>
            </a:r>
            <a:r>
              <a:rPr lang="en-US" altLang="zh-CN" sz="3200" b="1">
                <a:solidFill>
                  <a:srgbClr val="0000FF"/>
                </a:solidFill>
                <a:latin typeface="华文楷体" panose="02010600040101010101" pitchFamily="2" charset="-122"/>
                <a:ea typeface="华文楷体" panose="02010600040101010101" pitchFamily="2" charset="-122"/>
              </a:rPr>
              <a:t>——    MS-DOS</a:t>
            </a:r>
          </a:p>
          <a:p>
            <a:pPr>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多用户进程、单线程 </a:t>
            </a:r>
            <a:r>
              <a:rPr lang="en-US" altLang="zh-CN" sz="3200" b="1">
                <a:solidFill>
                  <a:srgbClr val="0000FF"/>
                </a:solidFill>
                <a:latin typeface="华文楷体" panose="02010600040101010101" pitchFamily="2" charset="-122"/>
                <a:ea typeface="华文楷体" panose="02010600040101010101" pitchFamily="2" charset="-122"/>
              </a:rPr>
              <a:t>——    UNIX</a:t>
            </a:r>
          </a:p>
          <a:p>
            <a:pPr>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单进程多线程</a:t>
            </a:r>
            <a:r>
              <a:rPr lang="en-US" altLang="zh-CN" sz="3200" b="1">
                <a:solidFill>
                  <a:srgbClr val="0000FF"/>
                </a:solidFill>
                <a:latin typeface="华文楷体" panose="02010600040101010101" pitchFamily="2" charset="-122"/>
                <a:ea typeface="华文楷体" panose="02010600040101010101" pitchFamily="2" charset="-122"/>
              </a:rPr>
              <a:t>——  JAVA</a:t>
            </a:r>
            <a:r>
              <a:rPr lang="zh-CN" altLang="en-US" sz="3200" b="1">
                <a:solidFill>
                  <a:srgbClr val="0000FF"/>
                </a:solidFill>
                <a:latin typeface="华文楷体" panose="02010600040101010101" pitchFamily="2" charset="-122"/>
                <a:ea typeface="华文楷体" panose="02010600040101010101" pitchFamily="2" charset="-122"/>
              </a:rPr>
              <a:t>运行环境</a:t>
            </a:r>
          </a:p>
          <a:p>
            <a:pPr>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   多进程多线程 </a:t>
            </a:r>
            <a:r>
              <a:rPr lang="en-US" altLang="zh-CN" sz="3200" b="1">
                <a:solidFill>
                  <a:srgbClr val="0000FF"/>
                </a:solidFill>
                <a:latin typeface="华文楷体" panose="02010600040101010101" pitchFamily="2" charset="-122"/>
                <a:ea typeface="华文楷体" panose="02010600040101010101" pitchFamily="2" charset="-122"/>
              </a:rPr>
              <a:t>—— Windows2000</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Solaris Linux</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Mach </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OS/2</a:t>
            </a:r>
          </a:p>
        </p:txBody>
      </p:sp>
      <p:sp>
        <p:nvSpPr>
          <p:cNvPr id="324612" name="Text Box 4">
            <a:extLst>
              <a:ext uri="{FF2B5EF4-FFF2-40B4-BE49-F238E27FC236}">
                <a16:creationId xmlns:a16="http://schemas.microsoft.com/office/drawing/2014/main" id="{F681C43F-ED55-E34F-A19E-A3B5E7227088}"/>
              </a:ext>
            </a:extLst>
          </p:cNvPr>
          <p:cNvSpPr txBox="1">
            <a:spLocks noChangeArrowheads="1"/>
          </p:cNvSpPr>
          <p:nvPr/>
        </p:nvSpPr>
        <p:spPr bwMode="auto">
          <a:xfrm>
            <a:off x="533400" y="7620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FF0000"/>
                </a:solidFill>
                <a:latin typeface="华文楷体" panose="02010600040101010101" pitchFamily="2" charset="-122"/>
                <a:ea typeface="华文楷体" panose="02010600040101010101" pitchFamily="2" charset="-122"/>
              </a:rPr>
              <a:t>6</a:t>
            </a:r>
            <a:r>
              <a:rPr lang="zh-CN" altLang="en-US" sz="3600" b="1">
                <a:solidFill>
                  <a:srgbClr val="FF0000"/>
                </a:solidFill>
                <a:latin typeface="华文楷体" panose="02010600040101010101" pitchFamily="2" charset="-122"/>
                <a:ea typeface="华文楷体" panose="02010600040101010101" pitchFamily="2" charset="-122"/>
              </a:rPr>
              <a:t>、线程的基本状态</a:t>
            </a:r>
          </a:p>
          <a:p>
            <a:pPr eaLnBrk="1" hangingPunct="1">
              <a:spcBef>
                <a:spcPct val="50000"/>
              </a:spcBef>
            </a:pPr>
            <a:r>
              <a:rPr lang="zh-CN" altLang="en-US" sz="3200" b="1">
                <a:solidFill>
                  <a:srgbClr val="000000"/>
                </a:solidFill>
                <a:latin typeface="华文楷体" panose="02010600040101010101" pitchFamily="2" charset="-122"/>
                <a:ea typeface="华文楷体" panose="02010600040101010101" pitchFamily="2" charset="-122"/>
              </a:rPr>
              <a:t>     就绪、阻塞、执行。</a:t>
            </a:r>
          </a:p>
        </p:txBody>
      </p:sp>
      <p:sp>
        <p:nvSpPr>
          <p:cNvPr id="152580" name="Text Box 6">
            <a:extLst>
              <a:ext uri="{FF2B5EF4-FFF2-40B4-BE49-F238E27FC236}">
                <a16:creationId xmlns:a16="http://schemas.microsoft.com/office/drawing/2014/main" id="{361B8AC9-8FB8-6747-A67A-708DE67FB986}"/>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2581" name="灯片编号占位符 3">
            <a:extLst>
              <a:ext uri="{FF2B5EF4-FFF2-40B4-BE49-F238E27FC236}">
                <a16:creationId xmlns:a16="http://schemas.microsoft.com/office/drawing/2014/main" id="{2A61FB88-911D-5D44-9DBB-698153D3146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015E2E1-A8F9-B943-BBC4-56604CBA88FB}" type="slidenum">
              <a:rPr lang="zh-CN" altLang="en-US" sz="1800"/>
              <a:pPr/>
              <a:t>149</a:t>
            </a:fld>
            <a:endParaRPr lang="en-US" altLang="zh-CN" sz="1800"/>
          </a:p>
        </p:txBody>
      </p:sp>
    </p:spTree>
    <p:extLst>
      <p:ext uri="{BB962C8B-B14F-4D97-AF65-F5344CB8AC3E}">
        <p14:creationId xmlns:p14="http://schemas.microsoft.com/office/powerpoint/2010/main" val="10795472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4612">
                                            <p:txEl>
                                              <p:pRg st="0" end="0"/>
                                            </p:txEl>
                                          </p:spTgt>
                                        </p:tgtEl>
                                        <p:attrNameLst>
                                          <p:attrName>style.visibility</p:attrName>
                                        </p:attrNameLst>
                                      </p:cBhvr>
                                      <p:to>
                                        <p:strVal val="visible"/>
                                      </p:to>
                                    </p:set>
                                    <p:animEffect transition="in" filter="barn(outVertical)">
                                      <p:cBhvr>
                                        <p:cTn id="7" dur="500"/>
                                        <p:tgtEl>
                                          <p:spTgt spid="3246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4612">
                                            <p:txEl>
                                              <p:pRg st="1" end="1"/>
                                            </p:txEl>
                                          </p:spTgt>
                                        </p:tgtEl>
                                        <p:attrNameLst>
                                          <p:attrName>style.visibility</p:attrName>
                                        </p:attrNameLst>
                                      </p:cBhvr>
                                      <p:to>
                                        <p:strVal val="visible"/>
                                      </p:to>
                                    </p:set>
                                    <p:animEffect transition="in" filter="barn(outVertical)">
                                      <p:cBhvr>
                                        <p:cTn id="12" dur="500"/>
                                        <p:tgtEl>
                                          <p:spTgt spid="3246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4611">
                                            <p:txEl>
                                              <p:pRg st="0" end="0"/>
                                            </p:txEl>
                                          </p:spTgt>
                                        </p:tgtEl>
                                        <p:attrNameLst>
                                          <p:attrName>style.visibility</p:attrName>
                                        </p:attrNameLst>
                                      </p:cBhvr>
                                      <p:to>
                                        <p:strVal val="visible"/>
                                      </p:to>
                                    </p:set>
                                    <p:animEffect transition="in" filter="barn(outVertical)">
                                      <p:cBhvr>
                                        <p:cTn id="17" dur="500"/>
                                        <p:tgtEl>
                                          <p:spTgt spid="3246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4611">
                                            <p:txEl>
                                              <p:pRg st="1" end="1"/>
                                            </p:txEl>
                                          </p:spTgt>
                                        </p:tgtEl>
                                        <p:attrNameLst>
                                          <p:attrName>style.visibility</p:attrName>
                                        </p:attrNameLst>
                                      </p:cBhvr>
                                      <p:to>
                                        <p:strVal val="visible"/>
                                      </p:to>
                                    </p:set>
                                    <p:animEffect transition="in" filter="barn(outVertical)">
                                      <p:cBhvr>
                                        <p:cTn id="22" dur="500"/>
                                        <p:tgtEl>
                                          <p:spTgt spid="32461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24611">
                                            <p:txEl>
                                              <p:pRg st="2" end="2"/>
                                            </p:txEl>
                                          </p:spTgt>
                                        </p:tgtEl>
                                        <p:attrNameLst>
                                          <p:attrName>style.visibility</p:attrName>
                                        </p:attrNameLst>
                                      </p:cBhvr>
                                      <p:to>
                                        <p:strVal val="visible"/>
                                      </p:to>
                                    </p:set>
                                    <p:animEffect transition="in" filter="barn(outVertical)">
                                      <p:cBhvr>
                                        <p:cTn id="27" dur="500"/>
                                        <p:tgtEl>
                                          <p:spTgt spid="32461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24611">
                                            <p:txEl>
                                              <p:pRg st="3" end="3"/>
                                            </p:txEl>
                                          </p:spTgt>
                                        </p:tgtEl>
                                        <p:attrNameLst>
                                          <p:attrName>style.visibility</p:attrName>
                                        </p:attrNameLst>
                                      </p:cBhvr>
                                      <p:to>
                                        <p:strVal val="visible"/>
                                      </p:to>
                                    </p:set>
                                    <p:animEffect transition="in" filter="barn(outVertical)">
                                      <p:cBhvr>
                                        <p:cTn id="32" dur="500"/>
                                        <p:tgtEl>
                                          <p:spTgt spid="32461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24611">
                                            <p:txEl>
                                              <p:pRg st="4" end="4"/>
                                            </p:txEl>
                                          </p:spTgt>
                                        </p:tgtEl>
                                        <p:attrNameLst>
                                          <p:attrName>style.visibility</p:attrName>
                                        </p:attrNameLst>
                                      </p:cBhvr>
                                      <p:to>
                                        <p:strVal val="visible"/>
                                      </p:to>
                                    </p:set>
                                    <p:animEffect transition="in" filter="barn(outVertical)">
                                      <p:cBhvr>
                                        <p:cTn id="37" dur="500"/>
                                        <p:tgtEl>
                                          <p:spTgt spid="324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P spid="32461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A04E17FC-A614-4646-89D6-CE37C068EAFB}"/>
              </a:ext>
            </a:extLst>
          </p:cNvPr>
          <p:cNvSpPr>
            <a:spLocks noChangeArrowheads="1"/>
          </p:cNvSpPr>
          <p:nvPr/>
        </p:nvSpPr>
        <p:spPr bwMode="auto">
          <a:xfrm>
            <a:off x="609600" y="838200"/>
            <a:ext cx="40703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rPr>
              <a:t>2</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、进程状态的转换</a:t>
            </a:r>
          </a:p>
        </p:txBody>
      </p:sp>
      <p:sp>
        <p:nvSpPr>
          <p:cNvPr id="332804" name="Rectangle 4">
            <a:extLst>
              <a:ext uri="{FF2B5EF4-FFF2-40B4-BE49-F238E27FC236}">
                <a16:creationId xmlns:a16="http://schemas.microsoft.com/office/drawing/2014/main" id="{24D3A383-CF41-2F4D-82C1-ECE3F80FBF99}"/>
              </a:ext>
            </a:extLst>
          </p:cNvPr>
          <p:cNvSpPr>
            <a:spLocks noChangeArrowheads="1"/>
          </p:cNvSpPr>
          <p:nvPr/>
        </p:nvSpPr>
        <p:spPr bwMode="auto">
          <a:xfrm>
            <a:off x="1600200" y="1989138"/>
            <a:ext cx="45275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就绪状态→执行状态</a:t>
            </a:r>
          </a:p>
        </p:txBody>
      </p:sp>
      <p:sp>
        <p:nvSpPr>
          <p:cNvPr id="332805" name="Rectangle 5">
            <a:extLst>
              <a:ext uri="{FF2B5EF4-FFF2-40B4-BE49-F238E27FC236}">
                <a16:creationId xmlns:a16="http://schemas.microsoft.com/office/drawing/2014/main" id="{145DF3BD-6C86-764C-A01D-86B0E6697927}"/>
              </a:ext>
            </a:extLst>
          </p:cNvPr>
          <p:cNvSpPr>
            <a:spLocks noChangeArrowheads="1"/>
          </p:cNvSpPr>
          <p:nvPr/>
        </p:nvSpPr>
        <p:spPr bwMode="auto">
          <a:xfrm>
            <a:off x="1600200" y="2924175"/>
            <a:ext cx="5410200" cy="641350"/>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执行状态→阻塞状态</a:t>
            </a:r>
          </a:p>
        </p:txBody>
      </p:sp>
      <p:sp>
        <p:nvSpPr>
          <p:cNvPr id="332806" name="Rectangle 6">
            <a:extLst>
              <a:ext uri="{FF2B5EF4-FFF2-40B4-BE49-F238E27FC236}">
                <a16:creationId xmlns:a16="http://schemas.microsoft.com/office/drawing/2014/main" id="{DF7A70FD-F798-AE45-813D-CE1C7E4D7501}"/>
              </a:ext>
            </a:extLst>
          </p:cNvPr>
          <p:cNvSpPr>
            <a:spLocks noChangeArrowheads="1"/>
          </p:cNvSpPr>
          <p:nvPr/>
        </p:nvSpPr>
        <p:spPr bwMode="auto">
          <a:xfrm>
            <a:off x="1600200" y="3886200"/>
            <a:ext cx="45275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执行状态→就绪状态</a:t>
            </a:r>
          </a:p>
        </p:txBody>
      </p:sp>
      <p:sp>
        <p:nvSpPr>
          <p:cNvPr id="332808" name="Rectangle 8">
            <a:extLst>
              <a:ext uri="{FF2B5EF4-FFF2-40B4-BE49-F238E27FC236}">
                <a16:creationId xmlns:a16="http://schemas.microsoft.com/office/drawing/2014/main" id="{3B6B7AC9-01F6-7841-8121-AB80604CA857}"/>
              </a:ext>
            </a:extLst>
          </p:cNvPr>
          <p:cNvSpPr>
            <a:spLocks noChangeArrowheads="1"/>
          </p:cNvSpPr>
          <p:nvPr/>
        </p:nvSpPr>
        <p:spPr bwMode="auto">
          <a:xfrm>
            <a:off x="1851025" y="4797425"/>
            <a:ext cx="54419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阻塞状态→就绪状态     </a:t>
            </a:r>
          </a:p>
        </p:txBody>
      </p:sp>
      <p:sp>
        <p:nvSpPr>
          <p:cNvPr id="20487" name="Rectangle 9">
            <a:extLst>
              <a:ext uri="{FF2B5EF4-FFF2-40B4-BE49-F238E27FC236}">
                <a16:creationId xmlns:a16="http://schemas.microsoft.com/office/drawing/2014/main" id="{235D4E06-6EF0-5F49-BDFA-09B3EE4711CE}"/>
              </a:ext>
            </a:extLst>
          </p:cNvPr>
          <p:cNvSpPr>
            <a:spLocks noChangeArrowheads="1"/>
          </p:cNvSpPr>
          <p:nvPr/>
        </p:nvSpPr>
        <p:spPr bwMode="auto">
          <a:xfrm>
            <a:off x="762000" y="0"/>
            <a:ext cx="7772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
        <p:nvSpPr>
          <p:cNvPr id="20488" name="AutoShape 10">
            <a:hlinkClick r:id="rId2" action="ppaction://hlinksldjump"/>
            <a:extLst>
              <a:ext uri="{FF2B5EF4-FFF2-40B4-BE49-F238E27FC236}">
                <a16:creationId xmlns:a16="http://schemas.microsoft.com/office/drawing/2014/main" id="{56DFF89F-4B96-6042-87DD-8B4133543DAE}"/>
              </a:ext>
            </a:extLst>
          </p:cNvPr>
          <p:cNvSpPr>
            <a:spLocks noChangeArrowheads="1"/>
          </p:cNvSpPr>
          <p:nvPr/>
        </p:nvSpPr>
        <p:spPr bwMode="auto">
          <a:xfrm>
            <a:off x="8077200" y="6324600"/>
            <a:ext cx="533400" cy="381000"/>
          </a:xfrm>
          <a:prstGeom prst="rightArrow">
            <a:avLst>
              <a:gd name="adj1" fmla="val 50000"/>
              <a:gd name="adj2" fmla="val 35000"/>
            </a:avLst>
          </a:prstGeom>
          <a:solidFill>
            <a:schemeClr val="tx2"/>
          </a:solidFill>
          <a:ln w="12700">
            <a:solidFill>
              <a:schemeClr val="tx1"/>
            </a:solidFill>
            <a:miter lim="800000"/>
            <a:headEnd type="none" w="sm" len="sm"/>
            <a:tailEnd type="none" w="sm" len="sm"/>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5557507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2804">
                                            <p:txEl>
                                              <p:pRg st="0" end="0"/>
                                            </p:txEl>
                                          </p:spTgt>
                                        </p:tgtEl>
                                        <p:attrNameLst>
                                          <p:attrName>style.visibility</p:attrName>
                                        </p:attrNameLst>
                                      </p:cBhvr>
                                      <p:to>
                                        <p:strVal val="visible"/>
                                      </p:to>
                                    </p:set>
                                    <p:animEffect transition="in" filter="barn(outVertical)">
                                      <p:cBhvr>
                                        <p:cTn id="7" dur="500"/>
                                        <p:tgtEl>
                                          <p:spTgt spid="3328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32805">
                                            <p:txEl>
                                              <p:pRg st="0" end="0"/>
                                            </p:txEl>
                                          </p:spTgt>
                                        </p:tgtEl>
                                        <p:attrNameLst>
                                          <p:attrName>style.visibility</p:attrName>
                                        </p:attrNameLst>
                                      </p:cBhvr>
                                      <p:to>
                                        <p:strVal val="visible"/>
                                      </p:to>
                                    </p:set>
                                    <p:animEffect transition="in" filter="barn(outVertical)">
                                      <p:cBhvr>
                                        <p:cTn id="12" dur="500"/>
                                        <p:tgtEl>
                                          <p:spTgt spid="3328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32806">
                                            <p:txEl>
                                              <p:pRg st="0" end="0"/>
                                            </p:txEl>
                                          </p:spTgt>
                                        </p:tgtEl>
                                        <p:attrNameLst>
                                          <p:attrName>style.visibility</p:attrName>
                                        </p:attrNameLst>
                                      </p:cBhvr>
                                      <p:to>
                                        <p:strVal val="visible"/>
                                      </p:to>
                                    </p:set>
                                    <p:animEffect transition="in" filter="barn(outVertical)">
                                      <p:cBhvr>
                                        <p:cTn id="17" dur="500"/>
                                        <p:tgtEl>
                                          <p:spTgt spid="3328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32808">
                                            <p:txEl>
                                              <p:pRg st="0" end="0"/>
                                            </p:txEl>
                                          </p:spTgt>
                                        </p:tgtEl>
                                        <p:attrNameLst>
                                          <p:attrName>style.visibility</p:attrName>
                                        </p:attrNameLst>
                                      </p:cBhvr>
                                      <p:to>
                                        <p:strVal val="visible"/>
                                      </p:to>
                                    </p:set>
                                    <p:animEffect transition="in" filter="barn(outVertical)">
                                      <p:cBhvr>
                                        <p:cTn id="22" dur="500"/>
                                        <p:tgtEl>
                                          <p:spTgt spid="3328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build="p" autoUpdateAnimBg="0"/>
      <p:bldP spid="332805" grpId="0" build="p" autoUpdateAnimBg="0"/>
      <p:bldP spid="332806" grpId="0" build="p" autoUpdateAnimBg="0"/>
      <p:bldP spid="332808" grpId="0" build="p"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a:extLst>
              <a:ext uri="{FF2B5EF4-FFF2-40B4-BE49-F238E27FC236}">
                <a16:creationId xmlns:a16="http://schemas.microsoft.com/office/drawing/2014/main" id="{773792B1-919F-DF4F-B47B-B358B8CC5AC1}"/>
              </a:ext>
            </a:extLst>
          </p:cNvPr>
          <p:cNvGrpSpPr>
            <a:grpSpLocks/>
          </p:cNvGrpSpPr>
          <p:nvPr/>
        </p:nvGrpSpPr>
        <p:grpSpPr bwMode="auto">
          <a:xfrm>
            <a:off x="971550" y="765175"/>
            <a:ext cx="7196138" cy="5143500"/>
            <a:chOff x="612" y="663"/>
            <a:chExt cx="4533" cy="3240"/>
          </a:xfrm>
        </p:grpSpPr>
        <p:sp>
          <p:nvSpPr>
            <p:cNvPr id="153612" name="Oval 4">
              <a:extLst>
                <a:ext uri="{FF2B5EF4-FFF2-40B4-BE49-F238E27FC236}">
                  <a16:creationId xmlns:a16="http://schemas.microsoft.com/office/drawing/2014/main" id="{F9C2A257-64E1-FD43-B290-A92B5C309B10}"/>
                </a:ext>
              </a:extLst>
            </p:cNvPr>
            <p:cNvSpPr>
              <a:spLocks noChangeArrowheads="1"/>
            </p:cNvSpPr>
            <p:nvPr/>
          </p:nvSpPr>
          <p:spPr bwMode="auto">
            <a:xfrm>
              <a:off x="2339" y="663"/>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备用</a:t>
              </a:r>
            </a:p>
          </p:txBody>
        </p:sp>
        <p:sp>
          <p:nvSpPr>
            <p:cNvPr id="153613" name="Oval 5">
              <a:extLst>
                <a:ext uri="{FF2B5EF4-FFF2-40B4-BE49-F238E27FC236}">
                  <a16:creationId xmlns:a16="http://schemas.microsoft.com/office/drawing/2014/main" id="{597E0953-A775-F14F-9C16-99D4AE6D3B2D}"/>
                </a:ext>
              </a:extLst>
            </p:cNvPr>
            <p:cNvSpPr>
              <a:spLocks noChangeArrowheads="1"/>
            </p:cNvSpPr>
            <p:nvPr/>
          </p:nvSpPr>
          <p:spPr bwMode="auto">
            <a:xfrm>
              <a:off x="612" y="1629"/>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就绪</a:t>
              </a:r>
            </a:p>
          </p:txBody>
        </p:sp>
        <p:sp>
          <p:nvSpPr>
            <p:cNvPr id="153614" name="Oval 6">
              <a:extLst>
                <a:ext uri="{FF2B5EF4-FFF2-40B4-BE49-F238E27FC236}">
                  <a16:creationId xmlns:a16="http://schemas.microsoft.com/office/drawing/2014/main" id="{E4CAB331-B2D4-5E4E-978E-77C9B5F847CD}"/>
                </a:ext>
              </a:extLst>
            </p:cNvPr>
            <p:cNvSpPr>
              <a:spLocks noChangeArrowheads="1"/>
            </p:cNvSpPr>
            <p:nvPr/>
          </p:nvSpPr>
          <p:spPr bwMode="auto">
            <a:xfrm>
              <a:off x="657" y="3080"/>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转换</a:t>
              </a:r>
            </a:p>
          </p:txBody>
        </p:sp>
        <p:sp>
          <p:nvSpPr>
            <p:cNvPr id="153615" name="Oval 7">
              <a:extLst>
                <a:ext uri="{FF2B5EF4-FFF2-40B4-BE49-F238E27FC236}">
                  <a16:creationId xmlns:a16="http://schemas.microsoft.com/office/drawing/2014/main" id="{5CAC26FB-4A32-9D4E-8FBC-B68BC2DF4067}"/>
                </a:ext>
              </a:extLst>
            </p:cNvPr>
            <p:cNvSpPr>
              <a:spLocks noChangeArrowheads="1"/>
            </p:cNvSpPr>
            <p:nvPr/>
          </p:nvSpPr>
          <p:spPr bwMode="auto">
            <a:xfrm>
              <a:off x="2384" y="3080"/>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等待</a:t>
              </a:r>
            </a:p>
          </p:txBody>
        </p:sp>
        <p:sp>
          <p:nvSpPr>
            <p:cNvPr id="153616" name="Oval 8">
              <a:extLst>
                <a:ext uri="{FF2B5EF4-FFF2-40B4-BE49-F238E27FC236}">
                  <a16:creationId xmlns:a16="http://schemas.microsoft.com/office/drawing/2014/main" id="{F5C1623D-4C9D-F147-96BB-497871DBEAE5}"/>
                </a:ext>
              </a:extLst>
            </p:cNvPr>
            <p:cNvSpPr>
              <a:spLocks noChangeArrowheads="1"/>
            </p:cNvSpPr>
            <p:nvPr/>
          </p:nvSpPr>
          <p:spPr bwMode="auto">
            <a:xfrm>
              <a:off x="4244" y="1616"/>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运行</a:t>
              </a:r>
            </a:p>
          </p:txBody>
        </p:sp>
        <p:sp>
          <p:nvSpPr>
            <p:cNvPr id="153617" name="Oval 9">
              <a:extLst>
                <a:ext uri="{FF2B5EF4-FFF2-40B4-BE49-F238E27FC236}">
                  <a16:creationId xmlns:a16="http://schemas.microsoft.com/office/drawing/2014/main" id="{5E47264C-CE5C-B94B-AA62-57112098963F}"/>
                </a:ext>
              </a:extLst>
            </p:cNvPr>
            <p:cNvSpPr>
              <a:spLocks noChangeArrowheads="1"/>
            </p:cNvSpPr>
            <p:nvPr/>
          </p:nvSpPr>
          <p:spPr bwMode="auto">
            <a:xfrm>
              <a:off x="4377" y="3158"/>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终止</a:t>
              </a:r>
            </a:p>
          </p:txBody>
        </p:sp>
        <p:sp>
          <p:nvSpPr>
            <p:cNvPr id="153618" name="Line 11">
              <a:extLst>
                <a:ext uri="{FF2B5EF4-FFF2-40B4-BE49-F238E27FC236}">
                  <a16:creationId xmlns:a16="http://schemas.microsoft.com/office/drawing/2014/main" id="{51090515-1B80-D44B-839E-4827A9DC1769}"/>
                </a:ext>
              </a:extLst>
            </p:cNvPr>
            <p:cNvSpPr>
              <a:spLocks noChangeShapeType="1"/>
            </p:cNvSpPr>
            <p:nvPr/>
          </p:nvSpPr>
          <p:spPr bwMode="auto">
            <a:xfrm flipH="1">
              <a:off x="1383" y="1797"/>
              <a:ext cx="2858"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19" name="Line 13">
              <a:extLst>
                <a:ext uri="{FF2B5EF4-FFF2-40B4-BE49-F238E27FC236}">
                  <a16:creationId xmlns:a16="http://schemas.microsoft.com/office/drawing/2014/main" id="{8FC53874-A4CE-954C-9EA9-E90AEBC6335A}"/>
                </a:ext>
              </a:extLst>
            </p:cNvPr>
            <p:cNvSpPr>
              <a:spLocks noChangeShapeType="1"/>
            </p:cNvSpPr>
            <p:nvPr/>
          </p:nvSpPr>
          <p:spPr bwMode="auto">
            <a:xfrm flipV="1">
              <a:off x="1156" y="935"/>
              <a:ext cx="1225" cy="726"/>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0" name="Line 14">
              <a:extLst>
                <a:ext uri="{FF2B5EF4-FFF2-40B4-BE49-F238E27FC236}">
                  <a16:creationId xmlns:a16="http://schemas.microsoft.com/office/drawing/2014/main" id="{AE6F3049-22C9-4641-8F5F-FAA6F10D716D}"/>
                </a:ext>
              </a:extLst>
            </p:cNvPr>
            <p:cNvSpPr>
              <a:spLocks noChangeShapeType="1"/>
            </p:cNvSpPr>
            <p:nvPr/>
          </p:nvSpPr>
          <p:spPr bwMode="auto">
            <a:xfrm>
              <a:off x="3061" y="890"/>
              <a:ext cx="1361" cy="771"/>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153621" name="Line 15">
              <a:extLst>
                <a:ext uri="{FF2B5EF4-FFF2-40B4-BE49-F238E27FC236}">
                  <a16:creationId xmlns:a16="http://schemas.microsoft.com/office/drawing/2014/main" id="{325F7E2C-A471-4C4E-A95A-352C96E84271}"/>
                </a:ext>
              </a:extLst>
            </p:cNvPr>
            <p:cNvSpPr>
              <a:spLocks noChangeShapeType="1"/>
            </p:cNvSpPr>
            <p:nvPr/>
          </p:nvSpPr>
          <p:spPr bwMode="auto">
            <a:xfrm>
              <a:off x="4649" y="2024"/>
              <a:ext cx="0" cy="113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2" name="Line 16">
              <a:extLst>
                <a:ext uri="{FF2B5EF4-FFF2-40B4-BE49-F238E27FC236}">
                  <a16:creationId xmlns:a16="http://schemas.microsoft.com/office/drawing/2014/main" id="{211B7A94-0AA1-5244-9DCF-4E68DE371B94}"/>
                </a:ext>
              </a:extLst>
            </p:cNvPr>
            <p:cNvSpPr>
              <a:spLocks noChangeShapeType="1"/>
            </p:cNvSpPr>
            <p:nvPr/>
          </p:nvSpPr>
          <p:spPr bwMode="auto">
            <a:xfrm flipH="1">
              <a:off x="3016" y="1979"/>
              <a:ext cx="1406" cy="113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3" name="Line 17">
              <a:extLst>
                <a:ext uri="{FF2B5EF4-FFF2-40B4-BE49-F238E27FC236}">
                  <a16:creationId xmlns:a16="http://schemas.microsoft.com/office/drawing/2014/main" id="{6DEB0453-1070-724F-A2F5-3D79CB698505}"/>
                </a:ext>
              </a:extLst>
            </p:cNvPr>
            <p:cNvSpPr>
              <a:spLocks noChangeShapeType="1"/>
            </p:cNvSpPr>
            <p:nvPr/>
          </p:nvSpPr>
          <p:spPr bwMode="auto">
            <a:xfrm flipH="1">
              <a:off x="1428" y="3248"/>
              <a:ext cx="952"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4" name="Line 18">
              <a:extLst>
                <a:ext uri="{FF2B5EF4-FFF2-40B4-BE49-F238E27FC236}">
                  <a16:creationId xmlns:a16="http://schemas.microsoft.com/office/drawing/2014/main" id="{A0C62C3C-8740-5041-B6AC-4D14CE2EE05F}"/>
                </a:ext>
              </a:extLst>
            </p:cNvPr>
            <p:cNvSpPr>
              <a:spLocks noChangeShapeType="1"/>
            </p:cNvSpPr>
            <p:nvPr/>
          </p:nvSpPr>
          <p:spPr bwMode="auto">
            <a:xfrm flipV="1">
              <a:off x="975" y="2024"/>
              <a:ext cx="0" cy="1043"/>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5" name="Line 19">
              <a:extLst>
                <a:ext uri="{FF2B5EF4-FFF2-40B4-BE49-F238E27FC236}">
                  <a16:creationId xmlns:a16="http://schemas.microsoft.com/office/drawing/2014/main" id="{2FD36FEC-378E-804B-997F-8978D3D48052}"/>
                </a:ext>
              </a:extLst>
            </p:cNvPr>
            <p:cNvSpPr>
              <a:spLocks noChangeShapeType="1"/>
            </p:cNvSpPr>
            <p:nvPr/>
          </p:nvSpPr>
          <p:spPr bwMode="auto">
            <a:xfrm flipH="1" flipV="1">
              <a:off x="1292" y="1979"/>
              <a:ext cx="1225" cy="113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6" name="Text Box 20">
              <a:extLst>
                <a:ext uri="{FF2B5EF4-FFF2-40B4-BE49-F238E27FC236}">
                  <a16:creationId xmlns:a16="http://schemas.microsoft.com/office/drawing/2014/main" id="{D8D82CF9-46E5-C14F-8802-8CB404C2340C}"/>
                </a:ext>
              </a:extLst>
            </p:cNvPr>
            <p:cNvSpPr txBox="1">
              <a:spLocks noChangeArrowheads="1"/>
            </p:cNvSpPr>
            <p:nvPr/>
          </p:nvSpPr>
          <p:spPr bwMode="auto">
            <a:xfrm>
              <a:off x="4694" y="2251"/>
              <a:ext cx="3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终止</a:t>
              </a:r>
            </a:p>
          </p:txBody>
        </p:sp>
        <p:sp>
          <p:nvSpPr>
            <p:cNvPr id="153627" name="Text Box 21">
              <a:extLst>
                <a:ext uri="{FF2B5EF4-FFF2-40B4-BE49-F238E27FC236}">
                  <a16:creationId xmlns:a16="http://schemas.microsoft.com/office/drawing/2014/main" id="{C7CEFCDE-6C20-9C46-ADAF-232519391F95}"/>
                </a:ext>
              </a:extLst>
            </p:cNvPr>
            <p:cNvSpPr txBox="1">
              <a:spLocks noChangeArrowheads="1"/>
            </p:cNvSpPr>
            <p:nvPr/>
          </p:nvSpPr>
          <p:spPr bwMode="auto">
            <a:xfrm>
              <a:off x="612" y="2115"/>
              <a:ext cx="27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资源可用</a:t>
              </a:r>
            </a:p>
          </p:txBody>
        </p:sp>
        <p:sp>
          <p:nvSpPr>
            <p:cNvPr id="153628" name="Text Box 22">
              <a:extLst>
                <a:ext uri="{FF2B5EF4-FFF2-40B4-BE49-F238E27FC236}">
                  <a16:creationId xmlns:a16="http://schemas.microsoft.com/office/drawing/2014/main" id="{07158250-A4B3-0A46-9164-62EDF2B596F2}"/>
                </a:ext>
              </a:extLst>
            </p:cNvPr>
            <p:cNvSpPr txBox="1">
              <a:spLocks noChangeArrowheads="1"/>
            </p:cNvSpPr>
            <p:nvPr/>
          </p:nvSpPr>
          <p:spPr bwMode="auto">
            <a:xfrm>
              <a:off x="1383" y="3385"/>
              <a:ext cx="113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解除阻塞  资源不可用</a:t>
              </a:r>
            </a:p>
          </p:txBody>
        </p:sp>
        <p:sp>
          <p:nvSpPr>
            <p:cNvPr id="153629" name="Text Box 23">
              <a:extLst>
                <a:ext uri="{FF2B5EF4-FFF2-40B4-BE49-F238E27FC236}">
                  <a16:creationId xmlns:a16="http://schemas.microsoft.com/office/drawing/2014/main" id="{F6B6092B-0B90-CD49-8464-9F9246C60870}"/>
                </a:ext>
              </a:extLst>
            </p:cNvPr>
            <p:cNvSpPr txBox="1">
              <a:spLocks noChangeArrowheads="1"/>
            </p:cNvSpPr>
            <p:nvPr/>
          </p:nvSpPr>
          <p:spPr bwMode="auto">
            <a:xfrm>
              <a:off x="3424" y="2750"/>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阻塞</a:t>
              </a:r>
              <a:r>
                <a:rPr lang="en-US" altLang="zh-CN" b="1">
                  <a:solidFill>
                    <a:srgbClr val="0000FF"/>
                  </a:solidFill>
                </a:rPr>
                <a:t>/</a:t>
              </a:r>
              <a:r>
                <a:rPr lang="zh-CN" altLang="en-US" b="1">
                  <a:solidFill>
                    <a:srgbClr val="0000FF"/>
                  </a:solidFill>
                </a:rPr>
                <a:t>挂起</a:t>
              </a:r>
            </a:p>
          </p:txBody>
        </p:sp>
        <p:sp>
          <p:nvSpPr>
            <p:cNvPr id="153630" name="Text Box 24">
              <a:extLst>
                <a:ext uri="{FF2B5EF4-FFF2-40B4-BE49-F238E27FC236}">
                  <a16:creationId xmlns:a16="http://schemas.microsoft.com/office/drawing/2014/main" id="{207F2BAB-E49C-924B-9421-4C550C5A8C16}"/>
                </a:ext>
              </a:extLst>
            </p:cNvPr>
            <p:cNvSpPr txBox="1">
              <a:spLocks noChangeArrowheads="1"/>
            </p:cNvSpPr>
            <p:nvPr/>
          </p:nvSpPr>
          <p:spPr bwMode="auto">
            <a:xfrm>
              <a:off x="2426" y="1464"/>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171D17"/>
                  </a:solidFill>
                </a:rPr>
                <a:t>剥夺</a:t>
              </a:r>
            </a:p>
          </p:txBody>
        </p:sp>
        <p:sp>
          <p:nvSpPr>
            <p:cNvPr id="153631" name="Text Box 25">
              <a:extLst>
                <a:ext uri="{FF2B5EF4-FFF2-40B4-BE49-F238E27FC236}">
                  <a16:creationId xmlns:a16="http://schemas.microsoft.com/office/drawing/2014/main" id="{6ED5A820-488F-4846-BA7F-9E6014C2322E}"/>
                </a:ext>
              </a:extLst>
            </p:cNvPr>
            <p:cNvSpPr txBox="1">
              <a:spLocks noChangeArrowheads="1"/>
            </p:cNvSpPr>
            <p:nvPr/>
          </p:nvSpPr>
          <p:spPr bwMode="auto">
            <a:xfrm>
              <a:off x="3560" y="845"/>
              <a:ext cx="7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171D17"/>
                  </a:solidFill>
                </a:rPr>
                <a:t>切换</a:t>
              </a:r>
            </a:p>
          </p:txBody>
        </p:sp>
        <p:sp>
          <p:nvSpPr>
            <p:cNvPr id="153632" name="Text Box 26">
              <a:extLst>
                <a:ext uri="{FF2B5EF4-FFF2-40B4-BE49-F238E27FC236}">
                  <a16:creationId xmlns:a16="http://schemas.microsoft.com/office/drawing/2014/main" id="{2D530C96-BFB5-4848-AE93-C13A161C8FE5}"/>
                </a:ext>
              </a:extLst>
            </p:cNvPr>
            <p:cNvSpPr txBox="1">
              <a:spLocks noChangeArrowheads="1"/>
            </p:cNvSpPr>
            <p:nvPr/>
          </p:nvSpPr>
          <p:spPr bwMode="auto">
            <a:xfrm>
              <a:off x="975" y="1010"/>
              <a:ext cx="9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171D17"/>
                  </a:solidFill>
                </a:rPr>
                <a:t>选择运行</a:t>
              </a:r>
            </a:p>
          </p:txBody>
        </p:sp>
        <p:sp>
          <p:nvSpPr>
            <p:cNvPr id="153633" name="Text Box 27">
              <a:extLst>
                <a:ext uri="{FF2B5EF4-FFF2-40B4-BE49-F238E27FC236}">
                  <a16:creationId xmlns:a16="http://schemas.microsoft.com/office/drawing/2014/main" id="{E52720AA-F384-EF40-AA45-2A35D1EF9044}"/>
                </a:ext>
              </a:extLst>
            </p:cNvPr>
            <p:cNvSpPr txBox="1">
              <a:spLocks noChangeArrowheads="1"/>
            </p:cNvSpPr>
            <p:nvPr/>
          </p:nvSpPr>
          <p:spPr bwMode="auto">
            <a:xfrm>
              <a:off x="1792" y="2069"/>
              <a:ext cx="12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解除阻塞 </a:t>
              </a:r>
              <a:r>
                <a:rPr lang="en-US" altLang="zh-CN" b="1">
                  <a:solidFill>
                    <a:srgbClr val="0000FF"/>
                  </a:solidFill>
                </a:rPr>
                <a:t>/</a:t>
              </a:r>
              <a:r>
                <a:rPr lang="zh-CN" altLang="en-US" b="1">
                  <a:solidFill>
                    <a:srgbClr val="0000FF"/>
                  </a:solidFill>
                </a:rPr>
                <a:t>恢复 资源可用</a:t>
              </a:r>
            </a:p>
          </p:txBody>
        </p:sp>
      </p:grpSp>
      <p:sp>
        <p:nvSpPr>
          <p:cNvPr id="153603" name="Text Box 29">
            <a:extLst>
              <a:ext uri="{FF2B5EF4-FFF2-40B4-BE49-F238E27FC236}">
                <a16:creationId xmlns:a16="http://schemas.microsoft.com/office/drawing/2014/main" id="{3F3159CD-118D-574D-8ACC-D65AD7AB24FD}"/>
              </a:ext>
            </a:extLst>
          </p:cNvPr>
          <p:cNvSpPr txBox="1">
            <a:spLocks noChangeArrowheads="1"/>
          </p:cNvSpPr>
          <p:nvPr/>
        </p:nvSpPr>
        <p:spPr bwMode="auto">
          <a:xfrm>
            <a:off x="2052638" y="622300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Windows 2000</a:t>
            </a:r>
            <a:r>
              <a:rPr lang="zh-CN" altLang="en-US" sz="2800" b="1">
                <a:solidFill>
                  <a:srgbClr val="0000FF"/>
                </a:solidFill>
              </a:rPr>
              <a:t>线程状态</a:t>
            </a:r>
          </a:p>
        </p:txBody>
      </p:sp>
      <p:grpSp>
        <p:nvGrpSpPr>
          <p:cNvPr id="3" name="Group 34">
            <a:extLst>
              <a:ext uri="{FF2B5EF4-FFF2-40B4-BE49-F238E27FC236}">
                <a16:creationId xmlns:a16="http://schemas.microsoft.com/office/drawing/2014/main" id="{BA1265EC-80B0-9B48-8097-E08AC2204E43}"/>
              </a:ext>
            </a:extLst>
          </p:cNvPr>
          <p:cNvGrpSpPr>
            <a:grpSpLocks/>
          </p:cNvGrpSpPr>
          <p:nvPr/>
        </p:nvGrpSpPr>
        <p:grpSpPr bwMode="auto">
          <a:xfrm>
            <a:off x="539750" y="620713"/>
            <a:ext cx="8280400" cy="2879725"/>
            <a:chOff x="340" y="391"/>
            <a:chExt cx="5216" cy="1814"/>
          </a:xfrm>
        </p:grpSpPr>
        <p:sp>
          <p:nvSpPr>
            <p:cNvPr id="153610" name="Rectangle 30">
              <a:extLst>
                <a:ext uri="{FF2B5EF4-FFF2-40B4-BE49-F238E27FC236}">
                  <a16:creationId xmlns:a16="http://schemas.microsoft.com/office/drawing/2014/main" id="{72120F0E-F8A0-6D48-BC45-08EAD22786E6}"/>
                </a:ext>
              </a:extLst>
            </p:cNvPr>
            <p:cNvSpPr>
              <a:spLocks noChangeArrowheads="1"/>
            </p:cNvSpPr>
            <p:nvPr/>
          </p:nvSpPr>
          <p:spPr bwMode="auto">
            <a:xfrm>
              <a:off x="340" y="391"/>
              <a:ext cx="5216" cy="1814"/>
            </a:xfrm>
            <a:prstGeom prst="rect">
              <a:avLst/>
            </a:prstGeom>
            <a:noFill/>
            <a:ln w="28575">
              <a:solidFill>
                <a:srgbClr val="0000FF"/>
              </a:solidFill>
              <a:prstDash val="dash"/>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3611" name="Text Box 31">
              <a:extLst>
                <a:ext uri="{FF2B5EF4-FFF2-40B4-BE49-F238E27FC236}">
                  <a16:creationId xmlns:a16="http://schemas.microsoft.com/office/drawing/2014/main" id="{35BCB0AD-C414-E242-A512-D780C97A3F32}"/>
                </a:ext>
              </a:extLst>
            </p:cNvPr>
            <p:cNvSpPr txBox="1">
              <a:spLocks noChangeArrowheads="1"/>
            </p:cNvSpPr>
            <p:nvPr/>
          </p:nvSpPr>
          <p:spPr bwMode="auto">
            <a:xfrm>
              <a:off x="4785" y="436"/>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CC3399"/>
                  </a:solidFill>
                </a:rPr>
                <a:t>可运行</a:t>
              </a:r>
            </a:p>
          </p:txBody>
        </p:sp>
      </p:grpSp>
      <p:grpSp>
        <p:nvGrpSpPr>
          <p:cNvPr id="4" name="Group 35">
            <a:extLst>
              <a:ext uri="{FF2B5EF4-FFF2-40B4-BE49-F238E27FC236}">
                <a16:creationId xmlns:a16="http://schemas.microsoft.com/office/drawing/2014/main" id="{C523C5A0-77C2-B844-BC8B-A5AC53FF696F}"/>
              </a:ext>
            </a:extLst>
          </p:cNvPr>
          <p:cNvGrpSpPr>
            <a:grpSpLocks/>
          </p:cNvGrpSpPr>
          <p:nvPr/>
        </p:nvGrpSpPr>
        <p:grpSpPr bwMode="auto">
          <a:xfrm>
            <a:off x="539750" y="3789363"/>
            <a:ext cx="8496300" cy="2447925"/>
            <a:chOff x="340" y="2387"/>
            <a:chExt cx="5352" cy="1542"/>
          </a:xfrm>
        </p:grpSpPr>
        <p:sp>
          <p:nvSpPr>
            <p:cNvPr id="153608" name="Rectangle 32">
              <a:extLst>
                <a:ext uri="{FF2B5EF4-FFF2-40B4-BE49-F238E27FC236}">
                  <a16:creationId xmlns:a16="http://schemas.microsoft.com/office/drawing/2014/main" id="{29096D05-7F79-CA49-90F6-6F493C55F665}"/>
                </a:ext>
              </a:extLst>
            </p:cNvPr>
            <p:cNvSpPr>
              <a:spLocks noChangeArrowheads="1"/>
            </p:cNvSpPr>
            <p:nvPr/>
          </p:nvSpPr>
          <p:spPr bwMode="auto">
            <a:xfrm>
              <a:off x="340" y="2387"/>
              <a:ext cx="5216" cy="1542"/>
            </a:xfrm>
            <a:prstGeom prst="rect">
              <a:avLst/>
            </a:prstGeom>
            <a:noFill/>
            <a:ln w="28575">
              <a:solidFill>
                <a:srgbClr val="0000FF"/>
              </a:solidFill>
              <a:prstDash val="sysDot"/>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3609" name="Text Box 33">
              <a:extLst>
                <a:ext uri="{FF2B5EF4-FFF2-40B4-BE49-F238E27FC236}">
                  <a16:creationId xmlns:a16="http://schemas.microsoft.com/office/drawing/2014/main" id="{4E1E1003-D411-D649-92E5-166D2DAC9BD3}"/>
                </a:ext>
              </a:extLst>
            </p:cNvPr>
            <p:cNvSpPr txBox="1">
              <a:spLocks noChangeArrowheads="1"/>
            </p:cNvSpPr>
            <p:nvPr/>
          </p:nvSpPr>
          <p:spPr bwMode="auto">
            <a:xfrm>
              <a:off x="4604" y="3641"/>
              <a:ext cx="1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CC3399"/>
                  </a:solidFill>
                </a:rPr>
                <a:t>不可运行</a:t>
              </a:r>
            </a:p>
          </p:txBody>
        </p:sp>
      </p:grpSp>
      <p:sp>
        <p:nvSpPr>
          <p:cNvPr id="153606" name="Text Box 38">
            <a:extLst>
              <a:ext uri="{FF2B5EF4-FFF2-40B4-BE49-F238E27FC236}">
                <a16:creationId xmlns:a16="http://schemas.microsoft.com/office/drawing/2014/main" id="{E24DE1FD-831E-6A46-9777-5774B3EF7E60}"/>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3607" name="灯片编号占位符 3">
            <a:extLst>
              <a:ext uri="{FF2B5EF4-FFF2-40B4-BE49-F238E27FC236}">
                <a16:creationId xmlns:a16="http://schemas.microsoft.com/office/drawing/2014/main" id="{4F08A58C-D6B4-9D45-96B6-F3F2DBD8CC4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371250C-2980-A94E-ADCF-D667052699DA}" type="slidenum">
              <a:rPr lang="zh-CN" altLang="en-US" sz="1800"/>
              <a:pPr/>
              <a:t>150</a:t>
            </a:fld>
            <a:endParaRPr lang="en-US" altLang="zh-CN" sz="1800"/>
          </a:p>
        </p:txBody>
      </p:sp>
    </p:spTree>
    <p:extLst>
      <p:ext uri="{BB962C8B-B14F-4D97-AF65-F5344CB8AC3E}">
        <p14:creationId xmlns:p14="http://schemas.microsoft.com/office/powerpoint/2010/main" val="7746000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Oval 4">
            <a:extLst>
              <a:ext uri="{FF2B5EF4-FFF2-40B4-BE49-F238E27FC236}">
                <a16:creationId xmlns:a16="http://schemas.microsoft.com/office/drawing/2014/main" id="{525CFA21-886B-AC40-9D37-0BF1F931B83D}"/>
              </a:ext>
            </a:extLst>
          </p:cNvPr>
          <p:cNvSpPr>
            <a:spLocks noChangeArrowheads="1"/>
          </p:cNvSpPr>
          <p:nvPr/>
        </p:nvSpPr>
        <p:spPr bwMode="auto">
          <a:xfrm>
            <a:off x="1908175" y="1125538"/>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27" name="Oval 5">
            <a:extLst>
              <a:ext uri="{FF2B5EF4-FFF2-40B4-BE49-F238E27FC236}">
                <a16:creationId xmlns:a16="http://schemas.microsoft.com/office/drawing/2014/main" id="{1C3AE588-1A39-9D4B-A852-020F8C6CE3E8}"/>
              </a:ext>
            </a:extLst>
          </p:cNvPr>
          <p:cNvSpPr>
            <a:spLocks noChangeArrowheads="1"/>
          </p:cNvSpPr>
          <p:nvPr/>
        </p:nvSpPr>
        <p:spPr bwMode="auto">
          <a:xfrm>
            <a:off x="1908175" y="270986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28" name="Oval 6">
            <a:extLst>
              <a:ext uri="{FF2B5EF4-FFF2-40B4-BE49-F238E27FC236}">
                <a16:creationId xmlns:a16="http://schemas.microsoft.com/office/drawing/2014/main" id="{1AF683AD-984E-BC4B-ABA1-6B78264C296C}"/>
              </a:ext>
            </a:extLst>
          </p:cNvPr>
          <p:cNvSpPr>
            <a:spLocks noChangeArrowheads="1"/>
          </p:cNvSpPr>
          <p:nvPr/>
        </p:nvSpPr>
        <p:spPr bwMode="auto">
          <a:xfrm>
            <a:off x="4645025" y="270986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29" name="Oval 7">
            <a:extLst>
              <a:ext uri="{FF2B5EF4-FFF2-40B4-BE49-F238E27FC236}">
                <a16:creationId xmlns:a16="http://schemas.microsoft.com/office/drawing/2014/main" id="{D60A13BC-D280-EC49-A002-1043D36C42E2}"/>
              </a:ext>
            </a:extLst>
          </p:cNvPr>
          <p:cNvSpPr>
            <a:spLocks noChangeArrowheads="1"/>
          </p:cNvSpPr>
          <p:nvPr/>
        </p:nvSpPr>
        <p:spPr bwMode="auto">
          <a:xfrm>
            <a:off x="7021513" y="270986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30" name="Oval 8">
            <a:extLst>
              <a:ext uri="{FF2B5EF4-FFF2-40B4-BE49-F238E27FC236}">
                <a16:creationId xmlns:a16="http://schemas.microsoft.com/office/drawing/2014/main" id="{0462051E-2A1A-EA47-941A-89E053970A9B}"/>
              </a:ext>
            </a:extLst>
          </p:cNvPr>
          <p:cNvSpPr>
            <a:spLocks noChangeArrowheads="1"/>
          </p:cNvSpPr>
          <p:nvPr/>
        </p:nvSpPr>
        <p:spPr bwMode="auto">
          <a:xfrm>
            <a:off x="2844800" y="4078288"/>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31" name="Oval 9">
            <a:extLst>
              <a:ext uri="{FF2B5EF4-FFF2-40B4-BE49-F238E27FC236}">
                <a16:creationId xmlns:a16="http://schemas.microsoft.com/office/drawing/2014/main" id="{7DB45DF8-42FA-CF46-B851-BEBCFA18D6B8}"/>
              </a:ext>
            </a:extLst>
          </p:cNvPr>
          <p:cNvSpPr>
            <a:spLocks noChangeArrowheads="1"/>
          </p:cNvSpPr>
          <p:nvPr/>
        </p:nvSpPr>
        <p:spPr bwMode="auto">
          <a:xfrm>
            <a:off x="2916238" y="523081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32" name="Line 10">
            <a:extLst>
              <a:ext uri="{FF2B5EF4-FFF2-40B4-BE49-F238E27FC236}">
                <a16:creationId xmlns:a16="http://schemas.microsoft.com/office/drawing/2014/main" id="{F75BAEB3-2804-6D4A-85E7-B798B3F26680}"/>
              </a:ext>
            </a:extLst>
          </p:cNvPr>
          <p:cNvSpPr>
            <a:spLocks noChangeShapeType="1"/>
          </p:cNvSpPr>
          <p:nvPr/>
        </p:nvSpPr>
        <p:spPr bwMode="auto">
          <a:xfrm>
            <a:off x="2555875" y="1628775"/>
            <a:ext cx="0" cy="107950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3" name="Line 11">
            <a:extLst>
              <a:ext uri="{FF2B5EF4-FFF2-40B4-BE49-F238E27FC236}">
                <a16:creationId xmlns:a16="http://schemas.microsoft.com/office/drawing/2014/main" id="{506F537A-8142-A941-91DB-0FD07E586BF8}"/>
              </a:ext>
            </a:extLst>
          </p:cNvPr>
          <p:cNvSpPr>
            <a:spLocks noChangeShapeType="1"/>
          </p:cNvSpPr>
          <p:nvPr/>
        </p:nvSpPr>
        <p:spPr bwMode="auto">
          <a:xfrm>
            <a:off x="827088" y="2924175"/>
            <a:ext cx="1081087"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4" name="Line 12">
            <a:extLst>
              <a:ext uri="{FF2B5EF4-FFF2-40B4-BE49-F238E27FC236}">
                <a16:creationId xmlns:a16="http://schemas.microsoft.com/office/drawing/2014/main" id="{F2D54EDC-B454-294F-8587-20195C363F35}"/>
              </a:ext>
            </a:extLst>
          </p:cNvPr>
          <p:cNvSpPr>
            <a:spLocks noChangeShapeType="1"/>
          </p:cNvSpPr>
          <p:nvPr/>
        </p:nvSpPr>
        <p:spPr bwMode="auto">
          <a:xfrm>
            <a:off x="3203575" y="2924175"/>
            <a:ext cx="1439863"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5" name="Line 13">
            <a:extLst>
              <a:ext uri="{FF2B5EF4-FFF2-40B4-BE49-F238E27FC236}">
                <a16:creationId xmlns:a16="http://schemas.microsoft.com/office/drawing/2014/main" id="{BEF7C482-934F-7348-9AD6-B1DA235E77BE}"/>
              </a:ext>
            </a:extLst>
          </p:cNvPr>
          <p:cNvSpPr>
            <a:spLocks noChangeShapeType="1"/>
          </p:cNvSpPr>
          <p:nvPr/>
        </p:nvSpPr>
        <p:spPr bwMode="auto">
          <a:xfrm flipH="1">
            <a:off x="3132138" y="3068638"/>
            <a:ext cx="1584325"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6" name="Line 14">
            <a:extLst>
              <a:ext uri="{FF2B5EF4-FFF2-40B4-BE49-F238E27FC236}">
                <a16:creationId xmlns:a16="http://schemas.microsoft.com/office/drawing/2014/main" id="{E4C766E3-3F64-E54C-8153-1782B1B7C1D9}"/>
              </a:ext>
            </a:extLst>
          </p:cNvPr>
          <p:cNvSpPr>
            <a:spLocks noChangeShapeType="1"/>
          </p:cNvSpPr>
          <p:nvPr/>
        </p:nvSpPr>
        <p:spPr bwMode="auto">
          <a:xfrm>
            <a:off x="5940425" y="2924175"/>
            <a:ext cx="1079500"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7" name="Line 15">
            <a:extLst>
              <a:ext uri="{FF2B5EF4-FFF2-40B4-BE49-F238E27FC236}">
                <a16:creationId xmlns:a16="http://schemas.microsoft.com/office/drawing/2014/main" id="{5F3B275C-012C-BF42-9A6E-CD35D51C239F}"/>
              </a:ext>
            </a:extLst>
          </p:cNvPr>
          <p:cNvSpPr>
            <a:spLocks noChangeShapeType="1"/>
          </p:cNvSpPr>
          <p:nvPr/>
        </p:nvSpPr>
        <p:spPr bwMode="auto">
          <a:xfrm flipH="1" flipV="1">
            <a:off x="3059113" y="1484313"/>
            <a:ext cx="2017712" cy="122396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8" name="Line 16">
            <a:extLst>
              <a:ext uri="{FF2B5EF4-FFF2-40B4-BE49-F238E27FC236}">
                <a16:creationId xmlns:a16="http://schemas.microsoft.com/office/drawing/2014/main" id="{0753F74E-A976-D748-A301-634F59C01F2F}"/>
              </a:ext>
            </a:extLst>
          </p:cNvPr>
          <p:cNvSpPr>
            <a:spLocks noChangeShapeType="1"/>
          </p:cNvSpPr>
          <p:nvPr/>
        </p:nvSpPr>
        <p:spPr bwMode="auto">
          <a:xfrm flipH="1" flipV="1">
            <a:off x="2771775" y="3213100"/>
            <a:ext cx="431800" cy="93662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9" name="Line 17">
            <a:extLst>
              <a:ext uri="{FF2B5EF4-FFF2-40B4-BE49-F238E27FC236}">
                <a16:creationId xmlns:a16="http://schemas.microsoft.com/office/drawing/2014/main" id="{8269D095-BF69-734C-BEE0-E91F3AD1B0D5}"/>
              </a:ext>
            </a:extLst>
          </p:cNvPr>
          <p:cNvSpPr>
            <a:spLocks noChangeShapeType="1"/>
          </p:cNvSpPr>
          <p:nvPr/>
        </p:nvSpPr>
        <p:spPr bwMode="auto">
          <a:xfrm flipH="1">
            <a:off x="4067175" y="3213100"/>
            <a:ext cx="1081088" cy="107950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40" name="Line 18">
            <a:extLst>
              <a:ext uri="{FF2B5EF4-FFF2-40B4-BE49-F238E27FC236}">
                <a16:creationId xmlns:a16="http://schemas.microsoft.com/office/drawing/2014/main" id="{16112146-2AB9-6545-9AD2-BAA690F1D047}"/>
              </a:ext>
            </a:extLst>
          </p:cNvPr>
          <p:cNvSpPr>
            <a:spLocks noChangeShapeType="1"/>
          </p:cNvSpPr>
          <p:nvPr/>
        </p:nvSpPr>
        <p:spPr bwMode="auto">
          <a:xfrm flipH="1">
            <a:off x="4140200" y="3213100"/>
            <a:ext cx="1223963" cy="223202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41" name="Line 19">
            <a:extLst>
              <a:ext uri="{FF2B5EF4-FFF2-40B4-BE49-F238E27FC236}">
                <a16:creationId xmlns:a16="http://schemas.microsoft.com/office/drawing/2014/main" id="{F8D0A5DC-F730-C44E-BE57-98503250FBC9}"/>
              </a:ext>
            </a:extLst>
          </p:cNvPr>
          <p:cNvSpPr>
            <a:spLocks noChangeShapeType="1"/>
          </p:cNvSpPr>
          <p:nvPr/>
        </p:nvSpPr>
        <p:spPr bwMode="auto">
          <a:xfrm flipH="1" flipV="1">
            <a:off x="2195513" y="3213100"/>
            <a:ext cx="720725" cy="223202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42" name="Text Box 20">
            <a:extLst>
              <a:ext uri="{FF2B5EF4-FFF2-40B4-BE49-F238E27FC236}">
                <a16:creationId xmlns:a16="http://schemas.microsoft.com/office/drawing/2014/main" id="{5BD7DAE2-51B6-1541-8F37-D4A948B9E5F8}"/>
              </a:ext>
            </a:extLst>
          </p:cNvPr>
          <p:cNvSpPr txBox="1">
            <a:spLocks noChangeArrowheads="1"/>
          </p:cNvSpPr>
          <p:nvPr/>
        </p:nvSpPr>
        <p:spPr bwMode="auto">
          <a:xfrm>
            <a:off x="2197100" y="11715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暂停</a:t>
            </a:r>
          </a:p>
        </p:txBody>
      </p:sp>
      <p:sp>
        <p:nvSpPr>
          <p:cNvPr id="154643" name="Text Box 21">
            <a:extLst>
              <a:ext uri="{FF2B5EF4-FFF2-40B4-BE49-F238E27FC236}">
                <a16:creationId xmlns:a16="http://schemas.microsoft.com/office/drawing/2014/main" id="{7219CF7A-D8B0-834C-846C-7EDC72517B6F}"/>
              </a:ext>
            </a:extLst>
          </p:cNvPr>
          <p:cNvSpPr txBox="1">
            <a:spLocks noChangeArrowheads="1"/>
          </p:cNvSpPr>
          <p:nvPr/>
        </p:nvSpPr>
        <p:spPr bwMode="auto">
          <a:xfrm>
            <a:off x="2195513" y="27559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就绪</a:t>
            </a:r>
          </a:p>
        </p:txBody>
      </p:sp>
      <p:sp>
        <p:nvSpPr>
          <p:cNvPr id="154644" name="Text Box 22">
            <a:extLst>
              <a:ext uri="{FF2B5EF4-FFF2-40B4-BE49-F238E27FC236}">
                <a16:creationId xmlns:a16="http://schemas.microsoft.com/office/drawing/2014/main" id="{E5677856-468D-EC4A-838B-4F9743592E5D}"/>
              </a:ext>
            </a:extLst>
          </p:cNvPr>
          <p:cNvSpPr txBox="1">
            <a:spLocks noChangeArrowheads="1"/>
          </p:cNvSpPr>
          <p:nvPr/>
        </p:nvSpPr>
        <p:spPr bwMode="auto">
          <a:xfrm>
            <a:off x="4860925" y="27559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执行</a:t>
            </a:r>
          </a:p>
        </p:txBody>
      </p:sp>
      <p:sp>
        <p:nvSpPr>
          <p:cNvPr id="154645" name="Text Box 23">
            <a:extLst>
              <a:ext uri="{FF2B5EF4-FFF2-40B4-BE49-F238E27FC236}">
                <a16:creationId xmlns:a16="http://schemas.microsoft.com/office/drawing/2014/main" id="{F93BE7A8-E2C8-104F-ACC5-91F280C6D788}"/>
              </a:ext>
            </a:extLst>
          </p:cNvPr>
          <p:cNvSpPr txBox="1">
            <a:spLocks noChangeArrowheads="1"/>
          </p:cNvSpPr>
          <p:nvPr/>
        </p:nvSpPr>
        <p:spPr bwMode="auto">
          <a:xfrm>
            <a:off x="7237413" y="27559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僵死</a:t>
            </a:r>
          </a:p>
        </p:txBody>
      </p:sp>
      <p:sp>
        <p:nvSpPr>
          <p:cNvPr id="154646" name="Text Box 24">
            <a:extLst>
              <a:ext uri="{FF2B5EF4-FFF2-40B4-BE49-F238E27FC236}">
                <a16:creationId xmlns:a16="http://schemas.microsoft.com/office/drawing/2014/main" id="{F9E89C1B-F617-DB41-9292-EA68503F888C}"/>
              </a:ext>
            </a:extLst>
          </p:cNvPr>
          <p:cNvSpPr txBox="1">
            <a:spLocks noChangeArrowheads="1"/>
          </p:cNvSpPr>
          <p:nvPr/>
        </p:nvSpPr>
        <p:spPr bwMode="auto">
          <a:xfrm>
            <a:off x="2771775" y="412432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可中断的</a:t>
            </a:r>
          </a:p>
        </p:txBody>
      </p:sp>
      <p:sp>
        <p:nvSpPr>
          <p:cNvPr id="154647" name="Text Box 25">
            <a:extLst>
              <a:ext uri="{FF2B5EF4-FFF2-40B4-BE49-F238E27FC236}">
                <a16:creationId xmlns:a16="http://schemas.microsoft.com/office/drawing/2014/main" id="{EF3EC276-D604-5641-9943-01F9F3E6B793}"/>
              </a:ext>
            </a:extLst>
          </p:cNvPr>
          <p:cNvSpPr txBox="1">
            <a:spLocks noChangeArrowheads="1"/>
          </p:cNvSpPr>
          <p:nvPr/>
        </p:nvSpPr>
        <p:spPr bwMode="auto">
          <a:xfrm>
            <a:off x="2844800" y="527685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不可中断的</a:t>
            </a:r>
          </a:p>
        </p:txBody>
      </p:sp>
      <p:sp>
        <p:nvSpPr>
          <p:cNvPr id="154648" name="Text Box 26">
            <a:extLst>
              <a:ext uri="{FF2B5EF4-FFF2-40B4-BE49-F238E27FC236}">
                <a16:creationId xmlns:a16="http://schemas.microsoft.com/office/drawing/2014/main" id="{8BB85081-61A8-2742-AECB-D8CE743D89FC}"/>
              </a:ext>
            </a:extLst>
          </p:cNvPr>
          <p:cNvSpPr txBox="1">
            <a:spLocks noChangeArrowheads="1"/>
          </p:cNvSpPr>
          <p:nvPr/>
        </p:nvSpPr>
        <p:spPr bwMode="auto">
          <a:xfrm>
            <a:off x="684213" y="24669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创建</a:t>
            </a:r>
          </a:p>
        </p:txBody>
      </p:sp>
      <p:sp>
        <p:nvSpPr>
          <p:cNvPr id="154649" name="Text Box 27">
            <a:extLst>
              <a:ext uri="{FF2B5EF4-FFF2-40B4-BE49-F238E27FC236}">
                <a16:creationId xmlns:a16="http://schemas.microsoft.com/office/drawing/2014/main" id="{E3EF9BC0-FCDC-ED4D-A796-BE55F94F3837}"/>
              </a:ext>
            </a:extLst>
          </p:cNvPr>
          <p:cNvSpPr txBox="1">
            <a:spLocks noChangeArrowheads="1"/>
          </p:cNvSpPr>
          <p:nvPr/>
        </p:nvSpPr>
        <p:spPr bwMode="auto">
          <a:xfrm>
            <a:off x="1835150" y="18923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信号</a:t>
            </a:r>
          </a:p>
        </p:txBody>
      </p:sp>
      <p:sp>
        <p:nvSpPr>
          <p:cNvPr id="154650" name="Text Box 28">
            <a:extLst>
              <a:ext uri="{FF2B5EF4-FFF2-40B4-BE49-F238E27FC236}">
                <a16:creationId xmlns:a16="http://schemas.microsoft.com/office/drawing/2014/main" id="{C5E0CC21-BA1F-B44C-B567-A130AADE1468}"/>
              </a:ext>
            </a:extLst>
          </p:cNvPr>
          <p:cNvSpPr txBox="1">
            <a:spLocks noChangeArrowheads="1"/>
          </p:cNvSpPr>
          <p:nvPr/>
        </p:nvSpPr>
        <p:spPr bwMode="auto">
          <a:xfrm>
            <a:off x="5868988" y="24669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中止</a:t>
            </a:r>
          </a:p>
        </p:txBody>
      </p:sp>
      <p:sp>
        <p:nvSpPr>
          <p:cNvPr id="154651" name="Text Box 29">
            <a:extLst>
              <a:ext uri="{FF2B5EF4-FFF2-40B4-BE49-F238E27FC236}">
                <a16:creationId xmlns:a16="http://schemas.microsoft.com/office/drawing/2014/main" id="{D8BE50A8-2FFA-AC44-8CC0-0A2A91417316}"/>
              </a:ext>
            </a:extLst>
          </p:cNvPr>
          <p:cNvSpPr txBox="1">
            <a:spLocks noChangeArrowheads="1"/>
          </p:cNvSpPr>
          <p:nvPr/>
        </p:nvSpPr>
        <p:spPr bwMode="auto">
          <a:xfrm>
            <a:off x="3349625" y="24923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调度</a:t>
            </a:r>
          </a:p>
        </p:txBody>
      </p:sp>
      <p:sp>
        <p:nvSpPr>
          <p:cNvPr id="154652" name="Text Box 30">
            <a:extLst>
              <a:ext uri="{FF2B5EF4-FFF2-40B4-BE49-F238E27FC236}">
                <a16:creationId xmlns:a16="http://schemas.microsoft.com/office/drawing/2014/main" id="{0F4F7140-48DA-9A45-B980-ABB455AC7447}"/>
              </a:ext>
            </a:extLst>
          </p:cNvPr>
          <p:cNvSpPr txBox="1">
            <a:spLocks noChangeArrowheads="1"/>
          </p:cNvSpPr>
          <p:nvPr/>
        </p:nvSpPr>
        <p:spPr bwMode="auto">
          <a:xfrm>
            <a:off x="3421063" y="311626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剥夺</a:t>
            </a:r>
          </a:p>
        </p:txBody>
      </p:sp>
      <p:sp>
        <p:nvSpPr>
          <p:cNvPr id="154653" name="Text Box 31">
            <a:extLst>
              <a:ext uri="{FF2B5EF4-FFF2-40B4-BE49-F238E27FC236}">
                <a16:creationId xmlns:a16="http://schemas.microsoft.com/office/drawing/2014/main" id="{FA8ADED7-AA89-B749-BCB7-F1F63DCFF885}"/>
              </a:ext>
            </a:extLst>
          </p:cNvPr>
          <p:cNvSpPr txBox="1">
            <a:spLocks noChangeArrowheads="1"/>
          </p:cNvSpPr>
          <p:nvPr/>
        </p:nvSpPr>
        <p:spPr bwMode="auto">
          <a:xfrm>
            <a:off x="1981200" y="458152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事件</a:t>
            </a:r>
          </a:p>
        </p:txBody>
      </p:sp>
      <p:sp>
        <p:nvSpPr>
          <p:cNvPr id="154654" name="Text Box 32">
            <a:extLst>
              <a:ext uri="{FF2B5EF4-FFF2-40B4-BE49-F238E27FC236}">
                <a16:creationId xmlns:a16="http://schemas.microsoft.com/office/drawing/2014/main" id="{1D3C4AE8-2F0C-5642-968F-150029C8EC06}"/>
              </a:ext>
            </a:extLst>
          </p:cNvPr>
          <p:cNvSpPr txBox="1">
            <a:spLocks noChangeArrowheads="1"/>
          </p:cNvSpPr>
          <p:nvPr/>
        </p:nvSpPr>
        <p:spPr bwMode="auto">
          <a:xfrm>
            <a:off x="1331913" y="357346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信号或事件</a:t>
            </a:r>
          </a:p>
        </p:txBody>
      </p:sp>
      <p:sp>
        <p:nvSpPr>
          <p:cNvPr id="154655" name="Text Box 33">
            <a:extLst>
              <a:ext uri="{FF2B5EF4-FFF2-40B4-BE49-F238E27FC236}">
                <a16:creationId xmlns:a16="http://schemas.microsoft.com/office/drawing/2014/main" id="{6559FC58-5C22-2546-9EB9-E28CC21B984C}"/>
              </a:ext>
            </a:extLst>
          </p:cNvPr>
          <p:cNvSpPr txBox="1">
            <a:spLocks noChangeArrowheads="1"/>
          </p:cNvSpPr>
          <p:nvPr/>
        </p:nvSpPr>
        <p:spPr bwMode="auto">
          <a:xfrm>
            <a:off x="4213225" y="191611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信号</a:t>
            </a:r>
          </a:p>
        </p:txBody>
      </p:sp>
      <p:sp>
        <p:nvSpPr>
          <p:cNvPr id="154656" name="Text Box 34">
            <a:extLst>
              <a:ext uri="{FF2B5EF4-FFF2-40B4-BE49-F238E27FC236}">
                <a16:creationId xmlns:a16="http://schemas.microsoft.com/office/drawing/2014/main" id="{357A9383-C5D7-4547-82AB-392EA4384566}"/>
              </a:ext>
            </a:extLst>
          </p:cNvPr>
          <p:cNvSpPr txBox="1">
            <a:spLocks noChangeArrowheads="1"/>
          </p:cNvSpPr>
          <p:nvPr/>
        </p:nvSpPr>
        <p:spPr bwMode="auto">
          <a:xfrm>
            <a:off x="4572000" y="458152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等待事件</a:t>
            </a:r>
          </a:p>
        </p:txBody>
      </p:sp>
      <p:sp>
        <p:nvSpPr>
          <p:cNvPr id="154657" name="Text Box 35">
            <a:extLst>
              <a:ext uri="{FF2B5EF4-FFF2-40B4-BE49-F238E27FC236}">
                <a16:creationId xmlns:a16="http://schemas.microsoft.com/office/drawing/2014/main" id="{BF07FF62-22D1-5641-B8E2-1A333E7372C2}"/>
              </a:ext>
            </a:extLst>
          </p:cNvPr>
          <p:cNvSpPr txBox="1">
            <a:spLocks noChangeArrowheads="1"/>
          </p:cNvSpPr>
          <p:nvPr/>
        </p:nvSpPr>
        <p:spPr bwMode="auto">
          <a:xfrm>
            <a:off x="4427538" y="3573463"/>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等待信号或事件</a:t>
            </a:r>
          </a:p>
        </p:txBody>
      </p:sp>
      <p:sp>
        <p:nvSpPr>
          <p:cNvPr id="154658" name="Text Box 36">
            <a:extLst>
              <a:ext uri="{FF2B5EF4-FFF2-40B4-BE49-F238E27FC236}">
                <a16:creationId xmlns:a16="http://schemas.microsoft.com/office/drawing/2014/main" id="{4B13F537-1754-424B-B751-E0B96C11D36A}"/>
              </a:ext>
            </a:extLst>
          </p:cNvPr>
          <p:cNvSpPr txBox="1">
            <a:spLocks noChangeArrowheads="1"/>
          </p:cNvSpPr>
          <p:nvPr/>
        </p:nvSpPr>
        <p:spPr bwMode="auto">
          <a:xfrm>
            <a:off x="2555875" y="6223000"/>
            <a:ext cx="547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Linux </a:t>
            </a:r>
            <a:r>
              <a:rPr lang="zh-CN" altLang="en-US" sz="2800" b="1">
                <a:solidFill>
                  <a:srgbClr val="0000FF"/>
                </a:solidFill>
              </a:rPr>
              <a:t>进程</a:t>
            </a:r>
            <a:r>
              <a:rPr lang="en-US" altLang="zh-CN" sz="2800" b="1">
                <a:solidFill>
                  <a:srgbClr val="0000FF"/>
                </a:solidFill>
              </a:rPr>
              <a:t>/</a:t>
            </a:r>
            <a:r>
              <a:rPr lang="zh-CN" altLang="en-US" sz="2800" b="1">
                <a:solidFill>
                  <a:srgbClr val="0000FF"/>
                </a:solidFill>
              </a:rPr>
              <a:t>线程模型</a:t>
            </a:r>
          </a:p>
        </p:txBody>
      </p:sp>
      <p:sp>
        <p:nvSpPr>
          <p:cNvPr id="154659" name="Text Box 39">
            <a:extLst>
              <a:ext uri="{FF2B5EF4-FFF2-40B4-BE49-F238E27FC236}">
                <a16:creationId xmlns:a16="http://schemas.microsoft.com/office/drawing/2014/main" id="{86277D27-B1FB-D14A-8E6C-BEAE95FDE6E2}"/>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Tree>
    <p:extLst>
      <p:ext uri="{BB962C8B-B14F-4D97-AF65-F5344CB8AC3E}">
        <p14:creationId xmlns:p14="http://schemas.microsoft.com/office/powerpoint/2010/main" val="2462797064"/>
      </p:ext>
    </p:extLst>
  </p:cSld>
  <p:clrMapOvr>
    <a:masterClrMapping/>
  </p:clrMapOvr>
  <p:transition>
    <p:random/>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7" name="Rectangle 7">
            <a:extLst>
              <a:ext uri="{FF2B5EF4-FFF2-40B4-BE49-F238E27FC236}">
                <a16:creationId xmlns:a16="http://schemas.microsoft.com/office/drawing/2014/main" id="{6A421F48-3A63-684C-B3DA-8A002D4D1FCD}"/>
              </a:ext>
            </a:extLst>
          </p:cNvPr>
          <p:cNvSpPr>
            <a:spLocks noChangeArrowheads="1"/>
          </p:cNvSpPr>
          <p:nvPr/>
        </p:nvSpPr>
        <p:spPr bwMode="auto">
          <a:xfrm>
            <a:off x="5715000" y="1484313"/>
            <a:ext cx="2581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进    程</a:t>
            </a:r>
          </a:p>
        </p:txBody>
      </p:sp>
      <p:sp>
        <p:nvSpPr>
          <p:cNvPr id="302088" name="Rectangle 8">
            <a:extLst>
              <a:ext uri="{FF2B5EF4-FFF2-40B4-BE49-F238E27FC236}">
                <a16:creationId xmlns:a16="http://schemas.microsoft.com/office/drawing/2014/main" id="{0B649AD4-7F81-434F-9147-81AA22E6CE37}"/>
              </a:ext>
            </a:extLst>
          </p:cNvPr>
          <p:cNvSpPr>
            <a:spLocks noChangeArrowheads="1"/>
          </p:cNvSpPr>
          <p:nvPr/>
        </p:nvSpPr>
        <p:spPr bwMode="auto">
          <a:xfrm>
            <a:off x="1905000" y="2420938"/>
            <a:ext cx="7239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0000FF"/>
                </a:solidFill>
                <a:latin typeface="楷体_GB2312" pitchFamily="49" charset="-122"/>
                <a:ea typeface="楷体_GB2312" pitchFamily="49" charset="-122"/>
              </a:rPr>
              <a:t>调度和分派的基本单位</a:t>
            </a:r>
            <a:r>
              <a:rPr lang="zh-CN" altLang="en-US" sz="2800" b="1">
                <a:solidFill>
                  <a:srgbClr val="151B15"/>
                </a:solidFill>
                <a:latin typeface="楷体_GB2312" pitchFamily="49" charset="-122"/>
                <a:ea typeface="楷体_GB2312" pitchFamily="49" charset="-122"/>
              </a:rPr>
              <a:t>  资源拥有的基本单位</a:t>
            </a:r>
          </a:p>
          <a:p>
            <a:endParaRPr lang="zh-CN" altLang="en-US" sz="2800" b="1">
              <a:solidFill>
                <a:srgbClr val="151B15"/>
              </a:solidFill>
              <a:latin typeface="楷体_GB2312" pitchFamily="49" charset="-122"/>
              <a:ea typeface="楷体_GB2312" pitchFamily="49" charset="-122"/>
            </a:endParaRPr>
          </a:p>
          <a:p>
            <a:r>
              <a:rPr lang="zh-CN" altLang="en-US" sz="2800" b="1">
                <a:solidFill>
                  <a:srgbClr val="0000FF"/>
                </a:solidFill>
                <a:latin typeface="楷体_GB2312" pitchFamily="49" charset="-122"/>
                <a:ea typeface="楷体_GB2312" pitchFamily="49" charset="-122"/>
              </a:rPr>
              <a:t>       更好</a:t>
            </a:r>
            <a:r>
              <a:rPr lang="zh-CN" altLang="en-US" sz="2800" b="1">
                <a:solidFill>
                  <a:srgbClr val="151B15"/>
                </a:solidFill>
                <a:latin typeface="楷体_GB2312" pitchFamily="49" charset="-122"/>
                <a:ea typeface="楷体_GB2312" pitchFamily="49" charset="-122"/>
              </a:rPr>
              <a:t>                好 </a:t>
            </a:r>
          </a:p>
          <a:p>
            <a:endParaRPr lang="zh-CN" altLang="en-US" sz="2800" b="1">
              <a:solidFill>
                <a:srgbClr val="151B15"/>
              </a:solidFill>
              <a:latin typeface="楷体_GB2312" pitchFamily="49" charset="-122"/>
              <a:ea typeface="楷体_GB2312" pitchFamily="49" charset="-122"/>
            </a:endParaRPr>
          </a:p>
          <a:p>
            <a:r>
              <a:rPr lang="zh-CN" altLang="en-US" sz="2800" b="1">
                <a:solidFill>
                  <a:srgbClr val="151B15"/>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共享隶属进程的资源</a:t>
            </a:r>
            <a:r>
              <a:rPr lang="zh-CN" altLang="en-US" sz="2800" b="1">
                <a:solidFill>
                  <a:srgbClr val="151B15"/>
                </a:solidFill>
                <a:latin typeface="楷体_GB2312" pitchFamily="49" charset="-122"/>
                <a:ea typeface="楷体_GB2312" pitchFamily="49" charset="-122"/>
              </a:rPr>
              <a:t>    拥有系统资源</a:t>
            </a:r>
          </a:p>
          <a:p>
            <a:endParaRPr lang="zh-CN" altLang="en-US" sz="2800" b="1">
              <a:solidFill>
                <a:srgbClr val="151B15"/>
              </a:solidFill>
              <a:latin typeface="楷体_GB2312" pitchFamily="49" charset="-122"/>
              <a:ea typeface="楷体_GB2312" pitchFamily="49" charset="-122"/>
            </a:endParaRPr>
          </a:p>
          <a:p>
            <a:r>
              <a:rPr lang="zh-CN" altLang="en-US" sz="2800" b="1">
                <a:solidFill>
                  <a:srgbClr val="151B15"/>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小 </a:t>
            </a:r>
            <a:r>
              <a:rPr lang="zh-CN" altLang="en-US" sz="2800" b="1">
                <a:solidFill>
                  <a:srgbClr val="151B15"/>
                </a:solidFill>
                <a:latin typeface="楷体_GB2312" pitchFamily="49" charset="-122"/>
                <a:ea typeface="楷体_GB2312" pitchFamily="49" charset="-122"/>
              </a:rPr>
              <a:t>                大</a:t>
            </a:r>
          </a:p>
        </p:txBody>
      </p:sp>
      <p:sp>
        <p:nvSpPr>
          <p:cNvPr id="302089" name="Rectangle 9">
            <a:extLst>
              <a:ext uri="{FF2B5EF4-FFF2-40B4-BE49-F238E27FC236}">
                <a16:creationId xmlns:a16="http://schemas.microsoft.com/office/drawing/2014/main" id="{4B231802-0727-6044-BC75-5AB69E5DBEF0}"/>
              </a:ext>
            </a:extLst>
          </p:cNvPr>
          <p:cNvSpPr>
            <a:spLocks noChangeArrowheads="1"/>
          </p:cNvSpPr>
          <p:nvPr/>
        </p:nvSpPr>
        <p:spPr bwMode="auto">
          <a:xfrm>
            <a:off x="2362200" y="1484313"/>
            <a:ext cx="2359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线    程</a:t>
            </a:r>
          </a:p>
        </p:txBody>
      </p:sp>
      <p:sp>
        <p:nvSpPr>
          <p:cNvPr id="302090" name="Rectangle 10">
            <a:extLst>
              <a:ext uri="{FF2B5EF4-FFF2-40B4-BE49-F238E27FC236}">
                <a16:creationId xmlns:a16="http://schemas.microsoft.com/office/drawing/2014/main" id="{B62C50BB-1F8E-3D46-B1A9-F376794B1516}"/>
              </a:ext>
            </a:extLst>
          </p:cNvPr>
          <p:cNvSpPr>
            <a:spLocks noChangeArrowheads="1"/>
          </p:cNvSpPr>
          <p:nvPr/>
        </p:nvSpPr>
        <p:spPr bwMode="auto">
          <a:xfrm>
            <a:off x="457200" y="2420938"/>
            <a:ext cx="1371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CC3399"/>
                </a:solidFill>
                <a:latin typeface="楷体_GB2312" pitchFamily="49" charset="-122"/>
                <a:ea typeface="楷体_GB2312" pitchFamily="49" charset="-122"/>
              </a:rPr>
              <a:t>调度</a:t>
            </a:r>
          </a:p>
          <a:p>
            <a:endParaRPr lang="zh-CN" altLang="en-US" sz="2800" b="1">
              <a:solidFill>
                <a:srgbClr val="CC3399"/>
              </a:solidFill>
              <a:latin typeface="楷体_GB2312" pitchFamily="49" charset="-122"/>
              <a:ea typeface="楷体_GB2312" pitchFamily="49" charset="-122"/>
            </a:endParaRPr>
          </a:p>
          <a:p>
            <a:r>
              <a:rPr lang="zh-CN" altLang="en-US" sz="2800" b="1">
                <a:solidFill>
                  <a:srgbClr val="CC3399"/>
                </a:solidFill>
                <a:latin typeface="楷体_GB2312" pitchFamily="49" charset="-122"/>
                <a:ea typeface="楷体_GB2312" pitchFamily="49" charset="-122"/>
              </a:rPr>
              <a:t>并发性</a:t>
            </a:r>
          </a:p>
          <a:p>
            <a:endParaRPr lang="zh-CN" altLang="en-US" sz="2800" b="1">
              <a:solidFill>
                <a:srgbClr val="CC3399"/>
              </a:solidFill>
              <a:latin typeface="楷体_GB2312" pitchFamily="49" charset="-122"/>
              <a:ea typeface="楷体_GB2312" pitchFamily="49" charset="-122"/>
            </a:endParaRPr>
          </a:p>
          <a:p>
            <a:r>
              <a:rPr lang="zh-CN" altLang="en-US" sz="2800" b="1">
                <a:solidFill>
                  <a:srgbClr val="CC3399"/>
                </a:solidFill>
                <a:latin typeface="楷体_GB2312" pitchFamily="49" charset="-122"/>
                <a:ea typeface="楷体_GB2312" pitchFamily="49" charset="-122"/>
              </a:rPr>
              <a:t>拥有资源</a:t>
            </a:r>
          </a:p>
          <a:p>
            <a:endParaRPr lang="zh-CN" altLang="en-US" sz="2800" b="1">
              <a:solidFill>
                <a:srgbClr val="CC3399"/>
              </a:solidFill>
              <a:latin typeface="楷体_GB2312" pitchFamily="49" charset="-122"/>
              <a:ea typeface="楷体_GB2312" pitchFamily="49" charset="-122"/>
            </a:endParaRPr>
          </a:p>
          <a:p>
            <a:r>
              <a:rPr lang="zh-CN" altLang="en-US" sz="2800" b="1">
                <a:solidFill>
                  <a:srgbClr val="CC3399"/>
                </a:solidFill>
                <a:latin typeface="楷体_GB2312" pitchFamily="49" charset="-122"/>
                <a:ea typeface="楷体_GB2312" pitchFamily="49" charset="-122"/>
              </a:rPr>
              <a:t>系统开销</a:t>
            </a:r>
          </a:p>
        </p:txBody>
      </p:sp>
      <p:sp>
        <p:nvSpPr>
          <p:cNvPr id="155654" name="Line 11">
            <a:extLst>
              <a:ext uri="{FF2B5EF4-FFF2-40B4-BE49-F238E27FC236}">
                <a16:creationId xmlns:a16="http://schemas.microsoft.com/office/drawing/2014/main" id="{77FDE664-8233-4C4A-8980-5E4EE46D73C4}"/>
              </a:ext>
            </a:extLst>
          </p:cNvPr>
          <p:cNvSpPr>
            <a:spLocks noChangeShapeType="1"/>
          </p:cNvSpPr>
          <p:nvPr/>
        </p:nvSpPr>
        <p:spPr bwMode="auto">
          <a:xfrm>
            <a:off x="533400" y="4495800"/>
            <a:ext cx="830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302094" name="Rectangle 14">
            <a:extLst>
              <a:ext uri="{FF2B5EF4-FFF2-40B4-BE49-F238E27FC236}">
                <a16:creationId xmlns:a16="http://schemas.microsoft.com/office/drawing/2014/main" id="{FCAE18D8-466A-9B4C-BC81-D13B7EB73901}"/>
              </a:ext>
            </a:extLst>
          </p:cNvPr>
          <p:cNvSpPr>
            <a:spLocks noChangeArrowheads="1"/>
          </p:cNvSpPr>
          <p:nvPr/>
        </p:nvSpPr>
        <p:spPr bwMode="auto">
          <a:xfrm>
            <a:off x="533400" y="69215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楷体_GB2312" pitchFamily="49" charset="-122"/>
                <a:ea typeface="楷体_GB2312" pitchFamily="49" charset="-122"/>
              </a:rPr>
              <a:t>二、线程与进程的比较</a:t>
            </a:r>
          </a:p>
        </p:txBody>
      </p:sp>
      <p:grpSp>
        <p:nvGrpSpPr>
          <p:cNvPr id="2" name="Group 20">
            <a:extLst>
              <a:ext uri="{FF2B5EF4-FFF2-40B4-BE49-F238E27FC236}">
                <a16:creationId xmlns:a16="http://schemas.microsoft.com/office/drawing/2014/main" id="{147D1A09-B0EE-3B43-B540-3058057651BF}"/>
              </a:ext>
            </a:extLst>
          </p:cNvPr>
          <p:cNvGrpSpPr>
            <a:grpSpLocks/>
          </p:cNvGrpSpPr>
          <p:nvPr/>
        </p:nvGrpSpPr>
        <p:grpSpPr bwMode="auto">
          <a:xfrm>
            <a:off x="587375" y="2133600"/>
            <a:ext cx="8305800" cy="3429000"/>
            <a:chOff x="336" y="1632"/>
            <a:chExt cx="5232" cy="2160"/>
          </a:xfrm>
        </p:grpSpPr>
        <p:sp>
          <p:nvSpPr>
            <p:cNvPr id="155659" name="Line 12">
              <a:extLst>
                <a:ext uri="{FF2B5EF4-FFF2-40B4-BE49-F238E27FC236}">
                  <a16:creationId xmlns:a16="http://schemas.microsoft.com/office/drawing/2014/main" id="{28A6578B-BB2D-6C41-A453-A040B42EF698}"/>
                </a:ext>
              </a:extLst>
            </p:cNvPr>
            <p:cNvSpPr>
              <a:spLocks noChangeShapeType="1"/>
            </p:cNvSpPr>
            <p:nvPr/>
          </p:nvSpPr>
          <p:spPr bwMode="auto">
            <a:xfrm>
              <a:off x="336" y="1632"/>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0" name="Line 13">
              <a:extLst>
                <a:ext uri="{FF2B5EF4-FFF2-40B4-BE49-F238E27FC236}">
                  <a16:creationId xmlns:a16="http://schemas.microsoft.com/office/drawing/2014/main" id="{2AD38FEB-68A4-784C-A894-3659F21FBE4C}"/>
                </a:ext>
              </a:extLst>
            </p:cNvPr>
            <p:cNvSpPr>
              <a:spLocks noChangeShapeType="1"/>
            </p:cNvSpPr>
            <p:nvPr/>
          </p:nvSpPr>
          <p:spPr bwMode="auto">
            <a:xfrm>
              <a:off x="336" y="3792"/>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1" name="Line 15">
              <a:extLst>
                <a:ext uri="{FF2B5EF4-FFF2-40B4-BE49-F238E27FC236}">
                  <a16:creationId xmlns:a16="http://schemas.microsoft.com/office/drawing/2014/main" id="{7FEC2C5E-BC86-E640-B0C5-154BFFBC4323}"/>
                </a:ext>
              </a:extLst>
            </p:cNvPr>
            <p:cNvSpPr>
              <a:spLocks noChangeShapeType="1"/>
            </p:cNvSpPr>
            <p:nvPr/>
          </p:nvSpPr>
          <p:spPr bwMode="auto">
            <a:xfrm>
              <a:off x="336" y="2112"/>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2" name="Line 16">
              <a:extLst>
                <a:ext uri="{FF2B5EF4-FFF2-40B4-BE49-F238E27FC236}">
                  <a16:creationId xmlns:a16="http://schemas.microsoft.com/office/drawing/2014/main" id="{87AF094B-4313-F747-B7EC-1B6C06D82116}"/>
                </a:ext>
              </a:extLst>
            </p:cNvPr>
            <p:cNvSpPr>
              <a:spLocks noChangeShapeType="1"/>
            </p:cNvSpPr>
            <p:nvPr/>
          </p:nvSpPr>
          <p:spPr bwMode="auto">
            <a:xfrm>
              <a:off x="336" y="3264"/>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3" name="Line 17">
              <a:extLst>
                <a:ext uri="{FF2B5EF4-FFF2-40B4-BE49-F238E27FC236}">
                  <a16:creationId xmlns:a16="http://schemas.microsoft.com/office/drawing/2014/main" id="{DB865DC8-8F90-AF4E-A462-3EF94B289E37}"/>
                </a:ext>
              </a:extLst>
            </p:cNvPr>
            <p:cNvSpPr>
              <a:spLocks noChangeShapeType="1"/>
            </p:cNvSpPr>
            <p:nvPr/>
          </p:nvSpPr>
          <p:spPr bwMode="auto">
            <a:xfrm>
              <a:off x="1248" y="1632"/>
              <a:ext cx="0" cy="21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5664" name="Line 18">
              <a:extLst>
                <a:ext uri="{FF2B5EF4-FFF2-40B4-BE49-F238E27FC236}">
                  <a16:creationId xmlns:a16="http://schemas.microsoft.com/office/drawing/2014/main" id="{C3C448F7-D582-BC46-B659-DAABCCB29338}"/>
                </a:ext>
              </a:extLst>
            </p:cNvPr>
            <p:cNvSpPr>
              <a:spLocks noChangeShapeType="1"/>
            </p:cNvSpPr>
            <p:nvPr/>
          </p:nvSpPr>
          <p:spPr bwMode="auto">
            <a:xfrm>
              <a:off x="3696" y="1632"/>
              <a:ext cx="0" cy="21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5665" name="Line 19">
              <a:extLst>
                <a:ext uri="{FF2B5EF4-FFF2-40B4-BE49-F238E27FC236}">
                  <a16:creationId xmlns:a16="http://schemas.microsoft.com/office/drawing/2014/main" id="{5ED84A50-069A-9147-AF31-7721C27705F5}"/>
                </a:ext>
              </a:extLst>
            </p:cNvPr>
            <p:cNvSpPr>
              <a:spLocks noChangeShapeType="1"/>
            </p:cNvSpPr>
            <p:nvPr/>
          </p:nvSpPr>
          <p:spPr bwMode="auto">
            <a:xfrm>
              <a:off x="336" y="2688"/>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55657" name="Text Box 22">
            <a:extLst>
              <a:ext uri="{FF2B5EF4-FFF2-40B4-BE49-F238E27FC236}">
                <a16:creationId xmlns:a16="http://schemas.microsoft.com/office/drawing/2014/main" id="{36564E77-716F-954E-B9A2-AB41D3056D85}"/>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5658" name="灯片编号占位符 3">
            <a:extLst>
              <a:ext uri="{FF2B5EF4-FFF2-40B4-BE49-F238E27FC236}">
                <a16:creationId xmlns:a16="http://schemas.microsoft.com/office/drawing/2014/main" id="{58744D24-CFEC-7747-AE97-2A743F42958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A0CAD71-83CA-8340-B20D-E77F4B88A31B}" type="slidenum">
              <a:rPr lang="zh-CN" altLang="en-US" sz="1800"/>
              <a:pPr/>
              <a:t>152</a:t>
            </a:fld>
            <a:endParaRPr lang="en-US" altLang="zh-CN" sz="1800"/>
          </a:p>
        </p:txBody>
      </p:sp>
    </p:spTree>
    <p:extLst>
      <p:ext uri="{BB962C8B-B14F-4D97-AF65-F5344CB8AC3E}">
        <p14:creationId xmlns:p14="http://schemas.microsoft.com/office/powerpoint/2010/main" val="257172489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2094"/>
                                        </p:tgtEl>
                                        <p:attrNameLst>
                                          <p:attrName>style.visibility</p:attrName>
                                        </p:attrNameLst>
                                      </p:cBhvr>
                                      <p:to>
                                        <p:strVal val="visible"/>
                                      </p:to>
                                    </p:set>
                                    <p:animEffect transition="in" filter="dissolve">
                                      <p:cBhvr>
                                        <p:cTn id="7" dur="500"/>
                                        <p:tgtEl>
                                          <p:spTgt spid="302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2089"/>
                                        </p:tgtEl>
                                        <p:attrNameLst>
                                          <p:attrName>style.visibility</p:attrName>
                                        </p:attrNameLst>
                                      </p:cBhvr>
                                      <p:to>
                                        <p:strVal val="visible"/>
                                      </p:to>
                                    </p:set>
                                    <p:animEffect transition="in" filter="dissolve">
                                      <p:cBhvr>
                                        <p:cTn id="12" dur="500"/>
                                        <p:tgtEl>
                                          <p:spTgt spid="302089"/>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02087"/>
                                        </p:tgtEl>
                                        <p:attrNameLst>
                                          <p:attrName>style.visibility</p:attrName>
                                        </p:attrNameLst>
                                      </p:cBhvr>
                                      <p:to>
                                        <p:strVal val="visible"/>
                                      </p:to>
                                    </p:set>
                                    <p:animEffect transition="in" filter="dissolve">
                                      <p:cBhvr>
                                        <p:cTn id="16" dur="500"/>
                                        <p:tgtEl>
                                          <p:spTgt spid="3020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02090"/>
                                        </p:tgtEl>
                                        <p:attrNameLst>
                                          <p:attrName>style.visibility</p:attrName>
                                        </p:attrNameLst>
                                      </p:cBhvr>
                                      <p:to>
                                        <p:strVal val="visible"/>
                                      </p:to>
                                    </p:set>
                                    <p:animEffect transition="in" filter="dissolve">
                                      <p:cBhvr>
                                        <p:cTn id="26" dur="500"/>
                                        <p:tgtEl>
                                          <p:spTgt spid="30209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02088">
                                            <p:txEl>
                                              <p:pRg st="0" end="0"/>
                                            </p:txEl>
                                          </p:spTgt>
                                        </p:tgtEl>
                                        <p:attrNameLst>
                                          <p:attrName>style.visibility</p:attrName>
                                        </p:attrNameLst>
                                      </p:cBhvr>
                                      <p:to>
                                        <p:strVal val="visible"/>
                                      </p:to>
                                    </p:set>
                                    <p:animEffect transition="in" filter="barn(outVertical)">
                                      <p:cBhvr>
                                        <p:cTn id="31" dur="500"/>
                                        <p:tgtEl>
                                          <p:spTgt spid="30208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02088">
                                            <p:txEl>
                                              <p:pRg st="2" end="2"/>
                                            </p:txEl>
                                          </p:spTgt>
                                        </p:tgtEl>
                                        <p:attrNameLst>
                                          <p:attrName>style.visibility</p:attrName>
                                        </p:attrNameLst>
                                      </p:cBhvr>
                                      <p:to>
                                        <p:strVal val="visible"/>
                                      </p:to>
                                    </p:set>
                                    <p:animEffect transition="in" filter="barn(outVertical)">
                                      <p:cBhvr>
                                        <p:cTn id="36" dur="500"/>
                                        <p:tgtEl>
                                          <p:spTgt spid="302088">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302088">
                                            <p:txEl>
                                              <p:pRg st="4" end="4"/>
                                            </p:txEl>
                                          </p:spTgt>
                                        </p:tgtEl>
                                        <p:attrNameLst>
                                          <p:attrName>style.visibility</p:attrName>
                                        </p:attrNameLst>
                                      </p:cBhvr>
                                      <p:to>
                                        <p:strVal val="visible"/>
                                      </p:to>
                                    </p:set>
                                    <p:animEffect transition="in" filter="barn(outVertical)">
                                      <p:cBhvr>
                                        <p:cTn id="41" dur="500"/>
                                        <p:tgtEl>
                                          <p:spTgt spid="302088">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302088">
                                            <p:txEl>
                                              <p:pRg st="6" end="6"/>
                                            </p:txEl>
                                          </p:spTgt>
                                        </p:tgtEl>
                                        <p:attrNameLst>
                                          <p:attrName>style.visibility</p:attrName>
                                        </p:attrNameLst>
                                      </p:cBhvr>
                                      <p:to>
                                        <p:strVal val="visible"/>
                                      </p:to>
                                    </p:set>
                                    <p:animEffect transition="in" filter="barn(outVertical)">
                                      <p:cBhvr>
                                        <p:cTn id="46" dur="500"/>
                                        <p:tgtEl>
                                          <p:spTgt spid="3020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7" grpId="0" autoUpdateAnimBg="0"/>
      <p:bldP spid="302088" grpId="0" build="p" autoUpdateAnimBg="0"/>
      <p:bldP spid="302089" grpId="0" autoUpdateAnimBg="0"/>
      <p:bldP spid="302090" grpId="0" autoUpdateAnimBg="0"/>
      <p:bldP spid="302094"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027">
            <a:extLst>
              <a:ext uri="{FF2B5EF4-FFF2-40B4-BE49-F238E27FC236}">
                <a16:creationId xmlns:a16="http://schemas.microsoft.com/office/drawing/2014/main" id="{5FF79B12-05EE-014A-8817-AE0610FB4A3A}"/>
              </a:ext>
            </a:extLst>
          </p:cNvPr>
          <p:cNvSpPr txBox="1">
            <a:spLocks noChangeArrowheads="1"/>
          </p:cNvSpPr>
          <p:nvPr/>
        </p:nvSpPr>
        <p:spPr bwMode="auto">
          <a:xfrm>
            <a:off x="381000" y="609600"/>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三、线程的实现方式</a:t>
            </a:r>
          </a:p>
        </p:txBody>
      </p:sp>
      <p:sp>
        <p:nvSpPr>
          <p:cNvPr id="304132" name="Text Box 1028">
            <a:extLst>
              <a:ext uri="{FF2B5EF4-FFF2-40B4-BE49-F238E27FC236}">
                <a16:creationId xmlns:a16="http://schemas.microsoft.com/office/drawing/2014/main" id="{FC3A7C42-E9E8-2A48-B8F1-17BB5BE37ABD}"/>
              </a:ext>
            </a:extLst>
          </p:cNvPr>
          <p:cNvSpPr txBox="1">
            <a:spLocks noChangeArrowheads="1"/>
          </p:cNvSpPr>
          <p:nvPr/>
        </p:nvSpPr>
        <p:spPr bwMode="auto">
          <a:xfrm>
            <a:off x="533400" y="1897063"/>
            <a:ext cx="83058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4200"/>
              </a:lnSpc>
            </a:pP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）内核支持线程</a:t>
            </a:r>
            <a:r>
              <a:rPr lang="en-US" altLang="zh-CN" sz="3200" b="1">
                <a:solidFill>
                  <a:srgbClr val="0000FF"/>
                </a:solidFill>
                <a:latin typeface="华文楷体" panose="02010600040101010101" pitchFamily="2" charset="-122"/>
                <a:ea typeface="华文楷体" panose="02010600040101010101" pitchFamily="2" charset="-122"/>
              </a:rPr>
              <a:t>KTS(</a:t>
            </a:r>
            <a:r>
              <a:rPr lang="zh-CN" altLang="en-US" sz="3200" b="1">
                <a:solidFill>
                  <a:srgbClr val="0000FF"/>
                </a:solidFill>
                <a:latin typeface="华文楷体" panose="02010600040101010101" pitchFamily="2" charset="-122"/>
                <a:ea typeface="华文楷体" panose="02010600040101010101" pitchFamily="2" charset="-122"/>
              </a:rPr>
              <a:t>轻便进程</a:t>
            </a:r>
            <a:r>
              <a:rPr lang="en-US" altLang="zh-CN" sz="3200" b="1">
                <a:solidFill>
                  <a:srgbClr val="0000FF"/>
                </a:solidFill>
                <a:latin typeface="华文楷体" panose="02010600040101010101" pitchFamily="2" charset="-122"/>
                <a:ea typeface="华文楷体" panose="02010600040101010101" pitchFamily="2" charset="-122"/>
              </a:rPr>
              <a:t>)</a:t>
            </a:r>
          </a:p>
          <a:p>
            <a:pPr>
              <a:lnSpc>
                <a:spcPts val="4200"/>
              </a:lnSpc>
            </a:pPr>
            <a:r>
              <a:rPr lang="en-US" altLang="zh-CN" sz="3200" b="1">
                <a:solidFill>
                  <a:srgbClr val="151B15"/>
                </a:solidFill>
                <a:latin typeface="华文楷体" panose="02010600040101010101" pitchFamily="2" charset="-122"/>
                <a:ea typeface="华文楷体" panose="02010600040101010101" pitchFamily="2" charset="-122"/>
              </a:rPr>
              <a:t>        </a:t>
            </a:r>
            <a:r>
              <a:rPr lang="zh-CN" altLang="en-US" sz="3200" b="1">
                <a:solidFill>
                  <a:srgbClr val="151B15"/>
                </a:solidFill>
                <a:latin typeface="华文楷体" panose="02010600040101010101" pitchFamily="2" charset="-122"/>
                <a:ea typeface="华文楷体" panose="02010600040101010101" pitchFamily="2" charset="-122"/>
              </a:rPr>
              <a:t>无论用户进程中的线程或系统进程中的线程，它的创建、撤消和切换都由内核实现</a:t>
            </a:r>
            <a:r>
              <a:rPr lang="en-US" altLang="zh-CN" sz="3200" b="1">
                <a:solidFill>
                  <a:srgbClr val="151B15"/>
                </a:solidFill>
                <a:latin typeface="华文楷体" panose="02010600040101010101" pitchFamily="2" charset="-122"/>
                <a:ea typeface="华文楷体" panose="02010600040101010101" pitchFamily="2" charset="-122"/>
              </a:rPr>
              <a:t>,</a:t>
            </a:r>
            <a:r>
              <a:rPr lang="zh-CN" altLang="en-US" sz="3200" b="1">
                <a:solidFill>
                  <a:srgbClr val="151B15"/>
                </a:solidFill>
                <a:latin typeface="华文楷体" panose="02010600040101010101" pitchFamily="2" charset="-122"/>
                <a:ea typeface="华文楷体" panose="02010600040101010101" pitchFamily="2" charset="-122"/>
              </a:rPr>
              <a:t>内核通过线程控制块感知线程的存在。</a:t>
            </a:r>
          </a:p>
          <a:p>
            <a:pPr>
              <a:lnSpc>
                <a:spcPts val="4200"/>
              </a:lnSpc>
            </a:pP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）用户级线程</a:t>
            </a:r>
            <a:r>
              <a:rPr lang="en-US" altLang="zh-CN" sz="3200" b="1">
                <a:solidFill>
                  <a:srgbClr val="0000FF"/>
                </a:solidFill>
                <a:latin typeface="华文楷体" panose="02010600040101010101" pitchFamily="2" charset="-122"/>
                <a:ea typeface="华文楷体" panose="02010600040101010101" pitchFamily="2" charset="-122"/>
              </a:rPr>
              <a:t>ULT</a:t>
            </a:r>
            <a:endParaRPr lang="zh-CN" altLang="en-US" sz="3200" b="1">
              <a:solidFill>
                <a:srgbClr val="0000FF"/>
              </a:solidFill>
              <a:latin typeface="华文楷体" panose="02010600040101010101" pitchFamily="2" charset="-122"/>
              <a:ea typeface="华文楷体" panose="02010600040101010101" pitchFamily="2" charset="-122"/>
            </a:endParaRPr>
          </a:p>
          <a:p>
            <a:pPr>
              <a:lnSpc>
                <a:spcPts val="4200"/>
              </a:lnSpc>
            </a:pPr>
            <a:r>
              <a:rPr lang="zh-CN" altLang="en-US" sz="3200" b="1">
                <a:solidFill>
                  <a:srgbClr val="151B15"/>
                </a:solidFill>
                <a:latin typeface="华文楷体" panose="02010600040101010101" pitchFamily="2" charset="-122"/>
                <a:ea typeface="华文楷体" panose="02010600040101010101" pitchFamily="2" charset="-122"/>
              </a:rPr>
              <a:t>        用户级线程仅存在于用户级中，它的创建、撤消和切换都与内核无关。内核无法感知线程的存在。</a:t>
            </a:r>
          </a:p>
        </p:txBody>
      </p:sp>
      <p:sp>
        <p:nvSpPr>
          <p:cNvPr id="304133" name="Text Box 1029">
            <a:extLst>
              <a:ext uri="{FF2B5EF4-FFF2-40B4-BE49-F238E27FC236}">
                <a16:creationId xmlns:a16="http://schemas.microsoft.com/office/drawing/2014/main" id="{00841539-0490-9C46-A88F-94B51FE24F90}"/>
              </a:ext>
            </a:extLst>
          </p:cNvPr>
          <p:cNvSpPr txBox="1">
            <a:spLocks noChangeArrowheads="1"/>
          </p:cNvSpPr>
          <p:nvPr/>
        </p:nvSpPr>
        <p:spPr bwMode="auto">
          <a:xfrm>
            <a:off x="457200" y="1295400"/>
            <a:ext cx="838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200" b="1">
                <a:solidFill>
                  <a:srgbClr val="FF0000"/>
                </a:solidFill>
                <a:latin typeface="华文楷体" panose="02010600040101010101" pitchFamily="2" charset="-122"/>
                <a:ea typeface="华文楷体" panose="02010600040101010101" pitchFamily="2" charset="-122"/>
              </a:rPr>
              <a:t>1</a:t>
            </a:r>
            <a:r>
              <a:rPr lang="zh-CN" altLang="en-US" sz="3200" b="1">
                <a:solidFill>
                  <a:srgbClr val="FF0000"/>
                </a:solidFill>
                <a:latin typeface="华文楷体" panose="02010600040101010101" pitchFamily="2" charset="-122"/>
                <a:ea typeface="华文楷体" panose="02010600040101010101" pitchFamily="2" charset="-122"/>
              </a:rPr>
              <a:t>、线程的实现方式</a:t>
            </a:r>
          </a:p>
        </p:txBody>
      </p:sp>
      <p:sp>
        <p:nvSpPr>
          <p:cNvPr id="156677" name="Text Box 1031">
            <a:extLst>
              <a:ext uri="{FF2B5EF4-FFF2-40B4-BE49-F238E27FC236}">
                <a16:creationId xmlns:a16="http://schemas.microsoft.com/office/drawing/2014/main" id="{B238BE68-B259-F842-939D-1952E17BBE37}"/>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6678" name="灯片编号占位符 3">
            <a:extLst>
              <a:ext uri="{FF2B5EF4-FFF2-40B4-BE49-F238E27FC236}">
                <a16:creationId xmlns:a16="http://schemas.microsoft.com/office/drawing/2014/main" id="{D06717F9-1CC7-7940-B30B-4C7A16E26B2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564EE93-DA80-5C43-9293-E6BEDF160E82}" type="slidenum">
              <a:rPr lang="zh-CN" altLang="en-US" sz="1800"/>
              <a:pPr/>
              <a:t>153</a:t>
            </a:fld>
            <a:endParaRPr lang="en-US" altLang="zh-CN" sz="1800"/>
          </a:p>
        </p:txBody>
      </p:sp>
    </p:spTree>
    <p:extLst>
      <p:ext uri="{BB962C8B-B14F-4D97-AF65-F5344CB8AC3E}">
        <p14:creationId xmlns:p14="http://schemas.microsoft.com/office/powerpoint/2010/main" val="8690946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4133">
                                            <p:txEl>
                                              <p:pRg st="0" end="0"/>
                                            </p:txEl>
                                          </p:spTgt>
                                        </p:tgtEl>
                                        <p:attrNameLst>
                                          <p:attrName>style.visibility</p:attrName>
                                        </p:attrNameLst>
                                      </p:cBhvr>
                                      <p:to>
                                        <p:strVal val="visible"/>
                                      </p:to>
                                    </p:set>
                                    <p:animEffect transition="in" filter="dissolve">
                                      <p:cBhvr>
                                        <p:cTn id="7" dur="500"/>
                                        <p:tgtEl>
                                          <p:spTgt spid="3041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4132">
                                            <p:txEl>
                                              <p:pRg st="0" end="0"/>
                                            </p:txEl>
                                          </p:spTgt>
                                        </p:tgtEl>
                                        <p:attrNameLst>
                                          <p:attrName>style.visibility</p:attrName>
                                        </p:attrNameLst>
                                      </p:cBhvr>
                                      <p:to>
                                        <p:strVal val="visible"/>
                                      </p:to>
                                    </p:set>
                                    <p:animEffect transition="in" filter="barn(outVertical)">
                                      <p:cBhvr>
                                        <p:cTn id="12" dur="500"/>
                                        <p:tgtEl>
                                          <p:spTgt spid="3041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04132">
                                            <p:txEl>
                                              <p:pRg st="1" end="1"/>
                                            </p:txEl>
                                          </p:spTgt>
                                        </p:tgtEl>
                                        <p:attrNameLst>
                                          <p:attrName>style.visibility</p:attrName>
                                        </p:attrNameLst>
                                      </p:cBhvr>
                                      <p:to>
                                        <p:strVal val="visible"/>
                                      </p:to>
                                    </p:set>
                                    <p:animEffect transition="in" filter="barn(outVertical)">
                                      <p:cBhvr>
                                        <p:cTn id="17" dur="500"/>
                                        <p:tgtEl>
                                          <p:spTgt spid="3041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04132">
                                            <p:txEl>
                                              <p:pRg st="2" end="2"/>
                                            </p:txEl>
                                          </p:spTgt>
                                        </p:tgtEl>
                                        <p:attrNameLst>
                                          <p:attrName>style.visibility</p:attrName>
                                        </p:attrNameLst>
                                      </p:cBhvr>
                                      <p:to>
                                        <p:strVal val="visible"/>
                                      </p:to>
                                    </p:set>
                                    <p:animEffect transition="in" filter="barn(outVertical)">
                                      <p:cBhvr>
                                        <p:cTn id="22" dur="500"/>
                                        <p:tgtEl>
                                          <p:spTgt spid="30413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04132">
                                            <p:txEl>
                                              <p:pRg st="3" end="3"/>
                                            </p:txEl>
                                          </p:spTgt>
                                        </p:tgtEl>
                                        <p:attrNameLst>
                                          <p:attrName>style.visibility</p:attrName>
                                        </p:attrNameLst>
                                      </p:cBhvr>
                                      <p:to>
                                        <p:strVal val="visible"/>
                                      </p:to>
                                    </p:set>
                                    <p:animEffect transition="in" filter="barn(outVertical)">
                                      <p:cBhvr>
                                        <p:cTn id="27" dur="500"/>
                                        <p:tgtEl>
                                          <p:spTgt spid="3041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build="p" autoUpdateAnimBg="0"/>
      <p:bldP spid="304133"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1031">
            <a:extLst>
              <a:ext uri="{FF2B5EF4-FFF2-40B4-BE49-F238E27FC236}">
                <a16:creationId xmlns:a16="http://schemas.microsoft.com/office/drawing/2014/main" id="{602D3C12-1B47-424C-BD9B-33DB4C3817A6}"/>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3" name="Text Box 1028">
            <a:extLst>
              <a:ext uri="{FF2B5EF4-FFF2-40B4-BE49-F238E27FC236}">
                <a16:creationId xmlns:a16="http://schemas.microsoft.com/office/drawing/2014/main" id="{9DCA2D35-F289-1C4D-805B-BF0A9FD9556C}"/>
              </a:ext>
            </a:extLst>
          </p:cNvPr>
          <p:cNvSpPr txBox="1">
            <a:spLocks noChangeArrowheads="1"/>
          </p:cNvSpPr>
          <p:nvPr/>
        </p:nvSpPr>
        <p:spPr bwMode="auto">
          <a:xfrm>
            <a:off x="533400" y="536575"/>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0000FF"/>
                </a:solidFill>
                <a:latin typeface="华文楷体" panose="02010600040101010101" pitchFamily="2" charset="-122"/>
                <a:ea typeface="华文楷体" panose="02010600040101010101" pitchFamily="2" charset="-122"/>
              </a:rPr>
              <a:t>（</a:t>
            </a:r>
            <a:r>
              <a:rPr lang="en-US" altLang="zh-CN" sz="2800" b="1">
                <a:solidFill>
                  <a:srgbClr val="0000FF"/>
                </a:solidFill>
                <a:latin typeface="华文楷体" panose="02010600040101010101" pitchFamily="2" charset="-122"/>
                <a:ea typeface="华文楷体" panose="02010600040101010101" pitchFamily="2" charset="-122"/>
              </a:rPr>
              <a:t>3</a:t>
            </a:r>
            <a:r>
              <a:rPr lang="zh-CN" altLang="en-US" sz="2800" b="1">
                <a:solidFill>
                  <a:srgbClr val="0000FF"/>
                </a:solidFill>
                <a:latin typeface="华文楷体" panose="02010600040101010101" pitchFamily="2" charset="-122"/>
                <a:ea typeface="华文楷体" panose="02010600040101010101" pitchFamily="2" charset="-122"/>
              </a:rPr>
              <a:t>）组合方式</a:t>
            </a:r>
            <a:endParaRPr lang="en-US" altLang="zh-CN" sz="2800" b="1">
              <a:solidFill>
                <a:srgbClr val="0000FF"/>
              </a:solidFill>
              <a:latin typeface="华文楷体" panose="02010600040101010101" pitchFamily="2" charset="-122"/>
              <a:ea typeface="华文楷体" panose="02010600040101010101" pitchFamily="2" charset="-122"/>
            </a:endParaRPr>
          </a:p>
          <a:p>
            <a:r>
              <a:rPr lang="zh-CN" altLang="en-US" sz="2800" b="1">
                <a:solidFill>
                  <a:srgbClr val="151B15"/>
                </a:solidFill>
                <a:latin typeface="华文楷体" panose="02010600040101010101" pitchFamily="2" charset="-122"/>
                <a:ea typeface="华文楷体" panose="02010600040101010101" pitchFamily="2" charset="-122"/>
              </a:rPr>
              <a:t>       同时提供内核支持线程与用户级线程运行。在组合方式线程系统中，内核支持多个内核支持线程的建立、调度和管理，同时，也允许用户应用程序建立、调度和管理用户级线程。 </a:t>
            </a:r>
            <a:endParaRPr lang="en-US" altLang="zh-CN" sz="2800" b="1">
              <a:solidFill>
                <a:srgbClr val="151B15"/>
              </a:solidFill>
              <a:latin typeface="华文楷体" panose="02010600040101010101" pitchFamily="2" charset="-122"/>
              <a:ea typeface="华文楷体" panose="02010600040101010101" pitchFamily="2" charset="-122"/>
            </a:endParaRPr>
          </a:p>
          <a:p>
            <a:r>
              <a:rPr lang="en-US" altLang="zh-CN" sz="2800" b="1">
                <a:solidFill>
                  <a:srgbClr val="151B15"/>
                </a:solidFill>
                <a:latin typeface="华文楷体" panose="02010600040101010101" pitchFamily="2" charset="-122"/>
                <a:ea typeface="华文楷体" panose="02010600040101010101" pitchFamily="2" charset="-122"/>
              </a:rPr>
              <a:t>        </a:t>
            </a:r>
            <a:r>
              <a:rPr lang="zh-CN" altLang="en-US" sz="2800" b="1">
                <a:solidFill>
                  <a:srgbClr val="FF0000"/>
                </a:solidFill>
                <a:latin typeface="华文楷体" panose="02010600040101010101" pitchFamily="2" charset="-122"/>
                <a:ea typeface="华文楷体" panose="02010600040101010101" pitchFamily="2" charset="-122"/>
              </a:rPr>
              <a:t>实现模型：</a:t>
            </a:r>
            <a:r>
              <a:rPr lang="zh-CN" altLang="en-US" sz="2800" b="1">
                <a:solidFill>
                  <a:srgbClr val="151B15"/>
                </a:solidFill>
                <a:latin typeface="华文楷体" panose="02010600040101010101" pitchFamily="2" charset="-122"/>
                <a:ea typeface="华文楷体" panose="02010600040101010101" pitchFamily="2" charset="-122"/>
              </a:rPr>
              <a:t>多对一、一对一、多对多</a:t>
            </a:r>
          </a:p>
          <a:p>
            <a:endParaRPr lang="zh-CN" altLang="en-US" sz="2800" b="1">
              <a:solidFill>
                <a:srgbClr val="151B15"/>
              </a:solidFill>
              <a:latin typeface="华文楷体" panose="02010600040101010101" pitchFamily="2" charset="-122"/>
              <a:ea typeface="华文楷体" panose="02010600040101010101" pitchFamily="2" charset="-122"/>
            </a:endParaRPr>
          </a:p>
        </p:txBody>
      </p:sp>
      <p:pic>
        <p:nvPicPr>
          <p:cNvPr id="4" name="Picture 4" descr="2-18">
            <a:extLst>
              <a:ext uri="{FF2B5EF4-FFF2-40B4-BE49-F238E27FC236}">
                <a16:creationId xmlns:a16="http://schemas.microsoft.com/office/drawing/2014/main" id="{3594CD13-6833-8342-9345-B0AFACBAC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805497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D32CDB44-5EC8-DD42-9960-C1FC052B6BE1}"/>
              </a:ext>
            </a:extLst>
          </p:cNvPr>
          <p:cNvSpPr txBox="1">
            <a:spLocks noChangeArrowheads="1"/>
          </p:cNvSpPr>
          <p:nvPr/>
        </p:nvSpPr>
        <p:spPr>
          <a:xfrm>
            <a:off x="3600450" y="6092825"/>
            <a:ext cx="4284663" cy="476250"/>
          </a:xfrm>
          <a:prstGeom prst="rect">
            <a:avLst/>
          </a:prstGeom>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pPr>
            <a:r>
              <a:rPr lang="en-US" altLang="zh-CN" b="1">
                <a:solidFill>
                  <a:srgbClr val="0000FF"/>
                </a:solidFill>
                <a:latin typeface="楷体" pitchFamily="49" charset="-122"/>
                <a:ea typeface="楷体" pitchFamily="49" charset="-122"/>
              </a:rPr>
              <a:t> </a:t>
            </a:r>
            <a:r>
              <a:rPr lang="zh-CN" altLang="en-US" b="1">
                <a:solidFill>
                  <a:srgbClr val="0000FF"/>
                </a:solidFill>
                <a:latin typeface="楷体" pitchFamily="49" charset="-122"/>
                <a:ea typeface="楷体" pitchFamily="49" charset="-122"/>
              </a:rPr>
              <a:t>多线程模型</a:t>
            </a:r>
          </a:p>
        </p:txBody>
      </p:sp>
    </p:spTree>
    <p:extLst>
      <p:ext uri="{BB962C8B-B14F-4D97-AF65-F5344CB8AC3E}">
        <p14:creationId xmlns:p14="http://schemas.microsoft.com/office/powerpoint/2010/main" val="17033402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out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5"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a:extLst>
              <a:ext uri="{FF2B5EF4-FFF2-40B4-BE49-F238E27FC236}">
                <a16:creationId xmlns:a16="http://schemas.microsoft.com/office/drawing/2014/main" id="{B2E5FA68-3723-F440-8DEC-987792CB7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4438"/>
            <a:ext cx="85344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58723" name="Rectangle 3">
            <a:extLst>
              <a:ext uri="{FF2B5EF4-FFF2-40B4-BE49-F238E27FC236}">
                <a16:creationId xmlns:a16="http://schemas.microsoft.com/office/drawing/2014/main" id="{3EE71BA7-8CB8-A144-A3FE-CEDF553D78BC}"/>
              </a:ext>
            </a:extLst>
          </p:cNvPr>
          <p:cNvSpPr>
            <a:spLocks noChangeArrowheads="1"/>
          </p:cNvSpPr>
          <p:nvPr/>
        </p:nvSpPr>
        <p:spPr bwMode="auto">
          <a:xfrm>
            <a:off x="1676400" y="5641975"/>
            <a:ext cx="6280150" cy="523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800" b="1">
                <a:solidFill>
                  <a:srgbClr val="0000FF"/>
                </a:solidFill>
                <a:latin typeface="楷体_GB2312" pitchFamily="49" charset="-122"/>
                <a:ea typeface="楷体_GB2312" pitchFamily="49" charset="-122"/>
              </a:rPr>
              <a:t>用户级线程和内核级线程的系统实现</a:t>
            </a:r>
          </a:p>
        </p:txBody>
      </p:sp>
      <p:sp>
        <p:nvSpPr>
          <p:cNvPr id="360455" name="AutoShape 7">
            <a:extLst>
              <a:ext uri="{FF2B5EF4-FFF2-40B4-BE49-F238E27FC236}">
                <a16:creationId xmlns:a16="http://schemas.microsoft.com/office/drawing/2014/main" id="{F6D17B8A-3928-1B43-959E-46D80A586E78}"/>
              </a:ext>
            </a:extLst>
          </p:cNvPr>
          <p:cNvSpPr>
            <a:spLocks/>
          </p:cNvSpPr>
          <p:nvPr/>
        </p:nvSpPr>
        <p:spPr bwMode="auto">
          <a:xfrm>
            <a:off x="3352800" y="609600"/>
            <a:ext cx="3581400" cy="514350"/>
          </a:xfrm>
          <a:prstGeom prst="borderCallout2">
            <a:avLst>
              <a:gd name="adj1" fmla="val 22222"/>
              <a:gd name="adj2" fmla="val -2130"/>
              <a:gd name="adj3" fmla="val 22222"/>
              <a:gd name="adj4" fmla="val -13875"/>
              <a:gd name="adj5" fmla="val 207407"/>
              <a:gd name="adj6" fmla="val -26065"/>
            </a:avLst>
          </a:prstGeom>
          <a:solidFill>
            <a:srgbClr val="0000FF"/>
          </a:solidFill>
          <a:ln w="12700">
            <a:solidFill>
              <a:schemeClr val="tx1"/>
            </a:solidFill>
            <a:miter lim="800000"/>
            <a:headEnd type="none" w="sm" len="sm"/>
            <a:tailEnd type="none" w="sm" len="sm"/>
          </a:ln>
          <a:effectLst>
            <a:outerShdw dist="107763" dir="2700000" algn="ctr" rotWithShape="0">
              <a:srgbClr val="171D17"/>
            </a:outerShdw>
          </a:effec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FFFFFF"/>
                </a:solidFill>
                <a:ea typeface="楷体_GB2312" pitchFamily="49" charset="-122"/>
              </a:rPr>
              <a:t>数据库系统 </a:t>
            </a:r>
            <a:r>
              <a:rPr lang="en-US" altLang="zh-CN">
                <a:solidFill>
                  <a:srgbClr val="FFFFFF"/>
                </a:solidFill>
                <a:ea typeface="楷体_GB2312" pitchFamily="49" charset="-122"/>
              </a:rPr>
              <a:t>Infomix</a:t>
            </a:r>
          </a:p>
        </p:txBody>
      </p:sp>
      <p:sp>
        <p:nvSpPr>
          <p:cNvPr id="360457" name="AutoShape 9">
            <a:extLst>
              <a:ext uri="{FF2B5EF4-FFF2-40B4-BE49-F238E27FC236}">
                <a16:creationId xmlns:a16="http://schemas.microsoft.com/office/drawing/2014/main" id="{E2171B8F-E3FD-984D-8F4B-5264F06E7869}"/>
              </a:ext>
            </a:extLst>
          </p:cNvPr>
          <p:cNvSpPr>
            <a:spLocks/>
          </p:cNvSpPr>
          <p:nvPr/>
        </p:nvSpPr>
        <p:spPr bwMode="auto">
          <a:xfrm>
            <a:off x="1905000" y="4267200"/>
            <a:ext cx="2552700" cy="533400"/>
          </a:xfrm>
          <a:prstGeom prst="borderCallout2">
            <a:avLst>
              <a:gd name="adj1" fmla="val 21431"/>
              <a:gd name="adj2" fmla="val 102986"/>
              <a:gd name="adj3" fmla="val 21431"/>
              <a:gd name="adj4" fmla="val 102986"/>
              <a:gd name="adj5" fmla="val -200000"/>
              <a:gd name="adj6" fmla="val 102986"/>
            </a:avLst>
          </a:prstGeom>
          <a:solidFill>
            <a:srgbClr val="0000FF"/>
          </a:solidFill>
          <a:ln w="12700">
            <a:solidFill>
              <a:schemeClr val="tx1"/>
            </a:solidFill>
            <a:miter lim="800000"/>
            <a:headEnd type="none" w="sm" len="sm"/>
            <a:tailEnd type="none" w="sm" len="sm"/>
          </a:ln>
          <a:effectLst>
            <a:outerShdw dist="107763" dir="2700000" algn="ctr" rotWithShape="0">
              <a:srgbClr val="171D17"/>
            </a:outerShdw>
          </a:effectLst>
        </p:spPr>
        <p:txBody>
          <a:bodyPr/>
          <a:lstStyle/>
          <a:p>
            <a:pPr algn="ctr">
              <a:defRPr/>
            </a:pPr>
            <a:r>
              <a:rPr lang="en-US" altLang="zh-CN">
                <a:solidFill>
                  <a:srgbClr val="FFFFFF"/>
                </a:solidFill>
              </a:rPr>
              <a:t>MACH </a:t>
            </a:r>
            <a:r>
              <a:rPr lang="zh-CN" altLang="en-US">
                <a:solidFill>
                  <a:srgbClr val="FFFFFF"/>
                </a:solidFill>
              </a:rPr>
              <a:t>、</a:t>
            </a:r>
            <a:r>
              <a:rPr lang="en-US" altLang="zh-CN">
                <a:solidFill>
                  <a:srgbClr val="FFFFFF"/>
                </a:solidFill>
              </a:rPr>
              <a:t>OS/2</a:t>
            </a:r>
          </a:p>
        </p:txBody>
      </p:sp>
      <p:sp>
        <p:nvSpPr>
          <p:cNvPr id="360458" name="AutoShape 10">
            <a:extLst>
              <a:ext uri="{FF2B5EF4-FFF2-40B4-BE49-F238E27FC236}">
                <a16:creationId xmlns:a16="http://schemas.microsoft.com/office/drawing/2014/main" id="{E67B9489-C225-DE45-A7AF-9F08C837FB10}"/>
              </a:ext>
            </a:extLst>
          </p:cNvPr>
          <p:cNvSpPr>
            <a:spLocks/>
          </p:cNvSpPr>
          <p:nvPr/>
        </p:nvSpPr>
        <p:spPr bwMode="auto">
          <a:xfrm>
            <a:off x="6705600" y="4305300"/>
            <a:ext cx="1885950" cy="609600"/>
          </a:xfrm>
          <a:prstGeom prst="borderCallout3">
            <a:avLst>
              <a:gd name="adj1" fmla="val 18750"/>
              <a:gd name="adj2" fmla="val 104042"/>
              <a:gd name="adj3" fmla="val 18750"/>
              <a:gd name="adj4" fmla="val 105134"/>
              <a:gd name="adj5" fmla="val -42190"/>
              <a:gd name="adj6" fmla="val 105134"/>
              <a:gd name="adj7" fmla="val -103125"/>
              <a:gd name="adj8" fmla="val 35352"/>
            </a:avLst>
          </a:prstGeom>
          <a:solidFill>
            <a:srgbClr val="0000FF"/>
          </a:solidFill>
          <a:ln w="12700">
            <a:solidFill>
              <a:schemeClr val="tx1"/>
            </a:solidFill>
            <a:miter lim="800000"/>
            <a:headEnd type="none" w="sm" len="sm"/>
            <a:tailEnd type="none" w="sm" len="sm"/>
          </a:ln>
          <a:effectLst>
            <a:outerShdw dist="71842" dir="2700000" algn="ctr" rotWithShape="0">
              <a:srgbClr val="171D17"/>
            </a:outerShdw>
          </a:effectLst>
        </p:spPr>
        <p:txBody>
          <a:bodyPr/>
          <a:lstStyle/>
          <a:p>
            <a:pPr algn="ctr">
              <a:defRPr/>
            </a:pPr>
            <a:r>
              <a:rPr lang="en-US" altLang="zh-CN">
                <a:solidFill>
                  <a:srgbClr val="FFFFFF"/>
                </a:solidFill>
              </a:rPr>
              <a:t>Solariis</a:t>
            </a:r>
          </a:p>
        </p:txBody>
      </p:sp>
      <p:sp>
        <p:nvSpPr>
          <p:cNvPr id="158727" name="Text Box 12">
            <a:extLst>
              <a:ext uri="{FF2B5EF4-FFF2-40B4-BE49-F238E27FC236}">
                <a16:creationId xmlns:a16="http://schemas.microsoft.com/office/drawing/2014/main" id="{21B92421-B37A-2F44-A83F-C17254E3ED2E}"/>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8728" name="灯片编号占位符 3">
            <a:extLst>
              <a:ext uri="{FF2B5EF4-FFF2-40B4-BE49-F238E27FC236}">
                <a16:creationId xmlns:a16="http://schemas.microsoft.com/office/drawing/2014/main" id="{6F2A38C5-794B-FA48-BAF7-3CC753724C5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A8F58E0-D062-914A-BC9B-52CA69EB73AF}" type="slidenum">
              <a:rPr lang="zh-CN" altLang="en-US" sz="1800"/>
              <a:pPr/>
              <a:t>155</a:t>
            </a:fld>
            <a:endParaRPr lang="en-US" altLang="zh-CN" sz="1800"/>
          </a:p>
        </p:txBody>
      </p:sp>
    </p:spTree>
    <p:extLst>
      <p:ext uri="{BB962C8B-B14F-4D97-AF65-F5344CB8AC3E}">
        <p14:creationId xmlns:p14="http://schemas.microsoft.com/office/powerpoint/2010/main" val="22774343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5"/>
                                        </p:tgtEl>
                                        <p:attrNameLst>
                                          <p:attrName>style.visibility</p:attrName>
                                        </p:attrNameLst>
                                      </p:cBhvr>
                                      <p:to>
                                        <p:strVal val="visible"/>
                                      </p:to>
                                    </p:set>
                                    <p:animEffect transition="in" filter="wipe(left)">
                                      <p:cBhvr>
                                        <p:cTn id="7" dur="500"/>
                                        <p:tgtEl>
                                          <p:spTgt spid="3604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7"/>
                                        </p:tgtEl>
                                        <p:attrNameLst>
                                          <p:attrName>style.visibility</p:attrName>
                                        </p:attrNameLst>
                                      </p:cBhvr>
                                      <p:to>
                                        <p:strVal val="visible"/>
                                      </p:to>
                                    </p:set>
                                    <p:animEffect transition="in" filter="wipe(left)">
                                      <p:cBhvr>
                                        <p:cTn id="12" dur="500"/>
                                        <p:tgtEl>
                                          <p:spTgt spid="360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8"/>
                                        </p:tgtEl>
                                        <p:attrNameLst>
                                          <p:attrName>style.visibility</p:attrName>
                                        </p:attrNameLst>
                                      </p:cBhvr>
                                      <p:to>
                                        <p:strVal val="visible"/>
                                      </p:to>
                                    </p:set>
                                    <p:animEffect transition="in" filter="wipe(left)">
                                      <p:cBhvr>
                                        <p:cTn id="17" dur="500"/>
                                        <p:tgtEl>
                                          <p:spTgt spid="360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5" grpId="0" animBg="1" autoUpdateAnimBg="0"/>
      <p:bldP spid="360457" grpId="0" animBg="1" autoUpdateAnimBg="0"/>
      <p:bldP spid="360458" grpId="0" animBg="1"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9" name="Rectangle 7">
            <a:extLst>
              <a:ext uri="{FF2B5EF4-FFF2-40B4-BE49-F238E27FC236}">
                <a16:creationId xmlns:a16="http://schemas.microsoft.com/office/drawing/2014/main" id="{84D89B46-7C78-E447-9F0F-B4A02BA7706D}"/>
              </a:ext>
            </a:extLst>
          </p:cNvPr>
          <p:cNvSpPr>
            <a:spLocks noChangeArrowheads="1"/>
          </p:cNvSpPr>
          <p:nvPr/>
        </p:nvSpPr>
        <p:spPr bwMode="auto">
          <a:xfrm>
            <a:off x="5715000" y="1524000"/>
            <a:ext cx="2581275"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内核支持线程</a:t>
            </a:r>
          </a:p>
        </p:txBody>
      </p:sp>
      <p:sp>
        <p:nvSpPr>
          <p:cNvPr id="305160" name="Rectangle 8">
            <a:extLst>
              <a:ext uri="{FF2B5EF4-FFF2-40B4-BE49-F238E27FC236}">
                <a16:creationId xmlns:a16="http://schemas.microsoft.com/office/drawing/2014/main" id="{A81CD5CD-DFD3-3545-AD21-1CC4B1B2B373}"/>
              </a:ext>
            </a:extLst>
          </p:cNvPr>
          <p:cNvSpPr>
            <a:spLocks noChangeArrowheads="1"/>
          </p:cNvSpPr>
          <p:nvPr/>
        </p:nvSpPr>
        <p:spPr bwMode="auto">
          <a:xfrm>
            <a:off x="1981200" y="2590800"/>
            <a:ext cx="6858000" cy="3124200"/>
          </a:xfrm>
          <a:prstGeom prst="rect">
            <a:avLst/>
          </a:prstGeom>
          <a:solidFill>
            <a:srgbClr val="FFFFFF"/>
          </a:solid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5000"/>
              </a:lnSpc>
            </a:pPr>
            <a:r>
              <a:rPr lang="en-US" altLang="zh-CN"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无须内核</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与进程的调度和切换类似</a:t>
            </a:r>
          </a:p>
          <a:p>
            <a:pPr>
              <a:lnSpc>
                <a:spcPct val="115000"/>
              </a:lnSpc>
            </a:pPr>
            <a:endPar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lnSpc>
                <a:spcPct val="115000"/>
              </a:lnSpc>
            </a:pP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特别快</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快于进程 、小于用户级</a:t>
            </a:r>
          </a:p>
          <a:p>
            <a:pPr>
              <a:lnSpc>
                <a:spcPct val="115000"/>
              </a:lnSpc>
            </a:pPr>
            <a:endPar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lnSpc>
                <a:spcPct val="115000"/>
              </a:lnSpc>
            </a:pP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整个进程等待</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阻塞线程</a:t>
            </a:r>
          </a:p>
          <a:p>
            <a:pPr>
              <a:lnSpc>
                <a:spcPct val="115000"/>
              </a:lnSpc>
            </a:pPr>
            <a:endPar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lnSpc>
                <a:spcPct val="115000"/>
              </a:lnSpc>
            </a:pP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调度以进程为单位</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调度以线程为单位</a:t>
            </a:r>
          </a:p>
        </p:txBody>
      </p:sp>
      <p:sp>
        <p:nvSpPr>
          <p:cNvPr id="305161" name="Rectangle 9">
            <a:extLst>
              <a:ext uri="{FF2B5EF4-FFF2-40B4-BE49-F238E27FC236}">
                <a16:creationId xmlns:a16="http://schemas.microsoft.com/office/drawing/2014/main" id="{BEFFB597-1821-4E4B-8A71-4CDF7B5E76B8}"/>
              </a:ext>
            </a:extLst>
          </p:cNvPr>
          <p:cNvSpPr>
            <a:spLocks noChangeArrowheads="1"/>
          </p:cNvSpPr>
          <p:nvPr/>
        </p:nvSpPr>
        <p:spPr bwMode="auto">
          <a:xfrm>
            <a:off x="2362200" y="1524000"/>
            <a:ext cx="2359025"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用户级线程</a:t>
            </a:r>
          </a:p>
        </p:txBody>
      </p:sp>
      <p:sp>
        <p:nvSpPr>
          <p:cNvPr id="305162" name="Rectangle 10">
            <a:extLst>
              <a:ext uri="{FF2B5EF4-FFF2-40B4-BE49-F238E27FC236}">
                <a16:creationId xmlns:a16="http://schemas.microsoft.com/office/drawing/2014/main" id="{36BA5F2C-DD41-8A41-AAFB-837C6BD97741}"/>
              </a:ext>
            </a:extLst>
          </p:cNvPr>
          <p:cNvSpPr>
            <a:spLocks noChangeArrowheads="1"/>
          </p:cNvSpPr>
          <p:nvPr/>
        </p:nvSpPr>
        <p:spPr bwMode="auto">
          <a:xfrm>
            <a:off x="457200" y="2514600"/>
            <a:ext cx="1676400" cy="3276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CC3399"/>
                </a:solidFill>
                <a:latin typeface="楷体_GB2312" pitchFamily="49" charset="-122"/>
                <a:ea typeface="楷体_GB2312" pitchFamily="49" charset="-122"/>
              </a:rPr>
              <a:t>线程调度</a:t>
            </a:r>
          </a:p>
          <a:p>
            <a:endParaRPr lang="zh-CN" altLang="en-US" sz="3200" b="1">
              <a:solidFill>
                <a:srgbClr val="CC3399"/>
              </a:solidFill>
              <a:latin typeface="楷体_GB2312" pitchFamily="49" charset="-122"/>
              <a:ea typeface="楷体_GB2312" pitchFamily="49" charset="-122"/>
            </a:endParaRPr>
          </a:p>
          <a:p>
            <a:r>
              <a:rPr lang="zh-CN" altLang="en-US" sz="3200" b="1">
                <a:solidFill>
                  <a:srgbClr val="CC3399"/>
                </a:solidFill>
                <a:latin typeface="楷体_GB2312" pitchFamily="49" charset="-122"/>
                <a:ea typeface="楷体_GB2312" pitchFamily="49" charset="-122"/>
              </a:rPr>
              <a:t>切换速度</a:t>
            </a:r>
          </a:p>
          <a:p>
            <a:endParaRPr lang="zh-CN" altLang="en-US" sz="3200" b="1">
              <a:solidFill>
                <a:srgbClr val="CC3399"/>
              </a:solidFill>
              <a:latin typeface="楷体_GB2312" pitchFamily="49" charset="-122"/>
              <a:ea typeface="楷体_GB2312" pitchFamily="49" charset="-122"/>
            </a:endParaRPr>
          </a:p>
          <a:p>
            <a:r>
              <a:rPr lang="zh-CN" altLang="en-US" sz="3200" b="1">
                <a:solidFill>
                  <a:srgbClr val="CC3399"/>
                </a:solidFill>
                <a:latin typeface="楷体_GB2312" pitchFamily="49" charset="-122"/>
                <a:ea typeface="楷体_GB2312" pitchFamily="49" charset="-122"/>
              </a:rPr>
              <a:t>系统调用</a:t>
            </a:r>
          </a:p>
          <a:p>
            <a:endParaRPr lang="zh-CN" altLang="en-US" sz="3200" b="1">
              <a:solidFill>
                <a:srgbClr val="CC3399"/>
              </a:solidFill>
              <a:latin typeface="楷体_GB2312" pitchFamily="49" charset="-122"/>
              <a:ea typeface="楷体_GB2312" pitchFamily="49" charset="-122"/>
            </a:endParaRPr>
          </a:p>
          <a:p>
            <a:r>
              <a:rPr lang="zh-CN" altLang="en-US" sz="3200" b="1">
                <a:solidFill>
                  <a:srgbClr val="CC3399"/>
                </a:solidFill>
                <a:latin typeface="楷体_GB2312" pitchFamily="49" charset="-122"/>
                <a:ea typeface="楷体_GB2312" pitchFamily="49" charset="-122"/>
              </a:rPr>
              <a:t>执行时间</a:t>
            </a:r>
          </a:p>
        </p:txBody>
      </p:sp>
      <p:sp>
        <p:nvSpPr>
          <p:cNvPr id="159750" name="Line 11">
            <a:extLst>
              <a:ext uri="{FF2B5EF4-FFF2-40B4-BE49-F238E27FC236}">
                <a16:creationId xmlns:a16="http://schemas.microsoft.com/office/drawing/2014/main" id="{F34751E9-931C-D448-910A-0850ACC568A8}"/>
              </a:ext>
            </a:extLst>
          </p:cNvPr>
          <p:cNvSpPr>
            <a:spLocks noChangeShapeType="1"/>
          </p:cNvSpPr>
          <p:nvPr/>
        </p:nvSpPr>
        <p:spPr bwMode="auto">
          <a:xfrm>
            <a:off x="533400" y="3124200"/>
            <a:ext cx="830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59751" name="Text Box 14">
            <a:extLst>
              <a:ext uri="{FF2B5EF4-FFF2-40B4-BE49-F238E27FC236}">
                <a16:creationId xmlns:a16="http://schemas.microsoft.com/office/drawing/2014/main" id="{27EC0636-A4EB-EF4D-9FD9-C88A91D14244}"/>
              </a:ext>
            </a:extLst>
          </p:cNvPr>
          <p:cNvSpPr txBox="1">
            <a:spLocks noChangeArrowheads="1"/>
          </p:cNvSpPr>
          <p:nvPr/>
        </p:nvSpPr>
        <p:spPr bwMode="auto">
          <a:xfrm>
            <a:off x="762000" y="639763"/>
            <a:ext cx="8153400" cy="5794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200" b="1">
                <a:solidFill>
                  <a:srgbClr val="FF0000"/>
                </a:solidFill>
                <a:latin typeface="楷体_GB2312" pitchFamily="49" charset="-122"/>
                <a:ea typeface="楷体_GB2312" pitchFamily="49" charset="-122"/>
              </a:rPr>
              <a:t>2</a:t>
            </a:r>
            <a:r>
              <a:rPr lang="zh-CN" altLang="en-US" sz="3200" b="1">
                <a:solidFill>
                  <a:srgbClr val="FF0000"/>
                </a:solidFill>
                <a:latin typeface="楷体_GB2312" pitchFamily="49" charset="-122"/>
                <a:ea typeface="楷体_GB2312" pitchFamily="49" charset="-122"/>
              </a:rPr>
              <a:t>、比较</a:t>
            </a:r>
          </a:p>
        </p:txBody>
      </p:sp>
      <p:grpSp>
        <p:nvGrpSpPr>
          <p:cNvPr id="2" name="Group 20">
            <a:extLst>
              <a:ext uri="{FF2B5EF4-FFF2-40B4-BE49-F238E27FC236}">
                <a16:creationId xmlns:a16="http://schemas.microsoft.com/office/drawing/2014/main" id="{AC2C0263-9F80-5F4F-909A-255FA05FF4F7}"/>
              </a:ext>
            </a:extLst>
          </p:cNvPr>
          <p:cNvGrpSpPr>
            <a:grpSpLocks/>
          </p:cNvGrpSpPr>
          <p:nvPr/>
        </p:nvGrpSpPr>
        <p:grpSpPr bwMode="auto">
          <a:xfrm>
            <a:off x="533400" y="2286000"/>
            <a:ext cx="8305800" cy="3810000"/>
            <a:chOff x="336" y="1440"/>
            <a:chExt cx="5232" cy="2400"/>
          </a:xfrm>
        </p:grpSpPr>
        <p:sp>
          <p:nvSpPr>
            <p:cNvPr id="159755" name="Line 12">
              <a:extLst>
                <a:ext uri="{FF2B5EF4-FFF2-40B4-BE49-F238E27FC236}">
                  <a16:creationId xmlns:a16="http://schemas.microsoft.com/office/drawing/2014/main" id="{082518B9-F516-6347-A833-60AE484725E3}"/>
                </a:ext>
              </a:extLst>
            </p:cNvPr>
            <p:cNvSpPr>
              <a:spLocks noChangeShapeType="1"/>
            </p:cNvSpPr>
            <p:nvPr/>
          </p:nvSpPr>
          <p:spPr bwMode="auto">
            <a:xfrm>
              <a:off x="336" y="264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6" name="Line 13">
              <a:extLst>
                <a:ext uri="{FF2B5EF4-FFF2-40B4-BE49-F238E27FC236}">
                  <a16:creationId xmlns:a16="http://schemas.microsoft.com/office/drawing/2014/main" id="{E881C9EA-98C6-6745-B3FD-83E740839407}"/>
                </a:ext>
              </a:extLst>
            </p:cNvPr>
            <p:cNvSpPr>
              <a:spLocks noChangeShapeType="1"/>
            </p:cNvSpPr>
            <p:nvPr/>
          </p:nvSpPr>
          <p:spPr bwMode="auto">
            <a:xfrm>
              <a:off x="336" y="312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7" name="Line 15">
              <a:extLst>
                <a:ext uri="{FF2B5EF4-FFF2-40B4-BE49-F238E27FC236}">
                  <a16:creationId xmlns:a16="http://schemas.microsoft.com/office/drawing/2014/main" id="{66663731-2CDA-694C-B72A-24F53E7BC252}"/>
                </a:ext>
              </a:extLst>
            </p:cNvPr>
            <p:cNvSpPr>
              <a:spLocks noChangeShapeType="1"/>
            </p:cNvSpPr>
            <p:nvPr/>
          </p:nvSpPr>
          <p:spPr bwMode="auto">
            <a:xfrm>
              <a:off x="336" y="2064"/>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8" name="Line 16">
              <a:extLst>
                <a:ext uri="{FF2B5EF4-FFF2-40B4-BE49-F238E27FC236}">
                  <a16:creationId xmlns:a16="http://schemas.microsoft.com/office/drawing/2014/main" id="{ECAA7E26-94BD-8041-A81F-E5D738A7F917}"/>
                </a:ext>
              </a:extLst>
            </p:cNvPr>
            <p:cNvSpPr>
              <a:spLocks noChangeShapeType="1"/>
            </p:cNvSpPr>
            <p:nvPr/>
          </p:nvSpPr>
          <p:spPr bwMode="auto">
            <a:xfrm>
              <a:off x="336" y="144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9" name="Line 17">
              <a:extLst>
                <a:ext uri="{FF2B5EF4-FFF2-40B4-BE49-F238E27FC236}">
                  <a16:creationId xmlns:a16="http://schemas.microsoft.com/office/drawing/2014/main" id="{EAE30C88-9526-A544-BCC9-E33A395FEB7E}"/>
                </a:ext>
              </a:extLst>
            </p:cNvPr>
            <p:cNvSpPr>
              <a:spLocks noChangeShapeType="1"/>
            </p:cNvSpPr>
            <p:nvPr/>
          </p:nvSpPr>
          <p:spPr bwMode="auto">
            <a:xfrm>
              <a:off x="336" y="384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60" name="Line 18">
              <a:extLst>
                <a:ext uri="{FF2B5EF4-FFF2-40B4-BE49-F238E27FC236}">
                  <a16:creationId xmlns:a16="http://schemas.microsoft.com/office/drawing/2014/main" id="{61F955FC-42BE-6442-AE09-B10C19543AA7}"/>
                </a:ext>
              </a:extLst>
            </p:cNvPr>
            <p:cNvSpPr>
              <a:spLocks noChangeShapeType="1"/>
            </p:cNvSpPr>
            <p:nvPr/>
          </p:nvSpPr>
          <p:spPr bwMode="auto">
            <a:xfrm>
              <a:off x="1392" y="1440"/>
              <a:ext cx="0" cy="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9761" name="Line 19">
              <a:extLst>
                <a:ext uri="{FF2B5EF4-FFF2-40B4-BE49-F238E27FC236}">
                  <a16:creationId xmlns:a16="http://schemas.microsoft.com/office/drawing/2014/main" id="{83BFBE8D-E5B3-E048-AEB4-893EE09D622F}"/>
                </a:ext>
              </a:extLst>
            </p:cNvPr>
            <p:cNvSpPr>
              <a:spLocks noChangeShapeType="1"/>
            </p:cNvSpPr>
            <p:nvPr/>
          </p:nvSpPr>
          <p:spPr bwMode="auto">
            <a:xfrm>
              <a:off x="3216" y="1440"/>
              <a:ext cx="0" cy="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59753" name="Text Box 22">
            <a:extLst>
              <a:ext uri="{FF2B5EF4-FFF2-40B4-BE49-F238E27FC236}">
                <a16:creationId xmlns:a16="http://schemas.microsoft.com/office/drawing/2014/main" id="{55BC745C-788C-8645-9B7D-DF3DACB39662}"/>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9754" name="灯片编号占位符 3">
            <a:extLst>
              <a:ext uri="{FF2B5EF4-FFF2-40B4-BE49-F238E27FC236}">
                <a16:creationId xmlns:a16="http://schemas.microsoft.com/office/drawing/2014/main" id="{C4C8447C-43C3-5D4E-A3E2-173D067F7D10}"/>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58EDB7F-5CF0-6D4D-AB08-41CBE6963B6E}" type="slidenum">
              <a:rPr lang="zh-CN" altLang="en-US" sz="1800"/>
              <a:pPr/>
              <a:t>156</a:t>
            </a:fld>
            <a:endParaRPr lang="en-US" altLang="zh-CN" sz="1800"/>
          </a:p>
        </p:txBody>
      </p:sp>
    </p:spTree>
    <p:extLst>
      <p:ext uri="{BB962C8B-B14F-4D97-AF65-F5344CB8AC3E}">
        <p14:creationId xmlns:p14="http://schemas.microsoft.com/office/powerpoint/2010/main" val="30527276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161"/>
                                        </p:tgtEl>
                                        <p:attrNameLst>
                                          <p:attrName>style.visibility</p:attrName>
                                        </p:attrNameLst>
                                      </p:cBhvr>
                                      <p:to>
                                        <p:strVal val="visible"/>
                                      </p:to>
                                    </p:set>
                                    <p:animEffect transition="in" filter="dissolve">
                                      <p:cBhvr>
                                        <p:cTn id="7" dur="500"/>
                                        <p:tgtEl>
                                          <p:spTgt spid="30516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05159"/>
                                        </p:tgtEl>
                                        <p:attrNameLst>
                                          <p:attrName>style.visibility</p:attrName>
                                        </p:attrNameLst>
                                      </p:cBhvr>
                                      <p:to>
                                        <p:strVal val="visible"/>
                                      </p:to>
                                    </p:set>
                                    <p:animEffect transition="in" filter="dissolve">
                                      <p:cBhvr>
                                        <p:cTn id="11" dur="500"/>
                                        <p:tgtEl>
                                          <p:spTgt spid="3051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05162"/>
                                        </p:tgtEl>
                                        <p:attrNameLst>
                                          <p:attrName>style.visibility</p:attrName>
                                        </p:attrNameLst>
                                      </p:cBhvr>
                                      <p:to>
                                        <p:strVal val="visible"/>
                                      </p:to>
                                    </p:set>
                                    <p:animEffect transition="in" filter="dissolve">
                                      <p:cBhvr>
                                        <p:cTn id="21" dur="500"/>
                                        <p:tgtEl>
                                          <p:spTgt spid="3051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305160">
                                            <p:txEl>
                                              <p:pRg st="0" end="0"/>
                                            </p:txEl>
                                          </p:spTgt>
                                        </p:tgtEl>
                                        <p:attrNameLst>
                                          <p:attrName>style.visibility</p:attrName>
                                        </p:attrNameLst>
                                      </p:cBhvr>
                                      <p:to>
                                        <p:strVal val="visible"/>
                                      </p:to>
                                    </p:set>
                                    <p:animEffect transition="in" filter="barn(outVertical)">
                                      <p:cBhvr>
                                        <p:cTn id="26" dur="500"/>
                                        <p:tgtEl>
                                          <p:spTgt spid="30516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05160">
                                            <p:txEl>
                                              <p:pRg st="2" end="2"/>
                                            </p:txEl>
                                          </p:spTgt>
                                        </p:tgtEl>
                                        <p:attrNameLst>
                                          <p:attrName>style.visibility</p:attrName>
                                        </p:attrNameLst>
                                      </p:cBhvr>
                                      <p:to>
                                        <p:strVal val="visible"/>
                                      </p:to>
                                    </p:set>
                                    <p:animEffect transition="in" filter="barn(outVertical)">
                                      <p:cBhvr>
                                        <p:cTn id="31" dur="500"/>
                                        <p:tgtEl>
                                          <p:spTgt spid="305160">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05160">
                                            <p:txEl>
                                              <p:pRg st="4" end="4"/>
                                            </p:txEl>
                                          </p:spTgt>
                                        </p:tgtEl>
                                        <p:attrNameLst>
                                          <p:attrName>style.visibility</p:attrName>
                                        </p:attrNameLst>
                                      </p:cBhvr>
                                      <p:to>
                                        <p:strVal val="visible"/>
                                      </p:to>
                                    </p:set>
                                    <p:animEffect transition="in" filter="barn(outVertical)">
                                      <p:cBhvr>
                                        <p:cTn id="36" dur="500"/>
                                        <p:tgtEl>
                                          <p:spTgt spid="305160">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305160">
                                            <p:txEl>
                                              <p:pRg st="6" end="6"/>
                                            </p:txEl>
                                          </p:spTgt>
                                        </p:tgtEl>
                                        <p:attrNameLst>
                                          <p:attrName>style.visibility</p:attrName>
                                        </p:attrNameLst>
                                      </p:cBhvr>
                                      <p:to>
                                        <p:strVal val="visible"/>
                                      </p:to>
                                    </p:set>
                                    <p:animEffect transition="in" filter="barn(outVertical)">
                                      <p:cBhvr>
                                        <p:cTn id="41" dur="500"/>
                                        <p:tgtEl>
                                          <p:spTgt spid="3051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animBg="1" autoUpdateAnimBg="0"/>
      <p:bldP spid="305160" grpId="0" build="p" autoUpdateAnimBg="0"/>
      <p:bldP spid="305161" grpId="0" animBg="1" autoUpdateAnimBg="0"/>
      <p:bldP spid="305162" grpId="0" animBg="1"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a:extLst>
              <a:ext uri="{FF2B5EF4-FFF2-40B4-BE49-F238E27FC236}">
                <a16:creationId xmlns:a16="http://schemas.microsoft.com/office/drawing/2014/main" id="{01F96D9E-E1A3-6A41-AFAC-D200AF1E4A65}"/>
              </a:ext>
            </a:extLst>
          </p:cNvPr>
          <p:cNvSpPr txBox="1">
            <a:spLocks noChangeArrowheads="1"/>
          </p:cNvSpPr>
          <p:nvPr/>
        </p:nvSpPr>
        <p:spPr bwMode="auto">
          <a:xfrm>
            <a:off x="304800" y="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Arial" panose="020B0604020202020204" pitchFamily="34" charset="0"/>
                <a:ea typeface="幼圆" pitchFamily="49" charset="-122"/>
              </a:rPr>
              <a:t>本章结束了，你应该能够：</a:t>
            </a:r>
          </a:p>
        </p:txBody>
      </p:sp>
      <p:sp>
        <p:nvSpPr>
          <p:cNvPr id="307203" name="Text Box 3">
            <a:extLst>
              <a:ext uri="{FF2B5EF4-FFF2-40B4-BE49-F238E27FC236}">
                <a16:creationId xmlns:a16="http://schemas.microsoft.com/office/drawing/2014/main" id="{FFA0E1AA-5A51-F548-8296-83EF7A239F74}"/>
              </a:ext>
            </a:extLst>
          </p:cNvPr>
          <p:cNvSpPr txBox="1">
            <a:spLocks noChangeArrowheads="1"/>
          </p:cNvSpPr>
          <p:nvPr/>
        </p:nvSpPr>
        <p:spPr bwMode="auto">
          <a:xfrm>
            <a:off x="685800" y="620713"/>
            <a:ext cx="8153400" cy="5927725"/>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3500"/>
              </a:lnSpc>
              <a:buFont typeface="Wingdings" pitchFamily="2" charset="2"/>
              <a:buChar char="Ø"/>
            </a:pPr>
            <a:r>
              <a:rPr lang="zh-CN" altLang="en-US" b="1">
                <a:solidFill>
                  <a:srgbClr val="0000FF"/>
                </a:solidFill>
                <a:latin typeface="华文楷体" panose="02010600040101010101" pitchFamily="2" charset="-122"/>
                <a:ea typeface="华文楷体" panose="02010600040101010101" pitchFamily="2" charset="-122"/>
              </a:rPr>
              <a:t>理解</a:t>
            </a:r>
            <a:r>
              <a:rPr lang="zh-CN" altLang="zh-CN" b="1">
                <a:solidFill>
                  <a:srgbClr val="0000FF"/>
                </a:solidFill>
                <a:latin typeface="华文楷体" panose="02010600040101010101" pitchFamily="2" charset="-122"/>
                <a:ea typeface="华文楷体" panose="02010600040101010101" pitchFamily="2" charset="-122"/>
              </a:rPr>
              <a:t>：</a:t>
            </a:r>
            <a:endParaRPr lang="en-US" altLang="zh-CN" b="1">
              <a:solidFill>
                <a:srgbClr val="0000FF"/>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zh-CN" b="1">
                <a:solidFill>
                  <a:srgbClr val="171D17"/>
                </a:solidFill>
                <a:latin typeface="华文楷体" panose="02010600040101010101" pitchFamily="2" charset="-122"/>
                <a:ea typeface="华文楷体" panose="02010600040101010101" pitchFamily="2" charset="-122"/>
              </a:rPr>
              <a:t>程序的顺序执行</a:t>
            </a:r>
            <a:r>
              <a:rPr lang="zh-CN" altLang="en-US" b="1">
                <a:solidFill>
                  <a:srgbClr val="171D17"/>
                </a:solidFill>
                <a:latin typeface="华文楷体" panose="02010600040101010101" pitchFamily="2" charset="-122"/>
                <a:ea typeface="华文楷体" panose="02010600040101010101" pitchFamily="2" charset="-122"/>
              </a:rPr>
              <a:t>、</a:t>
            </a:r>
            <a:r>
              <a:rPr lang="zh-CN" altLang="zh-CN" b="1">
                <a:solidFill>
                  <a:srgbClr val="171D17"/>
                </a:solidFill>
                <a:latin typeface="华文楷体" panose="02010600040101010101" pitchFamily="2" charset="-122"/>
                <a:ea typeface="华文楷体" panose="02010600040101010101" pitchFamily="2" charset="-122"/>
              </a:rPr>
              <a:t>并发执行</a:t>
            </a:r>
            <a:r>
              <a:rPr lang="zh-CN" altLang="en-US" b="1">
                <a:solidFill>
                  <a:srgbClr val="171D17"/>
                </a:solidFill>
                <a:latin typeface="华文楷体" panose="02010600040101010101" pitchFamily="2" charset="-122"/>
                <a:ea typeface="华文楷体" panose="02010600040101010101" pitchFamily="2" charset="-122"/>
              </a:rPr>
              <a:t>及特征。</a:t>
            </a:r>
            <a:endParaRPr lang="en-US" altLang="zh-CN" b="1">
              <a:solidFill>
                <a:srgbClr val="171D17"/>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zh-CN" b="1">
                <a:solidFill>
                  <a:srgbClr val="171D17"/>
                </a:solidFill>
                <a:latin typeface="华文楷体" panose="02010600040101010101" pitchFamily="2" charset="-122"/>
                <a:ea typeface="华文楷体" panose="02010600040101010101" pitchFamily="2" charset="-122"/>
              </a:rPr>
              <a:t>进程；进程控制块；进程实体；原语；原子操作；进程状态及转换</a:t>
            </a:r>
            <a:r>
              <a:rPr lang="zh-CN" altLang="en-US" b="1">
                <a:solidFill>
                  <a:srgbClr val="171D17"/>
                </a:solidFill>
                <a:latin typeface="华文楷体" panose="02010600040101010101" pitchFamily="2" charset="-122"/>
                <a:ea typeface="华文楷体" panose="02010600040101010101" pitchFamily="2" charset="-122"/>
              </a:rPr>
              <a:t>，以及转换的典型原因。</a:t>
            </a:r>
            <a:endParaRPr lang="en-US" altLang="zh-CN" b="1">
              <a:solidFill>
                <a:srgbClr val="171D17"/>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zh-CN" b="1">
                <a:solidFill>
                  <a:srgbClr val="171D17"/>
                </a:solidFill>
                <a:latin typeface="华文楷体" panose="02010600040101010101" pitchFamily="2" charset="-122"/>
                <a:ea typeface="华文楷体" panose="02010600040101010101" pitchFamily="2" charset="-122"/>
              </a:rPr>
              <a:t>进程同步；临界资源；临界区；同步机制的准则；信号量机制；整形信号量；记录型信号量；</a:t>
            </a:r>
            <a:r>
              <a:rPr lang="en-US" altLang="zh-CN" b="1">
                <a:solidFill>
                  <a:srgbClr val="171D17"/>
                </a:solidFill>
                <a:latin typeface="华文楷体" panose="02010600040101010101" pitchFamily="2" charset="-122"/>
                <a:ea typeface="华文楷体" panose="02010600040101010101" pitchFamily="2" charset="-122"/>
              </a:rPr>
              <a:t>AND</a:t>
            </a:r>
            <a:r>
              <a:rPr lang="zh-CN" altLang="zh-CN" b="1">
                <a:solidFill>
                  <a:srgbClr val="171D17"/>
                </a:solidFill>
                <a:latin typeface="华文楷体" panose="02010600040101010101" pitchFamily="2" charset="-122"/>
                <a:ea typeface="华文楷体" panose="02010600040101010101" pitchFamily="2" charset="-122"/>
              </a:rPr>
              <a:t>信号量；经典进程同步问题；进程通信。</a:t>
            </a:r>
            <a:endParaRPr lang="en-US" altLang="zh-CN" b="1">
              <a:solidFill>
                <a:srgbClr val="171D17"/>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en-US" b="1">
                <a:solidFill>
                  <a:srgbClr val="171D17"/>
                </a:solidFill>
                <a:latin typeface="华文楷体" panose="02010600040101010101" pitchFamily="2" charset="-122"/>
                <a:ea typeface="华文楷体" panose="02010600040101010101" pitchFamily="2" charset="-122"/>
              </a:rPr>
              <a:t>线程及线程与进程的区别。</a:t>
            </a:r>
            <a:endParaRPr lang="zh-CN" altLang="zh-CN" b="1">
              <a:solidFill>
                <a:srgbClr val="171D17"/>
              </a:solidFill>
              <a:latin typeface="华文楷体" panose="02010600040101010101" pitchFamily="2" charset="-122"/>
              <a:ea typeface="华文楷体" panose="02010600040101010101" pitchFamily="2" charset="-122"/>
            </a:endParaRPr>
          </a:p>
          <a:p>
            <a:pPr>
              <a:lnSpc>
                <a:spcPts val="3500"/>
              </a:lnSpc>
              <a:buClr>
                <a:srgbClr val="0000FF"/>
              </a:buClr>
              <a:buFont typeface="Wingdings" pitchFamily="2" charset="2"/>
              <a:buChar char="Ø"/>
            </a:pPr>
            <a:r>
              <a:rPr lang="zh-CN" altLang="en-US" b="1">
                <a:solidFill>
                  <a:srgbClr val="0000FF"/>
                </a:solidFill>
                <a:latin typeface="华文楷体" panose="02010600040101010101" pitchFamily="2" charset="-122"/>
                <a:ea typeface="华文楷体" panose="02010600040101010101" pitchFamily="2" charset="-122"/>
              </a:rPr>
              <a:t>掌握</a:t>
            </a:r>
            <a:r>
              <a:rPr lang="zh-CN" altLang="zh-CN" b="1">
                <a:solidFill>
                  <a:srgbClr val="0000FF"/>
                </a:solidFill>
                <a:latin typeface="华文楷体" panose="02010600040101010101" pitchFamily="2" charset="-122"/>
                <a:ea typeface="华文楷体" panose="02010600040101010101" pitchFamily="2" charset="-122"/>
              </a:rPr>
              <a:t>：</a:t>
            </a:r>
            <a:r>
              <a:rPr lang="zh-CN" altLang="zh-CN" b="1">
                <a:solidFill>
                  <a:srgbClr val="171D17"/>
                </a:solidFill>
                <a:latin typeface="华文楷体" panose="02010600040101010101" pitchFamily="2" charset="-122"/>
                <a:ea typeface="华文楷体" panose="02010600040101010101" pitchFamily="2" charset="-122"/>
              </a:rPr>
              <a:t>进程的基本概念；</a:t>
            </a:r>
            <a:r>
              <a:rPr lang="en-US" altLang="zh-CN" b="1">
                <a:solidFill>
                  <a:srgbClr val="171D17"/>
                </a:solidFill>
                <a:latin typeface="华文楷体" panose="02010600040101010101" pitchFamily="2" charset="-122"/>
                <a:ea typeface="华文楷体" panose="02010600040101010101" pitchFamily="2" charset="-122"/>
              </a:rPr>
              <a:t>PCB</a:t>
            </a:r>
            <a:r>
              <a:rPr lang="zh-CN" altLang="en-US" b="1">
                <a:solidFill>
                  <a:srgbClr val="171D17"/>
                </a:solidFill>
                <a:latin typeface="华文楷体" panose="02010600040101010101" pitchFamily="2" charset="-122"/>
                <a:ea typeface="华文楷体" panose="02010600040101010101" pitchFamily="2" charset="-122"/>
              </a:rPr>
              <a:t>的作用；</a:t>
            </a:r>
            <a:r>
              <a:rPr lang="zh-CN" altLang="zh-CN" b="1">
                <a:solidFill>
                  <a:srgbClr val="171D17"/>
                </a:solidFill>
                <a:latin typeface="华文楷体" panose="02010600040101010101" pitchFamily="2" charset="-122"/>
                <a:ea typeface="华文楷体" panose="02010600040101010101" pitchFamily="2" charset="-122"/>
              </a:rPr>
              <a:t>进程状态及转换；临界资源；临界区</a:t>
            </a:r>
            <a:r>
              <a:rPr lang="zh-CN" altLang="en-US" b="1">
                <a:solidFill>
                  <a:srgbClr val="171D17"/>
                </a:solidFill>
                <a:latin typeface="华文楷体" panose="02010600040101010101" pitchFamily="2" charset="-122"/>
                <a:ea typeface="华文楷体" panose="02010600040101010101" pitchFamily="2" charset="-122"/>
              </a:rPr>
              <a:t>；</a:t>
            </a:r>
            <a:r>
              <a:rPr lang="zh-CN" altLang="zh-CN" b="1">
                <a:solidFill>
                  <a:srgbClr val="171D17"/>
                </a:solidFill>
                <a:latin typeface="华文楷体" panose="02010600040101010101" pitchFamily="2" charset="-122"/>
                <a:ea typeface="华文楷体" panose="02010600040101010101" pitchFamily="2" charset="-122"/>
              </a:rPr>
              <a:t>信号量机制</a:t>
            </a:r>
            <a:r>
              <a:rPr lang="zh-CN" altLang="en-US" b="1">
                <a:solidFill>
                  <a:srgbClr val="171D17"/>
                </a:solidFill>
                <a:latin typeface="华文楷体" panose="02010600040101010101" pitchFamily="2" charset="-122"/>
                <a:ea typeface="华文楷体" panose="02010600040101010101" pitchFamily="2" charset="-122"/>
              </a:rPr>
              <a:t>及其实现进程同步的基本方法</a:t>
            </a:r>
            <a:r>
              <a:rPr lang="zh-CN" altLang="zh-CN" b="1">
                <a:solidFill>
                  <a:srgbClr val="171D17"/>
                </a:solidFill>
                <a:latin typeface="华文楷体" panose="02010600040101010101" pitchFamily="2" charset="-122"/>
                <a:ea typeface="华文楷体" panose="02010600040101010101" pitchFamily="2" charset="-122"/>
              </a:rPr>
              <a:t>。</a:t>
            </a:r>
          </a:p>
          <a:p>
            <a:pPr>
              <a:lnSpc>
                <a:spcPts val="3500"/>
              </a:lnSpc>
              <a:buClr>
                <a:srgbClr val="0000FF"/>
              </a:buClr>
              <a:buFont typeface="Wingdings" pitchFamily="2" charset="2"/>
              <a:buChar char="Ø"/>
            </a:pPr>
            <a:r>
              <a:rPr lang="zh-CN" altLang="zh-CN" b="1">
                <a:solidFill>
                  <a:srgbClr val="0000FF"/>
                </a:solidFill>
                <a:latin typeface="华文楷体" panose="02010600040101010101" pitchFamily="2" charset="-122"/>
                <a:ea typeface="华文楷体" panose="02010600040101010101" pitchFamily="2" charset="-122"/>
              </a:rPr>
              <a:t>应用：</a:t>
            </a:r>
            <a:r>
              <a:rPr lang="zh-CN" altLang="zh-CN" b="1">
                <a:solidFill>
                  <a:srgbClr val="171D17"/>
                </a:solidFill>
                <a:latin typeface="华文楷体" panose="02010600040101010101" pitchFamily="2" charset="-122"/>
                <a:ea typeface="华文楷体" panose="02010600040101010101" pitchFamily="2" charset="-122"/>
              </a:rPr>
              <a:t>应用信号量机制解决进程同步问题。</a:t>
            </a:r>
            <a:endPar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ts val="3500"/>
              </a:lnSpc>
            </a:pPr>
            <a:r>
              <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请完成下列练习：</a:t>
            </a:r>
            <a:r>
              <a:rPr lang="zh-CN" altLang="en-US"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另行按排</a:t>
            </a:r>
            <a:r>
              <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endParaRPr lang="en-US" altLang="zh-CN"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160772" name="灯片编号占位符 3">
            <a:extLst>
              <a:ext uri="{FF2B5EF4-FFF2-40B4-BE49-F238E27FC236}">
                <a16:creationId xmlns:a16="http://schemas.microsoft.com/office/drawing/2014/main" id="{2D2C4283-0DDE-C643-A879-C097060A38F5}"/>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1913B91-3D93-7D49-A4B9-36D4C41437EE}" type="slidenum">
              <a:rPr lang="zh-CN" altLang="en-US" sz="1800"/>
              <a:pPr/>
              <a:t>157</a:t>
            </a:fld>
            <a:endParaRPr lang="en-US" altLang="zh-CN" sz="1800"/>
          </a:p>
        </p:txBody>
      </p:sp>
    </p:spTree>
    <p:extLst>
      <p:ext uri="{BB962C8B-B14F-4D97-AF65-F5344CB8AC3E}">
        <p14:creationId xmlns:p14="http://schemas.microsoft.com/office/powerpoint/2010/main" val="378503782"/>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4">
            <a:extLst>
              <a:ext uri="{FF2B5EF4-FFF2-40B4-BE49-F238E27FC236}">
                <a16:creationId xmlns:a16="http://schemas.microsoft.com/office/drawing/2014/main" id="{28DFD8F5-72AD-4F4A-B3B5-8FD1DB7288F2}"/>
              </a:ext>
            </a:extLst>
          </p:cNvPr>
          <p:cNvGrpSpPr>
            <a:grpSpLocks/>
          </p:cNvGrpSpPr>
          <p:nvPr/>
        </p:nvGrpSpPr>
        <p:grpSpPr bwMode="auto">
          <a:xfrm>
            <a:off x="1600200" y="1219200"/>
            <a:ext cx="5943600" cy="4572000"/>
            <a:chOff x="1008" y="768"/>
            <a:chExt cx="3744" cy="2880"/>
          </a:xfrm>
        </p:grpSpPr>
        <p:sp>
          <p:nvSpPr>
            <p:cNvPr id="21509" name="Oval 3">
              <a:extLst>
                <a:ext uri="{FF2B5EF4-FFF2-40B4-BE49-F238E27FC236}">
                  <a16:creationId xmlns:a16="http://schemas.microsoft.com/office/drawing/2014/main" id="{D5527E86-E2A2-6F42-9A9F-23E1069525D4}"/>
                </a:ext>
              </a:extLst>
            </p:cNvPr>
            <p:cNvSpPr>
              <a:spLocks noChangeArrowheads="1"/>
            </p:cNvSpPr>
            <p:nvPr/>
          </p:nvSpPr>
          <p:spPr bwMode="auto">
            <a:xfrm>
              <a:off x="1825" y="956"/>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就绪</a:t>
              </a:r>
            </a:p>
          </p:txBody>
        </p:sp>
        <p:sp>
          <p:nvSpPr>
            <p:cNvPr id="21510" name="Oval 4">
              <a:extLst>
                <a:ext uri="{FF2B5EF4-FFF2-40B4-BE49-F238E27FC236}">
                  <a16:creationId xmlns:a16="http://schemas.microsoft.com/office/drawing/2014/main" id="{0FEDB437-F7B3-C440-BF1A-783AA5A3B89E}"/>
                </a:ext>
              </a:extLst>
            </p:cNvPr>
            <p:cNvSpPr>
              <a:spLocks noChangeArrowheads="1"/>
            </p:cNvSpPr>
            <p:nvPr/>
          </p:nvSpPr>
          <p:spPr bwMode="auto">
            <a:xfrm>
              <a:off x="3554" y="1004"/>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执行</a:t>
              </a:r>
            </a:p>
          </p:txBody>
        </p:sp>
        <p:sp>
          <p:nvSpPr>
            <p:cNvPr id="21511" name="Oval 6">
              <a:extLst>
                <a:ext uri="{FF2B5EF4-FFF2-40B4-BE49-F238E27FC236}">
                  <a16:creationId xmlns:a16="http://schemas.microsoft.com/office/drawing/2014/main" id="{90C66139-D43C-AC40-AAC3-12C945923810}"/>
                </a:ext>
              </a:extLst>
            </p:cNvPr>
            <p:cNvSpPr>
              <a:spLocks noChangeArrowheads="1"/>
            </p:cNvSpPr>
            <p:nvPr/>
          </p:nvSpPr>
          <p:spPr bwMode="auto">
            <a:xfrm>
              <a:off x="1920" y="2588"/>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阻塞</a:t>
              </a:r>
            </a:p>
          </p:txBody>
        </p:sp>
        <p:sp>
          <p:nvSpPr>
            <p:cNvPr id="21512" name="Line 14">
              <a:extLst>
                <a:ext uri="{FF2B5EF4-FFF2-40B4-BE49-F238E27FC236}">
                  <a16:creationId xmlns:a16="http://schemas.microsoft.com/office/drawing/2014/main" id="{5883EBA3-91D8-BA48-B778-5EA9F3B6119F}"/>
                </a:ext>
              </a:extLst>
            </p:cNvPr>
            <p:cNvSpPr>
              <a:spLocks noChangeShapeType="1"/>
            </p:cNvSpPr>
            <p:nvPr/>
          </p:nvSpPr>
          <p:spPr bwMode="auto">
            <a:xfrm flipV="1">
              <a:off x="2256" y="1344"/>
              <a:ext cx="0"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3" name="Line 18">
              <a:extLst>
                <a:ext uri="{FF2B5EF4-FFF2-40B4-BE49-F238E27FC236}">
                  <a16:creationId xmlns:a16="http://schemas.microsoft.com/office/drawing/2014/main" id="{137ED2D5-A7C5-A349-B45E-946FA9901E93}"/>
                </a:ext>
              </a:extLst>
            </p:cNvPr>
            <p:cNvSpPr>
              <a:spLocks noChangeShapeType="1"/>
            </p:cNvSpPr>
            <p:nvPr/>
          </p:nvSpPr>
          <p:spPr bwMode="auto">
            <a:xfrm flipH="1">
              <a:off x="2544" y="1392"/>
              <a:ext cx="1248"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4" name="Line 19">
              <a:extLst>
                <a:ext uri="{FF2B5EF4-FFF2-40B4-BE49-F238E27FC236}">
                  <a16:creationId xmlns:a16="http://schemas.microsoft.com/office/drawing/2014/main" id="{29DCD91A-27A9-DB41-BD15-C07160B3E5AA}"/>
                </a:ext>
              </a:extLst>
            </p:cNvPr>
            <p:cNvSpPr>
              <a:spLocks noChangeShapeType="1"/>
            </p:cNvSpPr>
            <p:nvPr/>
          </p:nvSpPr>
          <p:spPr bwMode="auto">
            <a:xfrm flipH="1">
              <a:off x="2448" y="1296"/>
              <a:ext cx="1152"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5" name="Line 20">
              <a:extLst>
                <a:ext uri="{FF2B5EF4-FFF2-40B4-BE49-F238E27FC236}">
                  <a16:creationId xmlns:a16="http://schemas.microsoft.com/office/drawing/2014/main" id="{619E2A22-70E5-F840-8B4B-603FEF15BE2A}"/>
                </a:ext>
              </a:extLst>
            </p:cNvPr>
            <p:cNvSpPr>
              <a:spLocks noChangeShapeType="1"/>
            </p:cNvSpPr>
            <p:nvPr/>
          </p:nvSpPr>
          <p:spPr bwMode="auto">
            <a:xfrm>
              <a:off x="2544" y="1104"/>
              <a:ext cx="1056"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6" name="Text Box 22">
              <a:extLst>
                <a:ext uri="{FF2B5EF4-FFF2-40B4-BE49-F238E27FC236}">
                  <a16:creationId xmlns:a16="http://schemas.microsoft.com/office/drawing/2014/main" id="{AC1399F9-8D54-E349-8507-64BFF68281F1}"/>
                </a:ext>
              </a:extLst>
            </p:cNvPr>
            <p:cNvSpPr txBox="1">
              <a:spLocks noChangeArrowheads="1"/>
            </p:cNvSpPr>
            <p:nvPr/>
          </p:nvSpPr>
          <p:spPr bwMode="auto">
            <a:xfrm>
              <a:off x="2544"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进程调度</a:t>
              </a:r>
            </a:p>
          </p:txBody>
        </p:sp>
        <p:sp>
          <p:nvSpPr>
            <p:cNvPr id="21517" name="Text Box 24">
              <a:extLst>
                <a:ext uri="{FF2B5EF4-FFF2-40B4-BE49-F238E27FC236}">
                  <a16:creationId xmlns:a16="http://schemas.microsoft.com/office/drawing/2014/main" id="{C386846B-1FAD-0844-8338-C814B318CF04}"/>
                </a:ext>
              </a:extLst>
            </p:cNvPr>
            <p:cNvSpPr txBox="1">
              <a:spLocks noChangeArrowheads="1"/>
            </p:cNvSpPr>
            <p:nvPr/>
          </p:nvSpPr>
          <p:spPr bwMode="auto">
            <a:xfrm>
              <a:off x="3312" y="1968"/>
              <a:ext cx="1152"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请求或</a:t>
              </a:r>
            </a:p>
            <a:p>
              <a:pPr eaLnBrk="1" hangingPunct="1">
                <a:spcBef>
                  <a:spcPct val="50000"/>
                </a:spcBef>
              </a:pPr>
              <a:r>
                <a:rPr lang="zh-CN" altLang="en-US" b="1">
                  <a:solidFill>
                    <a:schemeClr val="tx1"/>
                  </a:solidFill>
                  <a:latin typeface="Times New Roman" panose="02020603050405020304" pitchFamily="18" charset="0"/>
                </a:rPr>
                <a:t>等待事件</a:t>
              </a:r>
            </a:p>
          </p:txBody>
        </p:sp>
        <p:sp>
          <p:nvSpPr>
            <p:cNvPr id="21518" name="Text Box 25">
              <a:extLst>
                <a:ext uri="{FF2B5EF4-FFF2-40B4-BE49-F238E27FC236}">
                  <a16:creationId xmlns:a16="http://schemas.microsoft.com/office/drawing/2014/main" id="{A305ABBE-3CC2-A14F-932E-4C9F23CF400B}"/>
                </a:ext>
              </a:extLst>
            </p:cNvPr>
            <p:cNvSpPr txBox="1">
              <a:spLocks noChangeArrowheads="1"/>
            </p:cNvSpPr>
            <p:nvPr/>
          </p:nvSpPr>
          <p:spPr bwMode="auto">
            <a:xfrm>
              <a:off x="1008" y="1776"/>
              <a:ext cx="120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完成或</a:t>
              </a:r>
            </a:p>
            <a:p>
              <a:pPr eaLnBrk="1" hangingPunct="1">
                <a:spcBef>
                  <a:spcPct val="50000"/>
                </a:spcBef>
              </a:pPr>
              <a:r>
                <a:rPr lang="zh-CN" altLang="en-US" b="1">
                  <a:solidFill>
                    <a:schemeClr val="tx1"/>
                  </a:solidFill>
                  <a:latin typeface="Times New Roman" panose="02020603050405020304" pitchFamily="18" charset="0"/>
                </a:rPr>
                <a:t>事件发生</a:t>
              </a:r>
            </a:p>
          </p:txBody>
        </p:sp>
        <p:sp>
          <p:nvSpPr>
            <p:cNvPr id="21519" name="Text Box 27">
              <a:extLst>
                <a:ext uri="{FF2B5EF4-FFF2-40B4-BE49-F238E27FC236}">
                  <a16:creationId xmlns:a16="http://schemas.microsoft.com/office/drawing/2014/main" id="{0CCF083D-FD3D-C146-B7CD-CB742F14A65C}"/>
                </a:ext>
              </a:extLst>
            </p:cNvPr>
            <p:cNvSpPr txBox="1">
              <a:spLocks noChangeArrowheads="1"/>
            </p:cNvSpPr>
            <p:nvPr/>
          </p:nvSpPr>
          <p:spPr bwMode="auto">
            <a:xfrm>
              <a:off x="1392" y="3360"/>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2-5   </a:t>
              </a:r>
              <a:r>
                <a:rPr lang="zh-CN" altLang="en-US" b="1">
                  <a:solidFill>
                    <a:schemeClr val="tx1"/>
                  </a:solidFill>
                  <a:latin typeface="Times New Roman" panose="02020603050405020304" pitchFamily="18" charset="0"/>
                </a:rPr>
                <a:t>进程的三种基本状态及其转换</a:t>
              </a:r>
            </a:p>
          </p:txBody>
        </p:sp>
        <p:sp>
          <p:nvSpPr>
            <p:cNvPr id="21520" name="Text Box 28">
              <a:extLst>
                <a:ext uri="{FF2B5EF4-FFF2-40B4-BE49-F238E27FC236}">
                  <a16:creationId xmlns:a16="http://schemas.microsoft.com/office/drawing/2014/main" id="{6C3BCE85-7FD4-FA42-B49F-D3AFB6B5F1EA}"/>
                </a:ext>
              </a:extLst>
            </p:cNvPr>
            <p:cNvSpPr txBox="1">
              <a:spLocks noChangeArrowheads="1"/>
            </p:cNvSpPr>
            <p:nvPr/>
          </p:nvSpPr>
          <p:spPr bwMode="auto">
            <a:xfrm>
              <a:off x="2539" y="1344"/>
              <a:ext cx="8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中    断（超时）</a:t>
              </a:r>
            </a:p>
          </p:txBody>
        </p:sp>
      </p:grpSp>
      <p:sp>
        <p:nvSpPr>
          <p:cNvPr id="21507" name="Rectangle 31">
            <a:extLst>
              <a:ext uri="{FF2B5EF4-FFF2-40B4-BE49-F238E27FC236}">
                <a16:creationId xmlns:a16="http://schemas.microsoft.com/office/drawing/2014/main" id="{64C39DFC-51E6-5049-953A-1ABBEDA070FE}"/>
              </a:ext>
            </a:extLst>
          </p:cNvPr>
          <p:cNvSpPr>
            <a:spLocks noChangeArrowheads="1"/>
          </p:cNvSpPr>
          <p:nvPr/>
        </p:nvSpPr>
        <p:spPr bwMode="auto">
          <a:xfrm>
            <a:off x="762000" y="44450"/>
            <a:ext cx="7772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
        <p:nvSpPr>
          <p:cNvPr id="21508" name="AutoShape 32">
            <a:hlinkClick r:id="rId2" action="ppaction://hlinksldjump"/>
            <a:extLst>
              <a:ext uri="{FF2B5EF4-FFF2-40B4-BE49-F238E27FC236}">
                <a16:creationId xmlns:a16="http://schemas.microsoft.com/office/drawing/2014/main" id="{D4729502-FDCD-D74C-A672-BFEF80420294}"/>
              </a:ext>
            </a:extLst>
          </p:cNvPr>
          <p:cNvSpPr>
            <a:spLocks noChangeArrowheads="1"/>
          </p:cNvSpPr>
          <p:nvPr/>
        </p:nvSpPr>
        <p:spPr bwMode="auto">
          <a:xfrm>
            <a:off x="7162800" y="6324600"/>
            <a:ext cx="533400" cy="381000"/>
          </a:xfrm>
          <a:prstGeom prst="leftArrow">
            <a:avLst>
              <a:gd name="adj1" fmla="val 50000"/>
              <a:gd name="adj2" fmla="val 35000"/>
            </a:avLst>
          </a:prstGeom>
          <a:solidFill>
            <a:schemeClr val="tx2"/>
          </a:solidFill>
          <a:ln w="12700">
            <a:solidFill>
              <a:schemeClr val="tx1"/>
            </a:solidFill>
            <a:miter lim="800000"/>
            <a:headEnd type="none" w="sm" len="sm"/>
            <a:tailEnd type="none" w="sm" len="sm"/>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2453946915"/>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4">
            <a:extLst>
              <a:ext uri="{FF2B5EF4-FFF2-40B4-BE49-F238E27FC236}">
                <a16:creationId xmlns:a16="http://schemas.microsoft.com/office/drawing/2014/main" id="{A0B695AD-C17D-744A-9D3B-C36FF2CBCA65}"/>
              </a:ext>
            </a:extLst>
          </p:cNvPr>
          <p:cNvGrpSpPr>
            <a:grpSpLocks/>
          </p:cNvGrpSpPr>
          <p:nvPr/>
        </p:nvGrpSpPr>
        <p:grpSpPr bwMode="auto">
          <a:xfrm>
            <a:off x="1600200" y="1219200"/>
            <a:ext cx="6284913" cy="4576763"/>
            <a:chOff x="1008" y="768"/>
            <a:chExt cx="3959" cy="2883"/>
          </a:xfrm>
        </p:grpSpPr>
        <p:sp>
          <p:nvSpPr>
            <p:cNvPr id="22538" name="Oval 3">
              <a:extLst>
                <a:ext uri="{FF2B5EF4-FFF2-40B4-BE49-F238E27FC236}">
                  <a16:creationId xmlns:a16="http://schemas.microsoft.com/office/drawing/2014/main" id="{399E9FFE-ABFF-6042-9FC1-BBE202CF05CC}"/>
                </a:ext>
              </a:extLst>
            </p:cNvPr>
            <p:cNvSpPr>
              <a:spLocks noChangeArrowheads="1"/>
            </p:cNvSpPr>
            <p:nvPr/>
          </p:nvSpPr>
          <p:spPr bwMode="auto">
            <a:xfrm>
              <a:off x="1825" y="956"/>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就绪</a:t>
              </a:r>
            </a:p>
          </p:txBody>
        </p:sp>
        <p:sp>
          <p:nvSpPr>
            <p:cNvPr id="22539" name="Oval 4">
              <a:extLst>
                <a:ext uri="{FF2B5EF4-FFF2-40B4-BE49-F238E27FC236}">
                  <a16:creationId xmlns:a16="http://schemas.microsoft.com/office/drawing/2014/main" id="{F9657933-5C9F-BF42-A01C-8EB6A1BBBE11}"/>
                </a:ext>
              </a:extLst>
            </p:cNvPr>
            <p:cNvSpPr>
              <a:spLocks noChangeArrowheads="1"/>
            </p:cNvSpPr>
            <p:nvPr/>
          </p:nvSpPr>
          <p:spPr bwMode="auto">
            <a:xfrm>
              <a:off x="3554" y="1004"/>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执行</a:t>
              </a:r>
            </a:p>
          </p:txBody>
        </p:sp>
        <p:sp>
          <p:nvSpPr>
            <p:cNvPr id="22540" name="Oval 6">
              <a:extLst>
                <a:ext uri="{FF2B5EF4-FFF2-40B4-BE49-F238E27FC236}">
                  <a16:creationId xmlns:a16="http://schemas.microsoft.com/office/drawing/2014/main" id="{AC799D0D-3A46-CC4C-B797-73C22FB68B98}"/>
                </a:ext>
              </a:extLst>
            </p:cNvPr>
            <p:cNvSpPr>
              <a:spLocks noChangeArrowheads="1"/>
            </p:cNvSpPr>
            <p:nvPr/>
          </p:nvSpPr>
          <p:spPr bwMode="auto">
            <a:xfrm>
              <a:off x="1920" y="2588"/>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阻塞</a:t>
              </a:r>
            </a:p>
          </p:txBody>
        </p:sp>
        <p:sp>
          <p:nvSpPr>
            <p:cNvPr id="22541" name="Line 14">
              <a:extLst>
                <a:ext uri="{FF2B5EF4-FFF2-40B4-BE49-F238E27FC236}">
                  <a16:creationId xmlns:a16="http://schemas.microsoft.com/office/drawing/2014/main" id="{19F777FA-E602-3A44-A4CB-FE6978309FCF}"/>
                </a:ext>
              </a:extLst>
            </p:cNvPr>
            <p:cNvSpPr>
              <a:spLocks noChangeShapeType="1"/>
            </p:cNvSpPr>
            <p:nvPr/>
          </p:nvSpPr>
          <p:spPr bwMode="auto">
            <a:xfrm flipV="1">
              <a:off x="2256" y="1344"/>
              <a:ext cx="0"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2" name="Line 18">
              <a:extLst>
                <a:ext uri="{FF2B5EF4-FFF2-40B4-BE49-F238E27FC236}">
                  <a16:creationId xmlns:a16="http://schemas.microsoft.com/office/drawing/2014/main" id="{773B34F0-568D-F946-86B1-DE3D8BE8D45D}"/>
                </a:ext>
              </a:extLst>
            </p:cNvPr>
            <p:cNvSpPr>
              <a:spLocks noChangeShapeType="1"/>
            </p:cNvSpPr>
            <p:nvPr/>
          </p:nvSpPr>
          <p:spPr bwMode="auto">
            <a:xfrm flipH="1">
              <a:off x="2544" y="1392"/>
              <a:ext cx="1248"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3" name="Line 19">
              <a:extLst>
                <a:ext uri="{FF2B5EF4-FFF2-40B4-BE49-F238E27FC236}">
                  <a16:creationId xmlns:a16="http://schemas.microsoft.com/office/drawing/2014/main" id="{C4BA0D87-04C8-194D-8B73-3CC4EB72B841}"/>
                </a:ext>
              </a:extLst>
            </p:cNvPr>
            <p:cNvSpPr>
              <a:spLocks noChangeShapeType="1"/>
            </p:cNvSpPr>
            <p:nvPr/>
          </p:nvSpPr>
          <p:spPr bwMode="auto">
            <a:xfrm flipH="1">
              <a:off x="2448" y="1296"/>
              <a:ext cx="1152"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4" name="Line 20">
              <a:extLst>
                <a:ext uri="{FF2B5EF4-FFF2-40B4-BE49-F238E27FC236}">
                  <a16:creationId xmlns:a16="http://schemas.microsoft.com/office/drawing/2014/main" id="{110EC803-8499-F249-A67A-C454FDC8BFDE}"/>
                </a:ext>
              </a:extLst>
            </p:cNvPr>
            <p:cNvSpPr>
              <a:spLocks noChangeShapeType="1"/>
            </p:cNvSpPr>
            <p:nvPr/>
          </p:nvSpPr>
          <p:spPr bwMode="auto">
            <a:xfrm>
              <a:off x="2544" y="1104"/>
              <a:ext cx="1056"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5" name="Text Box 22">
              <a:extLst>
                <a:ext uri="{FF2B5EF4-FFF2-40B4-BE49-F238E27FC236}">
                  <a16:creationId xmlns:a16="http://schemas.microsoft.com/office/drawing/2014/main" id="{07D09F7D-0D45-9649-BC04-1BBFB6E545AB}"/>
                </a:ext>
              </a:extLst>
            </p:cNvPr>
            <p:cNvSpPr txBox="1">
              <a:spLocks noChangeArrowheads="1"/>
            </p:cNvSpPr>
            <p:nvPr/>
          </p:nvSpPr>
          <p:spPr bwMode="auto">
            <a:xfrm>
              <a:off x="2544"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进程调度</a:t>
              </a:r>
            </a:p>
          </p:txBody>
        </p:sp>
        <p:sp>
          <p:nvSpPr>
            <p:cNvPr id="22546" name="Text Box 24">
              <a:extLst>
                <a:ext uri="{FF2B5EF4-FFF2-40B4-BE49-F238E27FC236}">
                  <a16:creationId xmlns:a16="http://schemas.microsoft.com/office/drawing/2014/main" id="{1DD66008-2D4B-5743-A1B5-0A468329EA00}"/>
                </a:ext>
              </a:extLst>
            </p:cNvPr>
            <p:cNvSpPr txBox="1">
              <a:spLocks noChangeArrowheads="1"/>
            </p:cNvSpPr>
            <p:nvPr/>
          </p:nvSpPr>
          <p:spPr bwMode="auto">
            <a:xfrm>
              <a:off x="3312" y="1968"/>
              <a:ext cx="1152"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请求或</a:t>
              </a:r>
            </a:p>
            <a:p>
              <a:pPr eaLnBrk="1" hangingPunct="1">
                <a:spcBef>
                  <a:spcPct val="50000"/>
                </a:spcBef>
              </a:pPr>
              <a:r>
                <a:rPr lang="zh-CN" altLang="en-US" b="1">
                  <a:solidFill>
                    <a:schemeClr val="tx1"/>
                  </a:solidFill>
                  <a:latin typeface="Times New Roman" panose="02020603050405020304" pitchFamily="18" charset="0"/>
                </a:rPr>
                <a:t>等待事件</a:t>
              </a:r>
            </a:p>
          </p:txBody>
        </p:sp>
        <p:sp>
          <p:nvSpPr>
            <p:cNvPr id="22547" name="Text Box 25">
              <a:extLst>
                <a:ext uri="{FF2B5EF4-FFF2-40B4-BE49-F238E27FC236}">
                  <a16:creationId xmlns:a16="http://schemas.microsoft.com/office/drawing/2014/main" id="{A1020769-690E-D946-815D-831B1713EA5E}"/>
                </a:ext>
              </a:extLst>
            </p:cNvPr>
            <p:cNvSpPr txBox="1">
              <a:spLocks noChangeArrowheads="1"/>
            </p:cNvSpPr>
            <p:nvPr/>
          </p:nvSpPr>
          <p:spPr bwMode="auto">
            <a:xfrm>
              <a:off x="1008" y="1776"/>
              <a:ext cx="120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完成或</a:t>
              </a:r>
            </a:p>
            <a:p>
              <a:pPr eaLnBrk="1" hangingPunct="1">
                <a:spcBef>
                  <a:spcPct val="50000"/>
                </a:spcBef>
              </a:pPr>
              <a:r>
                <a:rPr lang="zh-CN" altLang="en-US" b="1">
                  <a:solidFill>
                    <a:schemeClr val="tx1"/>
                  </a:solidFill>
                  <a:latin typeface="Times New Roman" panose="02020603050405020304" pitchFamily="18" charset="0"/>
                </a:rPr>
                <a:t>事件发生</a:t>
              </a:r>
            </a:p>
          </p:txBody>
        </p:sp>
        <p:sp>
          <p:nvSpPr>
            <p:cNvPr id="22548" name="Text Box 27">
              <a:extLst>
                <a:ext uri="{FF2B5EF4-FFF2-40B4-BE49-F238E27FC236}">
                  <a16:creationId xmlns:a16="http://schemas.microsoft.com/office/drawing/2014/main" id="{DB9F6B81-49D9-454B-A291-8E21532D7F17}"/>
                </a:ext>
              </a:extLst>
            </p:cNvPr>
            <p:cNvSpPr txBox="1">
              <a:spLocks noChangeArrowheads="1"/>
            </p:cNvSpPr>
            <p:nvPr/>
          </p:nvSpPr>
          <p:spPr bwMode="auto">
            <a:xfrm>
              <a:off x="1202" y="3360"/>
              <a:ext cx="3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2-5</a:t>
              </a:r>
              <a:r>
                <a:rPr lang="zh-CN" altLang="en-US" b="1">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b</a:t>
              </a:r>
              <a:r>
                <a:rPr lang="zh-CN" altLang="en-US" b="1">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   </a:t>
              </a:r>
              <a:r>
                <a:rPr lang="zh-CN" altLang="en-US" b="1">
                  <a:solidFill>
                    <a:schemeClr val="tx1"/>
                  </a:solidFill>
                  <a:latin typeface="Times New Roman" panose="02020603050405020304" pitchFamily="18" charset="0"/>
                </a:rPr>
                <a:t>进程的五种基本状态及其转换</a:t>
              </a:r>
            </a:p>
          </p:txBody>
        </p:sp>
        <p:sp>
          <p:nvSpPr>
            <p:cNvPr id="22549" name="Text Box 28">
              <a:extLst>
                <a:ext uri="{FF2B5EF4-FFF2-40B4-BE49-F238E27FC236}">
                  <a16:creationId xmlns:a16="http://schemas.microsoft.com/office/drawing/2014/main" id="{CEC6BEA8-E4CC-8341-8CB6-59DADF6C1A37}"/>
                </a:ext>
              </a:extLst>
            </p:cNvPr>
            <p:cNvSpPr txBox="1">
              <a:spLocks noChangeArrowheads="1"/>
            </p:cNvSpPr>
            <p:nvPr/>
          </p:nvSpPr>
          <p:spPr bwMode="auto">
            <a:xfrm>
              <a:off x="2539" y="1344"/>
              <a:ext cx="8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中    断（超时）</a:t>
              </a:r>
            </a:p>
          </p:txBody>
        </p:sp>
      </p:grpSp>
      <p:sp>
        <p:nvSpPr>
          <p:cNvPr id="22531" name="Rectangle 31">
            <a:extLst>
              <a:ext uri="{FF2B5EF4-FFF2-40B4-BE49-F238E27FC236}">
                <a16:creationId xmlns:a16="http://schemas.microsoft.com/office/drawing/2014/main" id="{6E579F03-593D-5D4F-AF56-F1A30BDD9DB9}"/>
              </a:ext>
            </a:extLst>
          </p:cNvPr>
          <p:cNvSpPr>
            <a:spLocks noChangeArrowheads="1"/>
          </p:cNvSpPr>
          <p:nvPr/>
        </p:nvSpPr>
        <p:spPr bwMode="auto">
          <a:xfrm>
            <a:off x="762000" y="44450"/>
            <a:ext cx="7772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cxnSp>
        <p:nvCxnSpPr>
          <p:cNvPr id="18" name="直接箭头连接符 17">
            <a:extLst>
              <a:ext uri="{FF2B5EF4-FFF2-40B4-BE49-F238E27FC236}">
                <a16:creationId xmlns:a16="http://schemas.microsoft.com/office/drawing/2014/main" id="{97F29D07-922F-A94F-9748-97DA768E2B5B}"/>
              </a:ext>
            </a:extLst>
          </p:cNvPr>
          <p:cNvCxnSpPr>
            <a:cxnSpLocks noChangeShapeType="1"/>
          </p:cNvCxnSpPr>
          <p:nvPr/>
        </p:nvCxnSpPr>
        <p:spPr bwMode="auto">
          <a:xfrm>
            <a:off x="1785938" y="1857375"/>
            <a:ext cx="1000125" cy="1588"/>
          </a:xfrm>
          <a:prstGeom prst="straightConnector1">
            <a:avLst/>
          </a:prstGeom>
          <a:noFill/>
          <a:ln w="28575"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cxnSp>
        <p:nvCxnSpPr>
          <p:cNvPr id="21" name="直接箭头连接符 20">
            <a:extLst>
              <a:ext uri="{FF2B5EF4-FFF2-40B4-BE49-F238E27FC236}">
                <a16:creationId xmlns:a16="http://schemas.microsoft.com/office/drawing/2014/main" id="{129E46EF-919C-B343-B37C-02D1EBCC7C37}"/>
              </a:ext>
            </a:extLst>
          </p:cNvPr>
          <p:cNvCxnSpPr>
            <a:cxnSpLocks noChangeShapeType="1"/>
            <a:stCxn id="22539" idx="6"/>
            <a:endCxn id="22" idx="2"/>
          </p:cNvCxnSpPr>
          <p:nvPr/>
        </p:nvCxnSpPr>
        <p:spPr bwMode="auto">
          <a:xfrm flipV="1">
            <a:off x="6781800" y="1897063"/>
            <a:ext cx="971550" cy="7937"/>
          </a:xfrm>
          <a:prstGeom prst="straightConnector1">
            <a:avLst/>
          </a:prstGeom>
          <a:noFill/>
          <a:ln w="28575"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2" name="Oval 4">
            <a:extLst>
              <a:ext uri="{FF2B5EF4-FFF2-40B4-BE49-F238E27FC236}">
                <a16:creationId xmlns:a16="http://schemas.microsoft.com/office/drawing/2014/main" id="{C592CE6B-77F2-2C4A-A1E8-65A7D62FE4A5}"/>
              </a:ext>
            </a:extLst>
          </p:cNvPr>
          <p:cNvSpPr>
            <a:spLocks noChangeArrowheads="1"/>
          </p:cNvSpPr>
          <p:nvPr/>
        </p:nvSpPr>
        <p:spPr bwMode="auto">
          <a:xfrm>
            <a:off x="7753350" y="1571625"/>
            <a:ext cx="1139825" cy="649288"/>
          </a:xfrm>
          <a:prstGeom prst="ellipse">
            <a:avLst/>
          </a:prstGeom>
          <a:solidFill>
            <a:srgbClr val="FFFFFF"/>
          </a:solidFill>
          <a:ln w="12700">
            <a:solidFill>
              <a:srgbClr val="0000FF"/>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0033CC"/>
                </a:solidFill>
                <a:latin typeface="Times New Roman" panose="02020603050405020304" pitchFamily="18" charset="0"/>
              </a:rPr>
              <a:t>终止</a:t>
            </a:r>
          </a:p>
        </p:txBody>
      </p:sp>
      <p:sp>
        <p:nvSpPr>
          <p:cNvPr id="23" name="Oval 4">
            <a:extLst>
              <a:ext uri="{FF2B5EF4-FFF2-40B4-BE49-F238E27FC236}">
                <a16:creationId xmlns:a16="http://schemas.microsoft.com/office/drawing/2014/main" id="{4DBD9645-FD72-B841-B2C4-8406844B4F4F}"/>
              </a:ext>
            </a:extLst>
          </p:cNvPr>
          <p:cNvSpPr>
            <a:spLocks noChangeArrowheads="1"/>
          </p:cNvSpPr>
          <p:nvPr/>
        </p:nvSpPr>
        <p:spPr bwMode="auto">
          <a:xfrm>
            <a:off x="574675" y="1571625"/>
            <a:ext cx="1139825" cy="649288"/>
          </a:xfrm>
          <a:prstGeom prst="ellipse">
            <a:avLst/>
          </a:prstGeom>
          <a:solidFill>
            <a:srgbClr val="FFFFFF"/>
          </a:solidFill>
          <a:ln w="12700">
            <a:solidFill>
              <a:srgbClr val="0000FF"/>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0033CC"/>
                </a:solidFill>
                <a:latin typeface="Times New Roman" panose="02020603050405020304" pitchFamily="18" charset="0"/>
              </a:rPr>
              <a:t>创建</a:t>
            </a:r>
          </a:p>
        </p:txBody>
      </p:sp>
      <p:sp>
        <p:nvSpPr>
          <p:cNvPr id="24" name="TextBox 23">
            <a:extLst>
              <a:ext uri="{FF2B5EF4-FFF2-40B4-BE49-F238E27FC236}">
                <a16:creationId xmlns:a16="http://schemas.microsoft.com/office/drawing/2014/main" id="{B5F99D95-CCC5-2743-953F-3E0D59D66550}"/>
              </a:ext>
            </a:extLst>
          </p:cNvPr>
          <p:cNvSpPr txBox="1">
            <a:spLocks noChangeArrowheads="1"/>
          </p:cNvSpPr>
          <p:nvPr/>
        </p:nvSpPr>
        <p:spPr bwMode="auto">
          <a:xfrm>
            <a:off x="1835150" y="1412875"/>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b="1">
                <a:solidFill>
                  <a:schemeClr val="tx1"/>
                </a:solidFill>
              </a:rPr>
              <a:t>许可</a:t>
            </a:r>
          </a:p>
        </p:txBody>
      </p:sp>
      <p:sp>
        <p:nvSpPr>
          <p:cNvPr id="26" name="TextBox 25">
            <a:extLst>
              <a:ext uri="{FF2B5EF4-FFF2-40B4-BE49-F238E27FC236}">
                <a16:creationId xmlns:a16="http://schemas.microsoft.com/office/drawing/2014/main" id="{B0C8C0CC-C4C7-F648-A188-8AC2678A1C2B}"/>
              </a:ext>
            </a:extLst>
          </p:cNvPr>
          <p:cNvSpPr txBox="1">
            <a:spLocks noChangeArrowheads="1"/>
          </p:cNvSpPr>
          <p:nvPr/>
        </p:nvSpPr>
        <p:spPr bwMode="auto">
          <a:xfrm>
            <a:off x="6804025" y="1455738"/>
            <a:ext cx="936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b="1">
                <a:solidFill>
                  <a:schemeClr val="tx1"/>
                </a:solidFill>
              </a:rPr>
              <a:t>释放</a:t>
            </a:r>
          </a:p>
        </p:txBody>
      </p:sp>
    </p:spTree>
    <p:extLst>
      <p:ext uri="{BB962C8B-B14F-4D97-AF65-F5344CB8AC3E}">
        <p14:creationId xmlns:p14="http://schemas.microsoft.com/office/powerpoint/2010/main" val="30081284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par>
                                <p:cTn id="8" presetID="4"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par>
                                <p:cTn id="11" presetID="4" presetClass="entr" presetSubtype="16"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ox(in)">
                                      <p:cBhvr>
                                        <p:cTn id="13" dur="500"/>
                                        <p:tgtEl>
                                          <p:spTgt spid="2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ox(in)">
                                      <p:cBhvr>
                                        <p:cTn id="16" dur="500"/>
                                        <p:tgtEl>
                                          <p:spTgt spid="22"/>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E6B49C2-BC5B-D14A-AB5A-97BD1E5F063A}"/>
              </a:ext>
            </a:extLst>
          </p:cNvPr>
          <p:cNvSpPr>
            <a:spLocks noGrp="1" noChangeArrowheads="1"/>
          </p:cNvSpPr>
          <p:nvPr>
            <p:ph type="title"/>
          </p:nvPr>
        </p:nvSpPr>
        <p:spPr bwMode="auto">
          <a:xfrm>
            <a:off x="609600" y="44450"/>
            <a:ext cx="78486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rPr>
              <a:t>2.2</a:t>
            </a:r>
            <a:r>
              <a:rPr lang="zh-CN" altLang="en-US" sz="2800" b="1">
                <a:solidFill>
                  <a:srgbClr val="3333FF"/>
                </a:solidFill>
              </a:rPr>
              <a:t>进程的描述</a:t>
            </a:r>
            <a:r>
              <a:rPr lang="en-US" altLang="zh-CN" sz="2800" b="1">
                <a:solidFill>
                  <a:srgbClr val="3333FF"/>
                </a:solidFill>
                <a:ea typeface="幼圆" pitchFamily="49" charset="-122"/>
              </a:rPr>
              <a:t>----</a:t>
            </a:r>
            <a:r>
              <a:rPr lang="zh-CN" altLang="en-US" sz="2800" b="1">
                <a:solidFill>
                  <a:srgbClr val="FF3300"/>
                </a:solidFill>
              </a:rPr>
              <a:t>进程的基本状态及转换</a:t>
            </a:r>
          </a:p>
        </p:txBody>
      </p:sp>
      <p:sp>
        <p:nvSpPr>
          <p:cNvPr id="275459" name="Rectangle 3">
            <a:extLst>
              <a:ext uri="{FF2B5EF4-FFF2-40B4-BE49-F238E27FC236}">
                <a16:creationId xmlns:a16="http://schemas.microsoft.com/office/drawing/2014/main" id="{372D03CE-8CFD-5447-AFDD-3B023209B8BC}"/>
              </a:ext>
            </a:extLst>
          </p:cNvPr>
          <p:cNvSpPr>
            <a:spLocks noGrp="1" noChangeArrowheads="1"/>
          </p:cNvSpPr>
          <p:nvPr>
            <p:ph type="body" idx="1"/>
          </p:nvPr>
        </p:nvSpPr>
        <p:spPr bwMode="auto">
          <a:xfrm>
            <a:off x="685800" y="990600"/>
            <a:ext cx="8229600" cy="4495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0000"/>
              </a:lnSpc>
              <a:buClr>
                <a:srgbClr val="FF0000"/>
              </a:buClr>
              <a:buFont typeface="Wingdings" pitchFamily="2" charset="2"/>
              <a:buChar char="n"/>
            </a:pPr>
            <a:r>
              <a:rPr lang="zh-CN" altLang="en-US" b="1">
                <a:solidFill>
                  <a:srgbClr val="FF3300"/>
                </a:solidFill>
                <a:ea typeface="幼圆" pitchFamily="49" charset="-122"/>
              </a:rPr>
              <a:t>进程的挂起状态</a:t>
            </a:r>
            <a:endParaRPr lang="zh-CN" altLang="en-US" b="1">
              <a:solidFill>
                <a:srgbClr val="0000FF"/>
              </a:solidFill>
              <a:latin typeface="楷体_GB2312" pitchFamily="49" charset="-122"/>
              <a:ea typeface="楷体_GB2312" pitchFamily="49" charset="-122"/>
            </a:endParaRPr>
          </a:p>
          <a:p>
            <a:pPr eaLnBrk="1" hangingPunct="1">
              <a:lnSpc>
                <a:spcPct val="110000"/>
              </a:lnSpc>
              <a:buFont typeface="Monotype Sort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1</a:t>
            </a:r>
            <a:r>
              <a:rPr lang="zh-CN" altLang="en-US" b="1">
                <a:solidFill>
                  <a:srgbClr val="0000FF"/>
                </a:solidFill>
                <a:latin typeface="楷体_GB2312" pitchFamily="49" charset="-122"/>
                <a:ea typeface="楷体_GB2312" pitchFamily="49" charset="-122"/>
              </a:rPr>
              <a:t>、挂起状态的引入</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终端用户的需要</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父进程的需求</a:t>
            </a:r>
          </a:p>
          <a:p>
            <a:pPr lvl="2" eaLnBrk="1" hangingPunct="1">
              <a:lnSpc>
                <a:spcPct val="110000"/>
              </a:lnSpc>
              <a:buClr>
                <a:srgbClr val="FF3300"/>
              </a:buClr>
              <a:buFont typeface="Wingdings" pitchFamily="2" charset="2"/>
              <a:buChar char="Ø"/>
            </a:pPr>
            <a:r>
              <a:rPr lang="en-US" altLang="zh-CN" sz="2800" b="1">
                <a:solidFill>
                  <a:srgbClr val="000000"/>
                </a:solidFill>
                <a:latin typeface="楷体_GB2312" pitchFamily="49" charset="-122"/>
                <a:ea typeface="楷体_GB2312" pitchFamily="49" charset="-122"/>
              </a:rPr>
              <a:t>OS</a:t>
            </a:r>
            <a:r>
              <a:rPr lang="zh-CN" altLang="en-US" sz="2800" b="1">
                <a:solidFill>
                  <a:srgbClr val="000000"/>
                </a:solidFill>
                <a:latin typeface="楷体_GB2312" pitchFamily="49" charset="-122"/>
                <a:ea typeface="楷体_GB2312" pitchFamily="49" charset="-122"/>
              </a:rPr>
              <a:t>的需要</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对换的需要</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负荷调节的需要</a:t>
            </a:r>
          </a:p>
        </p:txBody>
      </p:sp>
    </p:spTree>
    <p:extLst>
      <p:ext uri="{BB962C8B-B14F-4D97-AF65-F5344CB8AC3E}">
        <p14:creationId xmlns:p14="http://schemas.microsoft.com/office/powerpoint/2010/main" val="232431350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dissolve">
                                      <p:cBhvr>
                                        <p:cTn id="7" dur="500"/>
                                        <p:tgtEl>
                                          <p:spTgt spid="27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dissolve">
                                      <p:cBhvr>
                                        <p:cTn id="12" dur="500"/>
                                        <p:tgtEl>
                                          <p:spTgt spid="27545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5459">
                                            <p:txEl>
                                              <p:pRg st="2" end="2"/>
                                            </p:txEl>
                                          </p:spTgt>
                                        </p:tgtEl>
                                        <p:attrNameLst>
                                          <p:attrName>style.visibility</p:attrName>
                                        </p:attrNameLst>
                                      </p:cBhvr>
                                      <p:to>
                                        <p:strVal val="visible"/>
                                      </p:to>
                                    </p:set>
                                    <p:animEffect transition="in" filter="dissolve">
                                      <p:cBhvr>
                                        <p:cTn id="15" dur="500"/>
                                        <p:tgtEl>
                                          <p:spTgt spid="27545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5459">
                                            <p:txEl>
                                              <p:pRg st="3" end="3"/>
                                            </p:txEl>
                                          </p:spTgt>
                                        </p:tgtEl>
                                        <p:attrNameLst>
                                          <p:attrName>style.visibility</p:attrName>
                                        </p:attrNameLst>
                                      </p:cBhvr>
                                      <p:to>
                                        <p:strVal val="visible"/>
                                      </p:to>
                                    </p:set>
                                    <p:animEffect transition="in" filter="dissolve">
                                      <p:cBhvr>
                                        <p:cTn id="18" dur="500"/>
                                        <p:tgtEl>
                                          <p:spTgt spid="27545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5459">
                                            <p:txEl>
                                              <p:pRg st="4" end="4"/>
                                            </p:txEl>
                                          </p:spTgt>
                                        </p:tgtEl>
                                        <p:attrNameLst>
                                          <p:attrName>style.visibility</p:attrName>
                                        </p:attrNameLst>
                                      </p:cBhvr>
                                      <p:to>
                                        <p:strVal val="visible"/>
                                      </p:to>
                                    </p:set>
                                    <p:animEffect transition="in" filter="dissolve">
                                      <p:cBhvr>
                                        <p:cTn id="21" dur="500"/>
                                        <p:tgtEl>
                                          <p:spTgt spid="27545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5459">
                                            <p:txEl>
                                              <p:pRg st="5" end="5"/>
                                            </p:txEl>
                                          </p:spTgt>
                                        </p:tgtEl>
                                        <p:attrNameLst>
                                          <p:attrName>style.visibility</p:attrName>
                                        </p:attrNameLst>
                                      </p:cBhvr>
                                      <p:to>
                                        <p:strVal val="visible"/>
                                      </p:to>
                                    </p:set>
                                    <p:animEffect transition="in" filter="dissolve">
                                      <p:cBhvr>
                                        <p:cTn id="24" dur="500"/>
                                        <p:tgtEl>
                                          <p:spTgt spid="27545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5459">
                                            <p:txEl>
                                              <p:pRg st="6" end="6"/>
                                            </p:txEl>
                                          </p:spTgt>
                                        </p:tgtEl>
                                        <p:attrNameLst>
                                          <p:attrName>style.visibility</p:attrName>
                                        </p:attrNameLst>
                                      </p:cBhvr>
                                      <p:to>
                                        <p:strVal val="visible"/>
                                      </p:to>
                                    </p:set>
                                    <p:animEffect transition="in" filter="dissolve">
                                      <p:cBhvr>
                                        <p:cTn id="27" dur="500"/>
                                        <p:tgtEl>
                                          <p:spTgt spid="27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6CEDC49-D61D-E84E-BE7F-680AF7C799D2}"/>
              </a:ext>
            </a:extLst>
          </p:cNvPr>
          <p:cNvSpPr>
            <a:spLocks noGrp="1" noChangeArrowheads="1"/>
          </p:cNvSpPr>
          <p:nvPr>
            <p:ph type="title"/>
          </p:nvPr>
        </p:nvSpPr>
        <p:spPr bwMode="auto">
          <a:xfrm>
            <a:off x="533400" y="0"/>
            <a:ext cx="77724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rPr>
              <a:t>2.2</a:t>
            </a:r>
            <a:r>
              <a:rPr lang="zh-CN" altLang="en-US" sz="2800" b="1">
                <a:solidFill>
                  <a:srgbClr val="3333FF"/>
                </a:solidFill>
              </a:rPr>
              <a:t>进程的描述</a:t>
            </a:r>
            <a:r>
              <a:rPr lang="en-US" altLang="zh-CN" sz="2800" b="1">
                <a:solidFill>
                  <a:srgbClr val="3333FF"/>
                </a:solidFill>
                <a:ea typeface="幼圆" pitchFamily="49" charset="-122"/>
              </a:rPr>
              <a:t>----</a:t>
            </a:r>
            <a:r>
              <a:rPr lang="zh-CN" altLang="en-US" sz="2800" b="1">
                <a:solidFill>
                  <a:srgbClr val="FF3300"/>
                </a:solidFill>
              </a:rPr>
              <a:t>进程的基本状态及转换</a:t>
            </a:r>
          </a:p>
        </p:txBody>
      </p:sp>
      <p:sp>
        <p:nvSpPr>
          <p:cNvPr id="276483" name="Rectangle 3">
            <a:extLst>
              <a:ext uri="{FF2B5EF4-FFF2-40B4-BE49-F238E27FC236}">
                <a16:creationId xmlns:a16="http://schemas.microsoft.com/office/drawing/2014/main" id="{3D55437A-91E7-FC40-9F9F-BA1792940FE1}"/>
              </a:ext>
            </a:extLst>
          </p:cNvPr>
          <p:cNvSpPr>
            <a:spLocks noGrp="1" noChangeArrowheads="1"/>
          </p:cNvSpPr>
          <p:nvPr>
            <p:ph type="body" idx="1"/>
          </p:nvPr>
        </p:nvSpPr>
        <p:spPr bwMode="auto">
          <a:xfrm>
            <a:off x="457200" y="762000"/>
            <a:ext cx="8686800" cy="5410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Monotype Sorts" pitchFamily="2" charset="2"/>
              <a:buNone/>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进程状态的转换</a:t>
            </a:r>
          </a:p>
          <a:p>
            <a:pPr eaLnBrk="1" hangingPunct="1">
              <a:buClr>
                <a:srgbClr val="FF3300"/>
              </a:buClr>
              <a:buSzPct val="200000"/>
              <a:buFontTx/>
              <a:buNone/>
            </a:pP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活动就绪</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(Readya)→</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静止就绪</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(Readys)</a:t>
            </a:r>
          </a:p>
          <a:p>
            <a:pPr eaLnBrk="1" hangingPunct="1">
              <a:buClr>
                <a:srgbClr val="FF3300"/>
              </a:buClr>
              <a:buSzPct val="200000"/>
              <a:buFontTx/>
              <a:buNone/>
            </a:pP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活动阻塞</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(Blocked)→</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静止阻塞</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(Blockeds</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a:t>
            </a:r>
          </a:p>
          <a:p>
            <a:pPr eaLnBrk="1" hangingPunct="1">
              <a:buClr>
                <a:srgbClr val="FF3300"/>
              </a:buClr>
              <a:buSzPct val="200000"/>
              <a:buFontTx/>
              <a:buNone/>
            </a:pP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静止就绪→活动就绪</a:t>
            </a:r>
          </a:p>
          <a:p>
            <a:pPr eaLnBrk="1" hangingPunct="1">
              <a:buClr>
                <a:srgbClr val="FF3300"/>
              </a:buClr>
              <a:buSzPct val="200000"/>
              <a:buFontTx/>
              <a:buNone/>
            </a:pP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静止阻塞→活动阻塞</a:t>
            </a:r>
          </a:p>
          <a:p>
            <a:pPr eaLnBrk="1" hangingPunct="1">
              <a:buClr>
                <a:schemeClr val="hlink"/>
              </a:buClr>
              <a:buSzPct val="200000"/>
              <a:buFontTx/>
              <a:buNone/>
            </a:pPr>
            <a:endPar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endParaRPr>
          </a:p>
          <a:p>
            <a:pPr eaLnBrk="1" hangingPunct="1">
              <a:buClr>
                <a:schemeClr val="hlink"/>
              </a:buClr>
              <a:buSzPct val="200000"/>
              <a:buFontTx/>
              <a:buNone/>
            </a:pPr>
            <a:endPar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endParaRPr>
          </a:p>
          <a:p>
            <a:pPr eaLnBrk="1" hangingPunct="1">
              <a:buClr>
                <a:srgbClr val="FF3300"/>
              </a:buClr>
              <a:buSzPct val="200000"/>
              <a:buFont typeface="Wingdings" pitchFamily="2" charset="2"/>
              <a:buNone/>
            </a:pPr>
            <a:r>
              <a:rPr lang="zh-CN" altLang="en-US" sz="3600" b="1">
                <a:solidFill>
                  <a:srgbClr val="0000FF"/>
                </a:solidFill>
                <a:latin typeface="楷体_GB2312" pitchFamily="49" charset="-122"/>
                <a:ea typeface="楷体_GB2312" pitchFamily="49" charset="-122"/>
              </a:rPr>
              <a:t>具有挂起状态的进程状态图如图</a:t>
            </a:r>
            <a:r>
              <a:rPr lang="en-US" altLang="zh-CN" sz="3600" b="1">
                <a:solidFill>
                  <a:srgbClr val="0000FF"/>
                </a:solidFill>
                <a:latin typeface="楷体_GB2312" pitchFamily="49" charset="-122"/>
                <a:ea typeface="楷体_GB2312" pitchFamily="49" charset="-122"/>
              </a:rPr>
              <a:t>2-6</a:t>
            </a:r>
            <a:r>
              <a:rPr lang="zh-CN" altLang="en-US" sz="3600" b="1">
                <a:solidFill>
                  <a:srgbClr val="0000FF"/>
                </a:solidFill>
                <a:latin typeface="楷体_GB2312" pitchFamily="49" charset="-122"/>
                <a:ea typeface="楷体_GB2312" pitchFamily="49" charset="-122"/>
              </a:rPr>
              <a:t>所示</a:t>
            </a:r>
          </a:p>
        </p:txBody>
      </p:sp>
    </p:spTree>
    <p:extLst>
      <p:ext uri="{BB962C8B-B14F-4D97-AF65-F5344CB8AC3E}">
        <p14:creationId xmlns:p14="http://schemas.microsoft.com/office/powerpoint/2010/main" val="31998752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dissolve">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dissolve">
                                      <p:cBhvr>
                                        <p:cTn id="12" dur="500"/>
                                        <p:tgtEl>
                                          <p:spTgt spid="276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dissolve">
                                      <p:cBhvr>
                                        <p:cTn id="17" dur="500"/>
                                        <p:tgtEl>
                                          <p:spTgt spid="276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dissolve">
                                      <p:cBhvr>
                                        <p:cTn id="22" dur="500"/>
                                        <p:tgtEl>
                                          <p:spTgt spid="276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Effect transition="in" filter="dissolve">
                                      <p:cBhvr>
                                        <p:cTn id="27" dur="500"/>
                                        <p:tgtEl>
                                          <p:spTgt spid="276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6483">
                                            <p:txEl>
                                              <p:pRg st="7" end="7"/>
                                            </p:txEl>
                                          </p:spTgt>
                                        </p:tgtEl>
                                        <p:attrNameLst>
                                          <p:attrName>style.visibility</p:attrName>
                                        </p:attrNameLst>
                                      </p:cBhvr>
                                      <p:to>
                                        <p:strVal val="visible"/>
                                      </p:to>
                                    </p:set>
                                    <p:animEffect transition="in" filter="dissolve">
                                      <p:cBhvr>
                                        <p:cTn id="32" dur="500"/>
                                        <p:tgtEl>
                                          <p:spTgt spid="276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68B307D-2241-C04A-927F-5D38D6599901}"/>
              </a:ext>
            </a:extLst>
          </p:cNvPr>
          <p:cNvSpPr>
            <a:spLocks noChangeArrowheads="1"/>
          </p:cNvSpPr>
          <p:nvPr/>
        </p:nvSpPr>
        <p:spPr bwMode="auto">
          <a:xfrm>
            <a:off x="1066800" y="981075"/>
            <a:ext cx="6248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dirty="0">
                <a:solidFill>
                  <a:schemeClr val="folHlink"/>
                </a:solidFill>
                <a:latin typeface="Arial" panose="020B0604020202020204" pitchFamily="34" charset="0"/>
                <a:ea typeface="幼圆" pitchFamily="49" charset="-122"/>
              </a:rPr>
              <a:t> </a:t>
            </a:r>
            <a:r>
              <a:rPr lang="zh-CN" altLang="en-US" sz="3600" b="1" dirty="0">
                <a:solidFill>
                  <a:srgbClr val="3333FF"/>
                </a:solidFill>
                <a:latin typeface="Arial" panose="020B0604020202020204" pitchFamily="34" charset="0"/>
                <a:ea typeface="幼圆" pitchFamily="49" charset="-122"/>
              </a:rPr>
              <a:t>第二章   </a:t>
            </a:r>
            <a:r>
              <a:rPr lang="zh-TW" altLang="en-US" sz="3600" b="1" dirty="0">
                <a:solidFill>
                  <a:srgbClr val="3333FF"/>
                </a:solidFill>
                <a:latin typeface="Arial" panose="020B0604020202020204" pitchFamily="34" charset="0"/>
                <a:ea typeface="幼圆" pitchFamily="49" charset="-122"/>
              </a:rPr>
              <a:t>处理器的管理</a:t>
            </a:r>
            <a:endParaRPr lang="zh-CN" altLang="en-US" sz="3600" b="1" dirty="0">
              <a:solidFill>
                <a:srgbClr val="3333FF"/>
              </a:solidFill>
              <a:latin typeface="Arial" panose="020B0604020202020204" pitchFamily="34" charset="0"/>
              <a:ea typeface="幼圆" pitchFamily="49" charset="-122"/>
            </a:endParaRPr>
          </a:p>
        </p:txBody>
      </p:sp>
      <p:sp>
        <p:nvSpPr>
          <p:cNvPr id="158723" name="Text Box 3">
            <a:extLst>
              <a:ext uri="{FF2B5EF4-FFF2-40B4-BE49-F238E27FC236}">
                <a16:creationId xmlns:a16="http://schemas.microsoft.com/office/drawing/2014/main" id="{8513182E-96DF-0340-A7C9-895F717005DD}"/>
              </a:ext>
            </a:extLst>
          </p:cNvPr>
          <p:cNvSpPr txBox="1">
            <a:spLocks noChangeArrowheads="1"/>
          </p:cNvSpPr>
          <p:nvPr/>
        </p:nvSpPr>
        <p:spPr bwMode="auto">
          <a:xfrm>
            <a:off x="685800" y="1628775"/>
            <a:ext cx="7620000" cy="4497450"/>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2800" b="1" dirty="0">
                <a:solidFill>
                  <a:srgbClr val="3333FF"/>
                </a:solidFill>
                <a:effectLst>
                  <a:outerShdw blurRad="38100" dist="38100" dir="2700000" algn="tl">
                    <a:srgbClr val="C0C0C0"/>
                  </a:outerShdw>
                </a:effectLst>
                <a:latin typeface="Arial" panose="020B0604020202020204" pitchFamily="34" charset="0"/>
                <a:ea typeface="幼圆" pitchFamily="49" charset="-122"/>
              </a:rPr>
              <a:t>本章介绍内容：</a:t>
            </a:r>
            <a:endParaRPr lang="zh-CN" altLang="zh-CN" sz="2800" b="1" dirty="0">
              <a:solidFill>
                <a:srgbClr val="3333FF"/>
              </a:solidFill>
              <a:effectLst>
                <a:outerShdw blurRad="38100" dist="38100" dir="2700000" algn="tl">
                  <a:srgbClr val="C0C0C0"/>
                </a:outerShdw>
              </a:effectLst>
              <a:latin typeface="Arial" panose="020B0604020202020204" pitchFamily="34" charset="0"/>
              <a:ea typeface="幼圆" pitchFamily="49" charset="-122"/>
            </a:endParaRPr>
          </a:p>
          <a:p>
            <a:pPr lvl="2">
              <a:lnSpc>
                <a:spcPct val="110000"/>
              </a:lnSpc>
              <a:buClr>
                <a:srgbClr val="FF3300"/>
              </a:buClr>
              <a:buFont typeface="Wingdings" pitchFamily="2" charset="2"/>
              <a:buChar char="q"/>
            </a:pPr>
            <a:r>
              <a:rPr lang="zh-CN" altLang="zh-CN" sz="2800" b="1" dirty="0">
                <a:solidFill>
                  <a:srgbClr val="3333FF"/>
                </a:solidFill>
                <a:effectLst>
                  <a:outerShdw blurRad="38100" dist="38100" dir="2700000" algn="tl">
                    <a:srgbClr val="C0C0C0"/>
                  </a:outerShdw>
                </a:effectLst>
                <a:latin typeface="Arial" panose="020B0604020202020204" pitchFamily="34" charset="0"/>
                <a:ea typeface="幼圆" pitchFamily="49" charset="-122"/>
              </a:rPr>
              <a:t> </a:t>
            </a:r>
            <a:r>
              <a:rPr lang="zh-CN" altLang="en-US" sz="2800" b="1" dirty="0">
                <a:solidFill>
                  <a:srgbClr val="3333FF"/>
                </a:solidFill>
                <a:effectLst>
                  <a:outerShdw blurRad="38100" dist="38100" dir="2700000" algn="tl">
                    <a:srgbClr val="C0C0C0"/>
                  </a:outerShdw>
                </a:effectLst>
                <a:latin typeface="Arial" panose="020B0604020202020204" pitchFamily="34" charset="0"/>
                <a:ea typeface="幼圆" pitchFamily="49" charset="-122"/>
              </a:rPr>
              <a:t>进程的基本概念</a:t>
            </a:r>
            <a:endPar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endParaRP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进程控制</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进程同步</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经典进程同步问题</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管程机制</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进程通信</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线程基本概念及实现</a:t>
            </a:r>
          </a:p>
        </p:txBody>
      </p:sp>
    </p:spTree>
    <p:extLst>
      <p:ext uri="{BB962C8B-B14F-4D97-AF65-F5344CB8AC3E}">
        <p14:creationId xmlns:p14="http://schemas.microsoft.com/office/powerpoint/2010/main" val="5673393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7" dur="5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22" dur="500"/>
                                        <p:tgtEl>
                                          <p:spTgt spid="158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strips(downRight)">
                                      <p:cBhvr>
                                        <p:cTn id="27" dur="500"/>
                                        <p:tgtEl>
                                          <p:spTgt spid="158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strips(downRight)">
                                      <p:cBhvr>
                                        <p:cTn id="32" dur="500"/>
                                        <p:tgtEl>
                                          <p:spTgt spid="158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strips(downRight)">
                                      <p:cBhvr>
                                        <p:cTn id="37" dur="500"/>
                                        <p:tgtEl>
                                          <p:spTgt spid="158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strips(downRight)">
                                      <p:cBhvr>
                                        <p:cTn id="42" dur="500"/>
                                        <p:tgtEl>
                                          <p:spTgt spid="15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3"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70">
            <a:extLst>
              <a:ext uri="{FF2B5EF4-FFF2-40B4-BE49-F238E27FC236}">
                <a16:creationId xmlns:a16="http://schemas.microsoft.com/office/drawing/2014/main" id="{9C75A5B5-97E4-294E-A80C-B2443558A57A}"/>
              </a:ext>
            </a:extLst>
          </p:cNvPr>
          <p:cNvSpPr txBox="1">
            <a:spLocks noChangeArrowheads="1"/>
          </p:cNvSpPr>
          <p:nvPr/>
        </p:nvSpPr>
        <p:spPr bwMode="auto">
          <a:xfrm>
            <a:off x="5486400" y="198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进程调度</a:t>
            </a:r>
          </a:p>
        </p:txBody>
      </p:sp>
      <p:sp>
        <p:nvSpPr>
          <p:cNvPr id="25603" name="Rectangle 73">
            <a:extLst>
              <a:ext uri="{FF2B5EF4-FFF2-40B4-BE49-F238E27FC236}">
                <a16:creationId xmlns:a16="http://schemas.microsoft.com/office/drawing/2014/main" id="{46E98BE1-218D-CA45-90F3-13652104699A}"/>
              </a:ext>
            </a:extLst>
          </p:cNvPr>
          <p:cNvSpPr>
            <a:spLocks noChangeArrowheads="1"/>
          </p:cNvSpPr>
          <p:nvPr/>
        </p:nvSpPr>
        <p:spPr bwMode="auto">
          <a:xfrm>
            <a:off x="533400" y="0"/>
            <a:ext cx="7772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grpSp>
        <p:nvGrpSpPr>
          <p:cNvPr id="25604" name="Group 75">
            <a:extLst>
              <a:ext uri="{FF2B5EF4-FFF2-40B4-BE49-F238E27FC236}">
                <a16:creationId xmlns:a16="http://schemas.microsoft.com/office/drawing/2014/main" id="{BB3441A1-811F-AF43-9B8A-8CEB8417E3F2}"/>
              </a:ext>
            </a:extLst>
          </p:cNvPr>
          <p:cNvGrpSpPr>
            <a:grpSpLocks/>
          </p:cNvGrpSpPr>
          <p:nvPr/>
        </p:nvGrpSpPr>
        <p:grpSpPr bwMode="auto">
          <a:xfrm>
            <a:off x="385763" y="1219200"/>
            <a:ext cx="8377237" cy="5181600"/>
            <a:chOff x="243" y="768"/>
            <a:chExt cx="5277" cy="3264"/>
          </a:xfrm>
        </p:grpSpPr>
        <p:sp>
          <p:nvSpPr>
            <p:cNvPr id="25613" name="Oval 43">
              <a:extLst>
                <a:ext uri="{FF2B5EF4-FFF2-40B4-BE49-F238E27FC236}">
                  <a16:creationId xmlns:a16="http://schemas.microsoft.com/office/drawing/2014/main" id="{9CCBF604-659C-0543-BEF2-F7ED6774AA4A}"/>
                </a:ext>
              </a:extLst>
            </p:cNvPr>
            <p:cNvSpPr>
              <a:spLocks noChangeArrowheads="1"/>
            </p:cNvSpPr>
            <p:nvPr/>
          </p:nvSpPr>
          <p:spPr bwMode="auto">
            <a:xfrm>
              <a:off x="243" y="1536"/>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静止就绪</a:t>
              </a:r>
            </a:p>
          </p:txBody>
        </p:sp>
        <p:sp>
          <p:nvSpPr>
            <p:cNvPr id="25614" name="Oval 44">
              <a:extLst>
                <a:ext uri="{FF2B5EF4-FFF2-40B4-BE49-F238E27FC236}">
                  <a16:creationId xmlns:a16="http://schemas.microsoft.com/office/drawing/2014/main" id="{43030662-53EC-0B45-8F4A-67BDE8498523}"/>
                </a:ext>
              </a:extLst>
            </p:cNvPr>
            <p:cNvSpPr>
              <a:spLocks noChangeArrowheads="1"/>
            </p:cNvSpPr>
            <p:nvPr/>
          </p:nvSpPr>
          <p:spPr bwMode="auto">
            <a:xfrm>
              <a:off x="2355" y="1536"/>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活动就绪</a:t>
              </a:r>
            </a:p>
          </p:txBody>
        </p:sp>
        <p:sp>
          <p:nvSpPr>
            <p:cNvPr id="25615" name="Oval 45">
              <a:extLst>
                <a:ext uri="{FF2B5EF4-FFF2-40B4-BE49-F238E27FC236}">
                  <a16:creationId xmlns:a16="http://schemas.microsoft.com/office/drawing/2014/main" id="{57D87AA9-7EB1-9A4D-8D76-0ECBC11271EE}"/>
                </a:ext>
              </a:extLst>
            </p:cNvPr>
            <p:cNvSpPr>
              <a:spLocks noChangeArrowheads="1"/>
            </p:cNvSpPr>
            <p:nvPr/>
          </p:nvSpPr>
          <p:spPr bwMode="auto">
            <a:xfrm>
              <a:off x="4514" y="1536"/>
              <a:ext cx="670"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执行</a:t>
              </a:r>
            </a:p>
          </p:txBody>
        </p:sp>
        <p:sp>
          <p:nvSpPr>
            <p:cNvPr id="25616" name="Oval 46">
              <a:extLst>
                <a:ext uri="{FF2B5EF4-FFF2-40B4-BE49-F238E27FC236}">
                  <a16:creationId xmlns:a16="http://schemas.microsoft.com/office/drawing/2014/main" id="{26877558-AF5E-6845-A375-48DC47C734AD}"/>
                </a:ext>
              </a:extLst>
            </p:cNvPr>
            <p:cNvSpPr>
              <a:spLocks noChangeArrowheads="1"/>
            </p:cNvSpPr>
            <p:nvPr/>
          </p:nvSpPr>
          <p:spPr bwMode="auto">
            <a:xfrm>
              <a:off x="2403" y="2928"/>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活动阻塞</a:t>
              </a:r>
            </a:p>
          </p:txBody>
        </p:sp>
        <p:sp>
          <p:nvSpPr>
            <p:cNvPr id="25617" name="Oval 47">
              <a:extLst>
                <a:ext uri="{FF2B5EF4-FFF2-40B4-BE49-F238E27FC236}">
                  <a16:creationId xmlns:a16="http://schemas.microsoft.com/office/drawing/2014/main" id="{6886D37D-E0C1-AE46-A93A-032B4DF43166}"/>
                </a:ext>
              </a:extLst>
            </p:cNvPr>
            <p:cNvSpPr>
              <a:spLocks noChangeArrowheads="1"/>
            </p:cNvSpPr>
            <p:nvPr/>
          </p:nvSpPr>
          <p:spPr bwMode="auto">
            <a:xfrm>
              <a:off x="291" y="2976"/>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静止阻塞</a:t>
              </a:r>
            </a:p>
          </p:txBody>
        </p:sp>
        <p:sp>
          <p:nvSpPr>
            <p:cNvPr id="25618" name="Line 48">
              <a:extLst>
                <a:ext uri="{FF2B5EF4-FFF2-40B4-BE49-F238E27FC236}">
                  <a16:creationId xmlns:a16="http://schemas.microsoft.com/office/drawing/2014/main" id="{C26C64C3-0F89-D94B-B5FC-E44346AA654B}"/>
                </a:ext>
              </a:extLst>
            </p:cNvPr>
            <p:cNvSpPr>
              <a:spLocks noChangeShapeType="1"/>
            </p:cNvSpPr>
            <p:nvPr/>
          </p:nvSpPr>
          <p:spPr bwMode="auto">
            <a:xfrm>
              <a:off x="1440" y="1824"/>
              <a:ext cx="9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19" name="Line 49">
              <a:extLst>
                <a:ext uri="{FF2B5EF4-FFF2-40B4-BE49-F238E27FC236}">
                  <a16:creationId xmlns:a16="http://schemas.microsoft.com/office/drawing/2014/main" id="{B419CADE-B543-0F46-8939-EB673A6E2185}"/>
                </a:ext>
              </a:extLst>
            </p:cNvPr>
            <p:cNvSpPr>
              <a:spLocks noChangeShapeType="1"/>
            </p:cNvSpPr>
            <p:nvPr/>
          </p:nvSpPr>
          <p:spPr bwMode="auto">
            <a:xfrm flipH="1">
              <a:off x="1440" y="1632"/>
              <a:ext cx="96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0" name="Line 50">
              <a:extLst>
                <a:ext uri="{FF2B5EF4-FFF2-40B4-BE49-F238E27FC236}">
                  <a16:creationId xmlns:a16="http://schemas.microsoft.com/office/drawing/2014/main" id="{BE40ADF2-C3E8-E64F-A077-22281E23892C}"/>
                </a:ext>
              </a:extLst>
            </p:cNvPr>
            <p:cNvSpPr>
              <a:spLocks noChangeShapeType="1"/>
            </p:cNvSpPr>
            <p:nvPr/>
          </p:nvSpPr>
          <p:spPr bwMode="auto">
            <a:xfrm>
              <a:off x="3504" y="1632"/>
              <a:ext cx="1056"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1" name="Line 51">
              <a:extLst>
                <a:ext uri="{FF2B5EF4-FFF2-40B4-BE49-F238E27FC236}">
                  <a16:creationId xmlns:a16="http://schemas.microsoft.com/office/drawing/2014/main" id="{AC3BFA90-FF79-1342-B38D-6DCCCC187CD6}"/>
                </a:ext>
              </a:extLst>
            </p:cNvPr>
            <p:cNvSpPr>
              <a:spLocks noChangeShapeType="1"/>
            </p:cNvSpPr>
            <p:nvPr/>
          </p:nvSpPr>
          <p:spPr bwMode="auto">
            <a:xfrm flipH="1">
              <a:off x="3504" y="1824"/>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2" name="Line 52">
              <a:extLst>
                <a:ext uri="{FF2B5EF4-FFF2-40B4-BE49-F238E27FC236}">
                  <a16:creationId xmlns:a16="http://schemas.microsoft.com/office/drawing/2014/main" id="{8CD4A178-2D7C-1A4B-A7D4-51861360B048}"/>
                </a:ext>
              </a:extLst>
            </p:cNvPr>
            <p:cNvSpPr>
              <a:spLocks noChangeShapeType="1"/>
            </p:cNvSpPr>
            <p:nvPr/>
          </p:nvSpPr>
          <p:spPr bwMode="auto">
            <a:xfrm flipV="1">
              <a:off x="3024" y="1920"/>
              <a:ext cx="0" cy="1008"/>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3" name="Line 53">
              <a:extLst>
                <a:ext uri="{FF2B5EF4-FFF2-40B4-BE49-F238E27FC236}">
                  <a16:creationId xmlns:a16="http://schemas.microsoft.com/office/drawing/2014/main" id="{BC892939-3030-AD42-9000-157B1D4B754E}"/>
                </a:ext>
              </a:extLst>
            </p:cNvPr>
            <p:cNvSpPr>
              <a:spLocks noChangeShapeType="1"/>
            </p:cNvSpPr>
            <p:nvPr/>
          </p:nvSpPr>
          <p:spPr bwMode="auto">
            <a:xfrm flipH="1">
              <a:off x="3600" y="1920"/>
              <a:ext cx="1152" cy="115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4" name="Line 54">
              <a:extLst>
                <a:ext uri="{FF2B5EF4-FFF2-40B4-BE49-F238E27FC236}">
                  <a16:creationId xmlns:a16="http://schemas.microsoft.com/office/drawing/2014/main" id="{2439850A-9B37-3140-9DB5-25702DD555FF}"/>
                </a:ext>
              </a:extLst>
            </p:cNvPr>
            <p:cNvSpPr>
              <a:spLocks noChangeShapeType="1"/>
            </p:cNvSpPr>
            <p:nvPr/>
          </p:nvSpPr>
          <p:spPr bwMode="auto">
            <a:xfrm>
              <a:off x="1536" y="3216"/>
              <a:ext cx="9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5" name="Line 55">
              <a:extLst>
                <a:ext uri="{FF2B5EF4-FFF2-40B4-BE49-F238E27FC236}">
                  <a16:creationId xmlns:a16="http://schemas.microsoft.com/office/drawing/2014/main" id="{511147E7-801C-FF41-970F-17B25D6FDB7B}"/>
                </a:ext>
              </a:extLst>
            </p:cNvPr>
            <p:cNvSpPr>
              <a:spLocks noChangeShapeType="1"/>
            </p:cNvSpPr>
            <p:nvPr/>
          </p:nvSpPr>
          <p:spPr bwMode="auto">
            <a:xfrm flipH="1">
              <a:off x="1392" y="3024"/>
              <a:ext cx="1104" cy="0"/>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6" name="Line 56">
              <a:extLst>
                <a:ext uri="{FF2B5EF4-FFF2-40B4-BE49-F238E27FC236}">
                  <a16:creationId xmlns:a16="http://schemas.microsoft.com/office/drawing/2014/main" id="{DFF0DE9D-56E3-2D49-82F2-476CC0D3730E}"/>
                </a:ext>
              </a:extLst>
            </p:cNvPr>
            <p:cNvSpPr>
              <a:spLocks noChangeShapeType="1"/>
            </p:cNvSpPr>
            <p:nvPr/>
          </p:nvSpPr>
          <p:spPr bwMode="auto">
            <a:xfrm flipV="1">
              <a:off x="864" y="1920"/>
              <a:ext cx="0" cy="105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7" name="Line 58">
              <a:extLst>
                <a:ext uri="{FF2B5EF4-FFF2-40B4-BE49-F238E27FC236}">
                  <a16:creationId xmlns:a16="http://schemas.microsoft.com/office/drawing/2014/main" id="{CE348978-1F19-654B-958F-A392CE359264}"/>
                </a:ext>
              </a:extLst>
            </p:cNvPr>
            <p:cNvSpPr>
              <a:spLocks noChangeShapeType="1"/>
            </p:cNvSpPr>
            <p:nvPr/>
          </p:nvSpPr>
          <p:spPr bwMode="auto">
            <a:xfrm flipH="1" flipV="1">
              <a:off x="3168" y="768"/>
              <a:ext cx="1584" cy="76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8" name="Line 59">
              <a:extLst>
                <a:ext uri="{FF2B5EF4-FFF2-40B4-BE49-F238E27FC236}">
                  <a16:creationId xmlns:a16="http://schemas.microsoft.com/office/drawing/2014/main" id="{76F3DB7A-D776-324D-9474-3A7AD3185E83}"/>
                </a:ext>
              </a:extLst>
            </p:cNvPr>
            <p:cNvSpPr>
              <a:spLocks noChangeShapeType="1"/>
            </p:cNvSpPr>
            <p:nvPr/>
          </p:nvSpPr>
          <p:spPr bwMode="auto">
            <a:xfrm flipH="1">
              <a:off x="960" y="768"/>
              <a:ext cx="2208" cy="768"/>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9" name="Text Box 60">
              <a:extLst>
                <a:ext uri="{FF2B5EF4-FFF2-40B4-BE49-F238E27FC236}">
                  <a16:creationId xmlns:a16="http://schemas.microsoft.com/office/drawing/2014/main" id="{524D5F04-9F6F-1C46-A4C1-7C90D12F86C5}"/>
                </a:ext>
              </a:extLst>
            </p:cNvPr>
            <p:cNvSpPr txBox="1">
              <a:spLocks noChangeArrowheads="1"/>
            </p:cNvSpPr>
            <p:nvPr/>
          </p:nvSpPr>
          <p:spPr bwMode="auto">
            <a:xfrm>
              <a:off x="1824" y="76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挂起</a:t>
              </a:r>
            </a:p>
          </p:txBody>
        </p:sp>
        <p:sp>
          <p:nvSpPr>
            <p:cNvPr id="25630" name="Text Box 61">
              <a:extLst>
                <a:ext uri="{FF2B5EF4-FFF2-40B4-BE49-F238E27FC236}">
                  <a16:creationId xmlns:a16="http://schemas.microsoft.com/office/drawing/2014/main" id="{2C22CB2E-6B63-734E-9E51-9B6579386A3D}"/>
                </a:ext>
              </a:extLst>
            </p:cNvPr>
            <p:cNvSpPr txBox="1">
              <a:spLocks noChangeArrowheads="1"/>
            </p:cNvSpPr>
            <p:nvPr/>
          </p:nvSpPr>
          <p:spPr bwMode="auto">
            <a:xfrm>
              <a:off x="4368" y="235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请求</a:t>
              </a:r>
            </a:p>
          </p:txBody>
        </p:sp>
        <p:sp>
          <p:nvSpPr>
            <p:cNvPr id="25631" name="Text Box 62">
              <a:extLst>
                <a:ext uri="{FF2B5EF4-FFF2-40B4-BE49-F238E27FC236}">
                  <a16:creationId xmlns:a16="http://schemas.microsoft.com/office/drawing/2014/main" id="{682BA34A-0DA1-FC4B-BC10-DBDD60703E9D}"/>
                </a:ext>
              </a:extLst>
            </p:cNvPr>
            <p:cNvSpPr txBox="1">
              <a:spLocks noChangeArrowheads="1"/>
            </p:cNvSpPr>
            <p:nvPr/>
          </p:nvSpPr>
          <p:spPr bwMode="auto">
            <a:xfrm>
              <a:off x="3024" y="2051"/>
              <a:ext cx="384" cy="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65000"/>
                </a:lnSpc>
                <a:spcBef>
                  <a:spcPct val="50000"/>
                </a:spcBef>
              </a:pPr>
              <a:r>
                <a:rPr lang="zh-CN" altLang="en-US" b="1">
                  <a:solidFill>
                    <a:schemeClr val="tx1"/>
                  </a:solidFill>
                  <a:latin typeface="Times New Roman" panose="02020603050405020304" pitchFamily="18" charset="0"/>
                </a:rPr>
                <a:t>事</a:t>
              </a:r>
            </a:p>
            <a:p>
              <a:pPr eaLnBrk="1" hangingPunct="1">
                <a:lnSpc>
                  <a:spcPct val="40000"/>
                </a:lnSpc>
                <a:spcBef>
                  <a:spcPct val="50000"/>
                </a:spcBef>
              </a:pPr>
              <a:r>
                <a:rPr lang="zh-CN" altLang="en-US" b="1">
                  <a:solidFill>
                    <a:schemeClr val="tx1"/>
                  </a:solidFill>
                  <a:latin typeface="Times New Roman" panose="02020603050405020304" pitchFamily="18" charset="0"/>
                </a:rPr>
                <a:t>件</a:t>
              </a:r>
            </a:p>
            <a:p>
              <a:pPr eaLnBrk="1" hangingPunct="1">
                <a:lnSpc>
                  <a:spcPct val="40000"/>
                </a:lnSpc>
                <a:spcBef>
                  <a:spcPct val="50000"/>
                </a:spcBef>
              </a:pPr>
              <a:r>
                <a:rPr lang="zh-CN" altLang="en-US" b="1">
                  <a:solidFill>
                    <a:schemeClr val="tx1"/>
                  </a:solidFill>
                  <a:latin typeface="Times New Roman" panose="02020603050405020304" pitchFamily="18" charset="0"/>
                </a:rPr>
                <a:t>发</a:t>
              </a:r>
            </a:p>
            <a:p>
              <a:pPr eaLnBrk="1" hangingPunct="1">
                <a:lnSpc>
                  <a:spcPct val="40000"/>
                </a:lnSpc>
                <a:spcBef>
                  <a:spcPct val="50000"/>
                </a:spcBef>
              </a:pPr>
              <a:r>
                <a:rPr lang="zh-CN" altLang="en-US" b="1">
                  <a:solidFill>
                    <a:schemeClr val="tx1"/>
                  </a:solidFill>
                  <a:latin typeface="Times New Roman" panose="02020603050405020304" pitchFamily="18" charset="0"/>
                </a:rPr>
                <a:t>生</a:t>
              </a:r>
            </a:p>
          </p:txBody>
        </p:sp>
        <p:sp>
          <p:nvSpPr>
            <p:cNvPr id="25632" name="Text Box 65">
              <a:extLst>
                <a:ext uri="{FF2B5EF4-FFF2-40B4-BE49-F238E27FC236}">
                  <a16:creationId xmlns:a16="http://schemas.microsoft.com/office/drawing/2014/main" id="{00693966-EED5-B742-BECF-7FE0C1965526}"/>
                </a:ext>
              </a:extLst>
            </p:cNvPr>
            <p:cNvSpPr txBox="1">
              <a:spLocks noChangeArrowheads="1"/>
            </p:cNvSpPr>
            <p:nvPr/>
          </p:nvSpPr>
          <p:spPr bwMode="auto">
            <a:xfrm>
              <a:off x="1728" y="129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挂起</a:t>
              </a:r>
            </a:p>
          </p:txBody>
        </p:sp>
        <p:sp>
          <p:nvSpPr>
            <p:cNvPr id="25633" name="Text Box 66">
              <a:extLst>
                <a:ext uri="{FF2B5EF4-FFF2-40B4-BE49-F238E27FC236}">
                  <a16:creationId xmlns:a16="http://schemas.microsoft.com/office/drawing/2014/main" id="{F1F6A4F1-35FF-1A47-B787-3BE698F8CCD9}"/>
                </a:ext>
              </a:extLst>
            </p:cNvPr>
            <p:cNvSpPr txBox="1">
              <a:spLocks noChangeArrowheads="1"/>
            </p:cNvSpPr>
            <p:nvPr/>
          </p:nvSpPr>
          <p:spPr bwMode="auto">
            <a:xfrm>
              <a:off x="1632" y="2736"/>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挂起</a:t>
              </a:r>
            </a:p>
          </p:txBody>
        </p:sp>
        <p:sp>
          <p:nvSpPr>
            <p:cNvPr id="25634" name="Text Box 67">
              <a:extLst>
                <a:ext uri="{FF2B5EF4-FFF2-40B4-BE49-F238E27FC236}">
                  <a16:creationId xmlns:a16="http://schemas.microsoft.com/office/drawing/2014/main" id="{9FA07403-BBC9-4549-BBF9-011EC5AE04EA}"/>
                </a:ext>
              </a:extLst>
            </p:cNvPr>
            <p:cNvSpPr txBox="1">
              <a:spLocks noChangeArrowheads="1"/>
            </p:cNvSpPr>
            <p:nvPr/>
          </p:nvSpPr>
          <p:spPr bwMode="auto">
            <a:xfrm>
              <a:off x="1584" y="326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激活</a:t>
              </a:r>
            </a:p>
          </p:txBody>
        </p:sp>
        <p:sp>
          <p:nvSpPr>
            <p:cNvPr id="25635" name="Text Box 68">
              <a:extLst>
                <a:ext uri="{FF2B5EF4-FFF2-40B4-BE49-F238E27FC236}">
                  <a16:creationId xmlns:a16="http://schemas.microsoft.com/office/drawing/2014/main" id="{E86B91B5-F30A-9F48-B5AA-5A53B0887C19}"/>
                </a:ext>
              </a:extLst>
            </p:cNvPr>
            <p:cNvSpPr txBox="1">
              <a:spLocks noChangeArrowheads="1"/>
            </p:cNvSpPr>
            <p:nvPr/>
          </p:nvSpPr>
          <p:spPr bwMode="auto">
            <a:xfrm>
              <a:off x="1680" y="18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激活</a:t>
              </a:r>
            </a:p>
          </p:txBody>
        </p:sp>
        <p:sp>
          <p:nvSpPr>
            <p:cNvPr id="25636" name="Text Box 69">
              <a:extLst>
                <a:ext uri="{FF2B5EF4-FFF2-40B4-BE49-F238E27FC236}">
                  <a16:creationId xmlns:a16="http://schemas.microsoft.com/office/drawing/2014/main" id="{53914FB5-1900-0249-94E1-F63578AC2D92}"/>
                </a:ext>
              </a:extLst>
            </p:cNvPr>
            <p:cNvSpPr txBox="1">
              <a:spLocks noChangeArrowheads="1"/>
            </p:cNvSpPr>
            <p:nvPr/>
          </p:nvSpPr>
          <p:spPr bwMode="auto">
            <a:xfrm>
              <a:off x="576" y="2112"/>
              <a:ext cx="34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事件发生</a:t>
              </a:r>
            </a:p>
          </p:txBody>
        </p:sp>
        <p:sp>
          <p:nvSpPr>
            <p:cNvPr id="25637" name="Text Box 71">
              <a:extLst>
                <a:ext uri="{FF2B5EF4-FFF2-40B4-BE49-F238E27FC236}">
                  <a16:creationId xmlns:a16="http://schemas.microsoft.com/office/drawing/2014/main" id="{BCE96D8A-4EB9-974D-BDD5-668C29187F68}"/>
                </a:ext>
              </a:extLst>
            </p:cNvPr>
            <p:cNvSpPr txBox="1">
              <a:spLocks noChangeArrowheads="1"/>
            </p:cNvSpPr>
            <p:nvPr/>
          </p:nvSpPr>
          <p:spPr bwMode="auto">
            <a:xfrm>
              <a:off x="3408" y="187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中断（超时）</a:t>
              </a:r>
            </a:p>
          </p:txBody>
        </p:sp>
        <p:sp>
          <p:nvSpPr>
            <p:cNvPr id="25638" name="Text Box 72">
              <a:extLst>
                <a:ext uri="{FF2B5EF4-FFF2-40B4-BE49-F238E27FC236}">
                  <a16:creationId xmlns:a16="http://schemas.microsoft.com/office/drawing/2014/main" id="{B8837BE8-061C-5E45-AEE9-28676D35360E}"/>
                </a:ext>
              </a:extLst>
            </p:cNvPr>
            <p:cNvSpPr txBox="1">
              <a:spLocks noChangeArrowheads="1"/>
            </p:cNvSpPr>
            <p:nvPr/>
          </p:nvSpPr>
          <p:spPr bwMode="auto">
            <a:xfrm>
              <a:off x="1200" y="3744"/>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2-6   </a:t>
              </a:r>
              <a:r>
                <a:rPr lang="zh-CN" altLang="en-US" b="1">
                  <a:solidFill>
                    <a:schemeClr val="tx1"/>
                  </a:solidFill>
                  <a:latin typeface="Times New Roman" panose="02020603050405020304" pitchFamily="18" charset="0"/>
                </a:rPr>
                <a:t>具有挂起状态的进程状态图</a:t>
              </a:r>
            </a:p>
          </p:txBody>
        </p:sp>
        <p:sp>
          <p:nvSpPr>
            <p:cNvPr id="25639" name="Line 74">
              <a:extLst>
                <a:ext uri="{FF2B5EF4-FFF2-40B4-BE49-F238E27FC236}">
                  <a16:creationId xmlns:a16="http://schemas.microsoft.com/office/drawing/2014/main" id="{A6C720BC-B6BA-0744-A3DF-8FC19119A9FD}"/>
                </a:ext>
              </a:extLst>
            </p:cNvPr>
            <p:cNvSpPr>
              <a:spLocks noChangeShapeType="1"/>
            </p:cNvSpPr>
            <p:nvPr/>
          </p:nvSpPr>
          <p:spPr bwMode="auto">
            <a:xfrm flipH="1">
              <a:off x="1536" y="3072"/>
              <a:ext cx="816" cy="0"/>
            </a:xfrm>
            <a:prstGeom prst="line">
              <a:avLst/>
            </a:prstGeom>
            <a:noFill/>
            <a:ln w="381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2" name="Oval 7">
            <a:extLst>
              <a:ext uri="{FF2B5EF4-FFF2-40B4-BE49-F238E27FC236}">
                <a16:creationId xmlns:a16="http://schemas.microsoft.com/office/drawing/2014/main" id="{12E959E4-8541-7840-9345-6A1C0368F987}"/>
              </a:ext>
            </a:extLst>
          </p:cNvPr>
          <p:cNvSpPr>
            <a:spLocks noChangeArrowheads="1"/>
          </p:cNvSpPr>
          <p:nvPr/>
        </p:nvSpPr>
        <p:spPr bwMode="auto">
          <a:xfrm>
            <a:off x="2865438" y="571500"/>
            <a:ext cx="1219200" cy="649288"/>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创建</a:t>
            </a:r>
          </a:p>
        </p:txBody>
      </p:sp>
      <p:sp>
        <p:nvSpPr>
          <p:cNvPr id="33" name="Line 20">
            <a:extLst>
              <a:ext uri="{FF2B5EF4-FFF2-40B4-BE49-F238E27FC236}">
                <a16:creationId xmlns:a16="http://schemas.microsoft.com/office/drawing/2014/main" id="{5DFD1765-D665-9841-B8D1-5D4FB168C9AC}"/>
              </a:ext>
            </a:extLst>
          </p:cNvPr>
          <p:cNvSpPr>
            <a:spLocks noChangeShapeType="1"/>
          </p:cNvSpPr>
          <p:nvPr/>
        </p:nvSpPr>
        <p:spPr bwMode="auto">
          <a:xfrm>
            <a:off x="4016375" y="1076325"/>
            <a:ext cx="769938" cy="1352550"/>
          </a:xfrm>
          <a:prstGeom prst="line">
            <a:avLst/>
          </a:prstGeom>
          <a:noFill/>
          <a:ln w="28575">
            <a:solidFill>
              <a:srgbClr val="FF3300"/>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4" name="Line 21">
            <a:extLst>
              <a:ext uri="{FF2B5EF4-FFF2-40B4-BE49-F238E27FC236}">
                <a16:creationId xmlns:a16="http://schemas.microsoft.com/office/drawing/2014/main" id="{E2E1633F-1927-DF42-93DA-BD8BF5980D28}"/>
              </a:ext>
            </a:extLst>
          </p:cNvPr>
          <p:cNvSpPr>
            <a:spLocks noChangeShapeType="1"/>
          </p:cNvSpPr>
          <p:nvPr/>
        </p:nvSpPr>
        <p:spPr bwMode="auto">
          <a:xfrm flipH="1">
            <a:off x="1428750" y="1076325"/>
            <a:ext cx="1652588" cy="1352550"/>
          </a:xfrm>
          <a:prstGeom prst="line">
            <a:avLst/>
          </a:prstGeom>
          <a:noFill/>
          <a:ln w="28575">
            <a:solidFill>
              <a:srgbClr val="FF3300"/>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5" name="Text Box 42">
            <a:extLst>
              <a:ext uri="{FF2B5EF4-FFF2-40B4-BE49-F238E27FC236}">
                <a16:creationId xmlns:a16="http://schemas.microsoft.com/office/drawing/2014/main" id="{4119B8B6-B7FF-AF4E-BEC9-A9A07DD55B63}"/>
              </a:ext>
            </a:extLst>
          </p:cNvPr>
          <p:cNvSpPr txBox="1">
            <a:spLocks noChangeArrowheads="1"/>
          </p:cNvSpPr>
          <p:nvPr/>
        </p:nvSpPr>
        <p:spPr bwMode="auto">
          <a:xfrm>
            <a:off x="4429125" y="1600200"/>
            <a:ext cx="1622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内存充足</a:t>
            </a:r>
          </a:p>
        </p:txBody>
      </p:sp>
      <p:sp>
        <p:nvSpPr>
          <p:cNvPr id="36" name="Text Box 43">
            <a:extLst>
              <a:ext uri="{FF2B5EF4-FFF2-40B4-BE49-F238E27FC236}">
                <a16:creationId xmlns:a16="http://schemas.microsoft.com/office/drawing/2014/main" id="{E2D9AF5A-5C09-C643-BA0D-B14E44B4A767}"/>
              </a:ext>
            </a:extLst>
          </p:cNvPr>
          <p:cNvSpPr txBox="1">
            <a:spLocks noChangeArrowheads="1"/>
          </p:cNvSpPr>
          <p:nvPr/>
        </p:nvSpPr>
        <p:spPr bwMode="auto">
          <a:xfrm>
            <a:off x="1071563" y="1385888"/>
            <a:ext cx="1436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内存不足</a:t>
            </a:r>
          </a:p>
        </p:txBody>
      </p:sp>
      <p:sp>
        <p:nvSpPr>
          <p:cNvPr id="38" name="Oval 4">
            <a:extLst>
              <a:ext uri="{FF2B5EF4-FFF2-40B4-BE49-F238E27FC236}">
                <a16:creationId xmlns:a16="http://schemas.microsoft.com/office/drawing/2014/main" id="{E025D637-F19B-844C-9E11-615FBDAA2C18}"/>
              </a:ext>
            </a:extLst>
          </p:cNvPr>
          <p:cNvSpPr>
            <a:spLocks noChangeArrowheads="1"/>
          </p:cNvSpPr>
          <p:nvPr/>
        </p:nvSpPr>
        <p:spPr bwMode="auto">
          <a:xfrm>
            <a:off x="8429625" y="2233613"/>
            <a:ext cx="571500" cy="909637"/>
          </a:xfrm>
          <a:prstGeom prst="ellipse">
            <a:avLst/>
          </a:prstGeom>
          <a:solidFill>
            <a:srgbClr val="FFFFFF"/>
          </a:solidFill>
          <a:ln w="12700">
            <a:solidFill>
              <a:srgbClr val="0000FF"/>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sz="1800" b="1">
                <a:solidFill>
                  <a:srgbClr val="0033CC"/>
                </a:solidFill>
                <a:latin typeface="Times New Roman" panose="02020603050405020304" pitchFamily="18" charset="0"/>
              </a:rPr>
              <a:t>终止</a:t>
            </a:r>
          </a:p>
        </p:txBody>
      </p:sp>
      <p:cxnSp>
        <p:nvCxnSpPr>
          <p:cNvPr id="48" name="直接箭头连接符 47">
            <a:extLst>
              <a:ext uri="{FF2B5EF4-FFF2-40B4-BE49-F238E27FC236}">
                <a16:creationId xmlns:a16="http://schemas.microsoft.com/office/drawing/2014/main" id="{6B5930B5-C33B-7941-8AC9-F512E1664D0B}"/>
              </a:ext>
            </a:extLst>
          </p:cNvPr>
          <p:cNvCxnSpPr>
            <a:cxnSpLocks noChangeShapeType="1"/>
            <a:stCxn id="25615" idx="6"/>
          </p:cNvCxnSpPr>
          <p:nvPr/>
        </p:nvCxnSpPr>
        <p:spPr bwMode="auto">
          <a:xfrm flipV="1">
            <a:off x="8229600" y="2714625"/>
            <a:ext cx="200025" cy="34925"/>
          </a:xfrm>
          <a:prstGeom prst="straightConnector1">
            <a:avLst/>
          </a:prstGeom>
          <a:noFill/>
          <a:ln w="28575"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49" name="圆角矩形 48">
            <a:extLst>
              <a:ext uri="{FF2B5EF4-FFF2-40B4-BE49-F238E27FC236}">
                <a16:creationId xmlns:a16="http://schemas.microsoft.com/office/drawing/2014/main" id="{80442686-6C9C-974F-B47C-5706E3BCF883}"/>
              </a:ext>
            </a:extLst>
          </p:cNvPr>
          <p:cNvSpPr>
            <a:spLocks noChangeArrowheads="1"/>
          </p:cNvSpPr>
          <p:nvPr/>
        </p:nvSpPr>
        <p:spPr bwMode="auto">
          <a:xfrm>
            <a:off x="8072438" y="1200150"/>
            <a:ext cx="428625" cy="871538"/>
          </a:xfrm>
          <a:prstGeom prst="roundRect">
            <a:avLst>
              <a:gd name="adj" fmla="val 16667"/>
            </a:avLst>
          </a:prstGeom>
          <a:noFill/>
          <a:ln w="28575" algn="ctr">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33CC"/>
                </a:solidFill>
              </a:rPr>
              <a:t>释</a:t>
            </a:r>
            <a:endParaRPr lang="en-US" altLang="zh-CN">
              <a:solidFill>
                <a:srgbClr val="0033CC"/>
              </a:solidFill>
            </a:endParaRPr>
          </a:p>
          <a:p>
            <a:r>
              <a:rPr lang="zh-CN" altLang="en-US">
                <a:solidFill>
                  <a:srgbClr val="0033CC"/>
                </a:solidFill>
              </a:rPr>
              <a:t>放</a:t>
            </a:r>
          </a:p>
        </p:txBody>
      </p:sp>
    </p:spTree>
    <p:extLst>
      <p:ext uri="{BB962C8B-B14F-4D97-AF65-F5344CB8AC3E}">
        <p14:creationId xmlns:p14="http://schemas.microsoft.com/office/powerpoint/2010/main" val="2967610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nodeType="afterGroup">
                            <p:stCondLst>
                              <p:cond delay="500"/>
                            </p:stCondLst>
                            <p:childTnLst>
                              <p:par>
                                <p:cTn id="21" presetID="4" presetClass="entr" presetSubtype="16"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ox(in)">
                                      <p:cBhvr>
                                        <p:cTn id="23" dur="500"/>
                                        <p:tgtEl>
                                          <p:spTgt spid="48"/>
                                        </p:tgtEl>
                                      </p:cBhvr>
                                    </p:animEffect>
                                  </p:childTnLst>
                                </p:cTn>
                              </p:par>
                            </p:childTnLst>
                          </p:cTn>
                        </p:par>
                        <p:par>
                          <p:cTn id="24" fill="hold" nodeType="afterGroup">
                            <p:stCondLst>
                              <p:cond delay="1000"/>
                            </p:stCondLst>
                            <p:childTnLst>
                              <p:par>
                                <p:cTn id="25" presetID="4"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ox(in)">
                                      <p:cBhvr>
                                        <p:cTn id="27" dur="500"/>
                                        <p:tgtEl>
                                          <p:spTgt spid="4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ox(in)">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p:bldP spid="36" grpId="0"/>
      <p:bldP spid="38"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9">
            <a:extLst>
              <a:ext uri="{FF2B5EF4-FFF2-40B4-BE49-F238E27FC236}">
                <a16:creationId xmlns:a16="http://schemas.microsoft.com/office/drawing/2014/main" id="{FDEE06AE-2DA0-B349-9893-9A9616C58A87}"/>
              </a:ext>
            </a:extLst>
          </p:cNvPr>
          <p:cNvGrpSpPr>
            <a:grpSpLocks/>
          </p:cNvGrpSpPr>
          <p:nvPr/>
        </p:nvGrpSpPr>
        <p:grpSpPr bwMode="auto">
          <a:xfrm>
            <a:off x="755650" y="549275"/>
            <a:ext cx="8172450" cy="6192838"/>
            <a:chOff x="612" y="346"/>
            <a:chExt cx="5148" cy="3901"/>
          </a:xfrm>
        </p:grpSpPr>
        <p:sp>
          <p:nvSpPr>
            <p:cNvPr id="26628" name="Oval 2">
              <a:extLst>
                <a:ext uri="{FF2B5EF4-FFF2-40B4-BE49-F238E27FC236}">
                  <a16:creationId xmlns:a16="http://schemas.microsoft.com/office/drawing/2014/main" id="{7F8EBB24-7BB5-BB4E-9235-0BAD962C9A7E}"/>
                </a:ext>
              </a:extLst>
            </p:cNvPr>
            <p:cNvSpPr>
              <a:spLocks noChangeArrowheads="1"/>
            </p:cNvSpPr>
            <p:nvPr/>
          </p:nvSpPr>
          <p:spPr bwMode="auto">
            <a:xfrm>
              <a:off x="1704" y="567"/>
              <a:ext cx="769"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被剥夺</a:t>
              </a:r>
            </a:p>
          </p:txBody>
        </p:sp>
        <p:sp>
          <p:nvSpPr>
            <p:cNvPr id="26629" name="Oval 3">
              <a:extLst>
                <a:ext uri="{FF2B5EF4-FFF2-40B4-BE49-F238E27FC236}">
                  <a16:creationId xmlns:a16="http://schemas.microsoft.com/office/drawing/2014/main" id="{567C4378-73FC-A04D-A9AA-BADE30709105}"/>
                </a:ext>
              </a:extLst>
            </p:cNvPr>
            <p:cNvSpPr>
              <a:spLocks noChangeArrowheads="1"/>
            </p:cNvSpPr>
            <p:nvPr/>
          </p:nvSpPr>
          <p:spPr bwMode="auto">
            <a:xfrm>
              <a:off x="612" y="1397"/>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用户模式运行</a:t>
              </a:r>
            </a:p>
          </p:txBody>
        </p:sp>
        <p:sp>
          <p:nvSpPr>
            <p:cNvPr id="26630" name="Oval 4">
              <a:extLst>
                <a:ext uri="{FF2B5EF4-FFF2-40B4-BE49-F238E27FC236}">
                  <a16:creationId xmlns:a16="http://schemas.microsoft.com/office/drawing/2014/main" id="{9AF6E6AA-D570-FA47-B735-57587FCD3BF2}"/>
                </a:ext>
              </a:extLst>
            </p:cNvPr>
            <p:cNvSpPr>
              <a:spLocks noChangeArrowheads="1"/>
            </p:cNvSpPr>
            <p:nvPr/>
          </p:nvSpPr>
          <p:spPr bwMode="auto">
            <a:xfrm>
              <a:off x="1613" y="3217"/>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僵死</a:t>
              </a:r>
            </a:p>
          </p:txBody>
        </p:sp>
        <p:sp>
          <p:nvSpPr>
            <p:cNvPr id="26631" name="Oval 5">
              <a:extLst>
                <a:ext uri="{FF2B5EF4-FFF2-40B4-BE49-F238E27FC236}">
                  <a16:creationId xmlns:a16="http://schemas.microsoft.com/office/drawing/2014/main" id="{7777686A-3052-AF47-ACE8-81A64D4B1701}"/>
                </a:ext>
              </a:extLst>
            </p:cNvPr>
            <p:cNvSpPr>
              <a:spLocks noChangeArrowheads="1"/>
            </p:cNvSpPr>
            <p:nvPr/>
          </p:nvSpPr>
          <p:spPr bwMode="auto">
            <a:xfrm>
              <a:off x="3111" y="3079"/>
              <a:ext cx="722" cy="627"/>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活动阻塞</a:t>
              </a:r>
            </a:p>
          </p:txBody>
        </p:sp>
        <p:sp>
          <p:nvSpPr>
            <p:cNvPr id="26632" name="Oval 6">
              <a:extLst>
                <a:ext uri="{FF2B5EF4-FFF2-40B4-BE49-F238E27FC236}">
                  <a16:creationId xmlns:a16="http://schemas.microsoft.com/office/drawing/2014/main" id="{BFF05E6F-DDD3-2C47-B278-DE184AB09EE5}"/>
                </a:ext>
              </a:extLst>
            </p:cNvPr>
            <p:cNvSpPr>
              <a:spLocks noChangeArrowheads="1"/>
            </p:cNvSpPr>
            <p:nvPr/>
          </p:nvSpPr>
          <p:spPr bwMode="auto">
            <a:xfrm>
              <a:off x="3107" y="1500"/>
              <a:ext cx="769" cy="627"/>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活动就绪</a:t>
              </a:r>
            </a:p>
          </p:txBody>
        </p:sp>
        <p:sp>
          <p:nvSpPr>
            <p:cNvPr id="26633" name="Oval 7">
              <a:extLst>
                <a:ext uri="{FF2B5EF4-FFF2-40B4-BE49-F238E27FC236}">
                  <a16:creationId xmlns:a16="http://schemas.microsoft.com/office/drawing/2014/main" id="{66628D71-42D1-E54D-9BFC-B890B0E8CA13}"/>
                </a:ext>
              </a:extLst>
            </p:cNvPr>
            <p:cNvSpPr>
              <a:spLocks noChangeArrowheads="1"/>
            </p:cNvSpPr>
            <p:nvPr/>
          </p:nvSpPr>
          <p:spPr bwMode="auto">
            <a:xfrm>
              <a:off x="4105" y="663"/>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创建</a:t>
              </a:r>
            </a:p>
          </p:txBody>
        </p:sp>
        <p:sp>
          <p:nvSpPr>
            <p:cNvPr id="26634" name="Oval 8">
              <a:extLst>
                <a:ext uri="{FF2B5EF4-FFF2-40B4-BE49-F238E27FC236}">
                  <a16:creationId xmlns:a16="http://schemas.microsoft.com/office/drawing/2014/main" id="{D9D63B16-D92E-894D-BD99-9B1E1132EC65}"/>
                </a:ext>
              </a:extLst>
            </p:cNvPr>
            <p:cNvSpPr>
              <a:spLocks noChangeArrowheads="1"/>
            </p:cNvSpPr>
            <p:nvPr/>
          </p:nvSpPr>
          <p:spPr bwMode="auto">
            <a:xfrm>
              <a:off x="4834" y="3128"/>
              <a:ext cx="769" cy="57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静止阻塞</a:t>
              </a:r>
            </a:p>
          </p:txBody>
        </p:sp>
        <p:sp>
          <p:nvSpPr>
            <p:cNvPr id="26635" name="Oval 9">
              <a:extLst>
                <a:ext uri="{FF2B5EF4-FFF2-40B4-BE49-F238E27FC236}">
                  <a16:creationId xmlns:a16="http://schemas.microsoft.com/office/drawing/2014/main" id="{B137BC0F-975C-A94F-B760-DA48E8947379}"/>
                </a:ext>
              </a:extLst>
            </p:cNvPr>
            <p:cNvSpPr>
              <a:spLocks noChangeArrowheads="1"/>
            </p:cNvSpPr>
            <p:nvPr/>
          </p:nvSpPr>
          <p:spPr bwMode="auto">
            <a:xfrm>
              <a:off x="4879" y="1527"/>
              <a:ext cx="769" cy="57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静止就绪</a:t>
              </a:r>
            </a:p>
          </p:txBody>
        </p:sp>
        <p:sp>
          <p:nvSpPr>
            <p:cNvPr id="26636" name="Oval 10">
              <a:extLst>
                <a:ext uri="{FF2B5EF4-FFF2-40B4-BE49-F238E27FC236}">
                  <a16:creationId xmlns:a16="http://schemas.microsoft.com/office/drawing/2014/main" id="{1CD380B7-90DC-E942-92AF-836F7DE6BFAD}"/>
                </a:ext>
              </a:extLst>
            </p:cNvPr>
            <p:cNvSpPr>
              <a:spLocks noChangeArrowheads="1"/>
            </p:cNvSpPr>
            <p:nvPr/>
          </p:nvSpPr>
          <p:spPr bwMode="auto">
            <a:xfrm>
              <a:off x="1655" y="2033"/>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内核模式运行</a:t>
              </a:r>
            </a:p>
          </p:txBody>
        </p:sp>
        <p:sp>
          <p:nvSpPr>
            <p:cNvPr id="26637" name="Line 11">
              <a:extLst>
                <a:ext uri="{FF2B5EF4-FFF2-40B4-BE49-F238E27FC236}">
                  <a16:creationId xmlns:a16="http://schemas.microsoft.com/office/drawing/2014/main" id="{3DF20E6C-62A8-B54C-A92A-43EEEB4E4A69}"/>
                </a:ext>
              </a:extLst>
            </p:cNvPr>
            <p:cNvSpPr>
              <a:spLocks noChangeShapeType="1"/>
            </p:cNvSpPr>
            <p:nvPr/>
          </p:nvSpPr>
          <p:spPr bwMode="auto">
            <a:xfrm>
              <a:off x="4558" y="346"/>
              <a:ext cx="0"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38" name="Text Box 12">
              <a:extLst>
                <a:ext uri="{FF2B5EF4-FFF2-40B4-BE49-F238E27FC236}">
                  <a16:creationId xmlns:a16="http://schemas.microsoft.com/office/drawing/2014/main" id="{4EDA7EF6-2BB6-C94B-ADDC-49FEDF52C542}"/>
                </a:ext>
              </a:extLst>
            </p:cNvPr>
            <p:cNvSpPr txBox="1">
              <a:spLocks noChangeArrowheads="1"/>
            </p:cNvSpPr>
            <p:nvPr/>
          </p:nvSpPr>
          <p:spPr bwMode="auto">
            <a:xfrm>
              <a:off x="4558" y="346"/>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171D17"/>
                  </a:solidFill>
                </a:rPr>
                <a:t>fork</a:t>
              </a:r>
            </a:p>
          </p:txBody>
        </p:sp>
        <p:sp>
          <p:nvSpPr>
            <p:cNvPr id="26639" name="Line 13">
              <a:extLst>
                <a:ext uri="{FF2B5EF4-FFF2-40B4-BE49-F238E27FC236}">
                  <a16:creationId xmlns:a16="http://schemas.microsoft.com/office/drawing/2014/main" id="{4F9578A0-2967-374C-8000-A89AD5F50069}"/>
                </a:ext>
              </a:extLst>
            </p:cNvPr>
            <p:cNvSpPr>
              <a:spLocks noChangeShapeType="1"/>
            </p:cNvSpPr>
            <p:nvPr/>
          </p:nvSpPr>
          <p:spPr bwMode="auto">
            <a:xfrm flipV="1">
              <a:off x="5193" y="2069"/>
              <a:ext cx="0" cy="10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0" name="Line 14">
              <a:extLst>
                <a:ext uri="{FF2B5EF4-FFF2-40B4-BE49-F238E27FC236}">
                  <a16:creationId xmlns:a16="http://schemas.microsoft.com/office/drawing/2014/main" id="{1F6AFB42-35E3-F54C-A350-0E5F4910D6A9}"/>
                </a:ext>
              </a:extLst>
            </p:cNvPr>
            <p:cNvSpPr>
              <a:spLocks noChangeShapeType="1"/>
            </p:cNvSpPr>
            <p:nvPr/>
          </p:nvSpPr>
          <p:spPr bwMode="auto">
            <a:xfrm>
              <a:off x="3833" y="3430"/>
              <a:ext cx="997"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1" name="Line 15">
              <a:extLst>
                <a:ext uri="{FF2B5EF4-FFF2-40B4-BE49-F238E27FC236}">
                  <a16:creationId xmlns:a16="http://schemas.microsoft.com/office/drawing/2014/main" id="{3C4D96D2-F083-BF45-861D-AE656954D0A3}"/>
                </a:ext>
              </a:extLst>
            </p:cNvPr>
            <p:cNvSpPr>
              <a:spLocks noChangeShapeType="1"/>
            </p:cNvSpPr>
            <p:nvPr/>
          </p:nvSpPr>
          <p:spPr bwMode="auto">
            <a:xfrm flipV="1">
              <a:off x="3424" y="2115"/>
              <a:ext cx="0" cy="95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2" name="Line 16">
              <a:extLst>
                <a:ext uri="{FF2B5EF4-FFF2-40B4-BE49-F238E27FC236}">
                  <a16:creationId xmlns:a16="http://schemas.microsoft.com/office/drawing/2014/main" id="{57679868-1456-4D46-B743-4BE09B880C22}"/>
                </a:ext>
              </a:extLst>
            </p:cNvPr>
            <p:cNvSpPr>
              <a:spLocks noChangeShapeType="1"/>
            </p:cNvSpPr>
            <p:nvPr/>
          </p:nvSpPr>
          <p:spPr bwMode="auto">
            <a:xfrm>
              <a:off x="2381" y="2478"/>
              <a:ext cx="862" cy="68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3" name="Line 17">
              <a:extLst>
                <a:ext uri="{FF2B5EF4-FFF2-40B4-BE49-F238E27FC236}">
                  <a16:creationId xmlns:a16="http://schemas.microsoft.com/office/drawing/2014/main" id="{0DF5923B-2659-F949-801E-F1FD13E0CF47}"/>
                </a:ext>
              </a:extLst>
            </p:cNvPr>
            <p:cNvSpPr>
              <a:spLocks noChangeShapeType="1"/>
            </p:cNvSpPr>
            <p:nvPr/>
          </p:nvSpPr>
          <p:spPr bwMode="auto">
            <a:xfrm>
              <a:off x="2018" y="2568"/>
              <a:ext cx="0" cy="63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4" name="Line 18">
              <a:extLst>
                <a:ext uri="{FF2B5EF4-FFF2-40B4-BE49-F238E27FC236}">
                  <a16:creationId xmlns:a16="http://schemas.microsoft.com/office/drawing/2014/main" id="{E16CB253-D3DD-214C-9ED0-A045422B8C26}"/>
                </a:ext>
              </a:extLst>
            </p:cNvPr>
            <p:cNvSpPr>
              <a:spLocks noChangeShapeType="1"/>
            </p:cNvSpPr>
            <p:nvPr/>
          </p:nvSpPr>
          <p:spPr bwMode="auto">
            <a:xfrm>
              <a:off x="3878" y="1752"/>
              <a:ext cx="99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5" name="Line 19">
              <a:extLst>
                <a:ext uri="{FF2B5EF4-FFF2-40B4-BE49-F238E27FC236}">
                  <a16:creationId xmlns:a16="http://schemas.microsoft.com/office/drawing/2014/main" id="{7F3D9979-72CD-2A4D-BC9B-790830EC31B1}"/>
                </a:ext>
              </a:extLst>
            </p:cNvPr>
            <p:cNvSpPr>
              <a:spLocks noChangeShapeType="1"/>
            </p:cNvSpPr>
            <p:nvPr/>
          </p:nvSpPr>
          <p:spPr bwMode="auto">
            <a:xfrm flipH="1">
              <a:off x="3833" y="1979"/>
              <a:ext cx="108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6" name="Line 20">
              <a:extLst>
                <a:ext uri="{FF2B5EF4-FFF2-40B4-BE49-F238E27FC236}">
                  <a16:creationId xmlns:a16="http://schemas.microsoft.com/office/drawing/2014/main" id="{A7D1BA75-EF00-6E42-8FFD-29399DD7DC09}"/>
                </a:ext>
              </a:extLst>
            </p:cNvPr>
            <p:cNvSpPr>
              <a:spLocks noChangeShapeType="1"/>
            </p:cNvSpPr>
            <p:nvPr/>
          </p:nvSpPr>
          <p:spPr bwMode="auto">
            <a:xfrm>
              <a:off x="4830" y="981"/>
              <a:ext cx="318" cy="5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7" name="Line 21">
              <a:extLst>
                <a:ext uri="{FF2B5EF4-FFF2-40B4-BE49-F238E27FC236}">
                  <a16:creationId xmlns:a16="http://schemas.microsoft.com/office/drawing/2014/main" id="{1B9A351D-C167-4A49-98F1-A3E9F441CEE2}"/>
                </a:ext>
              </a:extLst>
            </p:cNvPr>
            <p:cNvSpPr>
              <a:spLocks noChangeShapeType="1"/>
            </p:cNvSpPr>
            <p:nvPr/>
          </p:nvSpPr>
          <p:spPr bwMode="auto">
            <a:xfrm flipH="1">
              <a:off x="3651" y="981"/>
              <a:ext cx="590" cy="589"/>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8" name="Line 22">
              <a:extLst>
                <a:ext uri="{FF2B5EF4-FFF2-40B4-BE49-F238E27FC236}">
                  <a16:creationId xmlns:a16="http://schemas.microsoft.com/office/drawing/2014/main" id="{71B9ECE7-E8CA-484F-B7E5-6D6D57317CB9}"/>
                </a:ext>
              </a:extLst>
            </p:cNvPr>
            <p:cNvSpPr>
              <a:spLocks noChangeShapeType="1"/>
            </p:cNvSpPr>
            <p:nvPr/>
          </p:nvSpPr>
          <p:spPr bwMode="auto">
            <a:xfrm flipV="1">
              <a:off x="2109" y="1162"/>
              <a:ext cx="0" cy="86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9" name="Line 23">
              <a:extLst>
                <a:ext uri="{FF2B5EF4-FFF2-40B4-BE49-F238E27FC236}">
                  <a16:creationId xmlns:a16="http://schemas.microsoft.com/office/drawing/2014/main" id="{C4C1076D-C872-E244-AE7A-B8ED794A345F}"/>
                </a:ext>
              </a:extLst>
            </p:cNvPr>
            <p:cNvSpPr>
              <a:spLocks noChangeShapeType="1"/>
            </p:cNvSpPr>
            <p:nvPr/>
          </p:nvSpPr>
          <p:spPr bwMode="auto">
            <a:xfrm flipH="1" flipV="1">
              <a:off x="1338" y="1752"/>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0" name="Line 24">
              <a:extLst>
                <a:ext uri="{FF2B5EF4-FFF2-40B4-BE49-F238E27FC236}">
                  <a16:creationId xmlns:a16="http://schemas.microsoft.com/office/drawing/2014/main" id="{2DA77257-258E-C847-9D1B-1124E5458BCC}"/>
                </a:ext>
              </a:extLst>
            </p:cNvPr>
            <p:cNvSpPr>
              <a:spLocks noChangeShapeType="1"/>
            </p:cNvSpPr>
            <p:nvPr/>
          </p:nvSpPr>
          <p:spPr bwMode="auto">
            <a:xfrm>
              <a:off x="1202" y="1888"/>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26651" name="Line 25">
              <a:extLst>
                <a:ext uri="{FF2B5EF4-FFF2-40B4-BE49-F238E27FC236}">
                  <a16:creationId xmlns:a16="http://schemas.microsoft.com/office/drawing/2014/main" id="{3DF6DE5A-D572-0E4B-BA9F-87E6AE0556E8}"/>
                </a:ext>
              </a:extLst>
            </p:cNvPr>
            <p:cNvSpPr>
              <a:spLocks noChangeShapeType="1"/>
            </p:cNvSpPr>
            <p:nvPr/>
          </p:nvSpPr>
          <p:spPr bwMode="auto">
            <a:xfrm flipH="1">
              <a:off x="1292" y="981"/>
              <a:ext cx="454" cy="453"/>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2" name="Line 26">
              <a:extLst>
                <a:ext uri="{FF2B5EF4-FFF2-40B4-BE49-F238E27FC236}">
                  <a16:creationId xmlns:a16="http://schemas.microsoft.com/office/drawing/2014/main" id="{949E2F6B-D494-724C-8B34-755177FC2BA9}"/>
                </a:ext>
              </a:extLst>
            </p:cNvPr>
            <p:cNvSpPr>
              <a:spLocks noChangeShapeType="1"/>
            </p:cNvSpPr>
            <p:nvPr/>
          </p:nvSpPr>
          <p:spPr bwMode="auto">
            <a:xfrm>
              <a:off x="2426" y="935"/>
              <a:ext cx="772" cy="681"/>
            </a:xfrm>
            <a:prstGeom prst="line">
              <a:avLst/>
            </a:prstGeom>
            <a:noFill/>
            <a:ln w="28575">
              <a:solidFill>
                <a:schemeClr val="tx1"/>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3" name="Line 27">
              <a:extLst>
                <a:ext uri="{FF2B5EF4-FFF2-40B4-BE49-F238E27FC236}">
                  <a16:creationId xmlns:a16="http://schemas.microsoft.com/office/drawing/2014/main" id="{64ED2128-067F-224D-8994-69AA5DD80573}"/>
                </a:ext>
              </a:extLst>
            </p:cNvPr>
            <p:cNvSpPr>
              <a:spLocks noChangeShapeType="1"/>
            </p:cNvSpPr>
            <p:nvPr/>
          </p:nvSpPr>
          <p:spPr bwMode="auto">
            <a:xfrm flipH="1">
              <a:off x="2381" y="1888"/>
              <a:ext cx="726"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4" name="Line 28">
              <a:extLst>
                <a:ext uri="{FF2B5EF4-FFF2-40B4-BE49-F238E27FC236}">
                  <a16:creationId xmlns:a16="http://schemas.microsoft.com/office/drawing/2014/main" id="{EBA1A10D-C8DC-A749-B8FF-16D1ABA73176}"/>
                </a:ext>
              </a:extLst>
            </p:cNvPr>
            <p:cNvSpPr>
              <a:spLocks noChangeShapeType="1"/>
            </p:cNvSpPr>
            <p:nvPr/>
          </p:nvSpPr>
          <p:spPr bwMode="auto">
            <a:xfrm flipH="1" flipV="1">
              <a:off x="1292" y="2523"/>
              <a:ext cx="46" cy="22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5" name="Line 29">
              <a:extLst>
                <a:ext uri="{FF2B5EF4-FFF2-40B4-BE49-F238E27FC236}">
                  <a16:creationId xmlns:a16="http://schemas.microsoft.com/office/drawing/2014/main" id="{3E3DE2AD-5183-B24D-8E60-3CE4CC75F6E3}"/>
                </a:ext>
              </a:extLst>
            </p:cNvPr>
            <p:cNvSpPr>
              <a:spLocks noChangeShapeType="1"/>
            </p:cNvSpPr>
            <p:nvPr/>
          </p:nvSpPr>
          <p:spPr bwMode="auto">
            <a:xfrm flipV="1">
              <a:off x="1292" y="2341"/>
              <a:ext cx="363" cy="18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6" name="Line 30">
              <a:extLst>
                <a:ext uri="{FF2B5EF4-FFF2-40B4-BE49-F238E27FC236}">
                  <a16:creationId xmlns:a16="http://schemas.microsoft.com/office/drawing/2014/main" id="{9178E72E-E47B-3C45-91CB-5EE91DC4CFD8}"/>
                </a:ext>
              </a:extLst>
            </p:cNvPr>
            <p:cNvSpPr>
              <a:spLocks noChangeShapeType="1"/>
            </p:cNvSpPr>
            <p:nvPr/>
          </p:nvSpPr>
          <p:spPr bwMode="auto">
            <a:xfrm>
              <a:off x="1338" y="2750"/>
              <a:ext cx="272" cy="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7" name="Line 31">
              <a:extLst>
                <a:ext uri="{FF2B5EF4-FFF2-40B4-BE49-F238E27FC236}">
                  <a16:creationId xmlns:a16="http://schemas.microsoft.com/office/drawing/2014/main" id="{18FB4F5F-D86D-2F45-B91C-83539A92BC0B}"/>
                </a:ext>
              </a:extLst>
            </p:cNvPr>
            <p:cNvSpPr>
              <a:spLocks noChangeShapeType="1"/>
            </p:cNvSpPr>
            <p:nvPr/>
          </p:nvSpPr>
          <p:spPr bwMode="auto">
            <a:xfrm flipV="1">
              <a:off x="1610" y="2568"/>
              <a:ext cx="227" cy="27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26658" name="Text Box 32">
              <a:extLst>
                <a:ext uri="{FF2B5EF4-FFF2-40B4-BE49-F238E27FC236}">
                  <a16:creationId xmlns:a16="http://schemas.microsoft.com/office/drawing/2014/main" id="{4989C1D7-9448-2B4A-A799-05C3FA764F5B}"/>
                </a:ext>
              </a:extLst>
            </p:cNvPr>
            <p:cNvSpPr txBox="1">
              <a:spLocks noChangeArrowheads="1"/>
            </p:cNvSpPr>
            <p:nvPr/>
          </p:nvSpPr>
          <p:spPr bwMode="auto">
            <a:xfrm>
              <a:off x="884" y="709"/>
              <a:ext cx="8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返回用户模式</a:t>
              </a:r>
            </a:p>
          </p:txBody>
        </p:sp>
        <p:sp>
          <p:nvSpPr>
            <p:cNvPr id="26659" name="Text Box 33">
              <a:extLst>
                <a:ext uri="{FF2B5EF4-FFF2-40B4-BE49-F238E27FC236}">
                  <a16:creationId xmlns:a16="http://schemas.microsoft.com/office/drawing/2014/main" id="{0654A1AE-8804-004C-82CF-9D41B8F7A788}"/>
                </a:ext>
              </a:extLst>
            </p:cNvPr>
            <p:cNvSpPr txBox="1">
              <a:spLocks noChangeArrowheads="1"/>
            </p:cNvSpPr>
            <p:nvPr/>
          </p:nvSpPr>
          <p:spPr bwMode="auto">
            <a:xfrm>
              <a:off x="2109" y="1344"/>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剥夺</a:t>
              </a:r>
            </a:p>
          </p:txBody>
        </p:sp>
        <p:sp>
          <p:nvSpPr>
            <p:cNvPr id="26660" name="Text Box 34">
              <a:extLst>
                <a:ext uri="{FF2B5EF4-FFF2-40B4-BE49-F238E27FC236}">
                  <a16:creationId xmlns:a16="http://schemas.microsoft.com/office/drawing/2014/main" id="{CD3E6D3A-D445-E348-9E0B-9E8FB80FD919}"/>
                </a:ext>
              </a:extLst>
            </p:cNvPr>
            <p:cNvSpPr txBox="1">
              <a:spLocks noChangeArrowheads="1"/>
            </p:cNvSpPr>
            <p:nvPr/>
          </p:nvSpPr>
          <p:spPr bwMode="auto">
            <a:xfrm>
              <a:off x="1474" y="166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a:t>
              </a:r>
            </a:p>
          </p:txBody>
        </p:sp>
        <p:sp>
          <p:nvSpPr>
            <p:cNvPr id="26661" name="Text Box 35">
              <a:extLst>
                <a:ext uri="{FF2B5EF4-FFF2-40B4-BE49-F238E27FC236}">
                  <a16:creationId xmlns:a16="http://schemas.microsoft.com/office/drawing/2014/main" id="{2BB66063-FB1B-B042-84D2-C7B955E6ADB9}"/>
                </a:ext>
              </a:extLst>
            </p:cNvPr>
            <p:cNvSpPr txBox="1">
              <a:spLocks noChangeArrowheads="1"/>
            </p:cNvSpPr>
            <p:nvPr/>
          </p:nvSpPr>
          <p:spPr bwMode="auto">
            <a:xfrm>
              <a:off x="2064" y="2840"/>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退出</a:t>
              </a:r>
            </a:p>
          </p:txBody>
        </p:sp>
        <p:sp>
          <p:nvSpPr>
            <p:cNvPr id="26662" name="Text Box 36">
              <a:extLst>
                <a:ext uri="{FF2B5EF4-FFF2-40B4-BE49-F238E27FC236}">
                  <a16:creationId xmlns:a16="http://schemas.microsoft.com/office/drawing/2014/main" id="{BCA6432C-C131-E84D-86F7-9EF492AED2F3}"/>
                </a:ext>
              </a:extLst>
            </p:cNvPr>
            <p:cNvSpPr txBox="1">
              <a:spLocks noChangeArrowheads="1"/>
            </p:cNvSpPr>
            <p:nvPr/>
          </p:nvSpPr>
          <p:spPr bwMode="auto">
            <a:xfrm>
              <a:off x="2835" y="2614"/>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睡眠</a:t>
              </a:r>
            </a:p>
          </p:txBody>
        </p:sp>
        <p:sp>
          <p:nvSpPr>
            <p:cNvPr id="26663" name="Text Box 37">
              <a:extLst>
                <a:ext uri="{FF2B5EF4-FFF2-40B4-BE49-F238E27FC236}">
                  <a16:creationId xmlns:a16="http://schemas.microsoft.com/office/drawing/2014/main" id="{4BF96A86-0109-A448-BDC7-F40EE79435E1}"/>
                </a:ext>
              </a:extLst>
            </p:cNvPr>
            <p:cNvSpPr txBox="1">
              <a:spLocks noChangeArrowheads="1"/>
            </p:cNvSpPr>
            <p:nvPr/>
          </p:nvSpPr>
          <p:spPr bwMode="auto">
            <a:xfrm>
              <a:off x="3515" y="2478"/>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换醒</a:t>
              </a:r>
            </a:p>
          </p:txBody>
        </p:sp>
        <p:sp>
          <p:nvSpPr>
            <p:cNvPr id="26664" name="Text Box 38">
              <a:extLst>
                <a:ext uri="{FF2B5EF4-FFF2-40B4-BE49-F238E27FC236}">
                  <a16:creationId xmlns:a16="http://schemas.microsoft.com/office/drawing/2014/main" id="{D2ADEC21-CA22-4E4B-9DAA-841D333D32FB}"/>
                </a:ext>
              </a:extLst>
            </p:cNvPr>
            <p:cNvSpPr txBox="1">
              <a:spLocks noChangeArrowheads="1"/>
            </p:cNvSpPr>
            <p:nvPr/>
          </p:nvSpPr>
          <p:spPr bwMode="auto">
            <a:xfrm>
              <a:off x="3969" y="3067"/>
              <a:ext cx="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26665" name="Text Box 39">
              <a:extLst>
                <a:ext uri="{FF2B5EF4-FFF2-40B4-BE49-F238E27FC236}">
                  <a16:creationId xmlns:a16="http://schemas.microsoft.com/office/drawing/2014/main" id="{B28FCAB7-92AE-5644-A100-C08F73F305D0}"/>
                </a:ext>
              </a:extLst>
            </p:cNvPr>
            <p:cNvSpPr txBox="1">
              <a:spLocks noChangeArrowheads="1"/>
            </p:cNvSpPr>
            <p:nvPr/>
          </p:nvSpPr>
          <p:spPr bwMode="auto">
            <a:xfrm>
              <a:off x="5239" y="2523"/>
              <a:ext cx="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唤醒</a:t>
              </a:r>
            </a:p>
          </p:txBody>
        </p:sp>
        <p:sp>
          <p:nvSpPr>
            <p:cNvPr id="26666" name="Text Box 40">
              <a:extLst>
                <a:ext uri="{FF2B5EF4-FFF2-40B4-BE49-F238E27FC236}">
                  <a16:creationId xmlns:a16="http://schemas.microsoft.com/office/drawing/2014/main" id="{129C902D-BD3F-7F41-9901-45EB594A8CBB}"/>
                </a:ext>
              </a:extLst>
            </p:cNvPr>
            <p:cNvSpPr txBox="1">
              <a:spLocks noChangeArrowheads="1"/>
            </p:cNvSpPr>
            <p:nvPr/>
          </p:nvSpPr>
          <p:spPr bwMode="auto">
            <a:xfrm>
              <a:off x="4059" y="1464"/>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26667" name="Text Box 41">
              <a:extLst>
                <a:ext uri="{FF2B5EF4-FFF2-40B4-BE49-F238E27FC236}">
                  <a16:creationId xmlns:a16="http://schemas.microsoft.com/office/drawing/2014/main" id="{1B5D97E7-07AF-1E48-8748-379FDBE29FCD}"/>
                </a:ext>
              </a:extLst>
            </p:cNvPr>
            <p:cNvSpPr txBox="1">
              <a:spLocks noChangeArrowheads="1"/>
            </p:cNvSpPr>
            <p:nvPr/>
          </p:nvSpPr>
          <p:spPr bwMode="auto">
            <a:xfrm>
              <a:off x="4241" y="1963"/>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换入</a:t>
              </a:r>
            </a:p>
          </p:txBody>
        </p:sp>
        <p:sp>
          <p:nvSpPr>
            <p:cNvPr id="26668" name="Text Box 42">
              <a:extLst>
                <a:ext uri="{FF2B5EF4-FFF2-40B4-BE49-F238E27FC236}">
                  <a16:creationId xmlns:a16="http://schemas.microsoft.com/office/drawing/2014/main" id="{468CEA6D-3AC6-084B-9231-0600E2623464}"/>
                </a:ext>
              </a:extLst>
            </p:cNvPr>
            <p:cNvSpPr txBox="1">
              <a:spLocks noChangeArrowheads="1"/>
            </p:cNvSpPr>
            <p:nvPr/>
          </p:nvSpPr>
          <p:spPr bwMode="auto">
            <a:xfrm>
              <a:off x="5013" y="890"/>
              <a:ext cx="58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内存不足</a:t>
              </a:r>
            </a:p>
          </p:txBody>
        </p:sp>
        <p:sp>
          <p:nvSpPr>
            <p:cNvPr id="26669" name="Text Box 43">
              <a:extLst>
                <a:ext uri="{FF2B5EF4-FFF2-40B4-BE49-F238E27FC236}">
                  <a16:creationId xmlns:a16="http://schemas.microsoft.com/office/drawing/2014/main" id="{E76ECDC3-3AD6-C74B-8EAA-ECC68629040C}"/>
                </a:ext>
              </a:extLst>
            </p:cNvPr>
            <p:cNvSpPr txBox="1">
              <a:spLocks noChangeArrowheads="1"/>
            </p:cNvSpPr>
            <p:nvPr/>
          </p:nvSpPr>
          <p:spPr bwMode="auto">
            <a:xfrm>
              <a:off x="3560" y="845"/>
              <a:ext cx="5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内存充足</a:t>
              </a:r>
            </a:p>
          </p:txBody>
        </p:sp>
        <p:sp>
          <p:nvSpPr>
            <p:cNvPr id="26670" name="Text Box 44">
              <a:extLst>
                <a:ext uri="{FF2B5EF4-FFF2-40B4-BE49-F238E27FC236}">
                  <a16:creationId xmlns:a16="http://schemas.microsoft.com/office/drawing/2014/main" id="{2F04BFBC-473D-1C4A-A871-079D121362BE}"/>
                </a:ext>
              </a:extLst>
            </p:cNvPr>
            <p:cNvSpPr txBox="1">
              <a:spLocks noChangeArrowheads="1"/>
            </p:cNvSpPr>
            <p:nvPr/>
          </p:nvSpPr>
          <p:spPr bwMode="auto">
            <a:xfrm>
              <a:off x="2381" y="1616"/>
              <a:ext cx="6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重新调度进程</a:t>
              </a:r>
            </a:p>
          </p:txBody>
        </p:sp>
        <p:sp>
          <p:nvSpPr>
            <p:cNvPr id="26671" name="Text Box 45">
              <a:extLst>
                <a:ext uri="{FF2B5EF4-FFF2-40B4-BE49-F238E27FC236}">
                  <a16:creationId xmlns:a16="http://schemas.microsoft.com/office/drawing/2014/main" id="{FA5DA5CE-130D-9C4D-9542-14D979364120}"/>
                </a:ext>
              </a:extLst>
            </p:cNvPr>
            <p:cNvSpPr txBox="1">
              <a:spLocks noChangeArrowheads="1"/>
            </p:cNvSpPr>
            <p:nvPr/>
          </p:nvSpPr>
          <p:spPr bwMode="auto">
            <a:xfrm>
              <a:off x="748" y="2807"/>
              <a:ext cx="9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中断</a:t>
              </a:r>
              <a:r>
                <a:rPr lang="en-US" altLang="zh-CN" sz="2000" b="1">
                  <a:solidFill>
                    <a:srgbClr val="0000FF"/>
                  </a:solidFill>
                </a:rPr>
                <a:t>/</a:t>
              </a:r>
              <a:r>
                <a:rPr lang="zh-CN" altLang="en-US" sz="2000" b="1">
                  <a:solidFill>
                    <a:srgbClr val="0000FF"/>
                  </a:solidFill>
                </a:rPr>
                <a:t>中断返回</a:t>
              </a:r>
            </a:p>
          </p:txBody>
        </p:sp>
        <p:sp>
          <p:nvSpPr>
            <p:cNvPr id="26672" name="Text Box 46">
              <a:extLst>
                <a:ext uri="{FF2B5EF4-FFF2-40B4-BE49-F238E27FC236}">
                  <a16:creationId xmlns:a16="http://schemas.microsoft.com/office/drawing/2014/main" id="{37756BD6-2760-CA48-91DE-F38143AA4312}"/>
                </a:ext>
              </a:extLst>
            </p:cNvPr>
            <p:cNvSpPr txBox="1">
              <a:spLocks noChangeArrowheads="1"/>
            </p:cNvSpPr>
            <p:nvPr/>
          </p:nvSpPr>
          <p:spPr bwMode="auto">
            <a:xfrm>
              <a:off x="613" y="1979"/>
              <a:ext cx="95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系统调用，中断</a:t>
              </a:r>
            </a:p>
          </p:txBody>
        </p:sp>
        <p:sp>
          <p:nvSpPr>
            <p:cNvPr id="26673" name="Text Box 47">
              <a:extLst>
                <a:ext uri="{FF2B5EF4-FFF2-40B4-BE49-F238E27FC236}">
                  <a16:creationId xmlns:a16="http://schemas.microsoft.com/office/drawing/2014/main" id="{099A07F2-5801-B84C-9054-CAF9BFF5ECC2}"/>
                </a:ext>
              </a:extLst>
            </p:cNvPr>
            <p:cNvSpPr txBox="1">
              <a:spLocks noChangeArrowheads="1"/>
            </p:cNvSpPr>
            <p:nvPr/>
          </p:nvSpPr>
          <p:spPr bwMode="auto">
            <a:xfrm>
              <a:off x="1927" y="3959"/>
              <a:ext cx="3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0000FF"/>
                  </a:solidFill>
                </a:rPr>
                <a:t>UNIX </a:t>
              </a:r>
              <a:r>
                <a:rPr lang="zh-CN" altLang="en-US" b="1">
                  <a:solidFill>
                    <a:srgbClr val="0000FF"/>
                  </a:solidFill>
                </a:rPr>
                <a:t>进程状态转换图</a:t>
              </a:r>
            </a:p>
          </p:txBody>
        </p:sp>
      </p:grpSp>
      <p:sp>
        <p:nvSpPr>
          <p:cNvPr id="26627" name="Rectangle 48">
            <a:extLst>
              <a:ext uri="{FF2B5EF4-FFF2-40B4-BE49-F238E27FC236}">
                <a16:creationId xmlns:a16="http://schemas.microsoft.com/office/drawing/2014/main" id="{87C8BD69-0303-0D40-8ED7-0D82C80600E6}"/>
              </a:ext>
            </a:extLst>
          </p:cNvPr>
          <p:cNvSpPr>
            <a:spLocks noChangeArrowheads="1"/>
          </p:cNvSpPr>
          <p:nvPr/>
        </p:nvSpPr>
        <p:spPr bwMode="auto">
          <a:xfrm>
            <a:off x="533400" y="0"/>
            <a:ext cx="7772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Tree>
    <p:extLst>
      <p:ext uri="{BB962C8B-B14F-4D97-AF65-F5344CB8AC3E}">
        <p14:creationId xmlns:p14="http://schemas.microsoft.com/office/powerpoint/2010/main" val="3469028169"/>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505F08E-C5E5-454E-ADB6-70CA49897A49}"/>
              </a:ext>
            </a:extLst>
          </p:cNvPr>
          <p:cNvSpPr>
            <a:spLocks noChangeArrowheads="1"/>
          </p:cNvSpPr>
          <p:nvPr/>
        </p:nvSpPr>
        <p:spPr bwMode="auto">
          <a:xfrm>
            <a:off x="609600" y="152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283652" name="Rectangle 4">
            <a:extLst>
              <a:ext uri="{FF2B5EF4-FFF2-40B4-BE49-F238E27FC236}">
                <a16:creationId xmlns:a16="http://schemas.microsoft.com/office/drawing/2014/main" id="{9F8DF5ED-203C-B444-9428-1D5230F7B934}"/>
              </a:ext>
            </a:extLst>
          </p:cNvPr>
          <p:cNvSpPr>
            <a:spLocks noChangeArrowheads="1"/>
          </p:cNvSpPr>
          <p:nvPr/>
        </p:nvSpPr>
        <p:spPr bwMode="auto">
          <a:xfrm>
            <a:off x="685800" y="685800"/>
            <a:ext cx="4724400" cy="609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、进程控制块</a:t>
            </a:r>
            <a:r>
              <a:rPr lang="en-US" altLang="zh-CN" sz="3600" b="1">
                <a:solidFill>
                  <a:srgbClr val="0000FF"/>
                </a:solidFill>
                <a:latin typeface="楷体_GB2312" pitchFamily="49" charset="-122"/>
                <a:ea typeface="楷体_GB2312" pitchFamily="49" charset="-122"/>
              </a:rPr>
              <a:t>PCB</a:t>
            </a:r>
          </a:p>
        </p:txBody>
      </p:sp>
      <p:sp>
        <p:nvSpPr>
          <p:cNvPr id="283656" name="Text Box 8">
            <a:extLst>
              <a:ext uri="{FF2B5EF4-FFF2-40B4-BE49-F238E27FC236}">
                <a16:creationId xmlns:a16="http://schemas.microsoft.com/office/drawing/2014/main" id="{4942D78D-F5A9-8C42-B660-DE124096F922}"/>
              </a:ext>
            </a:extLst>
          </p:cNvPr>
          <p:cNvSpPr txBox="1">
            <a:spLocks noChangeArrowheads="1"/>
          </p:cNvSpPr>
          <p:nvPr/>
        </p:nvSpPr>
        <p:spPr bwMode="auto">
          <a:xfrm>
            <a:off x="762000" y="1295400"/>
            <a:ext cx="8077200" cy="515937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buFontTx/>
              <a:buChar char="•"/>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进程控制块是进程实体的一部分，是操作系统中最重要的记录型数据结构</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a:lnSpc>
                <a:spcPct val="130000"/>
              </a:lnSpc>
              <a:buFontTx/>
              <a:buChar char="•"/>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记录了操作系统所需的、用于描述进程情况及控制进程运行所需的全部信息</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a:lnSpc>
                <a:spcPct val="130000"/>
              </a:lnSpc>
              <a:buFontTx/>
              <a:buChar char="•"/>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是一块主存；</a:t>
            </a:r>
          </a:p>
          <a:p>
            <a:pPr>
              <a:lnSpc>
                <a:spcPct val="130000"/>
              </a:lnSpc>
              <a:buFontTx/>
              <a:buChar char="•"/>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是由系统为每个进程分别建立的</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a:lnSpc>
                <a:spcPct val="130000"/>
              </a:lnSpc>
              <a:buFontTx/>
              <a:buChar char="•"/>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系统通过</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感知该进程的存在，是进程存 在的唯一标志。</a:t>
            </a:r>
          </a:p>
        </p:txBody>
      </p:sp>
    </p:spTree>
    <p:extLst>
      <p:ext uri="{BB962C8B-B14F-4D97-AF65-F5344CB8AC3E}">
        <p14:creationId xmlns:p14="http://schemas.microsoft.com/office/powerpoint/2010/main" val="350514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dissolve">
                                      <p:cBhvr>
                                        <p:cTn id="7" dur="500"/>
                                        <p:tgtEl>
                                          <p:spTgt spid="28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3656">
                                            <p:txEl>
                                              <p:pRg st="0" end="0"/>
                                            </p:txEl>
                                          </p:spTgt>
                                        </p:tgtEl>
                                        <p:attrNameLst>
                                          <p:attrName>style.visibility</p:attrName>
                                        </p:attrNameLst>
                                      </p:cBhvr>
                                      <p:to>
                                        <p:strVal val="visible"/>
                                      </p:to>
                                    </p:set>
                                    <p:animEffect transition="in" filter="barn(outVertical)">
                                      <p:cBhvr>
                                        <p:cTn id="12" dur="500"/>
                                        <p:tgtEl>
                                          <p:spTgt spid="283656">
                                            <p:txEl>
                                              <p:pRg st="0" end="0"/>
                                            </p:txEl>
                                          </p:spTgt>
                                        </p:tgtEl>
                                      </p:cBhvr>
                                    </p:animEffect>
                                  </p:childTnLst>
                                  <p:subTnLst>
                                    <p:animClr clrSpc="rgb" dir="cw">
                                      <p:cBhvr override="childStyle">
                                        <p:cTn dur="1" fill="hold" display="0" masterRel="nextClick" afterEffect="1"/>
                                        <p:tgtEl>
                                          <p:spTgt spid="283656">
                                            <p:txEl>
                                              <p:pRg st="0" end="0"/>
                                            </p:txEl>
                                          </p:spTgt>
                                        </p:tgtEl>
                                        <p:attrNameLst>
                                          <p:attrName>ppt_c</p:attrName>
                                        </p:attrNameLst>
                                      </p:cBhvr>
                                      <p:to>
                                        <a:srgbClr val="171D1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83656">
                                            <p:txEl>
                                              <p:pRg st="1" end="1"/>
                                            </p:txEl>
                                          </p:spTgt>
                                        </p:tgtEl>
                                        <p:attrNameLst>
                                          <p:attrName>style.visibility</p:attrName>
                                        </p:attrNameLst>
                                      </p:cBhvr>
                                      <p:to>
                                        <p:strVal val="visible"/>
                                      </p:to>
                                    </p:set>
                                    <p:animEffect transition="in" filter="barn(outVertical)">
                                      <p:cBhvr>
                                        <p:cTn id="17" dur="500"/>
                                        <p:tgtEl>
                                          <p:spTgt spid="283656">
                                            <p:txEl>
                                              <p:pRg st="1" end="1"/>
                                            </p:txEl>
                                          </p:spTgt>
                                        </p:tgtEl>
                                      </p:cBhvr>
                                    </p:animEffect>
                                  </p:childTnLst>
                                  <p:subTnLst>
                                    <p:animClr clrSpc="rgb" dir="cw">
                                      <p:cBhvr override="childStyle">
                                        <p:cTn dur="1" fill="hold" display="0" masterRel="nextClick" afterEffect="1"/>
                                        <p:tgtEl>
                                          <p:spTgt spid="283656">
                                            <p:txEl>
                                              <p:pRg st="1" end="1"/>
                                            </p:txEl>
                                          </p:spTgt>
                                        </p:tgtEl>
                                        <p:attrNameLst>
                                          <p:attrName>ppt_c</p:attrName>
                                        </p:attrNameLst>
                                      </p:cBhvr>
                                      <p:to>
                                        <a:srgbClr val="171D17"/>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83656">
                                            <p:txEl>
                                              <p:pRg st="2" end="2"/>
                                            </p:txEl>
                                          </p:spTgt>
                                        </p:tgtEl>
                                        <p:attrNameLst>
                                          <p:attrName>style.visibility</p:attrName>
                                        </p:attrNameLst>
                                      </p:cBhvr>
                                      <p:to>
                                        <p:strVal val="visible"/>
                                      </p:to>
                                    </p:set>
                                    <p:animEffect transition="in" filter="barn(outVertical)">
                                      <p:cBhvr>
                                        <p:cTn id="22" dur="500"/>
                                        <p:tgtEl>
                                          <p:spTgt spid="283656">
                                            <p:txEl>
                                              <p:pRg st="2" end="2"/>
                                            </p:txEl>
                                          </p:spTgt>
                                        </p:tgtEl>
                                      </p:cBhvr>
                                    </p:animEffect>
                                  </p:childTnLst>
                                  <p:subTnLst>
                                    <p:animClr clrSpc="rgb" dir="cw">
                                      <p:cBhvr override="childStyle">
                                        <p:cTn dur="1" fill="hold" display="0" masterRel="nextClick" afterEffect="1"/>
                                        <p:tgtEl>
                                          <p:spTgt spid="283656">
                                            <p:txEl>
                                              <p:pRg st="2" end="2"/>
                                            </p:txEl>
                                          </p:spTgt>
                                        </p:tgtEl>
                                        <p:attrNameLst>
                                          <p:attrName>ppt_c</p:attrName>
                                        </p:attrNameLst>
                                      </p:cBhvr>
                                      <p:to>
                                        <a:srgbClr val="171D17"/>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83656">
                                            <p:txEl>
                                              <p:pRg st="3" end="3"/>
                                            </p:txEl>
                                          </p:spTgt>
                                        </p:tgtEl>
                                        <p:attrNameLst>
                                          <p:attrName>style.visibility</p:attrName>
                                        </p:attrNameLst>
                                      </p:cBhvr>
                                      <p:to>
                                        <p:strVal val="visible"/>
                                      </p:to>
                                    </p:set>
                                    <p:animEffect transition="in" filter="barn(outVertical)">
                                      <p:cBhvr>
                                        <p:cTn id="27" dur="500"/>
                                        <p:tgtEl>
                                          <p:spTgt spid="283656">
                                            <p:txEl>
                                              <p:pRg st="3" end="3"/>
                                            </p:txEl>
                                          </p:spTgt>
                                        </p:tgtEl>
                                      </p:cBhvr>
                                    </p:animEffect>
                                  </p:childTnLst>
                                  <p:subTnLst>
                                    <p:animClr clrSpc="rgb" dir="cw">
                                      <p:cBhvr override="childStyle">
                                        <p:cTn dur="1" fill="hold" display="0" masterRel="nextClick" afterEffect="1"/>
                                        <p:tgtEl>
                                          <p:spTgt spid="283656">
                                            <p:txEl>
                                              <p:pRg st="3" end="3"/>
                                            </p:txEl>
                                          </p:spTgt>
                                        </p:tgtEl>
                                        <p:attrNameLst>
                                          <p:attrName>ppt_c</p:attrName>
                                        </p:attrNameLst>
                                      </p:cBhvr>
                                      <p:to>
                                        <a:srgbClr val="171D17"/>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83656">
                                            <p:txEl>
                                              <p:pRg st="4" end="4"/>
                                            </p:txEl>
                                          </p:spTgt>
                                        </p:tgtEl>
                                        <p:attrNameLst>
                                          <p:attrName>style.visibility</p:attrName>
                                        </p:attrNameLst>
                                      </p:cBhvr>
                                      <p:to>
                                        <p:strVal val="visible"/>
                                      </p:to>
                                    </p:set>
                                    <p:animEffect transition="in" filter="barn(outVertical)">
                                      <p:cBhvr>
                                        <p:cTn id="32" dur="500"/>
                                        <p:tgtEl>
                                          <p:spTgt spid="283656">
                                            <p:txEl>
                                              <p:pRg st="4" end="4"/>
                                            </p:txEl>
                                          </p:spTgt>
                                        </p:tgtEl>
                                      </p:cBhvr>
                                    </p:animEffect>
                                  </p:childTnLst>
                                  <p:subTnLst>
                                    <p:animClr clrSpc="rgb" dir="cw">
                                      <p:cBhvr override="childStyle">
                                        <p:cTn dur="1" fill="hold" display="0" masterRel="nextClick" afterEffect="1"/>
                                        <p:tgtEl>
                                          <p:spTgt spid="283656">
                                            <p:txEl>
                                              <p:pRg st="4" end="4"/>
                                            </p:txEl>
                                          </p:spTgt>
                                        </p:tgtEl>
                                        <p:attrNameLst>
                                          <p:attrName>ppt_c</p:attrName>
                                        </p:attrNameLst>
                                      </p:cBhvr>
                                      <p:to>
                                        <a:srgbClr val="171D1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autoUpdateAnimBg="0"/>
      <p:bldP spid="28365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a:extLst>
              <a:ext uri="{FF2B5EF4-FFF2-40B4-BE49-F238E27FC236}">
                <a16:creationId xmlns:a16="http://schemas.microsoft.com/office/drawing/2014/main" id="{FFD72769-589E-5E44-B50F-FCEB10E7B656}"/>
              </a:ext>
            </a:extLst>
          </p:cNvPr>
          <p:cNvSpPr>
            <a:spLocks noChangeArrowheads="1"/>
          </p:cNvSpPr>
          <p:nvPr/>
        </p:nvSpPr>
        <p:spPr bwMode="auto">
          <a:xfrm>
            <a:off x="685800" y="685800"/>
            <a:ext cx="4724400" cy="609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、进程控制块的作用</a:t>
            </a:r>
          </a:p>
        </p:txBody>
      </p:sp>
      <p:sp>
        <p:nvSpPr>
          <p:cNvPr id="28675" name="Rectangle 4">
            <a:extLst>
              <a:ext uri="{FF2B5EF4-FFF2-40B4-BE49-F238E27FC236}">
                <a16:creationId xmlns:a16="http://schemas.microsoft.com/office/drawing/2014/main" id="{43B5D74E-EBA1-BF49-8019-C277396D7CB7}"/>
              </a:ext>
            </a:extLst>
          </p:cNvPr>
          <p:cNvSpPr>
            <a:spLocks noChangeArrowheads="1"/>
          </p:cNvSpPr>
          <p:nvPr/>
        </p:nvSpPr>
        <p:spPr bwMode="auto">
          <a:xfrm>
            <a:off x="609600" y="152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334854" name="Text Box 6">
            <a:extLst>
              <a:ext uri="{FF2B5EF4-FFF2-40B4-BE49-F238E27FC236}">
                <a16:creationId xmlns:a16="http://schemas.microsoft.com/office/drawing/2014/main" id="{C64D7D2F-8EE7-3C4B-81E7-D4A9536C62B5}"/>
              </a:ext>
            </a:extLst>
          </p:cNvPr>
          <p:cNvSpPr txBox="1">
            <a:spLocks noChangeArrowheads="1"/>
          </p:cNvSpPr>
          <p:nvPr/>
        </p:nvSpPr>
        <p:spPr bwMode="auto">
          <a:xfrm>
            <a:off x="914400" y="1474788"/>
            <a:ext cx="75438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40000"/>
              </a:lnSpc>
            </a:pPr>
            <a:r>
              <a:rPr lang="en-US" altLang="zh-CN" sz="3200" b="1">
                <a:solidFill>
                  <a:srgbClr val="CC3399"/>
                </a:solidFill>
                <a:latin typeface="楷体_GB2312" pitchFamily="49" charset="-122"/>
                <a:ea typeface="楷体_GB2312" pitchFamily="49" charset="-122"/>
              </a:rPr>
              <a:t>   </a:t>
            </a:r>
            <a:r>
              <a:rPr lang="zh-CN" altLang="en-US" sz="3200" b="1">
                <a:solidFill>
                  <a:srgbClr val="CC3399"/>
                </a:solidFill>
                <a:latin typeface="楷体_GB2312" pitchFamily="49" charset="-122"/>
                <a:ea typeface="楷体_GB2312" pitchFamily="49" charset="-122"/>
              </a:rPr>
              <a:t>使一个在多道程序环境下不能独立运行的程序，成为一个能独立运行的基本单位，一个能与其它进程并发执行的进程。</a:t>
            </a:r>
            <a:r>
              <a:rPr lang="en-US" altLang="zh-CN" sz="3200" b="1">
                <a:solidFill>
                  <a:srgbClr val="CC3399"/>
                </a:solidFill>
                <a:latin typeface="楷体_GB2312" pitchFamily="49" charset="-122"/>
                <a:ea typeface="楷体_GB2312" pitchFamily="49" charset="-122"/>
              </a:rPr>
              <a:t>    </a:t>
            </a:r>
          </a:p>
          <a:p>
            <a:pPr>
              <a:lnSpc>
                <a:spcPct val="140000"/>
              </a:lnSpc>
            </a:pPr>
            <a:endParaRPr lang="zh-CN" altLang="en-US" sz="3200" b="1">
              <a:solidFill>
                <a:srgbClr val="CC3399"/>
              </a:solidFill>
              <a:latin typeface="楷体_GB2312" pitchFamily="49" charset="-122"/>
              <a:ea typeface="楷体_GB2312" pitchFamily="49" charset="-122"/>
            </a:endParaRPr>
          </a:p>
        </p:txBody>
      </p:sp>
      <p:sp>
        <p:nvSpPr>
          <p:cNvPr id="334855" name="Text Box 7">
            <a:extLst>
              <a:ext uri="{FF2B5EF4-FFF2-40B4-BE49-F238E27FC236}">
                <a16:creationId xmlns:a16="http://schemas.microsoft.com/office/drawing/2014/main" id="{E818713F-3826-9945-B9E4-09EF630B0A60}"/>
              </a:ext>
            </a:extLst>
          </p:cNvPr>
          <p:cNvSpPr txBox="1">
            <a:spLocks noChangeArrowheads="1"/>
          </p:cNvSpPr>
          <p:nvPr/>
        </p:nvSpPr>
        <p:spPr bwMode="auto">
          <a:xfrm>
            <a:off x="1116013" y="4149725"/>
            <a:ext cx="7391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40000"/>
              </a:lnSpc>
            </a:pPr>
            <a:r>
              <a:rPr lang="en-US" altLang="zh-CN" sz="3200" b="1">
                <a:solidFill>
                  <a:srgbClr val="0000FF"/>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即：</a:t>
            </a:r>
            <a:r>
              <a:rPr lang="en-US" altLang="zh-CN" sz="3200" b="1">
                <a:solidFill>
                  <a:srgbClr val="0000FF"/>
                </a:solidFill>
                <a:latin typeface="楷体_GB2312" pitchFamily="49" charset="-122"/>
                <a:ea typeface="楷体_GB2312" pitchFamily="49" charset="-122"/>
              </a:rPr>
              <a:t>OS</a:t>
            </a:r>
            <a:r>
              <a:rPr lang="zh-CN" altLang="en-US" sz="3200" b="1">
                <a:solidFill>
                  <a:srgbClr val="0000FF"/>
                </a:solidFill>
                <a:latin typeface="楷体_GB2312" pitchFamily="49" charset="-122"/>
                <a:ea typeface="楷体_GB2312" pitchFamily="49" charset="-122"/>
              </a:rPr>
              <a:t>是根据</a:t>
            </a:r>
            <a:r>
              <a:rPr lang="en-US" altLang="zh-CN" sz="3200" b="1">
                <a:solidFill>
                  <a:srgbClr val="0000FF"/>
                </a:solidFill>
                <a:latin typeface="楷体_GB2312" pitchFamily="49" charset="-122"/>
                <a:ea typeface="楷体_GB2312" pitchFamily="49" charset="-122"/>
              </a:rPr>
              <a:t>PCB</a:t>
            </a:r>
            <a:r>
              <a:rPr lang="zh-CN" altLang="en-US" sz="3200" b="1">
                <a:solidFill>
                  <a:srgbClr val="0000FF"/>
                </a:solidFill>
                <a:latin typeface="楷体_GB2312" pitchFamily="49" charset="-122"/>
                <a:ea typeface="楷体_GB2312" pitchFamily="49" charset="-122"/>
              </a:rPr>
              <a:t>来对并发执行的进程进行控制和管理的。</a:t>
            </a:r>
            <a:endParaRPr lang="zh-CN" altLang="en-US"/>
          </a:p>
        </p:txBody>
      </p:sp>
    </p:spTree>
    <p:extLst>
      <p:ext uri="{BB962C8B-B14F-4D97-AF65-F5344CB8AC3E}">
        <p14:creationId xmlns:p14="http://schemas.microsoft.com/office/powerpoint/2010/main" val="19578631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4851"/>
                                        </p:tgtEl>
                                        <p:attrNameLst>
                                          <p:attrName>style.visibility</p:attrName>
                                        </p:attrNameLst>
                                      </p:cBhvr>
                                      <p:to>
                                        <p:strVal val="visible"/>
                                      </p:to>
                                    </p:set>
                                    <p:animEffect transition="in" filter="dissolve">
                                      <p:cBhvr>
                                        <p:cTn id="7" dur="500"/>
                                        <p:tgtEl>
                                          <p:spTgt spid="334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34854">
                                            <p:txEl>
                                              <p:pRg st="0" end="0"/>
                                            </p:txEl>
                                          </p:spTgt>
                                        </p:tgtEl>
                                        <p:attrNameLst>
                                          <p:attrName>style.visibility</p:attrName>
                                        </p:attrNameLst>
                                      </p:cBhvr>
                                      <p:to>
                                        <p:strVal val="visible"/>
                                      </p:to>
                                    </p:set>
                                    <p:animEffect transition="in" filter="barn(outVertical)">
                                      <p:cBhvr>
                                        <p:cTn id="12" dur="500"/>
                                        <p:tgtEl>
                                          <p:spTgt spid="3348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34855">
                                            <p:txEl>
                                              <p:pRg st="0" end="0"/>
                                            </p:txEl>
                                          </p:spTgt>
                                        </p:tgtEl>
                                        <p:attrNameLst>
                                          <p:attrName>style.visibility</p:attrName>
                                        </p:attrNameLst>
                                      </p:cBhvr>
                                      <p:to>
                                        <p:strVal val="visible"/>
                                      </p:to>
                                    </p:set>
                                    <p:animEffect transition="in" filter="barn(outVertical)">
                                      <p:cBhvr>
                                        <p:cTn id="17" dur="500"/>
                                        <p:tgtEl>
                                          <p:spTgt spid="3348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animBg="1" autoUpdateAnimBg="0"/>
      <p:bldP spid="334854" grpId="0" build="p" autoUpdateAnimBg="0"/>
      <p:bldP spid="33485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3B2D37A9-4589-3D44-98C4-676A91CEAEF8}"/>
              </a:ext>
            </a:extLst>
          </p:cNvPr>
          <p:cNvSpPr>
            <a:spLocks noChangeArrowheads="1"/>
          </p:cNvSpPr>
          <p:nvPr/>
        </p:nvSpPr>
        <p:spPr bwMode="auto">
          <a:xfrm>
            <a:off x="533400" y="762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284678" name="Rectangle 6">
            <a:extLst>
              <a:ext uri="{FF2B5EF4-FFF2-40B4-BE49-F238E27FC236}">
                <a16:creationId xmlns:a16="http://schemas.microsoft.com/office/drawing/2014/main" id="{94722668-79C9-9F4C-9D3F-19687D3D859E}"/>
              </a:ext>
            </a:extLst>
          </p:cNvPr>
          <p:cNvSpPr>
            <a:spLocks noChangeArrowheads="1"/>
          </p:cNvSpPr>
          <p:nvPr/>
        </p:nvSpPr>
        <p:spPr bwMode="auto">
          <a:xfrm>
            <a:off x="457200" y="762000"/>
            <a:ext cx="5562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3</a:t>
            </a:r>
            <a:r>
              <a:rPr lang="zh-CN" altLang="en-US" sz="3600" b="1">
                <a:solidFill>
                  <a:srgbClr val="0000FF"/>
                </a:solidFill>
                <a:latin typeface="楷体_GB2312" pitchFamily="49" charset="-122"/>
                <a:ea typeface="楷体_GB2312" pitchFamily="49" charset="-122"/>
              </a:rPr>
              <a:t>、进程控制块中的信息</a:t>
            </a:r>
          </a:p>
        </p:txBody>
      </p:sp>
      <p:sp>
        <p:nvSpPr>
          <p:cNvPr id="284679" name="Rectangle 7">
            <a:extLst>
              <a:ext uri="{FF2B5EF4-FFF2-40B4-BE49-F238E27FC236}">
                <a16:creationId xmlns:a16="http://schemas.microsoft.com/office/drawing/2014/main" id="{37AED78E-17E2-5B4B-83DC-31FF6CBD0A5E}"/>
              </a:ext>
            </a:extLst>
          </p:cNvPr>
          <p:cNvSpPr>
            <a:spLocks noChangeArrowheads="1"/>
          </p:cNvSpPr>
          <p:nvPr/>
        </p:nvSpPr>
        <p:spPr bwMode="auto">
          <a:xfrm>
            <a:off x="762000" y="1371600"/>
            <a:ext cx="5410200" cy="3276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1</a:t>
            </a:r>
            <a:r>
              <a:rPr lang="zh-CN" altLang="en-US" sz="3600" b="1">
                <a:solidFill>
                  <a:srgbClr val="CC3399"/>
                </a:solidFill>
                <a:latin typeface="楷体_GB2312" pitchFamily="49" charset="-122"/>
                <a:ea typeface="楷体_GB2312" pitchFamily="49" charset="-122"/>
              </a:rPr>
              <a:t>）进程的标识信息</a:t>
            </a:r>
          </a:p>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2</a:t>
            </a:r>
            <a:r>
              <a:rPr lang="zh-CN" altLang="en-US" sz="3600" b="1">
                <a:solidFill>
                  <a:srgbClr val="CC3399"/>
                </a:solidFill>
                <a:latin typeface="楷体_GB2312" pitchFamily="49" charset="-122"/>
                <a:ea typeface="楷体_GB2312" pitchFamily="49" charset="-122"/>
              </a:rPr>
              <a:t>）处理机状态信息</a:t>
            </a:r>
          </a:p>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3</a:t>
            </a:r>
            <a:r>
              <a:rPr lang="zh-CN" altLang="en-US" sz="3600" b="1">
                <a:solidFill>
                  <a:srgbClr val="CC3399"/>
                </a:solidFill>
                <a:latin typeface="楷体_GB2312" pitchFamily="49" charset="-122"/>
                <a:ea typeface="楷体_GB2312" pitchFamily="49" charset="-122"/>
              </a:rPr>
              <a:t>）进程的调度信息</a:t>
            </a:r>
          </a:p>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4</a:t>
            </a:r>
            <a:r>
              <a:rPr lang="zh-CN" altLang="en-US" sz="3600" b="1">
                <a:solidFill>
                  <a:srgbClr val="CC3399"/>
                </a:solidFill>
                <a:latin typeface="楷体_GB2312" pitchFamily="49" charset="-122"/>
                <a:ea typeface="楷体_GB2312" pitchFamily="49" charset="-122"/>
              </a:rPr>
              <a:t>）进程的控制信息</a:t>
            </a:r>
          </a:p>
        </p:txBody>
      </p:sp>
    </p:spTree>
    <p:extLst>
      <p:ext uri="{BB962C8B-B14F-4D97-AF65-F5344CB8AC3E}">
        <p14:creationId xmlns:p14="http://schemas.microsoft.com/office/powerpoint/2010/main" val="36964868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4678">
                                            <p:txEl>
                                              <p:pRg st="0" end="0"/>
                                            </p:txEl>
                                          </p:spTgt>
                                        </p:tgtEl>
                                        <p:attrNameLst>
                                          <p:attrName>style.visibility</p:attrName>
                                        </p:attrNameLst>
                                      </p:cBhvr>
                                      <p:to>
                                        <p:strVal val="visible"/>
                                      </p:to>
                                    </p:set>
                                    <p:animEffect transition="in" filter="barn(outVertical)">
                                      <p:cBhvr>
                                        <p:cTn id="7" dur="500"/>
                                        <p:tgtEl>
                                          <p:spTgt spid="2846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4679">
                                            <p:txEl>
                                              <p:pRg st="0" end="0"/>
                                            </p:txEl>
                                          </p:spTgt>
                                        </p:tgtEl>
                                        <p:attrNameLst>
                                          <p:attrName>style.visibility</p:attrName>
                                        </p:attrNameLst>
                                      </p:cBhvr>
                                      <p:to>
                                        <p:strVal val="visible"/>
                                      </p:to>
                                    </p:set>
                                    <p:animEffect transition="in" filter="barn(outVertical)">
                                      <p:cBhvr>
                                        <p:cTn id="12" dur="500"/>
                                        <p:tgtEl>
                                          <p:spTgt spid="2846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84679">
                                            <p:txEl>
                                              <p:pRg st="1" end="1"/>
                                            </p:txEl>
                                          </p:spTgt>
                                        </p:tgtEl>
                                        <p:attrNameLst>
                                          <p:attrName>style.visibility</p:attrName>
                                        </p:attrNameLst>
                                      </p:cBhvr>
                                      <p:to>
                                        <p:strVal val="visible"/>
                                      </p:to>
                                    </p:set>
                                    <p:animEffect transition="in" filter="barn(outVertical)">
                                      <p:cBhvr>
                                        <p:cTn id="17" dur="500"/>
                                        <p:tgtEl>
                                          <p:spTgt spid="2846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84679">
                                            <p:txEl>
                                              <p:pRg st="2" end="2"/>
                                            </p:txEl>
                                          </p:spTgt>
                                        </p:tgtEl>
                                        <p:attrNameLst>
                                          <p:attrName>style.visibility</p:attrName>
                                        </p:attrNameLst>
                                      </p:cBhvr>
                                      <p:to>
                                        <p:strVal val="visible"/>
                                      </p:to>
                                    </p:set>
                                    <p:animEffect transition="in" filter="barn(outVertical)">
                                      <p:cBhvr>
                                        <p:cTn id="22" dur="500"/>
                                        <p:tgtEl>
                                          <p:spTgt spid="28467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84679">
                                            <p:txEl>
                                              <p:pRg st="3" end="3"/>
                                            </p:txEl>
                                          </p:spTgt>
                                        </p:tgtEl>
                                        <p:attrNameLst>
                                          <p:attrName>style.visibility</p:attrName>
                                        </p:attrNameLst>
                                      </p:cBhvr>
                                      <p:to>
                                        <p:strVal val="visible"/>
                                      </p:to>
                                    </p:set>
                                    <p:animEffect transition="in" filter="barn(outVertical)">
                                      <p:cBhvr>
                                        <p:cTn id="27" dur="500"/>
                                        <p:tgtEl>
                                          <p:spTgt spid="2846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build="p" autoUpdateAnimBg="0"/>
      <p:bldP spid="28467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83">
            <a:extLst>
              <a:ext uri="{FF2B5EF4-FFF2-40B4-BE49-F238E27FC236}">
                <a16:creationId xmlns:a16="http://schemas.microsoft.com/office/drawing/2014/main" id="{92BFDC31-97CE-654C-B833-C13DD0290214}"/>
              </a:ext>
            </a:extLst>
          </p:cNvPr>
          <p:cNvSpPr txBox="1">
            <a:spLocks noChangeArrowheads="1"/>
          </p:cNvSpPr>
          <p:nvPr/>
        </p:nvSpPr>
        <p:spPr bwMode="auto">
          <a:xfrm>
            <a:off x="6199188" y="4078288"/>
            <a:ext cx="671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rgbClr val="FFFFFF"/>
                </a:solidFill>
                <a:latin typeface="Times New Roman" panose="02020603050405020304" pitchFamily="18" charset="0"/>
              </a:rPr>
              <a:t>7</a:t>
            </a:r>
          </a:p>
        </p:txBody>
      </p:sp>
      <p:sp>
        <p:nvSpPr>
          <p:cNvPr id="285812" name="Text Box 116">
            <a:extLst>
              <a:ext uri="{FF2B5EF4-FFF2-40B4-BE49-F238E27FC236}">
                <a16:creationId xmlns:a16="http://schemas.microsoft.com/office/drawing/2014/main" id="{1BA42B0E-A198-CB48-9F21-997DBCE2BAAD}"/>
              </a:ext>
            </a:extLst>
          </p:cNvPr>
          <p:cNvSpPr txBox="1">
            <a:spLocks noChangeArrowheads="1"/>
          </p:cNvSpPr>
          <p:nvPr/>
        </p:nvSpPr>
        <p:spPr bwMode="auto">
          <a:xfrm>
            <a:off x="2057400" y="6021388"/>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rgbClr val="0000FF"/>
                </a:solidFill>
                <a:latin typeface="Times New Roman" panose="02020603050405020304" pitchFamily="18" charset="0"/>
              </a:rPr>
              <a:t>图 </a:t>
            </a:r>
            <a:r>
              <a:rPr lang="en-US" altLang="zh-CN" b="1">
                <a:solidFill>
                  <a:srgbClr val="0000FF"/>
                </a:solidFill>
                <a:latin typeface="Times New Roman" panose="02020603050405020304" pitchFamily="18" charset="0"/>
              </a:rPr>
              <a:t>2-7 </a:t>
            </a:r>
            <a:r>
              <a:rPr lang="zh-CN" altLang="en-US" b="1">
                <a:solidFill>
                  <a:srgbClr val="0000FF"/>
                </a:solidFill>
                <a:latin typeface="Times New Roman" panose="02020603050405020304" pitchFamily="18" charset="0"/>
              </a:rPr>
              <a:t>进程</a:t>
            </a:r>
            <a:r>
              <a:rPr lang="en-US" altLang="zh-CN" b="1">
                <a:solidFill>
                  <a:srgbClr val="0000FF"/>
                </a:solidFill>
                <a:latin typeface="Times New Roman" panose="02020603050405020304" pitchFamily="18" charset="0"/>
              </a:rPr>
              <a:t> PCB  </a:t>
            </a:r>
            <a:r>
              <a:rPr lang="zh-CN" altLang="en-US" b="1">
                <a:solidFill>
                  <a:srgbClr val="0000FF"/>
                </a:solidFill>
                <a:latin typeface="Times New Roman" panose="02020603050405020304" pitchFamily="18" charset="0"/>
              </a:rPr>
              <a:t>链接队列示意图</a:t>
            </a:r>
          </a:p>
        </p:txBody>
      </p:sp>
      <p:sp>
        <p:nvSpPr>
          <p:cNvPr id="30724" name="Rectangle 119">
            <a:extLst>
              <a:ext uri="{FF2B5EF4-FFF2-40B4-BE49-F238E27FC236}">
                <a16:creationId xmlns:a16="http://schemas.microsoft.com/office/drawing/2014/main" id="{6B8781CC-AA42-674E-9446-E3247E00987E}"/>
              </a:ext>
            </a:extLst>
          </p:cNvPr>
          <p:cNvSpPr>
            <a:spLocks noChangeArrowheads="1"/>
          </p:cNvSpPr>
          <p:nvPr/>
        </p:nvSpPr>
        <p:spPr bwMode="auto">
          <a:xfrm>
            <a:off x="533400" y="762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285820" name="Text Box 124">
            <a:extLst>
              <a:ext uri="{FF2B5EF4-FFF2-40B4-BE49-F238E27FC236}">
                <a16:creationId xmlns:a16="http://schemas.microsoft.com/office/drawing/2014/main" id="{6FE7C2FB-3AA7-014E-85AA-7D08BF567C1F}"/>
              </a:ext>
            </a:extLst>
          </p:cNvPr>
          <p:cNvSpPr txBox="1">
            <a:spLocks noChangeArrowheads="1"/>
          </p:cNvSpPr>
          <p:nvPr/>
        </p:nvSpPr>
        <p:spPr bwMode="auto">
          <a:xfrm>
            <a:off x="533400" y="609600"/>
            <a:ext cx="6019800"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4</a:t>
            </a:r>
            <a:r>
              <a:rPr lang="zh-CN" altLang="en-US" sz="3600" b="1">
                <a:solidFill>
                  <a:srgbClr val="0000FF"/>
                </a:solidFill>
                <a:latin typeface="楷体_GB2312" pitchFamily="49" charset="-122"/>
                <a:ea typeface="楷体_GB2312" pitchFamily="49" charset="-122"/>
              </a:rPr>
              <a:t>、进程</a:t>
            </a:r>
            <a:r>
              <a:rPr lang="en-US" altLang="zh-CN" sz="3600" b="1">
                <a:solidFill>
                  <a:srgbClr val="0000FF"/>
                </a:solidFill>
                <a:latin typeface="楷体_GB2312" pitchFamily="49" charset="-122"/>
                <a:ea typeface="楷体_GB2312" pitchFamily="49" charset="-122"/>
              </a:rPr>
              <a:t>PCB</a:t>
            </a:r>
            <a:r>
              <a:rPr lang="zh-CN" altLang="en-US" sz="3600" b="1">
                <a:solidFill>
                  <a:srgbClr val="0000FF"/>
                </a:solidFill>
                <a:latin typeface="楷体_GB2312" pitchFamily="49" charset="-122"/>
                <a:ea typeface="楷体_GB2312" pitchFamily="49" charset="-122"/>
              </a:rPr>
              <a:t>的组织方式</a:t>
            </a:r>
          </a:p>
        </p:txBody>
      </p:sp>
      <p:sp>
        <p:nvSpPr>
          <p:cNvPr id="285821" name="Rectangle 125">
            <a:extLst>
              <a:ext uri="{FF2B5EF4-FFF2-40B4-BE49-F238E27FC236}">
                <a16:creationId xmlns:a16="http://schemas.microsoft.com/office/drawing/2014/main" id="{AFFA7736-CE28-904F-B83F-A42CED948662}"/>
              </a:ext>
            </a:extLst>
          </p:cNvPr>
          <p:cNvSpPr>
            <a:spLocks noChangeArrowheads="1"/>
          </p:cNvSpPr>
          <p:nvPr/>
        </p:nvSpPr>
        <p:spPr bwMode="auto">
          <a:xfrm>
            <a:off x="304800" y="1295400"/>
            <a:ext cx="282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FF0066"/>
                </a:solidFill>
                <a:latin typeface="楷体_GB2312" pitchFamily="49" charset="-122"/>
                <a:ea typeface="楷体_GB2312" pitchFamily="49" charset="-122"/>
              </a:rPr>
              <a:t>（</a:t>
            </a:r>
            <a:r>
              <a:rPr lang="en-US" altLang="zh-CN" sz="3200" b="1">
                <a:solidFill>
                  <a:srgbClr val="FF0066"/>
                </a:solidFill>
                <a:latin typeface="楷体_GB2312" pitchFamily="49" charset="-122"/>
                <a:ea typeface="楷体_GB2312" pitchFamily="49" charset="-122"/>
              </a:rPr>
              <a:t>1</a:t>
            </a:r>
            <a:r>
              <a:rPr lang="zh-CN" altLang="en-US" sz="3200" b="1">
                <a:solidFill>
                  <a:srgbClr val="FF0066"/>
                </a:solidFill>
                <a:latin typeface="楷体_GB2312" pitchFamily="49" charset="-122"/>
                <a:ea typeface="楷体_GB2312" pitchFamily="49" charset="-122"/>
              </a:rPr>
              <a:t>）链接方式</a:t>
            </a:r>
          </a:p>
        </p:txBody>
      </p:sp>
      <p:pic>
        <p:nvPicPr>
          <p:cNvPr id="285824" name="Picture 128" descr="t25">
            <a:extLst>
              <a:ext uri="{FF2B5EF4-FFF2-40B4-BE49-F238E27FC236}">
                <a16:creationId xmlns:a16="http://schemas.microsoft.com/office/drawing/2014/main" id="{58C76885-A37A-1243-8797-790301AB8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1787525"/>
            <a:ext cx="7521575"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4335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5820">
                                            <p:txEl>
                                              <p:pRg st="0" end="0"/>
                                            </p:txEl>
                                          </p:spTgt>
                                        </p:tgtEl>
                                        <p:attrNameLst>
                                          <p:attrName>style.visibility</p:attrName>
                                        </p:attrNameLst>
                                      </p:cBhvr>
                                      <p:to>
                                        <p:strVal val="visible"/>
                                      </p:to>
                                    </p:set>
                                    <p:animEffect transition="in" filter="barn(outVertical)">
                                      <p:cBhvr>
                                        <p:cTn id="7" dur="500"/>
                                        <p:tgtEl>
                                          <p:spTgt spid="285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5821">
                                            <p:txEl>
                                              <p:pRg st="0" end="0"/>
                                            </p:txEl>
                                          </p:spTgt>
                                        </p:tgtEl>
                                        <p:attrNameLst>
                                          <p:attrName>style.visibility</p:attrName>
                                        </p:attrNameLst>
                                      </p:cBhvr>
                                      <p:to>
                                        <p:strVal val="visible"/>
                                      </p:to>
                                    </p:set>
                                    <p:animEffect transition="in" filter="barn(outVertical)">
                                      <p:cBhvr>
                                        <p:cTn id="12" dur="500"/>
                                        <p:tgtEl>
                                          <p:spTgt spid="2858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824"/>
                                        </p:tgtEl>
                                        <p:attrNameLst>
                                          <p:attrName>style.visibility</p:attrName>
                                        </p:attrNameLst>
                                      </p:cBhvr>
                                      <p:to>
                                        <p:strVal val="visible"/>
                                      </p:to>
                                    </p:set>
                                    <p:animEffect transition="in" filter="dissolve">
                                      <p:cBhvr>
                                        <p:cTn id="17" dur="500"/>
                                        <p:tgtEl>
                                          <p:spTgt spid="28582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85812">
                                            <p:txEl>
                                              <p:pRg st="0" end="0"/>
                                            </p:txEl>
                                          </p:spTgt>
                                        </p:tgtEl>
                                        <p:attrNameLst>
                                          <p:attrName>style.visibility</p:attrName>
                                        </p:attrNameLst>
                                      </p:cBhvr>
                                      <p:to>
                                        <p:strVal val="visible"/>
                                      </p:to>
                                    </p:set>
                                    <p:animEffect transition="in" filter="dissolve">
                                      <p:cBhvr>
                                        <p:cTn id="21" dur="500"/>
                                        <p:tgtEl>
                                          <p:spTgt spid="2858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812" grpId="0" build="p" autoUpdateAnimBg="0" advAuto="0"/>
      <p:bldP spid="285820" grpId="0" build="p" autoUpdateAnimBg="0"/>
      <p:bldP spid="28582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96" name="Text Box 52">
            <a:extLst>
              <a:ext uri="{FF2B5EF4-FFF2-40B4-BE49-F238E27FC236}">
                <a16:creationId xmlns:a16="http://schemas.microsoft.com/office/drawing/2014/main" id="{F30EBEE4-20A3-BE4A-9747-96262EA0E6FB}"/>
              </a:ext>
            </a:extLst>
          </p:cNvPr>
          <p:cNvSpPr txBox="1">
            <a:spLocks noChangeArrowheads="1"/>
          </p:cNvSpPr>
          <p:nvPr/>
        </p:nvSpPr>
        <p:spPr bwMode="auto">
          <a:xfrm>
            <a:off x="1295400" y="5805488"/>
            <a:ext cx="4860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rgbClr val="0000FF"/>
                </a:solidFill>
                <a:latin typeface="Times New Roman" panose="02020603050405020304" pitchFamily="18" charset="0"/>
              </a:rPr>
              <a:t>图 </a:t>
            </a:r>
            <a:r>
              <a:rPr lang="en-US" altLang="zh-CN" b="1">
                <a:solidFill>
                  <a:srgbClr val="0000FF"/>
                </a:solidFill>
                <a:latin typeface="Times New Roman" panose="02020603050405020304" pitchFamily="18" charset="0"/>
              </a:rPr>
              <a:t>2-8 </a:t>
            </a:r>
            <a:r>
              <a:rPr lang="zh-CN" altLang="en-US" b="1">
                <a:solidFill>
                  <a:srgbClr val="0000FF"/>
                </a:solidFill>
                <a:latin typeface="Times New Roman" panose="02020603050405020304" pitchFamily="18" charset="0"/>
              </a:rPr>
              <a:t>按索引方式组织进程</a:t>
            </a:r>
            <a:r>
              <a:rPr lang="en-US" altLang="zh-CN" b="1">
                <a:solidFill>
                  <a:srgbClr val="0000FF"/>
                </a:solidFill>
                <a:latin typeface="Times New Roman" panose="02020603050405020304" pitchFamily="18" charset="0"/>
              </a:rPr>
              <a:t>PCB</a:t>
            </a:r>
          </a:p>
        </p:txBody>
      </p:sp>
      <p:sp>
        <p:nvSpPr>
          <p:cNvPr id="31747" name="Text Box 53">
            <a:extLst>
              <a:ext uri="{FF2B5EF4-FFF2-40B4-BE49-F238E27FC236}">
                <a16:creationId xmlns:a16="http://schemas.microsoft.com/office/drawing/2014/main" id="{FC46C1DB-BE6E-F245-9F31-FC6C815376DC}"/>
              </a:ext>
            </a:extLst>
          </p:cNvPr>
          <p:cNvSpPr txBox="1">
            <a:spLocks noChangeArrowheads="1"/>
          </p:cNvSpPr>
          <p:nvPr/>
        </p:nvSpPr>
        <p:spPr bwMode="auto">
          <a:xfrm>
            <a:off x="457200" y="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rPr>
              <a:t>2.2</a:t>
            </a:r>
            <a:r>
              <a:rPr lang="zh-CN" altLang="en-US" sz="2800" b="1">
                <a:solidFill>
                  <a:srgbClr val="3333FF"/>
                </a:solidFill>
              </a:rPr>
              <a:t>进程的描述</a:t>
            </a:r>
            <a:r>
              <a:rPr lang="en-US" altLang="zh-CN" sz="2800" b="1">
                <a:solidFill>
                  <a:srgbClr val="3333FF"/>
                </a:solidFill>
                <a:ea typeface="幼圆" pitchFamily="49" charset="-122"/>
              </a:rPr>
              <a:t>----</a:t>
            </a:r>
            <a:r>
              <a:rPr lang="zh-CN" altLang="en-US" sz="2800" b="1">
                <a:solidFill>
                  <a:srgbClr val="FF3300"/>
                </a:solidFill>
              </a:rPr>
              <a:t>进程管理中的数据结构</a:t>
            </a:r>
            <a:endParaRPr lang="en-US" altLang="zh-CN" sz="2800" b="1">
              <a:solidFill>
                <a:srgbClr val="FF3300"/>
              </a:solidFill>
              <a:latin typeface="Times New Roman" panose="02020603050405020304" pitchFamily="18" charset="0"/>
              <a:ea typeface="幼圆" pitchFamily="49" charset="-122"/>
            </a:endParaRPr>
          </a:p>
        </p:txBody>
      </p:sp>
      <p:sp>
        <p:nvSpPr>
          <p:cNvPr id="287800" name="Rectangle 56">
            <a:extLst>
              <a:ext uri="{FF2B5EF4-FFF2-40B4-BE49-F238E27FC236}">
                <a16:creationId xmlns:a16="http://schemas.microsoft.com/office/drawing/2014/main" id="{F7FCDBF8-C15C-EE43-AEE7-CC0982D16C98}"/>
              </a:ext>
            </a:extLst>
          </p:cNvPr>
          <p:cNvSpPr>
            <a:spLocks noChangeArrowheads="1"/>
          </p:cNvSpPr>
          <p:nvPr/>
        </p:nvSpPr>
        <p:spPr bwMode="auto">
          <a:xfrm>
            <a:off x="685800" y="661988"/>
            <a:ext cx="2622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66"/>
                </a:solidFill>
                <a:latin typeface="楷体_GB2312" pitchFamily="49" charset="-122"/>
                <a:ea typeface="楷体_GB2312" pitchFamily="49" charset="-122"/>
              </a:rPr>
              <a:t>(2) </a:t>
            </a:r>
            <a:r>
              <a:rPr lang="zh-CN" altLang="en-US" sz="3200" b="1">
                <a:solidFill>
                  <a:srgbClr val="FF0066"/>
                </a:solidFill>
                <a:latin typeface="楷体_GB2312" pitchFamily="49" charset="-122"/>
                <a:ea typeface="楷体_GB2312" pitchFamily="49" charset="-122"/>
              </a:rPr>
              <a:t>索引方式</a:t>
            </a:r>
          </a:p>
        </p:txBody>
      </p:sp>
      <p:pic>
        <p:nvPicPr>
          <p:cNvPr id="287801" name="Picture 57" descr="T26">
            <a:extLst>
              <a:ext uri="{FF2B5EF4-FFF2-40B4-BE49-F238E27FC236}">
                <a16:creationId xmlns:a16="http://schemas.microsoft.com/office/drawing/2014/main" id="{E5BE8D30-EFCC-7F49-AECE-0880494C7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25538"/>
            <a:ext cx="82438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3007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7800">
                                            <p:txEl>
                                              <p:pRg st="0" end="0"/>
                                            </p:txEl>
                                          </p:spTgt>
                                        </p:tgtEl>
                                        <p:attrNameLst>
                                          <p:attrName>style.visibility</p:attrName>
                                        </p:attrNameLst>
                                      </p:cBhvr>
                                      <p:to>
                                        <p:strVal val="visible"/>
                                      </p:to>
                                    </p:set>
                                    <p:animEffect transition="in" filter="barn(outVertical)">
                                      <p:cBhvr>
                                        <p:cTn id="7" dur="500"/>
                                        <p:tgtEl>
                                          <p:spTgt spid="2878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7801"/>
                                        </p:tgtEl>
                                        <p:attrNameLst>
                                          <p:attrName>style.visibility</p:attrName>
                                        </p:attrNameLst>
                                      </p:cBhvr>
                                      <p:to>
                                        <p:strVal val="visible"/>
                                      </p:to>
                                    </p:set>
                                    <p:animEffect transition="in" filter="dissolve">
                                      <p:cBhvr>
                                        <p:cTn id="12" dur="500"/>
                                        <p:tgtEl>
                                          <p:spTgt spid="287801"/>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87796">
                                            <p:txEl>
                                              <p:pRg st="0" end="0"/>
                                            </p:txEl>
                                          </p:spTgt>
                                        </p:tgtEl>
                                        <p:attrNameLst>
                                          <p:attrName>style.visibility</p:attrName>
                                        </p:attrNameLst>
                                      </p:cBhvr>
                                      <p:to>
                                        <p:strVal val="visible"/>
                                      </p:to>
                                    </p:set>
                                    <p:animEffect transition="in" filter="dissolve">
                                      <p:cBhvr>
                                        <p:cTn id="16" dur="500"/>
                                        <p:tgtEl>
                                          <p:spTgt spid="287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96" grpId="0" build="p" autoUpdateAnimBg="0" advAuto="0"/>
      <p:bldP spid="28780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995676C0-071B-374B-9D69-5198C310FAD2}"/>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493573" name="Text Box 5">
            <a:extLst>
              <a:ext uri="{FF2B5EF4-FFF2-40B4-BE49-F238E27FC236}">
                <a16:creationId xmlns:a16="http://schemas.microsoft.com/office/drawing/2014/main" id="{3AF34DE6-615F-DB49-BE66-E79BDE68A332}"/>
              </a:ext>
            </a:extLst>
          </p:cNvPr>
          <p:cNvSpPr txBox="1">
            <a:spLocks noChangeArrowheads="1"/>
          </p:cNvSpPr>
          <p:nvPr/>
        </p:nvSpPr>
        <p:spPr bwMode="auto">
          <a:xfrm>
            <a:off x="1474788" y="1557338"/>
            <a:ext cx="66976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0000FF"/>
                </a:solidFill>
              </a:rPr>
              <a:t>需要明确的问题：</a:t>
            </a:r>
          </a:p>
          <a:p>
            <a:pPr lvl="1">
              <a:spcBef>
                <a:spcPct val="50000"/>
              </a:spcBef>
              <a:buFont typeface="Wingdings" pitchFamily="2" charset="2"/>
              <a:buChar char="Ø"/>
            </a:pPr>
            <a:r>
              <a:rPr lang="zh-CN" altLang="en-US" sz="3200" b="1">
                <a:solidFill>
                  <a:srgbClr val="0000FF"/>
                </a:solidFill>
              </a:rPr>
              <a:t>    为什么要进行进程控制？</a:t>
            </a:r>
          </a:p>
          <a:p>
            <a:pPr lvl="1">
              <a:spcBef>
                <a:spcPct val="50000"/>
              </a:spcBef>
              <a:buFont typeface="Wingdings" pitchFamily="2" charset="2"/>
              <a:buChar char="Ø"/>
            </a:pPr>
            <a:r>
              <a:rPr lang="zh-CN" altLang="en-US" sz="3200" b="1">
                <a:solidFill>
                  <a:srgbClr val="0000FF"/>
                </a:solidFill>
              </a:rPr>
              <a:t>    什么情况下需要进行进程？</a:t>
            </a:r>
          </a:p>
          <a:p>
            <a:pPr lvl="1">
              <a:spcBef>
                <a:spcPct val="50000"/>
              </a:spcBef>
              <a:buFont typeface="Wingdings" pitchFamily="2" charset="2"/>
              <a:buChar char="Ø"/>
            </a:pPr>
            <a:r>
              <a:rPr lang="zh-CN" altLang="en-US" sz="3200" b="1">
                <a:solidFill>
                  <a:srgbClr val="0000FF"/>
                </a:solidFill>
              </a:rPr>
              <a:t>    采用什么方法进行进程控制？</a:t>
            </a:r>
          </a:p>
        </p:txBody>
      </p:sp>
      <p:sp>
        <p:nvSpPr>
          <p:cNvPr id="32772" name="灯片编号占位符 3">
            <a:extLst>
              <a:ext uri="{FF2B5EF4-FFF2-40B4-BE49-F238E27FC236}">
                <a16:creationId xmlns:a16="http://schemas.microsoft.com/office/drawing/2014/main" id="{5B81F6A9-485B-814B-9BF0-0F92F8CFEA6B}"/>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88BA552-EB86-CA41-B1D9-D80A0FC28506}" type="slidenum">
              <a:rPr lang="zh-CN" altLang="en-US" sz="1800"/>
              <a:pPr/>
              <a:t>27</a:t>
            </a:fld>
            <a:endParaRPr lang="en-US" altLang="zh-CN" sz="1800"/>
          </a:p>
        </p:txBody>
      </p:sp>
    </p:spTree>
    <p:extLst>
      <p:ext uri="{BB962C8B-B14F-4D97-AF65-F5344CB8AC3E}">
        <p14:creationId xmlns:p14="http://schemas.microsoft.com/office/powerpoint/2010/main" val="11125352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3573">
                                            <p:txEl>
                                              <p:pRg st="0" end="0"/>
                                            </p:txEl>
                                          </p:spTgt>
                                        </p:tgtEl>
                                        <p:attrNameLst>
                                          <p:attrName>style.visibility</p:attrName>
                                        </p:attrNameLst>
                                      </p:cBhvr>
                                      <p:to>
                                        <p:strVal val="visible"/>
                                      </p:to>
                                    </p:set>
                                    <p:animEffect transition="in" filter="dissolve">
                                      <p:cBhvr>
                                        <p:cTn id="7" dur="500"/>
                                        <p:tgtEl>
                                          <p:spTgt spid="4935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3573">
                                            <p:txEl>
                                              <p:pRg st="1" end="1"/>
                                            </p:txEl>
                                          </p:spTgt>
                                        </p:tgtEl>
                                        <p:attrNameLst>
                                          <p:attrName>style.visibility</p:attrName>
                                        </p:attrNameLst>
                                      </p:cBhvr>
                                      <p:to>
                                        <p:strVal val="visible"/>
                                      </p:to>
                                    </p:set>
                                    <p:animEffect transition="in" filter="dissolve">
                                      <p:cBhvr>
                                        <p:cTn id="12" dur="500"/>
                                        <p:tgtEl>
                                          <p:spTgt spid="4935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3573">
                                            <p:txEl>
                                              <p:pRg st="2" end="2"/>
                                            </p:txEl>
                                          </p:spTgt>
                                        </p:tgtEl>
                                        <p:attrNameLst>
                                          <p:attrName>style.visibility</p:attrName>
                                        </p:attrNameLst>
                                      </p:cBhvr>
                                      <p:to>
                                        <p:strVal val="visible"/>
                                      </p:to>
                                    </p:set>
                                    <p:animEffect transition="in" filter="dissolve">
                                      <p:cBhvr>
                                        <p:cTn id="17" dur="500"/>
                                        <p:tgtEl>
                                          <p:spTgt spid="4935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3573">
                                            <p:txEl>
                                              <p:pRg st="3" end="3"/>
                                            </p:txEl>
                                          </p:spTgt>
                                        </p:tgtEl>
                                        <p:attrNameLst>
                                          <p:attrName>style.visibility</p:attrName>
                                        </p:attrNameLst>
                                      </p:cBhvr>
                                      <p:to>
                                        <p:strVal val="visible"/>
                                      </p:to>
                                    </p:set>
                                    <p:animEffect transition="in" filter="dissolve">
                                      <p:cBhvr>
                                        <p:cTn id="22" dur="500"/>
                                        <p:tgtEl>
                                          <p:spTgt spid="4935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a:extLst>
              <a:ext uri="{FF2B5EF4-FFF2-40B4-BE49-F238E27FC236}">
                <a16:creationId xmlns:a16="http://schemas.microsoft.com/office/drawing/2014/main" id="{3FED9F90-AAD4-6940-AF22-E986EA28C31D}"/>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pic>
        <p:nvPicPr>
          <p:cNvPr id="483346" name="Picture 18" descr="process_states_trsnsmit">
            <a:extLst>
              <a:ext uri="{FF2B5EF4-FFF2-40B4-BE49-F238E27FC236}">
                <a16:creationId xmlns:a16="http://schemas.microsoft.com/office/drawing/2014/main" id="{863889E0-697D-9740-8BD7-57C8F49E2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90" t="9944" b="35536"/>
          <a:stretch>
            <a:fillRect/>
          </a:stretch>
        </p:blipFill>
        <p:spPr bwMode="auto">
          <a:xfrm>
            <a:off x="609600" y="1600200"/>
            <a:ext cx="7924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灯片编号占位符 3">
            <a:extLst>
              <a:ext uri="{FF2B5EF4-FFF2-40B4-BE49-F238E27FC236}">
                <a16:creationId xmlns:a16="http://schemas.microsoft.com/office/drawing/2014/main" id="{9F52C300-6EB8-6C48-9783-550A5A0125A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65F0A35-43B9-0148-A987-3D570DF10C0E}" type="slidenum">
              <a:rPr lang="zh-CN" altLang="en-US" sz="1800"/>
              <a:pPr/>
              <a:t>28</a:t>
            </a:fld>
            <a:endParaRPr lang="en-US" altLang="zh-CN" sz="1800"/>
          </a:p>
        </p:txBody>
      </p:sp>
    </p:spTree>
    <p:extLst>
      <p:ext uri="{BB962C8B-B14F-4D97-AF65-F5344CB8AC3E}">
        <p14:creationId xmlns:p14="http://schemas.microsoft.com/office/powerpoint/2010/main" val="19778640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3346"/>
                                        </p:tgtEl>
                                        <p:attrNameLst>
                                          <p:attrName>style.visibility</p:attrName>
                                        </p:attrNameLst>
                                      </p:cBhvr>
                                      <p:to>
                                        <p:strVal val="visible"/>
                                      </p:to>
                                    </p:set>
                                    <p:anim calcmode="lin" valueType="num">
                                      <p:cBhvr additive="base">
                                        <p:cTn id="7" dur="500" fill="hold"/>
                                        <p:tgtEl>
                                          <p:spTgt spid="483346"/>
                                        </p:tgtEl>
                                        <p:attrNameLst>
                                          <p:attrName>ppt_x</p:attrName>
                                        </p:attrNameLst>
                                      </p:cBhvr>
                                      <p:tavLst>
                                        <p:tav tm="0">
                                          <p:val>
                                            <p:strVal val="0-#ppt_w/2"/>
                                          </p:val>
                                        </p:tav>
                                        <p:tav tm="100000">
                                          <p:val>
                                            <p:strVal val="#ppt_x"/>
                                          </p:val>
                                        </p:tav>
                                      </p:tavLst>
                                    </p:anim>
                                    <p:anim calcmode="lin" valueType="num">
                                      <p:cBhvr additive="base">
                                        <p:cTn id="8" dur="500" fill="hold"/>
                                        <p:tgtEl>
                                          <p:spTgt spid="483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2">
            <a:extLst>
              <a:ext uri="{FF2B5EF4-FFF2-40B4-BE49-F238E27FC236}">
                <a16:creationId xmlns:a16="http://schemas.microsoft.com/office/drawing/2014/main" id="{DC49D335-C74D-C548-BE3A-1CD67507B438}"/>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grpSp>
        <p:nvGrpSpPr>
          <p:cNvPr id="2" name="Group 33">
            <a:extLst>
              <a:ext uri="{FF2B5EF4-FFF2-40B4-BE49-F238E27FC236}">
                <a16:creationId xmlns:a16="http://schemas.microsoft.com/office/drawing/2014/main" id="{F6B436F9-782A-C64B-A1C8-C4B5610B7017}"/>
              </a:ext>
            </a:extLst>
          </p:cNvPr>
          <p:cNvGrpSpPr>
            <a:grpSpLocks/>
          </p:cNvGrpSpPr>
          <p:nvPr/>
        </p:nvGrpSpPr>
        <p:grpSpPr bwMode="auto">
          <a:xfrm>
            <a:off x="1052513" y="981075"/>
            <a:ext cx="7696200" cy="4884738"/>
            <a:chOff x="336" y="736"/>
            <a:chExt cx="5136" cy="3157"/>
          </a:xfrm>
        </p:grpSpPr>
        <p:graphicFrame>
          <p:nvGraphicFramePr>
            <p:cNvPr id="4098" name="Object 34">
              <a:extLst>
                <a:ext uri="{FF2B5EF4-FFF2-40B4-BE49-F238E27FC236}">
                  <a16:creationId xmlns:a16="http://schemas.microsoft.com/office/drawing/2014/main" id="{F0F88D3A-878B-E648-BE91-0709123AC343}"/>
                </a:ext>
              </a:extLst>
            </p:cNvPr>
            <p:cNvGraphicFramePr>
              <a:graphicFrameLocks noChangeAspect="1"/>
            </p:cNvGraphicFramePr>
            <p:nvPr/>
          </p:nvGraphicFramePr>
          <p:xfrm>
            <a:off x="336" y="736"/>
            <a:ext cx="5136" cy="3144"/>
          </p:xfrm>
          <a:graphic>
            <a:graphicData uri="http://schemas.openxmlformats.org/presentationml/2006/ole">
              <mc:AlternateContent xmlns:mc="http://schemas.openxmlformats.org/markup-compatibility/2006">
                <mc:Choice xmlns:v="urn:schemas-microsoft-com:vml" Requires="v">
                  <p:oleObj spid="_x0000_s7169" name="Artwork" r:id="rId3" imgW="4375150" imgH="2679700" progId="Adobe.Illustrator.7">
                    <p:embed/>
                  </p:oleObj>
                </mc:Choice>
                <mc:Fallback>
                  <p:oleObj name="Artwork" r:id="rId3" imgW="4375150" imgH="2679700" progId="Adobe.Illustrator.7">
                    <p:embed/>
                    <p:pic>
                      <p:nvPicPr>
                        <p:cNvPr id="4098" name="Object 34">
                          <a:extLst>
                            <a:ext uri="{FF2B5EF4-FFF2-40B4-BE49-F238E27FC236}">
                              <a16:creationId xmlns:a16="http://schemas.microsoft.com/office/drawing/2014/main" id="{F0F88D3A-878B-E648-BE91-0709123AC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736"/>
                          <a:ext cx="5136" cy="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35">
              <a:extLst>
                <a:ext uri="{FF2B5EF4-FFF2-40B4-BE49-F238E27FC236}">
                  <a16:creationId xmlns:a16="http://schemas.microsoft.com/office/drawing/2014/main" id="{E5F76DB5-FBB3-DE41-B720-E28CE772C7A2}"/>
                </a:ext>
              </a:extLst>
            </p:cNvPr>
            <p:cNvSpPr txBox="1">
              <a:spLocks noChangeArrowheads="1"/>
            </p:cNvSpPr>
            <p:nvPr/>
          </p:nvSpPr>
          <p:spPr bwMode="auto">
            <a:xfrm>
              <a:off x="1296" y="1872"/>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活动</a:t>
              </a:r>
            </a:p>
          </p:txBody>
        </p:sp>
        <p:sp>
          <p:nvSpPr>
            <p:cNvPr id="4103" name="Text Box 36">
              <a:extLst>
                <a:ext uri="{FF2B5EF4-FFF2-40B4-BE49-F238E27FC236}">
                  <a16:creationId xmlns:a16="http://schemas.microsoft.com/office/drawing/2014/main" id="{6A72A908-C8C2-AC46-B13E-A17190544AE3}"/>
                </a:ext>
              </a:extLst>
            </p:cNvPr>
            <p:cNvSpPr txBox="1">
              <a:spLocks noChangeArrowheads="1"/>
            </p:cNvSpPr>
            <p:nvPr/>
          </p:nvSpPr>
          <p:spPr bwMode="auto">
            <a:xfrm>
              <a:off x="1258" y="2479"/>
              <a:ext cx="39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挂起</a:t>
              </a:r>
            </a:p>
          </p:txBody>
        </p:sp>
        <p:sp>
          <p:nvSpPr>
            <p:cNvPr id="4104" name="Text Box 37">
              <a:extLst>
                <a:ext uri="{FF2B5EF4-FFF2-40B4-BE49-F238E27FC236}">
                  <a16:creationId xmlns:a16="http://schemas.microsoft.com/office/drawing/2014/main" id="{A698A897-0FB1-6042-90F6-0E116B196F69}"/>
                </a:ext>
              </a:extLst>
            </p:cNvPr>
            <p:cNvSpPr txBox="1">
              <a:spLocks noChangeArrowheads="1"/>
            </p:cNvSpPr>
            <p:nvPr/>
          </p:nvSpPr>
          <p:spPr bwMode="auto">
            <a:xfrm>
              <a:off x="1104" y="2736"/>
              <a:ext cx="39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事件</a:t>
              </a:r>
            </a:p>
            <a:p>
              <a:pPr eaLnBrk="1" hangingPunct="1"/>
              <a:r>
                <a:rPr lang="zh-CN" altLang="en-US" sz="1600" b="1">
                  <a:solidFill>
                    <a:schemeClr val="tx1"/>
                  </a:solidFill>
                  <a:latin typeface="Times New Roman" panose="02020603050405020304" pitchFamily="18" charset="0"/>
                </a:rPr>
                <a:t>发生</a:t>
              </a:r>
            </a:p>
          </p:txBody>
        </p:sp>
        <p:sp>
          <p:nvSpPr>
            <p:cNvPr id="4105" name="Text Box 38">
              <a:extLst>
                <a:ext uri="{FF2B5EF4-FFF2-40B4-BE49-F238E27FC236}">
                  <a16:creationId xmlns:a16="http://schemas.microsoft.com/office/drawing/2014/main" id="{4F68611D-F3B0-7441-BCC1-E71D25BCEF1C}"/>
                </a:ext>
              </a:extLst>
            </p:cNvPr>
            <p:cNvSpPr txBox="1">
              <a:spLocks noChangeArrowheads="1"/>
            </p:cNvSpPr>
            <p:nvPr/>
          </p:nvSpPr>
          <p:spPr bwMode="auto">
            <a:xfrm>
              <a:off x="2506" y="2736"/>
              <a:ext cx="39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事件</a:t>
              </a:r>
            </a:p>
            <a:p>
              <a:pPr eaLnBrk="1" hangingPunct="1"/>
              <a:r>
                <a:rPr lang="zh-CN" altLang="en-US" sz="1600" b="1">
                  <a:solidFill>
                    <a:schemeClr val="tx1"/>
                  </a:solidFill>
                  <a:latin typeface="Times New Roman" panose="02020603050405020304" pitchFamily="18" charset="0"/>
                </a:rPr>
                <a:t>发生</a:t>
              </a:r>
            </a:p>
          </p:txBody>
        </p:sp>
        <p:sp>
          <p:nvSpPr>
            <p:cNvPr id="4106" name="Text Box 39">
              <a:extLst>
                <a:ext uri="{FF2B5EF4-FFF2-40B4-BE49-F238E27FC236}">
                  <a16:creationId xmlns:a16="http://schemas.microsoft.com/office/drawing/2014/main" id="{E273E818-3522-BA44-B710-2040D72E6169}"/>
                </a:ext>
              </a:extLst>
            </p:cNvPr>
            <p:cNvSpPr txBox="1">
              <a:spLocks noChangeArrowheads="1"/>
            </p:cNvSpPr>
            <p:nvPr/>
          </p:nvSpPr>
          <p:spPr bwMode="auto">
            <a:xfrm>
              <a:off x="3254" y="2911"/>
              <a:ext cx="39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等待</a:t>
              </a:r>
            </a:p>
            <a:p>
              <a:pPr eaLnBrk="1" hangingPunct="1"/>
              <a:r>
                <a:rPr lang="zh-CN" altLang="en-US" sz="1600" b="1">
                  <a:solidFill>
                    <a:schemeClr val="tx1"/>
                  </a:solidFill>
                  <a:latin typeface="Times New Roman" panose="02020603050405020304" pitchFamily="18" charset="0"/>
                </a:rPr>
                <a:t>事件</a:t>
              </a:r>
            </a:p>
          </p:txBody>
        </p:sp>
        <p:sp>
          <p:nvSpPr>
            <p:cNvPr id="4107" name="Text Box 40">
              <a:extLst>
                <a:ext uri="{FF2B5EF4-FFF2-40B4-BE49-F238E27FC236}">
                  <a16:creationId xmlns:a16="http://schemas.microsoft.com/office/drawing/2014/main" id="{2CF3D17D-346E-2942-A5E8-839C92B97333}"/>
                </a:ext>
              </a:extLst>
            </p:cNvPr>
            <p:cNvSpPr txBox="1">
              <a:spLocks noChangeArrowheads="1"/>
            </p:cNvSpPr>
            <p:nvPr/>
          </p:nvSpPr>
          <p:spPr bwMode="auto">
            <a:xfrm>
              <a:off x="2304" y="1440"/>
              <a:ext cx="3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挂起</a:t>
              </a:r>
            </a:p>
          </p:txBody>
        </p:sp>
        <p:sp>
          <p:nvSpPr>
            <p:cNvPr id="4108" name="Text Box 41">
              <a:extLst>
                <a:ext uri="{FF2B5EF4-FFF2-40B4-BE49-F238E27FC236}">
                  <a16:creationId xmlns:a16="http://schemas.microsoft.com/office/drawing/2014/main" id="{3C41F5AE-79FD-924C-8A4A-67C73EBA91D3}"/>
                </a:ext>
              </a:extLst>
            </p:cNvPr>
            <p:cNvSpPr txBox="1">
              <a:spLocks noChangeArrowheads="1"/>
            </p:cNvSpPr>
            <p:nvPr/>
          </p:nvSpPr>
          <p:spPr bwMode="auto">
            <a:xfrm>
              <a:off x="2582" y="1901"/>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调度</a:t>
              </a:r>
            </a:p>
          </p:txBody>
        </p:sp>
        <p:sp>
          <p:nvSpPr>
            <p:cNvPr id="4109" name="Text Box 42">
              <a:extLst>
                <a:ext uri="{FF2B5EF4-FFF2-40B4-BE49-F238E27FC236}">
                  <a16:creationId xmlns:a16="http://schemas.microsoft.com/office/drawing/2014/main" id="{530585D8-FB1F-3B4C-B103-5B42A58ADCEB}"/>
                </a:ext>
              </a:extLst>
            </p:cNvPr>
            <p:cNvSpPr txBox="1">
              <a:spLocks noChangeArrowheads="1"/>
            </p:cNvSpPr>
            <p:nvPr/>
          </p:nvSpPr>
          <p:spPr bwMode="auto">
            <a:xfrm>
              <a:off x="2726" y="2431"/>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超时</a:t>
              </a:r>
            </a:p>
          </p:txBody>
        </p:sp>
        <p:sp>
          <p:nvSpPr>
            <p:cNvPr id="4110" name="Text Box 43">
              <a:extLst>
                <a:ext uri="{FF2B5EF4-FFF2-40B4-BE49-F238E27FC236}">
                  <a16:creationId xmlns:a16="http://schemas.microsoft.com/office/drawing/2014/main" id="{D46F8BDB-7CB2-EC48-B7CB-A0745371D394}"/>
                </a:ext>
              </a:extLst>
            </p:cNvPr>
            <p:cNvSpPr txBox="1">
              <a:spLocks noChangeArrowheads="1"/>
            </p:cNvSpPr>
            <p:nvPr/>
          </p:nvSpPr>
          <p:spPr bwMode="auto">
            <a:xfrm>
              <a:off x="4042" y="1948"/>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释放</a:t>
              </a:r>
            </a:p>
          </p:txBody>
        </p:sp>
        <p:sp>
          <p:nvSpPr>
            <p:cNvPr id="4111" name="Text Box 44">
              <a:extLst>
                <a:ext uri="{FF2B5EF4-FFF2-40B4-BE49-F238E27FC236}">
                  <a16:creationId xmlns:a16="http://schemas.microsoft.com/office/drawing/2014/main" id="{78DBF00B-3E65-AE4C-89B5-872D380A239A}"/>
                </a:ext>
              </a:extLst>
            </p:cNvPr>
            <p:cNvSpPr txBox="1">
              <a:spLocks noChangeArrowheads="1"/>
            </p:cNvSpPr>
            <p:nvPr/>
          </p:nvSpPr>
          <p:spPr bwMode="auto">
            <a:xfrm>
              <a:off x="1296" y="3148"/>
              <a:ext cx="39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活动</a:t>
              </a:r>
            </a:p>
          </p:txBody>
        </p:sp>
        <p:sp>
          <p:nvSpPr>
            <p:cNvPr id="4112" name="Text Box 45">
              <a:extLst>
                <a:ext uri="{FF2B5EF4-FFF2-40B4-BE49-F238E27FC236}">
                  <a16:creationId xmlns:a16="http://schemas.microsoft.com/office/drawing/2014/main" id="{9C7E5790-E903-6E4E-96B6-69CFC7771971}"/>
                </a:ext>
              </a:extLst>
            </p:cNvPr>
            <p:cNvSpPr txBox="1">
              <a:spLocks noChangeArrowheads="1"/>
            </p:cNvSpPr>
            <p:nvPr/>
          </p:nvSpPr>
          <p:spPr bwMode="auto">
            <a:xfrm>
              <a:off x="1248" y="3675"/>
              <a:ext cx="39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挂起</a:t>
              </a:r>
            </a:p>
          </p:txBody>
        </p:sp>
      </p:grpSp>
      <p:sp>
        <p:nvSpPr>
          <p:cNvPr id="4101" name="灯片编号占位符 3">
            <a:extLst>
              <a:ext uri="{FF2B5EF4-FFF2-40B4-BE49-F238E27FC236}">
                <a16:creationId xmlns:a16="http://schemas.microsoft.com/office/drawing/2014/main" id="{F02A9E5B-0168-CA4B-8359-5276C325E57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A06FAF1-B13C-FE48-A991-C84BEC5B5C96}" type="slidenum">
              <a:rPr lang="zh-CN" altLang="en-US" sz="1800"/>
              <a:pPr/>
              <a:t>29</a:t>
            </a:fld>
            <a:endParaRPr lang="en-US" altLang="zh-CN" sz="1800"/>
          </a:p>
        </p:txBody>
      </p:sp>
    </p:spTree>
    <p:extLst>
      <p:ext uri="{BB962C8B-B14F-4D97-AF65-F5344CB8AC3E}">
        <p14:creationId xmlns:p14="http://schemas.microsoft.com/office/powerpoint/2010/main" val="33926987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D30B5808-CD0F-7240-9923-367E63A27161}"/>
              </a:ext>
            </a:extLst>
          </p:cNvPr>
          <p:cNvSpPr>
            <a:spLocks noChangeArrowheads="1"/>
          </p:cNvSpPr>
          <p:nvPr/>
        </p:nvSpPr>
        <p:spPr bwMode="auto">
          <a:xfrm>
            <a:off x="1188740" y="1479541"/>
            <a:ext cx="6766520" cy="86414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Tx/>
              <a:buChar char="•"/>
            </a:pPr>
            <a:r>
              <a:rPr lang="zh-CN" altLang="en-US" b="1" dirty="0">
                <a:solidFill>
                  <a:srgbClr val="0000FF"/>
                </a:solidFill>
                <a:ea typeface="楷体_GB2312" pitchFamily="49" charset="-122"/>
              </a:rPr>
              <a:t>前趋图是一个有向无循环图</a:t>
            </a:r>
          </a:p>
          <a:p>
            <a:pPr>
              <a:buFontTx/>
              <a:buChar char="•"/>
            </a:pPr>
            <a:r>
              <a:rPr lang="zh-CN" altLang="en-US" b="1" dirty="0">
                <a:solidFill>
                  <a:srgbClr val="0000FF"/>
                </a:solidFill>
                <a:ea typeface="楷体_GB2312" pitchFamily="49" charset="-122"/>
              </a:rPr>
              <a:t>没有前趋的结点称为初始结点</a:t>
            </a:r>
          </a:p>
          <a:p>
            <a:pPr>
              <a:buFontTx/>
              <a:buChar char="•"/>
            </a:pPr>
            <a:r>
              <a:rPr lang="zh-CN" altLang="en-US" b="1" dirty="0">
                <a:solidFill>
                  <a:srgbClr val="0000FF"/>
                </a:solidFill>
                <a:ea typeface="楷体_GB2312" pitchFamily="49" charset="-122"/>
              </a:rPr>
              <a:t>没有后继的结点称为终止结点</a:t>
            </a:r>
          </a:p>
        </p:txBody>
      </p:sp>
      <p:sp>
        <p:nvSpPr>
          <p:cNvPr id="2052" name="Rectangle 3">
            <a:extLst>
              <a:ext uri="{FF2B5EF4-FFF2-40B4-BE49-F238E27FC236}">
                <a16:creationId xmlns:a16="http://schemas.microsoft.com/office/drawing/2014/main" id="{A614DEB6-3E38-E44C-8CE8-3B38B304B6FA}"/>
              </a:ext>
            </a:extLst>
          </p:cNvPr>
          <p:cNvSpPr>
            <a:spLocks noChangeArrowheads="1"/>
          </p:cNvSpPr>
          <p:nvPr/>
        </p:nvSpPr>
        <p:spPr bwMode="auto">
          <a:xfrm>
            <a:off x="533400" y="0"/>
            <a:ext cx="7620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Arial" panose="020B0604020202020204" pitchFamily="34" charset="0"/>
                <a:ea typeface="幼圆" pitchFamily="49" charset="-122"/>
              </a:rPr>
              <a:t>2.1 </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Arial" panose="020B0604020202020204" pitchFamily="34" charset="0"/>
                <a:ea typeface="幼圆" pitchFamily="49" charset="-122"/>
              </a:rPr>
              <a:t>----</a:t>
            </a:r>
            <a:r>
              <a:rPr lang="zh-CN" altLang="en-US" sz="2800" b="1">
                <a:solidFill>
                  <a:srgbClr val="FF3300"/>
                </a:solidFill>
                <a:latin typeface="Arial" panose="020B0604020202020204" pitchFamily="34" charset="0"/>
                <a:ea typeface="幼圆" pitchFamily="49" charset="-122"/>
              </a:rPr>
              <a:t>前趋图的定义</a:t>
            </a:r>
          </a:p>
        </p:txBody>
      </p:sp>
      <p:graphicFrame>
        <p:nvGraphicFramePr>
          <p:cNvPr id="2050" name="Object 23">
            <a:extLst>
              <a:ext uri="{FF2B5EF4-FFF2-40B4-BE49-F238E27FC236}">
                <a16:creationId xmlns:a16="http://schemas.microsoft.com/office/drawing/2014/main" id="{23449C0D-2C59-054C-A272-4D6A8C707CE7}"/>
              </a:ext>
            </a:extLst>
          </p:cNvPr>
          <p:cNvGraphicFramePr>
            <a:graphicFrameLocks noChangeAspect="1"/>
          </p:cNvGraphicFramePr>
          <p:nvPr/>
        </p:nvGraphicFramePr>
        <p:xfrm>
          <a:off x="762000" y="2349500"/>
          <a:ext cx="8001000" cy="4103688"/>
        </p:xfrm>
        <a:graphic>
          <a:graphicData uri="http://schemas.openxmlformats.org/presentationml/2006/ole">
            <mc:AlternateContent xmlns:mc="http://schemas.openxmlformats.org/markup-compatibility/2006">
              <mc:Choice xmlns:v="urn:schemas-microsoft-com:vml" Requires="v">
                <p:oleObj spid="_x0000_s5121" name="VISIO" r:id="rId3" imgW="4102100" imgH="2108200" progId="Visio.Drawing.4">
                  <p:embed/>
                </p:oleObj>
              </mc:Choice>
              <mc:Fallback>
                <p:oleObj name="VISIO" r:id="rId3" imgW="4102100" imgH="2108200" progId="Visio.Drawing.4">
                  <p:embed/>
                  <p:pic>
                    <p:nvPicPr>
                      <p:cNvPr id="2050" name="Object 23">
                        <a:extLst>
                          <a:ext uri="{FF2B5EF4-FFF2-40B4-BE49-F238E27FC236}">
                            <a16:creationId xmlns:a16="http://schemas.microsoft.com/office/drawing/2014/main" id="{23449C0D-2C59-054C-A272-4D6A8C707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49500"/>
                        <a:ext cx="80010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24">
            <a:extLst>
              <a:ext uri="{FF2B5EF4-FFF2-40B4-BE49-F238E27FC236}">
                <a16:creationId xmlns:a16="http://schemas.microsoft.com/office/drawing/2014/main" id="{31537EFC-278C-9040-AA8F-6500BF38B94D}"/>
              </a:ext>
            </a:extLst>
          </p:cNvPr>
          <p:cNvSpPr>
            <a:spLocks noChangeArrowheads="1"/>
          </p:cNvSpPr>
          <p:nvPr/>
        </p:nvSpPr>
        <p:spPr bwMode="auto">
          <a:xfrm>
            <a:off x="3276600" y="6308725"/>
            <a:ext cx="19431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171D17"/>
                </a:solidFill>
              </a:rPr>
              <a:t>图</a:t>
            </a:r>
            <a:r>
              <a:rPr lang="en-US" altLang="zh-CN" sz="1800" b="1">
                <a:solidFill>
                  <a:srgbClr val="171D17"/>
                </a:solidFill>
              </a:rPr>
              <a:t>2-1 </a:t>
            </a:r>
            <a:r>
              <a:rPr lang="zh-CN" altLang="en-US" sz="1800" b="1">
                <a:solidFill>
                  <a:srgbClr val="171D17"/>
                </a:solidFill>
              </a:rPr>
              <a:t>前驱图</a:t>
            </a:r>
          </a:p>
        </p:txBody>
      </p:sp>
    </p:spTree>
    <p:extLst>
      <p:ext uri="{BB962C8B-B14F-4D97-AF65-F5344CB8AC3E}">
        <p14:creationId xmlns:p14="http://schemas.microsoft.com/office/powerpoint/2010/main" val="49561248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6418">
                                            <p:bg/>
                                          </p:spTgt>
                                        </p:tgtEl>
                                        <p:attrNameLst>
                                          <p:attrName>style.visibility</p:attrName>
                                        </p:attrNameLst>
                                      </p:cBhvr>
                                      <p:to>
                                        <p:strVal val="visible"/>
                                      </p:to>
                                    </p:set>
                                    <p:animEffect transition="in" filter="dissolve">
                                      <p:cBhvr>
                                        <p:cTn id="7" dur="500"/>
                                        <p:tgtEl>
                                          <p:spTgt spid="31641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6418">
                                            <p:txEl>
                                              <p:pRg st="0" end="0"/>
                                            </p:txEl>
                                          </p:spTgt>
                                        </p:tgtEl>
                                        <p:attrNameLst>
                                          <p:attrName>style.visibility</p:attrName>
                                        </p:attrNameLst>
                                      </p:cBhvr>
                                      <p:to>
                                        <p:strVal val="visible"/>
                                      </p:to>
                                    </p:set>
                                    <p:animEffect transition="in" filter="dissolve">
                                      <p:cBhvr>
                                        <p:cTn id="12" dur="500"/>
                                        <p:tgtEl>
                                          <p:spTgt spid="3164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6418">
                                            <p:txEl>
                                              <p:pRg st="1" end="1"/>
                                            </p:txEl>
                                          </p:spTgt>
                                        </p:tgtEl>
                                        <p:attrNameLst>
                                          <p:attrName>style.visibility</p:attrName>
                                        </p:attrNameLst>
                                      </p:cBhvr>
                                      <p:to>
                                        <p:strVal val="visible"/>
                                      </p:to>
                                    </p:set>
                                    <p:animEffect transition="in" filter="dissolve">
                                      <p:cBhvr>
                                        <p:cTn id="17" dur="500"/>
                                        <p:tgtEl>
                                          <p:spTgt spid="3164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6418">
                                            <p:txEl>
                                              <p:pRg st="2" end="2"/>
                                            </p:txEl>
                                          </p:spTgt>
                                        </p:tgtEl>
                                        <p:attrNameLst>
                                          <p:attrName>style.visibility</p:attrName>
                                        </p:attrNameLst>
                                      </p:cBhvr>
                                      <p:to>
                                        <p:strVal val="visible"/>
                                      </p:to>
                                    </p:set>
                                    <p:animEffect transition="in" filter="dissolve">
                                      <p:cBhvr>
                                        <p:cTn id="22" dur="500"/>
                                        <p:tgtEl>
                                          <p:spTgt spid="316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build="p"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a:extLst>
              <a:ext uri="{FF2B5EF4-FFF2-40B4-BE49-F238E27FC236}">
                <a16:creationId xmlns:a16="http://schemas.microsoft.com/office/drawing/2014/main" id="{1AF9260B-C5EB-6D49-A00F-158D45805041}"/>
              </a:ext>
            </a:extLst>
          </p:cNvPr>
          <p:cNvGrpSpPr>
            <a:grpSpLocks/>
          </p:cNvGrpSpPr>
          <p:nvPr/>
        </p:nvGrpSpPr>
        <p:grpSpPr bwMode="auto">
          <a:xfrm>
            <a:off x="755650" y="549275"/>
            <a:ext cx="8172450" cy="6192838"/>
            <a:chOff x="612" y="346"/>
            <a:chExt cx="5148" cy="3901"/>
          </a:xfrm>
        </p:grpSpPr>
        <p:sp>
          <p:nvSpPr>
            <p:cNvPr id="34821" name="Oval 3">
              <a:extLst>
                <a:ext uri="{FF2B5EF4-FFF2-40B4-BE49-F238E27FC236}">
                  <a16:creationId xmlns:a16="http://schemas.microsoft.com/office/drawing/2014/main" id="{D2EF1E2A-C18F-2E48-956B-3B79C8CD0007}"/>
                </a:ext>
              </a:extLst>
            </p:cNvPr>
            <p:cNvSpPr>
              <a:spLocks noChangeArrowheads="1"/>
            </p:cNvSpPr>
            <p:nvPr/>
          </p:nvSpPr>
          <p:spPr bwMode="auto">
            <a:xfrm>
              <a:off x="1704" y="567"/>
              <a:ext cx="769"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被剥夺</a:t>
              </a:r>
            </a:p>
          </p:txBody>
        </p:sp>
        <p:sp>
          <p:nvSpPr>
            <p:cNvPr id="34822" name="Oval 4">
              <a:extLst>
                <a:ext uri="{FF2B5EF4-FFF2-40B4-BE49-F238E27FC236}">
                  <a16:creationId xmlns:a16="http://schemas.microsoft.com/office/drawing/2014/main" id="{63CB56AF-BC1A-B446-BB69-2DBBE4E67DA5}"/>
                </a:ext>
              </a:extLst>
            </p:cNvPr>
            <p:cNvSpPr>
              <a:spLocks noChangeArrowheads="1"/>
            </p:cNvSpPr>
            <p:nvPr/>
          </p:nvSpPr>
          <p:spPr bwMode="auto">
            <a:xfrm>
              <a:off x="612" y="1397"/>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用户模式运行</a:t>
              </a:r>
            </a:p>
          </p:txBody>
        </p:sp>
        <p:sp>
          <p:nvSpPr>
            <p:cNvPr id="34823" name="Oval 5">
              <a:extLst>
                <a:ext uri="{FF2B5EF4-FFF2-40B4-BE49-F238E27FC236}">
                  <a16:creationId xmlns:a16="http://schemas.microsoft.com/office/drawing/2014/main" id="{34AE4C29-FB69-2D44-8157-A69A927DB8F4}"/>
                </a:ext>
              </a:extLst>
            </p:cNvPr>
            <p:cNvSpPr>
              <a:spLocks noChangeArrowheads="1"/>
            </p:cNvSpPr>
            <p:nvPr/>
          </p:nvSpPr>
          <p:spPr bwMode="auto">
            <a:xfrm>
              <a:off x="1613" y="3217"/>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僵死</a:t>
              </a:r>
            </a:p>
          </p:txBody>
        </p:sp>
        <p:sp>
          <p:nvSpPr>
            <p:cNvPr id="34824" name="Oval 6">
              <a:extLst>
                <a:ext uri="{FF2B5EF4-FFF2-40B4-BE49-F238E27FC236}">
                  <a16:creationId xmlns:a16="http://schemas.microsoft.com/office/drawing/2014/main" id="{23E61012-9C8E-3D4D-9FA7-417C1163B520}"/>
                </a:ext>
              </a:extLst>
            </p:cNvPr>
            <p:cNvSpPr>
              <a:spLocks noChangeArrowheads="1"/>
            </p:cNvSpPr>
            <p:nvPr/>
          </p:nvSpPr>
          <p:spPr bwMode="auto">
            <a:xfrm>
              <a:off x="3111" y="3086"/>
              <a:ext cx="722"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内存睡眠</a:t>
              </a:r>
            </a:p>
          </p:txBody>
        </p:sp>
        <p:sp>
          <p:nvSpPr>
            <p:cNvPr id="34825" name="Oval 7">
              <a:extLst>
                <a:ext uri="{FF2B5EF4-FFF2-40B4-BE49-F238E27FC236}">
                  <a16:creationId xmlns:a16="http://schemas.microsoft.com/office/drawing/2014/main" id="{59232988-6073-3A43-8039-A1FE1BE94D37}"/>
                </a:ext>
              </a:extLst>
            </p:cNvPr>
            <p:cNvSpPr>
              <a:spLocks noChangeArrowheads="1"/>
            </p:cNvSpPr>
            <p:nvPr/>
          </p:nvSpPr>
          <p:spPr bwMode="auto">
            <a:xfrm>
              <a:off x="3107" y="1507"/>
              <a:ext cx="769"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内存就绪</a:t>
              </a:r>
            </a:p>
          </p:txBody>
        </p:sp>
        <p:sp>
          <p:nvSpPr>
            <p:cNvPr id="34826" name="Oval 8">
              <a:extLst>
                <a:ext uri="{FF2B5EF4-FFF2-40B4-BE49-F238E27FC236}">
                  <a16:creationId xmlns:a16="http://schemas.microsoft.com/office/drawing/2014/main" id="{D02EDFED-BC26-EA41-8825-9B5814FE325E}"/>
                </a:ext>
              </a:extLst>
            </p:cNvPr>
            <p:cNvSpPr>
              <a:spLocks noChangeArrowheads="1"/>
            </p:cNvSpPr>
            <p:nvPr/>
          </p:nvSpPr>
          <p:spPr bwMode="auto">
            <a:xfrm>
              <a:off x="4105" y="663"/>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创建</a:t>
              </a:r>
            </a:p>
          </p:txBody>
        </p:sp>
        <p:sp>
          <p:nvSpPr>
            <p:cNvPr id="34827" name="Oval 9">
              <a:extLst>
                <a:ext uri="{FF2B5EF4-FFF2-40B4-BE49-F238E27FC236}">
                  <a16:creationId xmlns:a16="http://schemas.microsoft.com/office/drawing/2014/main" id="{5109C493-151D-7941-985A-2AE17BB88016}"/>
                </a:ext>
              </a:extLst>
            </p:cNvPr>
            <p:cNvSpPr>
              <a:spLocks noChangeArrowheads="1"/>
            </p:cNvSpPr>
            <p:nvPr/>
          </p:nvSpPr>
          <p:spPr bwMode="auto">
            <a:xfrm>
              <a:off x="4834" y="3135"/>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睡眠且换出</a:t>
              </a:r>
            </a:p>
          </p:txBody>
        </p:sp>
        <p:sp>
          <p:nvSpPr>
            <p:cNvPr id="34828" name="Oval 10">
              <a:extLst>
                <a:ext uri="{FF2B5EF4-FFF2-40B4-BE49-F238E27FC236}">
                  <a16:creationId xmlns:a16="http://schemas.microsoft.com/office/drawing/2014/main" id="{C755811C-E045-384C-AF30-C672AE8BCC8C}"/>
                </a:ext>
              </a:extLst>
            </p:cNvPr>
            <p:cNvSpPr>
              <a:spLocks noChangeArrowheads="1"/>
            </p:cNvSpPr>
            <p:nvPr/>
          </p:nvSpPr>
          <p:spPr bwMode="auto">
            <a:xfrm>
              <a:off x="4879" y="1534"/>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就绪且换出</a:t>
              </a:r>
            </a:p>
          </p:txBody>
        </p:sp>
        <p:sp>
          <p:nvSpPr>
            <p:cNvPr id="34829" name="Oval 11">
              <a:extLst>
                <a:ext uri="{FF2B5EF4-FFF2-40B4-BE49-F238E27FC236}">
                  <a16:creationId xmlns:a16="http://schemas.microsoft.com/office/drawing/2014/main" id="{45DB999D-E818-374C-8B99-BAAE1E94541A}"/>
                </a:ext>
              </a:extLst>
            </p:cNvPr>
            <p:cNvSpPr>
              <a:spLocks noChangeArrowheads="1"/>
            </p:cNvSpPr>
            <p:nvPr/>
          </p:nvSpPr>
          <p:spPr bwMode="auto">
            <a:xfrm>
              <a:off x="1655" y="2033"/>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内核模式运行</a:t>
              </a:r>
            </a:p>
          </p:txBody>
        </p:sp>
        <p:sp>
          <p:nvSpPr>
            <p:cNvPr id="34830" name="Line 12">
              <a:extLst>
                <a:ext uri="{FF2B5EF4-FFF2-40B4-BE49-F238E27FC236}">
                  <a16:creationId xmlns:a16="http://schemas.microsoft.com/office/drawing/2014/main" id="{61568F5C-F2E6-2B4F-A73B-D01565A7D5B7}"/>
                </a:ext>
              </a:extLst>
            </p:cNvPr>
            <p:cNvSpPr>
              <a:spLocks noChangeShapeType="1"/>
            </p:cNvSpPr>
            <p:nvPr/>
          </p:nvSpPr>
          <p:spPr bwMode="auto">
            <a:xfrm>
              <a:off x="4558" y="346"/>
              <a:ext cx="0"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1" name="Text Box 13">
              <a:extLst>
                <a:ext uri="{FF2B5EF4-FFF2-40B4-BE49-F238E27FC236}">
                  <a16:creationId xmlns:a16="http://schemas.microsoft.com/office/drawing/2014/main" id="{F41F62CB-B65D-DA49-8C4F-ADF1552FB991}"/>
                </a:ext>
              </a:extLst>
            </p:cNvPr>
            <p:cNvSpPr txBox="1">
              <a:spLocks noChangeArrowheads="1"/>
            </p:cNvSpPr>
            <p:nvPr/>
          </p:nvSpPr>
          <p:spPr bwMode="auto">
            <a:xfrm>
              <a:off x="4558" y="346"/>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171D17"/>
                  </a:solidFill>
                </a:rPr>
                <a:t>fork</a:t>
              </a:r>
            </a:p>
          </p:txBody>
        </p:sp>
        <p:sp>
          <p:nvSpPr>
            <p:cNvPr id="34832" name="Line 14">
              <a:extLst>
                <a:ext uri="{FF2B5EF4-FFF2-40B4-BE49-F238E27FC236}">
                  <a16:creationId xmlns:a16="http://schemas.microsoft.com/office/drawing/2014/main" id="{4FDB981D-57C7-424B-91B4-E6A0D17CEF1F}"/>
                </a:ext>
              </a:extLst>
            </p:cNvPr>
            <p:cNvSpPr>
              <a:spLocks noChangeShapeType="1"/>
            </p:cNvSpPr>
            <p:nvPr/>
          </p:nvSpPr>
          <p:spPr bwMode="auto">
            <a:xfrm flipV="1">
              <a:off x="5193" y="2069"/>
              <a:ext cx="0" cy="10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3" name="Line 15">
              <a:extLst>
                <a:ext uri="{FF2B5EF4-FFF2-40B4-BE49-F238E27FC236}">
                  <a16:creationId xmlns:a16="http://schemas.microsoft.com/office/drawing/2014/main" id="{0BF9B7F3-7D23-E140-B511-B0EE8262464F}"/>
                </a:ext>
              </a:extLst>
            </p:cNvPr>
            <p:cNvSpPr>
              <a:spLocks noChangeShapeType="1"/>
            </p:cNvSpPr>
            <p:nvPr/>
          </p:nvSpPr>
          <p:spPr bwMode="auto">
            <a:xfrm>
              <a:off x="3833" y="3430"/>
              <a:ext cx="997"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4" name="Line 16">
              <a:extLst>
                <a:ext uri="{FF2B5EF4-FFF2-40B4-BE49-F238E27FC236}">
                  <a16:creationId xmlns:a16="http://schemas.microsoft.com/office/drawing/2014/main" id="{182BBBA9-2EE1-7E44-ADD3-DEAA90E67390}"/>
                </a:ext>
              </a:extLst>
            </p:cNvPr>
            <p:cNvSpPr>
              <a:spLocks noChangeShapeType="1"/>
            </p:cNvSpPr>
            <p:nvPr/>
          </p:nvSpPr>
          <p:spPr bwMode="auto">
            <a:xfrm flipV="1">
              <a:off x="3424" y="2115"/>
              <a:ext cx="0" cy="95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5" name="Line 17">
              <a:extLst>
                <a:ext uri="{FF2B5EF4-FFF2-40B4-BE49-F238E27FC236}">
                  <a16:creationId xmlns:a16="http://schemas.microsoft.com/office/drawing/2014/main" id="{C3953D06-0679-B242-B995-B26C2C0912B5}"/>
                </a:ext>
              </a:extLst>
            </p:cNvPr>
            <p:cNvSpPr>
              <a:spLocks noChangeShapeType="1"/>
            </p:cNvSpPr>
            <p:nvPr/>
          </p:nvSpPr>
          <p:spPr bwMode="auto">
            <a:xfrm>
              <a:off x="2381" y="2478"/>
              <a:ext cx="862" cy="68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6" name="Line 18">
              <a:extLst>
                <a:ext uri="{FF2B5EF4-FFF2-40B4-BE49-F238E27FC236}">
                  <a16:creationId xmlns:a16="http://schemas.microsoft.com/office/drawing/2014/main" id="{32A95673-A9A6-4A4B-89FF-2856BF76EB69}"/>
                </a:ext>
              </a:extLst>
            </p:cNvPr>
            <p:cNvSpPr>
              <a:spLocks noChangeShapeType="1"/>
            </p:cNvSpPr>
            <p:nvPr/>
          </p:nvSpPr>
          <p:spPr bwMode="auto">
            <a:xfrm>
              <a:off x="2018" y="2568"/>
              <a:ext cx="0" cy="63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7" name="Line 19">
              <a:extLst>
                <a:ext uri="{FF2B5EF4-FFF2-40B4-BE49-F238E27FC236}">
                  <a16:creationId xmlns:a16="http://schemas.microsoft.com/office/drawing/2014/main" id="{35933E65-BDDB-1744-AFDF-D038744FF31F}"/>
                </a:ext>
              </a:extLst>
            </p:cNvPr>
            <p:cNvSpPr>
              <a:spLocks noChangeShapeType="1"/>
            </p:cNvSpPr>
            <p:nvPr/>
          </p:nvSpPr>
          <p:spPr bwMode="auto">
            <a:xfrm>
              <a:off x="3878" y="1752"/>
              <a:ext cx="99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8" name="Line 20">
              <a:extLst>
                <a:ext uri="{FF2B5EF4-FFF2-40B4-BE49-F238E27FC236}">
                  <a16:creationId xmlns:a16="http://schemas.microsoft.com/office/drawing/2014/main" id="{29611D8D-ECE4-8845-BE49-8BFB962A50A8}"/>
                </a:ext>
              </a:extLst>
            </p:cNvPr>
            <p:cNvSpPr>
              <a:spLocks noChangeShapeType="1"/>
            </p:cNvSpPr>
            <p:nvPr/>
          </p:nvSpPr>
          <p:spPr bwMode="auto">
            <a:xfrm flipH="1">
              <a:off x="3833" y="1979"/>
              <a:ext cx="108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9" name="Line 21">
              <a:extLst>
                <a:ext uri="{FF2B5EF4-FFF2-40B4-BE49-F238E27FC236}">
                  <a16:creationId xmlns:a16="http://schemas.microsoft.com/office/drawing/2014/main" id="{B9A42E45-438E-0046-8E95-E04FA141E2EC}"/>
                </a:ext>
              </a:extLst>
            </p:cNvPr>
            <p:cNvSpPr>
              <a:spLocks noChangeShapeType="1"/>
            </p:cNvSpPr>
            <p:nvPr/>
          </p:nvSpPr>
          <p:spPr bwMode="auto">
            <a:xfrm>
              <a:off x="4830" y="981"/>
              <a:ext cx="318" cy="5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0" name="Line 22">
              <a:extLst>
                <a:ext uri="{FF2B5EF4-FFF2-40B4-BE49-F238E27FC236}">
                  <a16:creationId xmlns:a16="http://schemas.microsoft.com/office/drawing/2014/main" id="{BF26206D-9596-2F4E-AD81-3EABA2019BD5}"/>
                </a:ext>
              </a:extLst>
            </p:cNvPr>
            <p:cNvSpPr>
              <a:spLocks noChangeShapeType="1"/>
            </p:cNvSpPr>
            <p:nvPr/>
          </p:nvSpPr>
          <p:spPr bwMode="auto">
            <a:xfrm flipH="1">
              <a:off x="3651" y="981"/>
              <a:ext cx="590" cy="589"/>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1" name="Line 23">
              <a:extLst>
                <a:ext uri="{FF2B5EF4-FFF2-40B4-BE49-F238E27FC236}">
                  <a16:creationId xmlns:a16="http://schemas.microsoft.com/office/drawing/2014/main" id="{85962D56-A3EB-314A-8D8F-3DC6C2D5A8AA}"/>
                </a:ext>
              </a:extLst>
            </p:cNvPr>
            <p:cNvSpPr>
              <a:spLocks noChangeShapeType="1"/>
            </p:cNvSpPr>
            <p:nvPr/>
          </p:nvSpPr>
          <p:spPr bwMode="auto">
            <a:xfrm flipV="1">
              <a:off x="2109" y="1162"/>
              <a:ext cx="0" cy="86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2" name="Line 24">
              <a:extLst>
                <a:ext uri="{FF2B5EF4-FFF2-40B4-BE49-F238E27FC236}">
                  <a16:creationId xmlns:a16="http://schemas.microsoft.com/office/drawing/2014/main" id="{3D41151F-A313-D043-988A-F43A388A4FDE}"/>
                </a:ext>
              </a:extLst>
            </p:cNvPr>
            <p:cNvSpPr>
              <a:spLocks noChangeShapeType="1"/>
            </p:cNvSpPr>
            <p:nvPr/>
          </p:nvSpPr>
          <p:spPr bwMode="auto">
            <a:xfrm flipH="1" flipV="1">
              <a:off x="1338" y="1752"/>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3" name="Line 25">
              <a:extLst>
                <a:ext uri="{FF2B5EF4-FFF2-40B4-BE49-F238E27FC236}">
                  <a16:creationId xmlns:a16="http://schemas.microsoft.com/office/drawing/2014/main" id="{503F5EBD-30EF-174B-8A76-4DF2D376555E}"/>
                </a:ext>
              </a:extLst>
            </p:cNvPr>
            <p:cNvSpPr>
              <a:spLocks noChangeShapeType="1"/>
            </p:cNvSpPr>
            <p:nvPr/>
          </p:nvSpPr>
          <p:spPr bwMode="auto">
            <a:xfrm>
              <a:off x="1202" y="1888"/>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4844" name="Line 26">
              <a:extLst>
                <a:ext uri="{FF2B5EF4-FFF2-40B4-BE49-F238E27FC236}">
                  <a16:creationId xmlns:a16="http://schemas.microsoft.com/office/drawing/2014/main" id="{C4A206CB-0A3A-BD43-8F85-110937437F7E}"/>
                </a:ext>
              </a:extLst>
            </p:cNvPr>
            <p:cNvSpPr>
              <a:spLocks noChangeShapeType="1"/>
            </p:cNvSpPr>
            <p:nvPr/>
          </p:nvSpPr>
          <p:spPr bwMode="auto">
            <a:xfrm flipH="1">
              <a:off x="1292" y="981"/>
              <a:ext cx="454" cy="453"/>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5" name="Line 27">
              <a:extLst>
                <a:ext uri="{FF2B5EF4-FFF2-40B4-BE49-F238E27FC236}">
                  <a16:creationId xmlns:a16="http://schemas.microsoft.com/office/drawing/2014/main" id="{F7B45C4B-110C-4945-B1C4-2674B9701EC4}"/>
                </a:ext>
              </a:extLst>
            </p:cNvPr>
            <p:cNvSpPr>
              <a:spLocks noChangeShapeType="1"/>
            </p:cNvSpPr>
            <p:nvPr/>
          </p:nvSpPr>
          <p:spPr bwMode="auto">
            <a:xfrm>
              <a:off x="2426" y="935"/>
              <a:ext cx="772" cy="681"/>
            </a:xfrm>
            <a:prstGeom prst="line">
              <a:avLst/>
            </a:prstGeom>
            <a:noFill/>
            <a:ln w="28575">
              <a:solidFill>
                <a:schemeClr val="tx1"/>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6" name="Line 28">
              <a:extLst>
                <a:ext uri="{FF2B5EF4-FFF2-40B4-BE49-F238E27FC236}">
                  <a16:creationId xmlns:a16="http://schemas.microsoft.com/office/drawing/2014/main" id="{1FF22DA5-B726-F541-86DF-DCAD54087E35}"/>
                </a:ext>
              </a:extLst>
            </p:cNvPr>
            <p:cNvSpPr>
              <a:spLocks noChangeShapeType="1"/>
            </p:cNvSpPr>
            <p:nvPr/>
          </p:nvSpPr>
          <p:spPr bwMode="auto">
            <a:xfrm flipH="1">
              <a:off x="2381" y="1888"/>
              <a:ext cx="726"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7" name="Line 29">
              <a:extLst>
                <a:ext uri="{FF2B5EF4-FFF2-40B4-BE49-F238E27FC236}">
                  <a16:creationId xmlns:a16="http://schemas.microsoft.com/office/drawing/2014/main" id="{7068B851-7936-E941-A950-95FF4959EE39}"/>
                </a:ext>
              </a:extLst>
            </p:cNvPr>
            <p:cNvSpPr>
              <a:spLocks noChangeShapeType="1"/>
            </p:cNvSpPr>
            <p:nvPr/>
          </p:nvSpPr>
          <p:spPr bwMode="auto">
            <a:xfrm flipH="1" flipV="1">
              <a:off x="1292" y="2523"/>
              <a:ext cx="46" cy="22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8" name="Line 30">
              <a:extLst>
                <a:ext uri="{FF2B5EF4-FFF2-40B4-BE49-F238E27FC236}">
                  <a16:creationId xmlns:a16="http://schemas.microsoft.com/office/drawing/2014/main" id="{21844313-A57A-2943-A7D2-8F0B4C4906FE}"/>
                </a:ext>
              </a:extLst>
            </p:cNvPr>
            <p:cNvSpPr>
              <a:spLocks noChangeShapeType="1"/>
            </p:cNvSpPr>
            <p:nvPr/>
          </p:nvSpPr>
          <p:spPr bwMode="auto">
            <a:xfrm flipV="1">
              <a:off x="1292" y="2341"/>
              <a:ext cx="363" cy="18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9" name="Line 31">
              <a:extLst>
                <a:ext uri="{FF2B5EF4-FFF2-40B4-BE49-F238E27FC236}">
                  <a16:creationId xmlns:a16="http://schemas.microsoft.com/office/drawing/2014/main" id="{243AA68D-BE69-D143-B044-054A47C6E240}"/>
                </a:ext>
              </a:extLst>
            </p:cNvPr>
            <p:cNvSpPr>
              <a:spLocks noChangeShapeType="1"/>
            </p:cNvSpPr>
            <p:nvPr/>
          </p:nvSpPr>
          <p:spPr bwMode="auto">
            <a:xfrm>
              <a:off x="1338" y="2750"/>
              <a:ext cx="272" cy="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50" name="Line 32">
              <a:extLst>
                <a:ext uri="{FF2B5EF4-FFF2-40B4-BE49-F238E27FC236}">
                  <a16:creationId xmlns:a16="http://schemas.microsoft.com/office/drawing/2014/main" id="{770FE200-ABBE-3B46-8C35-54F822FCFD9E}"/>
                </a:ext>
              </a:extLst>
            </p:cNvPr>
            <p:cNvSpPr>
              <a:spLocks noChangeShapeType="1"/>
            </p:cNvSpPr>
            <p:nvPr/>
          </p:nvSpPr>
          <p:spPr bwMode="auto">
            <a:xfrm flipV="1">
              <a:off x="1610" y="2568"/>
              <a:ext cx="227" cy="27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4851" name="Text Box 33">
              <a:extLst>
                <a:ext uri="{FF2B5EF4-FFF2-40B4-BE49-F238E27FC236}">
                  <a16:creationId xmlns:a16="http://schemas.microsoft.com/office/drawing/2014/main" id="{74E85626-59EE-7F4A-A834-7CD406E1A8D8}"/>
                </a:ext>
              </a:extLst>
            </p:cNvPr>
            <p:cNvSpPr txBox="1">
              <a:spLocks noChangeArrowheads="1"/>
            </p:cNvSpPr>
            <p:nvPr/>
          </p:nvSpPr>
          <p:spPr bwMode="auto">
            <a:xfrm>
              <a:off x="884" y="709"/>
              <a:ext cx="8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返回用户模式</a:t>
              </a:r>
            </a:p>
          </p:txBody>
        </p:sp>
        <p:sp>
          <p:nvSpPr>
            <p:cNvPr id="34852" name="Text Box 34">
              <a:extLst>
                <a:ext uri="{FF2B5EF4-FFF2-40B4-BE49-F238E27FC236}">
                  <a16:creationId xmlns:a16="http://schemas.microsoft.com/office/drawing/2014/main" id="{48B252C6-A306-CD46-B892-057CCD37714C}"/>
                </a:ext>
              </a:extLst>
            </p:cNvPr>
            <p:cNvSpPr txBox="1">
              <a:spLocks noChangeArrowheads="1"/>
            </p:cNvSpPr>
            <p:nvPr/>
          </p:nvSpPr>
          <p:spPr bwMode="auto">
            <a:xfrm>
              <a:off x="2109" y="1344"/>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剥夺</a:t>
              </a:r>
            </a:p>
          </p:txBody>
        </p:sp>
        <p:sp>
          <p:nvSpPr>
            <p:cNvPr id="34853" name="Text Box 35">
              <a:extLst>
                <a:ext uri="{FF2B5EF4-FFF2-40B4-BE49-F238E27FC236}">
                  <a16:creationId xmlns:a16="http://schemas.microsoft.com/office/drawing/2014/main" id="{0207C3F2-C837-FC44-914F-D573CCC51CEC}"/>
                </a:ext>
              </a:extLst>
            </p:cNvPr>
            <p:cNvSpPr txBox="1">
              <a:spLocks noChangeArrowheads="1"/>
            </p:cNvSpPr>
            <p:nvPr/>
          </p:nvSpPr>
          <p:spPr bwMode="auto">
            <a:xfrm>
              <a:off x="1474" y="166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a:t>
              </a:r>
            </a:p>
          </p:txBody>
        </p:sp>
        <p:sp>
          <p:nvSpPr>
            <p:cNvPr id="34854" name="Text Box 36">
              <a:extLst>
                <a:ext uri="{FF2B5EF4-FFF2-40B4-BE49-F238E27FC236}">
                  <a16:creationId xmlns:a16="http://schemas.microsoft.com/office/drawing/2014/main" id="{5F9123A3-D880-3D43-94CB-97CE91017BB1}"/>
                </a:ext>
              </a:extLst>
            </p:cNvPr>
            <p:cNvSpPr txBox="1">
              <a:spLocks noChangeArrowheads="1"/>
            </p:cNvSpPr>
            <p:nvPr/>
          </p:nvSpPr>
          <p:spPr bwMode="auto">
            <a:xfrm>
              <a:off x="2064" y="2840"/>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退出</a:t>
              </a:r>
            </a:p>
          </p:txBody>
        </p:sp>
        <p:sp>
          <p:nvSpPr>
            <p:cNvPr id="34855" name="Text Box 37">
              <a:extLst>
                <a:ext uri="{FF2B5EF4-FFF2-40B4-BE49-F238E27FC236}">
                  <a16:creationId xmlns:a16="http://schemas.microsoft.com/office/drawing/2014/main" id="{BA36B820-E560-1247-8CB4-4365FD52CEA6}"/>
                </a:ext>
              </a:extLst>
            </p:cNvPr>
            <p:cNvSpPr txBox="1">
              <a:spLocks noChangeArrowheads="1"/>
            </p:cNvSpPr>
            <p:nvPr/>
          </p:nvSpPr>
          <p:spPr bwMode="auto">
            <a:xfrm>
              <a:off x="2835" y="2614"/>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睡眠</a:t>
              </a:r>
            </a:p>
          </p:txBody>
        </p:sp>
        <p:sp>
          <p:nvSpPr>
            <p:cNvPr id="34856" name="Text Box 38">
              <a:extLst>
                <a:ext uri="{FF2B5EF4-FFF2-40B4-BE49-F238E27FC236}">
                  <a16:creationId xmlns:a16="http://schemas.microsoft.com/office/drawing/2014/main" id="{E819CC66-D1FA-D842-A712-3BCEA9885CCB}"/>
                </a:ext>
              </a:extLst>
            </p:cNvPr>
            <p:cNvSpPr txBox="1">
              <a:spLocks noChangeArrowheads="1"/>
            </p:cNvSpPr>
            <p:nvPr/>
          </p:nvSpPr>
          <p:spPr bwMode="auto">
            <a:xfrm>
              <a:off x="3515" y="2478"/>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换醒</a:t>
              </a:r>
            </a:p>
          </p:txBody>
        </p:sp>
        <p:sp>
          <p:nvSpPr>
            <p:cNvPr id="34857" name="Text Box 39">
              <a:extLst>
                <a:ext uri="{FF2B5EF4-FFF2-40B4-BE49-F238E27FC236}">
                  <a16:creationId xmlns:a16="http://schemas.microsoft.com/office/drawing/2014/main" id="{9C950EC7-0D71-E043-841E-BA8E320FC178}"/>
                </a:ext>
              </a:extLst>
            </p:cNvPr>
            <p:cNvSpPr txBox="1">
              <a:spLocks noChangeArrowheads="1"/>
            </p:cNvSpPr>
            <p:nvPr/>
          </p:nvSpPr>
          <p:spPr bwMode="auto">
            <a:xfrm>
              <a:off x="3969" y="3067"/>
              <a:ext cx="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34858" name="Text Box 40">
              <a:extLst>
                <a:ext uri="{FF2B5EF4-FFF2-40B4-BE49-F238E27FC236}">
                  <a16:creationId xmlns:a16="http://schemas.microsoft.com/office/drawing/2014/main" id="{C432EB7F-9FDC-DF4C-BC90-22E3B3D00960}"/>
                </a:ext>
              </a:extLst>
            </p:cNvPr>
            <p:cNvSpPr txBox="1">
              <a:spLocks noChangeArrowheads="1"/>
            </p:cNvSpPr>
            <p:nvPr/>
          </p:nvSpPr>
          <p:spPr bwMode="auto">
            <a:xfrm>
              <a:off x="5239" y="2523"/>
              <a:ext cx="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唤醒</a:t>
              </a:r>
            </a:p>
          </p:txBody>
        </p:sp>
        <p:sp>
          <p:nvSpPr>
            <p:cNvPr id="34859" name="Text Box 41">
              <a:extLst>
                <a:ext uri="{FF2B5EF4-FFF2-40B4-BE49-F238E27FC236}">
                  <a16:creationId xmlns:a16="http://schemas.microsoft.com/office/drawing/2014/main" id="{CBCDA0AB-B776-D143-8FBF-33AA59933455}"/>
                </a:ext>
              </a:extLst>
            </p:cNvPr>
            <p:cNvSpPr txBox="1">
              <a:spLocks noChangeArrowheads="1"/>
            </p:cNvSpPr>
            <p:nvPr/>
          </p:nvSpPr>
          <p:spPr bwMode="auto">
            <a:xfrm>
              <a:off x="4059" y="1464"/>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34860" name="Text Box 42">
              <a:extLst>
                <a:ext uri="{FF2B5EF4-FFF2-40B4-BE49-F238E27FC236}">
                  <a16:creationId xmlns:a16="http://schemas.microsoft.com/office/drawing/2014/main" id="{AFE5ABA1-21BC-5A4A-9B2D-C45B404B794F}"/>
                </a:ext>
              </a:extLst>
            </p:cNvPr>
            <p:cNvSpPr txBox="1">
              <a:spLocks noChangeArrowheads="1"/>
            </p:cNvSpPr>
            <p:nvPr/>
          </p:nvSpPr>
          <p:spPr bwMode="auto">
            <a:xfrm>
              <a:off x="4241" y="1963"/>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换入</a:t>
              </a:r>
            </a:p>
          </p:txBody>
        </p:sp>
        <p:sp>
          <p:nvSpPr>
            <p:cNvPr id="34861" name="Text Box 43">
              <a:extLst>
                <a:ext uri="{FF2B5EF4-FFF2-40B4-BE49-F238E27FC236}">
                  <a16:creationId xmlns:a16="http://schemas.microsoft.com/office/drawing/2014/main" id="{B913F759-D829-8946-9E00-935B5F709038}"/>
                </a:ext>
              </a:extLst>
            </p:cNvPr>
            <p:cNvSpPr txBox="1">
              <a:spLocks noChangeArrowheads="1"/>
            </p:cNvSpPr>
            <p:nvPr/>
          </p:nvSpPr>
          <p:spPr bwMode="auto">
            <a:xfrm>
              <a:off x="5013" y="890"/>
              <a:ext cx="58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内存不足</a:t>
              </a:r>
            </a:p>
          </p:txBody>
        </p:sp>
        <p:sp>
          <p:nvSpPr>
            <p:cNvPr id="34862" name="Text Box 44">
              <a:extLst>
                <a:ext uri="{FF2B5EF4-FFF2-40B4-BE49-F238E27FC236}">
                  <a16:creationId xmlns:a16="http://schemas.microsoft.com/office/drawing/2014/main" id="{27AD65E8-02FD-5B4F-A727-9F47CA63E775}"/>
                </a:ext>
              </a:extLst>
            </p:cNvPr>
            <p:cNvSpPr txBox="1">
              <a:spLocks noChangeArrowheads="1"/>
            </p:cNvSpPr>
            <p:nvPr/>
          </p:nvSpPr>
          <p:spPr bwMode="auto">
            <a:xfrm>
              <a:off x="3560" y="845"/>
              <a:ext cx="5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内存充足</a:t>
              </a:r>
            </a:p>
          </p:txBody>
        </p:sp>
        <p:sp>
          <p:nvSpPr>
            <p:cNvPr id="34863" name="Text Box 45">
              <a:extLst>
                <a:ext uri="{FF2B5EF4-FFF2-40B4-BE49-F238E27FC236}">
                  <a16:creationId xmlns:a16="http://schemas.microsoft.com/office/drawing/2014/main" id="{778FAA1B-CA49-8246-85C3-A75F4793C907}"/>
                </a:ext>
              </a:extLst>
            </p:cNvPr>
            <p:cNvSpPr txBox="1">
              <a:spLocks noChangeArrowheads="1"/>
            </p:cNvSpPr>
            <p:nvPr/>
          </p:nvSpPr>
          <p:spPr bwMode="auto">
            <a:xfrm>
              <a:off x="2381" y="1616"/>
              <a:ext cx="6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重新调度进程</a:t>
              </a:r>
            </a:p>
          </p:txBody>
        </p:sp>
        <p:sp>
          <p:nvSpPr>
            <p:cNvPr id="34864" name="Text Box 46">
              <a:extLst>
                <a:ext uri="{FF2B5EF4-FFF2-40B4-BE49-F238E27FC236}">
                  <a16:creationId xmlns:a16="http://schemas.microsoft.com/office/drawing/2014/main" id="{E02F5DC0-0986-F142-B3B4-0878E8626881}"/>
                </a:ext>
              </a:extLst>
            </p:cNvPr>
            <p:cNvSpPr txBox="1">
              <a:spLocks noChangeArrowheads="1"/>
            </p:cNvSpPr>
            <p:nvPr/>
          </p:nvSpPr>
          <p:spPr bwMode="auto">
            <a:xfrm>
              <a:off x="748" y="2807"/>
              <a:ext cx="9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中断</a:t>
              </a:r>
              <a:r>
                <a:rPr lang="en-US" altLang="zh-CN" sz="2000" b="1">
                  <a:solidFill>
                    <a:srgbClr val="0000FF"/>
                  </a:solidFill>
                </a:rPr>
                <a:t>/</a:t>
              </a:r>
              <a:r>
                <a:rPr lang="zh-CN" altLang="en-US" sz="2000" b="1">
                  <a:solidFill>
                    <a:srgbClr val="0000FF"/>
                  </a:solidFill>
                </a:rPr>
                <a:t>中断返回</a:t>
              </a:r>
            </a:p>
          </p:txBody>
        </p:sp>
        <p:sp>
          <p:nvSpPr>
            <p:cNvPr id="34865" name="Text Box 47">
              <a:extLst>
                <a:ext uri="{FF2B5EF4-FFF2-40B4-BE49-F238E27FC236}">
                  <a16:creationId xmlns:a16="http://schemas.microsoft.com/office/drawing/2014/main" id="{23BD4909-990B-C145-B4EB-277944AFACA6}"/>
                </a:ext>
              </a:extLst>
            </p:cNvPr>
            <p:cNvSpPr txBox="1">
              <a:spLocks noChangeArrowheads="1"/>
            </p:cNvSpPr>
            <p:nvPr/>
          </p:nvSpPr>
          <p:spPr bwMode="auto">
            <a:xfrm>
              <a:off x="613" y="1979"/>
              <a:ext cx="95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系统调用，中断</a:t>
              </a:r>
            </a:p>
          </p:txBody>
        </p:sp>
        <p:sp>
          <p:nvSpPr>
            <p:cNvPr id="34866" name="Text Box 48">
              <a:extLst>
                <a:ext uri="{FF2B5EF4-FFF2-40B4-BE49-F238E27FC236}">
                  <a16:creationId xmlns:a16="http://schemas.microsoft.com/office/drawing/2014/main" id="{622B454D-E92F-CD43-B443-D9B7FC403F3C}"/>
                </a:ext>
              </a:extLst>
            </p:cNvPr>
            <p:cNvSpPr txBox="1">
              <a:spLocks noChangeArrowheads="1"/>
            </p:cNvSpPr>
            <p:nvPr/>
          </p:nvSpPr>
          <p:spPr bwMode="auto">
            <a:xfrm>
              <a:off x="1927" y="3959"/>
              <a:ext cx="3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0000FF"/>
                  </a:solidFill>
                </a:rPr>
                <a:t>UNIX </a:t>
              </a:r>
              <a:r>
                <a:rPr lang="zh-CN" altLang="en-US" b="1">
                  <a:solidFill>
                    <a:srgbClr val="0000FF"/>
                  </a:solidFill>
                </a:rPr>
                <a:t>进程状态转换图</a:t>
              </a:r>
            </a:p>
          </p:txBody>
        </p:sp>
      </p:grpSp>
      <p:sp>
        <p:nvSpPr>
          <p:cNvPr id="34819" name="Rectangle 50">
            <a:extLst>
              <a:ext uri="{FF2B5EF4-FFF2-40B4-BE49-F238E27FC236}">
                <a16:creationId xmlns:a16="http://schemas.microsoft.com/office/drawing/2014/main" id="{97162F64-558E-154A-A29A-DDB1D310EEAD}"/>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34820" name="灯片编号占位符 3">
            <a:extLst>
              <a:ext uri="{FF2B5EF4-FFF2-40B4-BE49-F238E27FC236}">
                <a16:creationId xmlns:a16="http://schemas.microsoft.com/office/drawing/2014/main" id="{1CD46917-C15F-B748-A131-B2E22D5646F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5042DB3-9EE3-324D-AF3A-6F3C6D26980F}" type="slidenum">
              <a:rPr lang="zh-CN" altLang="en-US" sz="1800"/>
              <a:pPr/>
              <a:t>30</a:t>
            </a:fld>
            <a:endParaRPr lang="en-US" altLang="zh-CN" sz="1800"/>
          </a:p>
        </p:txBody>
      </p:sp>
    </p:spTree>
    <p:extLst>
      <p:ext uri="{BB962C8B-B14F-4D97-AF65-F5344CB8AC3E}">
        <p14:creationId xmlns:p14="http://schemas.microsoft.com/office/powerpoint/2010/main" val="2011820281"/>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Rectangle 4">
            <a:extLst>
              <a:ext uri="{FF2B5EF4-FFF2-40B4-BE49-F238E27FC236}">
                <a16:creationId xmlns:a16="http://schemas.microsoft.com/office/drawing/2014/main" id="{94DC6B4E-028D-0B4F-BCC3-038C268CA55C}"/>
              </a:ext>
            </a:extLst>
          </p:cNvPr>
          <p:cNvSpPr>
            <a:spLocks noChangeArrowheads="1"/>
          </p:cNvSpPr>
          <p:nvPr/>
        </p:nvSpPr>
        <p:spPr bwMode="auto">
          <a:xfrm>
            <a:off x="684213" y="908050"/>
            <a:ext cx="784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35000"/>
              </a:lnSpc>
              <a:spcBef>
                <a:spcPct val="20000"/>
              </a:spcBef>
              <a:buClr>
                <a:srgbClr val="0000FF"/>
              </a:buClr>
              <a:buFont typeface="Wingdings" pitchFamily="2" charset="2"/>
              <a:buChar char="Ø"/>
            </a:pPr>
            <a:r>
              <a:rPr lang="en-US" altLang="zh-CN">
                <a:solidFill>
                  <a:schemeClr val="tx1"/>
                </a:solidFill>
                <a:latin typeface="宋体" panose="02010600030101010101" pitchFamily="2" charset="-122"/>
              </a:rPr>
              <a:t>  </a:t>
            </a:r>
            <a:r>
              <a:rPr lang="zh-CN" altLang="en-US" sz="3200" b="1">
                <a:solidFill>
                  <a:srgbClr val="0000FF"/>
                </a:solidFill>
                <a:latin typeface="黑体" panose="02010609060101010101" pitchFamily="49" charset="-122"/>
                <a:ea typeface="楷体_GB2312" pitchFamily="49" charset="-122"/>
              </a:rPr>
              <a:t>进程控制的主要任务</a:t>
            </a:r>
            <a:br>
              <a:rPr lang="zh-CN" altLang="en-US" sz="3200" b="1">
                <a:solidFill>
                  <a:srgbClr val="0000FF"/>
                </a:solidFill>
                <a:latin typeface="楷体_GB2312" pitchFamily="49" charset="-122"/>
                <a:ea typeface="楷体_GB2312" pitchFamily="49" charset="-122"/>
                <a:cs typeface="Times New Roman" panose="02020603050405020304" pitchFamily="18" charset="0"/>
              </a:rPr>
            </a:br>
            <a:r>
              <a:rPr lang="zh-CN" altLang="en-US" sz="3200">
                <a:solidFill>
                  <a:schemeClr val="tx1"/>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进程控制是对系统中所有进程从</a:t>
            </a:r>
            <a:r>
              <a:rPr lang="zh-CN" altLang="en-US" sz="3200" b="1">
                <a:solidFill>
                  <a:srgbClr val="FF0000"/>
                </a:solidFill>
                <a:latin typeface="楷体_GB2312" pitchFamily="49" charset="-122"/>
                <a:ea typeface="楷体_GB2312" pitchFamily="49" charset="-122"/>
              </a:rPr>
              <a:t>产生、存在</a:t>
            </a:r>
            <a:r>
              <a:rPr lang="zh-CN" altLang="en-US" sz="3200" b="1">
                <a:solidFill>
                  <a:schemeClr val="tx1"/>
                </a:solidFill>
                <a:latin typeface="楷体_GB2312" pitchFamily="49" charset="-122"/>
                <a:ea typeface="楷体_GB2312" pitchFamily="49" charset="-122"/>
              </a:rPr>
              <a:t>到</a:t>
            </a:r>
            <a:r>
              <a:rPr lang="zh-CN" altLang="en-US" sz="3200" b="1">
                <a:solidFill>
                  <a:srgbClr val="FF0000"/>
                </a:solidFill>
                <a:latin typeface="楷体_GB2312" pitchFamily="49" charset="-122"/>
                <a:ea typeface="楷体_GB2312" pitchFamily="49" charset="-122"/>
              </a:rPr>
              <a:t>消亡</a:t>
            </a:r>
            <a:r>
              <a:rPr lang="zh-CN" altLang="en-US" sz="3200" b="1">
                <a:solidFill>
                  <a:srgbClr val="171D17"/>
                </a:solidFill>
                <a:latin typeface="楷体_GB2312" pitchFamily="49" charset="-122"/>
                <a:ea typeface="楷体_GB2312" pitchFamily="49" charset="-122"/>
              </a:rPr>
              <a:t>的全过程实行有效的管理和控制。</a:t>
            </a:r>
          </a:p>
          <a:p>
            <a:pPr eaLnBrk="1" hangingPunct="1">
              <a:lnSpc>
                <a:spcPct val="135000"/>
              </a:lnSpc>
              <a:spcBef>
                <a:spcPct val="20000"/>
              </a:spcBef>
              <a:buClr>
                <a:srgbClr val="0000FF"/>
              </a:buClr>
              <a:buFont typeface="Wingdings" pitchFamily="2" charset="2"/>
              <a:buNone/>
            </a:pPr>
            <a:r>
              <a:rPr lang="zh-CN" altLang="en-US" sz="3200" b="1">
                <a:solidFill>
                  <a:srgbClr val="171D17"/>
                </a:solidFill>
                <a:latin typeface="楷体_GB2312" pitchFamily="49" charset="-122"/>
                <a:ea typeface="楷体_GB2312" pitchFamily="49" charset="-122"/>
              </a:rPr>
              <a:t>      进程控制一般是由操作系统的内核来实现，内核在执行操作时，往往是通过执行各种原语操作来实现的。</a:t>
            </a:r>
          </a:p>
        </p:txBody>
      </p:sp>
      <p:sp>
        <p:nvSpPr>
          <p:cNvPr id="35843" name="Rectangle 5">
            <a:extLst>
              <a:ext uri="{FF2B5EF4-FFF2-40B4-BE49-F238E27FC236}">
                <a16:creationId xmlns:a16="http://schemas.microsoft.com/office/drawing/2014/main" id="{9EE7EED4-3B74-B945-BF22-E67526EA439E}"/>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35844" name="灯片编号占位符 3">
            <a:extLst>
              <a:ext uri="{FF2B5EF4-FFF2-40B4-BE49-F238E27FC236}">
                <a16:creationId xmlns:a16="http://schemas.microsoft.com/office/drawing/2014/main" id="{B19B650A-FB9D-C248-B9C1-54C67D4B9AD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B9740A3-08F8-2046-8D5E-2A2052CAEAF3}" type="slidenum">
              <a:rPr lang="zh-CN" altLang="en-US" sz="1800"/>
              <a:pPr/>
              <a:t>31</a:t>
            </a:fld>
            <a:endParaRPr lang="en-US" altLang="zh-CN" sz="1800"/>
          </a:p>
        </p:txBody>
      </p:sp>
    </p:spTree>
    <p:extLst>
      <p:ext uri="{BB962C8B-B14F-4D97-AF65-F5344CB8AC3E}">
        <p14:creationId xmlns:p14="http://schemas.microsoft.com/office/powerpoint/2010/main" val="25740806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6644">
                                            <p:txEl>
                                              <p:pRg st="0" end="0"/>
                                            </p:txEl>
                                          </p:spTgt>
                                        </p:tgtEl>
                                        <p:attrNameLst>
                                          <p:attrName>style.visibility</p:attrName>
                                        </p:attrNameLst>
                                      </p:cBhvr>
                                      <p:to>
                                        <p:strVal val="visible"/>
                                      </p:to>
                                    </p:set>
                                    <p:anim calcmode="lin" valueType="num">
                                      <p:cBhvr additive="base">
                                        <p:cTn id="7" dur="500" fill="hold"/>
                                        <p:tgtEl>
                                          <p:spTgt spid="4966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66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6644">
                                            <p:txEl>
                                              <p:pRg st="1" end="1"/>
                                            </p:txEl>
                                          </p:spTgt>
                                        </p:tgtEl>
                                        <p:attrNameLst>
                                          <p:attrName>style.visibility</p:attrName>
                                        </p:attrNameLst>
                                      </p:cBhvr>
                                      <p:to>
                                        <p:strVal val="visible"/>
                                      </p:to>
                                    </p:set>
                                    <p:anim calcmode="lin" valueType="num">
                                      <p:cBhvr additive="base">
                                        <p:cTn id="13" dur="500" fill="hold"/>
                                        <p:tgtEl>
                                          <p:spTgt spid="49664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664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96345B9-6E76-ED4D-8103-D050DDA8B6D1}"/>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243716" name="Rectangle 4">
            <a:extLst>
              <a:ext uri="{FF2B5EF4-FFF2-40B4-BE49-F238E27FC236}">
                <a16:creationId xmlns:a16="http://schemas.microsoft.com/office/drawing/2014/main" id="{93F2A8D2-41BB-C548-96BB-30A1A3F1728F}"/>
              </a:ext>
            </a:extLst>
          </p:cNvPr>
          <p:cNvSpPr>
            <a:spLocks noChangeArrowheads="1"/>
          </p:cNvSpPr>
          <p:nvPr/>
        </p:nvSpPr>
        <p:spPr bwMode="auto">
          <a:xfrm>
            <a:off x="533400" y="931863"/>
            <a:ext cx="8359775"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buFont typeface="Wingdings" pitchFamily="2" charset="2"/>
              <a:buChar char="Ø"/>
            </a:pPr>
            <a:r>
              <a:rPr lang="zh-CN" altLang="en-US" sz="3200" b="1">
                <a:solidFill>
                  <a:srgbClr val="0000FF"/>
                </a:solidFill>
                <a:latin typeface="楷体_GB2312" pitchFamily="49" charset="-122"/>
                <a:ea typeface="楷体_GB2312" pitchFamily="49" charset="-122"/>
              </a:rPr>
              <a:t>处理机的执行状态</a:t>
            </a:r>
            <a:r>
              <a:rPr lang="zh-CN" altLang="en-US" sz="3200" b="1">
                <a:solidFill>
                  <a:srgbClr val="171D17"/>
                </a:solidFill>
                <a:latin typeface="楷体_GB2312" pitchFamily="49" charset="-122"/>
                <a:ea typeface="楷体_GB2312" pitchFamily="49" charset="-122"/>
              </a:rPr>
              <a:t>       </a:t>
            </a:r>
          </a:p>
          <a:p>
            <a:pPr hangingPunct="1">
              <a:lnSpc>
                <a:spcPct val="120000"/>
              </a:lnSpc>
            </a:pPr>
            <a:r>
              <a:rPr lang="zh-CN" altLang="en-US" sz="3200" b="1">
                <a:solidFill>
                  <a:srgbClr val="171D17"/>
                </a:solidFill>
                <a:latin typeface="楷体_GB2312" pitchFamily="49" charset="-122"/>
                <a:ea typeface="楷体_GB2312" pitchFamily="49" charset="-122"/>
              </a:rPr>
              <a:t>    </a:t>
            </a:r>
            <a:r>
              <a:rPr lang="zh-CN" altLang="en-US" sz="3200" b="1">
                <a:solidFill>
                  <a:srgbClr val="FF0000"/>
                </a:solidFill>
                <a:latin typeface="楷体_GB2312" pitchFamily="49" charset="-122"/>
                <a:ea typeface="楷体_GB2312" pitchFamily="49" charset="-122"/>
              </a:rPr>
              <a:t>系统状态：</a:t>
            </a:r>
            <a:r>
              <a:rPr lang="zh-CN" altLang="en-US" sz="3200" b="1">
                <a:solidFill>
                  <a:srgbClr val="171D17"/>
                </a:solidFill>
                <a:latin typeface="楷体_GB2312" pitchFamily="49" charset="-122"/>
                <a:ea typeface="楷体_GB2312" pitchFamily="49" charset="-122"/>
              </a:rPr>
              <a:t>又称核心态或管态。具有较高的特权，能执行一切指令，访问所有寄存器和存储区。通常，</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内核运行在系统态。</a:t>
            </a:r>
          </a:p>
          <a:p>
            <a:pPr hangingPunct="1">
              <a:lnSpc>
                <a:spcPct val="120000"/>
              </a:lnSpc>
            </a:pPr>
            <a:r>
              <a:rPr lang="zh-CN" altLang="en-US" sz="3200" b="1">
                <a:solidFill>
                  <a:srgbClr val="171D17"/>
                </a:solidFill>
                <a:latin typeface="楷体_GB2312" pitchFamily="49" charset="-122"/>
                <a:ea typeface="楷体_GB2312" pitchFamily="49" charset="-122"/>
              </a:rPr>
              <a:t>    </a:t>
            </a:r>
            <a:r>
              <a:rPr lang="zh-CN" altLang="en-US" sz="3200" b="1">
                <a:solidFill>
                  <a:srgbClr val="FF0000"/>
                </a:solidFill>
                <a:latin typeface="楷体_GB2312" pitchFamily="49" charset="-122"/>
                <a:ea typeface="楷体_GB2312" pitchFamily="49" charset="-122"/>
              </a:rPr>
              <a:t>用户状态：</a:t>
            </a:r>
            <a:r>
              <a:rPr lang="zh-CN" altLang="en-US" sz="3200" b="1">
                <a:solidFill>
                  <a:srgbClr val="171D17"/>
                </a:solidFill>
                <a:latin typeface="楷体_GB2312" pitchFamily="49" charset="-122"/>
                <a:ea typeface="楷体_GB2312" pitchFamily="49" charset="-122"/>
              </a:rPr>
              <a:t>又称目态。是一种具有较低特权的执行状态，它只能执行规定的指令，访问指定的寄存器和存储区。通常，用户程序运行在用户态。         </a:t>
            </a:r>
          </a:p>
        </p:txBody>
      </p:sp>
      <p:sp>
        <p:nvSpPr>
          <p:cNvPr id="36868" name="灯片编号占位符 3">
            <a:extLst>
              <a:ext uri="{FF2B5EF4-FFF2-40B4-BE49-F238E27FC236}">
                <a16:creationId xmlns:a16="http://schemas.microsoft.com/office/drawing/2014/main" id="{41DB24ED-1E9B-C140-A344-FAEE924AD89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9DEFFBB-93BD-E643-B047-9443A2C6B882}" type="slidenum">
              <a:rPr lang="zh-CN" altLang="en-US" sz="1800"/>
              <a:pPr/>
              <a:t>32</a:t>
            </a:fld>
            <a:endParaRPr lang="en-US" altLang="zh-CN" sz="1800"/>
          </a:p>
        </p:txBody>
      </p:sp>
    </p:spTree>
    <p:extLst>
      <p:ext uri="{BB962C8B-B14F-4D97-AF65-F5344CB8AC3E}">
        <p14:creationId xmlns:p14="http://schemas.microsoft.com/office/powerpoint/2010/main" val="26992946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3716">
                                            <p:txEl>
                                              <p:pRg st="0" end="0"/>
                                            </p:txEl>
                                          </p:spTgt>
                                        </p:tgtEl>
                                        <p:attrNameLst>
                                          <p:attrName>style.visibility</p:attrName>
                                        </p:attrNameLst>
                                      </p:cBhvr>
                                      <p:to>
                                        <p:strVal val="visible"/>
                                      </p:to>
                                    </p:set>
                                    <p:animEffect transition="in" filter="barn(outVertical)">
                                      <p:cBhvr>
                                        <p:cTn id="7" dur="500"/>
                                        <p:tgtEl>
                                          <p:spTgt spid="2437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3716">
                                            <p:txEl>
                                              <p:pRg st="1" end="1"/>
                                            </p:txEl>
                                          </p:spTgt>
                                        </p:tgtEl>
                                        <p:attrNameLst>
                                          <p:attrName>style.visibility</p:attrName>
                                        </p:attrNameLst>
                                      </p:cBhvr>
                                      <p:to>
                                        <p:strVal val="visible"/>
                                      </p:to>
                                    </p:set>
                                    <p:animEffect transition="in" filter="barn(outVertical)">
                                      <p:cBhvr>
                                        <p:cTn id="12" dur="500"/>
                                        <p:tgtEl>
                                          <p:spTgt spid="2437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43716">
                                            <p:txEl>
                                              <p:pRg st="2" end="2"/>
                                            </p:txEl>
                                          </p:spTgt>
                                        </p:tgtEl>
                                        <p:attrNameLst>
                                          <p:attrName>style.visibility</p:attrName>
                                        </p:attrNameLst>
                                      </p:cBhvr>
                                      <p:to>
                                        <p:strVal val="visible"/>
                                      </p:to>
                                    </p:set>
                                    <p:animEffect transition="in" filter="barn(outVertical)">
                                      <p:cBhvr>
                                        <p:cTn id="17" dur="500"/>
                                        <p:tgtEl>
                                          <p:spTgt spid="2437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010EB59-A4FC-8A4B-B96C-90F38AEE1F69}"/>
              </a:ext>
            </a:extLst>
          </p:cNvPr>
          <p:cNvSpPr>
            <a:spLocks noChangeArrowheads="1"/>
          </p:cNvSpPr>
          <p:nvPr/>
        </p:nvSpPr>
        <p:spPr bwMode="auto">
          <a:xfrm>
            <a:off x="533400" y="87313"/>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244743" name="Text Box 7">
            <a:extLst>
              <a:ext uri="{FF2B5EF4-FFF2-40B4-BE49-F238E27FC236}">
                <a16:creationId xmlns:a16="http://schemas.microsoft.com/office/drawing/2014/main" id="{CF735807-38B9-224D-BBFD-C7CCEDDFD3F4}"/>
              </a:ext>
            </a:extLst>
          </p:cNvPr>
          <p:cNvSpPr txBox="1">
            <a:spLocks noChangeArrowheads="1"/>
          </p:cNvSpPr>
          <p:nvPr/>
        </p:nvSpPr>
        <p:spPr bwMode="auto">
          <a:xfrm>
            <a:off x="533400" y="620713"/>
            <a:ext cx="8534400" cy="56324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buFont typeface="Wingdings" pitchFamily="2" charset="2"/>
              <a:buChar char="Ø"/>
            </a:pPr>
            <a:r>
              <a:rPr lang="en-US" altLang="zh-CN" sz="3200" b="1">
                <a:solidFill>
                  <a:srgbClr val="0000FF"/>
                </a:solidFill>
                <a:latin typeface="楷体_GB2312" pitchFamily="49" charset="-122"/>
                <a:ea typeface="楷体_GB2312" pitchFamily="49" charset="-122"/>
              </a:rPr>
              <a:t>OS</a:t>
            </a:r>
            <a:r>
              <a:rPr lang="zh-CN" altLang="en-US" sz="3200" b="1">
                <a:solidFill>
                  <a:srgbClr val="0000FF"/>
                </a:solidFill>
                <a:latin typeface="楷体_GB2312" pitchFamily="49" charset="-122"/>
                <a:ea typeface="楷体_GB2312" pitchFamily="49" charset="-122"/>
              </a:rPr>
              <a:t>内核</a:t>
            </a:r>
          </a:p>
          <a:p>
            <a:pPr>
              <a:lnSpc>
                <a:spcPct val="125000"/>
              </a:lnSpc>
            </a:pPr>
            <a:r>
              <a:rPr lang="zh-CN" altLang="en-US" sz="3200" b="1">
                <a:solidFill>
                  <a:srgbClr val="0000FF"/>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通常把一些与硬件紧密相关的以及运行频率较高的模块都安排在紧靠硬件的软件层中，常住内存，以便提高</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的运行效率，并加以特殊的保护。这一部分就叫做</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的内核。</a:t>
            </a:r>
          </a:p>
          <a:p>
            <a:pPr lvl="1">
              <a:lnSpc>
                <a:spcPct val="125000"/>
              </a:lnSpc>
              <a:buClr>
                <a:srgbClr val="CC3399"/>
              </a:buClr>
              <a:buFont typeface="Wingdings" pitchFamily="2" charset="2"/>
              <a:buChar char="v"/>
            </a:pPr>
            <a:r>
              <a:rPr lang="zh-CN" altLang="en-US" sz="3200" b="1">
                <a:solidFill>
                  <a:srgbClr val="171D17"/>
                </a:solidFill>
                <a:latin typeface="楷体_GB2312" pitchFamily="49" charset="-122"/>
                <a:ea typeface="楷体_GB2312" pitchFamily="49" charset="-122"/>
              </a:rPr>
              <a:t>内核是计算机硬件的第一层扩充软件。</a:t>
            </a:r>
            <a:endParaRPr lang="en-US" altLang="zh-CN" sz="3200" b="1">
              <a:solidFill>
                <a:srgbClr val="171D17"/>
              </a:solidFill>
              <a:latin typeface="楷体_GB2312" pitchFamily="49" charset="-122"/>
              <a:ea typeface="楷体_GB2312" pitchFamily="49" charset="-122"/>
            </a:endParaRPr>
          </a:p>
          <a:p>
            <a:pPr lvl="1">
              <a:lnSpc>
                <a:spcPct val="125000"/>
              </a:lnSpc>
              <a:buClr>
                <a:srgbClr val="CC3399"/>
              </a:buClr>
              <a:buFont typeface="Wingdings" pitchFamily="2" charset="2"/>
              <a:buChar char="v"/>
            </a:pPr>
            <a:r>
              <a:rPr lang="zh-CN" altLang="en-US" sz="3200" b="1">
                <a:solidFill>
                  <a:srgbClr val="FF0000"/>
                </a:solidFill>
                <a:latin typeface="楷体_GB2312" pitchFamily="49" charset="-122"/>
                <a:ea typeface="楷体_GB2312" pitchFamily="49" charset="-122"/>
              </a:rPr>
              <a:t>主要功能包括：</a:t>
            </a:r>
            <a:endParaRPr lang="en-US" altLang="zh-CN" sz="3200" b="1">
              <a:solidFill>
                <a:srgbClr val="FF0000"/>
              </a:solidFill>
              <a:latin typeface="楷体_GB2312" pitchFamily="49" charset="-122"/>
              <a:ea typeface="楷体_GB2312" pitchFamily="49" charset="-122"/>
            </a:endParaRPr>
          </a:p>
          <a:p>
            <a:pPr lvl="2">
              <a:lnSpc>
                <a:spcPct val="125000"/>
              </a:lnSpc>
              <a:buClr>
                <a:srgbClr val="CC3399"/>
              </a:buClr>
              <a:buFont typeface="Wingdings" pitchFamily="2" charset="2"/>
              <a:buChar char="v"/>
            </a:pPr>
            <a:r>
              <a:rPr lang="zh-CN" altLang="en-US" sz="3200" b="1">
                <a:solidFill>
                  <a:srgbClr val="171D17"/>
                </a:solidFill>
                <a:latin typeface="楷体_GB2312" pitchFamily="49" charset="-122"/>
                <a:ea typeface="楷体_GB2312" pitchFamily="49" charset="-122"/>
              </a:rPr>
              <a:t>支撑功能</a:t>
            </a:r>
            <a:endParaRPr lang="en-US" altLang="zh-CN" sz="3200" b="1">
              <a:solidFill>
                <a:srgbClr val="171D17"/>
              </a:solidFill>
              <a:latin typeface="楷体_GB2312" pitchFamily="49" charset="-122"/>
              <a:ea typeface="楷体_GB2312" pitchFamily="49" charset="-122"/>
            </a:endParaRPr>
          </a:p>
          <a:p>
            <a:pPr lvl="2">
              <a:lnSpc>
                <a:spcPct val="125000"/>
              </a:lnSpc>
              <a:buClr>
                <a:srgbClr val="CC3399"/>
              </a:buClr>
              <a:buFont typeface="Wingdings" pitchFamily="2" charset="2"/>
              <a:buChar char="v"/>
            </a:pPr>
            <a:r>
              <a:rPr lang="zh-CN" altLang="en-US" sz="3200" b="1">
                <a:solidFill>
                  <a:srgbClr val="171D17"/>
                </a:solidFill>
                <a:latin typeface="楷体_GB2312" pitchFamily="49" charset="-122"/>
                <a:ea typeface="楷体_GB2312" pitchFamily="49" charset="-122"/>
              </a:rPr>
              <a:t>资源管理功能</a:t>
            </a:r>
          </a:p>
        </p:txBody>
      </p:sp>
      <p:sp>
        <p:nvSpPr>
          <p:cNvPr id="37892" name="灯片编号占位符 3">
            <a:extLst>
              <a:ext uri="{FF2B5EF4-FFF2-40B4-BE49-F238E27FC236}">
                <a16:creationId xmlns:a16="http://schemas.microsoft.com/office/drawing/2014/main" id="{BE6E24A7-1FDC-7E45-A9BF-5BA11DB15467}"/>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63CD07F-C9F3-7A40-87D5-BDFC60C67AD0}" type="slidenum">
              <a:rPr lang="zh-CN" altLang="en-US" sz="1800"/>
              <a:pPr/>
              <a:t>33</a:t>
            </a:fld>
            <a:endParaRPr lang="en-US" altLang="zh-CN" sz="1800"/>
          </a:p>
        </p:txBody>
      </p:sp>
    </p:spTree>
    <p:extLst>
      <p:ext uri="{BB962C8B-B14F-4D97-AF65-F5344CB8AC3E}">
        <p14:creationId xmlns:p14="http://schemas.microsoft.com/office/powerpoint/2010/main" val="4876171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4743">
                                            <p:txEl>
                                              <p:pRg st="0" end="0"/>
                                            </p:txEl>
                                          </p:spTgt>
                                        </p:tgtEl>
                                        <p:attrNameLst>
                                          <p:attrName>style.visibility</p:attrName>
                                        </p:attrNameLst>
                                      </p:cBhvr>
                                      <p:to>
                                        <p:strVal val="visible"/>
                                      </p:to>
                                    </p:set>
                                    <p:animEffect transition="in" filter="barn(outVertical)">
                                      <p:cBhvr>
                                        <p:cTn id="7" dur="500"/>
                                        <p:tgtEl>
                                          <p:spTgt spid="2447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4743">
                                            <p:txEl>
                                              <p:pRg st="1" end="1"/>
                                            </p:txEl>
                                          </p:spTgt>
                                        </p:tgtEl>
                                        <p:attrNameLst>
                                          <p:attrName>style.visibility</p:attrName>
                                        </p:attrNameLst>
                                      </p:cBhvr>
                                      <p:to>
                                        <p:strVal val="visible"/>
                                      </p:to>
                                    </p:set>
                                    <p:animEffect transition="in" filter="barn(outVertical)">
                                      <p:cBhvr>
                                        <p:cTn id="12" dur="500"/>
                                        <p:tgtEl>
                                          <p:spTgt spid="2447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44743">
                                            <p:txEl>
                                              <p:pRg st="2" end="2"/>
                                            </p:txEl>
                                          </p:spTgt>
                                        </p:tgtEl>
                                        <p:attrNameLst>
                                          <p:attrName>style.visibility</p:attrName>
                                        </p:attrNameLst>
                                      </p:cBhvr>
                                      <p:to>
                                        <p:strVal val="visible"/>
                                      </p:to>
                                    </p:set>
                                    <p:animEffect transition="in" filter="barn(outVertical)">
                                      <p:cBhvr>
                                        <p:cTn id="17" dur="500"/>
                                        <p:tgtEl>
                                          <p:spTgt spid="2447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4743">
                                            <p:txEl>
                                              <p:pRg st="3" end="3"/>
                                            </p:txEl>
                                          </p:spTgt>
                                        </p:tgtEl>
                                        <p:attrNameLst>
                                          <p:attrName>style.visibility</p:attrName>
                                        </p:attrNameLst>
                                      </p:cBhvr>
                                      <p:to>
                                        <p:strVal val="visible"/>
                                      </p:to>
                                    </p:set>
                                    <p:animEffect transition="in" filter="barn(outVertical)">
                                      <p:cBhvr>
                                        <p:cTn id="22" dur="500"/>
                                        <p:tgtEl>
                                          <p:spTgt spid="244743">
                                            <p:txEl>
                                              <p:pRg st="3" end="3"/>
                                            </p:txEl>
                                          </p:spTgt>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244743">
                                            <p:txEl>
                                              <p:pRg st="4" end="4"/>
                                            </p:txEl>
                                          </p:spTgt>
                                        </p:tgtEl>
                                        <p:attrNameLst>
                                          <p:attrName>style.visibility</p:attrName>
                                        </p:attrNameLst>
                                      </p:cBhvr>
                                      <p:to>
                                        <p:strVal val="visible"/>
                                      </p:to>
                                    </p:set>
                                    <p:animEffect transition="in" filter="barn(outVertical)">
                                      <p:cBhvr>
                                        <p:cTn id="25" dur="500"/>
                                        <p:tgtEl>
                                          <p:spTgt spid="244743">
                                            <p:txEl>
                                              <p:pRg st="4" end="4"/>
                                            </p:txEl>
                                          </p:spTgt>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244743">
                                            <p:txEl>
                                              <p:pRg st="5" end="5"/>
                                            </p:txEl>
                                          </p:spTgt>
                                        </p:tgtEl>
                                        <p:attrNameLst>
                                          <p:attrName>style.visibility</p:attrName>
                                        </p:attrNameLst>
                                      </p:cBhvr>
                                      <p:to>
                                        <p:strVal val="visible"/>
                                      </p:to>
                                    </p:set>
                                    <p:animEffect transition="in" filter="barn(outVertical)">
                                      <p:cBhvr>
                                        <p:cTn id="28" dur="500"/>
                                        <p:tgtEl>
                                          <p:spTgt spid="2447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
            <a:extLst>
              <a:ext uri="{FF2B5EF4-FFF2-40B4-BE49-F238E27FC236}">
                <a16:creationId xmlns:a16="http://schemas.microsoft.com/office/drawing/2014/main" id="{1C4DC329-66DB-8D49-8F03-1546E6089E14}"/>
              </a:ext>
            </a:extLst>
          </p:cNvPr>
          <p:cNvSpPr>
            <a:spLocks noChangeArrowheads="1"/>
          </p:cNvSpPr>
          <p:nvPr/>
        </p:nvSpPr>
        <p:spPr bwMode="auto">
          <a:xfrm>
            <a:off x="755650" y="-26988"/>
            <a:ext cx="2730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3" name="TextBox 2">
            <a:extLst>
              <a:ext uri="{FF2B5EF4-FFF2-40B4-BE49-F238E27FC236}">
                <a16:creationId xmlns:a16="http://schemas.microsoft.com/office/drawing/2014/main" id="{A6A6587F-A5BC-6B49-9F52-1D165149FD06}"/>
              </a:ext>
            </a:extLst>
          </p:cNvPr>
          <p:cNvSpPr txBox="1">
            <a:spLocks noChangeArrowheads="1"/>
          </p:cNvSpPr>
          <p:nvPr/>
        </p:nvSpPr>
        <p:spPr bwMode="auto">
          <a:xfrm>
            <a:off x="971550" y="4292600"/>
            <a:ext cx="78486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buClr>
                <a:srgbClr val="0000FF"/>
              </a:buClr>
              <a:buFont typeface="Wingdings" pitchFamily="2" charset="2"/>
              <a:buChar char="Ø"/>
            </a:pPr>
            <a:r>
              <a:rPr lang="zh-CN" altLang="en-US" sz="2800" b="1">
                <a:solidFill>
                  <a:srgbClr val="0000FF"/>
                </a:solidFill>
                <a:latin typeface="楷体_GB2312" pitchFamily="49" charset="-122"/>
                <a:ea typeface="楷体_GB2312" pitchFamily="49" charset="-122"/>
              </a:rPr>
              <a:t>原语</a:t>
            </a:r>
          </a:p>
          <a:p>
            <a:pPr>
              <a:lnSpc>
                <a:spcPct val="125000"/>
              </a:lnSpc>
              <a:buClr>
                <a:srgbClr val="0000FF"/>
              </a:buClr>
              <a:buFont typeface="Wingdings" pitchFamily="2" charset="2"/>
              <a:buNone/>
            </a:pPr>
            <a:r>
              <a:rPr lang="zh-CN" altLang="en-US" sz="2800" b="1">
                <a:solidFill>
                  <a:srgbClr val="171D17"/>
                </a:solidFill>
                <a:latin typeface="楷体_GB2312" pitchFamily="49" charset="-122"/>
                <a:ea typeface="楷体_GB2312" pitchFamily="49" charset="-122"/>
              </a:rPr>
              <a:t>   由若干条指令组成、用来实现某个特定操作的一个过程。</a:t>
            </a:r>
          </a:p>
          <a:p>
            <a:pPr lvl="1">
              <a:lnSpc>
                <a:spcPct val="125000"/>
              </a:lnSpc>
              <a:buClr>
                <a:srgbClr val="CC3399"/>
              </a:buClr>
              <a:buFont typeface="Wingdings" pitchFamily="2" charset="2"/>
              <a:buChar char="v"/>
            </a:pPr>
            <a:r>
              <a:rPr lang="zh-CN" altLang="en-US" sz="2800" b="1">
                <a:solidFill>
                  <a:srgbClr val="171D17"/>
                </a:solidFill>
                <a:latin typeface="楷体_GB2312" pitchFamily="49" charset="-122"/>
                <a:ea typeface="楷体_GB2312" pitchFamily="49" charset="-122"/>
              </a:rPr>
              <a:t>操作具有原子性</a:t>
            </a:r>
            <a:endParaRPr lang="zh-CN" altLang="en-US" sz="2800"/>
          </a:p>
        </p:txBody>
      </p:sp>
      <p:sp>
        <p:nvSpPr>
          <p:cNvPr id="4" name="矩形 3">
            <a:extLst>
              <a:ext uri="{FF2B5EF4-FFF2-40B4-BE49-F238E27FC236}">
                <a16:creationId xmlns:a16="http://schemas.microsoft.com/office/drawing/2014/main" id="{5304822B-6CF2-9F4C-B020-AFB37ACE9FAF}"/>
              </a:ext>
            </a:extLst>
          </p:cNvPr>
          <p:cNvSpPr>
            <a:spLocks noChangeArrowheads="1"/>
          </p:cNvSpPr>
          <p:nvPr/>
        </p:nvSpPr>
        <p:spPr bwMode="auto">
          <a:xfrm>
            <a:off x="1331913" y="681038"/>
            <a:ext cx="756126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Clr>
                <a:srgbClr val="CC3399"/>
              </a:buClr>
              <a:buFont typeface="Wingdings" pitchFamily="2" charset="2"/>
              <a:buChar char="v"/>
            </a:pPr>
            <a:r>
              <a:rPr lang="zh-CN" altLang="en-US" sz="2800" b="1">
                <a:solidFill>
                  <a:srgbClr val="171D17"/>
                </a:solidFill>
                <a:latin typeface="楷体_GB2312" pitchFamily="49" charset="-122"/>
                <a:ea typeface="楷体_GB2312" pitchFamily="49" charset="-122"/>
              </a:rPr>
              <a:t>支撑功能</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中断处理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时钟管理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原语操作</a:t>
            </a:r>
            <a:endParaRPr lang="en-US" altLang="zh-CN" sz="2800" b="1">
              <a:solidFill>
                <a:srgbClr val="171D17"/>
              </a:solidFill>
              <a:latin typeface="楷体_GB2312" pitchFamily="49" charset="-122"/>
              <a:ea typeface="楷体_GB2312" pitchFamily="49" charset="-122"/>
            </a:endParaRPr>
          </a:p>
          <a:p>
            <a:pPr>
              <a:buClr>
                <a:srgbClr val="CC3399"/>
              </a:buClr>
              <a:buFont typeface="Wingdings" pitchFamily="2" charset="2"/>
              <a:buChar char="v"/>
            </a:pPr>
            <a:r>
              <a:rPr lang="zh-CN" altLang="en-US" sz="2800" b="1">
                <a:solidFill>
                  <a:srgbClr val="171D17"/>
                </a:solidFill>
                <a:latin typeface="楷体_GB2312" pitchFamily="49" charset="-122"/>
                <a:ea typeface="楷体_GB2312" pitchFamily="49" charset="-122"/>
              </a:rPr>
              <a:t>资源管理功能</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进程管理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存储器管理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设备管理</a:t>
            </a:r>
          </a:p>
        </p:txBody>
      </p:sp>
      <p:sp>
        <p:nvSpPr>
          <p:cNvPr id="38917" name="灯片编号占位符 3">
            <a:extLst>
              <a:ext uri="{FF2B5EF4-FFF2-40B4-BE49-F238E27FC236}">
                <a16:creationId xmlns:a16="http://schemas.microsoft.com/office/drawing/2014/main" id="{45C93324-35A2-6049-87B9-FFF1ECF0C2B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8058F2A-0ADD-A445-ACB9-701114EABE82}" type="slidenum">
              <a:rPr lang="zh-CN" altLang="en-US" sz="1800"/>
              <a:pPr/>
              <a:t>34</a:t>
            </a:fld>
            <a:endParaRPr lang="en-US" altLang="zh-CN" sz="1800"/>
          </a:p>
        </p:txBody>
      </p:sp>
    </p:spTree>
    <p:extLst>
      <p:ext uri="{BB962C8B-B14F-4D97-AF65-F5344CB8AC3E}">
        <p14:creationId xmlns:p14="http://schemas.microsoft.com/office/powerpoint/2010/main" val="49763376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linds(horizontal)">
                                      <p:cBhvr>
                                        <p:cTn id="24" dur="500"/>
                                        <p:tgtEl>
                                          <p:spTgt spid="4">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linds(horizontal)">
                                      <p:cBhvr>
                                        <p:cTn id="30" dur="500"/>
                                        <p:tgtEl>
                                          <p:spTgt spid="4">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5A6C851-E440-0747-A743-BF7E468FD2A8}"/>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进程的创建</a:t>
            </a:r>
          </a:p>
        </p:txBody>
      </p:sp>
      <p:sp>
        <p:nvSpPr>
          <p:cNvPr id="246789" name="Text Box 5">
            <a:extLst>
              <a:ext uri="{FF2B5EF4-FFF2-40B4-BE49-F238E27FC236}">
                <a16:creationId xmlns:a16="http://schemas.microsoft.com/office/drawing/2014/main" id="{CFDE728B-B538-2642-AA37-7C8C772A9884}"/>
              </a:ext>
            </a:extLst>
          </p:cNvPr>
          <p:cNvSpPr txBox="1">
            <a:spLocks noChangeArrowheads="1"/>
          </p:cNvSpPr>
          <p:nvPr/>
        </p:nvSpPr>
        <p:spPr bwMode="auto">
          <a:xfrm>
            <a:off x="609600" y="609600"/>
            <a:ext cx="8229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200" b="1">
                <a:solidFill>
                  <a:srgbClr val="0000FF"/>
                </a:solidFill>
                <a:latin typeface="楷体_GB2312" pitchFamily="49" charset="-122"/>
                <a:ea typeface="楷体_GB2312" pitchFamily="49" charset="-122"/>
              </a:rPr>
              <a:t>1</a:t>
            </a:r>
            <a:r>
              <a:rPr lang="zh-CN" altLang="en-US" sz="3200" b="1">
                <a:solidFill>
                  <a:srgbClr val="0000FF"/>
                </a:solidFill>
                <a:latin typeface="楷体_GB2312" pitchFamily="49" charset="-122"/>
                <a:ea typeface="楷体_GB2312" pitchFamily="49" charset="-122"/>
              </a:rPr>
              <a:t>、进程图</a:t>
            </a:r>
            <a:r>
              <a:rPr lang="en-US" altLang="zh-CN" sz="3200" b="1">
                <a:solidFill>
                  <a:srgbClr val="0000FF"/>
                </a:solidFill>
                <a:latin typeface="楷体_GB2312" pitchFamily="49" charset="-122"/>
                <a:ea typeface="楷体_GB2312" pitchFamily="49" charset="-122"/>
              </a:rPr>
              <a:t>(Process Graph)</a:t>
            </a:r>
          </a:p>
          <a:p>
            <a:pPr eaLnBrk="1" hangingPunct="1">
              <a:spcBef>
                <a:spcPct val="50000"/>
              </a:spcBef>
            </a:pPr>
            <a:r>
              <a:rPr lang="en-US" altLang="zh-CN" sz="3200" b="1">
                <a:solidFill>
                  <a:srgbClr val="171D17"/>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用于描述进程家族关系的有向树。</a:t>
            </a:r>
          </a:p>
        </p:txBody>
      </p:sp>
      <p:grpSp>
        <p:nvGrpSpPr>
          <p:cNvPr id="2" name="Group 64">
            <a:extLst>
              <a:ext uri="{FF2B5EF4-FFF2-40B4-BE49-F238E27FC236}">
                <a16:creationId xmlns:a16="http://schemas.microsoft.com/office/drawing/2014/main" id="{6CEAC727-BDE0-8241-BB49-F4793D3B7DA4}"/>
              </a:ext>
            </a:extLst>
          </p:cNvPr>
          <p:cNvGrpSpPr>
            <a:grpSpLocks/>
          </p:cNvGrpSpPr>
          <p:nvPr/>
        </p:nvGrpSpPr>
        <p:grpSpPr bwMode="auto">
          <a:xfrm>
            <a:off x="1450975" y="3187700"/>
            <a:ext cx="5407025" cy="2908300"/>
            <a:chOff x="1106" y="2536"/>
            <a:chExt cx="3406" cy="1832"/>
          </a:xfrm>
        </p:grpSpPr>
        <p:sp>
          <p:nvSpPr>
            <p:cNvPr id="39944" name="Oval 39">
              <a:extLst>
                <a:ext uri="{FF2B5EF4-FFF2-40B4-BE49-F238E27FC236}">
                  <a16:creationId xmlns:a16="http://schemas.microsoft.com/office/drawing/2014/main" id="{7D1AEFA2-C29C-D343-99BF-B7DB911A814D}"/>
                </a:ext>
              </a:extLst>
            </p:cNvPr>
            <p:cNvSpPr>
              <a:spLocks noChangeArrowheads="1"/>
            </p:cNvSpPr>
            <p:nvPr/>
          </p:nvSpPr>
          <p:spPr bwMode="auto">
            <a:xfrm>
              <a:off x="3073" y="2920"/>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C</a:t>
              </a:r>
            </a:p>
          </p:txBody>
        </p:sp>
        <p:sp>
          <p:nvSpPr>
            <p:cNvPr id="39945" name="Oval 37">
              <a:extLst>
                <a:ext uri="{FF2B5EF4-FFF2-40B4-BE49-F238E27FC236}">
                  <a16:creationId xmlns:a16="http://schemas.microsoft.com/office/drawing/2014/main" id="{B8038132-295F-D941-8124-07F6977CFE56}"/>
                </a:ext>
              </a:extLst>
            </p:cNvPr>
            <p:cNvSpPr>
              <a:spLocks noChangeArrowheads="1"/>
            </p:cNvSpPr>
            <p:nvPr/>
          </p:nvSpPr>
          <p:spPr bwMode="auto">
            <a:xfrm>
              <a:off x="2498" y="392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K</a:t>
              </a:r>
            </a:p>
          </p:txBody>
        </p:sp>
        <p:sp>
          <p:nvSpPr>
            <p:cNvPr id="39946" name="Oval 38">
              <a:extLst>
                <a:ext uri="{FF2B5EF4-FFF2-40B4-BE49-F238E27FC236}">
                  <a16:creationId xmlns:a16="http://schemas.microsoft.com/office/drawing/2014/main" id="{CCB3D824-F676-AE4C-98F6-93E0AF14FF98}"/>
                </a:ext>
              </a:extLst>
            </p:cNvPr>
            <p:cNvSpPr>
              <a:spLocks noChangeArrowheads="1"/>
            </p:cNvSpPr>
            <p:nvPr/>
          </p:nvSpPr>
          <p:spPr bwMode="auto">
            <a:xfrm>
              <a:off x="2114" y="2872"/>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B</a:t>
              </a:r>
            </a:p>
          </p:txBody>
        </p:sp>
        <p:sp>
          <p:nvSpPr>
            <p:cNvPr id="39947" name="Oval 40">
              <a:extLst>
                <a:ext uri="{FF2B5EF4-FFF2-40B4-BE49-F238E27FC236}">
                  <a16:creationId xmlns:a16="http://schemas.microsoft.com/office/drawing/2014/main" id="{B6C4CCD4-1C0F-CD47-9FB8-7B41B512454D}"/>
                </a:ext>
              </a:extLst>
            </p:cNvPr>
            <p:cNvSpPr>
              <a:spLocks noChangeArrowheads="1"/>
            </p:cNvSpPr>
            <p:nvPr/>
          </p:nvSpPr>
          <p:spPr bwMode="auto">
            <a:xfrm>
              <a:off x="1634" y="3352"/>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D</a:t>
              </a:r>
            </a:p>
          </p:txBody>
        </p:sp>
        <p:sp>
          <p:nvSpPr>
            <p:cNvPr id="39948" name="Oval 41">
              <a:extLst>
                <a:ext uri="{FF2B5EF4-FFF2-40B4-BE49-F238E27FC236}">
                  <a16:creationId xmlns:a16="http://schemas.microsoft.com/office/drawing/2014/main" id="{69C32FD6-3BAC-7643-9518-EA48185880B7}"/>
                </a:ext>
              </a:extLst>
            </p:cNvPr>
            <p:cNvSpPr>
              <a:spLocks noChangeArrowheads="1"/>
            </p:cNvSpPr>
            <p:nvPr/>
          </p:nvSpPr>
          <p:spPr bwMode="auto">
            <a:xfrm>
              <a:off x="2450" y="3400"/>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E</a:t>
              </a:r>
            </a:p>
          </p:txBody>
        </p:sp>
        <p:sp>
          <p:nvSpPr>
            <p:cNvPr id="39949" name="Oval 42">
              <a:extLst>
                <a:ext uri="{FF2B5EF4-FFF2-40B4-BE49-F238E27FC236}">
                  <a16:creationId xmlns:a16="http://schemas.microsoft.com/office/drawing/2014/main" id="{EB288EC7-4BB6-1343-AC5A-AA1A1C581064}"/>
                </a:ext>
              </a:extLst>
            </p:cNvPr>
            <p:cNvSpPr>
              <a:spLocks noChangeArrowheads="1"/>
            </p:cNvSpPr>
            <p:nvPr/>
          </p:nvSpPr>
          <p:spPr bwMode="auto">
            <a:xfrm>
              <a:off x="3458" y="344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G</a:t>
              </a:r>
            </a:p>
          </p:txBody>
        </p:sp>
        <p:sp>
          <p:nvSpPr>
            <p:cNvPr id="39950" name="Oval 43">
              <a:extLst>
                <a:ext uri="{FF2B5EF4-FFF2-40B4-BE49-F238E27FC236}">
                  <a16:creationId xmlns:a16="http://schemas.microsoft.com/office/drawing/2014/main" id="{25B37047-1E3C-3A46-80A6-6295BB04A5DB}"/>
                </a:ext>
              </a:extLst>
            </p:cNvPr>
            <p:cNvSpPr>
              <a:spLocks noChangeArrowheads="1"/>
            </p:cNvSpPr>
            <p:nvPr/>
          </p:nvSpPr>
          <p:spPr bwMode="auto">
            <a:xfrm>
              <a:off x="4226" y="344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H</a:t>
              </a:r>
            </a:p>
          </p:txBody>
        </p:sp>
        <p:sp>
          <p:nvSpPr>
            <p:cNvPr id="39951" name="Oval 44">
              <a:extLst>
                <a:ext uri="{FF2B5EF4-FFF2-40B4-BE49-F238E27FC236}">
                  <a16:creationId xmlns:a16="http://schemas.microsoft.com/office/drawing/2014/main" id="{C04CB85B-FEC1-D84E-8738-86807428E438}"/>
                </a:ext>
              </a:extLst>
            </p:cNvPr>
            <p:cNvSpPr>
              <a:spLocks noChangeArrowheads="1"/>
            </p:cNvSpPr>
            <p:nvPr/>
          </p:nvSpPr>
          <p:spPr bwMode="auto">
            <a:xfrm>
              <a:off x="2930" y="344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F</a:t>
              </a:r>
            </a:p>
          </p:txBody>
        </p:sp>
        <p:sp>
          <p:nvSpPr>
            <p:cNvPr id="39952" name="Oval 45">
              <a:extLst>
                <a:ext uri="{FF2B5EF4-FFF2-40B4-BE49-F238E27FC236}">
                  <a16:creationId xmlns:a16="http://schemas.microsoft.com/office/drawing/2014/main" id="{9F72EA21-57BA-8648-AE72-1118C148331A}"/>
                </a:ext>
              </a:extLst>
            </p:cNvPr>
            <p:cNvSpPr>
              <a:spLocks noChangeArrowheads="1"/>
            </p:cNvSpPr>
            <p:nvPr/>
          </p:nvSpPr>
          <p:spPr bwMode="auto">
            <a:xfrm>
              <a:off x="1106" y="3976"/>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I</a:t>
              </a:r>
            </a:p>
          </p:txBody>
        </p:sp>
        <p:sp>
          <p:nvSpPr>
            <p:cNvPr id="39953" name="Oval 46">
              <a:extLst>
                <a:ext uri="{FF2B5EF4-FFF2-40B4-BE49-F238E27FC236}">
                  <a16:creationId xmlns:a16="http://schemas.microsoft.com/office/drawing/2014/main" id="{D9BA0E84-68BC-084F-8836-651ED64502E4}"/>
                </a:ext>
              </a:extLst>
            </p:cNvPr>
            <p:cNvSpPr>
              <a:spLocks noChangeArrowheads="1"/>
            </p:cNvSpPr>
            <p:nvPr/>
          </p:nvSpPr>
          <p:spPr bwMode="auto">
            <a:xfrm>
              <a:off x="1778" y="392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J</a:t>
              </a:r>
            </a:p>
          </p:txBody>
        </p:sp>
        <p:sp>
          <p:nvSpPr>
            <p:cNvPr id="39954" name="Oval 47">
              <a:extLst>
                <a:ext uri="{FF2B5EF4-FFF2-40B4-BE49-F238E27FC236}">
                  <a16:creationId xmlns:a16="http://schemas.microsoft.com/office/drawing/2014/main" id="{0E10BDF1-D578-0F4C-B9B2-2AB6BED371F2}"/>
                </a:ext>
              </a:extLst>
            </p:cNvPr>
            <p:cNvSpPr>
              <a:spLocks noChangeArrowheads="1"/>
            </p:cNvSpPr>
            <p:nvPr/>
          </p:nvSpPr>
          <p:spPr bwMode="auto">
            <a:xfrm>
              <a:off x="4034" y="3976"/>
              <a:ext cx="335"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M</a:t>
              </a:r>
            </a:p>
          </p:txBody>
        </p:sp>
        <p:sp>
          <p:nvSpPr>
            <p:cNvPr id="39955" name="Oval 48">
              <a:extLst>
                <a:ext uri="{FF2B5EF4-FFF2-40B4-BE49-F238E27FC236}">
                  <a16:creationId xmlns:a16="http://schemas.microsoft.com/office/drawing/2014/main" id="{F929F7D2-1C5B-D743-AE9B-3826AC055F47}"/>
                </a:ext>
              </a:extLst>
            </p:cNvPr>
            <p:cNvSpPr>
              <a:spLocks noChangeArrowheads="1"/>
            </p:cNvSpPr>
            <p:nvPr/>
          </p:nvSpPr>
          <p:spPr bwMode="auto">
            <a:xfrm>
              <a:off x="2594" y="2536"/>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A</a:t>
              </a:r>
            </a:p>
          </p:txBody>
        </p:sp>
        <p:sp>
          <p:nvSpPr>
            <p:cNvPr id="39956" name="Oval 49">
              <a:extLst>
                <a:ext uri="{FF2B5EF4-FFF2-40B4-BE49-F238E27FC236}">
                  <a16:creationId xmlns:a16="http://schemas.microsoft.com/office/drawing/2014/main" id="{99585FB5-6D39-1E43-8F5E-B16A2F39541B}"/>
                </a:ext>
              </a:extLst>
            </p:cNvPr>
            <p:cNvSpPr>
              <a:spLocks noChangeArrowheads="1"/>
            </p:cNvSpPr>
            <p:nvPr/>
          </p:nvSpPr>
          <p:spPr bwMode="auto">
            <a:xfrm>
              <a:off x="3410" y="3976"/>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L</a:t>
              </a:r>
            </a:p>
          </p:txBody>
        </p:sp>
        <p:sp>
          <p:nvSpPr>
            <p:cNvPr id="39957" name="Line 50">
              <a:extLst>
                <a:ext uri="{FF2B5EF4-FFF2-40B4-BE49-F238E27FC236}">
                  <a16:creationId xmlns:a16="http://schemas.microsoft.com/office/drawing/2014/main" id="{0F060D58-A867-8F44-9EBE-571A0D58154F}"/>
                </a:ext>
              </a:extLst>
            </p:cNvPr>
            <p:cNvSpPr>
              <a:spLocks noChangeShapeType="1"/>
            </p:cNvSpPr>
            <p:nvPr/>
          </p:nvSpPr>
          <p:spPr bwMode="auto">
            <a:xfrm flipH="1">
              <a:off x="2401" y="2780"/>
              <a:ext cx="19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8" name="Line 51">
              <a:extLst>
                <a:ext uri="{FF2B5EF4-FFF2-40B4-BE49-F238E27FC236}">
                  <a16:creationId xmlns:a16="http://schemas.microsoft.com/office/drawing/2014/main" id="{E8ABB9E0-8C2B-0D4B-B9B7-D0E4BF4FC931}"/>
                </a:ext>
              </a:extLst>
            </p:cNvPr>
            <p:cNvSpPr>
              <a:spLocks noChangeShapeType="1"/>
            </p:cNvSpPr>
            <p:nvPr/>
          </p:nvSpPr>
          <p:spPr bwMode="auto">
            <a:xfrm flipH="1">
              <a:off x="1873" y="3164"/>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9" name="Line 52">
              <a:extLst>
                <a:ext uri="{FF2B5EF4-FFF2-40B4-BE49-F238E27FC236}">
                  <a16:creationId xmlns:a16="http://schemas.microsoft.com/office/drawing/2014/main" id="{9ECABD57-7FDF-3448-A613-E888ACA192A7}"/>
                </a:ext>
              </a:extLst>
            </p:cNvPr>
            <p:cNvSpPr>
              <a:spLocks noChangeShapeType="1"/>
            </p:cNvSpPr>
            <p:nvPr/>
          </p:nvSpPr>
          <p:spPr bwMode="auto">
            <a:xfrm flipH="1">
              <a:off x="1345" y="3644"/>
              <a:ext cx="28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0" name="Line 53">
              <a:extLst>
                <a:ext uri="{FF2B5EF4-FFF2-40B4-BE49-F238E27FC236}">
                  <a16:creationId xmlns:a16="http://schemas.microsoft.com/office/drawing/2014/main" id="{ED0F6CB3-10A2-3646-8B7D-E293BE16D528}"/>
                </a:ext>
              </a:extLst>
            </p:cNvPr>
            <p:cNvSpPr>
              <a:spLocks noChangeShapeType="1"/>
            </p:cNvSpPr>
            <p:nvPr/>
          </p:nvSpPr>
          <p:spPr bwMode="auto">
            <a:xfrm>
              <a:off x="1825" y="3692"/>
              <a:ext cx="96"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1" name="Line 54">
              <a:extLst>
                <a:ext uri="{FF2B5EF4-FFF2-40B4-BE49-F238E27FC236}">
                  <a16:creationId xmlns:a16="http://schemas.microsoft.com/office/drawing/2014/main" id="{3B2BAD07-8657-994C-AFD6-64B16DE293B1}"/>
                </a:ext>
              </a:extLst>
            </p:cNvPr>
            <p:cNvSpPr>
              <a:spLocks noChangeShapeType="1"/>
            </p:cNvSpPr>
            <p:nvPr/>
          </p:nvSpPr>
          <p:spPr bwMode="auto">
            <a:xfrm>
              <a:off x="2353" y="3164"/>
              <a:ext cx="19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2" name="Line 55">
              <a:extLst>
                <a:ext uri="{FF2B5EF4-FFF2-40B4-BE49-F238E27FC236}">
                  <a16:creationId xmlns:a16="http://schemas.microsoft.com/office/drawing/2014/main" id="{C4C77664-E514-AA45-8D6F-A386A6AF2BBB}"/>
                </a:ext>
              </a:extLst>
            </p:cNvPr>
            <p:cNvSpPr>
              <a:spLocks noChangeShapeType="1"/>
            </p:cNvSpPr>
            <p:nvPr/>
          </p:nvSpPr>
          <p:spPr bwMode="auto">
            <a:xfrm>
              <a:off x="2593" y="3740"/>
              <a:ext cx="49"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3" name="Line 56">
              <a:extLst>
                <a:ext uri="{FF2B5EF4-FFF2-40B4-BE49-F238E27FC236}">
                  <a16:creationId xmlns:a16="http://schemas.microsoft.com/office/drawing/2014/main" id="{9B07B468-CA29-9D4C-89DE-622BC6B5D730}"/>
                </a:ext>
              </a:extLst>
            </p:cNvPr>
            <p:cNvSpPr>
              <a:spLocks noChangeShapeType="1"/>
            </p:cNvSpPr>
            <p:nvPr/>
          </p:nvSpPr>
          <p:spPr bwMode="auto">
            <a:xfrm>
              <a:off x="2833" y="2828"/>
              <a:ext cx="288"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4" name="Line 57">
              <a:extLst>
                <a:ext uri="{FF2B5EF4-FFF2-40B4-BE49-F238E27FC236}">
                  <a16:creationId xmlns:a16="http://schemas.microsoft.com/office/drawing/2014/main" id="{485A79E3-F202-204A-8C0C-041EE95DE797}"/>
                </a:ext>
              </a:extLst>
            </p:cNvPr>
            <p:cNvSpPr>
              <a:spLocks noChangeShapeType="1"/>
            </p:cNvSpPr>
            <p:nvPr/>
          </p:nvSpPr>
          <p:spPr bwMode="auto">
            <a:xfrm flipH="1">
              <a:off x="3121" y="3260"/>
              <a:ext cx="96"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5" name="Line 58">
              <a:extLst>
                <a:ext uri="{FF2B5EF4-FFF2-40B4-BE49-F238E27FC236}">
                  <a16:creationId xmlns:a16="http://schemas.microsoft.com/office/drawing/2014/main" id="{FACB80A0-A586-D34F-BA26-EA8F7F58CC26}"/>
                </a:ext>
              </a:extLst>
            </p:cNvPr>
            <p:cNvSpPr>
              <a:spLocks noChangeShapeType="1"/>
            </p:cNvSpPr>
            <p:nvPr/>
          </p:nvSpPr>
          <p:spPr bwMode="auto">
            <a:xfrm>
              <a:off x="3313" y="3212"/>
              <a:ext cx="24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6" name="Line 59">
              <a:extLst>
                <a:ext uri="{FF2B5EF4-FFF2-40B4-BE49-F238E27FC236}">
                  <a16:creationId xmlns:a16="http://schemas.microsoft.com/office/drawing/2014/main" id="{B6957690-B594-784B-8C89-E4D733E4A2E8}"/>
                </a:ext>
              </a:extLst>
            </p:cNvPr>
            <p:cNvSpPr>
              <a:spLocks noChangeShapeType="1"/>
            </p:cNvSpPr>
            <p:nvPr/>
          </p:nvSpPr>
          <p:spPr bwMode="auto">
            <a:xfrm>
              <a:off x="3361" y="3116"/>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7" name="Line 60">
              <a:extLst>
                <a:ext uri="{FF2B5EF4-FFF2-40B4-BE49-F238E27FC236}">
                  <a16:creationId xmlns:a16="http://schemas.microsoft.com/office/drawing/2014/main" id="{AB0DCD0A-1550-1940-A972-7E36A8D6EDB0}"/>
                </a:ext>
              </a:extLst>
            </p:cNvPr>
            <p:cNvSpPr>
              <a:spLocks noChangeShapeType="1"/>
            </p:cNvSpPr>
            <p:nvPr/>
          </p:nvSpPr>
          <p:spPr bwMode="auto">
            <a:xfrm>
              <a:off x="3553" y="378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8" name="Line 61">
              <a:extLst>
                <a:ext uri="{FF2B5EF4-FFF2-40B4-BE49-F238E27FC236}">
                  <a16:creationId xmlns:a16="http://schemas.microsoft.com/office/drawing/2014/main" id="{04A8B45B-6261-524D-853C-436C84A05E5B}"/>
                </a:ext>
              </a:extLst>
            </p:cNvPr>
            <p:cNvSpPr>
              <a:spLocks noChangeShapeType="1"/>
            </p:cNvSpPr>
            <p:nvPr/>
          </p:nvSpPr>
          <p:spPr bwMode="auto">
            <a:xfrm>
              <a:off x="3697" y="3692"/>
              <a:ext cx="43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246846" name="Text Box 62">
            <a:extLst>
              <a:ext uri="{FF2B5EF4-FFF2-40B4-BE49-F238E27FC236}">
                <a16:creationId xmlns:a16="http://schemas.microsoft.com/office/drawing/2014/main" id="{F2C7C264-B3A3-144E-A6E0-FEFAC3D2FAAE}"/>
              </a:ext>
            </a:extLst>
          </p:cNvPr>
          <p:cNvSpPr txBox="1">
            <a:spLocks noChangeArrowheads="1"/>
          </p:cNvSpPr>
          <p:nvPr/>
        </p:nvSpPr>
        <p:spPr bwMode="auto">
          <a:xfrm>
            <a:off x="2895600" y="6248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2-9  </a:t>
            </a:r>
            <a:r>
              <a:rPr lang="zh-CN" altLang="en-US" b="1">
                <a:solidFill>
                  <a:schemeClr val="tx1"/>
                </a:solidFill>
                <a:latin typeface="Times New Roman" panose="02020603050405020304" pitchFamily="18" charset="0"/>
              </a:rPr>
              <a:t>进程树</a:t>
            </a:r>
          </a:p>
        </p:txBody>
      </p:sp>
      <p:sp>
        <p:nvSpPr>
          <p:cNvPr id="246849" name="Text Box 65">
            <a:extLst>
              <a:ext uri="{FF2B5EF4-FFF2-40B4-BE49-F238E27FC236}">
                <a16:creationId xmlns:a16="http://schemas.microsoft.com/office/drawing/2014/main" id="{802F490E-19B1-714B-9C61-239672CFCAEE}"/>
              </a:ext>
            </a:extLst>
          </p:cNvPr>
          <p:cNvSpPr txBox="1">
            <a:spLocks noChangeArrowheads="1"/>
          </p:cNvSpPr>
          <p:nvPr/>
        </p:nvSpPr>
        <p:spPr bwMode="auto">
          <a:xfrm>
            <a:off x="1066800" y="2209800"/>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rgbClr val="0000FF"/>
                </a:solidFill>
                <a:ea typeface="楷体_GB2312" pitchFamily="49" charset="-122"/>
              </a:rPr>
              <a:t>子进程、父进程、祖父进程、进程家族的祖先</a:t>
            </a:r>
          </a:p>
        </p:txBody>
      </p:sp>
      <p:sp>
        <p:nvSpPr>
          <p:cNvPr id="39943" name="灯片编号占位符 3">
            <a:extLst>
              <a:ext uri="{FF2B5EF4-FFF2-40B4-BE49-F238E27FC236}">
                <a16:creationId xmlns:a16="http://schemas.microsoft.com/office/drawing/2014/main" id="{005DBFF7-DED8-2A43-98DD-FEEFA135054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52877B1-21C1-4B48-9026-8821CAD93CDB}" type="slidenum">
              <a:rPr lang="zh-CN" altLang="en-US" sz="1800"/>
              <a:pPr/>
              <a:t>35</a:t>
            </a:fld>
            <a:endParaRPr lang="en-US" altLang="zh-CN" sz="1800"/>
          </a:p>
        </p:txBody>
      </p:sp>
    </p:spTree>
    <p:extLst>
      <p:ext uri="{BB962C8B-B14F-4D97-AF65-F5344CB8AC3E}">
        <p14:creationId xmlns:p14="http://schemas.microsoft.com/office/powerpoint/2010/main" val="25345366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6789">
                                            <p:txEl>
                                              <p:pRg st="0" end="0"/>
                                            </p:txEl>
                                          </p:spTgt>
                                        </p:tgtEl>
                                        <p:attrNameLst>
                                          <p:attrName>style.visibility</p:attrName>
                                        </p:attrNameLst>
                                      </p:cBhvr>
                                      <p:to>
                                        <p:strVal val="visible"/>
                                      </p:to>
                                    </p:set>
                                    <p:animEffect transition="in" filter="barn(outVertical)">
                                      <p:cBhvr>
                                        <p:cTn id="7" dur="500"/>
                                        <p:tgtEl>
                                          <p:spTgt spid="2467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6789">
                                            <p:txEl>
                                              <p:pRg st="1" end="1"/>
                                            </p:txEl>
                                          </p:spTgt>
                                        </p:tgtEl>
                                        <p:attrNameLst>
                                          <p:attrName>style.visibility</p:attrName>
                                        </p:attrNameLst>
                                      </p:cBhvr>
                                      <p:to>
                                        <p:strVal val="visible"/>
                                      </p:to>
                                    </p:set>
                                    <p:animEffect transition="in" filter="barn(outVertical)">
                                      <p:cBhvr>
                                        <p:cTn id="12" dur="500"/>
                                        <p:tgtEl>
                                          <p:spTgt spid="2467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246846"/>
                                        </p:tgtEl>
                                        <p:attrNameLst>
                                          <p:attrName>style.visibility</p:attrName>
                                        </p:attrNameLst>
                                      </p:cBhvr>
                                      <p:to>
                                        <p:strVal val="visible"/>
                                      </p:to>
                                    </p:set>
                                    <p:anim calcmode="lin" valueType="num">
                                      <p:cBhvr additive="base">
                                        <p:cTn id="22" dur="500" fill="hold"/>
                                        <p:tgtEl>
                                          <p:spTgt spid="246846"/>
                                        </p:tgtEl>
                                        <p:attrNameLst>
                                          <p:attrName>ppt_x</p:attrName>
                                        </p:attrNameLst>
                                      </p:cBhvr>
                                      <p:tavLst>
                                        <p:tav tm="0">
                                          <p:val>
                                            <p:strVal val="0-#ppt_w/2"/>
                                          </p:val>
                                        </p:tav>
                                        <p:tav tm="100000">
                                          <p:val>
                                            <p:strVal val="#ppt_x"/>
                                          </p:val>
                                        </p:tav>
                                      </p:tavLst>
                                    </p:anim>
                                    <p:anim calcmode="lin" valueType="num">
                                      <p:cBhvr additive="base">
                                        <p:cTn id="23" dur="500" fill="hold"/>
                                        <p:tgtEl>
                                          <p:spTgt spid="2468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6849">
                                            <p:txEl>
                                              <p:pRg st="0" end="0"/>
                                            </p:txEl>
                                          </p:spTgt>
                                        </p:tgtEl>
                                        <p:attrNameLst>
                                          <p:attrName>style.visibility</p:attrName>
                                        </p:attrNameLst>
                                      </p:cBhvr>
                                      <p:to>
                                        <p:strVal val="visible"/>
                                      </p:to>
                                    </p:set>
                                    <p:animEffect transition="in" filter="wipe(left)">
                                      <p:cBhvr>
                                        <p:cTn id="28" dur="500"/>
                                        <p:tgtEl>
                                          <p:spTgt spid="2468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build="p" autoUpdateAnimBg="0"/>
      <p:bldP spid="246846" grpId="0" autoUpdateAnimBg="0"/>
      <p:bldP spid="24684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a:extLst>
              <a:ext uri="{FF2B5EF4-FFF2-40B4-BE49-F238E27FC236}">
                <a16:creationId xmlns:a16="http://schemas.microsoft.com/office/drawing/2014/main" id="{8514D8B1-BDED-7D46-850D-52664E8E622A}"/>
              </a:ext>
            </a:extLst>
          </p:cNvPr>
          <p:cNvSpPr txBox="1">
            <a:spLocks noChangeArrowheads="1"/>
          </p:cNvSpPr>
          <p:nvPr/>
        </p:nvSpPr>
        <p:spPr bwMode="auto">
          <a:xfrm>
            <a:off x="762000" y="-76200"/>
            <a:ext cx="6442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291845" name="Text Box 5">
            <a:extLst>
              <a:ext uri="{FF2B5EF4-FFF2-40B4-BE49-F238E27FC236}">
                <a16:creationId xmlns:a16="http://schemas.microsoft.com/office/drawing/2014/main" id="{187438D2-8983-8D42-AA21-5060485191D4}"/>
              </a:ext>
            </a:extLst>
          </p:cNvPr>
          <p:cNvSpPr txBox="1">
            <a:spLocks noChangeArrowheads="1"/>
          </p:cNvSpPr>
          <p:nvPr/>
        </p:nvSpPr>
        <p:spPr bwMode="auto">
          <a:xfrm>
            <a:off x="533400" y="609600"/>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、引起创建进程的事件</a:t>
            </a:r>
          </a:p>
        </p:txBody>
      </p:sp>
      <p:sp>
        <p:nvSpPr>
          <p:cNvPr id="291847" name="Text Box 7">
            <a:extLst>
              <a:ext uri="{FF2B5EF4-FFF2-40B4-BE49-F238E27FC236}">
                <a16:creationId xmlns:a16="http://schemas.microsoft.com/office/drawing/2014/main" id="{FE59D64F-44E0-D447-99DD-0B50C3638525}"/>
              </a:ext>
            </a:extLst>
          </p:cNvPr>
          <p:cNvSpPr txBox="1">
            <a:spLocks noChangeArrowheads="1"/>
          </p:cNvSpPr>
          <p:nvPr/>
        </p:nvSpPr>
        <p:spPr bwMode="auto">
          <a:xfrm>
            <a:off x="533400" y="1371600"/>
            <a:ext cx="8458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65000"/>
              </a:lnSpc>
              <a:spcBef>
                <a:spcPct val="50000"/>
              </a:spcBef>
            </a:pPr>
            <a:r>
              <a:rPr lang="en-US" altLang="zh-CN" sz="3200" b="1">
                <a:solidFill>
                  <a:srgbClr val="171D17"/>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１</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用户登录  </a:t>
            </a:r>
          </a:p>
          <a:p>
            <a:pPr eaLnBrk="1" hangingPunct="1">
              <a:lnSpc>
                <a:spcPct val="65000"/>
              </a:lnSpc>
              <a:spcBef>
                <a:spcPct val="50000"/>
              </a:spcBef>
            </a:pPr>
            <a:r>
              <a:rPr lang="zh-CN" altLang="en-US" sz="3200" b="1">
                <a:solidFill>
                  <a:srgbClr val="171D17"/>
                </a:solidFill>
                <a:latin typeface="楷体_GB2312" pitchFamily="49" charset="-122"/>
                <a:ea typeface="楷体_GB2312" pitchFamily="49" charset="-122"/>
              </a:rPr>
              <a:t>  </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２</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作业调度    </a:t>
            </a:r>
          </a:p>
          <a:p>
            <a:pPr eaLnBrk="1" hangingPunct="1">
              <a:lnSpc>
                <a:spcPct val="65000"/>
              </a:lnSpc>
              <a:spcBef>
                <a:spcPct val="50000"/>
              </a:spcBef>
            </a:pPr>
            <a:r>
              <a:rPr lang="zh-CN" altLang="en-US" sz="3200" b="1">
                <a:solidFill>
                  <a:srgbClr val="171D17"/>
                </a:solidFill>
                <a:latin typeface="楷体_GB2312" pitchFamily="49" charset="-122"/>
                <a:ea typeface="楷体_GB2312" pitchFamily="49" charset="-122"/>
              </a:rPr>
              <a:t>  </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３</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提供服务  </a:t>
            </a:r>
          </a:p>
          <a:p>
            <a:pPr eaLnBrk="1" hangingPunct="1">
              <a:lnSpc>
                <a:spcPct val="65000"/>
              </a:lnSpc>
              <a:spcBef>
                <a:spcPct val="50000"/>
              </a:spcBef>
            </a:pPr>
            <a:r>
              <a:rPr lang="zh-CN" altLang="en-US" sz="3200" b="1">
                <a:solidFill>
                  <a:srgbClr val="171D17"/>
                </a:solidFill>
                <a:latin typeface="楷体_GB2312" pitchFamily="49" charset="-122"/>
                <a:ea typeface="楷体_GB2312" pitchFamily="49" charset="-122"/>
              </a:rPr>
              <a:t>  </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４</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应用请求</a:t>
            </a:r>
          </a:p>
        </p:txBody>
      </p:sp>
      <p:sp>
        <p:nvSpPr>
          <p:cNvPr id="291848" name="Text Box 8">
            <a:extLst>
              <a:ext uri="{FF2B5EF4-FFF2-40B4-BE49-F238E27FC236}">
                <a16:creationId xmlns:a16="http://schemas.microsoft.com/office/drawing/2014/main" id="{86E0ED52-F8AD-AD4F-9B65-B170B3459598}"/>
              </a:ext>
            </a:extLst>
          </p:cNvPr>
          <p:cNvSpPr txBox="1">
            <a:spLocks noChangeArrowheads="1"/>
          </p:cNvSpPr>
          <p:nvPr/>
        </p:nvSpPr>
        <p:spPr bwMode="auto">
          <a:xfrm>
            <a:off x="533400" y="3581400"/>
            <a:ext cx="838200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90000"/>
              </a:lnSpc>
              <a:spcBef>
                <a:spcPct val="50000"/>
              </a:spcBef>
            </a:pPr>
            <a:r>
              <a:rPr lang="zh-CN" altLang="en-US" sz="3200" b="1">
                <a:solidFill>
                  <a:srgbClr val="FF0000"/>
                </a:solidFill>
                <a:latin typeface="楷体_GB2312" pitchFamily="49" charset="-122"/>
                <a:ea typeface="楷体_GB2312" pitchFamily="49" charset="-122"/>
              </a:rPr>
              <a:t>注意：</a:t>
            </a:r>
          </a:p>
          <a:p>
            <a:pPr eaLnBrk="1" hangingPunct="1">
              <a:lnSpc>
                <a:spcPct val="110000"/>
              </a:lnSpc>
              <a:spcBef>
                <a:spcPct val="50000"/>
              </a:spcBef>
            </a:pPr>
            <a:r>
              <a:rPr lang="zh-CN" altLang="en-US" sz="3200" b="1">
                <a:solidFill>
                  <a:srgbClr val="171D17"/>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前三种情况下，新进程都是由系统内核创建的。</a:t>
            </a:r>
          </a:p>
          <a:p>
            <a:pPr eaLnBrk="1" hangingPunct="1">
              <a:lnSpc>
                <a:spcPct val="110000"/>
              </a:lnSpc>
              <a:spcBef>
                <a:spcPct val="50000"/>
              </a:spcBef>
            </a:pPr>
            <a:r>
              <a:rPr lang="zh-CN" altLang="en-US" sz="3200" b="1">
                <a:solidFill>
                  <a:srgbClr val="0000FF"/>
                </a:solidFill>
                <a:latin typeface="楷体_GB2312" pitchFamily="49" charset="-122"/>
                <a:ea typeface="楷体_GB2312" pitchFamily="49" charset="-122"/>
              </a:rPr>
              <a:t>    第四类事件则是应用进程根据自己的需要，由它自己创建一个新进程。</a:t>
            </a:r>
          </a:p>
        </p:txBody>
      </p:sp>
      <p:sp>
        <p:nvSpPr>
          <p:cNvPr id="40966" name="灯片编号占位符 3">
            <a:extLst>
              <a:ext uri="{FF2B5EF4-FFF2-40B4-BE49-F238E27FC236}">
                <a16:creationId xmlns:a16="http://schemas.microsoft.com/office/drawing/2014/main" id="{BDD9988B-A21C-3E41-A78D-C7A7F45BE040}"/>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D14C37A-E646-684B-B74A-41DF6A68F510}" type="slidenum">
              <a:rPr lang="zh-CN" altLang="en-US" sz="1800"/>
              <a:pPr/>
              <a:t>36</a:t>
            </a:fld>
            <a:endParaRPr lang="en-US" altLang="zh-CN" sz="1800"/>
          </a:p>
        </p:txBody>
      </p:sp>
    </p:spTree>
    <p:extLst>
      <p:ext uri="{BB962C8B-B14F-4D97-AF65-F5344CB8AC3E}">
        <p14:creationId xmlns:p14="http://schemas.microsoft.com/office/powerpoint/2010/main" val="8252129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45"/>
                                        </p:tgtEl>
                                        <p:attrNameLst>
                                          <p:attrName>style.visibility</p:attrName>
                                        </p:attrNameLst>
                                      </p:cBhvr>
                                      <p:to>
                                        <p:strVal val="visible"/>
                                      </p:to>
                                    </p:set>
                                    <p:animEffect transition="in" filter="dissolve">
                                      <p:cBhvr>
                                        <p:cTn id="7" dur="500"/>
                                        <p:tgtEl>
                                          <p:spTgt spid="291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1847">
                                            <p:txEl>
                                              <p:pRg st="0" end="0"/>
                                            </p:txEl>
                                          </p:spTgt>
                                        </p:tgtEl>
                                        <p:attrNameLst>
                                          <p:attrName>style.visibility</p:attrName>
                                        </p:attrNameLst>
                                      </p:cBhvr>
                                      <p:to>
                                        <p:strVal val="visible"/>
                                      </p:to>
                                    </p:set>
                                    <p:animEffect transition="in" filter="barn(outVertical)">
                                      <p:cBhvr>
                                        <p:cTn id="12" dur="500"/>
                                        <p:tgtEl>
                                          <p:spTgt spid="2918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1847">
                                            <p:txEl>
                                              <p:pRg st="1" end="1"/>
                                            </p:txEl>
                                          </p:spTgt>
                                        </p:tgtEl>
                                        <p:attrNameLst>
                                          <p:attrName>style.visibility</p:attrName>
                                        </p:attrNameLst>
                                      </p:cBhvr>
                                      <p:to>
                                        <p:strVal val="visible"/>
                                      </p:to>
                                    </p:set>
                                    <p:animEffect transition="in" filter="barn(outVertical)">
                                      <p:cBhvr>
                                        <p:cTn id="17" dur="500"/>
                                        <p:tgtEl>
                                          <p:spTgt spid="2918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1847">
                                            <p:txEl>
                                              <p:pRg st="2" end="2"/>
                                            </p:txEl>
                                          </p:spTgt>
                                        </p:tgtEl>
                                        <p:attrNameLst>
                                          <p:attrName>style.visibility</p:attrName>
                                        </p:attrNameLst>
                                      </p:cBhvr>
                                      <p:to>
                                        <p:strVal val="visible"/>
                                      </p:to>
                                    </p:set>
                                    <p:animEffect transition="in" filter="barn(outVertical)">
                                      <p:cBhvr>
                                        <p:cTn id="22" dur="500"/>
                                        <p:tgtEl>
                                          <p:spTgt spid="2918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1847">
                                            <p:txEl>
                                              <p:pRg st="3" end="3"/>
                                            </p:txEl>
                                          </p:spTgt>
                                        </p:tgtEl>
                                        <p:attrNameLst>
                                          <p:attrName>style.visibility</p:attrName>
                                        </p:attrNameLst>
                                      </p:cBhvr>
                                      <p:to>
                                        <p:strVal val="visible"/>
                                      </p:to>
                                    </p:set>
                                    <p:animEffect transition="in" filter="barn(outVertical)">
                                      <p:cBhvr>
                                        <p:cTn id="27" dur="500"/>
                                        <p:tgtEl>
                                          <p:spTgt spid="29184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1848">
                                            <p:txEl>
                                              <p:pRg st="0" end="0"/>
                                            </p:txEl>
                                          </p:spTgt>
                                        </p:tgtEl>
                                        <p:attrNameLst>
                                          <p:attrName>style.visibility</p:attrName>
                                        </p:attrNameLst>
                                      </p:cBhvr>
                                      <p:to>
                                        <p:strVal val="visible"/>
                                      </p:to>
                                    </p:set>
                                    <p:animEffect transition="in" filter="barn(outVertical)">
                                      <p:cBhvr>
                                        <p:cTn id="32" dur="500"/>
                                        <p:tgtEl>
                                          <p:spTgt spid="29184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91848">
                                            <p:txEl>
                                              <p:pRg st="1" end="1"/>
                                            </p:txEl>
                                          </p:spTgt>
                                        </p:tgtEl>
                                        <p:attrNameLst>
                                          <p:attrName>style.visibility</p:attrName>
                                        </p:attrNameLst>
                                      </p:cBhvr>
                                      <p:to>
                                        <p:strVal val="visible"/>
                                      </p:to>
                                    </p:set>
                                    <p:animEffect transition="in" filter="barn(outVertical)">
                                      <p:cBhvr>
                                        <p:cTn id="37" dur="500"/>
                                        <p:tgtEl>
                                          <p:spTgt spid="29184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91848">
                                            <p:txEl>
                                              <p:pRg st="2" end="2"/>
                                            </p:txEl>
                                          </p:spTgt>
                                        </p:tgtEl>
                                        <p:attrNameLst>
                                          <p:attrName>style.visibility</p:attrName>
                                        </p:attrNameLst>
                                      </p:cBhvr>
                                      <p:to>
                                        <p:strVal val="visible"/>
                                      </p:to>
                                    </p:set>
                                    <p:animEffect transition="in" filter="barn(outVertical)">
                                      <p:cBhvr>
                                        <p:cTn id="42" dur="500"/>
                                        <p:tgtEl>
                                          <p:spTgt spid="2918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autoUpdateAnimBg="0"/>
      <p:bldP spid="291847" grpId="0" build="p" autoUpdateAnimBg="0"/>
      <p:bldP spid="29184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a:extLst>
              <a:ext uri="{FF2B5EF4-FFF2-40B4-BE49-F238E27FC236}">
                <a16:creationId xmlns:a16="http://schemas.microsoft.com/office/drawing/2014/main" id="{65B97A02-7E88-4547-9051-402FA7D39780}"/>
              </a:ext>
            </a:extLst>
          </p:cNvPr>
          <p:cNvSpPr txBox="1">
            <a:spLocks noChangeArrowheads="1"/>
          </p:cNvSpPr>
          <p:nvPr/>
        </p:nvSpPr>
        <p:spPr bwMode="auto">
          <a:xfrm>
            <a:off x="685800" y="1914525"/>
            <a:ext cx="7239000" cy="2657475"/>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buFont typeface="Wingdings" pitchFamily="2" charset="2"/>
              <a:buChar char="Ø"/>
            </a:pPr>
            <a:r>
              <a:rPr lang="zh-CN" altLang="en-US" sz="3200" b="1">
                <a:solidFill>
                  <a:srgbClr val="FF0000"/>
                </a:solidFill>
                <a:latin typeface="楷体_GB2312" pitchFamily="49" charset="-122"/>
                <a:ea typeface="楷体_GB2312" pitchFamily="49" charset="-122"/>
              </a:rPr>
              <a:t>新进程的创建步骤：</a:t>
            </a:r>
            <a:endParaRPr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endParaRPr>
          </a:p>
          <a:p>
            <a:pPr hangingPunct="1">
              <a:lnSpc>
                <a:spcPct val="6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（１）申请空白</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p>
          <a:p>
            <a:pPr hangingPunct="1">
              <a:lnSpc>
                <a:spcPct val="65000"/>
              </a:lnSpc>
              <a:spcBef>
                <a:spcPct val="50000"/>
              </a:spcBef>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（２）为新的进程分配资源</a:t>
            </a:r>
          </a:p>
          <a:p>
            <a:pPr hangingPunct="1">
              <a:lnSpc>
                <a:spcPct val="6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（３）初始化进程控制块</a:t>
            </a:r>
          </a:p>
          <a:p>
            <a:pPr hangingPunct="1">
              <a:lnSpc>
                <a:spcPct val="6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（４）将新进程插入就绪队列</a:t>
            </a:r>
          </a:p>
        </p:txBody>
      </p:sp>
      <p:sp>
        <p:nvSpPr>
          <p:cNvPr id="315395" name="Text Box 3">
            <a:extLst>
              <a:ext uri="{FF2B5EF4-FFF2-40B4-BE49-F238E27FC236}">
                <a16:creationId xmlns:a16="http://schemas.microsoft.com/office/drawing/2014/main" id="{0F16A153-B1DB-1847-A447-2288F9904FA0}"/>
              </a:ext>
            </a:extLst>
          </p:cNvPr>
          <p:cNvSpPr txBox="1">
            <a:spLocks noChangeArrowheads="1"/>
          </p:cNvSpPr>
          <p:nvPr/>
        </p:nvSpPr>
        <p:spPr bwMode="auto">
          <a:xfrm>
            <a:off x="609600" y="635000"/>
            <a:ext cx="830580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3600" b="1">
                <a:solidFill>
                  <a:srgbClr val="0000FF"/>
                </a:solidFill>
                <a:latin typeface="楷体_GB2312" pitchFamily="49" charset="-122"/>
                <a:ea typeface="楷体_GB2312" pitchFamily="49" charset="-122"/>
              </a:rPr>
              <a:t>3</a:t>
            </a:r>
            <a:r>
              <a:rPr lang="zh-CN" altLang="en-US" sz="3600" b="1">
                <a:solidFill>
                  <a:srgbClr val="0000FF"/>
                </a:solidFill>
                <a:latin typeface="楷体_GB2312" pitchFamily="49" charset="-122"/>
                <a:ea typeface="楷体_GB2312" pitchFamily="49" charset="-122"/>
              </a:rPr>
              <a:t>、进程的创建</a:t>
            </a:r>
            <a:r>
              <a:rPr lang="en-US" altLang="zh-CN" sz="3600" b="1">
                <a:solidFill>
                  <a:srgbClr val="0000FF"/>
                </a:solidFill>
                <a:latin typeface="楷体_GB2312" pitchFamily="49" charset="-122"/>
                <a:ea typeface="楷体_GB2312" pitchFamily="49" charset="-122"/>
              </a:rPr>
              <a:t>(Creation of Progress)</a:t>
            </a:r>
          </a:p>
          <a:p>
            <a:pPr hangingPunct="1">
              <a:lnSpc>
                <a:spcPct val="80000"/>
              </a:lnSpc>
              <a:spcBef>
                <a:spcPct val="50000"/>
              </a:spcBef>
            </a:pPr>
            <a:r>
              <a:rPr kumimoji="0" lang="en-US" altLang="zh-CN" sz="3200" b="1">
                <a:solidFill>
                  <a:schemeClr val="tx1"/>
                </a:solidFill>
                <a:latin typeface="Tahoma" panose="020B0604030504040204" pitchFamily="34" charset="0"/>
                <a:ea typeface="楷体_GB2312" pitchFamily="49" charset="-122"/>
              </a:rPr>
              <a:t>   </a:t>
            </a:r>
            <a:r>
              <a:rPr kumimoji="0" lang="zh-CN" altLang="en-US" sz="3200" b="1">
                <a:solidFill>
                  <a:srgbClr val="171D17"/>
                </a:solidFill>
                <a:latin typeface="Tahoma" panose="020B0604030504040204" pitchFamily="34" charset="0"/>
                <a:ea typeface="楷体_GB2312" pitchFamily="49" charset="-122"/>
              </a:rPr>
              <a:t>创建新进程时要执行创建进程的系统调用</a:t>
            </a:r>
            <a:r>
              <a:rPr kumimoji="0" lang="zh-CN" altLang="en-US" sz="3200" b="1">
                <a:solidFill>
                  <a:schemeClr val="tx1"/>
                </a:solidFill>
                <a:latin typeface="Tahoma" panose="020B0604030504040204" pitchFamily="34" charset="0"/>
                <a:ea typeface="楷体_GB2312" pitchFamily="49" charset="-122"/>
              </a:rPr>
              <a:t>。</a:t>
            </a:r>
            <a:endParaRPr lang="zh-CN" altLang="en-US" sz="3200" b="1">
              <a:solidFill>
                <a:srgbClr val="171D17"/>
              </a:solidFill>
              <a:latin typeface="楷体_GB2312" pitchFamily="49" charset="-122"/>
              <a:ea typeface="楷体_GB2312" pitchFamily="49" charset="-122"/>
            </a:endParaRPr>
          </a:p>
        </p:txBody>
      </p:sp>
      <p:sp>
        <p:nvSpPr>
          <p:cNvPr id="41988" name="Text Box 4">
            <a:extLst>
              <a:ext uri="{FF2B5EF4-FFF2-40B4-BE49-F238E27FC236}">
                <a16:creationId xmlns:a16="http://schemas.microsoft.com/office/drawing/2014/main" id="{8EF19F41-FE2B-294C-AF41-98E8DACD82BE}"/>
              </a:ext>
            </a:extLst>
          </p:cNvPr>
          <p:cNvSpPr txBox="1">
            <a:spLocks noChangeArrowheads="1"/>
          </p:cNvSpPr>
          <p:nvPr/>
        </p:nvSpPr>
        <p:spPr bwMode="auto">
          <a:xfrm>
            <a:off x="762000" y="-76200"/>
            <a:ext cx="6151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41989" name="灯片编号占位符 3">
            <a:extLst>
              <a:ext uri="{FF2B5EF4-FFF2-40B4-BE49-F238E27FC236}">
                <a16:creationId xmlns:a16="http://schemas.microsoft.com/office/drawing/2014/main" id="{A74A91D8-4378-7E4F-8536-78705BC601E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3721BC6-0AF6-5542-8404-4A891391A544}" type="slidenum">
              <a:rPr lang="zh-CN" altLang="en-US" sz="1800"/>
              <a:pPr/>
              <a:t>37</a:t>
            </a:fld>
            <a:endParaRPr lang="en-US" altLang="zh-CN" sz="1800"/>
          </a:p>
        </p:txBody>
      </p:sp>
    </p:spTree>
    <p:extLst>
      <p:ext uri="{BB962C8B-B14F-4D97-AF65-F5344CB8AC3E}">
        <p14:creationId xmlns:p14="http://schemas.microsoft.com/office/powerpoint/2010/main" val="262815062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arn(outVertical)">
                                      <p:cBhvr>
                                        <p:cTn id="7" dur="500"/>
                                        <p:tgtEl>
                                          <p:spTgt spid="315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barn(outVertical)">
                                      <p:cBhvr>
                                        <p:cTn id="12" dur="500"/>
                                        <p:tgtEl>
                                          <p:spTgt spid="315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5394">
                                            <p:txEl>
                                              <p:pRg st="0" end="0"/>
                                            </p:txEl>
                                          </p:spTgt>
                                        </p:tgtEl>
                                        <p:attrNameLst>
                                          <p:attrName>style.visibility</p:attrName>
                                        </p:attrNameLst>
                                      </p:cBhvr>
                                      <p:to>
                                        <p:strVal val="visible"/>
                                      </p:to>
                                    </p:set>
                                    <p:animEffect transition="in" filter="barn(outVertical)">
                                      <p:cBhvr>
                                        <p:cTn id="17" dur="500"/>
                                        <p:tgtEl>
                                          <p:spTgt spid="31539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15394">
                                            <p:txEl>
                                              <p:pRg st="1" end="1"/>
                                            </p:txEl>
                                          </p:spTgt>
                                        </p:tgtEl>
                                        <p:attrNameLst>
                                          <p:attrName>style.visibility</p:attrName>
                                        </p:attrNameLst>
                                      </p:cBhvr>
                                      <p:to>
                                        <p:strVal val="visible"/>
                                      </p:to>
                                    </p:set>
                                    <p:animEffect transition="in" filter="barn(outVertical)">
                                      <p:cBhvr>
                                        <p:cTn id="22" dur="500"/>
                                        <p:tgtEl>
                                          <p:spTgt spid="31539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15394">
                                            <p:txEl>
                                              <p:pRg st="2" end="2"/>
                                            </p:txEl>
                                          </p:spTgt>
                                        </p:tgtEl>
                                        <p:attrNameLst>
                                          <p:attrName>style.visibility</p:attrName>
                                        </p:attrNameLst>
                                      </p:cBhvr>
                                      <p:to>
                                        <p:strVal val="visible"/>
                                      </p:to>
                                    </p:set>
                                    <p:animEffect transition="in" filter="barn(outVertical)">
                                      <p:cBhvr>
                                        <p:cTn id="27" dur="500"/>
                                        <p:tgtEl>
                                          <p:spTgt spid="31539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15394">
                                            <p:txEl>
                                              <p:pRg st="3" end="3"/>
                                            </p:txEl>
                                          </p:spTgt>
                                        </p:tgtEl>
                                        <p:attrNameLst>
                                          <p:attrName>style.visibility</p:attrName>
                                        </p:attrNameLst>
                                      </p:cBhvr>
                                      <p:to>
                                        <p:strVal val="visible"/>
                                      </p:to>
                                    </p:set>
                                    <p:animEffect transition="in" filter="barn(outVertical)">
                                      <p:cBhvr>
                                        <p:cTn id="32" dur="500"/>
                                        <p:tgtEl>
                                          <p:spTgt spid="31539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15394">
                                            <p:txEl>
                                              <p:pRg st="4" end="4"/>
                                            </p:txEl>
                                          </p:spTgt>
                                        </p:tgtEl>
                                        <p:attrNameLst>
                                          <p:attrName>style.visibility</p:attrName>
                                        </p:attrNameLst>
                                      </p:cBhvr>
                                      <p:to>
                                        <p:strVal val="visible"/>
                                      </p:to>
                                    </p:set>
                                    <p:animEffect transition="in" filter="barn(outVertical)">
                                      <p:cBhvr>
                                        <p:cTn id="37" dur="500"/>
                                        <p:tgtEl>
                                          <p:spTgt spid="3153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build="p" autoUpdateAnimBg="0"/>
      <p:bldP spid="31539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5620" name="Object 4">
            <a:extLst>
              <a:ext uri="{FF2B5EF4-FFF2-40B4-BE49-F238E27FC236}">
                <a16:creationId xmlns:a16="http://schemas.microsoft.com/office/drawing/2014/main" id="{342250D0-18A3-2046-92B1-53D81F9E8CCB}"/>
              </a:ext>
            </a:extLst>
          </p:cNvPr>
          <p:cNvGraphicFramePr>
            <a:graphicFrameLocks noChangeAspect="1"/>
          </p:cNvGraphicFramePr>
          <p:nvPr/>
        </p:nvGraphicFramePr>
        <p:xfrm>
          <a:off x="2051050" y="1517650"/>
          <a:ext cx="4114800" cy="4648200"/>
        </p:xfrm>
        <a:graphic>
          <a:graphicData uri="http://schemas.openxmlformats.org/presentationml/2006/ole">
            <mc:AlternateContent xmlns:mc="http://schemas.openxmlformats.org/markup-compatibility/2006">
              <mc:Choice xmlns:v="urn:schemas-microsoft-com:vml" Requires="v">
                <p:oleObj spid="_x0000_s8193" name="Photo Editor 照片" r:id="rId4" imgW="1289050" imgH="2514600" progId="MSPhotoEd.3">
                  <p:embed/>
                </p:oleObj>
              </mc:Choice>
              <mc:Fallback>
                <p:oleObj name="Photo Editor 照片" r:id="rId4" imgW="1289050" imgH="2514600" progId="MSPhotoEd.3">
                  <p:embed/>
                  <p:pic>
                    <p:nvPicPr>
                      <p:cNvPr id="495620" name="Object 4">
                        <a:extLst>
                          <a:ext uri="{FF2B5EF4-FFF2-40B4-BE49-F238E27FC236}">
                            <a16:creationId xmlns:a16="http://schemas.microsoft.com/office/drawing/2014/main" id="{342250D0-18A3-2046-92B1-53D81F9E8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517650"/>
                        <a:ext cx="4114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5">
            <a:extLst>
              <a:ext uri="{FF2B5EF4-FFF2-40B4-BE49-F238E27FC236}">
                <a16:creationId xmlns:a16="http://schemas.microsoft.com/office/drawing/2014/main" id="{F8AB3402-C889-634F-9BEA-F2B4B6CE240D}"/>
              </a:ext>
            </a:extLst>
          </p:cNvPr>
          <p:cNvSpPr>
            <a:spLocks noChangeArrowheads="1"/>
          </p:cNvSpPr>
          <p:nvPr/>
        </p:nvSpPr>
        <p:spPr bwMode="auto">
          <a:xfrm>
            <a:off x="3108325" y="712788"/>
            <a:ext cx="3398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kumimoji="0" lang="zh-CN" altLang="en-US" sz="2800" b="1">
                <a:solidFill>
                  <a:srgbClr val="0000FF"/>
                </a:solidFill>
              </a:rPr>
              <a:t>创建原语的实现过程</a:t>
            </a:r>
          </a:p>
        </p:txBody>
      </p:sp>
      <p:sp>
        <p:nvSpPr>
          <p:cNvPr id="5124" name="Text Box 6">
            <a:extLst>
              <a:ext uri="{FF2B5EF4-FFF2-40B4-BE49-F238E27FC236}">
                <a16:creationId xmlns:a16="http://schemas.microsoft.com/office/drawing/2014/main" id="{21189A48-120D-4846-A763-67F4C7F4BC98}"/>
              </a:ext>
            </a:extLst>
          </p:cNvPr>
          <p:cNvSpPr txBox="1">
            <a:spLocks noChangeArrowheads="1"/>
          </p:cNvSpPr>
          <p:nvPr/>
        </p:nvSpPr>
        <p:spPr bwMode="auto">
          <a:xfrm>
            <a:off x="762000" y="-76200"/>
            <a:ext cx="6151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5125" name="灯片编号占位符 3">
            <a:extLst>
              <a:ext uri="{FF2B5EF4-FFF2-40B4-BE49-F238E27FC236}">
                <a16:creationId xmlns:a16="http://schemas.microsoft.com/office/drawing/2014/main" id="{476A2CDD-DCEA-3848-84E1-820F5BEC2F0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4746B24-951C-4E41-A922-1BCE5DD51124}" type="slidenum">
              <a:rPr lang="zh-CN" altLang="en-US" sz="1800"/>
              <a:pPr/>
              <a:t>38</a:t>
            </a:fld>
            <a:endParaRPr lang="en-US" altLang="zh-CN" sz="1800"/>
          </a:p>
        </p:txBody>
      </p:sp>
    </p:spTree>
    <p:extLst>
      <p:ext uri="{BB962C8B-B14F-4D97-AF65-F5344CB8AC3E}">
        <p14:creationId xmlns:p14="http://schemas.microsoft.com/office/powerpoint/2010/main" val="1506874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anim calcmode="lin" valueType="num">
                                      <p:cBhvr additive="base">
                                        <p:cTn id="7" dur="500" fill="hold"/>
                                        <p:tgtEl>
                                          <p:spTgt spid="495620"/>
                                        </p:tgtEl>
                                        <p:attrNameLst>
                                          <p:attrName>ppt_x</p:attrName>
                                        </p:attrNameLst>
                                      </p:cBhvr>
                                      <p:tavLst>
                                        <p:tav tm="0">
                                          <p:val>
                                            <p:strVal val="0-#ppt_w/2"/>
                                          </p:val>
                                        </p:tav>
                                        <p:tav tm="100000">
                                          <p:val>
                                            <p:strVal val="#ppt_x"/>
                                          </p:val>
                                        </p:tav>
                                      </p:tavLst>
                                    </p:anim>
                                    <p:anim calcmode="lin" valueType="num">
                                      <p:cBhvr additive="base">
                                        <p:cTn id="8" dur="500" fill="hold"/>
                                        <p:tgtEl>
                                          <p:spTgt spid="4956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6" name="Rectangle 4">
            <a:extLst>
              <a:ext uri="{FF2B5EF4-FFF2-40B4-BE49-F238E27FC236}">
                <a16:creationId xmlns:a16="http://schemas.microsoft.com/office/drawing/2014/main" id="{593A1D69-978F-BC4F-A52D-718F551A061A}"/>
              </a:ext>
            </a:extLst>
          </p:cNvPr>
          <p:cNvSpPr>
            <a:spLocks noChangeArrowheads="1"/>
          </p:cNvSpPr>
          <p:nvPr/>
        </p:nvSpPr>
        <p:spPr bwMode="auto">
          <a:xfrm>
            <a:off x="893763" y="1557338"/>
            <a:ext cx="648652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pPr>
            <a:r>
              <a:rPr lang="zh-CN" altLang="en-US" sz="3200" b="1">
                <a:solidFill>
                  <a:srgbClr val="171D17"/>
                </a:solidFill>
                <a:latin typeface="楷体_GB2312" pitchFamily="49" charset="-122"/>
                <a:ea typeface="楷体_GB2312" pitchFamily="49" charset="-122"/>
              </a:rPr>
              <a:t>进程名</a:t>
            </a:r>
            <a:r>
              <a:rPr lang="en-US" altLang="zh-CN" sz="3200" b="1">
                <a:solidFill>
                  <a:srgbClr val="171D17"/>
                </a:solidFill>
                <a:latin typeface="楷体_GB2312" pitchFamily="49" charset="-122"/>
                <a:ea typeface="楷体_GB2312" pitchFamily="49" charset="-122"/>
              </a:rPr>
              <a:t>n       </a:t>
            </a:r>
          </a:p>
          <a:p>
            <a:pPr>
              <a:lnSpc>
                <a:spcPct val="125000"/>
              </a:lnSpc>
            </a:pPr>
            <a:r>
              <a:rPr lang="zh-CN" altLang="en-US" sz="3200" b="1">
                <a:solidFill>
                  <a:srgbClr val="171D17"/>
                </a:solidFill>
                <a:latin typeface="楷体_GB2312" pitchFamily="49" charset="-122"/>
                <a:ea typeface="楷体_GB2312" pitchFamily="49" charset="-122"/>
              </a:rPr>
              <a:t>处理机的初始状态</a:t>
            </a:r>
            <a:r>
              <a:rPr lang="en-US" altLang="zh-CN" sz="3200" b="1">
                <a:solidFill>
                  <a:srgbClr val="171D17"/>
                </a:solidFill>
                <a:latin typeface="楷体_GB2312" pitchFamily="49" charset="-122"/>
                <a:ea typeface="楷体_GB2312" pitchFamily="49" charset="-122"/>
              </a:rPr>
              <a:t>S0</a:t>
            </a:r>
          </a:p>
          <a:p>
            <a:pPr>
              <a:lnSpc>
                <a:spcPct val="125000"/>
              </a:lnSpc>
            </a:pPr>
            <a:r>
              <a:rPr lang="zh-CN" altLang="en-US" sz="3200" b="1">
                <a:solidFill>
                  <a:srgbClr val="171D17"/>
                </a:solidFill>
                <a:latin typeface="楷体_GB2312" pitchFamily="49" charset="-122"/>
                <a:ea typeface="楷体_GB2312" pitchFamily="49" charset="-122"/>
              </a:rPr>
              <a:t>优先数</a:t>
            </a:r>
            <a:r>
              <a:rPr lang="en-US" altLang="zh-CN" sz="3200" b="1">
                <a:solidFill>
                  <a:srgbClr val="171D17"/>
                </a:solidFill>
                <a:latin typeface="楷体_GB2312" pitchFamily="49" charset="-122"/>
                <a:ea typeface="楷体_GB2312" pitchFamily="49" charset="-122"/>
              </a:rPr>
              <a:t>k0    </a:t>
            </a:r>
          </a:p>
          <a:p>
            <a:pPr>
              <a:lnSpc>
                <a:spcPct val="125000"/>
              </a:lnSpc>
            </a:pPr>
            <a:r>
              <a:rPr lang="zh-CN" altLang="en-US" sz="3200" b="1">
                <a:solidFill>
                  <a:srgbClr val="171D17"/>
                </a:solidFill>
                <a:latin typeface="楷体_GB2312" pitchFamily="49" charset="-122"/>
                <a:ea typeface="楷体_GB2312" pitchFamily="49" charset="-122"/>
              </a:rPr>
              <a:t>父进程给子进程的初始主存区</a:t>
            </a:r>
            <a:r>
              <a:rPr lang="en-US" altLang="zh-CN" sz="3200" b="1">
                <a:solidFill>
                  <a:srgbClr val="171D17"/>
                </a:solidFill>
                <a:latin typeface="楷体_GB2312" pitchFamily="49" charset="-122"/>
                <a:ea typeface="楷体_GB2312" pitchFamily="49" charset="-122"/>
              </a:rPr>
              <a:t>M0</a:t>
            </a:r>
          </a:p>
          <a:p>
            <a:pPr>
              <a:lnSpc>
                <a:spcPct val="125000"/>
              </a:lnSpc>
            </a:pPr>
            <a:r>
              <a:rPr lang="zh-CN" altLang="en-US" sz="3200" b="1">
                <a:solidFill>
                  <a:srgbClr val="171D17"/>
                </a:solidFill>
                <a:latin typeface="楷体_GB2312" pitchFamily="49" charset="-122"/>
                <a:ea typeface="楷体_GB2312" pitchFamily="49" charset="-122"/>
              </a:rPr>
              <a:t>其它资源清单</a:t>
            </a:r>
            <a:r>
              <a:rPr lang="en-US" altLang="zh-CN" sz="3200" b="1">
                <a:solidFill>
                  <a:srgbClr val="171D17"/>
                </a:solidFill>
                <a:latin typeface="楷体_GB2312" pitchFamily="49" charset="-122"/>
                <a:ea typeface="楷体_GB2312" pitchFamily="49" charset="-122"/>
              </a:rPr>
              <a:t>R0</a:t>
            </a:r>
          </a:p>
        </p:txBody>
      </p:sp>
      <p:sp>
        <p:nvSpPr>
          <p:cNvPr id="494597" name="Rectangle 5">
            <a:extLst>
              <a:ext uri="{FF2B5EF4-FFF2-40B4-BE49-F238E27FC236}">
                <a16:creationId xmlns:a16="http://schemas.microsoft.com/office/drawing/2014/main" id="{74020C1A-CE17-FB47-B6C5-C637E316090F}"/>
              </a:ext>
            </a:extLst>
          </p:cNvPr>
          <p:cNvSpPr>
            <a:spLocks noChangeArrowheads="1"/>
          </p:cNvSpPr>
          <p:nvPr/>
        </p:nvSpPr>
        <p:spPr bwMode="auto">
          <a:xfrm>
            <a:off x="533400" y="981075"/>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Ø"/>
            </a:pPr>
            <a:r>
              <a:rPr lang="zh-CN" altLang="en-US" sz="3200" b="1">
                <a:solidFill>
                  <a:srgbClr val="FF0000"/>
                </a:solidFill>
                <a:latin typeface="楷体_GB2312" pitchFamily="49" charset="-122"/>
                <a:ea typeface="楷体_GB2312" pitchFamily="49" charset="-122"/>
              </a:rPr>
              <a:t>创建进程原语</a:t>
            </a:r>
            <a:r>
              <a:rPr lang="en-US" altLang="zh-CN" sz="3200" b="1">
                <a:solidFill>
                  <a:srgbClr val="FF0000"/>
                </a:solidFill>
                <a:latin typeface="楷体_GB2312" pitchFamily="49" charset="-122"/>
                <a:ea typeface="楷体_GB2312" pitchFamily="49" charset="-122"/>
              </a:rPr>
              <a:t>(</a:t>
            </a:r>
            <a:r>
              <a:rPr lang="en-US" altLang="zh-CN" b="1">
                <a:solidFill>
                  <a:srgbClr val="171D17"/>
                </a:solidFill>
                <a:latin typeface="Times New Roman" panose="02020603050405020304" pitchFamily="18" charset="0"/>
                <a:ea typeface="幼圆" pitchFamily="49" charset="-122"/>
              </a:rPr>
              <a:t>Create(n, S</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 k</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 M</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 R</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a:t>
            </a:r>
            <a:r>
              <a:rPr lang="en-US" altLang="zh-CN" sz="3200" b="1">
                <a:solidFill>
                  <a:srgbClr val="FF0000"/>
                </a:solidFill>
                <a:latin typeface="楷体_GB2312" pitchFamily="49" charset="-122"/>
                <a:ea typeface="楷体_GB2312" pitchFamily="49" charset="-122"/>
              </a:rPr>
              <a:t> )</a:t>
            </a:r>
            <a:r>
              <a:rPr lang="zh-CN" altLang="en-US" sz="3200" b="1">
                <a:solidFill>
                  <a:srgbClr val="FF0000"/>
                </a:solidFill>
                <a:latin typeface="楷体_GB2312" pitchFamily="49" charset="-122"/>
                <a:ea typeface="楷体_GB2312" pitchFamily="49" charset="-122"/>
              </a:rPr>
              <a:t>：</a:t>
            </a:r>
          </a:p>
        </p:txBody>
      </p:sp>
      <p:sp>
        <p:nvSpPr>
          <p:cNvPr id="43012" name="Text Box 6">
            <a:extLst>
              <a:ext uri="{FF2B5EF4-FFF2-40B4-BE49-F238E27FC236}">
                <a16:creationId xmlns:a16="http://schemas.microsoft.com/office/drawing/2014/main" id="{86BF04BF-0F85-A04E-AF2E-640887414571}"/>
              </a:ext>
            </a:extLst>
          </p:cNvPr>
          <p:cNvSpPr txBox="1">
            <a:spLocks noChangeArrowheads="1"/>
          </p:cNvSpPr>
          <p:nvPr/>
        </p:nvSpPr>
        <p:spPr bwMode="auto">
          <a:xfrm>
            <a:off x="762000" y="-76200"/>
            <a:ext cx="6151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43013" name="灯片编号占位符 3">
            <a:extLst>
              <a:ext uri="{FF2B5EF4-FFF2-40B4-BE49-F238E27FC236}">
                <a16:creationId xmlns:a16="http://schemas.microsoft.com/office/drawing/2014/main" id="{62D4CEC1-EE0D-2942-9EB4-933A9CB7E61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0EC1346-C103-CA4F-8193-000366E1065D}" type="slidenum">
              <a:rPr lang="zh-CN" altLang="en-US" sz="1800"/>
              <a:pPr/>
              <a:t>39</a:t>
            </a:fld>
            <a:endParaRPr lang="en-US" altLang="zh-CN" sz="1800"/>
          </a:p>
        </p:txBody>
      </p:sp>
    </p:spTree>
    <p:extLst>
      <p:ext uri="{BB962C8B-B14F-4D97-AF65-F5344CB8AC3E}">
        <p14:creationId xmlns:p14="http://schemas.microsoft.com/office/powerpoint/2010/main" val="17604567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4597"/>
                                        </p:tgtEl>
                                        <p:attrNameLst>
                                          <p:attrName>style.visibility</p:attrName>
                                        </p:attrNameLst>
                                      </p:cBhvr>
                                      <p:to>
                                        <p:strVal val="visible"/>
                                      </p:to>
                                    </p:set>
                                    <p:animEffect transition="in" filter="dissolve">
                                      <p:cBhvr>
                                        <p:cTn id="7" dur="500"/>
                                        <p:tgtEl>
                                          <p:spTgt spid="49459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4596"/>
                                        </p:tgtEl>
                                        <p:attrNameLst>
                                          <p:attrName>style.visibility</p:attrName>
                                        </p:attrNameLst>
                                      </p:cBhvr>
                                      <p:to>
                                        <p:strVal val="visible"/>
                                      </p:to>
                                    </p:set>
                                    <p:animEffect transition="in" filter="dissolve">
                                      <p:cBhvr>
                                        <p:cTn id="11" dur="500"/>
                                        <p:tgtEl>
                                          <p:spTgt spid="49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utoUpdateAnimBg="0"/>
      <p:bldP spid="49459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AF3BDCF-799E-FF4D-85A7-48B062000783}"/>
              </a:ext>
            </a:extLst>
          </p:cNvPr>
          <p:cNvSpPr>
            <a:spLocks noChangeArrowheads="1"/>
          </p:cNvSpPr>
          <p:nvPr/>
        </p:nvSpPr>
        <p:spPr bwMode="auto">
          <a:xfrm>
            <a:off x="533400" y="0"/>
            <a:ext cx="8077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Arial" panose="020B0604020202020204" pitchFamily="34" charset="0"/>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Arial" panose="020B0604020202020204" pitchFamily="34" charset="0"/>
                <a:ea typeface="幼圆" pitchFamily="49" charset="-122"/>
              </a:rPr>
              <a:t>----</a:t>
            </a:r>
            <a:r>
              <a:rPr lang="zh-CN" altLang="en-US" sz="2800" b="1">
                <a:solidFill>
                  <a:srgbClr val="FF3300"/>
                </a:solidFill>
                <a:latin typeface="Arial" panose="020B0604020202020204" pitchFamily="34" charset="0"/>
                <a:ea typeface="幼圆" pitchFamily="49" charset="-122"/>
              </a:rPr>
              <a:t>程序的顺序执行及特征</a:t>
            </a:r>
          </a:p>
        </p:txBody>
      </p:sp>
      <p:sp>
        <p:nvSpPr>
          <p:cNvPr id="236574" name="Rectangle 30">
            <a:extLst>
              <a:ext uri="{FF2B5EF4-FFF2-40B4-BE49-F238E27FC236}">
                <a16:creationId xmlns:a16="http://schemas.microsoft.com/office/drawing/2014/main" id="{C6A5234B-AF37-544B-A69A-8A91C57216BB}"/>
              </a:ext>
            </a:extLst>
          </p:cNvPr>
          <p:cNvSpPr>
            <a:spLocks noChangeArrowheads="1"/>
          </p:cNvSpPr>
          <p:nvPr/>
        </p:nvSpPr>
        <p:spPr bwMode="auto">
          <a:xfrm>
            <a:off x="685800" y="762000"/>
            <a:ext cx="8153400" cy="46307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buClr>
                <a:srgbClr val="FF3300"/>
              </a:buClr>
              <a:buFont typeface="Wingdings" pitchFamily="2" charset="2"/>
              <a:buNone/>
            </a:pPr>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、程序顺序执行</a:t>
            </a:r>
          </a:p>
          <a:p>
            <a:pPr>
              <a:lnSpc>
                <a:spcPct val="90000"/>
              </a:lnSpc>
              <a:spcBef>
                <a:spcPct val="50000"/>
              </a:spcBef>
            </a:pPr>
            <a:r>
              <a:rPr lang="zh-CN" altLang="en-US" sz="28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程序在执行时，必须按照某种先后次序逐个执行，仅当前一个操作执行完后，才能执行后继操作。</a:t>
            </a:r>
          </a:p>
          <a:p>
            <a:pPr>
              <a:lnSpc>
                <a:spcPct val="90000"/>
              </a:lnSpc>
              <a:spcBef>
                <a:spcPct val="50000"/>
              </a:spcBef>
            </a:pPr>
            <a:r>
              <a:rPr lang="zh-CN" altLang="en-US" sz="3200" b="1">
                <a:solidFill>
                  <a:schemeClr val="tx1"/>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例如：一个程序有三段，输入（</a:t>
            </a:r>
            <a:r>
              <a:rPr lang="en-US" altLang="zh-CN" sz="3200" b="1">
                <a:solidFill>
                  <a:srgbClr val="0000FF"/>
                </a:solidFill>
                <a:latin typeface="楷体_GB2312" pitchFamily="49" charset="-122"/>
                <a:ea typeface="楷体_GB2312" pitchFamily="49" charset="-122"/>
              </a:rPr>
              <a:t>I</a:t>
            </a:r>
            <a:r>
              <a:rPr lang="zh-CN" altLang="en-US" sz="3200" b="1">
                <a:solidFill>
                  <a:srgbClr val="0000FF"/>
                </a:solidFill>
                <a:latin typeface="楷体_GB2312" pitchFamily="49" charset="-122"/>
                <a:ea typeface="楷体_GB2312" pitchFamily="49" charset="-122"/>
              </a:rPr>
              <a:t>）、计算（</a:t>
            </a:r>
            <a:r>
              <a:rPr lang="en-US" altLang="zh-CN" sz="3200" b="1">
                <a:solidFill>
                  <a:srgbClr val="0000FF"/>
                </a:solidFill>
                <a:latin typeface="楷体_GB2312" pitchFamily="49" charset="-122"/>
                <a:ea typeface="楷体_GB2312" pitchFamily="49" charset="-122"/>
              </a:rPr>
              <a:t>C</a:t>
            </a:r>
            <a:r>
              <a:rPr lang="zh-CN" altLang="en-US" sz="3200" b="1">
                <a:solidFill>
                  <a:srgbClr val="0000FF"/>
                </a:solidFill>
                <a:latin typeface="楷体_GB2312" pitchFamily="49" charset="-122"/>
                <a:ea typeface="楷体_GB2312" pitchFamily="49" charset="-122"/>
              </a:rPr>
              <a:t>）、打印输出（</a:t>
            </a:r>
            <a:r>
              <a:rPr lang="en-US" altLang="zh-CN" sz="3200" b="1">
                <a:solidFill>
                  <a:srgbClr val="0000FF"/>
                </a:solidFill>
                <a:latin typeface="楷体_GB2312" pitchFamily="49" charset="-122"/>
                <a:ea typeface="楷体_GB2312" pitchFamily="49" charset="-122"/>
              </a:rPr>
              <a:t>P</a:t>
            </a:r>
            <a:r>
              <a:rPr lang="zh-CN" altLang="en-US" sz="3200" b="1">
                <a:solidFill>
                  <a:srgbClr val="0000FF"/>
                </a:solidFill>
                <a:latin typeface="楷体_GB2312" pitchFamily="49" charset="-122"/>
                <a:ea typeface="楷体_GB2312" pitchFamily="49" charset="-122"/>
              </a:rPr>
              <a:t>）。</a:t>
            </a:r>
          </a:p>
          <a:p>
            <a:pPr>
              <a:lnSpc>
                <a:spcPct val="90000"/>
              </a:lnSpc>
              <a:spcBef>
                <a:spcPct val="50000"/>
              </a:spcBef>
            </a:pPr>
            <a:endParaRPr lang="zh-CN" altLang="en-US" sz="3200" b="1">
              <a:solidFill>
                <a:schemeClr val="tx1"/>
              </a:solidFill>
              <a:latin typeface="楷体_GB2312" pitchFamily="49" charset="-122"/>
              <a:ea typeface="楷体_GB2312" pitchFamily="49" charset="-122"/>
            </a:endParaRPr>
          </a:p>
          <a:p>
            <a:pPr>
              <a:lnSpc>
                <a:spcPct val="90000"/>
              </a:lnSpc>
              <a:spcBef>
                <a:spcPct val="50000"/>
              </a:spcBef>
            </a:pPr>
            <a:endParaRPr lang="en-US" altLang="zh-CN" sz="3200" b="1">
              <a:solidFill>
                <a:schemeClr val="tx1"/>
              </a:solidFill>
              <a:latin typeface="楷体_GB2312" pitchFamily="49" charset="-122"/>
              <a:ea typeface="楷体_GB2312" pitchFamily="49" charset="-122"/>
            </a:endParaRPr>
          </a:p>
        </p:txBody>
      </p:sp>
      <p:grpSp>
        <p:nvGrpSpPr>
          <p:cNvPr id="2" name="Group 31">
            <a:extLst>
              <a:ext uri="{FF2B5EF4-FFF2-40B4-BE49-F238E27FC236}">
                <a16:creationId xmlns:a16="http://schemas.microsoft.com/office/drawing/2014/main" id="{9617A94A-E08C-8843-B5FD-5A5B2AB67863}"/>
              </a:ext>
            </a:extLst>
          </p:cNvPr>
          <p:cNvGrpSpPr>
            <a:grpSpLocks/>
          </p:cNvGrpSpPr>
          <p:nvPr/>
        </p:nvGrpSpPr>
        <p:grpSpPr bwMode="auto">
          <a:xfrm>
            <a:off x="1676400" y="4038600"/>
            <a:ext cx="6567488" cy="685800"/>
            <a:chOff x="1680" y="2880"/>
            <a:chExt cx="3883" cy="432"/>
          </a:xfrm>
        </p:grpSpPr>
        <p:sp>
          <p:nvSpPr>
            <p:cNvPr id="10247" name="Oval 32">
              <a:extLst>
                <a:ext uri="{FF2B5EF4-FFF2-40B4-BE49-F238E27FC236}">
                  <a16:creationId xmlns:a16="http://schemas.microsoft.com/office/drawing/2014/main" id="{268C5B91-706D-574C-A5F5-516AC69DB293}"/>
                </a:ext>
              </a:extLst>
            </p:cNvPr>
            <p:cNvSpPr>
              <a:spLocks noChangeArrowheads="1"/>
            </p:cNvSpPr>
            <p:nvPr/>
          </p:nvSpPr>
          <p:spPr bwMode="auto">
            <a:xfrm>
              <a:off x="3312" y="2880"/>
              <a:ext cx="384" cy="384"/>
            </a:xfrm>
            <a:prstGeom prst="ellipse">
              <a:avLst/>
            </a:prstGeom>
            <a:solidFill>
              <a:srgbClr val="FFFF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0248" name="Group 33">
              <a:extLst>
                <a:ext uri="{FF2B5EF4-FFF2-40B4-BE49-F238E27FC236}">
                  <a16:creationId xmlns:a16="http://schemas.microsoft.com/office/drawing/2014/main" id="{68988AFA-2738-234C-8372-5B710A65640E}"/>
                </a:ext>
              </a:extLst>
            </p:cNvPr>
            <p:cNvGrpSpPr>
              <a:grpSpLocks/>
            </p:cNvGrpSpPr>
            <p:nvPr/>
          </p:nvGrpSpPr>
          <p:grpSpPr bwMode="auto">
            <a:xfrm>
              <a:off x="1680" y="2900"/>
              <a:ext cx="3883" cy="412"/>
              <a:chOff x="1680" y="2880"/>
              <a:chExt cx="3883" cy="412"/>
            </a:xfrm>
          </p:grpSpPr>
          <p:sp>
            <p:nvSpPr>
              <p:cNvPr id="10249" name="Oval 34">
                <a:extLst>
                  <a:ext uri="{FF2B5EF4-FFF2-40B4-BE49-F238E27FC236}">
                    <a16:creationId xmlns:a16="http://schemas.microsoft.com/office/drawing/2014/main" id="{84C2AAB4-6C2A-CF41-9FA4-8E7752E3FE7D}"/>
                  </a:ext>
                </a:extLst>
              </p:cNvPr>
              <p:cNvSpPr>
                <a:spLocks noChangeArrowheads="1"/>
              </p:cNvSpPr>
              <p:nvPr/>
            </p:nvSpPr>
            <p:spPr bwMode="auto">
              <a:xfrm>
                <a:off x="1680" y="2880"/>
                <a:ext cx="384" cy="384"/>
              </a:xfrm>
              <a:prstGeom prst="ellipse">
                <a:avLst/>
              </a:prstGeom>
              <a:solidFill>
                <a:srgbClr val="FFFF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0250" name="Oval 35">
                <a:extLst>
                  <a:ext uri="{FF2B5EF4-FFF2-40B4-BE49-F238E27FC236}">
                    <a16:creationId xmlns:a16="http://schemas.microsoft.com/office/drawing/2014/main" id="{4DB01746-A7D5-E343-B406-C8BFF2877950}"/>
                  </a:ext>
                </a:extLst>
              </p:cNvPr>
              <p:cNvSpPr>
                <a:spLocks noChangeArrowheads="1"/>
              </p:cNvSpPr>
              <p:nvPr/>
            </p:nvSpPr>
            <p:spPr bwMode="auto">
              <a:xfrm>
                <a:off x="2496" y="2880"/>
                <a:ext cx="480" cy="384"/>
              </a:xfrm>
              <a:prstGeom prst="ellipse">
                <a:avLst/>
              </a:prstGeom>
              <a:solidFill>
                <a:srgbClr val="FFFF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0251" name="Line 36">
                <a:extLst>
                  <a:ext uri="{FF2B5EF4-FFF2-40B4-BE49-F238E27FC236}">
                    <a16:creationId xmlns:a16="http://schemas.microsoft.com/office/drawing/2014/main" id="{9B82EBBA-8946-BB48-ADCF-F4D539D0FC36}"/>
                  </a:ext>
                </a:extLst>
              </p:cNvPr>
              <p:cNvSpPr>
                <a:spLocks noChangeShapeType="1"/>
              </p:cNvSpPr>
              <p:nvPr/>
            </p:nvSpPr>
            <p:spPr bwMode="auto">
              <a:xfrm>
                <a:off x="2064" y="3052"/>
                <a:ext cx="432" cy="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0252" name="Group 37">
                <a:extLst>
                  <a:ext uri="{FF2B5EF4-FFF2-40B4-BE49-F238E27FC236}">
                    <a16:creationId xmlns:a16="http://schemas.microsoft.com/office/drawing/2014/main" id="{13B40304-C8D4-7A44-A25B-E698E9D57D92}"/>
                  </a:ext>
                </a:extLst>
              </p:cNvPr>
              <p:cNvGrpSpPr>
                <a:grpSpLocks/>
              </p:cNvGrpSpPr>
              <p:nvPr/>
            </p:nvGrpSpPr>
            <p:grpSpPr bwMode="auto">
              <a:xfrm>
                <a:off x="1728" y="2880"/>
                <a:ext cx="3835" cy="412"/>
                <a:chOff x="1680" y="2880"/>
                <a:chExt cx="3835" cy="412"/>
              </a:xfrm>
            </p:grpSpPr>
            <p:sp>
              <p:nvSpPr>
                <p:cNvPr id="10253" name="Text Box 38">
                  <a:extLst>
                    <a:ext uri="{FF2B5EF4-FFF2-40B4-BE49-F238E27FC236}">
                      <a16:creationId xmlns:a16="http://schemas.microsoft.com/office/drawing/2014/main" id="{9324EB59-8B83-DA46-BE84-3BF1D1FF00C0}"/>
                    </a:ext>
                  </a:extLst>
                </p:cNvPr>
                <p:cNvSpPr txBox="1">
                  <a:spLocks noChangeArrowheads="1"/>
                </p:cNvSpPr>
                <p:nvPr/>
              </p:nvSpPr>
              <p:spPr bwMode="auto">
                <a:xfrm>
                  <a:off x="1680"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FF3300"/>
                      </a:solidFill>
                    </a:rPr>
                    <a:t> </a:t>
                  </a:r>
                  <a:r>
                    <a:rPr lang="en-US" altLang="zh-CN" b="1">
                      <a:solidFill>
                        <a:srgbClr val="3333FF"/>
                      </a:solidFill>
                    </a:rPr>
                    <a:t>I1</a:t>
                  </a:r>
                </a:p>
              </p:txBody>
            </p:sp>
            <p:sp>
              <p:nvSpPr>
                <p:cNvPr id="10254" name="Text Box 39">
                  <a:extLst>
                    <a:ext uri="{FF2B5EF4-FFF2-40B4-BE49-F238E27FC236}">
                      <a16:creationId xmlns:a16="http://schemas.microsoft.com/office/drawing/2014/main" id="{05597888-45C1-CD4D-A820-1E870E5972A6}"/>
                    </a:ext>
                  </a:extLst>
                </p:cNvPr>
                <p:cNvSpPr txBox="1">
                  <a:spLocks noChangeArrowheads="1"/>
                </p:cNvSpPr>
                <p:nvPr/>
              </p:nvSpPr>
              <p:spPr bwMode="auto">
                <a:xfrm>
                  <a:off x="2544" y="2928"/>
                  <a:ext cx="336"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C1</a:t>
                  </a:r>
                </a:p>
              </p:txBody>
            </p:sp>
            <p:sp>
              <p:nvSpPr>
                <p:cNvPr id="10255" name="Text Box 40">
                  <a:extLst>
                    <a:ext uri="{FF2B5EF4-FFF2-40B4-BE49-F238E27FC236}">
                      <a16:creationId xmlns:a16="http://schemas.microsoft.com/office/drawing/2014/main" id="{CE143154-0A43-574C-85A4-B636BF95CCF4}"/>
                    </a:ext>
                  </a:extLst>
                </p:cNvPr>
                <p:cNvSpPr txBox="1">
                  <a:spLocks noChangeArrowheads="1"/>
                </p:cNvSpPr>
                <p:nvPr/>
              </p:nvSpPr>
              <p:spPr bwMode="auto">
                <a:xfrm>
                  <a:off x="3360"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P1</a:t>
                  </a:r>
                </a:p>
              </p:txBody>
            </p:sp>
            <p:cxnSp>
              <p:nvCxnSpPr>
                <p:cNvPr id="10256" name="AutoShape 41">
                  <a:extLst>
                    <a:ext uri="{FF2B5EF4-FFF2-40B4-BE49-F238E27FC236}">
                      <a16:creationId xmlns:a16="http://schemas.microsoft.com/office/drawing/2014/main" id="{FF9DAD0B-B8F7-C049-AD00-B72A9D7B551C}"/>
                    </a:ext>
                  </a:extLst>
                </p:cNvPr>
                <p:cNvCxnSpPr>
                  <a:cxnSpLocks noChangeShapeType="1"/>
                </p:cNvCxnSpPr>
                <p:nvPr/>
              </p:nvCxnSpPr>
              <p:spPr bwMode="auto">
                <a:xfrm>
                  <a:off x="2880" y="3072"/>
                  <a:ext cx="432" cy="0"/>
                </a:xfrm>
                <a:prstGeom prst="straightConnector1">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cxnSp>
            <p:sp>
              <p:nvSpPr>
                <p:cNvPr id="10257" name="Oval 42">
                  <a:extLst>
                    <a:ext uri="{FF2B5EF4-FFF2-40B4-BE49-F238E27FC236}">
                      <a16:creationId xmlns:a16="http://schemas.microsoft.com/office/drawing/2014/main" id="{6E06E60E-7D22-224D-B158-4DD45FEE8542}"/>
                    </a:ext>
                  </a:extLst>
                </p:cNvPr>
                <p:cNvSpPr>
                  <a:spLocks noChangeArrowheads="1"/>
                </p:cNvSpPr>
                <p:nvPr/>
              </p:nvSpPr>
              <p:spPr bwMode="auto">
                <a:xfrm>
                  <a:off x="3921" y="2900"/>
                  <a:ext cx="367" cy="392"/>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rgbClr val="3333FF"/>
                      </a:solidFill>
                      <a:latin typeface="Times New Roman" panose="02020603050405020304" pitchFamily="18" charset="0"/>
                    </a:rPr>
                    <a:t>I2</a:t>
                  </a:r>
                </a:p>
              </p:txBody>
            </p:sp>
            <p:sp>
              <p:nvSpPr>
                <p:cNvPr id="10258" name="Oval 43">
                  <a:extLst>
                    <a:ext uri="{FF2B5EF4-FFF2-40B4-BE49-F238E27FC236}">
                      <a16:creationId xmlns:a16="http://schemas.microsoft.com/office/drawing/2014/main" id="{CA85B994-5AE0-1943-B615-F39770482D27}"/>
                    </a:ext>
                  </a:extLst>
                </p:cNvPr>
                <p:cNvSpPr>
                  <a:spLocks noChangeArrowheads="1"/>
                </p:cNvSpPr>
                <p:nvPr/>
              </p:nvSpPr>
              <p:spPr bwMode="auto">
                <a:xfrm>
                  <a:off x="4452" y="2900"/>
                  <a:ext cx="457" cy="392"/>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rgbClr val="3333FF"/>
                      </a:solidFill>
                      <a:latin typeface="Times New Roman" panose="02020603050405020304" pitchFamily="18" charset="0"/>
                    </a:rPr>
                    <a:t>C2</a:t>
                  </a:r>
                </a:p>
              </p:txBody>
            </p:sp>
            <p:sp>
              <p:nvSpPr>
                <p:cNvPr id="10259" name="Oval 44">
                  <a:extLst>
                    <a:ext uri="{FF2B5EF4-FFF2-40B4-BE49-F238E27FC236}">
                      <a16:creationId xmlns:a16="http://schemas.microsoft.com/office/drawing/2014/main" id="{25B5C9F1-4957-6B42-BB5F-10747CDA30EE}"/>
                    </a:ext>
                  </a:extLst>
                </p:cNvPr>
                <p:cNvSpPr>
                  <a:spLocks noChangeArrowheads="1"/>
                </p:cNvSpPr>
                <p:nvPr/>
              </p:nvSpPr>
              <p:spPr bwMode="auto">
                <a:xfrm>
                  <a:off x="5088" y="2880"/>
                  <a:ext cx="427" cy="392"/>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rgbClr val="3333FF"/>
                      </a:solidFill>
                      <a:latin typeface="Times New Roman" panose="02020603050405020304" pitchFamily="18" charset="0"/>
                    </a:rPr>
                    <a:t>P2</a:t>
                  </a:r>
                </a:p>
              </p:txBody>
            </p:sp>
            <p:sp>
              <p:nvSpPr>
                <p:cNvPr id="10260" name="Line 45">
                  <a:extLst>
                    <a:ext uri="{FF2B5EF4-FFF2-40B4-BE49-F238E27FC236}">
                      <a16:creationId xmlns:a16="http://schemas.microsoft.com/office/drawing/2014/main" id="{015F39F5-57B1-9B4C-8491-3598EFD34F9C}"/>
                    </a:ext>
                  </a:extLst>
                </p:cNvPr>
                <p:cNvSpPr>
                  <a:spLocks noChangeShapeType="1"/>
                </p:cNvSpPr>
                <p:nvPr/>
              </p:nvSpPr>
              <p:spPr bwMode="auto">
                <a:xfrm>
                  <a:off x="3696" y="3072"/>
                  <a:ext cx="24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61" name="Line 46">
                  <a:extLst>
                    <a:ext uri="{FF2B5EF4-FFF2-40B4-BE49-F238E27FC236}">
                      <a16:creationId xmlns:a16="http://schemas.microsoft.com/office/drawing/2014/main" id="{081519D3-B58B-6A42-83BA-E5CB918A178E}"/>
                    </a:ext>
                  </a:extLst>
                </p:cNvPr>
                <p:cNvSpPr>
                  <a:spLocks noChangeShapeType="1"/>
                </p:cNvSpPr>
                <p:nvPr/>
              </p:nvSpPr>
              <p:spPr bwMode="auto">
                <a:xfrm>
                  <a:off x="4272" y="3072"/>
                  <a:ext cx="24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62" name="Line 47">
                  <a:extLst>
                    <a:ext uri="{FF2B5EF4-FFF2-40B4-BE49-F238E27FC236}">
                      <a16:creationId xmlns:a16="http://schemas.microsoft.com/office/drawing/2014/main" id="{3A5AC118-B7BA-6A4E-B859-466A300C3190}"/>
                    </a:ext>
                  </a:extLst>
                </p:cNvPr>
                <p:cNvSpPr>
                  <a:spLocks noChangeShapeType="1"/>
                </p:cNvSpPr>
                <p:nvPr/>
              </p:nvSpPr>
              <p:spPr bwMode="auto">
                <a:xfrm>
                  <a:off x="4848" y="3072"/>
                  <a:ext cx="28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grpSp>
      </p:grpSp>
      <p:sp>
        <p:nvSpPr>
          <p:cNvPr id="236592" name="Text Box 48">
            <a:extLst>
              <a:ext uri="{FF2B5EF4-FFF2-40B4-BE49-F238E27FC236}">
                <a16:creationId xmlns:a16="http://schemas.microsoft.com/office/drawing/2014/main" id="{7664AB34-48CF-E047-8039-E7910185E3D9}"/>
              </a:ext>
            </a:extLst>
          </p:cNvPr>
          <p:cNvSpPr txBox="1">
            <a:spLocks noChangeArrowheads="1"/>
          </p:cNvSpPr>
          <p:nvPr/>
        </p:nvSpPr>
        <p:spPr bwMode="auto">
          <a:xfrm>
            <a:off x="2667000" y="4724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FFFF"/>
                </a:solidFill>
              </a:rPr>
              <a:t>程序顺序执行时的前趋图</a:t>
            </a:r>
          </a:p>
        </p:txBody>
      </p:sp>
      <p:sp>
        <p:nvSpPr>
          <p:cNvPr id="236594" name="Text Box 50">
            <a:extLst>
              <a:ext uri="{FF2B5EF4-FFF2-40B4-BE49-F238E27FC236}">
                <a16:creationId xmlns:a16="http://schemas.microsoft.com/office/drawing/2014/main" id="{07BCDA3E-184B-BD43-AC8D-CC933CD71E3B}"/>
              </a:ext>
            </a:extLst>
          </p:cNvPr>
          <p:cNvSpPr txBox="1">
            <a:spLocks noChangeArrowheads="1"/>
          </p:cNvSpPr>
          <p:nvPr/>
        </p:nvSpPr>
        <p:spPr bwMode="auto">
          <a:xfrm>
            <a:off x="685800" y="4800600"/>
            <a:ext cx="8153400" cy="16319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3838"/>
              </a:lnSpc>
              <a:spcBef>
                <a:spcPts val="600"/>
              </a:spcBef>
            </a:pPr>
            <a:r>
              <a:rPr lang="en-US" altLang="zh-CN" sz="3200" b="1">
                <a:solidFill>
                  <a:srgbClr val="0000FF"/>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又如一个程序段中的多条语句，也有一个执行顺序</a:t>
            </a:r>
            <a:endParaRPr lang="en-US" altLang="zh-CN" sz="3200" b="1">
              <a:solidFill>
                <a:srgbClr val="0000FF"/>
              </a:solidFill>
              <a:latin typeface="楷体_GB2312" pitchFamily="49" charset="-122"/>
              <a:ea typeface="楷体_GB2312" pitchFamily="49" charset="-122"/>
            </a:endParaRPr>
          </a:p>
          <a:p>
            <a:pPr>
              <a:lnSpc>
                <a:spcPts val="3838"/>
              </a:lnSpc>
              <a:spcBef>
                <a:spcPts val="600"/>
              </a:spcBef>
            </a:pPr>
            <a:r>
              <a:rPr lang="en-US" altLang="zh-CN" sz="3200" b="1">
                <a:solidFill>
                  <a:srgbClr val="CC3399"/>
                </a:solidFill>
                <a:latin typeface="楷体_GB2312" pitchFamily="49" charset="-122"/>
                <a:ea typeface="楷体_GB2312" pitchFamily="49" charset="-122"/>
              </a:rPr>
              <a:t>  S1:</a:t>
            </a:r>
            <a:r>
              <a:rPr lang="en-US" altLang="zh-CN" sz="3200" b="1">
                <a:solidFill>
                  <a:srgbClr val="0000FF"/>
                </a:solidFill>
                <a:latin typeface="楷体_GB2312" pitchFamily="49" charset="-122"/>
                <a:ea typeface="楷体_GB2312" pitchFamily="49" charset="-122"/>
              </a:rPr>
              <a:t> a:=x+y </a:t>
            </a:r>
            <a:r>
              <a:rPr lang="en-US" altLang="zh-CN" sz="3200" b="1">
                <a:solidFill>
                  <a:srgbClr val="CC3399"/>
                </a:solidFill>
                <a:latin typeface="楷体_GB2312" pitchFamily="49" charset="-122"/>
                <a:ea typeface="楷体_GB2312" pitchFamily="49" charset="-122"/>
              </a:rPr>
              <a:t>; S2:</a:t>
            </a:r>
            <a:r>
              <a:rPr lang="en-US" altLang="zh-CN" sz="3200" b="1">
                <a:solidFill>
                  <a:srgbClr val="0000FF"/>
                </a:solidFill>
                <a:latin typeface="楷体_GB2312" pitchFamily="49" charset="-122"/>
                <a:ea typeface="楷体_GB2312" pitchFamily="49" charset="-122"/>
              </a:rPr>
              <a:t> b:=a-5 ; </a:t>
            </a:r>
            <a:r>
              <a:rPr lang="en-US" altLang="zh-CN" sz="3200" b="1">
                <a:solidFill>
                  <a:srgbClr val="CC3399"/>
                </a:solidFill>
                <a:latin typeface="楷体_GB2312" pitchFamily="49" charset="-122"/>
                <a:ea typeface="楷体_GB2312" pitchFamily="49" charset="-122"/>
              </a:rPr>
              <a:t>S3:</a:t>
            </a:r>
            <a:r>
              <a:rPr lang="en-US" altLang="zh-CN" sz="3200" b="1">
                <a:solidFill>
                  <a:srgbClr val="0000FF"/>
                </a:solidFill>
                <a:latin typeface="楷体_GB2312" pitchFamily="49" charset="-122"/>
                <a:ea typeface="楷体_GB2312" pitchFamily="49" charset="-122"/>
              </a:rPr>
              <a:t> c:=b+1</a:t>
            </a:r>
          </a:p>
        </p:txBody>
      </p:sp>
    </p:spTree>
    <p:extLst>
      <p:ext uri="{BB962C8B-B14F-4D97-AF65-F5344CB8AC3E}">
        <p14:creationId xmlns:p14="http://schemas.microsoft.com/office/powerpoint/2010/main" val="23145500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6574">
                                            <p:txEl>
                                              <p:pRg st="0" end="0"/>
                                            </p:txEl>
                                          </p:spTgt>
                                        </p:tgtEl>
                                        <p:attrNameLst>
                                          <p:attrName>style.visibility</p:attrName>
                                        </p:attrNameLst>
                                      </p:cBhvr>
                                      <p:to>
                                        <p:strVal val="visible"/>
                                      </p:to>
                                    </p:set>
                                    <p:animEffect transition="in" filter="barn(outVertical)">
                                      <p:cBhvr>
                                        <p:cTn id="7" dur="500"/>
                                        <p:tgtEl>
                                          <p:spTgt spid="2365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36574">
                                            <p:txEl>
                                              <p:pRg st="1" end="1"/>
                                            </p:txEl>
                                          </p:spTgt>
                                        </p:tgtEl>
                                        <p:attrNameLst>
                                          <p:attrName>style.visibility</p:attrName>
                                        </p:attrNameLst>
                                      </p:cBhvr>
                                      <p:to>
                                        <p:strVal val="visible"/>
                                      </p:to>
                                    </p:set>
                                    <p:animEffect transition="in" filter="barn(outVertical)">
                                      <p:cBhvr>
                                        <p:cTn id="12" dur="500"/>
                                        <p:tgtEl>
                                          <p:spTgt spid="2365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6574">
                                            <p:txEl>
                                              <p:pRg st="2" end="2"/>
                                            </p:txEl>
                                          </p:spTgt>
                                        </p:tgtEl>
                                        <p:attrNameLst>
                                          <p:attrName>style.visibility</p:attrName>
                                        </p:attrNameLst>
                                      </p:cBhvr>
                                      <p:to>
                                        <p:strVal val="visible"/>
                                      </p:to>
                                    </p:set>
                                    <p:animEffect transition="in" filter="barn(outVertical)">
                                      <p:cBhvr>
                                        <p:cTn id="17" dur="500"/>
                                        <p:tgtEl>
                                          <p:spTgt spid="236574">
                                            <p:txEl>
                                              <p:pRg st="2" end="2"/>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36592"/>
                                        </p:tgtEl>
                                        <p:attrNameLst>
                                          <p:attrName>style.visibility</p:attrName>
                                        </p:attrNameLst>
                                      </p:cBhvr>
                                      <p:to>
                                        <p:strVal val="visible"/>
                                      </p:to>
                                    </p:set>
                                    <p:animEffect transition="in" filter="dissolve">
                                      <p:cBhvr>
                                        <p:cTn id="25" dur="500"/>
                                        <p:tgtEl>
                                          <p:spTgt spid="2365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236594"/>
                                        </p:tgtEl>
                                        <p:attrNameLst>
                                          <p:attrName>style.visibility</p:attrName>
                                        </p:attrNameLst>
                                      </p:cBhvr>
                                      <p:to>
                                        <p:strVal val="visible"/>
                                      </p:to>
                                    </p:set>
                                    <p:animEffect transition="in" filter="barn(outHorizontal)">
                                      <p:cBhvr>
                                        <p:cTn id="30" dur="500"/>
                                        <p:tgtEl>
                                          <p:spTgt spid="236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74" grpId="0" build="p" autoUpdateAnimBg="0"/>
      <p:bldP spid="236592" grpId="0" autoUpdateAnimBg="0"/>
      <p:bldP spid="23659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E88247A4-2400-1E47-9D70-325434F5C254}"/>
              </a:ext>
            </a:extLst>
          </p:cNvPr>
          <p:cNvSpPr>
            <a:spLocks noChangeArrowheads="1"/>
          </p:cNvSpPr>
          <p:nvPr/>
        </p:nvSpPr>
        <p:spPr bwMode="auto">
          <a:xfrm>
            <a:off x="685800" y="990600"/>
            <a:ext cx="7848600" cy="5486400"/>
          </a:xfrm>
          <a:prstGeom prst="rect">
            <a:avLst/>
          </a:prstGeom>
          <a:solidFill>
            <a:srgbClr val="FFFFCC"/>
          </a:solidFill>
          <a:ln w="12700">
            <a:solidFill>
              <a:schemeClr val="tx1"/>
            </a:solidFill>
            <a:miter lim="800000"/>
            <a:headEnd type="none" w="sm" len="sm"/>
            <a:tailEnd type="none" w="sm" len="sm"/>
          </a:ln>
          <a:effectLst>
            <a:outerShdw dist="53882" dir="2700000" algn="ctr" rotWithShape="0">
              <a:schemeClr val="tx1"/>
            </a:outerShdw>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3333FF"/>
                </a:solidFill>
                <a:latin typeface="Times New Roman" panose="02020603050405020304" pitchFamily="18" charset="0"/>
                <a:ea typeface="幼圆" pitchFamily="49" charset="-122"/>
              </a:rPr>
              <a:t>procedure</a:t>
            </a:r>
            <a:r>
              <a:rPr lang="en-US" altLang="zh-CN" b="1">
                <a:solidFill>
                  <a:srgbClr val="46385C"/>
                </a:solidFill>
                <a:latin typeface="Times New Roman" panose="02020603050405020304" pitchFamily="18" charset="0"/>
                <a:ea typeface="幼圆" pitchFamily="49" charset="-122"/>
              </a:rPr>
              <a:t> Create(n, S</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 k</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 M</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 R</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a:t>
            </a:r>
          </a:p>
          <a:p>
            <a:r>
              <a:rPr lang="en-US" altLang="zh-CN" b="1">
                <a:solidFill>
                  <a:srgbClr val="3333FF"/>
                </a:solidFill>
                <a:latin typeface="Times New Roman" panose="02020603050405020304" pitchFamily="18" charset="0"/>
                <a:ea typeface="幼圆" pitchFamily="49" charset="-122"/>
              </a:rPr>
              <a:t>begin</a:t>
            </a:r>
            <a:endParaRPr lang="en-US" altLang="zh-CN" b="1">
              <a:solidFill>
                <a:srgbClr val="46385C"/>
              </a:solidFill>
              <a:latin typeface="Times New Roman" panose="02020603050405020304" pitchFamily="18" charset="0"/>
              <a:ea typeface="幼圆" pitchFamily="49" charset="-122"/>
            </a:endParaRPr>
          </a:p>
          <a:p>
            <a:pPr lvl="1"/>
            <a:r>
              <a:rPr lang="en-US" altLang="zh-CN" b="1">
                <a:solidFill>
                  <a:srgbClr val="46385C"/>
                </a:solidFill>
                <a:latin typeface="Times New Roman" panose="02020603050405020304" pitchFamily="18" charset="0"/>
                <a:ea typeface="幼圆" pitchFamily="49" charset="-122"/>
              </a:rPr>
              <a:t>   /*</a:t>
            </a:r>
            <a:r>
              <a:rPr lang="zh-CN" altLang="zh-CN" b="1">
                <a:solidFill>
                  <a:srgbClr val="46385C"/>
                </a:solidFill>
                <a:latin typeface="Times New Roman" panose="02020603050405020304" pitchFamily="18" charset="0"/>
                <a:ea typeface="幼圆" pitchFamily="49" charset="-122"/>
              </a:rPr>
              <a:t>请求分配</a:t>
            </a:r>
            <a:r>
              <a:rPr lang="en-US" altLang="zh-CN" b="1">
                <a:solidFill>
                  <a:srgbClr val="46385C"/>
                </a:solidFill>
                <a:latin typeface="Times New Roman" panose="02020603050405020304" pitchFamily="18" charset="0"/>
                <a:ea typeface="幼圆" pitchFamily="49" charset="-122"/>
              </a:rPr>
              <a:t>PCB</a:t>
            </a:r>
            <a:r>
              <a:rPr lang="zh-CN" altLang="zh-CN" b="1">
                <a:solidFill>
                  <a:srgbClr val="46385C"/>
                </a:solidFill>
                <a:latin typeface="Times New Roman" panose="02020603050405020304" pitchFamily="18" charset="0"/>
                <a:ea typeface="幼圆" pitchFamily="49" charset="-122"/>
              </a:rPr>
              <a:t>空间</a:t>
            </a:r>
          </a:p>
          <a:p>
            <a:pPr lvl="1"/>
            <a:r>
              <a:rPr lang="en-US" altLang="zh-CN" b="1">
                <a:solidFill>
                  <a:srgbClr val="46385C"/>
                </a:solidFill>
                <a:latin typeface="Times New Roman" panose="02020603050405020304" pitchFamily="18" charset="0"/>
                <a:ea typeface="幼圆" pitchFamily="49" charset="-122"/>
              </a:rPr>
              <a:t>i :=Get Internal Name(n);</a:t>
            </a:r>
          </a:p>
          <a:p>
            <a:pPr lvl="1"/>
            <a:r>
              <a:rPr lang="en-US" altLang="zh-CN" b="1">
                <a:solidFill>
                  <a:srgbClr val="46385C"/>
                </a:solidFill>
                <a:latin typeface="Times New Roman" panose="02020603050405020304" pitchFamily="18" charset="0"/>
                <a:ea typeface="幼圆" pitchFamily="49" charset="-122"/>
              </a:rPr>
              <a:t>    /* </a:t>
            </a:r>
            <a:r>
              <a:rPr lang="zh-CN" altLang="zh-CN" b="1">
                <a:solidFill>
                  <a:srgbClr val="46385C"/>
                </a:solidFill>
                <a:latin typeface="Times New Roman" panose="02020603050405020304" pitchFamily="18" charset="0"/>
                <a:ea typeface="幼圆" pitchFamily="49" charset="-122"/>
              </a:rPr>
              <a:t>初始化</a:t>
            </a:r>
            <a:r>
              <a:rPr lang="en-US" altLang="zh-CN" b="1">
                <a:solidFill>
                  <a:srgbClr val="46385C"/>
                </a:solidFill>
                <a:latin typeface="Times New Roman" panose="02020603050405020304" pitchFamily="18" charset="0"/>
                <a:ea typeface="幼圆" pitchFamily="49" charset="-122"/>
              </a:rPr>
              <a:t>PCB</a:t>
            </a:r>
          </a:p>
          <a:p>
            <a:pPr lvl="1"/>
            <a:r>
              <a:rPr lang="en-US" altLang="zh-CN" b="1">
                <a:solidFill>
                  <a:srgbClr val="46385C"/>
                </a:solidFill>
                <a:latin typeface="Times New Roman" panose="02020603050405020304" pitchFamily="18" charset="0"/>
                <a:ea typeface="幼圆" pitchFamily="49" charset="-122"/>
              </a:rPr>
              <a:t>Id(i) :=n;</a:t>
            </a:r>
          </a:p>
          <a:p>
            <a:pPr lvl="1"/>
            <a:r>
              <a:rPr lang="en-US" altLang="zh-CN" b="1">
                <a:solidFill>
                  <a:srgbClr val="46385C"/>
                </a:solidFill>
                <a:latin typeface="Times New Roman" panose="02020603050405020304" pitchFamily="18" charset="0"/>
                <a:ea typeface="幼圆" pitchFamily="49" charset="-122"/>
              </a:rPr>
              <a:t>Priority(i) :=k</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a:t>
            </a:r>
          </a:p>
          <a:p>
            <a:pPr lvl="1"/>
            <a:r>
              <a:rPr lang="en-US" altLang="zh-CN" b="1">
                <a:solidFill>
                  <a:srgbClr val="46385C"/>
                </a:solidFill>
                <a:latin typeface="Times New Roman" panose="02020603050405020304" pitchFamily="18" charset="0"/>
                <a:ea typeface="幼圆" pitchFamily="49" charset="-122"/>
              </a:rPr>
              <a:t>Cpustate(i) :=S</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a:t>
            </a:r>
          </a:p>
          <a:p>
            <a:pPr lvl="1"/>
            <a:r>
              <a:rPr lang="en-US" altLang="zh-CN" b="1">
                <a:solidFill>
                  <a:srgbClr val="46385C"/>
                </a:solidFill>
                <a:latin typeface="Times New Roman" panose="02020603050405020304" pitchFamily="18" charset="0"/>
                <a:ea typeface="幼圆" pitchFamily="49" charset="-122"/>
              </a:rPr>
              <a:t>Main Store(i) :=M</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a:t>
            </a:r>
          </a:p>
          <a:p>
            <a:pPr lvl="1"/>
            <a:r>
              <a:rPr lang="en-US" altLang="zh-CN" b="1">
                <a:solidFill>
                  <a:srgbClr val="46385C"/>
                </a:solidFill>
                <a:latin typeface="Times New Roman" panose="02020603050405020304" pitchFamily="18" charset="0"/>
                <a:ea typeface="幼圆" pitchFamily="49" charset="-122"/>
              </a:rPr>
              <a:t>Resources(i) :=R</a:t>
            </a:r>
            <a:r>
              <a:rPr lang="en-US" altLang="zh-CN" sz="1800" b="1">
                <a:solidFill>
                  <a:srgbClr val="46385C"/>
                </a:solidFill>
                <a:latin typeface="Times New Roman" panose="02020603050405020304" pitchFamily="18" charset="0"/>
                <a:ea typeface="幼圆" pitchFamily="49" charset="-122"/>
              </a:rPr>
              <a:t>0</a:t>
            </a:r>
            <a:r>
              <a:rPr lang="en-US" altLang="zh-CN" b="1">
                <a:solidFill>
                  <a:srgbClr val="46385C"/>
                </a:solidFill>
                <a:latin typeface="Times New Roman" panose="02020603050405020304" pitchFamily="18" charset="0"/>
                <a:ea typeface="幼圆" pitchFamily="49" charset="-122"/>
              </a:rPr>
              <a:t>;</a:t>
            </a:r>
          </a:p>
          <a:p>
            <a:pPr lvl="1"/>
            <a:r>
              <a:rPr lang="en-US" altLang="zh-CN" b="1">
                <a:solidFill>
                  <a:srgbClr val="46385C"/>
                </a:solidFill>
                <a:latin typeface="Times New Roman" panose="02020603050405020304" pitchFamily="18" charset="0"/>
                <a:ea typeface="幼圆" pitchFamily="49" charset="-122"/>
              </a:rPr>
              <a:t>Status(i) :=‘Readys’</a:t>
            </a:r>
          </a:p>
          <a:p>
            <a:pPr lvl="1"/>
            <a:r>
              <a:rPr lang="en-US" altLang="zh-CN" b="1">
                <a:solidFill>
                  <a:srgbClr val="46385C"/>
                </a:solidFill>
                <a:latin typeface="Times New Roman" panose="02020603050405020304" pitchFamily="18" charset="0"/>
                <a:ea typeface="幼圆" pitchFamily="49" charset="-122"/>
              </a:rPr>
              <a:t>Parent(i) :=CALLER</a:t>
            </a:r>
          </a:p>
          <a:p>
            <a:pPr lvl="1"/>
            <a:r>
              <a:rPr lang="en-US" altLang="zh-CN" b="1">
                <a:solidFill>
                  <a:srgbClr val="46385C"/>
                </a:solidFill>
                <a:latin typeface="Times New Roman" panose="02020603050405020304" pitchFamily="18" charset="0"/>
                <a:ea typeface="幼圆" pitchFamily="49" charset="-122"/>
              </a:rPr>
              <a:t>   /* </a:t>
            </a:r>
            <a:r>
              <a:rPr lang="zh-CN" altLang="en-US" b="1">
                <a:solidFill>
                  <a:srgbClr val="46385C"/>
                </a:solidFill>
                <a:latin typeface="Times New Roman" panose="02020603050405020304" pitchFamily="18" charset="0"/>
                <a:ea typeface="幼圆" pitchFamily="49" charset="-122"/>
              </a:rPr>
              <a:t>插入就绪队列</a:t>
            </a:r>
          </a:p>
          <a:p>
            <a:pPr lvl="1"/>
            <a:r>
              <a:rPr lang="en-US" altLang="zh-CN" b="1">
                <a:solidFill>
                  <a:srgbClr val="46385C"/>
                </a:solidFill>
                <a:latin typeface="Times New Roman" panose="02020603050405020304" pitchFamily="18" charset="0"/>
                <a:ea typeface="幼圆" pitchFamily="49" charset="-122"/>
              </a:rPr>
              <a:t>Insert(RL, i);</a:t>
            </a:r>
          </a:p>
          <a:p>
            <a:r>
              <a:rPr lang="en-US" altLang="zh-CN" b="1">
                <a:solidFill>
                  <a:srgbClr val="3333FF"/>
                </a:solidFill>
                <a:latin typeface="Times New Roman" panose="02020603050405020304" pitchFamily="18" charset="0"/>
                <a:ea typeface="幼圆" pitchFamily="49" charset="-122"/>
              </a:rPr>
              <a:t>end</a:t>
            </a:r>
            <a:endParaRPr lang="en-US" altLang="zh-CN" b="1">
              <a:solidFill>
                <a:srgbClr val="46385C"/>
              </a:solidFill>
              <a:latin typeface="Times New Roman" panose="02020603050405020304" pitchFamily="18" charset="0"/>
              <a:ea typeface="幼圆" pitchFamily="49" charset="-122"/>
            </a:endParaRPr>
          </a:p>
        </p:txBody>
      </p:sp>
      <p:sp>
        <p:nvSpPr>
          <p:cNvPr id="364547" name="AutoShape 3">
            <a:extLst>
              <a:ext uri="{FF2B5EF4-FFF2-40B4-BE49-F238E27FC236}">
                <a16:creationId xmlns:a16="http://schemas.microsoft.com/office/drawing/2014/main" id="{D56B171A-84D9-0442-9329-0157011141B3}"/>
              </a:ext>
            </a:extLst>
          </p:cNvPr>
          <p:cNvSpPr>
            <a:spLocks/>
          </p:cNvSpPr>
          <p:nvPr/>
        </p:nvSpPr>
        <p:spPr bwMode="auto">
          <a:xfrm>
            <a:off x="4953000" y="2232025"/>
            <a:ext cx="2209800" cy="396875"/>
          </a:xfrm>
          <a:prstGeom prst="borderCallout1">
            <a:avLst>
              <a:gd name="adj1" fmla="val 22361"/>
              <a:gd name="adj2" fmla="val -3449"/>
              <a:gd name="adj3" fmla="val 23292"/>
              <a:gd name="adj4" fmla="val -18968"/>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查找进程名</a:t>
            </a:r>
            <a:endParaRPr lang="zh-CN" altLang="en-US"/>
          </a:p>
        </p:txBody>
      </p:sp>
      <p:sp>
        <p:nvSpPr>
          <p:cNvPr id="364548" name="AutoShape 4">
            <a:extLst>
              <a:ext uri="{FF2B5EF4-FFF2-40B4-BE49-F238E27FC236}">
                <a16:creationId xmlns:a16="http://schemas.microsoft.com/office/drawing/2014/main" id="{AFF86A40-9F63-6244-BEFC-3C8F6EAB1F19}"/>
              </a:ext>
            </a:extLst>
          </p:cNvPr>
          <p:cNvSpPr>
            <a:spLocks/>
          </p:cNvSpPr>
          <p:nvPr/>
        </p:nvSpPr>
        <p:spPr bwMode="auto">
          <a:xfrm>
            <a:off x="3352800" y="2955925"/>
            <a:ext cx="5791200" cy="396875"/>
          </a:xfrm>
          <a:prstGeom prst="borderCallout1">
            <a:avLst>
              <a:gd name="adj1" fmla="val 28801"/>
              <a:gd name="adj2" fmla="val -1315"/>
              <a:gd name="adj3" fmla="val 26801"/>
              <a:gd name="adj4" fmla="val -15458"/>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登记进程名</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n</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到第</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i</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个</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PCB</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的外部名表目中</a:t>
            </a:r>
            <a:endParaRPr lang="zh-CN" altLang="en-US"/>
          </a:p>
        </p:txBody>
      </p:sp>
      <p:sp>
        <p:nvSpPr>
          <p:cNvPr id="364549" name="AutoShape 5">
            <a:extLst>
              <a:ext uri="{FF2B5EF4-FFF2-40B4-BE49-F238E27FC236}">
                <a16:creationId xmlns:a16="http://schemas.microsoft.com/office/drawing/2014/main" id="{0BEB7196-A1C7-1747-8875-3416C1366B77}"/>
              </a:ext>
            </a:extLst>
          </p:cNvPr>
          <p:cNvSpPr>
            <a:spLocks/>
          </p:cNvSpPr>
          <p:nvPr/>
        </p:nvSpPr>
        <p:spPr bwMode="auto">
          <a:xfrm>
            <a:off x="4876800" y="3276600"/>
            <a:ext cx="4191000" cy="396875"/>
          </a:xfrm>
          <a:prstGeom prst="borderCallout1">
            <a:avLst>
              <a:gd name="adj1" fmla="val 28801"/>
              <a:gd name="adj2" fmla="val -1819"/>
              <a:gd name="adj3" fmla="val 30000"/>
              <a:gd name="adj4" fmla="val -37727"/>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往</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PCB</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中登记优先数</a:t>
            </a:r>
            <a:endParaRPr lang="zh-CN" altLang="en-US"/>
          </a:p>
        </p:txBody>
      </p:sp>
      <p:sp>
        <p:nvSpPr>
          <p:cNvPr id="364550" name="AutoShape 6">
            <a:extLst>
              <a:ext uri="{FF2B5EF4-FFF2-40B4-BE49-F238E27FC236}">
                <a16:creationId xmlns:a16="http://schemas.microsoft.com/office/drawing/2014/main" id="{9CF6FAE7-5267-F145-9761-7B6809EF5354}"/>
              </a:ext>
            </a:extLst>
          </p:cNvPr>
          <p:cNvSpPr>
            <a:spLocks/>
          </p:cNvSpPr>
          <p:nvPr/>
        </p:nvSpPr>
        <p:spPr bwMode="auto">
          <a:xfrm>
            <a:off x="4648200" y="3641725"/>
            <a:ext cx="4495800" cy="396875"/>
          </a:xfrm>
          <a:prstGeom prst="borderCallout1">
            <a:avLst>
              <a:gd name="adj1" fmla="val 28801"/>
              <a:gd name="adj2" fmla="val -1694"/>
              <a:gd name="adj3" fmla="val 28000"/>
              <a:gd name="adj4" fmla="val -28389"/>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往</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PCB</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中登记现场状态初始值</a:t>
            </a:r>
            <a:endParaRPr lang="zh-CN" altLang="en-US"/>
          </a:p>
        </p:txBody>
      </p:sp>
      <p:sp>
        <p:nvSpPr>
          <p:cNvPr id="364551" name="AutoShape 7">
            <a:extLst>
              <a:ext uri="{FF2B5EF4-FFF2-40B4-BE49-F238E27FC236}">
                <a16:creationId xmlns:a16="http://schemas.microsoft.com/office/drawing/2014/main" id="{6C53E2B6-4958-A044-888E-08EB6B1AFA54}"/>
              </a:ext>
            </a:extLst>
          </p:cNvPr>
          <p:cNvSpPr>
            <a:spLocks/>
          </p:cNvSpPr>
          <p:nvPr/>
        </p:nvSpPr>
        <p:spPr bwMode="auto">
          <a:xfrm>
            <a:off x="5181600" y="4022725"/>
            <a:ext cx="3810000" cy="396875"/>
          </a:xfrm>
          <a:prstGeom prst="borderCallout1">
            <a:avLst>
              <a:gd name="adj1" fmla="val 28801"/>
              <a:gd name="adj2" fmla="val -2000"/>
              <a:gd name="adj3" fmla="val 28000"/>
              <a:gd name="adj4" fmla="val -36000"/>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记录主存的初始占用情况</a:t>
            </a:r>
            <a:endParaRPr lang="zh-CN" altLang="en-US"/>
          </a:p>
        </p:txBody>
      </p:sp>
      <p:sp>
        <p:nvSpPr>
          <p:cNvPr id="364552" name="AutoShape 8">
            <a:extLst>
              <a:ext uri="{FF2B5EF4-FFF2-40B4-BE49-F238E27FC236}">
                <a16:creationId xmlns:a16="http://schemas.microsoft.com/office/drawing/2014/main" id="{041ED209-C33E-8141-9AE5-7AFFD7A0CF07}"/>
              </a:ext>
            </a:extLst>
          </p:cNvPr>
          <p:cNvSpPr>
            <a:spLocks/>
          </p:cNvSpPr>
          <p:nvPr/>
        </p:nvSpPr>
        <p:spPr bwMode="auto">
          <a:xfrm>
            <a:off x="5181600" y="4403725"/>
            <a:ext cx="3810000" cy="396875"/>
          </a:xfrm>
          <a:prstGeom prst="borderCallout1">
            <a:avLst>
              <a:gd name="adj1" fmla="val 28801"/>
              <a:gd name="adj2" fmla="val -2000"/>
              <a:gd name="adj3" fmla="val 28000"/>
              <a:gd name="adj4" fmla="val -36000"/>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记录资源的初始占用情况</a:t>
            </a:r>
            <a:endParaRPr lang="zh-CN" altLang="en-US"/>
          </a:p>
        </p:txBody>
      </p:sp>
      <p:sp>
        <p:nvSpPr>
          <p:cNvPr id="364553" name="AutoShape 9">
            <a:extLst>
              <a:ext uri="{FF2B5EF4-FFF2-40B4-BE49-F238E27FC236}">
                <a16:creationId xmlns:a16="http://schemas.microsoft.com/office/drawing/2014/main" id="{81FDADD3-D2FE-714E-A1B0-B04F0DBD0CCA}"/>
              </a:ext>
            </a:extLst>
          </p:cNvPr>
          <p:cNvSpPr>
            <a:spLocks/>
          </p:cNvSpPr>
          <p:nvPr/>
        </p:nvSpPr>
        <p:spPr bwMode="auto">
          <a:xfrm>
            <a:off x="5029200" y="5089525"/>
            <a:ext cx="3733800" cy="396875"/>
          </a:xfrm>
          <a:prstGeom prst="borderCallout1">
            <a:avLst>
              <a:gd name="adj1" fmla="val 28801"/>
              <a:gd name="adj2" fmla="val -2042"/>
              <a:gd name="adj3" fmla="val 28398"/>
              <a:gd name="adj4" fmla="val -28060"/>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记录子、父进程间的标识</a:t>
            </a:r>
            <a:endParaRPr lang="zh-CN" altLang="en-US"/>
          </a:p>
        </p:txBody>
      </p:sp>
      <p:sp>
        <p:nvSpPr>
          <p:cNvPr id="44042" name="Text Box 10">
            <a:extLst>
              <a:ext uri="{FF2B5EF4-FFF2-40B4-BE49-F238E27FC236}">
                <a16:creationId xmlns:a16="http://schemas.microsoft.com/office/drawing/2014/main" id="{7922C10B-CD52-B843-A661-453B2BC0B033}"/>
              </a:ext>
            </a:extLst>
          </p:cNvPr>
          <p:cNvSpPr txBox="1">
            <a:spLocks noChangeArrowheads="1"/>
          </p:cNvSpPr>
          <p:nvPr/>
        </p:nvSpPr>
        <p:spPr bwMode="auto">
          <a:xfrm>
            <a:off x="762000" y="-100013"/>
            <a:ext cx="6151563"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364555" name="AutoShape 11">
            <a:extLst>
              <a:ext uri="{FF2B5EF4-FFF2-40B4-BE49-F238E27FC236}">
                <a16:creationId xmlns:a16="http://schemas.microsoft.com/office/drawing/2014/main" id="{12D169EA-47B0-1F40-99B5-F5C6F26D1923}"/>
              </a:ext>
            </a:extLst>
          </p:cNvPr>
          <p:cNvSpPr>
            <a:spLocks/>
          </p:cNvSpPr>
          <p:nvPr/>
        </p:nvSpPr>
        <p:spPr bwMode="auto">
          <a:xfrm>
            <a:off x="5245100" y="4724400"/>
            <a:ext cx="3733800" cy="396875"/>
          </a:xfrm>
          <a:prstGeom prst="borderCallout1">
            <a:avLst>
              <a:gd name="adj1" fmla="val 28801"/>
              <a:gd name="adj2" fmla="val -2042"/>
              <a:gd name="adj3" fmla="val 33199"/>
              <a:gd name="adj4" fmla="val -38264"/>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置</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进程</a:t>
            </a: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为就绪状态</a:t>
            </a:r>
            <a:endParaRPr lang="zh-CN" altLang="en-US"/>
          </a:p>
        </p:txBody>
      </p:sp>
      <p:sp>
        <p:nvSpPr>
          <p:cNvPr id="364556" name="AutoShape 12">
            <a:extLst>
              <a:ext uri="{FF2B5EF4-FFF2-40B4-BE49-F238E27FC236}">
                <a16:creationId xmlns:a16="http://schemas.microsoft.com/office/drawing/2014/main" id="{CB3120A7-2372-E045-B66C-ED9F4EA8C01A}"/>
              </a:ext>
            </a:extLst>
          </p:cNvPr>
          <p:cNvSpPr>
            <a:spLocks/>
          </p:cNvSpPr>
          <p:nvPr/>
        </p:nvSpPr>
        <p:spPr bwMode="auto">
          <a:xfrm>
            <a:off x="5245100" y="5840413"/>
            <a:ext cx="3733800" cy="396875"/>
          </a:xfrm>
          <a:prstGeom prst="borderCallout1">
            <a:avLst>
              <a:gd name="adj1" fmla="val 28801"/>
              <a:gd name="adj2" fmla="val -2042"/>
              <a:gd name="adj3" fmla="val 18801"/>
              <a:gd name="adj4" fmla="val -60204"/>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将就绪</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进程</a:t>
            </a: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插入就绪队列</a:t>
            </a:r>
            <a:endParaRPr lang="zh-CN" altLang="en-US"/>
          </a:p>
        </p:txBody>
      </p:sp>
      <p:sp>
        <p:nvSpPr>
          <p:cNvPr id="44045" name="灯片编号占位符 3">
            <a:extLst>
              <a:ext uri="{FF2B5EF4-FFF2-40B4-BE49-F238E27FC236}">
                <a16:creationId xmlns:a16="http://schemas.microsoft.com/office/drawing/2014/main" id="{9D71ED3D-F8A3-614E-A807-7D250B6A188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362D7A2-12D8-874B-99AC-CEAF64B7CB25}" type="slidenum">
              <a:rPr lang="zh-CN" altLang="en-US" sz="1800"/>
              <a:pPr/>
              <a:t>40</a:t>
            </a:fld>
            <a:endParaRPr lang="en-US" altLang="zh-CN" sz="1800"/>
          </a:p>
        </p:txBody>
      </p:sp>
    </p:spTree>
    <p:extLst>
      <p:ext uri="{BB962C8B-B14F-4D97-AF65-F5344CB8AC3E}">
        <p14:creationId xmlns:p14="http://schemas.microsoft.com/office/powerpoint/2010/main" val="26739607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dissolve">
                                      <p:cBhvr>
                                        <p:cTn id="7" dur="500"/>
                                        <p:tgtEl>
                                          <p:spTgt spid="364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64547"/>
                                        </p:tgtEl>
                                        <p:attrNameLst>
                                          <p:attrName>style.visibility</p:attrName>
                                        </p:attrNameLst>
                                      </p:cBhvr>
                                      <p:to>
                                        <p:strVal val="visible"/>
                                      </p:to>
                                    </p:set>
                                    <p:animEffect transition="in" filter="strips(downLeft)">
                                      <p:cBhvr>
                                        <p:cTn id="12" dur="500"/>
                                        <p:tgtEl>
                                          <p:spTgt spid="364547"/>
                                        </p:tgtEl>
                                      </p:cBhvr>
                                    </p:animEffect>
                                  </p:childTnLst>
                                  <p:subTnLst>
                                    <p:set>
                                      <p:cBhvr override="childStyle">
                                        <p:cTn dur="1" fill="hold" display="0" masterRel="nextClick" afterEffect="1"/>
                                        <p:tgtEl>
                                          <p:spTgt spid="36454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64548"/>
                                        </p:tgtEl>
                                        <p:attrNameLst>
                                          <p:attrName>style.visibility</p:attrName>
                                        </p:attrNameLst>
                                      </p:cBhvr>
                                      <p:to>
                                        <p:strVal val="visible"/>
                                      </p:to>
                                    </p:set>
                                    <p:animEffect transition="in" filter="strips(downLeft)">
                                      <p:cBhvr>
                                        <p:cTn id="17" dur="500"/>
                                        <p:tgtEl>
                                          <p:spTgt spid="364548"/>
                                        </p:tgtEl>
                                      </p:cBhvr>
                                    </p:animEffect>
                                  </p:childTnLst>
                                  <p:subTnLst>
                                    <p:set>
                                      <p:cBhvr override="childStyle">
                                        <p:cTn dur="1" fill="hold" display="0" masterRel="nextClick" afterEffect="1"/>
                                        <p:tgtEl>
                                          <p:spTgt spid="36454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64549"/>
                                        </p:tgtEl>
                                        <p:attrNameLst>
                                          <p:attrName>style.visibility</p:attrName>
                                        </p:attrNameLst>
                                      </p:cBhvr>
                                      <p:to>
                                        <p:strVal val="visible"/>
                                      </p:to>
                                    </p:set>
                                    <p:animEffect transition="in" filter="strips(downLeft)">
                                      <p:cBhvr>
                                        <p:cTn id="22" dur="500"/>
                                        <p:tgtEl>
                                          <p:spTgt spid="364549"/>
                                        </p:tgtEl>
                                      </p:cBhvr>
                                    </p:animEffect>
                                  </p:childTnLst>
                                  <p:subTnLst>
                                    <p:set>
                                      <p:cBhvr override="childStyle">
                                        <p:cTn dur="1" fill="hold" display="0" masterRel="nextClick" afterEffect="1"/>
                                        <p:tgtEl>
                                          <p:spTgt spid="36454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64550"/>
                                        </p:tgtEl>
                                        <p:attrNameLst>
                                          <p:attrName>style.visibility</p:attrName>
                                        </p:attrNameLst>
                                      </p:cBhvr>
                                      <p:to>
                                        <p:strVal val="visible"/>
                                      </p:to>
                                    </p:set>
                                    <p:animEffect transition="in" filter="strips(downLeft)">
                                      <p:cBhvr>
                                        <p:cTn id="27" dur="500"/>
                                        <p:tgtEl>
                                          <p:spTgt spid="364550"/>
                                        </p:tgtEl>
                                      </p:cBhvr>
                                    </p:animEffect>
                                  </p:childTnLst>
                                  <p:subTnLst>
                                    <p:set>
                                      <p:cBhvr override="childStyle">
                                        <p:cTn dur="1" fill="hold" display="0" masterRel="nextClick" afterEffect="1"/>
                                        <p:tgtEl>
                                          <p:spTgt spid="36455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64551"/>
                                        </p:tgtEl>
                                        <p:attrNameLst>
                                          <p:attrName>style.visibility</p:attrName>
                                        </p:attrNameLst>
                                      </p:cBhvr>
                                      <p:to>
                                        <p:strVal val="visible"/>
                                      </p:to>
                                    </p:set>
                                    <p:animEffect transition="in" filter="strips(downLeft)">
                                      <p:cBhvr>
                                        <p:cTn id="32" dur="500"/>
                                        <p:tgtEl>
                                          <p:spTgt spid="364551"/>
                                        </p:tgtEl>
                                      </p:cBhvr>
                                    </p:animEffect>
                                  </p:childTnLst>
                                  <p:subTnLst>
                                    <p:set>
                                      <p:cBhvr override="childStyle">
                                        <p:cTn dur="1" fill="hold" display="0" masterRel="nextClick" afterEffect="1"/>
                                        <p:tgtEl>
                                          <p:spTgt spid="364551"/>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64552"/>
                                        </p:tgtEl>
                                        <p:attrNameLst>
                                          <p:attrName>style.visibility</p:attrName>
                                        </p:attrNameLst>
                                      </p:cBhvr>
                                      <p:to>
                                        <p:strVal val="visible"/>
                                      </p:to>
                                    </p:set>
                                    <p:animEffect transition="in" filter="strips(downLeft)">
                                      <p:cBhvr>
                                        <p:cTn id="37" dur="500"/>
                                        <p:tgtEl>
                                          <p:spTgt spid="364552"/>
                                        </p:tgtEl>
                                      </p:cBhvr>
                                    </p:animEffect>
                                  </p:childTnLst>
                                  <p:subTnLst>
                                    <p:set>
                                      <p:cBhvr override="childStyle">
                                        <p:cTn dur="1" fill="hold" display="0" masterRel="nextClick" afterEffect="1"/>
                                        <p:tgtEl>
                                          <p:spTgt spid="364552"/>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64555"/>
                                        </p:tgtEl>
                                        <p:attrNameLst>
                                          <p:attrName>style.visibility</p:attrName>
                                        </p:attrNameLst>
                                      </p:cBhvr>
                                      <p:to>
                                        <p:strVal val="visible"/>
                                      </p:to>
                                    </p:set>
                                    <p:animEffect transition="in" filter="strips(downLeft)">
                                      <p:cBhvr>
                                        <p:cTn id="42" dur="500"/>
                                        <p:tgtEl>
                                          <p:spTgt spid="364555"/>
                                        </p:tgtEl>
                                      </p:cBhvr>
                                    </p:animEffect>
                                  </p:childTnLst>
                                  <p:subTnLst>
                                    <p:set>
                                      <p:cBhvr override="childStyle">
                                        <p:cTn dur="1" fill="hold" display="0" masterRel="nextClick" afterEffect="1"/>
                                        <p:tgtEl>
                                          <p:spTgt spid="364555"/>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364553"/>
                                        </p:tgtEl>
                                        <p:attrNameLst>
                                          <p:attrName>style.visibility</p:attrName>
                                        </p:attrNameLst>
                                      </p:cBhvr>
                                      <p:to>
                                        <p:strVal val="visible"/>
                                      </p:to>
                                    </p:set>
                                    <p:animEffect transition="in" filter="strips(downLeft)">
                                      <p:cBhvr>
                                        <p:cTn id="47" dur="500"/>
                                        <p:tgtEl>
                                          <p:spTgt spid="364553"/>
                                        </p:tgtEl>
                                      </p:cBhvr>
                                    </p:animEffect>
                                  </p:childTnLst>
                                  <p:subTnLst>
                                    <p:set>
                                      <p:cBhvr override="childStyle">
                                        <p:cTn dur="1" fill="hold" display="0" masterRel="nextClick" afterEffect="1"/>
                                        <p:tgtEl>
                                          <p:spTgt spid="364553"/>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364556"/>
                                        </p:tgtEl>
                                        <p:attrNameLst>
                                          <p:attrName>style.visibility</p:attrName>
                                        </p:attrNameLst>
                                      </p:cBhvr>
                                      <p:to>
                                        <p:strVal val="visible"/>
                                      </p:to>
                                    </p:set>
                                    <p:animEffect transition="in" filter="strips(downLeft)">
                                      <p:cBhvr>
                                        <p:cTn id="52" dur="500"/>
                                        <p:tgtEl>
                                          <p:spTgt spid="364556"/>
                                        </p:tgtEl>
                                      </p:cBhvr>
                                    </p:animEffect>
                                  </p:childTnLst>
                                  <p:subTnLst>
                                    <p:set>
                                      <p:cBhvr override="childStyle">
                                        <p:cTn dur="1" fill="hold" display="0" masterRel="nextClick" afterEffect="1"/>
                                        <p:tgtEl>
                                          <p:spTgt spid="3645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autoUpdateAnimBg="0"/>
      <p:bldP spid="364547" grpId="0" animBg="1" autoUpdateAnimBg="0"/>
      <p:bldP spid="364548" grpId="0" animBg="1" autoUpdateAnimBg="0"/>
      <p:bldP spid="364549" grpId="0" animBg="1" autoUpdateAnimBg="0"/>
      <p:bldP spid="364550" grpId="0" animBg="1" autoUpdateAnimBg="0"/>
      <p:bldP spid="364551" grpId="0" animBg="1" autoUpdateAnimBg="0"/>
      <p:bldP spid="364552" grpId="0" animBg="1" autoUpdateAnimBg="0"/>
      <p:bldP spid="364553" grpId="0" animBg="1" autoUpdateAnimBg="0"/>
      <p:bldP spid="364555" grpId="0" animBg="1" autoUpdateAnimBg="0"/>
      <p:bldP spid="36455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F80C1F-49D7-2D4F-B039-7F0CA56D04DF}"/>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进程的终止</a:t>
            </a:r>
          </a:p>
        </p:txBody>
      </p:sp>
      <p:sp>
        <p:nvSpPr>
          <p:cNvPr id="247865" name="Text Box 57">
            <a:extLst>
              <a:ext uri="{FF2B5EF4-FFF2-40B4-BE49-F238E27FC236}">
                <a16:creationId xmlns:a16="http://schemas.microsoft.com/office/drawing/2014/main" id="{F867BA32-4C92-0D4B-BE27-9621C165EA43}"/>
              </a:ext>
            </a:extLst>
          </p:cNvPr>
          <p:cNvSpPr txBox="1">
            <a:spLocks noChangeArrowheads="1"/>
          </p:cNvSpPr>
          <p:nvPr/>
        </p:nvSpPr>
        <p:spPr bwMode="auto">
          <a:xfrm>
            <a:off x="609600" y="868363"/>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、引起进程终止的事件</a:t>
            </a:r>
          </a:p>
        </p:txBody>
      </p:sp>
      <p:sp>
        <p:nvSpPr>
          <p:cNvPr id="247866" name="Text Box 58">
            <a:extLst>
              <a:ext uri="{FF2B5EF4-FFF2-40B4-BE49-F238E27FC236}">
                <a16:creationId xmlns:a16="http://schemas.microsoft.com/office/drawing/2014/main" id="{5BE125A4-B866-E34C-B774-E10DBACD31FA}"/>
              </a:ext>
            </a:extLst>
          </p:cNvPr>
          <p:cNvSpPr txBox="1">
            <a:spLocks noChangeArrowheads="1"/>
          </p:cNvSpPr>
          <p:nvPr/>
        </p:nvSpPr>
        <p:spPr bwMode="auto">
          <a:xfrm>
            <a:off x="1295400" y="2057400"/>
            <a:ext cx="586740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95000"/>
              </a:lnSpc>
              <a:spcBef>
                <a:spcPct val="50000"/>
              </a:spcBef>
            </a:pPr>
            <a:r>
              <a:rPr lang="zh-CN" altLang="en-US" sz="3600" b="1">
                <a:solidFill>
                  <a:srgbClr val="171D17"/>
                </a:solidFill>
                <a:latin typeface="楷体_GB2312" pitchFamily="49" charset="-122"/>
                <a:ea typeface="楷体_GB2312" pitchFamily="49" charset="-122"/>
              </a:rPr>
              <a:t>（１）正常结束</a:t>
            </a:r>
          </a:p>
          <a:p>
            <a:pPr eaLnBrk="1" hangingPunct="1">
              <a:lnSpc>
                <a:spcPct val="95000"/>
              </a:lnSpc>
              <a:spcBef>
                <a:spcPct val="50000"/>
              </a:spcBef>
            </a:pPr>
            <a:r>
              <a:rPr lang="zh-CN" altLang="en-US" sz="3600" b="1">
                <a:solidFill>
                  <a:srgbClr val="171D17"/>
                </a:solidFill>
                <a:latin typeface="楷体_GB2312" pitchFamily="49" charset="-122"/>
                <a:ea typeface="楷体_GB2312" pitchFamily="49" charset="-122"/>
              </a:rPr>
              <a:t>（２）异常结束</a:t>
            </a:r>
          </a:p>
          <a:p>
            <a:pPr eaLnBrk="1" hangingPunct="1">
              <a:lnSpc>
                <a:spcPct val="95000"/>
              </a:lnSpc>
              <a:spcBef>
                <a:spcPct val="50000"/>
              </a:spcBef>
            </a:pPr>
            <a:r>
              <a:rPr lang="zh-CN" altLang="en-US" sz="3600" b="1">
                <a:solidFill>
                  <a:srgbClr val="171D17"/>
                </a:solidFill>
                <a:latin typeface="楷体_GB2312" pitchFamily="49" charset="-122"/>
                <a:ea typeface="楷体_GB2312" pitchFamily="49" charset="-122"/>
              </a:rPr>
              <a:t>（３）外界干预</a:t>
            </a:r>
          </a:p>
        </p:txBody>
      </p:sp>
      <p:sp>
        <p:nvSpPr>
          <p:cNvPr id="45061" name="灯片编号占位符 3">
            <a:extLst>
              <a:ext uri="{FF2B5EF4-FFF2-40B4-BE49-F238E27FC236}">
                <a16:creationId xmlns:a16="http://schemas.microsoft.com/office/drawing/2014/main" id="{48A9BB23-1958-0D44-8CEE-852CE2EF876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C6B34C2-D1F9-0843-B5CF-9AE8FC65B6F0}" type="slidenum">
              <a:rPr lang="zh-CN" altLang="en-US" sz="1800"/>
              <a:pPr/>
              <a:t>41</a:t>
            </a:fld>
            <a:endParaRPr lang="en-US" altLang="zh-CN" sz="1800"/>
          </a:p>
        </p:txBody>
      </p:sp>
    </p:spTree>
    <p:extLst>
      <p:ext uri="{BB962C8B-B14F-4D97-AF65-F5344CB8AC3E}">
        <p14:creationId xmlns:p14="http://schemas.microsoft.com/office/powerpoint/2010/main" val="34123456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65"/>
                                        </p:tgtEl>
                                        <p:attrNameLst>
                                          <p:attrName>style.visibility</p:attrName>
                                        </p:attrNameLst>
                                      </p:cBhvr>
                                      <p:to>
                                        <p:strVal val="visible"/>
                                      </p:to>
                                    </p:set>
                                    <p:animEffect transition="in" filter="dissolve">
                                      <p:cBhvr>
                                        <p:cTn id="7" dur="500"/>
                                        <p:tgtEl>
                                          <p:spTgt spid="2478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7866">
                                            <p:txEl>
                                              <p:pRg st="0" end="0"/>
                                            </p:txEl>
                                          </p:spTgt>
                                        </p:tgtEl>
                                        <p:attrNameLst>
                                          <p:attrName>style.visibility</p:attrName>
                                        </p:attrNameLst>
                                      </p:cBhvr>
                                      <p:to>
                                        <p:strVal val="visible"/>
                                      </p:to>
                                    </p:set>
                                    <p:animEffect transition="in" filter="barn(outVertical)">
                                      <p:cBhvr>
                                        <p:cTn id="12" dur="500"/>
                                        <p:tgtEl>
                                          <p:spTgt spid="2478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47866">
                                            <p:txEl>
                                              <p:pRg st="1" end="1"/>
                                            </p:txEl>
                                          </p:spTgt>
                                        </p:tgtEl>
                                        <p:attrNameLst>
                                          <p:attrName>style.visibility</p:attrName>
                                        </p:attrNameLst>
                                      </p:cBhvr>
                                      <p:to>
                                        <p:strVal val="visible"/>
                                      </p:to>
                                    </p:set>
                                    <p:animEffect transition="in" filter="barn(outVertical)">
                                      <p:cBhvr>
                                        <p:cTn id="17" dur="500"/>
                                        <p:tgtEl>
                                          <p:spTgt spid="24786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7866">
                                            <p:txEl>
                                              <p:pRg st="2" end="2"/>
                                            </p:txEl>
                                          </p:spTgt>
                                        </p:tgtEl>
                                        <p:attrNameLst>
                                          <p:attrName>style.visibility</p:attrName>
                                        </p:attrNameLst>
                                      </p:cBhvr>
                                      <p:to>
                                        <p:strVal val="visible"/>
                                      </p:to>
                                    </p:set>
                                    <p:animEffect transition="in" filter="barn(outVertical)">
                                      <p:cBhvr>
                                        <p:cTn id="22" dur="500"/>
                                        <p:tgtEl>
                                          <p:spTgt spid="2478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5" grpId="0" autoUpdateAnimBg="0"/>
      <p:bldP spid="24786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a:extLst>
              <a:ext uri="{FF2B5EF4-FFF2-40B4-BE49-F238E27FC236}">
                <a16:creationId xmlns:a16="http://schemas.microsoft.com/office/drawing/2014/main" id="{93B4E1A9-B421-674B-81F2-D6B3DB7EFF90}"/>
              </a:ext>
            </a:extLst>
          </p:cNvPr>
          <p:cNvSpPr txBox="1">
            <a:spLocks noChangeArrowheads="1"/>
          </p:cNvSpPr>
          <p:nvPr/>
        </p:nvSpPr>
        <p:spPr bwMode="auto">
          <a:xfrm>
            <a:off x="457200" y="-762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进程的终止</a:t>
            </a:r>
          </a:p>
        </p:txBody>
      </p:sp>
      <p:sp>
        <p:nvSpPr>
          <p:cNvPr id="46083" name="Text Box 4">
            <a:extLst>
              <a:ext uri="{FF2B5EF4-FFF2-40B4-BE49-F238E27FC236}">
                <a16:creationId xmlns:a16="http://schemas.microsoft.com/office/drawing/2014/main" id="{3FE84D5B-D812-754F-8E45-4828252407C9}"/>
              </a:ext>
            </a:extLst>
          </p:cNvPr>
          <p:cNvSpPr txBox="1">
            <a:spLocks noChangeArrowheads="1"/>
          </p:cNvSpPr>
          <p:nvPr/>
        </p:nvSpPr>
        <p:spPr bwMode="auto">
          <a:xfrm>
            <a:off x="533400" y="70008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、进程的终止过程</a:t>
            </a:r>
          </a:p>
        </p:txBody>
      </p:sp>
      <p:sp>
        <p:nvSpPr>
          <p:cNvPr id="292873" name="Text Box 9">
            <a:extLst>
              <a:ext uri="{FF2B5EF4-FFF2-40B4-BE49-F238E27FC236}">
                <a16:creationId xmlns:a16="http://schemas.microsoft.com/office/drawing/2014/main" id="{5512E832-1318-C44D-B42A-706A1CC286CA}"/>
              </a:ext>
            </a:extLst>
          </p:cNvPr>
          <p:cNvSpPr txBox="1">
            <a:spLocks noChangeArrowheads="1"/>
          </p:cNvSpPr>
          <p:nvPr/>
        </p:nvSpPr>
        <p:spPr bwMode="auto">
          <a:xfrm>
            <a:off x="685800" y="1595438"/>
            <a:ext cx="807720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20000"/>
              </a:spcBef>
              <a:buClr>
                <a:schemeClr val="hlink"/>
              </a:buClr>
              <a:buSzPct val="120000"/>
            </a:pPr>
            <a:r>
              <a:rPr kumimoji="0" lang="zh-CN" altLang="en-US" sz="3600" b="1">
                <a:solidFill>
                  <a:srgbClr val="FF0000"/>
                </a:solidFill>
                <a:latin typeface="华文楷体" panose="02010600040101010101" pitchFamily="2" charset="-122"/>
                <a:ea typeface="华文楷体" panose="02010600040101010101" pitchFamily="2" charset="-122"/>
              </a:rPr>
              <a:t>终止进程的主要操作过程如下：</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1</a:t>
            </a:r>
            <a:r>
              <a:rPr kumimoji="0" lang="zh-CN" altLang="en-US" sz="3200" b="1">
                <a:solidFill>
                  <a:srgbClr val="171D17"/>
                </a:solidFill>
                <a:latin typeface="华文楷体" panose="02010600040101010101" pitchFamily="2" charset="-122"/>
                <a:ea typeface="华文楷体" panose="02010600040101010101" pitchFamily="2" charset="-122"/>
              </a:rPr>
              <a:t>）找到指定进程的</a:t>
            </a:r>
            <a:r>
              <a:rPr kumimoji="0" lang="en-US" altLang="zh-CN" sz="3200" b="1">
                <a:solidFill>
                  <a:srgbClr val="171D17"/>
                </a:solidFill>
                <a:latin typeface="华文楷体" panose="02010600040101010101" pitchFamily="2" charset="-122"/>
                <a:ea typeface="华文楷体" panose="02010600040101010101" pitchFamily="2" charset="-122"/>
              </a:rPr>
              <a:t>PCB</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2</a:t>
            </a:r>
            <a:r>
              <a:rPr kumimoji="0" lang="zh-CN" altLang="en-US" sz="3200" b="1">
                <a:solidFill>
                  <a:srgbClr val="171D17"/>
                </a:solidFill>
                <a:latin typeface="华文楷体" panose="02010600040101010101" pitchFamily="2" charset="-122"/>
                <a:ea typeface="华文楷体" panose="02010600040101010101" pitchFamily="2" charset="-122"/>
              </a:rPr>
              <a:t>）终止该进程的运行</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3</a:t>
            </a:r>
            <a:r>
              <a:rPr kumimoji="0" lang="zh-CN" altLang="en-US" sz="3200" b="1">
                <a:solidFill>
                  <a:srgbClr val="171D17"/>
                </a:solidFill>
                <a:latin typeface="华文楷体" panose="02010600040101010101" pitchFamily="2" charset="-122"/>
                <a:ea typeface="华文楷体" panose="02010600040101010101" pitchFamily="2" charset="-122"/>
              </a:rPr>
              <a:t>）回收该进程所占用的全部资源</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4</a:t>
            </a:r>
            <a:r>
              <a:rPr kumimoji="0" lang="zh-CN" altLang="en-US" sz="3200" b="1">
                <a:solidFill>
                  <a:srgbClr val="171D17"/>
                </a:solidFill>
                <a:latin typeface="华文楷体" panose="02010600040101010101" pitchFamily="2" charset="-122"/>
                <a:ea typeface="华文楷体" panose="02010600040101010101" pitchFamily="2" charset="-122"/>
              </a:rPr>
              <a:t>）终止其所有子孙进程，回收它们所占       用的全部资源。</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5</a:t>
            </a:r>
            <a:r>
              <a:rPr kumimoji="0" lang="zh-CN" altLang="en-US" sz="3200" b="1">
                <a:solidFill>
                  <a:srgbClr val="171D17"/>
                </a:solidFill>
                <a:latin typeface="华文楷体" panose="02010600040101010101" pitchFamily="2" charset="-122"/>
                <a:ea typeface="华文楷体" panose="02010600040101010101" pitchFamily="2" charset="-122"/>
              </a:rPr>
              <a:t>）将被终止进程的</a:t>
            </a:r>
            <a:r>
              <a:rPr kumimoji="0" lang="en-US" altLang="zh-CN" sz="3200" b="1">
                <a:solidFill>
                  <a:srgbClr val="171D17"/>
                </a:solidFill>
                <a:latin typeface="华文楷体" panose="02010600040101010101" pitchFamily="2" charset="-122"/>
                <a:ea typeface="华文楷体" panose="02010600040101010101" pitchFamily="2" charset="-122"/>
              </a:rPr>
              <a:t>PCB</a:t>
            </a:r>
            <a:r>
              <a:rPr kumimoji="0" lang="zh-CN" altLang="en-US" sz="3200" b="1">
                <a:solidFill>
                  <a:srgbClr val="171D17"/>
                </a:solidFill>
                <a:latin typeface="华文楷体" panose="02010600040101010101" pitchFamily="2" charset="-122"/>
                <a:ea typeface="华文楷体" panose="02010600040101010101" pitchFamily="2" charset="-122"/>
              </a:rPr>
              <a:t>从原来队列中移出。</a:t>
            </a:r>
          </a:p>
        </p:txBody>
      </p:sp>
      <p:sp>
        <p:nvSpPr>
          <p:cNvPr id="46085" name="灯片编号占位符 3">
            <a:extLst>
              <a:ext uri="{FF2B5EF4-FFF2-40B4-BE49-F238E27FC236}">
                <a16:creationId xmlns:a16="http://schemas.microsoft.com/office/drawing/2014/main" id="{AB539134-3ED0-AC43-AEE9-B9E79EC783E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9105670-A477-9248-B74B-9071106E4CB8}" type="slidenum">
              <a:rPr lang="zh-CN" altLang="en-US" sz="1800"/>
              <a:pPr/>
              <a:t>42</a:t>
            </a:fld>
            <a:endParaRPr lang="en-US" altLang="zh-CN" sz="1800"/>
          </a:p>
        </p:txBody>
      </p:sp>
    </p:spTree>
    <p:extLst>
      <p:ext uri="{BB962C8B-B14F-4D97-AF65-F5344CB8AC3E}">
        <p14:creationId xmlns:p14="http://schemas.microsoft.com/office/powerpoint/2010/main" val="1029790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2873">
                                            <p:txEl>
                                              <p:pRg st="0" end="0"/>
                                            </p:txEl>
                                          </p:spTgt>
                                        </p:tgtEl>
                                        <p:attrNameLst>
                                          <p:attrName>style.visibility</p:attrName>
                                        </p:attrNameLst>
                                      </p:cBhvr>
                                      <p:to>
                                        <p:strVal val="visible"/>
                                      </p:to>
                                    </p:set>
                                    <p:animEffect transition="in" filter="barn(outVertical)">
                                      <p:cBhvr>
                                        <p:cTn id="7" dur="500"/>
                                        <p:tgtEl>
                                          <p:spTgt spid="2928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2873">
                                            <p:txEl>
                                              <p:pRg st="1" end="1"/>
                                            </p:txEl>
                                          </p:spTgt>
                                        </p:tgtEl>
                                        <p:attrNameLst>
                                          <p:attrName>style.visibility</p:attrName>
                                        </p:attrNameLst>
                                      </p:cBhvr>
                                      <p:to>
                                        <p:strVal val="visible"/>
                                      </p:to>
                                    </p:set>
                                    <p:animEffect transition="in" filter="barn(outVertical)">
                                      <p:cBhvr>
                                        <p:cTn id="12" dur="500"/>
                                        <p:tgtEl>
                                          <p:spTgt spid="2928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2873">
                                            <p:txEl>
                                              <p:pRg st="2" end="2"/>
                                            </p:txEl>
                                          </p:spTgt>
                                        </p:tgtEl>
                                        <p:attrNameLst>
                                          <p:attrName>style.visibility</p:attrName>
                                        </p:attrNameLst>
                                      </p:cBhvr>
                                      <p:to>
                                        <p:strVal val="visible"/>
                                      </p:to>
                                    </p:set>
                                    <p:animEffect transition="in" filter="barn(outVertical)">
                                      <p:cBhvr>
                                        <p:cTn id="17" dur="500"/>
                                        <p:tgtEl>
                                          <p:spTgt spid="2928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2873">
                                            <p:txEl>
                                              <p:pRg st="3" end="3"/>
                                            </p:txEl>
                                          </p:spTgt>
                                        </p:tgtEl>
                                        <p:attrNameLst>
                                          <p:attrName>style.visibility</p:attrName>
                                        </p:attrNameLst>
                                      </p:cBhvr>
                                      <p:to>
                                        <p:strVal val="visible"/>
                                      </p:to>
                                    </p:set>
                                    <p:animEffect transition="in" filter="barn(outVertical)">
                                      <p:cBhvr>
                                        <p:cTn id="22" dur="500"/>
                                        <p:tgtEl>
                                          <p:spTgt spid="2928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2873">
                                            <p:txEl>
                                              <p:pRg st="4" end="4"/>
                                            </p:txEl>
                                          </p:spTgt>
                                        </p:tgtEl>
                                        <p:attrNameLst>
                                          <p:attrName>style.visibility</p:attrName>
                                        </p:attrNameLst>
                                      </p:cBhvr>
                                      <p:to>
                                        <p:strVal val="visible"/>
                                      </p:to>
                                    </p:set>
                                    <p:animEffect transition="in" filter="barn(outVertical)">
                                      <p:cBhvr>
                                        <p:cTn id="27" dur="500"/>
                                        <p:tgtEl>
                                          <p:spTgt spid="29287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2873">
                                            <p:txEl>
                                              <p:pRg st="5" end="5"/>
                                            </p:txEl>
                                          </p:spTgt>
                                        </p:tgtEl>
                                        <p:attrNameLst>
                                          <p:attrName>style.visibility</p:attrName>
                                        </p:attrNameLst>
                                      </p:cBhvr>
                                      <p:to>
                                        <p:strVal val="visible"/>
                                      </p:to>
                                    </p:set>
                                    <p:animEffect transition="in" filter="barn(outVertical)">
                                      <p:cBhvr>
                                        <p:cTn id="32" dur="500"/>
                                        <p:tgtEl>
                                          <p:spTgt spid="2928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8452" name="Object 4">
            <a:extLst>
              <a:ext uri="{FF2B5EF4-FFF2-40B4-BE49-F238E27FC236}">
                <a16:creationId xmlns:a16="http://schemas.microsoft.com/office/drawing/2014/main" id="{0302B38F-A26F-B34F-8ABB-4E51153636A1}"/>
              </a:ext>
            </a:extLst>
          </p:cNvPr>
          <p:cNvGraphicFramePr>
            <a:graphicFrameLocks noChangeAspect="1"/>
          </p:cNvGraphicFramePr>
          <p:nvPr/>
        </p:nvGraphicFramePr>
        <p:xfrm>
          <a:off x="2411413" y="1125538"/>
          <a:ext cx="4440237" cy="5111750"/>
        </p:xfrm>
        <a:graphic>
          <a:graphicData uri="http://schemas.openxmlformats.org/presentationml/2006/ole">
            <mc:AlternateContent xmlns:mc="http://schemas.openxmlformats.org/markup-compatibility/2006">
              <mc:Choice xmlns:v="urn:schemas-microsoft-com:vml" Requires="v">
                <p:oleObj spid="_x0000_s9217" name="Photo Editor 照片" r:id="rId4" imgW="1416050" imgH="2514600" progId="MSPhotoEd.3">
                  <p:embed/>
                </p:oleObj>
              </mc:Choice>
              <mc:Fallback>
                <p:oleObj name="Photo Editor 照片" r:id="rId4" imgW="1416050" imgH="2514600" progId="MSPhotoEd.3">
                  <p:embed/>
                  <p:pic>
                    <p:nvPicPr>
                      <p:cNvPr id="488452" name="Object 4">
                        <a:extLst>
                          <a:ext uri="{FF2B5EF4-FFF2-40B4-BE49-F238E27FC236}">
                            <a16:creationId xmlns:a16="http://schemas.microsoft.com/office/drawing/2014/main" id="{0302B38F-A26F-B34F-8ABB-4E51153636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125538"/>
                        <a:ext cx="4440237"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Text Box 5">
            <a:extLst>
              <a:ext uri="{FF2B5EF4-FFF2-40B4-BE49-F238E27FC236}">
                <a16:creationId xmlns:a16="http://schemas.microsoft.com/office/drawing/2014/main" id="{2D52F1F7-C815-E540-91A9-721A6AE63F0E}"/>
              </a:ext>
            </a:extLst>
          </p:cNvPr>
          <p:cNvSpPr txBox="1">
            <a:spLocks noChangeArrowheads="1"/>
          </p:cNvSpPr>
          <p:nvPr/>
        </p:nvSpPr>
        <p:spPr bwMode="auto">
          <a:xfrm>
            <a:off x="457200" y="-762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进程的终止</a:t>
            </a:r>
          </a:p>
        </p:txBody>
      </p:sp>
      <p:sp>
        <p:nvSpPr>
          <p:cNvPr id="6148" name="灯片编号占位符 3">
            <a:extLst>
              <a:ext uri="{FF2B5EF4-FFF2-40B4-BE49-F238E27FC236}">
                <a16:creationId xmlns:a16="http://schemas.microsoft.com/office/drawing/2014/main" id="{C1A2A4F6-3439-C843-B98F-6DB30A2E1F8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998DFF5-0061-F642-A277-43AF49C8CB52}" type="slidenum">
              <a:rPr lang="zh-CN" altLang="en-US" sz="1800"/>
              <a:pPr/>
              <a:t>43</a:t>
            </a:fld>
            <a:endParaRPr lang="en-US" altLang="zh-CN" sz="1800"/>
          </a:p>
        </p:txBody>
      </p:sp>
    </p:spTree>
    <p:extLst>
      <p:ext uri="{BB962C8B-B14F-4D97-AF65-F5344CB8AC3E}">
        <p14:creationId xmlns:p14="http://schemas.microsoft.com/office/powerpoint/2010/main" val="205237877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8452"/>
                                        </p:tgtEl>
                                        <p:attrNameLst>
                                          <p:attrName>style.visibility</p:attrName>
                                        </p:attrNameLst>
                                      </p:cBhvr>
                                      <p:to>
                                        <p:strVal val="visible"/>
                                      </p:to>
                                    </p:set>
                                    <p:anim calcmode="lin" valueType="num">
                                      <p:cBhvr additive="base">
                                        <p:cTn id="7" dur="500" fill="hold"/>
                                        <p:tgtEl>
                                          <p:spTgt spid="488452"/>
                                        </p:tgtEl>
                                        <p:attrNameLst>
                                          <p:attrName>ppt_x</p:attrName>
                                        </p:attrNameLst>
                                      </p:cBhvr>
                                      <p:tavLst>
                                        <p:tav tm="0">
                                          <p:val>
                                            <p:strVal val="0-#ppt_w/2"/>
                                          </p:val>
                                        </p:tav>
                                        <p:tav tm="100000">
                                          <p:val>
                                            <p:strVal val="#ppt_x"/>
                                          </p:val>
                                        </p:tav>
                                      </p:tavLst>
                                    </p:anim>
                                    <p:anim calcmode="lin" valueType="num">
                                      <p:cBhvr additive="base">
                                        <p:cTn id="8" dur="500" fill="hold"/>
                                        <p:tgtEl>
                                          <p:spTgt spid="4884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6487009A-6710-2542-A8DA-7159F7AEEA38}"/>
              </a:ext>
            </a:extLst>
          </p:cNvPr>
          <p:cNvSpPr txBox="1">
            <a:spLocks noChangeArrowheads="1"/>
          </p:cNvSpPr>
          <p:nvPr/>
        </p:nvSpPr>
        <p:spPr bwMode="auto">
          <a:xfrm>
            <a:off x="381000" y="-76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进程的阻塞与唤醒</a:t>
            </a:r>
          </a:p>
        </p:txBody>
      </p:sp>
      <p:sp>
        <p:nvSpPr>
          <p:cNvPr id="47107" name="Text Box 3">
            <a:extLst>
              <a:ext uri="{FF2B5EF4-FFF2-40B4-BE49-F238E27FC236}">
                <a16:creationId xmlns:a16="http://schemas.microsoft.com/office/drawing/2014/main" id="{ADFE9319-C43D-614D-A448-1622F6475B93}"/>
              </a:ext>
            </a:extLst>
          </p:cNvPr>
          <p:cNvSpPr txBox="1">
            <a:spLocks noChangeArrowheads="1"/>
          </p:cNvSpPr>
          <p:nvPr/>
        </p:nvSpPr>
        <p:spPr bwMode="auto">
          <a:xfrm>
            <a:off x="533400" y="8683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一、引起进程阻塞的事件</a:t>
            </a:r>
          </a:p>
        </p:txBody>
      </p:sp>
      <p:sp>
        <p:nvSpPr>
          <p:cNvPr id="293892" name="Text Box 4">
            <a:extLst>
              <a:ext uri="{FF2B5EF4-FFF2-40B4-BE49-F238E27FC236}">
                <a16:creationId xmlns:a16="http://schemas.microsoft.com/office/drawing/2014/main" id="{0DA7FC58-AB5E-CD43-BC9A-4CC6988CF69E}"/>
              </a:ext>
            </a:extLst>
          </p:cNvPr>
          <p:cNvSpPr txBox="1">
            <a:spLocks noChangeArrowheads="1"/>
          </p:cNvSpPr>
          <p:nvPr/>
        </p:nvSpPr>
        <p:spPr bwMode="auto">
          <a:xfrm>
            <a:off x="838200" y="2028825"/>
            <a:ext cx="5867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40000"/>
              </a:lnSpc>
              <a:spcBef>
                <a:spcPct val="50000"/>
              </a:spcBef>
            </a:pPr>
            <a:r>
              <a:rPr lang="zh-CN" altLang="en-US" sz="3600" b="1">
                <a:solidFill>
                  <a:srgbClr val="171D17"/>
                </a:solidFill>
                <a:latin typeface="华文楷体" panose="02010600040101010101" pitchFamily="2" charset="-122"/>
                <a:ea typeface="华文楷体" panose="02010600040101010101" pitchFamily="2" charset="-122"/>
              </a:rPr>
              <a:t>１．请求共享资源失败</a:t>
            </a:r>
          </a:p>
          <a:p>
            <a:pPr hangingPunct="1">
              <a:lnSpc>
                <a:spcPct val="140000"/>
              </a:lnSpc>
            </a:pPr>
            <a:r>
              <a:rPr lang="zh-CN" altLang="en-US" sz="3600" b="1">
                <a:solidFill>
                  <a:srgbClr val="171D17"/>
                </a:solidFill>
                <a:latin typeface="华文楷体" panose="02010600040101010101" pitchFamily="2" charset="-122"/>
                <a:ea typeface="华文楷体" panose="02010600040101010101" pitchFamily="2" charset="-122"/>
              </a:rPr>
              <a:t>２</a:t>
            </a:r>
            <a:r>
              <a:rPr lang="en-US" altLang="zh-CN" sz="3600" b="1">
                <a:solidFill>
                  <a:srgbClr val="171D17"/>
                </a:solidFill>
                <a:latin typeface="华文楷体" panose="02010600040101010101" pitchFamily="2" charset="-122"/>
                <a:ea typeface="华文楷体" panose="02010600040101010101" pitchFamily="2" charset="-122"/>
              </a:rPr>
              <a:t>.    </a:t>
            </a:r>
            <a:r>
              <a:rPr lang="zh-CN" altLang="en-US" sz="3600" b="1">
                <a:solidFill>
                  <a:srgbClr val="171D17"/>
                </a:solidFill>
                <a:latin typeface="华文楷体" panose="02010600040101010101" pitchFamily="2" charset="-122"/>
                <a:ea typeface="华文楷体" panose="02010600040101010101" pitchFamily="2" charset="-122"/>
              </a:rPr>
              <a:t>等待某种操作完成</a:t>
            </a:r>
          </a:p>
          <a:p>
            <a:pPr hangingPunct="1">
              <a:lnSpc>
                <a:spcPct val="140000"/>
              </a:lnSpc>
            </a:pPr>
            <a:r>
              <a:rPr lang="zh-CN" altLang="en-US" sz="3600" b="1">
                <a:solidFill>
                  <a:srgbClr val="171D17"/>
                </a:solidFill>
                <a:latin typeface="华文楷体" panose="02010600040101010101" pitchFamily="2" charset="-122"/>
                <a:ea typeface="华文楷体" panose="02010600040101010101" pitchFamily="2" charset="-122"/>
              </a:rPr>
              <a:t>３．新数据尚未到达</a:t>
            </a:r>
          </a:p>
          <a:p>
            <a:pPr>
              <a:lnSpc>
                <a:spcPct val="140000"/>
              </a:lnSpc>
            </a:pPr>
            <a:r>
              <a:rPr lang="zh-CN" altLang="en-US" sz="3600" b="1">
                <a:solidFill>
                  <a:srgbClr val="171D17"/>
                </a:solidFill>
                <a:latin typeface="华文楷体" panose="02010600040101010101" pitchFamily="2" charset="-122"/>
                <a:ea typeface="华文楷体" panose="02010600040101010101" pitchFamily="2" charset="-122"/>
              </a:rPr>
              <a:t>４．无新工作可做</a:t>
            </a:r>
          </a:p>
        </p:txBody>
      </p:sp>
      <p:sp>
        <p:nvSpPr>
          <p:cNvPr id="47109" name="灯片编号占位符 3">
            <a:extLst>
              <a:ext uri="{FF2B5EF4-FFF2-40B4-BE49-F238E27FC236}">
                <a16:creationId xmlns:a16="http://schemas.microsoft.com/office/drawing/2014/main" id="{BD299C06-56F0-C64E-9F57-E181A4F46B5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2C127B4-BF71-AC49-88F1-8D4FAEF33756}" type="slidenum">
              <a:rPr lang="zh-CN" altLang="en-US" sz="1800"/>
              <a:pPr/>
              <a:t>44</a:t>
            </a:fld>
            <a:endParaRPr lang="en-US" altLang="zh-CN" sz="1800"/>
          </a:p>
        </p:txBody>
      </p:sp>
    </p:spTree>
    <p:extLst>
      <p:ext uri="{BB962C8B-B14F-4D97-AF65-F5344CB8AC3E}">
        <p14:creationId xmlns:p14="http://schemas.microsoft.com/office/powerpoint/2010/main" val="30359188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animEffect transition="in" filter="barn(outVertical)">
                                      <p:cBhvr>
                                        <p:cTn id="7" dur="500"/>
                                        <p:tgtEl>
                                          <p:spTgt spid="293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3892">
                                            <p:txEl>
                                              <p:pRg st="1" end="1"/>
                                            </p:txEl>
                                          </p:spTgt>
                                        </p:tgtEl>
                                        <p:attrNameLst>
                                          <p:attrName>style.visibility</p:attrName>
                                        </p:attrNameLst>
                                      </p:cBhvr>
                                      <p:to>
                                        <p:strVal val="visible"/>
                                      </p:to>
                                    </p:set>
                                    <p:animEffect transition="in" filter="barn(outVertical)">
                                      <p:cBhvr>
                                        <p:cTn id="12" dur="500"/>
                                        <p:tgtEl>
                                          <p:spTgt spid="293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3892">
                                            <p:txEl>
                                              <p:pRg st="2" end="2"/>
                                            </p:txEl>
                                          </p:spTgt>
                                        </p:tgtEl>
                                        <p:attrNameLst>
                                          <p:attrName>style.visibility</p:attrName>
                                        </p:attrNameLst>
                                      </p:cBhvr>
                                      <p:to>
                                        <p:strVal val="visible"/>
                                      </p:to>
                                    </p:set>
                                    <p:animEffect transition="in" filter="barn(outVertical)">
                                      <p:cBhvr>
                                        <p:cTn id="17" dur="500"/>
                                        <p:tgtEl>
                                          <p:spTgt spid="293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3892">
                                            <p:txEl>
                                              <p:pRg st="3" end="3"/>
                                            </p:txEl>
                                          </p:spTgt>
                                        </p:tgtEl>
                                        <p:attrNameLst>
                                          <p:attrName>style.visibility</p:attrName>
                                        </p:attrNameLst>
                                      </p:cBhvr>
                                      <p:to>
                                        <p:strVal val="visible"/>
                                      </p:to>
                                    </p:set>
                                    <p:animEffect transition="in" filter="barn(outVertical)">
                                      <p:cBhvr>
                                        <p:cTn id="22" dur="500"/>
                                        <p:tgtEl>
                                          <p:spTgt spid="2938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a:extLst>
              <a:ext uri="{FF2B5EF4-FFF2-40B4-BE49-F238E27FC236}">
                <a16:creationId xmlns:a16="http://schemas.microsoft.com/office/drawing/2014/main" id="{D3502E45-29BF-974D-8A7B-2BA0AF56FA83}"/>
              </a:ext>
            </a:extLst>
          </p:cNvPr>
          <p:cNvSpPr txBox="1">
            <a:spLocks noChangeArrowheads="1"/>
          </p:cNvSpPr>
          <p:nvPr/>
        </p:nvSpPr>
        <p:spPr bwMode="auto">
          <a:xfrm>
            <a:off x="457200" y="700088"/>
            <a:ext cx="8382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二、进程阻塞过程</a:t>
            </a:r>
          </a:p>
        </p:txBody>
      </p:sp>
      <p:sp>
        <p:nvSpPr>
          <p:cNvPr id="294915" name="Text Box 3">
            <a:extLst>
              <a:ext uri="{FF2B5EF4-FFF2-40B4-BE49-F238E27FC236}">
                <a16:creationId xmlns:a16="http://schemas.microsoft.com/office/drawing/2014/main" id="{32DA0332-CE8A-C448-BA97-7B69F8665DD4}"/>
              </a:ext>
            </a:extLst>
          </p:cNvPr>
          <p:cNvSpPr txBox="1">
            <a:spLocks noChangeArrowheads="1"/>
          </p:cNvSpPr>
          <p:nvPr/>
        </p:nvSpPr>
        <p:spPr bwMode="auto">
          <a:xfrm>
            <a:off x="381000" y="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294916" name="Text Box 4">
            <a:extLst>
              <a:ext uri="{FF2B5EF4-FFF2-40B4-BE49-F238E27FC236}">
                <a16:creationId xmlns:a16="http://schemas.microsoft.com/office/drawing/2014/main" id="{950C2149-3F67-FC40-B3E2-F353750503AA}"/>
              </a:ext>
            </a:extLst>
          </p:cNvPr>
          <p:cNvSpPr txBox="1">
            <a:spLocks noChangeArrowheads="1"/>
          </p:cNvSpPr>
          <p:nvPr/>
        </p:nvSpPr>
        <p:spPr bwMode="auto">
          <a:xfrm>
            <a:off x="533400" y="1219200"/>
            <a:ext cx="8382000" cy="774700"/>
          </a:xfrm>
          <a:prstGeom prst="rect">
            <a:avLst/>
          </a:prstGeom>
          <a:noFill/>
          <a:ln w="12700">
            <a:noFill/>
            <a:miter lim="800000"/>
            <a:headEnd/>
            <a:tailEnd/>
          </a:ln>
          <a:effectLst/>
        </p:spPr>
        <p:txBody>
          <a:bodyPr>
            <a:spAutoFit/>
          </a:bodyPr>
          <a:lstStyle/>
          <a:p>
            <a:pPr>
              <a:lnSpc>
                <a:spcPct val="140000"/>
              </a:lnSpc>
              <a:defRPr/>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p>
        </p:txBody>
      </p:sp>
      <p:sp>
        <p:nvSpPr>
          <p:cNvPr id="48133" name="Text Box 5">
            <a:extLst>
              <a:ext uri="{FF2B5EF4-FFF2-40B4-BE49-F238E27FC236}">
                <a16:creationId xmlns:a16="http://schemas.microsoft.com/office/drawing/2014/main" id="{F770C863-5B16-244C-BD1B-B8FBCA56470F}"/>
              </a:ext>
            </a:extLst>
          </p:cNvPr>
          <p:cNvSpPr txBox="1">
            <a:spLocks noChangeArrowheads="1"/>
          </p:cNvSpPr>
          <p:nvPr/>
        </p:nvSpPr>
        <p:spPr bwMode="auto">
          <a:xfrm>
            <a:off x="0" y="6019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endParaRPr lang="zh-CN" altLang="zh-CN">
              <a:solidFill>
                <a:schemeClr val="tx1"/>
              </a:solidFill>
              <a:latin typeface="Times New Roman" panose="02020603050405020304" pitchFamily="18" charset="0"/>
            </a:endParaRPr>
          </a:p>
        </p:txBody>
      </p:sp>
      <p:sp>
        <p:nvSpPr>
          <p:cNvPr id="294918" name="Text Box 6">
            <a:extLst>
              <a:ext uri="{FF2B5EF4-FFF2-40B4-BE49-F238E27FC236}">
                <a16:creationId xmlns:a16="http://schemas.microsoft.com/office/drawing/2014/main" id="{A5EAC888-EA94-9D49-AAAB-DC34C5F77DD9}"/>
              </a:ext>
            </a:extLst>
          </p:cNvPr>
          <p:cNvSpPr txBox="1">
            <a:spLocks noChangeArrowheads="1"/>
          </p:cNvSpPr>
          <p:nvPr/>
        </p:nvSpPr>
        <p:spPr bwMode="auto">
          <a:xfrm>
            <a:off x="762000" y="5410200"/>
            <a:ext cx="7924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进程阻塞是进程自身的一种主动行为！</a:t>
            </a:r>
            <a:endParaRPr lang="zh-CN" altLang="en-US" sz="3600">
              <a:solidFill>
                <a:srgbClr val="0000FF"/>
              </a:solidFill>
              <a:latin typeface="楷体_GB2312" pitchFamily="49" charset="-122"/>
              <a:ea typeface="楷体_GB2312" pitchFamily="49" charset="-122"/>
            </a:endParaRPr>
          </a:p>
        </p:txBody>
      </p:sp>
      <p:sp>
        <p:nvSpPr>
          <p:cNvPr id="294919" name="Rectangle 7">
            <a:extLst>
              <a:ext uri="{FF2B5EF4-FFF2-40B4-BE49-F238E27FC236}">
                <a16:creationId xmlns:a16="http://schemas.microsoft.com/office/drawing/2014/main" id="{AAD9F7F4-F23F-6545-8794-4F2C1372421B}"/>
              </a:ext>
            </a:extLst>
          </p:cNvPr>
          <p:cNvSpPr>
            <a:spLocks noChangeArrowheads="1"/>
          </p:cNvSpPr>
          <p:nvPr/>
        </p:nvSpPr>
        <p:spPr bwMode="auto">
          <a:xfrm>
            <a:off x="762000" y="1524000"/>
            <a:ext cx="78422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20000"/>
              </a:spcBef>
              <a:buClr>
                <a:schemeClr val="bg2"/>
              </a:buClr>
              <a:buFont typeface="Monotype Sorts" pitchFamily="2" charset="2"/>
              <a:buNone/>
            </a:pPr>
            <a:r>
              <a:rPr lang="zh-CN" altLang="en-US" sz="3600" b="1">
                <a:solidFill>
                  <a:srgbClr val="FF0000"/>
                </a:solidFill>
                <a:latin typeface="华文楷体" panose="02010600040101010101" pitchFamily="2" charset="-122"/>
                <a:ea typeface="华文楷体" panose="02010600040101010101" pitchFamily="2" charset="-122"/>
              </a:rPr>
              <a:t>进程阻塞的过程如下：</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1</a:t>
            </a:r>
            <a:r>
              <a:rPr lang="zh-CN" altLang="en-US" sz="3600" b="1">
                <a:solidFill>
                  <a:srgbClr val="171D17"/>
                </a:solidFill>
                <a:latin typeface="华文楷体" panose="02010600040101010101" pitchFamily="2" charset="-122"/>
                <a:ea typeface="华文楷体" panose="02010600040101010101" pitchFamily="2" charset="-122"/>
              </a:rPr>
              <a:t>、立即停止当前进程的执行</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2</a:t>
            </a:r>
            <a:r>
              <a:rPr lang="zh-CN" altLang="en-US" sz="3600" b="1">
                <a:solidFill>
                  <a:srgbClr val="171D17"/>
                </a:solidFill>
                <a:latin typeface="华文楷体" panose="02010600040101010101" pitchFamily="2" charset="-122"/>
                <a:ea typeface="华文楷体" panose="02010600040101010101" pitchFamily="2" charset="-122"/>
              </a:rPr>
              <a:t>、现行进程的</a:t>
            </a:r>
            <a:r>
              <a:rPr lang="en-US" altLang="zh-CN" sz="3600" b="1">
                <a:solidFill>
                  <a:srgbClr val="171D17"/>
                </a:solidFill>
                <a:latin typeface="华文楷体" panose="02010600040101010101" pitchFamily="2" charset="-122"/>
                <a:ea typeface="华文楷体" panose="02010600040101010101" pitchFamily="2" charset="-122"/>
              </a:rPr>
              <a:t>CPU</a:t>
            </a:r>
            <a:r>
              <a:rPr lang="zh-CN" altLang="en-US" sz="3600" b="1">
                <a:solidFill>
                  <a:srgbClr val="171D17"/>
                </a:solidFill>
                <a:latin typeface="华文楷体" panose="02010600040101010101" pitchFamily="2" charset="-122"/>
                <a:ea typeface="华文楷体" panose="02010600040101010101" pitchFamily="2" charset="-122"/>
              </a:rPr>
              <a:t>现场保存</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3</a:t>
            </a:r>
            <a:r>
              <a:rPr lang="zh-CN" altLang="en-US" sz="3600" b="1">
                <a:solidFill>
                  <a:srgbClr val="171D17"/>
                </a:solidFill>
                <a:latin typeface="华文楷体" panose="02010600040101010101" pitchFamily="2" charset="-122"/>
                <a:ea typeface="华文楷体" panose="02010600040101010101" pitchFamily="2" charset="-122"/>
              </a:rPr>
              <a:t>、现行状态由“运行”改为“阻塞”</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4</a:t>
            </a:r>
            <a:r>
              <a:rPr lang="zh-CN" altLang="en-US" sz="3600" b="1">
                <a:solidFill>
                  <a:srgbClr val="171D17"/>
                </a:solidFill>
                <a:latin typeface="华文楷体" panose="02010600040101010101" pitchFamily="2" charset="-122"/>
                <a:ea typeface="华文楷体" panose="02010600040101010101" pitchFamily="2" charset="-122"/>
              </a:rPr>
              <a:t>、转到进程调度程序</a:t>
            </a:r>
          </a:p>
        </p:txBody>
      </p:sp>
      <p:sp>
        <p:nvSpPr>
          <p:cNvPr id="48136" name="灯片编号占位符 3">
            <a:extLst>
              <a:ext uri="{FF2B5EF4-FFF2-40B4-BE49-F238E27FC236}">
                <a16:creationId xmlns:a16="http://schemas.microsoft.com/office/drawing/2014/main" id="{B08437AC-F843-3648-9A5E-06D717AAA51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ECF96C3-26DB-2B4F-8198-10150A7D224E}" type="slidenum">
              <a:rPr lang="zh-CN" altLang="en-US" sz="1800"/>
              <a:pPr/>
              <a:t>45</a:t>
            </a:fld>
            <a:endParaRPr lang="en-US" altLang="zh-CN" sz="1800"/>
          </a:p>
        </p:txBody>
      </p:sp>
    </p:spTree>
    <p:extLst>
      <p:ext uri="{BB962C8B-B14F-4D97-AF65-F5344CB8AC3E}">
        <p14:creationId xmlns:p14="http://schemas.microsoft.com/office/powerpoint/2010/main" val="5049350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dissolve">
                                      <p:cBhvr>
                                        <p:cTn id="7" dur="500"/>
                                        <p:tgtEl>
                                          <p:spTgt spid="294916"/>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94919">
                                            <p:txEl>
                                              <p:pRg st="0" end="0"/>
                                            </p:txEl>
                                          </p:spTgt>
                                        </p:tgtEl>
                                        <p:attrNameLst>
                                          <p:attrName>style.visibility</p:attrName>
                                        </p:attrNameLst>
                                      </p:cBhvr>
                                      <p:to>
                                        <p:strVal val="visible"/>
                                      </p:to>
                                    </p:set>
                                    <p:animEffect transition="in" filter="barn(outVertical)">
                                      <p:cBhvr>
                                        <p:cTn id="11" dur="500"/>
                                        <p:tgtEl>
                                          <p:spTgt spid="294919">
                                            <p:txEl>
                                              <p:pRg st="0" end="0"/>
                                            </p:txEl>
                                          </p:spTgt>
                                        </p:tgtEl>
                                      </p:cBhvr>
                                    </p:animEffect>
                                  </p:childTnLst>
                                </p:cTn>
                              </p:par>
                            </p:childTnLst>
                          </p:cTn>
                        </p:par>
                        <p:par>
                          <p:cTn id="12" fill="hold" nodeType="after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94919">
                                            <p:txEl>
                                              <p:pRg st="1" end="1"/>
                                            </p:txEl>
                                          </p:spTgt>
                                        </p:tgtEl>
                                        <p:attrNameLst>
                                          <p:attrName>style.visibility</p:attrName>
                                        </p:attrNameLst>
                                      </p:cBhvr>
                                      <p:to>
                                        <p:strVal val="visible"/>
                                      </p:to>
                                    </p:set>
                                    <p:animEffect transition="in" filter="barn(outVertical)">
                                      <p:cBhvr>
                                        <p:cTn id="15" dur="500"/>
                                        <p:tgtEl>
                                          <p:spTgt spid="294919">
                                            <p:txEl>
                                              <p:pRg st="1" end="1"/>
                                            </p:txEl>
                                          </p:spTgt>
                                        </p:tgtEl>
                                      </p:cBhvr>
                                    </p:animEffect>
                                  </p:childTnLst>
                                </p:cTn>
                              </p:par>
                            </p:childTnLst>
                          </p:cTn>
                        </p:par>
                        <p:par>
                          <p:cTn id="16" fill="hold" nodeType="afterGroup">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94919">
                                            <p:txEl>
                                              <p:pRg st="2" end="2"/>
                                            </p:txEl>
                                          </p:spTgt>
                                        </p:tgtEl>
                                        <p:attrNameLst>
                                          <p:attrName>style.visibility</p:attrName>
                                        </p:attrNameLst>
                                      </p:cBhvr>
                                      <p:to>
                                        <p:strVal val="visible"/>
                                      </p:to>
                                    </p:set>
                                    <p:animEffect transition="in" filter="barn(outVertical)">
                                      <p:cBhvr>
                                        <p:cTn id="19" dur="500"/>
                                        <p:tgtEl>
                                          <p:spTgt spid="294919">
                                            <p:txEl>
                                              <p:pRg st="2" end="2"/>
                                            </p:txEl>
                                          </p:spTgt>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294919">
                                            <p:txEl>
                                              <p:pRg st="3" end="3"/>
                                            </p:txEl>
                                          </p:spTgt>
                                        </p:tgtEl>
                                        <p:attrNameLst>
                                          <p:attrName>style.visibility</p:attrName>
                                        </p:attrNameLst>
                                      </p:cBhvr>
                                      <p:to>
                                        <p:strVal val="visible"/>
                                      </p:to>
                                    </p:set>
                                    <p:animEffect transition="in" filter="barn(outVertical)">
                                      <p:cBhvr>
                                        <p:cTn id="23" dur="500"/>
                                        <p:tgtEl>
                                          <p:spTgt spid="294919">
                                            <p:txEl>
                                              <p:pRg st="3" end="3"/>
                                            </p:txEl>
                                          </p:spTgt>
                                        </p:tgtEl>
                                      </p:cBhvr>
                                    </p:animEffect>
                                  </p:childTnLst>
                                </p:cTn>
                              </p:par>
                            </p:childTnLst>
                          </p:cTn>
                        </p:par>
                        <p:par>
                          <p:cTn id="24" fill="hold" nodeType="afterGroup">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294919">
                                            <p:txEl>
                                              <p:pRg st="4" end="4"/>
                                            </p:txEl>
                                          </p:spTgt>
                                        </p:tgtEl>
                                        <p:attrNameLst>
                                          <p:attrName>style.visibility</p:attrName>
                                        </p:attrNameLst>
                                      </p:cBhvr>
                                      <p:to>
                                        <p:strVal val="visible"/>
                                      </p:to>
                                    </p:set>
                                    <p:animEffect transition="in" filter="barn(outVertical)">
                                      <p:cBhvr>
                                        <p:cTn id="27" dur="500"/>
                                        <p:tgtEl>
                                          <p:spTgt spid="2949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4918">
                                            <p:txEl>
                                              <p:pRg st="0" end="0"/>
                                            </p:txEl>
                                          </p:spTgt>
                                        </p:tgtEl>
                                        <p:attrNameLst>
                                          <p:attrName>style.visibility</p:attrName>
                                        </p:attrNameLst>
                                      </p:cBhvr>
                                      <p:to>
                                        <p:strVal val="visible"/>
                                      </p:to>
                                    </p:set>
                                    <p:animEffect transition="in" filter="barn(outVertical)">
                                      <p:cBhvr>
                                        <p:cTn id="32" dur="500"/>
                                        <p:tgtEl>
                                          <p:spTgt spid="2949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utoUpdateAnimBg="0"/>
      <p:bldP spid="294918" grpId="0" build="p" autoUpdateAnimBg="0"/>
      <p:bldP spid="294919"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9476" name="Object 4">
            <a:extLst>
              <a:ext uri="{FF2B5EF4-FFF2-40B4-BE49-F238E27FC236}">
                <a16:creationId xmlns:a16="http://schemas.microsoft.com/office/drawing/2014/main" id="{49785C2D-C996-4341-BA76-6D6914D83183}"/>
              </a:ext>
            </a:extLst>
          </p:cNvPr>
          <p:cNvGraphicFramePr>
            <a:graphicFrameLocks noChangeAspect="1"/>
          </p:cNvGraphicFramePr>
          <p:nvPr/>
        </p:nvGraphicFramePr>
        <p:xfrm>
          <a:off x="2843213" y="1412875"/>
          <a:ext cx="4583112" cy="4679950"/>
        </p:xfrm>
        <a:graphic>
          <a:graphicData uri="http://schemas.openxmlformats.org/presentationml/2006/ole">
            <mc:AlternateContent xmlns:mc="http://schemas.openxmlformats.org/markup-compatibility/2006">
              <mc:Choice xmlns:v="urn:schemas-microsoft-com:vml" Requires="v">
                <p:oleObj spid="_x0000_s10241" name="Photo Editor 照片" r:id="rId4" imgW="1225550" imgH="1416050" progId="MSPhotoEd.3">
                  <p:embed/>
                </p:oleObj>
              </mc:Choice>
              <mc:Fallback>
                <p:oleObj name="Photo Editor 照片" r:id="rId4" imgW="1225550" imgH="1416050" progId="MSPhotoEd.3">
                  <p:embed/>
                  <p:pic>
                    <p:nvPicPr>
                      <p:cNvPr id="489476" name="Object 4">
                        <a:extLst>
                          <a:ext uri="{FF2B5EF4-FFF2-40B4-BE49-F238E27FC236}">
                            <a16:creationId xmlns:a16="http://schemas.microsoft.com/office/drawing/2014/main" id="{49785C2D-C996-4341-BA76-6D6914D83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412875"/>
                        <a:ext cx="4583112"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9477" name="Text Box 5">
            <a:extLst>
              <a:ext uri="{FF2B5EF4-FFF2-40B4-BE49-F238E27FC236}">
                <a16:creationId xmlns:a16="http://schemas.microsoft.com/office/drawing/2014/main" id="{FB3179D3-0B2D-1F46-86AC-7EBBF8F0D470}"/>
              </a:ext>
            </a:extLst>
          </p:cNvPr>
          <p:cNvSpPr txBox="1">
            <a:spLocks noChangeArrowheads="1"/>
          </p:cNvSpPr>
          <p:nvPr/>
        </p:nvSpPr>
        <p:spPr bwMode="auto">
          <a:xfrm>
            <a:off x="381000" y="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7172" name="灯片编号占位符 3">
            <a:extLst>
              <a:ext uri="{FF2B5EF4-FFF2-40B4-BE49-F238E27FC236}">
                <a16:creationId xmlns:a16="http://schemas.microsoft.com/office/drawing/2014/main" id="{4839D7E9-F559-994E-98A7-0422EA704A6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B81574F-D702-644E-8651-09696A816053}" type="slidenum">
              <a:rPr lang="zh-CN" altLang="en-US" sz="1800"/>
              <a:pPr/>
              <a:t>46</a:t>
            </a:fld>
            <a:endParaRPr lang="en-US" altLang="zh-CN" sz="1800"/>
          </a:p>
        </p:txBody>
      </p:sp>
    </p:spTree>
    <p:extLst>
      <p:ext uri="{BB962C8B-B14F-4D97-AF65-F5344CB8AC3E}">
        <p14:creationId xmlns:p14="http://schemas.microsoft.com/office/powerpoint/2010/main" val="18853232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9476"/>
                                        </p:tgtEl>
                                        <p:attrNameLst>
                                          <p:attrName>style.visibility</p:attrName>
                                        </p:attrNameLst>
                                      </p:cBhvr>
                                      <p:to>
                                        <p:strVal val="visible"/>
                                      </p:to>
                                    </p:set>
                                    <p:anim calcmode="lin" valueType="num">
                                      <p:cBhvr additive="base">
                                        <p:cTn id="7" dur="500" fill="hold"/>
                                        <p:tgtEl>
                                          <p:spTgt spid="489476"/>
                                        </p:tgtEl>
                                        <p:attrNameLst>
                                          <p:attrName>ppt_x</p:attrName>
                                        </p:attrNameLst>
                                      </p:cBhvr>
                                      <p:tavLst>
                                        <p:tav tm="0">
                                          <p:val>
                                            <p:strVal val="0-#ppt_w/2"/>
                                          </p:val>
                                        </p:tav>
                                        <p:tav tm="100000">
                                          <p:val>
                                            <p:strVal val="#ppt_x"/>
                                          </p:val>
                                        </p:tav>
                                      </p:tavLst>
                                    </p:anim>
                                    <p:anim calcmode="lin" valueType="num">
                                      <p:cBhvr additive="base">
                                        <p:cTn id="8" dur="500" fill="hold"/>
                                        <p:tgtEl>
                                          <p:spTgt spid="48947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D00DC7AA-0D02-2642-91FA-899ED8A9E18B}"/>
              </a:ext>
            </a:extLst>
          </p:cNvPr>
          <p:cNvSpPr txBox="1">
            <a:spLocks noChangeArrowheads="1"/>
          </p:cNvSpPr>
          <p:nvPr/>
        </p:nvSpPr>
        <p:spPr bwMode="auto">
          <a:xfrm>
            <a:off x="609600" y="53340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ea typeface="楷体_GB2312" pitchFamily="49" charset="-122"/>
              </a:rPr>
              <a:t>三、进程唤醒过程</a:t>
            </a:r>
          </a:p>
        </p:txBody>
      </p:sp>
      <p:sp>
        <p:nvSpPr>
          <p:cNvPr id="295939" name="Text Box 3">
            <a:extLst>
              <a:ext uri="{FF2B5EF4-FFF2-40B4-BE49-F238E27FC236}">
                <a16:creationId xmlns:a16="http://schemas.microsoft.com/office/drawing/2014/main" id="{A6A65A59-E2D4-0C4B-B9A2-AB63CC6E92F7}"/>
              </a:ext>
            </a:extLst>
          </p:cNvPr>
          <p:cNvSpPr txBox="1">
            <a:spLocks noChangeArrowheads="1"/>
          </p:cNvSpPr>
          <p:nvPr/>
        </p:nvSpPr>
        <p:spPr bwMode="auto">
          <a:xfrm>
            <a:off x="381000" y="-7620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295942" name="Rectangle 6">
            <a:extLst>
              <a:ext uri="{FF2B5EF4-FFF2-40B4-BE49-F238E27FC236}">
                <a16:creationId xmlns:a16="http://schemas.microsoft.com/office/drawing/2014/main" id="{91D22512-E1AA-DB40-A3A7-4379A4595277}"/>
              </a:ext>
            </a:extLst>
          </p:cNvPr>
          <p:cNvSpPr>
            <a:spLocks noChangeArrowheads="1"/>
          </p:cNvSpPr>
          <p:nvPr/>
        </p:nvSpPr>
        <p:spPr bwMode="auto">
          <a:xfrm>
            <a:off x="476250" y="2587625"/>
            <a:ext cx="8416925"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20000"/>
              </a:spcBef>
              <a:buClr>
                <a:schemeClr val="bg2"/>
              </a:buClr>
              <a:buFont typeface="Monotype Sorts" pitchFamily="2" charset="2"/>
              <a:buNone/>
            </a:pPr>
            <a:r>
              <a:rPr lang="zh-CN" altLang="en-US" sz="3600" b="1">
                <a:solidFill>
                  <a:srgbClr val="FF0000"/>
                </a:solidFill>
                <a:latin typeface="华文楷体" panose="02010600040101010101" pitchFamily="2" charset="-122"/>
                <a:ea typeface="华文楷体" panose="02010600040101010101" pitchFamily="2" charset="-122"/>
              </a:rPr>
              <a:t>唤醒原语执行过程如下：</a:t>
            </a:r>
          </a:p>
          <a:p>
            <a:pPr eaLnBrk="1" hangingPunct="1">
              <a:spcBef>
                <a:spcPct val="20000"/>
              </a:spcBef>
              <a:buClr>
                <a:schemeClr val="bg2"/>
              </a:buClr>
              <a:buFont typeface="Monotype Sorts" pitchFamily="2" charset="2"/>
              <a:buNone/>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1</a:t>
            </a:r>
            <a:r>
              <a:rPr lang="zh-CN" altLang="en-US" sz="3200" b="1">
                <a:solidFill>
                  <a:srgbClr val="171D17"/>
                </a:solidFill>
                <a:latin typeface="华文楷体" panose="02010600040101010101" pitchFamily="2" charset="-122"/>
                <a:ea typeface="华文楷体" panose="02010600040101010101" pitchFamily="2" charset="-122"/>
              </a:rPr>
              <a:t>、把阻塞进程从相应的阻塞队列中摘下。</a:t>
            </a:r>
          </a:p>
          <a:p>
            <a:pPr eaLnBrk="1" hangingPunct="1">
              <a:spcBef>
                <a:spcPct val="20000"/>
              </a:spcBef>
              <a:buClr>
                <a:schemeClr val="bg2"/>
              </a:buClr>
              <a:buFont typeface="Monotype Sorts" pitchFamily="2" charset="2"/>
              <a:buNone/>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2</a:t>
            </a:r>
            <a:r>
              <a:rPr lang="zh-CN" altLang="en-US" sz="3200" b="1">
                <a:solidFill>
                  <a:srgbClr val="171D17"/>
                </a:solidFill>
                <a:latin typeface="华文楷体" panose="02010600040101010101" pitchFamily="2" charset="-122"/>
                <a:ea typeface="华文楷体" panose="02010600040101010101" pitchFamily="2" charset="-122"/>
              </a:rPr>
              <a:t>、将现行状态改为就绪状态，然后把该进程插入就绪队列中 。</a:t>
            </a:r>
          </a:p>
          <a:p>
            <a:pPr eaLnBrk="1" hangingPunct="1">
              <a:spcBef>
                <a:spcPct val="20000"/>
              </a:spcBef>
              <a:buClr>
                <a:schemeClr val="bg2"/>
              </a:buClr>
              <a:buFont typeface="Monotype Sorts" pitchFamily="2" charset="2"/>
              <a:buNone/>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3</a:t>
            </a:r>
            <a:r>
              <a:rPr lang="zh-CN" altLang="en-US" sz="3200" b="1">
                <a:solidFill>
                  <a:srgbClr val="171D17"/>
                </a:solidFill>
                <a:latin typeface="华文楷体" panose="02010600040101010101" pitchFamily="2" charset="-122"/>
                <a:ea typeface="华文楷体" panose="02010600040101010101" pitchFamily="2" charset="-122"/>
              </a:rPr>
              <a:t>、如果被唤醒的进程比当前运行进程的优先级更高，则设置重新调度标志。</a:t>
            </a:r>
          </a:p>
        </p:txBody>
      </p:sp>
      <p:sp>
        <p:nvSpPr>
          <p:cNvPr id="49157" name="灯片编号占位符 3">
            <a:extLst>
              <a:ext uri="{FF2B5EF4-FFF2-40B4-BE49-F238E27FC236}">
                <a16:creationId xmlns:a16="http://schemas.microsoft.com/office/drawing/2014/main" id="{2491BA30-9A84-C34F-AFE9-C7EA7BF3B2E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DBB9597-0C92-0244-B34A-78C6AA17E911}" type="slidenum">
              <a:rPr lang="zh-CN" altLang="en-US" sz="1800"/>
              <a:pPr/>
              <a:t>47</a:t>
            </a:fld>
            <a:endParaRPr lang="en-US" altLang="zh-CN" sz="1800"/>
          </a:p>
        </p:txBody>
      </p:sp>
      <p:sp>
        <p:nvSpPr>
          <p:cNvPr id="6" name="TextBox 5">
            <a:extLst>
              <a:ext uri="{FF2B5EF4-FFF2-40B4-BE49-F238E27FC236}">
                <a16:creationId xmlns:a16="http://schemas.microsoft.com/office/drawing/2014/main" id="{52C5F8BB-BDBC-F842-A1AB-24FC76F4B06D}"/>
              </a:ext>
            </a:extLst>
          </p:cNvPr>
          <p:cNvSpPr txBox="1">
            <a:spLocks noChangeArrowheads="1"/>
          </p:cNvSpPr>
          <p:nvPr/>
        </p:nvSpPr>
        <p:spPr bwMode="auto">
          <a:xfrm>
            <a:off x="827088" y="1403350"/>
            <a:ext cx="80660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0000FF"/>
                </a:solidFill>
                <a:latin typeface="华文楷体" panose="02010600040101010101" pitchFamily="2" charset="-122"/>
                <a:ea typeface="华文楷体" panose="02010600040101010101" pitchFamily="2" charset="-122"/>
              </a:rPr>
              <a:t>        当被阻塞的进程所期待的事件发生时</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b="1">
                <a:solidFill>
                  <a:srgbClr val="0000FF"/>
                </a:solidFill>
                <a:latin typeface="华文楷体" panose="02010600040101010101" pitchFamily="2" charset="-122"/>
                <a:ea typeface="华文楷体" panose="02010600040101010101" pitchFamily="2" charset="-122"/>
              </a:rPr>
              <a:t>引起唤醒事件！</a:t>
            </a:r>
          </a:p>
        </p:txBody>
      </p:sp>
    </p:spTree>
    <p:extLst>
      <p:ext uri="{BB962C8B-B14F-4D97-AF65-F5344CB8AC3E}">
        <p14:creationId xmlns:p14="http://schemas.microsoft.com/office/powerpoint/2010/main" val="19569255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5942">
                                            <p:txEl>
                                              <p:pRg st="0" end="0"/>
                                            </p:txEl>
                                          </p:spTgt>
                                        </p:tgtEl>
                                        <p:attrNameLst>
                                          <p:attrName>style.visibility</p:attrName>
                                        </p:attrNameLst>
                                      </p:cBhvr>
                                      <p:to>
                                        <p:strVal val="visible"/>
                                      </p:to>
                                    </p:set>
                                    <p:animEffect transition="in" filter="barn(outVertical)">
                                      <p:cBhvr>
                                        <p:cTn id="12" dur="500"/>
                                        <p:tgtEl>
                                          <p:spTgt spid="2959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5942">
                                            <p:txEl>
                                              <p:pRg st="1" end="1"/>
                                            </p:txEl>
                                          </p:spTgt>
                                        </p:tgtEl>
                                        <p:attrNameLst>
                                          <p:attrName>style.visibility</p:attrName>
                                        </p:attrNameLst>
                                      </p:cBhvr>
                                      <p:to>
                                        <p:strVal val="visible"/>
                                      </p:to>
                                    </p:set>
                                    <p:animEffect transition="in" filter="barn(outVertical)">
                                      <p:cBhvr>
                                        <p:cTn id="17" dur="500"/>
                                        <p:tgtEl>
                                          <p:spTgt spid="2959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5942">
                                            <p:txEl>
                                              <p:pRg st="2" end="2"/>
                                            </p:txEl>
                                          </p:spTgt>
                                        </p:tgtEl>
                                        <p:attrNameLst>
                                          <p:attrName>style.visibility</p:attrName>
                                        </p:attrNameLst>
                                      </p:cBhvr>
                                      <p:to>
                                        <p:strVal val="visible"/>
                                      </p:to>
                                    </p:set>
                                    <p:animEffect transition="in" filter="barn(outVertical)">
                                      <p:cBhvr>
                                        <p:cTn id="22" dur="500"/>
                                        <p:tgtEl>
                                          <p:spTgt spid="29594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5942">
                                            <p:txEl>
                                              <p:pRg st="3" end="3"/>
                                            </p:txEl>
                                          </p:spTgt>
                                        </p:tgtEl>
                                        <p:attrNameLst>
                                          <p:attrName>style.visibility</p:attrName>
                                        </p:attrNameLst>
                                      </p:cBhvr>
                                      <p:to>
                                        <p:strVal val="visible"/>
                                      </p:to>
                                    </p:set>
                                    <p:animEffect transition="in" filter="barn(outVertical)">
                                      <p:cBhvr>
                                        <p:cTn id="27" dur="500"/>
                                        <p:tgtEl>
                                          <p:spTgt spid="2959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2" grpId="0" build="p" autoUpdateAnimBg="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0501" name="Object 5">
            <a:extLst>
              <a:ext uri="{FF2B5EF4-FFF2-40B4-BE49-F238E27FC236}">
                <a16:creationId xmlns:a16="http://schemas.microsoft.com/office/drawing/2014/main" id="{41C11615-5E96-F84A-AE21-2B95FF5A0AF0}"/>
              </a:ext>
            </a:extLst>
          </p:cNvPr>
          <p:cNvGraphicFramePr>
            <a:graphicFrameLocks noChangeAspect="1"/>
          </p:cNvGraphicFramePr>
          <p:nvPr/>
        </p:nvGraphicFramePr>
        <p:xfrm>
          <a:off x="2555875" y="1268413"/>
          <a:ext cx="4022725" cy="4648200"/>
        </p:xfrm>
        <a:graphic>
          <a:graphicData uri="http://schemas.openxmlformats.org/presentationml/2006/ole">
            <mc:AlternateContent xmlns:mc="http://schemas.openxmlformats.org/markup-compatibility/2006">
              <mc:Choice xmlns:v="urn:schemas-microsoft-com:vml" Requires="v">
                <p:oleObj spid="_x0000_s11265" name="Photo Editor 照片" r:id="rId4" imgW="1225550" imgH="1416050" progId="MSPhotoEd.3">
                  <p:embed/>
                </p:oleObj>
              </mc:Choice>
              <mc:Fallback>
                <p:oleObj name="Photo Editor 照片" r:id="rId4" imgW="1225550" imgH="1416050" progId="MSPhotoEd.3">
                  <p:embed/>
                  <p:pic>
                    <p:nvPicPr>
                      <p:cNvPr id="490501" name="Object 5">
                        <a:extLst>
                          <a:ext uri="{FF2B5EF4-FFF2-40B4-BE49-F238E27FC236}">
                            <a16:creationId xmlns:a16="http://schemas.microsoft.com/office/drawing/2014/main" id="{41C11615-5E96-F84A-AE21-2B95FF5A0A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268413"/>
                        <a:ext cx="40227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0502" name="Text Box 6">
            <a:extLst>
              <a:ext uri="{FF2B5EF4-FFF2-40B4-BE49-F238E27FC236}">
                <a16:creationId xmlns:a16="http://schemas.microsoft.com/office/drawing/2014/main" id="{C20CCB97-F7EC-EF42-8A39-6A5BD4A3284D}"/>
              </a:ext>
            </a:extLst>
          </p:cNvPr>
          <p:cNvSpPr txBox="1">
            <a:spLocks noChangeArrowheads="1"/>
          </p:cNvSpPr>
          <p:nvPr/>
        </p:nvSpPr>
        <p:spPr bwMode="auto">
          <a:xfrm>
            <a:off x="381000" y="-7620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8196" name="灯片编号占位符 3">
            <a:extLst>
              <a:ext uri="{FF2B5EF4-FFF2-40B4-BE49-F238E27FC236}">
                <a16:creationId xmlns:a16="http://schemas.microsoft.com/office/drawing/2014/main" id="{1CF0CD2C-AA83-5843-920B-0CFF67FE4CD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C5A7471-244A-DB44-AA1C-E572633B0904}" type="slidenum">
              <a:rPr lang="zh-CN" altLang="en-US" sz="1800"/>
              <a:pPr/>
              <a:t>48</a:t>
            </a:fld>
            <a:endParaRPr lang="en-US" altLang="zh-CN" sz="1800"/>
          </a:p>
        </p:txBody>
      </p:sp>
    </p:spTree>
    <p:extLst>
      <p:ext uri="{BB962C8B-B14F-4D97-AF65-F5344CB8AC3E}">
        <p14:creationId xmlns:p14="http://schemas.microsoft.com/office/powerpoint/2010/main" val="7167198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0501"/>
                                        </p:tgtEl>
                                        <p:attrNameLst>
                                          <p:attrName>style.visibility</p:attrName>
                                        </p:attrNameLst>
                                      </p:cBhvr>
                                      <p:to>
                                        <p:strVal val="visible"/>
                                      </p:to>
                                    </p:set>
                                    <p:anim calcmode="lin" valueType="num">
                                      <p:cBhvr additive="base">
                                        <p:cTn id="7" dur="500" fill="hold"/>
                                        <p:tgtEl>
                                          <p:spTgt spid="490501"/>
                                        </p:tgtEl>
                                        <p:attrNameLst>
                                          <p:attrName>ppt_x</p:attrName>
                                        </p:attrNameLst>
                                      </p:cBhvr>
                                      <p:tavLst>
                                        <p:tav tm="0">
                                          <p:val>
                                            <p:strVal val="0-#ppt_w/2"/>
                                          </p:val>
                                        </p:tav>
                                        <p:tav tm="100000">
                                          <p:val>
                                            <p:strVal val="#ppt_x"/>
                                          </p:val>
                                        </p:tav>
                                      </p:tavLst>
                                    </p:anim>
                                    <p:anim calcmode="lin" valueType="num">
                                      <p:cBhvr additive="base">
                                        <p:cTn id="8" dur="500" fill="hold"/>
                                        <p:tgtEl>
                                          <p:spTgt spid="4905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Text Box 4">
            <a:extLst>
              <a:ext uri="{FF2B5EF4-FFF2-40B4-BE49-F238E27FC236}">
                <a16:creationId xmlns:a16="http://schemas.microsoft.com/office/drawing/2014/main" id="{911B6ED4-61CA-3846-855D-203C885BD89E}"/>
              </a:ext>
            </a:extLst>
          </p:cNvPr>
          <p:cNvSpPr txBox="1">
            <a:spLocks noChangeArrowheads="1"/>
          </p:cNvSpPr>
          <p:nvPr/>
        </p:nvSpPr>
        <p:spPr bwMode="auto">
          <a:xfrm>
            <a:off x="611188" y="1565275"/>
            <a:ext cx="8077200" cy="2800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进程阻塞是进程自身的一种</a:t>
            </a:r>
            <a:r>
              <a:rPr lang="zh-CN" altLang="en-US" sz="3200" b="1">
                <a:solidFill>
                  <a:srgbClr val="FF0000"/>
                </a:solidFill>
                <a:latin typeface="华文楷体" panose="02010600040101010101" pitchFamily="2" charset="-122"/>
                <a:ea typeface="华文楷体" panose="02010600040101010101" pitchFamily="2" charset="-122"/>
              </a:rPr>
              <a:t>主动行为</a:t>
            </a:r>
            <a:r>
              <a:rPr lang="zh-CN" altLang="en-US" sz="3200" b="1">
                <a:solidFill>
                  <a:srgbClr val="0000FF"/>
                </a:solidFill>
                <a:latin typeface="华文楷体" panose="02010600040101010101" pitchFamily="2" charset="-122"/>
                <a:ea typeface="华文楷体" panose="02010600040101010101" pitchFamily="2" charset="-122"/>
              </a:rPr>
              <a:t>！</a:t>
            </a:r>
          </a:p>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进程唤醒是一种被</a:t>
            </a:r>
            <a:r>
              <a:rPr lang="zh-CN" altLang="en-US" sz="3200" b="1">
                <a:solidFill>
                  <a:srgbClr val="FF0000"/>
                </a:solidFill>
                <a:latin typeface="华文楷体" panose="02010600040101010101" pitchFamily="2" charset="-122"/>
                <a:ea typeface="华文楷体" panose="02010600040101010101" pitchFamily="2" charset="-122"/>
              </a:rPr>
              <a:t>动行为</a:t>
            </a:r>
            <a:r>
              <a:rPr lang="zh-CN" altLang="en-US" sz="3200" b="1">
                <a:solidFill>
                  <a:srgbClr val="0000FF"/>
                </a:solidFill>
                <a:latin typeface="华文楷体" panose="02010600040101010101" pitchFamily="2" charset="-122"/>
                <a:ea typeface="华文楷体" panose="02010600040101010101" pitchFamily="2" charset="-122"/>
              </a:rPr>
              <a:t>！</a:t>
            </a:r>
          </a:p>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进程的阻塞和唤醒都是调用相应原语实现！</a:t>
            </a:r>
          </a:p>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阻塞和唤醒必须成对出现！</a:t>
            </a:r>
          </a:p>
        </p:txBody>
      </p:sp>
      <p:sp>
        <p:nvSpPr>
          <p:cNvPr id="50179" name="Text Box 5">
            <a:extLst>
              <a:ext uri="{FF2B5EF4-FFF2-40B4-BE49-F238E27FC236}">
                <a16:creationId xmlns:a16="http://schemas.microsoft.com/office/drawing/2014/main" id="{E0994AE1-F547-004D-ABB3-860793F50BDA}"/>
              </a:ext>
            </a:extLst>
          </p:cNvPr>
          <p:cNvSpPr txBox="1">
            <a:spLocks noChangeArrowheads="1"/>
          </p:cNvSpPr>
          <p:nvPr/>
        </p:nvSpPr>
        <p:spPr bwMode="auto">
          <a:xfrm>
            <a:off x="381000" y="-76200"/>
            <a:ext cx="876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进程的阻塞和唤醒</a:t>
            </a:r>
          </a:p>
        </p:txBody>
      </p:sp>
      <p:sp>
        <p:nvSpPr>
          <p:cNvPr id="50180" name="Text Box 6">
            <a:extLst>
              <a:ext uri="{FF2B5EF4-FFF2-40B4-BE49-F238E27FC236}">
                <a16:creationId xmlns:a16="http://schemas.microsoft.com/office/drawing/2014/main" id="{86850DBC-1E96-F149-87BF-3E3BBE108FC2}"/>
              </a:ext>
            </a:extLst>
          </p:cNvPr>
          <p:cNvSpPr txBox="1">
            <a:spLocks noChangeArrowheads="1"/>
          </p:cNvSpPr>
          <p:nvPr/>
        </p:nvSpPr>
        <p:spPr bwMode="auto">
          <a:xfrm>
            <a:off x="684213" y="771525"/>
            <a:ext cx="5183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0000"/>
                </a:solidFill>
              </a:rPr>
              <a:t>注意：</a:t>
            </a:r>
          </a:p>
        </p:txBody>
      </p:sp>
      <p:sp>
        <p:nvSpPr>
          <p:cNvPr id="50181" name="灯片编号占位符 3">
            <a:extLst>
              <a:ext uri="{FF2B5EF4-FFF2-40B4-BE49-F238E27FC236}">
                <a16:creationId xmlns:a16="http://schemas.microsoft.com/office/drawing/2014/main" id="{AE75D60B-3D30-A440-BD7D-FAAA07686BA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F86E811-CE4C-DA46-B585-C3F5C918BC13}" type="slidenum">
              <a:rPr lang="zh-CN" altLang="en-US" sz="1800"/>
              <a:pPr/>
              <a:t>49</a:t>
            </a:fld>
            <a:endParaRPr lang="en-US" altLang="zh-CN" sz="1800"/>
          </a:p>
        </p:txBody>
      </p:sp>
    </p:spTree>
    <p:extLst>
      <p:ext uri="{BB962C8B-B14F-4D97-AF65-F5344CB8AC3E}">
        <p14:creationId xmlns:p14="http://schemas.microsoft.com/office/powerpoint/2010/main" val="17960486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6596">
                                            <p:txEl>
                                              <p:pRg st="0" end="0"/>
                                            </p:txEl>
                                          </p:spTgt>
                                        </p:tgtEl>
                                        <p:attrNameLst>
                                          <p:attrName>style.visibility</p:attrName>
                                        </p:attrNameLst>
                                      </p:cBhvr>
                                      <p:to>
                                        <p:strVal val="visible"/>
                                      </p:to>
                                    </p:set>
                                    <p:animEffect transition="in" filter="barn(outVertical)">
                                      <p:cBhvr>
                                        <p:cTn id="7" dur="500"/>
                                        <p:tgtEl>
                                          <p:spTgt spid="3665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6596">
                                            <p:txEl>
                                              <p:pRg st="1" end="1"/>
                                            </p:txEl>
                                          </p:spTgt>
                                        </p:tgtEl>
                                        <p:attrNameLst>
                                          <p:attrName>style.visibility</p:attrName>
                                        </p:attrNameLst>
                                      </p:cBhvr>
                                      <p:to>
                                        <p:strVal val="visible"/>
                                      </p:to>
                                    </p:set>
                                    <p:animEffect transition="in" filter="barn(outVertical)">
                                      <p:cBhvr>
                                        <p:cTn id="12" dur="500"/>
                                        <p:tgtEl>
                                          <p:spTgt spid="3665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66596">
                                            <p:txEl>
                                              <p:pRg st="2" end="2"/>
                                            </p:txEl>
                                          </p:spTgt>
                                        </p:tgtEl>
                                        <p:attrNameLst>
                                          <p:attrName>style.visibility</p:attrName>
                                        </p:attrNameLst>
                                      </p:cBhvr>
                                      <p:to>
                                        <p:strVal val="visible"/>
                                      </p:to>
                                    </p:set>
                                    <p:animEffect transition="in" filter="barn(outVertical)">
                                      <p:cBhvr>
                                        <p:cTn id="17" dur="500"/>
                                        <p:tgtEl>
                                          <p:spTgt spid="3665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66596">
                                            <p:txEl>
                                              <p:pRg st="3" end="3"/>
                                            </p:txEl>
                                          </p:spTgt>
                                        </p:tgtEl>
                                        <p:attrNameLst>
                                          <p:attrName>style.visibility</p:attrName>
                                        </p:attrNameLst>
                                      </p:cBhvr>
                                      <p:to>
                                        <p:strVal val="visible"/>
                                      </p:to>
                                    </p:set>
                                    <p:animEffect transition="in" filter="barn(outVertical)">
                                      <p:cBhvr>
                                        <p:cTn id="22" dur="500"/>
                                        <p:tgtEl>
                                          <p:spTgt spid="3665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6A1A769-4E1D-004A-947F-F2CEF0726DE2}"/>
              </a:ext>
            </a:extLst>
          </p:cNvPr>
          <p:cNvSpPr>
            <a:spLocks noGrp="1" noChangeArrowheads="1"/>
          </p:cNvSpPr>
          <p:nvPr>
            <p:ph type="title"/>
          </p:nvPr>
        </p:nvSpPr>
        <p:spPr bwMode="auto">
          <a:xfrm>
            <a:off x="609600" y="76200"/>
            <a:ext cx="77724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FFFFFF"/>
                </a:solidFill>
                <a:ea typeface="幼圆" pitchFamily="49" charset="-122"/>
              </a:rPr>
              <a:t>-</a:t>
            </a:r>
            <a:r>
              <a:rPr lang="en-US" altLang="zh-CN" sz="2800" b="1">
                <a:solidFill>
                  <a:srgbClr val="FF3300"/>
                </a:solidFill>
                <a:ea typeface="幼圆" pitchFamily="49" charset="-122"/>
              </a:rPr>
              <a:t>---</a:t>
            </a:r>
            <a:r>
              <a:rPr lang="zh-CN" altLang="en-US" sz="2800" b="1">
                <a:solidFill>
                  <a:srgbClr val="FF3300"/>
                </a:solidFill>
                <a:ea typeface="幼圆" pitchFamily="49" charset="-122"/>
              </a:rPr>
              <a:t>程序的顺序执行及特征</a:t>
            </a:r>
          </a:p>
        </p:txBody>
      </p:sp>
      <p:sp>
        <p:nvSpPr>
          <p:cNvPr id="267267" name="Rectangle 3">
            <a:extLst>
              <a:ext uri="{FF2B5EF4-FFF2-40B4-BE49-F238E27FC236}">
                <a16:creationId xmlns:a16="http://schemas.microsoft.com/office/drawing/2014/main" id="{F9C14922-A219-F143-90F0-3454B578D784}"/>
              </a:ext>
            </a:extLst>
          </p:cNvPr>
          <p:cNvSpPr>
            <a:spLocks noGrp="1" noChangeArrowheads="1"/>
          </p:cNvSpPr>
          <p:nvPr>
            <p:ph type="body" idx="1"/>
          </p:nvPr>
        </p:nvSpPr>
        <p:spPr bwMode="auto">
          <a:xfrm>
            <a:off x="685800" y="762000"/>
            <a:ext cx="8229600" cy="5715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5000"/>
              </a:lnSpc>
              <a:spcBef>
                <a:spcPct val="0"/>
              </a:spcBef>
              <a:buClr>
                <a:srgbClr val="FF3300"/>
              </a:buClr>
              <a:buFont typeface="Wingdings" pitchFamily="2" charset="2"/>
              <a:buNone/>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、程序顺序执行特征</a:t>
            </a:r>
          </a:p>
          <a:p>
            <a:pPr>
              <a:lnSpc>
                <a:spcPct val="125000"/>
              </a:lnSpc>
              <a:spcBef>
                <a:spcPct val="0"/>
              </a:spcBef>
              <a:buClrTx/>
              <a:buFontTx/>
              <a:buNone/>
            </a:pPr>
            <a:r>
              <a:rPr lang="zh-CN" altLang="en-US" b="1">
                <a:solidFill>
                  <a:srgbClr val="000000"/>
                </a:solidFill>
                <a:latin typeface="楷体_GB2312" pitchFamily="49" charset="-122"/>
                <a:ea typeface="楷体_GB2312" pitchFamily="49" charset="-122"/>
              </a:rPr>
              <a:t>     </a:t>
            </a:r>
            <a:r>
              <a:rPr lang="zh-CN" altLang="en-US" b="1">
                <a:solidFill>
                  <a:srgbClr val="CC3399"/>
                </a:solidFill>
                <a:latin typeface="楷体_GB2312" pitchFamily="49" charset="-122"/>
                <a:ea typeface="楷体_GB2312" pitchFamily="49" charset="-122"/>
              </a:rPr>
              <a:t>顺序性</a:t>
            </a:r>
            <a:r>
              <a:rPr lang="zh-CN" altLang="en-US" b="1">
                <a:solidFill>
                  <a:srgbClr val="000000"/>
                </a:solidFill>
                <a:latin typeface="楷体_GB2312" pitchFamily="49" charset="-122"/>
                <a:ea typeface="楷体_GB2312" pitchFamily="49" charset="-122"/>
              </a:rPr>
              <a:t>：按照程序所规定的顺序执行。</a:t>
            </a:r>
          </a:p>
          <a:p>
            <a:pPr>
              <a:lnSpc>
                <a:spcPct val="125000"/>
              </a:lnSpc>
              <a:spcBef>
                <a:spcPct val="0"/>
              </a:spcBef>
              <a:buClrTx/>
              <a:buFontTx/>
              <a:buNone/>
            </a:pPr>
            <a:r>
              <a:rPr lang="zh-CN" altLang="en-US" b="1">
                <a:solidFill>
                  <a:srgbClr val="000000"/>
                </a:solidFill>
                <a:latin typeface="楷体_GB2312" pitchFamily="49" charset="-122"/>
                <a:ea typeface="楷体_GB2312" pitchFamily="49" charset="-122"/>
              </a:rPr>
              <a:t>     </a:t>
            </a:r>
            <a:r>
              <a:rPr lang="zh-CN" altLang="en-US" b="1">
                <a:solidFill>
                  <a:srgbClr val="CC3399"/>
                </a:solidFill>
                <a:latin typeface="楷体_GB2312" pitchFamily="49" charset="-122"/>
                <a:ea typeface="楷体_GB2312" pitchFamily="49" charset="-122"/>
              </a:rPr>
              <a:t>封闭性：</a:t>
            </a:r>
            <a:r>
              <a:rPr lang="zh-CN" altLang="en-US" b="1">
                <a:solidFill>
                  <a:srgbClr val="000000"/>
                </a:solidFill>
                <a:latin typeface="楷体_GB2312" pitchFamily="49" charset="-122"/>
                <a:ea typeface="楷体_GB2312" pitchFamily="49" charset="-122"/>
              </a:rPr>
              <a:t>程序在运行时独占全机资源，机内各资源的状态，只有本程序才能改变，程序一旦开始运行，其执行结果不会受外界因素影响。</a:t>
            </a:r>
          </a:p>
          <a:p>
            <a:pPr>
              <a:lnSpc>
                <a:spcPct val="125000"/>
              </a:lnSpc>
              <a:spcBef>
                <a:spcPct val="0"/>
              </a:spcBef>
              <a:buClrTx/>
              <a:buFontTx/>
              <a:buNone/>
            </a:pPr>
            <a:r>
              <a:rPr lang="zh-CN" altLang="en-US" b="1">
                <a:solidFill>
                  <a:srgbClr val="CC3399"/>
                </a:solidFill>
                <a:latin typeface="楷体_GB2312" pitchFamily="49" charset="-122"/>
                <a:ea typeface="楷体_GB2312" pitchFamily="49" charset="-122"/>
              </a:rPr>
              <a:t>     可再现性：</a:t>
            </a:r>
            <a:r>
              <a:rPr lang="zh-CN" altLang="en-US" b="1">
                <a:solidFill>
                  <a:srgbClr val="000000"/>
                </a:solidFill>
                <a:latin typeface="楷体_GB2312" pitchFamily="49" charset="-122"/>
                <a:ea typeface="楷体_GB2312" pitchFamily="49" charset="-122"/>
              </a:rPr>
              <a:t>只要程序执行时的环境和初始条件相同，其运行结果相同。</a:t>
            </a:r>
          </a:p>
          <a:p>
            <a:pPr eaLnBrk="1" hangingPunct="1">
              <a:lnSpc>
                <a:spcPct val="125000"/>
              </a:lnSpc>
            </a:pPr>
            <a:endParaRPr lang="en-US" altLang="zh-CN" b="1">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20965097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dissolve">
                                      <p:cBhvr>
                                        <p:cTn id="7" dur="500"/>
                                        <p:tgtEl>
                                          <p:spTgt spid="26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7267">
                                            <p:txEl>
                                              <p:pRg st="1" end="1"/>
                                            </p:txEl>
                                          </p:spTgt>
                                        </p:tgtEl>
                                        <p:attrNameLst>
                                          <p:attrName>style.visibility</p:attrName>
                                        </p:attrNameLst>
                                      </p:cBhvr>
                                      <p:to>
                                        <p:strVal val="visible"/>
                                      </p:to>
                                    </p:set>
                                    <p:animEffect transition="in" filter="dissolve">
                                      <p:cBhvr>
                                        <p:cTn id="12" dur="500"/>
                                        <p:tgtEl>
                                          <p:spTgt spid="267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7267">
                                            <p:txEl>
                                              <p:pRg st="2" end="2"/>
                                            </p:txEl>
                                          </p:spTgt>
                                        </p:tgtEl>
                                        <p:attrNameLst>
                                          <p:attrName>style.visibility</p:attrName>
                                        </p:attrNameLst>
                                      </p:cBhvr>
                                      <p:to>
                                        <p:strVal val="visible"/>
                                      </p:to>
                                    </p:set>
                                    <p:animEffect transition="in" filter="dissolve">
                                      <p:cBhvr>
                                        <p:cTn id="17" dur="500"/>
                                        <p:tgtEl>
                                          <p:spTgt spid="267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7267">
                                            <p:txEl>
                                              <p:pRg st="3" end="3"/>
                                            </p:txEl>
                                          </p:spTgt>
                                        </p:tgtEl>
                                        <p:attrNameLst>
                                          <p:attrName>style.visibility</p:attrName>
                                        </p:attrNameLst>
                                      </p:cBhvr>
                                      <p:to>
                                        <p:strVal val="visible"/>
                                      </p:to>
                                    </p:set>
                                    <p:animEffect transition="in" filter="dissolve">
                                      <p:cBhvr>
                                        <p:cTn id="22" dur="500"/>
                                        <p:tgtEl>
                                          <p:spTgt spid="267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a:extLst>
              <a:ext uri="{FF2B5EF4-FFF2-40B4-BE49-F238E27FC236}">
                <a16:creationId xmlns:a16="http://schemas.microsoft.com/office/drawing/2014/main" id="{CB06C6A9-0D18-0845-B48F-CE228FC26B32}"/>
              </a:ext>
            </a:extLst>
          </p:cNvPr>
          <p:cNvSpPr txBox="1">
            <a:spLocks noChangeArrowheads="1"/>
          </p:cNvSpPr>
          <p:nvPr/>
        </p:nvSpPr>
        <p:spPr bwMode="auto">
          <a:xfrm>
            <a:off x="381000" y="-76200"/>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486406" name="Text Box 6">
            <a:extLst>
              <a:ext uri="{FF2B5EF4-FFF2-40B4-BE49-F238E27FC236}">
                <a16:creationId xmlns:a16="http://schemas.microsoft.com/office/drawing/2014/main" id="{ABFE5E5A-BC4A-3C42-B985-2959C66554A0}"/>
              </a:ext>
            </a:extLst>
          </p:cNvPr>
          <p:cNvSpPr txBox="1">
            <a:spLocks noChangeArrowheads="1"/>
          </p:cNvSpPr>
          <p:nvPr/>
        </p:nvSpPr>
        <p:spPr bwMode="auto">
          <a:xfrm>
            <a:off x="611188" y="1952625"/>
            <a:ext cx="838835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20000"/>
              </a:lnSpc>
              <a:spcBef>
                <a:spcPct val="50000"/>
              </a:spcBef>
              <a:buClr>
                <a:srgbClr val="FF3300"/>
              </a:buClr>
              <a:buSzPct val="200000"/>
            </a:pPr>
            <a:r>
              <a:rPr lang="en-US" altLang="zh-CN" sz="3600" b="1">
                <a:solidFill>
                  <a:schemeClr val="tx1"/>
                </a:solidFill>
                <a:latin typeface="华文楷体" panose="02010600040101010101" pitchFamily="2" charset="-122"/>
                <a:ea typeface="华文楷体" panose="02010600040101010101" pitchFamily="2" charset="-122"/>
              </a:rPr>
              <a:t>1</a:t>
            </a:r>
            <a:r>
              <a:rPr lang="zh-CN" altLang="en-US" sz="3600" b="1">
                <a:solidFill>
                  <a:schemeClr val="tx1"/>
                </a:solidFill>
                <a:latin typeface="华文楷体" panose="02010600040101010101" pitchFamily="2" charset="-122"/>
                <a:ea typeface="华文楷体" panose="02010600040101010101" pitchFamily="2" charset="-122"/>
              </a:rPr>
              <a:t>、用户进程请求将自己挂起</a:t>
            </a:r>
          </a:p>
          <a:p>
            <a:pPr eaLnBrk="1" hangingPunct="1">
              <a:lnSpc>
                <a:spcPct val="120000"/>
              </a:lnSpc>
              <a:spcBef>
                <a:spcPct val="50000"/>
              </a:spcBef>
              <a:buClr>
                <a:srgbClr val="FF3300"/>
              </a:buClr>
              <a:buSzPct val="200000"/>
            </a:pPr>
            <a:r>
              <a:rPr lang="en-US" altLang="zh-CN" sz="3600" b="1">
                <a:solidFill>
                  <a:schemeClr val="tx1"/>
                </a:solidFill>
                <a:latin typeface="华文楷体" panose="02010600040101010101" pitchFamily="2" charset="-122"/>
                <a:ea typeface="华文楷体" panose="02010600040101010101" pitchFamily="2" charset="-122"/>
              </a:rPr>
              <a:t>2</a:t>
            </a:r>
            <a:r>
              <a:rPr lang="zh-CN" altLang="en-US" sz="3600" b="1">
                <a:solidFill>
                  <a:schemeClr val="tx1"/>
                </a:solidFill>
                <a:latin typeface="华文楷体" panose="02010600040101010101" pitchFamily="2" charset="-122"/>
                <a:ea typeface="华文楷体" panose="02010600040101010101" pitchFamily="2" charset="-122"/>
              </a:rPr>
              <a:t>、父进程请求将自己的某个子进程挂起</a:t>
            </a:r>
          </a:p>
          <a:p>
            <a:pPr eaLnBrk="1" hangingPunct="1">
              <a:lnSpc>
                <a:spcPct val="120000"/>
              </a:lnSpc>
              <a:spcBef>
                <a:spcPct val="50000"/>
              </a:spcBef>
              <a:buClr>
                <a:srgbClr val="FF3300"/>
              </a:buClr>
              <a:buSzPct val="200000"/>
            </a:pPr>
            <a:r>
              <a:rPr lang="en-US" altLang="zh-CN" sz="3600" b="1">
                <a:solidFill>
                  <a:schemeClr val="tx1"/>
                </a:solidFill>
                <a:latin typeface="华文楷体" panose="02010600040101010101" pitchFamily="2" charset="-122"/>
                <a:ea typeface="华文楷体" panose="02010600040101010101" pitchFamily="2" charset="-122"/>
              </a:rPr>
              <a:t>3</a:t>
            </a:r>
            <a:r>
              <a:rPr lang="zh-CN" altLang="en-US" sz="3600" b="1">
                <a:solidFill>
                  <a:schemeClr val="tx1"/>
                </a:solidFill>
                <a:latin typeface="华文楷体" panose="02010600040101010101" pitchFamily="2" charset="-122"/>
                <a:ea typeface="华文楷体" panose="02010600040101010101" pitchFamily="2" charset="-122"/>
              </a:rPr>
              <a:t>、系统需要</a:t>
            </a:r>
          </a:p>
        </p:txBody>
      </p:sp>
      <p:sp>
        <p:nvSpPr>
          <p:cNvPr id="51204" name="Text Box 7">
            <a:extLst>
              <a:ext uri="{FF2B5EF4-FFF2-40B4-BE49-F238E27FC236}">
                <a16:creationId xmlns:a16="http://schemas.microsoft.com/office/drawing/2014/main" id="{B9E0047A-9CC7-FB4D-B6F9-E330DAB86465}"/>
              </a:ext>
            </a:extLst>
          </p:cNvPr>
          <p:cNvSpPr txBox="1">
            <a:spLocks noChangeArrowheads="1"/>
          </p:cNvSpPr>
          <p:nvPr/>
        </p:nvSpPr>
        <p:spPr bwMode="auto">
          <a:xfrm>
            <a:off x="533400" y="8683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一、引起进程挂起的事件</a:t>
            </a:r>
          </a:p>
        </p:txBody>
      </p:sp>
      <p:sp>
        <p:nvSpPr>
          <p:cNvPr id="51205" name="灯片编号占位符 3">
            <a:extLst>
              <a:ext uri="{FF2B5EF4-FFF2-40B4-BE49-F238E27FC236}">
                <a16:creationId xmlns:a16="http://schemas.microsoft.com/office/drawing/2014/main" id="{528840F5-A23F-664B-8964-781152C0578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C173D85-E36B-F542-A49C-B25C17D82D35}" type="slidenum">
              <a:rPr lang="zh-CN" altLang="en-US" sz="1800"/>
              <a:pPr/>
              <a:t>50</a:t>
            </a:fld>
            <a:endParaRPr lang="en-US" altLang="zh-CN" sz="1800"/>
          </a:p>
        </p:txBody>
      </p:sp>
    </p:spTree>
    <p:extLst>
      <p:ext uri="{BB962C8B-B14F-4D97-AF65-F5344CB8AC3E}">
        <p14:creationId xmlns:p14="http://schemas.microsoft.com/office/powerpoint/2010/main" val="5311380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6406">
                                            <p:txEl>
                                              <p:pRg st="0" end="0"/>
                                            </p:txEl>
                                          </p:spTgt>
                                        </p:tgtEl>
                                        <p:attrNameLst>
                                          <p:attrName>style.visibility</p:attrName>
                                        </p:attrNameLst>
                                      </p:cBhvr>
                                      <p:to>
                                        <p:strVal val="visible"/>
                                      </p:to>
                                    </p:set>
                                    <p:animEffect transition="in" filter="dissolve">
                                      <p:cBhvr>
                                        <p:cTn id="7" dur="500"/>
                                        <p:tgtEl>
                                          <p:spTgt spid="4864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406">
                                            <p:txEl>
                                              <p:pRg st="1" end="1"/>
                                            </p:txEl>
                                          </p:spTgt>
                                        </p:tgtEl>
                                        <p:attrNameLst>
                                          <p:attrName>style.visibility</p:attrName>
                                        </p:attrNameLst>
                                      </p:cBhvr>
                                      <p:to>
                                        <p:strVal val="visible"/>
                                      </p:to>
                                    </p:set>
                                    <p:animEffect transition="in" filter="dissolve">
                                      <p:cBhvr>
                                        <p:cTn id="12" dur="500"/>
                                        <p:tgtEl>
                                          <p:spTgt spid="4864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6406">
                                            <p:txEl>
                                              <p:pRg st="2" end="2"/>
                                            </p:txEl>
                                          </p:spTgt>
                                        </p:tgtEl>
                                        <p:attrNameLst>
                                          <p:attrName>style.visibility</p:attrName>
                                        </p:attrNameLst>
                                      </p:cBhvr>
                                      <p:to>
                                        <p:strVal val="visible"/>
                                      </p:to>
                                    </p:set>
                                    <p:animEffect transition="in" filter="dissolve">
                                      <p:cBhvr>
                                        <p:cTn id="17" dur="500"/>
                                        <p:tgtEl>
                                          <p:spTgt spid="4864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7DDD8877-4CC8-914C-B6D5-47F778F7F339}"/>
              </a:ext>
            </a:extLst>
          </p:cNvPr>
          <p:cNvSpPr txBox="1">
            <a:spLocks noChangeArrowheads="1"/>
          </p:cNvSpPr>
          <p:nvPr/>
        </p:nvSpPr>
        <p:spPr bwMode="auto">
          <a:xfrm>
            <a:off x="0" y="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endParaRPr lang="zh-CN" altLang="zh-CN">
              <a:solidFill>
                <a:schemeClr val="tx1"/>
              </a:solidFill>
              <a:latin typeface="Times New Roman" panose="02020603050405020304" pitchFamily="18" charset="0"/>
            </a:endParaRPr>
          </a:p>
        </p:txBody>
      </p:sp>
      <p:sp>
        <p:nvSpPr>
          <p:cNvPr id="52227" name="Text Box 3">
            <a:extLst>
              <a:ext uri="{FF2B5EF4-FFF2-40B4-BE49-F238E27FC236}">
                <a16:creationId xmlns:a16="http://schemas.microsoft.com/office/drawing/2014/main" id="{08700A78-E411-5B41-AB20-1717C017810F}"/>
              </a:ext>
            </a:extLst>
          </p:cNvPr>
          <p:cNvSpPr txBox="1">
            <a:spLocks noChangeArrowheads="1"/>
          </p:cNvSpPr>
          <p:nvPr/>
        </p:nvSpPr>
        <p:spPr bwMode="auto">
          <a:xfrm>
            <a:off x="381000" y="-76200"/>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52228" name="Text Box 4">
            <a:extLst>
              <a:ext uri="{FF2B5EF4-FFF2-40B4-BE49-F238E27FC236}">
                <a16:creationId xmlns:a16="http://schemas.microsoft.com/office/drawing/2014/main" id="{03E7CA01-2EFF-A949-B2B4-00B6D888A57B}"/>
              </a:ext>
            </a:extLst>
          </p:cNvPr>
          <p:cNvSpPr txBox="1">
            <a:spLocks noChangeArrowheads="1"/>
          </p:cNvSpPr>
          <p:nvPr/>
        </p:nvSpPr>
        <p:spPr bwMode="auto">
          <a:xfrm>
            <a:off x="609600" y="55562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ea typeface="楷体_GB2312" pitchFamily="49" charset="-122"/>
              </a:rPr>
              <a:t>二、进程的挂起过程</a:t>
            </a:r>
          </a:p>
        </p:txBody>
      </p:sp>
      <p:sp>
        <p:nvSpPr>
          <p:cNvPr id="297991" name="Text Box 7">
            <a:extLst>
              <a:ext uri="{FF2B5EF4-FFF2-40B4-BE49-F238E27FC236}">
                <a16:creationId xmlns:a16="http://schemas.microsoft.com/office/drawing/2014/main" id="{49C6386D-B61D-DE4E-96C6-4BB39C7AF1B2}"/>
              </a:ext>
            </a:extLst>
          </p:cNvPr>
          <p:cNvSpPr txBox="1">
            <a:spLocks noChangeArrowheads="1"/>
          </p:cNvSpPr>
          <p:nvPr/>
        </p:nvSpPr>
        <p:spPr bwMode="auto">
          <a:xfrm>
            <a:off x="893763" y="1371600"/>
            <a:ext cx="792638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0000"/>
                </a:solidFill>
                <a:latin typeface="华文楷体" panose="02010600040101010101" pitchFamily="2" charset="-122"/>
                <a:ea typeface="华文楷体" panose="02010600040101010101" pitchFamily="2" charset="-122"/>
              </a:rPr>
              <a:t>进程的挂起过程如下：</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1</a:t>
            </a:r>
            <a:r>
              <a:rPr lang="zh-CN" altLang="en-US" sz="3200" b="1">
                <a:solidFill>
                  <a:srgbClr val="171D17"/>
                </a:solidFill>
                <a:latin typeface="华文楷体" panose="02010600040101010101" pitchFamily="2" charset="-122"/>
                <a:ea typeface="华文楷体" panose="02010600040101010101" pitchFamily="2" charset="-122"/>
              </a:rPr>
              <a:t>、检查被挂起进程的状态</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2</a:t>
            </a:r>
            <a:r>
              <a:rPr lang="zh-CN" altLang="en-US" sz="3200" b="1">
                <a:solidFill>
                  <a:srgbClr val="171D17"/>
                </a:solidFill>
                <a:latin typeface="华文楷体" panose="02010600040101010101" pitchFamily="2" charset="-122"/>
                <a:ea typeface="华文楷体" panose="02010600040101010101" pitchFamily="2" charset="-122"/>
              </a:rPr>
              <a:t>、改变需要挂起进程的状态</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3</a:t>
            </a:r>
            <a:r>
              <a:rPr lang="zh-CN" altLang="en-US" sz="3200" b="1">
                <a:solidFill>
                  <a:srgbClr val="171D17"/>
                </a:solidFill>
                <a:latin typeface="华文楷体" panose="02010600040101010101" pitchFamily="2" charset="-122"/>
                <a:ea typeface="华文楷体" panose="02010600040101010101" pitchFamily="2" charset="-122"/>
              </a:rPr>
              <a:t>、将该进程的</a:t>
            </a:r>
            <a:r>
              <a:rPr lang="en-US" altLang="zh-CN" sz="3200" b="1">
                <a:solidFill>
                  <a:srgbClr val="171D17"/>
                </a:solidFill>
                <a:latin typeface="华文楷体" panose="02010600040101010101" pitchFamily="2" charset="-122"/>
                <a:ea typeface="华文楷体" panose="02010600040101010101" pitchFamily="2" charset="-122"/>
              </a:rPr>
              <a:t>PCB</a:t>
            </a:r>
            <a:r>
              <a:rPr lang="zh-CN" altLang="en-US" sz="3200" b="1">
                <a:solidFill>
                  <a:srgbClr val="171D17"/>
                </a:solidFill>
                <a:latin typeface="华文楷体" panose="02010600040101010101" pitchFamily="2" charset="-122"/>
                <a:ea typeface="华文楷体" panose="02010600040101010101" pitchFamily="2" charset="-122"/>
              </a:rPr>
              <a:t>复制到指定的内存区域</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4</a:t>
            </a:r>
            <a:r>
              <a:rPr lang="zh-CN" altLang="en-US" sz="3200" b="1">
                <a:solidFill>
                  <a:srgbClr val="171D17"/>
                </a:solidFill>
                <a:latin typeface="华文楷体" panose="02010600040101010101" pitchFamily="2" charset="-122"/>
                <a:ea typeface="华文楷体" panose="02010600040101010101" pitchFamily="2" charset="-122"/>
              </a:rPr>
              <a:t>、若被挂起的进程正在运行，则重新调度进程运行</a:t>
            </a:r>
          </a:p>
        </p:txBody>
      </p:sp>
      <p:sp>
        <p:nvSpPr>
          <p:cNvPr id="52230" name="灯片编号占位符 3">
            <a:extLst>
              <a:ext uri="{FF2B5EF4-FFF2-40B4-BE49-F238E27FC236}">
                <a16:creationId xmlns:a16="http://schemas.microsoft.com/office/drawing/2014/main" id="{C40AEDFF-0288-7246-AB8E-B63D8392A14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A91CB76-2854-F94C-A6BF-89A0CE32DA6C}" type="slidenum">
              <a:rPr lang="zh-CN" altLang="en-US" sz="1800"/>
              <a:pPr/>
              <a:t>51</a:t>
            </a:fld>
            <a:endParaRPr lang="en-US" altLang="zh-CN" sz="1800"/>
          </a:p>
        </p:txBody>
      </p:sp>
    </p:spTree>
    <p:extLst>
      <p:ext uri="{BB962C8B-B14F-4D97-AF65-F5344CB8AC3E}">
        <p14:creationId xmlns:p14="http://schemas.microsoft.com/office/powerpoint/2010/main" val="12194880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7991">
                                            <p:txEl>
                                              <p:pRg st="0" end="0"/>
                                            </p:txEl>
                                          </p:spTgt>
                                        </p:tgtEl>
                                        <p:attrNameLst>
                                          <p:attrName>style.visibility</p:attrName>
                                        </p:attrNameLst>
                                      </p:cBhvr>
                                      <p:to>
                                        <p:strVal val="visible"/>
                                      </p:to>
                                    </p:set>
                                    <p:animEffect transition="in" filter="barn(outVertical)">
                                      <p:cBhvr>
                                        <p:cTn id="7" dur="500"/>
                                        <p:tgtEl>
                                          <p:spTgt spid="2979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7991">
                                            <p:txEl>
                                              <p:pRg st="1" end="1"/>
                                            </p:txEl>
                                          </p:spTgt>
                                        </p:tgtEl>
                                        <p:attrNameLst>
                                          <p:attrName>style.visibility</p:attrName>
                                        </p:attrNameLst>
                                      </p:cBhvr>
                                      <p:to>
                                        <p:strVal val="visible"/>
                                      </p:to>
                                    </p:set>
                                    <p:animEffect transition="in" filter="barn(outVertical)">
                                      <p:cBhvr>
                                        <p:cTn id="12" dur="500"/>
                                        <p:tgtEl>
                                          <p:spTgt spid="2979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7991">
                                            <p:txEl>
                                              <p:pRg st="2" end="2"/>
                                            </p:txEl>
                                          </p:spTgt>
                                        </p:tgtEl>
                                        <p:attrNameLst>
                                          <p:attrName>style.visibility</p:attrName>
                                        </p:attrNameLst>
                                      </p:cBhvr>
                                      <p:to>
                                        <p:strVal val="visible"/>
                                      </p:to>
                                    </p:set>
                                    <p:animEffect transition="in" filter="barn(outVertical)">
                                      <p:cBhvr>
                                        <p:cTn id="17" dur="500"/>
                                        <p:tgtEl>
                                          <p:spTgt spid="2979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7991">
                                            <p:txEl>
                                              <p:pRg st="3" end="3"/>
                                            </p:txEl>
                                          </p:spTgt>
                                        </p:tgtEl>
                                        <p:attrNameLst>
                                          <p:attrName>style.visibility</p:attrName>
                                        </p:attrNameLst>
                                      </p:cBhvr>
                                      <p:to>
                                        <p:strVal val="visible"/>
                                      </p:to>
                                    </p:set>
                                    <p:animEffect transition="in" filter="barn(outVertical)">
                                      <p:cBhvr>
                                        <p:cTn id="22" dur="500"/>
                                        <p:tgtEl>
                                          <p:spTgt spid="2979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7991">
                                            <p:txEl>
                                              <p:pRg st="4" end="4"/>
                                            </p:txEl>
                                          </p:spTgt>
                                        </p:tgtEl>
                                        <p:attrNameLst>
                                          <p:attrName>style.visibility</p:attrName>
                                        </p:attrNameLst>
                                      </p:cBhvr>
                                      <p:to>
                                        <p:strVal val="visible"/>
                                      </p:to>
                                    </p:set>
                                    <p:animEffect transition="in" filter="barn(outVertical)">
                                      <p:cBhvr>
                                        <p:cTn id="27" dur="500"/>
                                        <p:tgtEl>
                                          <p:spTgt spid="2979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38EE56A0-F358-D041-B817-00C609F9EF74}"/>
              </a:ext>
            </a:extLst>
          </p:cNvPr>
          <p:cNvSpPr txBox="1">
            <a:spLocks noChangeArrowheads="1"/>
          </p:cNvSpPr>
          <p:nvPr/>
        </p:nvSpPr>
        <p:spPr bwMode="auto">
          <a:xfrm>
            <a:off x="381000" y="-7620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53251" name="Text Box 3">
            <a:extLst>
              <a:ext uri="{FF2B5EF4-FFF2-40B4-BE49-F238E27FC236}">
                <a16:creationId xmlns:a16="http://schemas.microsoft.com/office/drawing/2014/main" id="{C5893E89-CE7F-7A47-A561-8872FA04D8AF}"/>
              </a:ext>
            </a:extLst>
          </p:cNvPr>
          <p:cNvSpPr txBox="1">
            <a:spLocks noChangeArrowheads="1"/>
          </p:cNvSpPr>
          <p:nvPr/>
        </p:nvSpPr>
        <p:spPr bwMode="auto">
          <a:xfrm>
            <a:off x="533400" y="623888"/>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ea typeface="楷体_GB2312" pitchFamily="49" charset="-122"/>
              </a:rPr>
              <a:t>三、进程的激活过程</a:t>
            </a:r>
          </a:p>
        </p:txBody>
      </p:sp>
      <p:sp>
        <p:nvSpPr>
          <p:cNvPr id="299015" name="Text Box 7">
            <a:extLst>
              <a:ext uri="{FF2B5EF4-FFF2-40B4-BE49-F238E27FC236}">
                <a16:creationId xmlns:a16="http://schemas.microsoft.com/office/drawing/2014/main" id="{FE03514E-4FEA-6444-A5DC-0BCA021AFBF7}"/>
              </a:ext>
            </a:extLst>
          </p:cNvPr>
          <p:cNvSpPr txBox="1">
            <a:spLocks noChangeArrowheads="1"/>
          </p:cNvSpPr>
          <p:nvPr/>
        </p:nvSpPr>
        <p:spPr bwMode="auto">
          <a:xfrm>
            <a:off x="730250" y="1412875"/>
            <a:ext cx="75136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系统中出现激活事件时，系统将利用激活原语</a:t>
            </a:r>
            <a:r>
              <a:rPr lang="en-US" altLang="zh-CN" sz="3200" b="1">
                <a:solidFill>
                  <a:srgbClr val="0000FF"/>
                </a:solidFill>
                <a:latin typeface="华文楷体" panose="02010600040101010101" pitchFamily="2" charset="-122"/>
                <a:ea typeface="华文楷体" panose="02010600040101010101" pitchFamily="2" charset="-122"/>
              </a:rPr>
              <a:t>active</a:t>
            </a:r>
            <a:r>
              <a:rPr lang="zh-CN" altLang="en-US" sz="3200" b="1">
                <a:solidFill>
                  <a:srgbClr val="0000FF"/>
                </a:solidFill>
                <a:latin typeface="华文楷体" panose="02010600040101010101" pitchFamily="2" charset="-122"/>
                <a:ea typeface="华文楷体" panose="02010600040101010101" pitchFamily="2" charset="-122"/>
              </a:rPr>
              <a:t>（）将指定进程激活！</a:t>
            </a:r>
            <a:endParaRPr lang="en-US" altLang="zh-CN" sz="3200" b="1">
              <a:solidFill>
                <a:srgbClr val="0000FF"/>
              </a:solidFill>
              <a:latin typeface="华文楷体" panose="02010600040101010101" pitchFamily="2" charset="-122"/>
              <a:ea typeface="华文楷体" panose="02010600040101010101" pitchFamily="2" charset="-122"/>
            </a:endParaRPr>
          </a:p>
          <a:p>
            <a:pPr>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进程的激活过程如下：</a:t>
            </a:r>
          </a:p>
          <a:p>
            <a:pPr>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1</a:t>
            </a:r>
            <a:r>
              <a:rPr lang="zh-CN" altLang="en-US" sz="3200" b="1">
                <a:solidFill>
                  <a:srgbClr val="171D17"/>
                </a:solidFill>
                <a:latin typeface="华文楷体" panose="02010600040101010101" pitchFamily="2" charset="-122"/>
                <a:ea typeface="华文楷体" panose="02010600040101010101" pitchFamily="2" charset="-122"/>
              </a:rPr>
              <a:t>、将进程从外存调入内存</a:t>
            </a:r>
          </a:p>
          <a:p>
            <a:pPr>
              <a:spcBef>
                <a:spcPct val="50000"/>
              </a:spcBef>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2</a:t>
            </a:r>
            <a:r>
              <a:rPr lang="zh-CN" altLang="en-US" sz="3200" b="1">
                <a:solidFill>
                  <a:srgbClr val="171D17"/>
                </a:solidFill>
                <a:latin typeface="华文楷体" panose="02010600040101010101" pitchFamily="2" charset="-122"/>
                <a:ea typeface="华文楷体" panose="02010600040101010101" pitchFamily="2" charset="-122"/>
              </a:rPr>
              <a:t>、检查该进程的状态</a:t>
            </a:r>
          </a:p>
          <a:p>
            <a:pPr>
              <a:spcBef>
                <a:spcPct val="50000"/>
              </a:spcBef>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3</a:t>
            </a:r>
            <a:r>
              <a:rPr lang="zh-CN" altLang="en-US" sz="3200" b="1">
                <a:solidFill>
                  <a:srgbClr val="171D17"/>
                </a:solidFill>
                <a:latin typeface="华文楷体" panose="02010600040101010101" pitchFamily="2" charset="-122"/>
                <a:ea typeface="华文楷体" panose="02010600040101010101" pitchFamily="2" charset="-122"/>
              </a:rPr>
              <a:t>、改变该挂起进程的状态</a:t>
            </a:r>
          </a:p>
          <a:p>
            <a:pPr>
              <a:spcBef>
                <a:spcPct val="50000"/>
              </a:spcBef>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4</a:t>
            </a:r>
            <a:r>
              <a:rPr lang="zh-CN" altLang="en-US" sz="3200" b="1">
                <a:solidFill>
                  <a:srgbClr val="171D17"/>
                </a:solidFill>
                <a:latin typeface="华文楷体" panose="02010600040101010101" pitchFamily="2" charset="-122"/>
                <a:ea typeface="华文楷体" panose="02010600040101010101" pitchFamily="2" charset="-122"/>
              </a:rPr>
              <a:t>、将该进程插入相应队列  </a:t>
            </a:r>
          </a:p>
        </p:txBody>
      </p:sp>
      <p:sp>
        <p:nvSpPr>
          <p:cNvPr id="53253" name="灯片编号占位符 3">
            <a:extLst>
              <a:ext uri="{FF2B5EF4-FFF2-40B4-BE49-F238E27FC236}">
                <a16:creationId xmlns:a16="http://schemas.microsoft.com/office/drawing/2014/main" id="{24BD5296-0FC4-234F-A347-86F5C24E46A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96507A4-BAA7-B54C-A2D8-AEB8060EEAC3}" type="slidenum">
              <a:rPr lang="zh-CN" altLang="en-US" sz="1800"/>
              <a:pPr/>
              <a:t>52</a:t>
            </a:fld>
            <a:endParaRPr lang="en-US" altLang="zh-CN" sz="1800"/>
          </a:p>
        </p:txBody>
      </p:sp>
    </p:spTree>
    <p:extLst>
      <p:ext uri="{BB962C8B-B14F-4D97-AF65-F5344CB8AC3E}">
        <p14:creationId xmlns:p14="http://schemas.microsoft.com/office/powerpoint/2010/main" val="22742281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9015">
                                            <p:txEl>
                                              <p:pRg st="0" end="0"/>
                                            </p:txEl>
                                          </p:spTgt>
                                        </p:tgtEl>
                                        <p:attrNameLst>
                                          <p:attrName>style.visibility</p:attrName>
                                        </p:attrNameLst>
                                      </p:cBhvr>
                                      <p:to>
                                        <p:strVal val="visible"/>
                                      </p:to>
                                    </p:set>
                                    <p:animEffect transition="in" filter="barn(outVertical)">
                                      <p:cBhvr>
                                        <p:cTn id="7" dur="500"/>
                                        <p:tgtEl>
                                          <p:spTgt spid="2990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9015">
                                            <p:txEl>
                                              <p:pRg st="1" end="1"/>
                                            </p:txEl>
                                          </p:spTgt>
                                        </p:tgtEl>
                                        <p:attrNameLst>
                                          <p:attrName>style.visibility</p:attrName>
                                        </p:attrNameLst>
                                      </p:cBhvr>
                                      <p:to>
                                        <p:strVal val="visible"/>
                                      </p:to>
                                    </p:set>
                                    <p:animEffect transition="in" filter="barn(outVertical)">
                                      <p:cBhvr>
                                        <p:cTn id="12" dur="500"/>
                                        <p:tgtEl>
                                          <p:spTgt spid="2990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9015">
                                            <p:txEl>
                                              <p:pRg st="2" end="2"/>
                                            </p:txEl>
                                          </p:spTgt>
                                        </p:tgtEl>
                                        <p:attrNameLst>
                                          <p:attrName>style.visibility</p:attrName>
                                        </p:attrNameLst>
                                      </p:cBhvr>
                                      <p:to>
                                        <p:strVal val="visible"/>
                                      </p:to>
                                    </p:set>
                                    <p:animEffect transition="in" filter="barn(outVertical)">
                                      <p:cBhvr>
                                        <p:cTn id="17" dur="500"/>
                                        <p:tgtEl>
                                          <p:spTgt spid="2990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9015">
                                            <p:txEl>
                                              <p:pRg st="3" end="3"/>
                                            </p:txEl>
                                          </p:spTgt>
                                        </p:tgtEl>
                                        <p:attrNameLst>
                                          <p:attrName>style.visibility</p:attrName>
                                        </p:attrNameLst>
                                      </p:cBhvr>
                                      <p:to>
                                        <p:strVal val="visible"/>
                                      </p:to>
                                    </p:set>
                                    <p:animEffect transition="in" filter="barn(outVertical)">
                                      <p:cBhvr>
                                        <p:cTn id="22" dur="500"/>
                                        <p:tgtEl>
                                          <p:spTgt spid="2990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9015">
                                            <p:txEl>
                                              <p:pRg st="4" end="4"/>
                                            </p:txEl>
                                          </p:spTgt>
                                        </p:tgtEl>
                                        <p:attrNameLst>
                                          <p:attrName>style.visibility</p:attrName>
                                        </p:attrNameLst>
                                      </p:cBhvr>
                                      <p:to>
                                        <p:strVal val="visible"/>
                                      </p:to>
                                    </p:set>
                                    <p:animEffect transition="in" filter="barn(outVertical)">
                                      <p:cBhvr>
                                        <p:cTn id="27" dur="500"/>
                                        <p:tgtEl>
                                          <p:spTgt spid="2990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9015">
                                            <p:txEl>
                                              <p:pRg st="5" end="5"/>
                                            </p:txEl>
                                          </p:spTgt>
                                        </p:tgtEl>
                                        <p:attrNameLst>
                                          <p:attrName>style.visibility</p:attrName>
                                        </p:attrNameLst>
                                      </p:cBhvr>
                                      <p:to>
                                        <p:strVal val="visible"/>
                                      </p:to>
                                    </p:set>
                                    <p:animEffect transition="in" filter="barn(outVertical)">
                                      <p:cBhvr>
                                        <p:cTn id="32" dur="500"/>
                                        <p:tgtEl>
                                          <p:spTgt spid="2990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7EFF7FC6-26AB-1843-8B38-6A42F94A5621}"/>
              </a:ext>
            </a:extLst>
          </p:cNvPr>
          <p:cNvSpPr txBox="1">
            <a:spLocks noChangeArrowheads="1"/>
          </p:cNvSpPr>
          <p:nvPr/>
        </p:nvSpPr>
        <p:spPr bwMode="auto">
          <a:xfrm>
            <a:off x="457200" y="-762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301059" name="Text Box 3">
            <a:extLst>
              <a:ext uri="{FF2B5EF4-FFF2-40B4-BE49-F238E27FC236}">
                <a16:creationId xmlns:a16="http://schemas.microsoft.com/office/drawing/2014/main" id="{A89EDAEE-19F5-2143-9DCF-D2D67C19B1D0}"/>
              </a:ext>
            </a:extLst>
          </p:cNvPr>
          <p:cNvSpPr txBox="1">
            <a:spLocks noChangeArrowheads="1"/>
          </p:cNvSpPr>
          <p:nvPr/>
        </p:nvSpPr>
        <p:spPr bwMode="auto">
          <a:xfrm>
            <a:off x="838200" y="4746625"/>
            <a:ext cx="80010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1" eaLnBrk="1" hangingPunct="1">
              <a:lnSpc>
                <a:spcPct val="120000"/>
              </a:lnSpc>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一个进程可以将自己挂起，却不能将自己解挂</a:t>
            </a:r>
            <a:r>
              <a:rPr lang="zh-CN" altLang="en-US" sz="3200" b="1">
                <a:solidFill>
                  <a:srgbClr val="0000FF"/>
                </a:solidFill>
                <a:latin typeface="楷体_GB2312" pitchFamily="49" charset="-122"/>
                <a:ea typeface="楷体_GB2312" pitchFamily="49" charset="-122"/>
              </a:rPr>
              <a:t>。</a:t>
            </a:r>
          </a:p>
        </p:txBody>
      </p:sp>
      <p:sp>
        <p:nvSpPr>
          <p:cNvPr id="301060" name="Text Box 4">
            <a:extLst>
              <a:ext uri="{FF2B5EF4-FFF2-40B4-BE49-F238E27FC236}">
                <a16:creationId xmlns:a16="http://schemas.microsoft.com/office/drawing/2014/main" id="{84BC6738-BF79-1A45-9FD0-8B35452B15F5}"/>
              </a:ext>
            </a:extLst>
          </p:cNvPr>
          <p:cNvSpPr txBox="1">
            <a:spLocks noChangeArrowheads="1"/>
          </p:cNvSpPr>
          <p:nvPr/>
        </p:nvSpPr>
        <p:spPr bwMode="auto">
          <a:xfrm>
            <a:off x="838200" y="1441450"/>
            <a:ext cx="78486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1" eaLnBrk="1" hangingPunct="1">
              <a:lnSpc>
                <a:spcPct val="120000"/>
              </a:lnSpc>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若系统采用抢占调度策略，则新进程进入就绪队列时，还须按优先级检查是否需要重新调度。</a:t>
            </a:r>
          </a:p>
          <a:p>
            <a:pPr>
              <a:spcBef>
                <a:spcPct val="50000"/>
              </a:spcBef>
            </a:pPr>
            <a:endParaRPr lang="en-US" altLang="zh-CN">
              <a:latin typeface="华文楷体" panose="02010600040101010101" pitchFamily="2" charset="-122"/>
              <a:ea typeface="华文楷体" panose="02010600040101010101" pitchFamily="2" charset="-122"/>
            </a:endParaRPr>
          </a:p>
        </p:txBody>
      </p:sp>
      <p:sp>
        <p:nvSpPr>
          <p:cNvPr id="301061" name="Text Box 5">
            <a:extLst>
              <a:ext uri="{FF2B5EF4-FFF2-40B4-BE49-F238E27FC236}">
                <a16:creationId xmlns:a16="http://schemas.microsoft.com/office/drawing/2014/main" id="{D9DA5026-937E-1A43-B7EA-59F3C0CF6C8F}"/>
              </a:ext>
            </a:extLst>
          </p:cNvPr>
          <p:cNvSpPr txBox="1">
            <a:spLocks noChangeArrowheads="1"/>
          </p:cNvSpPr>
          <p:nvPr/>
        </p:nvSpPr>
        <p:spPr bwMode="auto">
          <a:xfrm>
            <a:off x="914400" y="3398838"/>
            <a:ext cx="76962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1" eaLnBrk="1" hangingPunct="1">
              <a:lnSpc>
                <a:spcPct val="120000"/>
              </a:lnSpc>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一个进程只能将自己的子孙进程解挂，而不能解挂别的族系进程</a:t>
            </a:r>
            <a:r>
              <a:rPr lang="zh-CN" altLang="en-US" sz="3200" b="1">
                <a:solidFill>
                  <a:srgbClr val="0000FF"/>
                </a:solidFill>
                <a:latin typeface="楷体_GB2312" pitchFamily="49" charset="-122"/>
                <a:ea typeface="楷体_GB2312" pitchFamily="49" charset="-122"/>
              </a:rPr>
              <a:t>。</a:t>
            </a:r>
          </a:p>
          <a:p>
            <a:pPr>
              <a:lnSpc>
                <a:spcPct val="120000"/>
              </a:lnSpc>
              <a:spcBef>
                <a:spcPct val="50000"/>
              </a:spcBef>
            </a:pPr>
            <a:endParaRPr lang="en-US" altLang="zh-CN"/>
          </a:p>
        </p:txBody>
      </p:sp>
      <p:sp>
        <p:nvSpPr>
          <p:cNvPr id="54278" name="TextBox 5">
            <a:extLst>
              <a:ext uri="{FF2B5EF4-FFF2-40B4-BE49-F238E27FC236}">
                <a16:creationId xmlns:a16="http://schemas.microsoft.com/office/drawing/2014/main" id="{1B803B72-FE2A-CC48-B02A-5279AD25F525}"/>
              </a:ext>
            </a:extLst>
          </p:cNvPr>
          <p:cNvSpPr txBox="1">
            <a:spLocks noChangeArrowheads="1"/>
          </p:cNvSpPr>
          <p:nvPr/>
        </p:nvSpPr>
        <p:spPr bwMode="auto">
          <a:xfrm>
            <a:off x="755650" y="765175"/>
            <a:ext cx="3384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4000" b="1">
                <a:solidFill>
                  <a:srgbClr val="FF0000"/>
                </a:solidFill>
              </a:rPr>
              <a:t>注意：</a:t>
            </a:r>
          </a:p>
        </p:txBody>
      </p:sp>
      <p:sp>
        <p:nvSpPr>
          <p:cNvPr id="54279" name="灯片编号占位符 3">
            <a:extLst>
              <a:ext uri="{FF2B5EF4-FFF2-40B4-BE49-F238E27FC236}">
                <a16:creationId xmlns:a16="http://schemas.microsoft.com/office/drawing/2014/main" id="{B8395ECE-8748-3F4C-8346-29C8A079B159}"/>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8D0482E-1F9E-AF49-B822-F45F0E2242CE}" type="slidenum">
              <a:rPr lang="zh-CN" altLang="en-US" sz="1800"/>
              <a:pPr/>
              <a:t>53</a:t>
            </a:fld>
            <a:endParaRPr lang="en-US" altLang="zh-CN" sz="1800"/>
          </a:p>
        </p:txBody>
      </p:sp>
    </p:spTree>
    <p:extLst>
      <p:ext uri="{BB962C8B-B14F-4D97-AF65-F5344CB8AC3E}">
        <p14:creationId xmlns:p14="http://schemas.microsoft.com/office/powerpoint/2010/main" val="219969959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Effect transition="in" filter="barn(outVertical)">
                                      <p:cBhvr>
                                        <p:cTn id="7" dur="500"/>
                                        <p:tgtEl>
                                          <p:spTgt spid="301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1061"/>
                                        </p:tgtEl>
                                        <p:attrNameLst>
                                          <p:attrName>style.visibility</p:attrName>
                                        </p:attrNameLst>
                                      </p:cBhvr>
                                      <p:to>
                                        <p:strVal val="visible"/>
                                      </p:to>
                                    </p:set>
                                    <p:anim calcmode="lin" valueType="num">
                                      <p:cBhvr additive="base">
                                        <p:cTn id="12" dur="500" fill="hold"/>
                                        <p:tgtEl>
                                          <p:spTgt spid="301061"/>
                                        </p:tgtEl>
                                        <p:attrNameLst>
                                          <p:attrName>ppt_x</p:attrName>
                                        </p:attrNameLst>
                                      </p:cBhvr>
                                      <p:tavLst>
                                        <p:tav tm="0">
                                          <p:val>
                                            <p:strVal val="0-#ppt_w/2"/>
                                          </p:val>
                                        </p:tav>
                                        <p:tav tm="100000">
                                          <p:val>
                                            <p:strVal val="#ppt_x"/>
                                          </p:val>
                                        </p:tav>
                                      </p:tavLst>
                                    </p:anim>
                                    <p:anim calcmode="lin" valueType="num">
                                      <p:cBhvr additive="base">
                                        <p:cTn id="13" dur="500" fill="hold"/>
                                        <p:tgtEl>
                                          <p:spTgt spid="30106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01059">
                                            <p:txEl>
                                              <p:pRg st="0" end="0"/>
                                            </p:txEl>
                                          </p:spTgt>
                                        </p:tgtEl>
                                        <p:attrNameLst>
                                          <p:attrName>style.visibility</p:attrName>
                                        </p:attrNameLst>
                                      </p:cBhvr>
                                      <p:to>
                                        <p:strVal val="visible"/>
                                      </p:to>
                                    </p:set>
                                    <p:animEffect transition="in" filter="barn(outVertical)">
                                      <p:cBhvr>
                                        <p:cTn id="18" dur="500"/>
                                        <p:tgtEl>
                                          <p:spTgt spid="301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P spid="301060" grpId="0" build="p" autoUpdateAnimBg="0"/>
      <p:bldP spid="30106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ED186024-1639-C240-96B7-1404603485C8}"/>
              </a:ext>
            </a:extLst>
          </p:cNvPr>
          <p:cNvSpPr>
            <a:spLocks noChangeArrowheads="1"/>
          </p:cNvSpPr>
          <p:nvPr/>
        </p:nvSpPr>
        <p:spPr bwMode="auto">
          <a:xfrm>
            <a:off x="827088" y="765175"/>
            <a:ext cx="79930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lang="zh-CN" altLang="en-US" sz="3600" b="1">
                <a:solidFill>
                  <a:srgbClr val="0000FF"/>
                </a:solidFill>
                <a:latin typeface="华文楷体" panose="02010600040101010101" pitchFamily="2" charset="-122"/>
                <a:ea typeface="华文楷体" panose="02010600040101010101" pitchFamily="2" charset="-122"/>
              </a:rPr>
              <a:t>思考题</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．如果系统中有</a:t>
            </a:r>
            <a:r>
              <a:rPr lang="en-US" altLang="zh-CN" sz="3200" b="1">
                <a:solidFill>
                  <a:schemeClr val="tx1"/>
                </a:solidFill>
                <a:latin typeface="华文楷体" panose="02010600040101010101" pitchFamily="2" charset="-122"/>
                <a:ea typeface="华文楷体" panose="02010600040101010101" pitchFamily="2" charset="-122"/>
              </a:rPr>
              <a:t>N</a:t>
            </a:r>
            <a:r>
              <a:rPr lang="zh-CN" altLang="en-US" sz="3200" b="1">
                <a:solidFill>
                  <a:schemeClr val="tx1"/>
                </a:solidFill>
                <a:latin typeface="华文楷体" panose="02010600040101010101" pitchFamily="2" charset="-122"/>
                <a:ea typeface="华文楷体" panose="02010600040101010101" pitchFamily="2" charset="-122"/>
              </a:rPr>
              <a:t>个进程，运行的进程最多几个，最少几个；就绪进程最多几个</a:t>
            </a:r>
            <a:r>
              <a:rPr lang="en-US" altLang="zh-CN" sz="3200" b="1">
                <a:solidFill>
                  <a:schemeClr val="tx1"/>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最少几个；等待进程最多几个，最少几个？</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2. </a:t>
            </a:r>
            <a:r>
              <a:rPr lang="zh-CN" altLang="en-US" sz="3200" b="1">
                <a:solidFill>
                  <a:schemeClr val="tx1"/>
                </a:solidFill>
                <a:latin typeface="华文楷体" panose="02010600040101010101" pitchFamily="2" charset="-122"/>
                <a:ea typeface="华文楷体" panose="02010600040101010101" pitchFamily="2" charset="-122"/>
              </a:rPr>
              <a:t>有没有这样的状态转换，为什么？      </a:t>
            </a:r>
          </a:p>
          <a:p>
            <a:pPr eaLnBrk="1" hangingPunct="1">
              <a:spcBef>
                <a:spcPct val="20000"/>
              </a:spcBef>
              <a:buClr>
                <a:schemeClr val="bg2"/>
              </a:buClr>
              <a:buFont typeface="Monotype Sorts" pitchFamily="2" charset="2"/>
              <a:buNone/>
            </a:pPr>
            <a:r>
              <a:rPr lang="zh-CN" altLang="en-US" sz="3200" b="1">
                <a:solidFill>
                  <a:schemeClr val="tx1"/>
                </a:solidFill>
                <a:latin typeface="华文楷体" panose="02010600040101010101" pitchFamily="2" charset="-122"/>
                <a:ea typeface="华文楷体" panose="02010600040101010101" pitchFamily="2" charset="-122"/>
              </a:rPr>
              <a:t>		等待</a:t>
            </a:r>
            <a:r>
              <a:rPr lang="en-US" altLang="zh-CN" sz="3200" b="1">
                <a:solidFill>
                  <a:schemeClr val="tx1"/>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运行；   就绪</a:t>
            </a:r>
            <a:r>
              <a:rPr lang="en-US" altLang="zh-CN" sz="3200" b="1">
                <a:solidFill>
                  <a:schemeClr val="tx1"/>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等待</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3. </a:t>
            </a:r>
            <a:r>
              <a:rPr lang="zh-CN" altLang="en-US" sz="3200" b="1">
                <a:solidFill>
                  <a:schemeClr val="tx1"/>
                </a:solidFill>
                <a:latin typeface="华文楷体" panose="02010600040101010101" pitchFamily="2" charset="-122"/>
                <a:ea typeface="华文楷体" panose="02010600040101010101" pitchFamily="2" charset="-122"/>
              </a:rPr>
              <a:t>一个状态转换的发生，是否一定导致另一个转换发生，列出所有的可能</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4. </a:t>
            </a:r>
            <a:r>
              <a:rPr lang="zh-CN" altLang="en-US" sz="3200" b="1">
                <a:solidFill>
                  <a:schemeClr val="tx1"/>
                </a:solidFill>
                <a:latin typeface="华文楷体" panose="02010600040101010101" pitchFamily="2" charset="-122"/>
                <a:ea typeface="华文楷体" panose="02010600040101010101" pitchFamily="2" charset="-122"/>
              </a:rPr>
              <a:t>举</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个日常生活中类似进程的例子</a:t>
            </a:r>
          </a:p>
        </p:txBody>
      </p:sp>
      <p:sp>
        <p:nvSpPr>
          <p:cNvPr id="55299" name="灯片编号占位符 3">
            <a:extLst>
              <a:ext uri="{FF2B5EF4-FFF2-40B4-BE49-F238E27FC236}">
                <a16:creationId xmlns:a16="http://schemas.microsoft.com/office/drawing/2014/main" id="{14F350CD-3626-C845-968C-266668664C3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7167449-7F1B-5C41-A968-E38D5FFC97E6}" type="slidenum">
              <a:rPr lang="zh-CN" altLang="en-US" sz="1800"/>
              <a:pPr/>
              <a:t>54</a:t>
            </a:fld>
            <a:endParaRPr lang="en-US" altLang="zh-CN" sz="1800"/>
          </a:p>
        </p:txBody>
      </p:sp>
    </p:spTree>
    <p:extLst>
      <p:ext uri="{BB962C8B-B14F-4D97-AF65-F5344CB8AC3E}">
        <p14:creationId xmlns:p14="http://schemas.microsoft.com/office/powerpoint/2010/main" val="2801565475"/>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a:extLst>
              <a:ext uri="{FF2B5EF4-FFF2-40B4-BE49-F238E27FC236}">
                <a16:creationId xmlns:a16="http://schemas.microsoft.com/office/drawing/2014/main" id="{899A12C5-CC8D-9548-BA79-2E54DBC9B19F}"/>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367621" name="Rectangle 5">
            <a:extLst>
              <a:ext uri="{FF2B5EF4-FFF2-40B4-BE49-F238E27FC236}">
                <a16:creationId xmlns:a16="http://schemas.microsoft.com/office/drawing/2014/main" id="{0FD0CB7F-DAE6-FF4F-9467-D8ECC1DFADA5}"/>
              </a:ext>
            </a:extLst>
          </p:cNvPr>
          <p:cNvSpPr>
            <a:spLocks noChangeArrowheads="1"/>
          </p:cNvSpPr>
          <p:nvPr/>
        </p:nvSpPr>
        <p:spPr bwMode="auto">
          <a:xfrm>
            <a:off x="533400" y="620713"/>
            <a:ext cx="8431213" cy="5638800"/>
          </a:xfrm>
          <a:prstGeom prst="rect">
            <a:avLst/>
          </a:prstGeom>
          <a:solidFill>
            <a:srgbClr val="FFFFFF"/>
          </a:solidFill>
          <a:ln w="12700">
            <a:noFill/>
            <a:miter lim="800000"/>
            <a:headEnd type="none" w="sm" len="sm"/>
            <a:tailEnd type="none" w="sm" len="sm"/>
          </a:ln>
          <a:effec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en-US" altLang="zh-CN" sz="36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6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一、进程间存在的制约关系</a:t>
            </a:r>
          </a:p>
          <a:p>
            <a:pPr hangingPunct="1"/>
            <a:r>
              <a:rPr lang="zh-CN" altLang="en-US"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１．间接相互制约关系</a:t>
            </a:r>
          </a:p>
          <a:p>
            <a:pPr hangingPunct="1"/>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多个进程之间彼此无关，它们并不知道其它进程的存在，进程间共享资源。</a:t>
            </a:r>
          </a:p>
          <a:p>
            <a:pPr hangingPunct="1"/>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进程同步的主要任务：</a:t>
            </a:r>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是保证诸进程能互斥地访问临界资源。</a:t>
            </a:r>
          </a:p>
          <a:p>
            <a:pPr hangingPunct="1"/>
            <a:r>
              <a:rPr lang="zh-CN" altLang="en-US"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２．直接相互制约关系</a:t>
            </a:r>
            <a:endParaRPr lang="en-US" altLang="zh-CN"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hangingPunct="1"/>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多个进程彼此之间相互合作共同完成任务。</a:t>
            </a:r>
            <a:endParaRPr lang="zh-CN" altLang="en-US"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hangingPunct="1"/>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进程同步的主要任务：</a:t>
            </a:r>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是保证相互合作的诸进程在执行次序上的协调，不会出现与时间有关的差错。</a:t>
            </a:r>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
        <p:nvSpPr>
          <p:cNvPr id="56324" name="灯片编号占位符 3">
            <a:extLst>
              <a:ext uri="{FF2B5EF4-FFF2-40B4-BE49-F238E27FC236}">
                <a16:creationId xmlns:a16="http://schemas.microsoft.com/office/drawing/2014/main" id="{203706FF-1486-B14E-B94F-22EC61DD452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9730FDE-13F0-B143-921E-80CCD6D710BA}" type="slidenum">
              <a:rPr lang="zh-CN" altLang="en-US" sz="1800"/>
              <a:pPr/>
              <a:t>55</a:t>
            </a:fld>
            <a:endParaRPr lang="en-US" altLang="zh-CN" sz="1800"/>
          </a:p>
        </p:txBody>
      </p:sp>
    </p:spTree>
    <p:extLst>
      <p:ext uri="{BB962C8B-B14F-4D97-AF65-F5344CB8AC3E}">
        <p14:creationId xmlns:p14="http://schemas.microsoft.com/office/powerpoint/2010/main" val="11066054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7621">
                                            <p:txEl>
                                              <p:pRg st="0" end="0"/>
                                            </p:txEl>
                                          </p:spTgt>
                                        </p:tgtEl>
                                        <p:attrNameLst>
                                          <p:attrName>style.visibility</p:attrName>
                                        </p:attrNameLst>
                                      </p:cBhvr>
                                      <p:to>
                                        <p:strVal val="visible"/>
                                      </p:to>
                                    </p:set>
                                    <p:animEffect transition="in" filter="barn(outVertical)">
                                      <p:cBhvr>
                                        <p:cTn id="7" dur="500"/>
                                        <p:tgtEl>
                                          <p:spTgt spid="3676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7621">
                                            <p:txEl>
                                              <p:pRg st="1" end="1"/>
                                            </p:txEl>
                                          </p:spTgt>
                                        </p:tgtEl>
                                        <p:attrNameLst>
                                          <p:attrName>style.visibility</p:attrName>
                                        </p:attrNameLst>
                                      </p:cBhvr>
                                      <p:to>
                                        <p:strVal val="visible"/>
                                      </p:to>
                                    </p:set>
                                    <p:animEffect transition="in" filter="barn(outVertical)">
                                      <p:cBhvr>
                                        <p:cTn id="12" dur="500"/>
                                        <p:tgtEl>
                                          <p:spTgt spid="3676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67621">
                                            <p:txEl>
                                              <p:pRg st="2" end="2"/>
                                            </p:txEl>
                                          </p:spTgt>
                                        </p:tgtEl>
                                        <p:attrNameLst>
                                          <p:attrName>style.visibility</p:attrName>
                                        </p:attrNameLst>
                                      </p:cBhvr>
                                      <p:to>
                                        <p:strVal val="visible"/>
                                      </p:to>
                                    </p:set>
                                    <p:animEffect transition="in" filter="barn(outVertical)">
                                      <p:cBhvr>
                                        <p:cTn id="17" dur="500"/>
                                        <p:tgtEl>
                                          <p:spTgt spid="3676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67621">
                                            <p:txEl>
                                              <p:pRg st="3" end="3"/>
                                            </p:txEl>
                                          </p:spTgt>
                                        </p:tgtEl>
                                        <p:attrNameLst>
                                          <p:attrName>style.visibility</p:attrName>
                                        </p:attrNameLst>
                                      </p:cBhvr>
                                      <p:to>
                                        <p:strVal val="visible"/>
                                      </p:to>
                                    </p:set>
                                    <p:animEffect transition="in" filter="barn(outVertical)">
                                      <p:cBhvr>
                                        <p:cTn id="22" dur="500"/>
                                        <p:tgtEl>
                                          <p:spTgt spid="3676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67621">
                                            <p:txEl>
                                              <p:pRg st="4" end="4"/>
                                            </p:txEl>
                                          </p:spTgt>
                                        </p:tgtEl>
                                        <p:attrNameLst>
                                          <p:attrName>style.visibility</p:attrName>
                                        </p:attrNameLst>
                                      </p:cBhvr>
                                      <p:to>
                                        <p:strVal val="visible"/>
                                      </p:to>
                                    </p:set>
                                    <p:animEffect transition="in" filter="barn(outVertical)">
                                      <p:cBhvr>
                                        <p:cTn id="27" dur="500"/>
                                        <p:tgtEl>
                                          <p:spTgt spid="36762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67621">
                                            <p:txEl>
                                              <p:pRg st="5" end="5"/>
                                            </p:txEl>
                                          </p:spTgt>
                                        </p:tgtEl>
                                        <p:attrNameLst>
                                          <p:attrName>style.visibility</p:attrName>
                                        </p:attrNameLst>
                                      </p:cBhvr>
                                      <p:to>
                                        <p:strVal val="visible"/>
                                      </p:to>
                                    </p:set>
                                    <p:animEffect transition="in" filter="barn(outVertical)">
                                      <p:cBhvr>
                                        <p:cTn id="32" dur="500"/>
                                        <p:tgtEl>
                                          <p:spTgt spid="36762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67621">
                                            <p:txEl>
                                              <p:pRg st="6" end="6"/>
                                            </p:txEl>
                                          </p:spTgt>
                                        </p:tgtEl>
                                        <p:attrNameLst>
                                          <p:attrName>style.visibility</p:attrName>
                                        </p:attrNameLst>
                                      </p:cBhvr>
                                      <p:to>
                                        <p:strVal val="visible"/>
                                      </p:to>
                                    </p:set>
                                    <p:animEffect transition="in" filter="barn(outVertical)">
                                      <p:cBhvr>
                                        <p:cTn id="37" dur="500"/>
                                        <p:tgtEl>
                                          <p:spTgt spid="3676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265E0-35A1-6847-BFA4-0B899903D3D6}"/>
              </a:ext>
            </a:extLst>
          </p:cNvPr>
          <p:cNvSpPr txBox="1">
            <a:spLocks noChangeArrowheads="1"/>
          </p:cNvSpPr>
          <p:nvPr/>
        </p:nvSpPr>
        <p:spPr bwMode="auto">
          <a:xfrm>
            <a:off x="539750" y="620713"/>
            <a:ext cx="8459788"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sz="3200" b="1">
                <a:solidFill>
                  <a:srgbClr val="3333FF"/>
                </a:solidFill>
                <a:latin typeface="华文楷体" panose="02010600040101010101" pitchFamily="2" charset="-122"/>
                <a:ea typeface="华文楷体" panose="02010600040101010101" pitchFamily="2" charset="-122"/>
              </a:rPr>
              <a:t>进程同步：</a:t>
            </a:r>
            <a:r>
              <a:rPr lang="zh-CN" altLang="en-US" sz="3200" b="1">
                <a:solidFill>
                  <a:srgbClr val="46385C"/>
                </a:solidFill>
                <a:latin typeface="华文楷体" panose="02010600040101010101" pitchFamily="2" charset="-122"/>
                <a:ea typeface="华文楷体" panose="02010600040101010101" pitchFamily="2" charset="-122"/>
              </a:rPr>
              <a:t>是指对多个相关进程在执行次序上的协调。</a:t>
            </a:r>
            <a:endParaRPr lang="en-US" altLang="zh-CN" sz="3200" b="1">
              <a:solidFill>
                <a:srgbClr val="46385C"/>
              </a:solidFill>
              <a:latin typeface="华文楷体" panose="02010600040101010101" pitchFamily="2" charset="-122"/>
              <a:ea typeface="华文楷体" panose="02010600040101010101" pitchFamily="2" charset="-122"/>
            </a:endParaRPr>
          </a:p>
          <a:p>
            <a:pPr>
              <a:buClr>
                <a:srgbClr val="0000FF"/>
              </a:buClr>
              <a:buFont typeface="Wingdings" pitchFamily="2" charset="2"/>
              <a:buChar char="n"/>
            </a:pPr>
            <a:r>
              <a:rPr lang="zh-CN" altLang="en-US" sz="3200" b="1">
                <a:solidFill>
                  <a:srgbClr val="3333FF"/>
                </a:solidFill>
                <a:latin typeface="华文楷体" panose="02010600040101010101" pitchFamily="2" charset="-122"/>
                <a:ea typeface="华文楷体" panose="02010600040101010101" pitchFamily="2" charset="-122"/>
              </a:rPr>
              <a:t>进程同步的主要任务</a:t>
            </a:r>
            <a:r>
              <a:rPr lang="en-US" altLang="zh-CN" sz="3200" b="1">
                <a:solidFill>
                  <a:srgbClr val="3333FF"/>
                </a:solidFill>
                <a:latin typeface="华文楷体" panose="02010600040101010101" pitchFamily="2" charset="-122"/>
                <a:ea typeface="华文楷体" panose="02010600040101010101" pitchFamily="2" charset="-122"/>
              </a:rPr>
              <a:t>:</a:t>
            </a:r>
            <a:r>
              <a:rPr lang="zh-CN" altLang="en-US" sz="3200">
                <a:solidFill>
                  <a:srgbClr val="46385C"/>
                </a:solidFill>
                <a:latin typeface="华文楷体" panose="02010600040101010101" pitchFamily="2" charset="-122"/>
                <a:ea typeface="华文楷体" panose="02010600040101010101" pitchFamily="2" charset="-122"/>
              </a:rPr>
              <a:t>使并发执行的诸进程之间能有效地共享资源和相互合作，从而使程序的执行具有可再现性。</a:t>
            </a:r>
            <a:endParaRPr lang="en-US" altLang="zh-CN" sz="3200">
              <a:solidFill>
                <a:srgbClr val="46385C"/>
              </a:solidFill>
              <a:latin typeface="华文楷体" panose="02010600040101010101" pitchFamily="2" charset="-122"/>
              <a:ea typeface="华文楷体" panose="02010600040101010101" pitchFamily="2" charset="-122"/>
            </a:endParaRPr>
          </a:p>
          <a:p>
            <a:pPr>
              <a:buClr>
                <a:srgbClr val="0000FF"/>
              </a:buClr>
              <a:buFont typeface="Wingdings" pitchFamily="2" charset="2"/>
              <a:buChar char="n"/>
            </a:pPr>
            <a:r>
              <a:rPr lang="zh-CN" altLang="en-US" sz="3200" b="1">
                <a:solidFill>
                  <a:srgbClr val="0000FF"/>
                </a:solidFill>
                <a:latin typeface="华文楷体" panose="02010600040101010101" pitchFamily="2" charset="-122"/>
                <a:ea typeface="华文楷体" panose="02010600040101010101" pitchFamily="2" charset="-122"/>
              </a:rPr>
              <a:t>同步机制</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a:solidFill>
                  <a:srgbClr val="46385C"/>
                </a:solidFill>
                <a:latin typeface="华文楷体" panose="02010600040101010101" pitchFamily="2" charset="-122"/>
                <a:ea typeface="华文楷体" panose="02010600040101010101" pitchFamily="2" charset="-122"/>
              </a:rPr>
              <a:t>能对多个相关进程在执行次序上进行协调的机制。</a:t>
            </a:r>
            <a:endParaRPr lang="en-US" altLang="zh-CN" sz="3200">
              <a:solidFill>
                <a:srgbClr val="46385C"/>
              </a:solidFill>
              <a:latin typeface="华文楷体" panose="02010600040101010101" pitchFamily="2" charset="-122"/>
              <a:ea typeface="华文楷体" panose="02010600040101010101" pitchFamily="2" charset="-122"/>
            </a:endParaRPr>
          </a:p>
          <a:p>
            <a:pPr>
              <a:buClr>
                <a:srgbClr val="0000FF"/>
              </a:buClr>
              <a:buFont typeface="Wingdings" pitchFamily="2" charset="2"/>
              <a:buChar char="n"/>
            </a:pPr>
            <a:r>
              <a:rPr lang="zh-CN" altLang="en-US" sz="3200" b="1">
                <a:solidFill>
                  <a:srgbClr val="0000FF"/>
                </a:solidFill>
                <a:latin typeface="华文楷体" panose="02010600040101010101" pitchFamily="2" charset="-122"/>
                <a:ea typeface="华文楷体" panose="02010600040101010101" pitchFamily="2" charset="-122"/>
              </a:rPr>
              <a:t>互斥关系：</a:t>
            </a:r>
            <a:r>
              <a:rPr lang="zh-CN" altLang="en-US" sz="3200">
                <a:solidFill>
                  <a:srgbClr val="46385C"/>
                </a:solidFill>
                <a:latin typeface="华文楷体" panose="02010600040101010101" pitchFamily="2" charset="-122"/>
                <a:ea typeface="华文楷体" panose="02010600040101010101" pitchFamily="2" charset="-122"/>
              </a:rPr>
              <a:t>是指由于各进程要共享资源，而有些资源往往要求排它性地使用，或者说是互斥地使用。因此进程间往往要互相竞争，以使用这些互斥的资源。</a:t>
            </a:r>
            <a:endParaRPr lang="en-US" altLang="zh-CN" sz="3200">
              <a:solidFill>
                <a:srgbClr val="46385C"/>
              </a:solidFill>
              <a:latin typeface="华文楷体" panose="02010600040101010101" pitchFamily="2" charset="-122"/>
              <a:ea typeface="华文楷体" panose="02010600040101010101" pitchFamily="2" charset="-122"/>
            </a:endParaRPr>
          </a:p>
          <a:p>
            <a:r>
              <a:rPr lang="zh-CN" altLang="en-US" sz="3200" b="1">
                <a:solidFill>
                  <a:srgbClr val="FF3300"/>
                </a:solidFill>
                <a:latin typeface="华文楷体" panose="02010600040101010101" pitchFamily="2" charset="-122"/>
                <a:ea typeface="华文楷体" panose="02010600040101010101" pitchFamily="2" charset="-122"/>
              </a:rPr>
              <a:t>   互斥也可看作是一种特殊的同步关系！</a:t>
            </a:r>
            <a:endParaRPr lang="zh-CN" altLang="en-US" sz="3200">
              <a:latin typeface="华文楷体" panose="02010600040101010101" pitchFamily="2" charset="-122"/>
              <a:ea typeface="华文楷体" panose="02010600040101010101" pitchFamily="2" charset="-122"/>
            </a:endParaRPr>
          </a:p>
        </p:txBody>
      </p:sp>
      <p:sp>
        <p:nvSpPr>
          <p:cNvPr id="57347" name="Text Box 10">
            <a:extLst>
              <a:ext uri="{FF2B5EF4-FFF2-40B4-BE49-F238E27FC236}">
                <a16:creationId xmlns:a16="http://schemas.microsoft.com/office/drawing/2014/main" id="{9D8C38F5-387F-744A-A97A-6629D0B968EF}"/>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57348" name="灯片编号占位符 3">
            <a:extLst>
              <a:ext uri="{FF2B5EF4-FFF2-40B4-BE49-F238E27FC236}">
                <a16:creationId xmlns:a16="http://schemas.microsoft.com/office/drawing/2014/main" id="{83A05A2C-1D07-0B40-8EA0-2827110C4EA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D10BAEF-F9F0-EC4E-B94B-CCFBED84866B}" type="slidenum">
              <a:rPr lang="zh-CN" altLang="en-US" sz="1800"/>
              <a:pPr/>
              <a:t>56</a:t>
            </a:fld>
            <a:endParaRPr lang="en-US" altLang="zh-CN" sz="1800"/>
          </a:p>
        </p:txBody>
      </p:sp>
    </p:spTree>
    <p:extLst>
      <p:ext uri="{BB962C8B-B14F-4D97-AF65-F5344CB8AC3E}">
        <p14:creationId xmlns:p14="http://schemas.microsoft.com/office/powerpoint/2010/main" val="24785525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9" name="Rectangle 5">
            <a:extLst>
              <a:ext uri="{FF2B5EF4-FFF2-40B4-BE49-F238E27FC236}">
                <a16:creationId xmlns:a16="http://schemas.microsoft.com/office/drawing/2014/main" id="{0816A23B-B9C8-864A-B5AB-6E33B06749FF}"/>
              </a:ext>
            </a:extLst>
          </p:cNvPr>
          <p:cNvSpPr>
            <a:spLocks noChangeArrowheads="1"/>
          </p:cNvSpPr>
          <p:nvPr/>
        </p:nvSpPr>
        <p:spPr bwMode="auto">
          <a:xfrm>
            <a:off x="468313" y="1430338"/>
            <a:ext cx="8447087" cy="2286000"/>
          </a:xfrm>
          <a:prstGeom prst="rect">
            <a:avLst/>
          </a:prstGeom>
          <a:solidFill>
            <a:srgbClr val="FFFFFF"/>
          </a:solidFill>
          <a:ln w="12700">
            <a:noFill/>
            <a:miter lim="800000"/>
            <a:headEnd type="none" w="sm" len="sm"/>
            <a:tailEnd type="none" w="sm" len="sm"/>
          </a:ln>
          <a:effec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二、临界资源</a:t>
            </a:r>
          </a:p>
          <a:p>
            <a:endPar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生产者（</a:t>
            </a:r>
            <a:r>
              <a:rPr lang="en-US" altLang="zh-CN"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Producer</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－消费者（</a:t>
            </a:r>
            <a:r>
              <a:rPr lang="en-US" altLang="zh-CN" sz="3200" b="1">
                <a:solidFill>
                  <a:srgbClr val="3333FF"/>
                </a:solidFill>
                <a:latin typeface="华文楷体" panose="02010600040101010101" pitchFamily="2" charset="-122"/>
                <a:ea typeface="华文楷体" panose="02010600040101010101" pitchFamily="2" charset="-122"/>
              </a:rPr>
              <a:t>Consumer</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）问题：</a:t>
            </a:r>
          </a:p>
          <a:p>
            <a:pPr>
              <a:lnSpc>
                <a:spcPct val="120000"/>
              </a:lnSpc>
            </a:pPr>
            <a:r>
              <a:rPr lang="zh-CN" altLang="en-US"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一群生产者</a:t>
            </a:r>
            <a:r>
              <a:rPr lang="zh-CN" altLang="zh-CN"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进程在</a:t>
            </a:r>
            <a:r>
              <a:rPr lang="zh-CN" altLang="en-US"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生产消息，并将消息提供给消费者</a:t>
            </a:r>
            <a:r>
              <a:rPr lang="zh-CN" altLang="zh-CN"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进程去消费。</a:t>
            </a:r>
            <a:endParaRPr lang="zh-CN" altLang="en-US"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ct val="120000"/>
              </a:lnSpc>
            </a:pPr>
            <a:endParaRPr lang="en-US" altLang="zh-CN"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369670" name="Text Box 6">
            <a:extLst>
              <a:ext uri="{FF2B5EF4-FFF2-40B4-BE49-F238E27FC236}">
                <a16:creationId xmlns:a16="http://schemas.microsoft.com/office/drawing/2014/main" id="{8B7C267F-8B66-DB43-874F-76095D527324}"/>
              </a:ext>
            </a:extLst>
          </p:cNvPr>
          <p:cNvSpPr txBox="1">
            <a:spLocks noChangeArrowheads="1"/>
          </p:cNvSpPr>
          <p:nvPr/>
        </p:nvSpPr>
        <p:spPr bwMode="auto">
          <a:xfrm>
            <a:off x="533400" y="4084638"/>
            <a:ext cx="8305800" cy="186531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en-US" altLang="zh-CN" sz="3200" b="1">
                <a:solidFill>
                  <a:srgbClr val="FF3300"/>
                </a:solidFill>
                <a:latin typeface="华文楷体" panose="02010600040101010101" pitchFamily="2" charset="-122"/>
                <a:ea typeface="华文楷体" panose="02010600040101010101" pitchFamily="2" charset="-122"/>
              </a:rPr>
              <a:t> </a:t>
            </a:r>
            <a:r>
              <a:rPr lang="zh-CN" altLang="zh-CN" sz="3200" b="1">
                <a:solidFill>
                  <a:srgbClr val="FF3300"/>
                </a:solidFill>
                <a:latin typeface="华文楷体" panose="02010600040101010101" pitchFamily="2" charset="-122"/>
                <a:ea typeface="华文楷体" panose="02010600040101010101" pitchFamily="2" charset="-122"/>
              </a:rPr>
              <a:t>必须考虑的问题：</a:t>
            </a:r>
            <a:endParaRPr lang="zh-CN" altLang="en-US" sz="3200" b="1">
              <a:solidFill>
                <a:srgbClr val="FF3300"/>
              </a:solidFill>
              <a:latin typeface="华文楷体" panose="02010600040101010101" pitchFamily="2" charset="-122"/>
              <a:ea typeface="华文楷体" panose="02010600040101010101" pitchFamily="2" charset="-122"/>
            </a:endParaRPr>
          </a:p>
          <a:p>
            <a:pPr lvl="2">
              <a:lnSpc>
                <a:spcPct val="120000"/>
              </a:lnSpc>
              <a:buFont typeface="Wingdings" pitchFamily="2" charset="2"/>
              <a:buChar char="Ø"/>
            </a:pPr>
            <a:r>
              <a:rPr lang="zh-CN" altLang="en-US" sz="3200" b="1">
                <a:solidFill>
                  <a:srgbClr val="3333FF"/>
                </a:solidFill>
                <a:latin typeface="华文楷体" panose="02010600040101010101" pitchFamily="2" charset="-122"/>
                <a:ea typeface="华文楷体" panose="02010600040101010101" pitchFamily="2" charset="-122"/>
              </a:rPr>
              <a:t> </a:t>
            </a:r>
            <a:r>
              <a:rPr lang="zh-CN" altLang="zh-CN" sz="3200" b="1">
                <a:solidFill>
                  <a:srgbClr val="3333FF"/>
                </a:solidFill>
                <a:latin typeface="华文楷体" panose="02010600040101010101" pitchFamily="2" charset="-122"/>
                <a:ea typeface="华文楷体" panose="02010600040101010101" pitchFamily="2" charset="-122"/>
              </a:rPr>
              <a:t>  并发问题</a:t>
            </a:r>
            <a:endParaRPr lang="zh-CN" altLang="en-US" sz="3200" b="1">
              <a:solidFill>
                <a:srgbClr val="3333FF"/>
              </a:solidFill>
              <a:latin typeface="华文楷体" panose="02010600040101010101" pitchFamily="2" charset="-122"/>
              <a:ea typeface="华文楷体" panose="02010600040101010101" pitchFamily="2" charset="-122"/>
            </a:endParaRPr>
          </a:p>
          <a:p>
            <a:pPr lvl="2">
              <a:lnSpc>
                <a:spcPct val="120000"/>
              </a:lnSpc>
              <a:buFont typeface="Wingdings" pitchFamily="2" charset="2"/>
              <a:buChar char="Ø"/>
            </a:pPr>
            <a:r>
              <a:rPr lang="zh-CN" altLang="en-US" sz="3200" b="1">
                <a:solidFill>
                  <a:srgbClr val="3333FF"/>
                </a:solidFill>
                <a:latin typeface="华文楷体" panose="02010600040101010101" pitchFamily="2" charset="-122"/>
                <a:ea typeface="华文楷体" panose="02010600040101010101" pitchFamily="2" charset="-122"/>
              </a:rPr>
              <a:t>   </a:t>
            </a:r>
            <a:r>
              <a:rPr lang="zh-CN" altLang="zh-CN" sz="3200" b="1">
                <a:solidFill>
                  <a:srgbClr val="3333FF"/>
                </a:solidFill>
                <a:latin typeface="华文楷体" panose="02010600040101010101" pitchFamily="2" charset="-122"/>
                <a:ea typeface="华文楷体" panose="02010600040101010101" pitchFamily="2" charset="-122"/>
              </a:rPr>
              <a:t>同步问题</a:t>
            </a:r>
            <a:endParaRPr lang="zh-CN" altLang="en-US" sz="3200" b="1">
              <a:solidFill>
                <a:srgbClr val="3333FF"/>
              </a:solidFill>
              <a:latin typeface="华文楷体" panose="02010600040101010101" pitchFamily="2" charset="-122"/>
              <a:ea typeface="华文楷体" panose="02010600040101010101" pitchFamily="2" charset="-122"/>
            </a:endParaRPr>
          </a:p>
        </p:txBody>
      </p:sp>
      <p:sp>
        <p:nvSpPr>
          <p:cNvPr id="58372" name="Text Box 8">
            <a:extLst>
              <a:ext uri="{FF2B5EF4-FFF2-40B4-BE49-F238E27FC236}">
                <a16:creationId xmlns:a16="http://schemas.microsoft.com/office/drawing/2014/main" id="{22550FF9-7F85-AA4C-83D8-856AD59BD61C}"/>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58373" name="灯片编号占位符 3">
            <a:extLst>
              <a:ext uri="{FF2B5EF4-FFF2-40B4-BE49-F238E27FC236}">
                <a16:creationId xmlns:a16="http://schemas.microsoft.com/office/drawing/2014/main" id="{D46895A5-0B3E-844F-8405-45CC7F0755A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9E08916-F366-0544-85D4-F40E0FC03F5A}" type="slidenum">
              <a:rPr lang="zh-CN" altLang="en-US" sz="1800"/>
              <a:pPr/>
              <a:t>57</a:t>
            </a:fld>
            <a:endParaRPr lang="en-US" altLang="zh-CN" sz="1800"/>
          </a:p>
        </p:txBody>
      </p:sp>
    </p:spTree>
    <p:extLst>
      <p:ext uri="{BB962C8B-B14F-4D97-AF65-F5344CB8AC3E}">
        <p14:creationId xmlns:p14="http://schemas.microsoft.com/office/powerpoint/2010/main" val="34027847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animEffect transition="in" filter="wipe(up)">
                                      <p:cBhvr>
                                        <p:cTn id="7" dur="500"/>
                                        <p:tgtEl>
                                          <p:spTgt spid="369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9670"/>
                                        </p:tgtEl>
                                        <p:attrNameLst>
                                          <p:attrName>style.visibility</p:attrName>
                                        </p:attrNameLst>
                                      </p:cBhvr>
                                      <p:to>
                                        <p:strVal val="visible"/>
                                      </p:to>
                                    </p:set>
                                    <p:animEffect transition="in" filter="wipe(left)">
                                      <p:cBhvr>
                                        <p:cTn id="12" dur="500"/>
                                        <p:tgtEl>
                                          <p:spTgt spid="36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autoUpdateAnimBg="0"/>
      <p:bldP spid="369670"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Text Box 4">
            <a:extLst>
              <a:ext uri="{FF2B5EF4-FFF2-40B4-BE49-F238E27FC236}">
                <a16:creationId xmlns:a16="http://schemas.microsoft.com/office/drawing/2014/main" id="{E879ACD4-AE48-DF47-B7BC-460187CC7AD2}"/>
              </a:ext>
            </a:extLst>
          </p:cNvPr>
          <p:cNvSpPr txBox="1">
            <a:spLocks noChangeArrowheads="1"/>
          </p:cNvSpPr>
          <p:nvPr/>
        </p:nvSpPr>
        <p:spPr bwMode="auto">
          <a:xfrm>
            <a:off x="533400" y="998538"/>
            <a:ext cx="8305800" cy="2627312"/>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3333FF"/>
                </a:solidFill>
                <a:effectLst>
                  <a:outerShdw blurRad="38100" dist="38100" dir="2700000" algn="tl">
                    <a:srgbClr val="C0C0C0"/>
                  </a:outerShdw>
                </a:effectLst>
                <a:latin typeface="楷体_GB2312" pitchFamily="49" charset="-122"/>
                <a:ea typeface="楷体_GB2312" pitchFamily="49" charset="-122"/>
              </a:rPr>
              <a:t>生产者进程和消费者进程的共享变量定义：</a:t>
            </a:r>
          </a:p>
          <a:p>
            <a:pPr>
              <a:lnSpc>
                <a:spcPct val="65000"/>
              </a:lnSpc>
              <a:spcBef>
                <a:spcPct val="50000"/>
              </a:spcBef>
            </a:pPr>
            <a:r>
              <a:rPr lang="zh-CN" altLang="en-US" sz="3200" b="1">
                <a:solidFill>
                  <a:schemeClr val="tx1"/>
                </a:solidFill>
                <a:effectLst>
                  <a:outerShdw blurRad="38100" dist="38100" dir="2700000" algn="tl">
                    <a:srgbClr val="C0C0C0"/>
                  </a:outerShdw>
                </a:effectLst>
                <a:latin typeface="楷体_GB2312" pitchFamily="49" charset="-122"/>
                <a:ea typeface="楷体_GB2312" pitchFamily="49" charset="-122"/>
              </a:rPr>
              <a:t>     </a:t>
            </a:r>
          </a:p>
          <a:p>
            <a:pPr>
              <a:spcBef>
                <a:spcPct val="50000"/>
              </a:spcBef>
            </a:pPr>
            <a:r>
              <a:rPr lang="zh-CN" altLang="en-US" sz="3200" b="1">
                <a:solidFill>
                  <a:schemeClr val="tx1"/>
                </a:solidFill>
                <a:effectLst>
                  <a:outerShdw blurRad="38100" dist="38100" dir="2700000" algn="tl">
                    <a:srgbClr val="C0C0C0"/>
                  </a:outerShdw>
                </a:effectLst>
                <a:latin typeface="楷体_GB2312" pitchFamily="49" charset="-122"/>
                <a:ea typeface="楷体_GB2312" pitchFamily="49" charset="-122"/>
              </a:rPr>
              <a:t>  </a:t>
            </a:r>
            <a:r>
              <a:rPr lang="en-US" altLang="zh-CN" sz="3200" b="1">
                <a:solidFill>
                  <a:schemeClr val="tx1"/>
                </a:solidFill>
                <a:effectLst>
                  <a:outerShdw blurRad="38100" dist="38100" dir="2700000" algn="tl">
                    <a:srgbClr val="C0C0C0"/>
                  </a:outerShdw>
                </a:effectLst>
                <a:latin typeface="楷体_GB2312" pitchFamily="49" charset="-122"/>
                <a:ea typeface="楷体_GB2312" pitchFamily="49" charset="-122"/>
              </a:rPr>
              <a:t>int in=0,out=0,counter=0;</a:t>
            </a:r>
          </a:p>
          <a:p>
            <a:pPr>
              <a:spcBef>
                <a:spcPct val="50000"/>
              </a:spcBef>
            </a:pPr>
            <a:r>
              <a:rPr lang="en-US" altLang="zh-CN" sz="3200" b="1">
                <a:solidFill>
                  <a:schemeClr val="tx1"/>
                </a:solidFill>
                <a:effectLst>
                  <a:outerShdw blurRad="38100" dist="38100" dir="2700000" algn="tl">
                    <a:srgbClr val="C0C0C0"/>
                  </a:outerShdw>
                </a:effectLst>
                <a:latin typeface="楷体_GB2312" pitchFamily="49" charset="-122"/>
                <a:ea typeface="楷体_GB2312" pitchFamily="49" charset="-122"/>
              </a:rPr>
              <a:t>  item buffer[n];</a:t>
            </a:r>
          </a:p>
        </p:txBody>
      </p:sp>
      <p:sp>
        <p:nvSpPr>
          <p:cNvPr id="59395" name="Text Box 6">
            <a:extLst>
              <a:ext uri="{FF2B5EF4-FFF2-40B4-BE49-F238E27FC236}">
                <a16:creationId xmlns:a16="http://schemas.microsoft.com/office/drawing/2014/main" id="{35235B61-B14D-0142-9D23-8299244CC9BB}"/>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59396" name="灯片编号占位符 3">
            <a:extLst>
              <a:ext uri="{FF2B5EF4-FFF2-40B4-BE49-F238E27FC236}">
                <a16:creationId xmlns:a16="http://schemas.microsoft.com/office/drawing/2014/main" id="{34C9173C-F182-4847-A8B4-DF7016CA3180}"/>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102FC6B-03E9-284F-8D2C-9F164404980C}" type="slidenum">
              <a:rPr lang="zh-CN" altLang="en-US" sz="1800"/>
              <a:pPr/>
              <a:t>58</a:t>
            </a:fld>
            <a:endParaRPr lang="en-US" altLang="zh-CN" sz="1800"/>
          </a:p>
        </p:txBody>
      </p:sp>
    </p:spTree>
    <p:extLst>
      <p:ext uri="{BB962C8B-B14F-4D97-AF65-F5344CB8AC3E}">
        <p14:creationId xmlns:p14="http://schemas.microsoft.com/office/powerpoint/2010/main" val="69170296"/>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Text Box 5">
            <a:extLst>
              <a:ext uri="{FF2B5EF4-FFF2-40B4-BE49-F238E27FC236}">
                <a16:creationId xmlns:a16="http://schemas.microsoft.com/office/drawing/2014/main" id="{11C334CE-32B1-DB44-B754-C21E6BA9E75E}"/>
              </a:ext>
            </a:extLst>
          </p:cNvPr>
          <p:cNvSpPr txBox="1">
            <a:spLocks noChangeArrowheads="1"/>
          </p:cNvSpPr>
          <p:nvPr/>
        </p:nvSpPr>
        <p:spPr bwMode="auto">
          <a:xfrm>
            <a:off x="609600" y="631825"/>
            <a:ext cx="5334000" cy="3013075"/>
          </a:xfrm>
          <a:prstGeom prst="rect">
            <a:avLst/>
          </a:prstGeom>
          <a:solidFill>
            <a:srgbClr val="FFFFFF"/>
          </a:solidFill>
          <a:ln w="12700">
            <a:noFill/>
            <a:miter lim="800000"/>
            <a:headEnd type="none" w="sm" len="sm"/>
            <a:tailEnd type="none" w="sm" len="sm"/>
          </a:ln>
          <a:effectLst/>
        </p:spPr>
        <p:txBody>
          <a:bodyPr>
            <a:spAutoFit/>
          </a:bodyPr>
          <a:lstStyle/>
          <a:p>
            <a:pPr>
              <a:spcBef>
                <a:spcPct val="50000"/>
              </a:spcBef>
              <a:defRPr/>
            </a:pPr>
            <a:r>
              <a:rPr lang="en-US" altLang="zh-CN" b="1" dirty="0">
                <a:solidFill>
                  <a:srgbClr val="CC3399"/>
                </a:solidFill>
              </a:rPr>
              <a:t>Void Producer(){</a:t>
            </a:r>
            <a:endParaRPr lang="en-US" altLang="zh-CN" b="1" dirty="0">
              <a:solidFill>
                <a:srgbClr val="000000"/>
              </a:solidFill>
            </a:endParaRPr>
          </a:p>
          <a:p>
            <a:pPr>
              <a:lnSpc>
                <a:spcPct val="0"/>
              </a:lnSpc>
              <a:spcBef>
                <a:spcPct val="50000"/>
              </a:spcBef>
              <a:defRPr/>
            </a:pPr>
            <a:r>
              <a:rPr lang="en-US" altLang="zh-CN" b="1" dirty="0">
                <a:solidFill>
                  <a:srgbClr val="000000"/>
                </a:solidFill>
              </a:rPr>
              <a:t>                       while(true) {                           </a:t>
            </a:r>
          </a:p>
          <a:p>
            <a:pPr>
              <a:lnSpc>
                <a:spcPct val="45000"/>
              </a:lnSpc>
              <a:spcBef>
                <a:spcPct val="50000"/>
              </a:spcBef>
              <a:defRPr/>
            </a:pPr>
            <a:r>
              <a:rPr lang="en-US" altLang="zh-CN" b="1" dirty="0">
                <a:solidFill>
                  <a:srgbClr val="000000"/>
                </a:solidFill>
              </a:rPr>
              <a:t>                        produce an item in </a:t>
            </a:r>
            <a:r>
              <a:rPr lang="en-US" altLang="zh-CN" b="1" dirty="0" err="1">
                <a:solidFill>
                  <a:srgbClr val="000000"/>
                </a:solidFill>
              </a:rPr>
              <a:t>nextp</a:t>
            </a:r>
            <a:r>
              <a:rPr lang="en-US" altLang="zh-CN" b="1" dirty="0">
                <a:solidFill>
                  <a:srgbClr val="000000"/>
                </a:solidFill>
              </a:rPr>
              <a:t>;</a:t>
            </a:r>
          </a:p>
          <a:p>
            <a:pPr>
              <a:lnSpc>
                <a:spcPct val="45000"/>
              </a:lnSpc>
              <a:spcBef>
                <a:spcPct val="50000"/>
              </a:spcBef>
              <a:defRPr/>
            </a:pPr>
            <a:r>
              <a:rPr lang="en-US" altLang="zh-CN" b="1" dirty="0">
                <a:solidFill>
                  <a:srgbClr val="000000"/>
                </a:solidFill>
              </a:rPr>
              <a:t>                        …  </a:t>
            </a:r>
          </a:p>
          <a:p>
            <a:pPr>
              <a:lnSpc>
                <a:spcPct val="40000"/>
              </a:lnSpc>
              <a:spcBef>
                <a:spcPct val="50000"/>
              </a:spcBef>
              <a:defRPr/>
            </a:pPr>
            <a:r>
              <a:rPr lang="en-US" altLang="zh-CN" b="1" dirty="0">
                <a:solidFill>
                  <a:srgbClr val="000000"/>
                </a:solidFill>
              </a:rPr>
              <a:t>                        while ( counter = n ) ;</a:t>
            </a:r>
          </a:p>
          <a:p>
            <a:pPr>
              <a:lnSpc>
                <a:spcPct val="40000"/>
              </a:lnSpc>
              <a:spcBef>
                <a:spcPct val="50000"/>
              </a:spcBef>
              <a:defRPr/>
            </a:pPr>
            <a:r>
              <a:rPr lang="en-US" altLang="zh-CN" b="1" dirty="0">
                <a:solidFill>
                  <a:srgbClr val="000000"/>
                </a:solidFill>
              </a:rPr>
              <a:t>                        buffer[in] = </a:t>
            </a:r>
            <a:r>
              <a:rPr lang="en-US" altLang="zh-CN" b="1" dirty="0" err="1">
                <a:solidFill>
                  <a:srgbClr val="000000"/>
                </a:solidFill>
              </a:rPr>
              <a:t>nextp</a:t>
            </a:r>
            <a:r>
              <a:rPr lang="en-US" altLang="zh-CN" b="1" dirty="0">
                <a:solidFill>
                  <a:srgbClr val="000000"/>
                </a:solidFill>
              </a:rPr>
              <a:t> ;</a:t>
            </a:r>
          </a:p>
          <a:p>
            <a:pPr>
              <a:lnSpc>
                <a:spcPct val="40000"/>
              </a:lnSpc>
              <a:spcBef>
                <a:spcPct val="50000"/>
              </a:spcBef>
              <a:defRPr/>
            </a:pPr>
            <a:r>
              <a:rPr lang="en-US" altLang="zh-CN" b="1" dirty="0">
                <a:solidFill>
                  <a:srgbClr val="000000"/>
                </a:solidFill>
              </a:rPr>
              <a:t>                        in  =( in+1)% n;</a:t>
            </a:r>
          </a:p>
          <a:p>
            <a:pPr>
              <a:lnSpc>
                <a:spcPct val="40000"/>
              </a:lnSpc>
              <a:spcBef>
                <a:spcPct val="50000"/>
              </a:spcBef>
              <a:defRPr/>
            </a:pPr>
            <a:r>
              <a:rPr lang="en-US" altLang="zh-CN" b="1" dirty="0">
                <a:solidFill>
                  <a:srgbClr val="000000"/>
                </a:solidFill>
              </a:rPr>
              <a:t>                        </a:t>
            </a:r>
            <a:r>
              <a:rPr lang="en-US" altLang="zh-CN" b="1" dirty="0">
                <a:solidFill>
                  <a:srgbClr val="FF0000"/>
                </a:solidFill>
              </a:rPr>
              <a:t>counter  = counter+1 ;</a:t>
            </a:r>
          </a:p>
          <a:p>
            <a:pPr>
              <a:lnSpc>
                <a:spcPct val="40000"/>
              </a:lnSpc>
              <a:spcBef>
                <a:spcPct val="50000"/>
              </a:spcBef>
              <a:defRPr/>
            </a:pPr>
            <a:r>
              <a:rPr lang="en-US" altLang="zh-CN" b="1" dirty="0">
                <a:solidFill>
                  <a:srgbClr val="FF0000"/>
                </a:solidFill>
              </a:rPr>
              <a:t>                     </a:t>
            </a:r>
            <a:r>
              <a:rPr lang="en-US" altLang="zh-CN" b="1" dirty="0">
                <a:solidFill>
                  <a:schemeClr val="tx1"/>
                </a:solidFill>
              </a:rPr>
              <a:t> }</a:t>
            </a:r>
            <a:r>
              <a:rPr lang="en-US" altLang="zh-CN" b="1" dirty="0">
                <a:solidFill>
                  <a:srgbClr val="000000"/>
                </a:solidFill>
              </a:rPr>
              <a:t>          </a:t>
            </a:r>
            <a:r>
              <a:rPr lang="en-US" altLang="zh-CN" b="1" dirty="0">
                <a:solidFill>
                  <a:srgbClr val="CC3399"/>
                </a:solidFill>
              </a:rPr>
              <a:t> }</a:t>
            </a:r>
            <a:endParaRPr lang="en-US" altLang="zh-CN" b="1" dirty="0">
              <a:solidFill>
                <a:srgbClr val="CC3399"/>
              </a:solidFill>
              <a:effectLst>
                <a:outerShdw blurRad="38100" dist="38100" dir="2700000" algn="tl">
                  <a:srgbClr val="C0C0C0"/>
                </a:outerShdw>
              </a:effectLst>
              <a:latin typeface="Arial" pitchFamily="34" charset="0"/>
              <a:ea typeface="幼圆" pitchFamily="49" charset="-122"/>
            </a:endParaRPr>
          </a:p>
        </p:txBody>
      </p:sp>
      <p:sp>
        <p:nvSpPr>
          <p:cNvPr id="371718" name="Text Box 6">
            <a:extLst>
              <a:ext uri="{FF2B5EF4-FFF2-40B4-BE49-F238E27FC236}">
                <a16:creationId xmlns:a16="http://schemas.microsoft.com/office/drawing/2014/main" id="{F9CF6FFD-1523-8D49-B194-C74FA1EF6700}"/>
              </a:ext>
            </a:extLst>
          </p:cNvPr>
          <p:cNvSpPr txBox="1">
            <a:spLocks noChangeArrowheads="1"/>
          </p:cNvSpPr>
          <p:nvPr/>
        </p:nvSpPr>
        <p:spPr bwMode="auto">
          <a:xfrm>
            <a:off x="468313" y="3860800"/>
            <a:ext cx="5856287" cy="25987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b="1">
                <a:solidFill>
                  <a:srgbClr val="3333FF"/>
                </a:solidFill>
              </a:rPr>
              <a:t>Void Consumer(){</a:t>
            </a:r>
            <a:endParaRPr lang="en-US" altLang="zh-CN" b="1">
              <a:solidFill>
                <a:srgbClr val="000000"/>
              </a:solidFill>
            </a:endParaRPr>
          </a:p>
          <a:p>
            <a:pPr>
              <a:lnSpc>
                <a:spcPct val="40000"/>
              </a:lnSpc>
              <a:spcBef>
                <a:spcPct val="50000"/>
              </a:spcBef>
            </a:pPr>
            <a:r>
              <a:rPr lang="en-US" altLang="zh-CN" b="1">
                <a:solidFill>
                  <a:srgbClr val="000000"/>
                </a:solidFill>
              </a:rPr>
              <a:t>                       while(true){</a:t>
            </a:r>
          </a:p>
          <a:p>
            <a:pPr>
              <a:lnSpc>
                <a:spcPct val="40000"/>
              </a:lnSpc>
              <a:spcBef>
                <a:spcPct val="50000"/>
              </a:spcBef>
            </a:pPr>
            <a:r>
              <a:rPr lang="en-US" altLang="zh-CN" b="1">
                <a:solidFill>
                  <a:srgbClr val="000000"/>
                </a:solidFill>
              </a:rPr>
              <a:t>                       while (counter = 0);</a:t>
            </a:r>
          </a:p>
          <a:p>
            <a:pPr>
              <a:lnSpc>
                <a:spcPct val="40000"/>
              </a:lnSpc>
              <a:spcBef>
                <a:spcPct val="50000"/>
              </a:spcBef>
            </a:pPr>
            <a:r>
              <a:rPr lang="en-US" altLang="zh-CN" b="1">
                <a:solidFill>
                  <a:srgbClr val="000000"/>
                </a:solidFill>
              </a:rPr>
              <a:t>                       nextc =buffer[out];</a:t>
            </a:r>
          </a:p>
          <a:p>
            <a:pPr>
              <a:lnSpc>
                <a:spcPct val="40000"/>
              </a:lnSpc>
              <a:spcBef>
                <a:spcPct val="50000"/>
              </a:spcBef>
            </a:pPr>
            <a:r>
              <a:rPr lang="en-US" altLang="zh-CN" b="1">
                <a:solidFill>
                  <a:srgbClr val="000000"/>
                </a:solidFill>
              </a:rPr>
              <a:t>                       out =(out+1)%n;</a:t>
            </a:r>
          </a:p>
          <a:p>
            <a:pPr>
              <a:lnSpc>
                <a:spcPct val="40000"/>
              </a:lnSpc>
              <a:spcBef>
                <a:spcPct val="50000"/>
              </a:spcBef>
            </a:pPr>
            <a:r>
              <a:rPr lang="en-US" altLang="zh-CN" b="1">
                <a:solidFill>
                  <a:srgbClr val="000000"/>
                </a:solidFill>
              </a:rPr>
              <a:t>                       </a:t>
            </a:r>
            <a:r>
              <a:rPr lang="en-US" altLang="zh-CN" b="1">
                <a:solidFill>
                  <a:srgbClr val="FF0000"/>
                </a:solidFill>
              </a:rPr>
              <a:t>counter : = counter -1;</a:t>
            </a:r>
          </a:p>
          <a:p>
            <a:pPr>
              <a:lnSpc>
                <a:spcPct val="40000"/>
              </a:lnSpc>
              <a:spcBef>
                <a:spcPct val="50000"/>
              </a:spcBef>
            </a:pPr>
            <a:r>
              <a:rPr lang="en-US" altLang="zh-CN" b="1">
                <a:solidFill>
                  <a:srgbClr val="000000"/>
                </a:solidFill>
              </a:rPr>
              <a:t>                       consume the item in nextc;</a:t>
            </a:r>
          </a:p>
          <a:p>
            <a:pPr>
              <a:lnSpc>
                <a:spcPct val="40000"/>
              </a:lnSpc>
              <a:spcBef>
                <a:spcPct val="50000"/>
              </a:spcBef>
            </a:pPr>
            <a:r>
              <a:rPr lang="en-US" altLang="zh-CN" b="1">
                <a:solidFill>
                  <a:srgbClr val="000000"/>
                </a:solidFill>
              </a:rPr>
              <a:t>                      }</a:t>
            </a:r>
            <a:r>
              <a:rPr lang="en-US" altLang="zh-CN" b="1">
                <a:solidFill>
                  <a:srgbClr val="0000FF"/>
                </a:solidFill>
              </a:rPr>
              <a:t>            }</a:t>
            </a:r>
            <a:endParaRPr lang="en-US" altLang="zh-CN">
              <a:solidFill>
                <a:srgbClr val="0000FF"/>
              </a:solidFill>
            </a:endParaRPr>
          </a:p>
        </p:txBody>
      </p:sp>
      <p:sp>
        <p:nvSpPr>
          <p:cNvPr id="371719" name="AutoShape 7">
            <a:extLst>
              <a:ext uri="{FF2B5EF4-FFF2-40B4-BE49-F238E27FC236}">
                <a16:creationId xmlns:a16="http://schemas.microsoft.com/office/drawing/2014/main" id="{6E3E002F-42D4-7D44-A90D-7D1AAAAD7B95}"/>
              </a:ext>
            </a:extLst>
          </p:cNvPr>
          <p:cNvSpPr>
            <a:spLocks noChangeArrowheads="1"/>
          </p:cNvSpPr>
          <p:nvPr/>
        </p:nvSpPr>
        <p:spPr bwMode="auto">
          <a:xfrm>
            <a:off x="5334000" y="381000"/>
            <a:ext cx="4267200" cy="6248400"/>
          </a:xfrm>
          <a:prstGeom prst="irregularSeal1">
            <a:avLst/>
          </a:prstGeom>
          <a:solidFill>
            <a:srgbClr val="FFFF66"/>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71720" name="Text Box 8">
            <a:extLst>
              <a:ext uri="{FF2B5EF4-FFF2-40B4-BE49-F238E27FC236}">
                <a16:creationId xmlns:a16="http://schemas.microsoft.com/office/drawing/2014/main" id="{E02F7DEB-7F3C-8848-977B-2E2F0F8845D4}"/>
              </a:ext>
            </a:extLst>
          </p:cNvPr>
          <p:cNvSpPr txBox="1">
            <a:spLocks noChangeArrowheads="1"/>
          </p:cNvSpPr>
          <p:nvPr/>
        </p:nvSpPr>
        <p:spPr bwMode="auto">
          <a:xfrm>
            <a:off x="6248400" y="1524000"/>
            <a:ext cx="2514600" cy="317182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sz="2800" b="1">
              <a:solidFill>
                <a:srgbClr val="3333FF"/>
              </a:solidFill>
              <a:effectLst>
                <a:outerShdw blurRad="38100" dist="38100" dir="2700000" algn="tl">
                  <a:srgbClr val="C0C0C0"/>
                </a:outerShdw>
              </a:effectLst>
              <a:latin typeface="宋体" panose="02010600030101010101" pitchFamily="2" charset="-122"/>
            </a:endParaRPr>
          </a:p>
          <a:p>
            <a:pPr hangingPunct="1">
              <a:lnSpc>
                <a:spcPct val="95000"/>
              </a:lnSpc>
              <a:spcBef>
                <a:spcPct val="50000"/>
              </a:spcBef>
            </a:pPr>
            <a:r>
              <a:rPr lang="en-US" altLang="zh-CN" sz="2800" b="1">
                <a:solidFill>
                  <a:srgbClr val="3333FF"/>
                </a:solidFill>
                <a:effectLst>
                  <a:outerShdw blurRad="38100" dist="38100" dir="2700000" algn="tl">
                    <a:srgbClr val="C0C0C0"/>
                  </a:outerShdw>
                </a:effectLst>
                <a:latin typeface="宋体" panose="02010600030101010101" pitchFamily="2" charset="-122"/>
              </a:rPr>
              <a:t>    </a:t>
            </a:r>
            <a:r>
              <a:rPr lang="zh-CN" altLang="en-US" sz="2800" b="1">
                <a:solidFill>
                  <a:srgbClr val="3333FF"/>
                </a:solidFill>
                <a:effectLst>
                  <a:outerShdw blurRad="38100" dist="38100" dir="2700000" algn="tl">
                    <a:srgbClr val="C0C0C0"/>
                  </a:outerShdw>
                </a:effectLst>
                <a:latin typeface="宋体" panose="02010600030101010101" pitchFamily="2" charset="-122"/>
              </a:rPr>
              <a:t>问题在于共享变量</a:t>
            </a:r>
            <a:r>
              <a:rPr lang="en-US" altLang="zh-CN" sz="2800" b="1">
                <a:solidFill>
                  <a:srgbClr val="FF3300"/>
                </a:solidFill>
                <a:effectLst>
                  <a:outerShdw blurRad="38100" dist="38100" dir="2700000" algn="tl">
                    <a:srgbClr val="C0C0C0"/>
                  </a:outerShdw>
                </a:effectLst>
                <a:latin typeface="宋体" panose="02010600030101010101" pitchFamily="2" charset="-122"/>
              </a:rPr>
              <a:t>counter</a:t>
            </a:r>
            <a:r>
              <a:rPr lang="zh-CN" altLang="en-US" sz="2800" b="1">
                <a:solidFill>
                  <a:srgbClr val="3333FF"/>
                </a:solidFill>
                <a:effectLst>
                  <a:outerShdw blurRad="38100" dist="38100" dir="2700000" algn="tl">
                    <a:srgbClr val="C0C0C0"/>
                  </a:outerShdw>
                </a:effectLst>
                <a:latin typeface="宋体" panose="02010600030101010101" pitchFamily="2" charset="-122"/>
              </a:rPr>
              <a:t>的值在同一时段内被不同的进程修改！</a:t>
            </a:r>
          </a:p>
        </p:txBody>
      </p:sp>
      <p:sp>
        <p:nvSpPr>
          <p:cNvPr id="60422" name="Text Box 9">
            <a:extLst>
              <a:ext uri="{FF2B5EF4-FFF2-40B4-BE49-F238E27FC236}">
                <a16:creationId xmlns:a16="http://schemas.microsoft.com/office/drawing/2014/main" id="{F576F766-6580-BA4B-B301-45F054F0C5C2}"/>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0423" name="灯片编号占位符 3">
            <a:extLst>
              <a:ext uri="{FF2B5EF4-FFF2-40B4-BE49-F238E27FC236}">
                <a16:creationId xmlns:a16="http://schemas.microsoft.com/office/drawing/2014/main" id="{D1D23D57-263B-694A-B6E5-9F009D6C6DD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F2319C1-9B34-3041-B206-E0FB0B43F402}" type="slidenum">
              <a:rPr lang="zh-CN" altLang="en-US" sz="1800"/>
              <a:pPr/>
              <a:t>59</a:t>
            </a:fld>
            <a:endParaRPr lang="en-US" altLang="zh-CN" sz="1800"/>
          </a:p>
        </p:txBody>
      </p:sp>
    </p:spTree>
    <p:extLst>
      <p:ext uri="{BB962C8B-B14F-4D97-AF65-F5344CB8AC3E}">
        <p14:creationId xmlns:p14="http://schemas.microsoft.com/office/powerpoint/2010/main" val="32912973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wipe(left)">
                                      <p:cBhvr>
                                        <p:cTn id="7" dur="500"/>
                                        <p:tgtEl>
                                          <p:spTgt spid="371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1718"/>
                                        </p:tgtEl>
                                        <p:attrNameLst>
                                          <p:attrName>style.visibility</p:attrName>
                                        </p:attrNameLst>
                                      </p:cBhvr>
                                      <p:to>
                                        <p:strVal val="visible"/>
                                      </p:to>
                                    </p:set>
                                    <p:animEffect transition="in" filter="wipe(left)">
                                      <p:cBhvr>
                                        <p:cTn id="12" dur="500"/>
                                        <p:tgtEl>
                                          <p:spTgt spid="371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1719"/>
                                        </p:tgtEl>
                                        <p:attrNameLst>
                                          <p:attrName>style.visibility</p:attrName>
                                        </p:attrNameLst>
                                      </p:cBhvr>
                                      <p:to>
                                        <p:strVal val="visible"/>
                                      </p:to>
                                    </p:set>
                                    <p:animEffect transition="in" filter="dissolve">
                                      <p:cBhvr>
                                        <p:cTn id="17" dur="500"/>
                                        <p:tgtEl>
                                          <p:spTgt spid="371719"/>
                                        </p:tgtEl>
                                      </p:cBhvr>
                                    </p:animEffect>
                                  </p:childTnLst>
                                </p:cTn>
                              </p:par>
                            </p:childTnLst>
                          </p:cTn>
                        </p:par>
                        <p:par>
                          <p:cTn id="18" fill="hold" nodeType="afterGroup">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371720">
                                            <p:txEl>
                                              <p:pRg st="1" end="1"/>
                                            </p:txEl>
                                          </p:spTgt>
                                        </p:tgtEl>
                                        <p:attrNameLst>
                                          <p:attrName>style.visibility</p:attrName>
                                        </p:attrNameLst>
                                      </p:cBhvr>
                                      <p:to>
                                        <p:strVal val="visible"/>
                                      </p:to>
                                    </p:set>
                                    <p:animEffect transition="in" filter="barn(outVertical)">
                                      <p:cBhvr>
                                        <p:cTn id="21" dur="500"/>
                                        <p:tgtEl>
                                          <p:spTgt spid="3717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animBg="1" autoUpdateAnimBg="0"/>
      <p:bldP spid="371718" grpId="0" animBg="1" autoUpdateAnimBg="0"/>
      <p:bldP spid="371719" grpId="0" animBg="1"/>
      <p:bldP spid="371720"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781E76-0E81-6949-923A-5DC33AB8721D}"/>
              </a:ext>
            </a:extLst>
          </p:cNvPr>
          <p:cNvSpPr>
            <a:spLocks noGrp="1" noChangeArrowheads="1"/>
          </p:cNvSpPr>
          <p:nvPr>
            <p:ph type="title"/>
          </p:nvPr>
        </p:nvSpPr>
        <p:spPr bwMode="auto">
          <a:xfrm>
            <a:off x="381000" y="0"/>
            <a:ext cx="84582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ea typeface="幼圆" pitchFamily="49" charset="-122"/>
              </a:rPr>
              <a:t>----</a:t>
            </a:r>
            <a:r>
              <a:rPr lang="zh-CN" altLang="en-US" sz="2800" b="1">
                <a:solidFill>
                  <a:srgbClr val="FF3300"/>
                </a:solidFill>
                <a:ea typeface="幼圆" pitchFamily="49" charset="-122"/>
              </a:rPr>
              <a:t>程序的并发执行及特征</a:t>
            </a:r>
          </a:p>
        </p:txBody>
      </p:sp>
      <p:sp>
        <p:nvSpPr>
          <p:cNvPr id="269319" name="Oval 7">
            <a:extLst>
              <a:ext uri="{FF2B5EF4-FFF2-40B4-BE49-F238E27FC236}">
                <a16:creationId xmlns:a16="http://schemas.microsoft.com/office/drawing/2014/main" id="{41057C98-6C5E-234B-A016-B429BE8619FB}"/>
              </a:ext>
            </a:extLst>
          </p:cNvPr>
          <p:cNvSpPr>
            <a:spLocks noChangeArrowheads="1"/>
          </p:cNvSpPr>
          <p:nvPr/>
        </p:nvSpPr>
        <p:spPr bwMode="auto">
          <a:xfrm>
            <a:off x="1143000" y="2667000"/>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I1</a:t>
            </a:r>
          </a:p>
        </p:txBody>
      </p:sp>
      <p:sp>
        <p:nvSpPr>
          <p:cNvPr id="269320" name="Oval 8">
            <a:extLst>
              <a:ext uri="{FF2B5EF4-FFF2-40B4-BE49-F238E27FC236}">
                <a16:creationId xmlns:a16="http://schemas.microsoft.com/office/drawing/2014/main" id="{FD2EC993-5341-B744-A163-1AAF0A10810F}"/>
              </a:ext>
            </a:extLst>
          </p:cNvPr>
          <p:cNvSpPr>
            <a:spLocks noChangeArrowheads="1"/>
          </p:cNvSpPr>
          <p:nvPr/>
        </p:nvSpPr>
        <p:spPr bwMode="auto">
          <a:xfrm>
            <a:off x="2520950" y="2667000"/>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I2</a:t>
            </a:r>
          </a:p>
        </p:txBody>
      </p:sp>
      <p:sp>
        <p:nvSpPr>
          <p:cNvPr id="269321" name="Oval 9">
            <a:extLst>
              <a:ext uri="{FF2B5EF4-FFF2-40B4-BE49-F238E27FC236}">
                <a16:creationId xmlns:a16="http://schemas.microsoft.com/office/drawing/2014/main" id="{7A3CFB4F-BD89-7B43-ADBB-6E32C195E244}"/>
              </a:ext>
            </a:extLst>
          </p:cNvPr>
          <p:cNvSpPr>
            <a:spLocks noChangeArrowheads="1"/>
          </p:cNvSpPr>
          <p:nvPr/>
        </p:nvSpPr>
        <p:spPr bwMode="auto">
          <a:xfrm>
            <a:off x="3970338" y="2667000"/>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I3</a:t>
            </a:r>
          </a:p>
        </p:txBody>
      </p:sp>
      <p:sp>
        <p:nvSpPr>
          <p:cNvPr id="269323" name="Oval 11">
            <a:extLst>
              <a:ext uri="{FF2B5EF4-FFF2-40B4-BE49-F238E27FC236}">
                <a16:creationId xmlns:a16="http://schemas.microsoft.com/office/drawing/2014/main" id="{7EC7D284-FB5F-EC4A-B607-076D303DFC89}"/>
              </a:ext>
            </a:extLst>
          </p:cNvPr>
          <p:cNvSpPr>
            <a:spLocks noChangeArrowheads="1"/>
          </p:cNvSpPr>
          <p:nvPr/>
        </p:nvSpPr>
        <p:spPr bwMode="auto">
          <a:xfrm>
            <a:off x="1939925" y="4105275"/>
            <a:ext cx="363538"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C1</a:t>
            </a:r>
          </a:p>
        </p:txBody>
      </p:sp>
      <p:sp>
        <p:nvSpPr>
          <p:cNvPr id="269324" name="Oval 12">
            <a:extLst>
              <a:ext uri="{FF2B5EF4-FFF2-40B4-BE49-F238E27FC236}">
                <a16:creationId xmlns:a16="http://schemas.microsoft.com/office/drawing/2014/main" id="{67613AFE-B34E-3049-BA1E-7BA871A084F5}"/>
              </a:ext>
            </a:extLst>
          </p:cNvPr>
          <p:cNvSpPr>
            <a:spLocks noChangeArrowheads="1"/>
          </p:cNvSpPr>
          <p:nvPr/>
        </p:nvSpPr>
        <p:spPr bwMode="auto">
          <a:xfrm>
            <a:off x="3390900" y="4105275"/>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C2</a:t>
            </a:r>
          </a:p>
        </p:txBody>
      </p:sp>
      <p:sp>
        <p:nvSpPr>
          <p:cNvPr id="269327" name="Oval 15">
            <a:extLst>
              <a:ext uri="{FF2B5EF4-FFF2-40B4-BE49-F238E27FC236}">
                <a16:creationId xmlns:a16="http://schemas.microsoft.com/office/drawing/2014/main" id="{2DADBA5E-72F6-5D4A-B3D0-5EE7F4850CF0}"/>
              </a:ext>
            </a:extLst>
          </p:cNvPr>
          <p:cNvSpPr>
            <a:spLocks noChangeArrowheads="1"/>
          </p:cNvSpPr>
          <p:nvPr/>
        </p:nvSpPr>
        <p:spPr bwMode="auto">
          <a:xfrm>
            <a:off x="2809875" y="5543550"/>
            <a:ext cx="363538"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P1</a:t>
            </a:r>
          </a:p>
        </p:txBody>
      </p:sp>
      <p:sp>
        <p:nvSpPr>
          <p:cNvPr id="269331" name="Line 19">
            <a:extLst>
              <a:ext uri="{FF2B5EF4-FFF2-40B4-BE49-F238E27FC236}">
                <a16:creationId xmlns:a16="http://schemas.microsoft.com/office/drawing/2014/main" id="{4BE2661C-49A6-0343-8313-6F72E89F6582}"/>
              </a:ext>
            </a:extLst>
          </p:cNvPr>
          <p:cNvSpPr>
            <a:spLocks noChangeShapeType="1"/>
          </p:cNvSpPr>
          <p:nvPr/>
        </p:nvSpPr>
        <p:spPr bwMode="auto">
          <a:xfrm>
            <a:off x="1504950" y="2827338"/>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32" name="Line 20">
            <a:extLst>
              <a:ext uri="{FF2B5EF4-FFF2-40B4-BE49-F238E27FC236}">
                <a16:creationId xmlns:a16="http://schemas.microsoft.com/office/drawing/2014/main" id="{19776F65-9896-1B43-BCCE-5DD8721CECF9}"/>
              </a:ext>
            </a:extLst>
          </p:cNvPr>
          <p:cNvSpPr>
            <a:spLocks noChangeShapeType="1"/>
          </p:cNvSpPr>
          <p:nvPr/>
        </p:nvSpPr>
        <p:spPr bwMode="auto">
          <a:xfrm>
            <a:off x="2882900" y="2827338"/>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34" name="Line 22">
            <a:extLst>
              <a:ext uri="{FF2B5EF4-FFF2-40B4-BE49-F238E27FC236}">
                <a16:creationId xmlns:a16="http://schemas.microsoft.com/office/drawing/2014/main" id="{50746E22-2068-9C46-B8D7-BB38F55262F8}"/>
              </a:ext>
            </a:extLst>
          </p:cNvPr>
          <p:cNvSpPr>
            <a:spLocks noChangeShapeType="1"/>
          </p:cNvSpPr>
          <p:nvPr/>
        </p:nvSpPr>
        <p:spPr bwMode="auto">
          <a:xfrm>
            <a:off x="2303463" y="4344988"/>
            <a:ext cx="10874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40" name="Line 28">
            <a:extLst>
              <a:ext uri="{FF2B5EF4-FFF2-40B4-BE49-F238E27FC236}">
                <a16:creationId xmlns:a16="http://schemas.microsoft.com/office/drawing/2014/main" id="{65DADE59-729F-4C48-BCA3-73C474E9B72A}"/>
              </a:ext>
            </a:extLst>
          </p:cNvPr>
          <p:cNvSpPr>
            <a:spLocks noChangeShapeType="1"/>
          </p:cNvSpPr>
          <p:nvPr/>
        </p:nvSpPr>
        <p:spPr bwMode="auto">
          <a:xfrm>
            <a:off x="1360488" y="3067050"/>
            <a:ext cx="652462" cy="1038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41" name="Line 29">
            <a:extLst>
              <a:ext uri="{FF2B5EF4-FFF2-40B4-BE49-F238E27FC236}">
                <a16:creationId xmlns:a16="http://schemas.microsoft.com/office/drawing/2014/main" id="{30A7426B-AA29-8E45-8BD5-F635B3225F0F}"/>
              </a:ext>
            </a:extLst>
          </p:cNvPr>
          <p:cNvSpPr>
            <a:spLocks noChangeShapeType="1"/>
          </p:cNvSpPr>
          <p:nvPr/>
        </p:nvSpPr>
        <p:spPr bwMode="auto">
          <a:xfrm>
            <a:off x="2230438" y="4505325"/>
            <a:ext cx="652462" cy="1038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42" name="Line 30">
            <a:extLst>
              <a:ext uri="{FF2B5EF4-FFF2-40B4-BE49-F238E27FC236}">
                <a16:creationId xmlns:a16="http://schemas.microsoft.com/office/drawing/2014/main" id="{62E18ABB-021B-614C-985B-9B600EA275CE}"/>
              </a:ext>
            </a:extLst>
          </p:cNvPr>
          <p:cNvSpPr>
            <a:spLocks noChangeShapeType="1"/>
          </p:cNvSpPr>
          <p:nvPr/>
        </p:nvSpPr>
        <p:spPr bwMode="auto">
          <a:xfrm>
            <a:off x="2809875" y="3067050"/>
            <a:ext cx="652463" cy="1038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15" name="Rectangle 3">
            <a:extLst>
              <a:ext uri="{FF2B5EF4-FFF2-40B4-BE49-F238E27FC236}">
                <a16:creationId xmlns:a16="http://schemas.microsoft.com/office/drawing/2014/main" id="{3B1BBAA5-549E-C844-B3A8-683BA26D677A}"/>
              </a:ext>
            </a:extLst>
          </p:cNvPr>
          <p:cNvSpPr>
            <a:spLocks noGrp="1" noChangeArrowheads="1"/>
          </p:cNvSpPr>
          <p:nvPr>
            <p:ph type="body" idx="1"/>
          </p:nvPr>
        </p:nvSpPr>
        <p:spPr bwMode="auto">
          <a:xfrm>
            <a:off x="533400" y="685800"/>
            <a:ext cx="8382000" cy="838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nSpc>
                <a:spcPct val="130000"/>
              </a:lnSpc>
              <a:spcBef>
                <a:spcPct val="0"/>
              </a:spcBef>
              <a:buClrTx/>
              <a:buFont typeface="Wingdings" pitchFamily="2" charset="2"/>
              <a:buNone/>
            </a:pPr>
            <a:r>
              <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rPr>
              <a:t>1</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、程序并发执行</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a:t>
            </a:r>
          </a:p>
        </p:txBody>
      </p:sp>
      <p:grpSp>
        <p:nvGrpSpPr>
          <p:cNvPr id="2" name="Group 43">
            <a:extLst>
              <a:ext uri="{FF2B5EF4-FFF2-40B4-BE49-F238E27FC236}">
                <a16:creationId xmlns:a16="http://schemas.microsoft.com/office/drawing/2014/main" id="{6018446C-EE66-1241-A305-7B34241796A0}"/>
              </a:ext>
            </a:extLst>
          </p:cNvPr>
          <p:cNvGrpSpPr>
            <a:grpSpLocks/>
          </p:cNvGrpSpPr>
          <p:nvPr/>
        </p:nvGrpSpPr>
        <p:grpSpPr bwMode="auto">
          <a:xfrm>
            <a:off x="3244850" y="2667000"/>
            <a:ext cx="5365750" cy="3197225"/>
            <a:chOff x="2044" y="1680"/>
            <a:chExt cx="3380" cy="2014"/>
          </a:xfrm>
        </p:grpSpPr>
        <p:sp>
          <p:nvSpPr>
            <p:cNvPr id="12307" name="Line 23">
              <a:extLst>
                <a:ext uri="{FF2B5EF4-FFF2-40B4-BE49-F238E27FC236}">
                  <a16:creationId xmlns:a16="http://schemas.microsoft.com/office/drawing/2014/main" id="{4BC40E99-CA1C-8449-BEE2-E8D5D2BA9BD9}"/>
                </a:ext>
              </a:extLst>
            </p:cNvPr>
            <p:cNvSpPr>
              <a:spLocks noChangeShapeType="1"/>
            </p:cNvSpPr>
            <p:nvPr/>
          </p:nvSpPr>
          <p:spPr bwMode="auto">
            <a:xfrm>
              <a:off x="2318" y="2737"/>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308" name="Group 41">
              <a:extLst>
                <a:ext uri="{FF2B5EF4-FFF2-40B4-BE49-F238E27FC236}">
                  <a16:creationId xmlns:a16="http://schemas.microsoft.com/office/drawing/2014/main" id="{7AD4FD32-3220-7B4F-AF26-00E7B0DAFBF8}"/>
                </a:ext>
              </a:extLst>
            </p:cNvPr>
            <p:cNvGrpSpPr>
              <a:grpSpLocks/>
            </p:cNvGrpSpPr>
            <p:nvPr/>
          </p:nvGrpSpPr>
          <p:grpSpPr bwMode="auto">
            <a:xfrm>
              <a:off x="2044" y="1680"/>
              <a:ext cx="3380" cy="2014"/>
              <a:chOff x="2044" y="1680"/>
              <a:chExt cx="3380" cy="2014"/>
            </a:xfrm>
          </p:grpSpPr>
          <p:sp>
            <p:nvSpPr>
              <p:cNvPr id="12309" name="Oval 10">
                <a:extLst>
                  <a:ext uri="{FF2B5EF4-FFF2-40B4-BE49-F238E27FC236}">
                    <a16:creationId xmlns:a16="http://schemas.microsoft.com/office/drawing/2014/main" id="{CBE65F10-BC6B-DF48-AFC0-D6301FC8E8C8}"/>
                  </a:ext>
                </a:extLst>
              </p:cNvPr>
              <p:cNvSpPr>
                <a:spLocks noChangeArrowheads="1"/>
              </p:cNvSpPr>
              <p:nvPr/>
            </p:nvSpPr>
            <p:spPr bwMode="auto">
              <a:xfrm>
                <a:off x="3369" y="1680"/>
                <a:ext cx="228"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I4</a:t>
                </a:r>
              </a:p>
            </p:txBody>
          </p:sp>
          <p:sp>
            <p:nvSpPr>
              <p:cNvPr id="12310" name="Oval 13">
                <a:extLst>
                  <a:ext uri="{FF2B5EF4-FFF2-40B4-BE49-F238E27FC236}">
                    <a16:creationId xmlns:a16="http://schemas.microsoft.com/office/drawing/2014/main" id="{B6A8EE9C-EB8E-A049-88D2-6B3BF2BF2E23}"/>
                  </a:ext>
                </a:extLst>
              </p:cNvPr>
              <p:cNvSpPr>
                <a:spLocks noChangeArrowheads="1"/>
              </p:cNvSpPr>
              <p:nvPr/>
            </p:nvSpPr>
            <p:spPr bwMode="auto">
              <a:xfrm>
                <a:off x="3003" y="2586"/>
                <a:ext cx="229"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C3</a:t>
                </a:r>
              </a:p>
            </p:txBody>
          </p:sp>
          <p:sp>
            <p:nvSpPr>
              <p:cNvPr id="12311" name="Oval 14">
                <a:extLst>
                  <a:ext uri="{FF2B5EF4-FFF2-40B4-BE49-F238E27FC236}">
                    <a16:creationId xmlns:a16="http://schemas.microsoft.com/office/drawing/2014/main" id="{969C6BA5-589A-D744-AE28-429EB4A1032C}"/>
                  </a:ext>
                </a:extLst>
              </p:cNvPr>
              <p:cNvSpPr>
                <a:spLocks noChangeArrowheads="1"/>
              </p:cNvSpPr>
              <p:nvPr/>
            </p:nvSpPr>
            <p:spPr bwMode="auto">
              <a:xfrm>
                <a:off x="3963" y="2586"/>
                <a:ext cx="228"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C4</a:t>
                </a:r>
              </a:p>
            </p:txBody>
          </p:sp>
          <p:sp>
            <p:nvSpPr>
              <p:cNvPr id="12312" name="Oval 16">
                <a:extLst>
                  <a:ext uri="{FF2B5EF4-FFF2-40B4-BE49-F238E27FC236}">
                    <a16:creationId xmlns:a16="http://schemas.microsoft.com/office/drawing/2014/main" id="{4FB761AD-D685-6E45-BF5E-87165DDE04E5}"/>
                  </a:ext>
                </a:extLst>
              </p:cNvPr>
              <p:cNvSpPr>
                <a:spLocks noChangeArrowheads="1"/>
              </p:cNvSpPr>
              <p:nvPr/>
            </p:nvSpPr>
            <p:spPr bwMode="auto">
              <a:xfrm>
                <a:off x="2729" y="3442"/>
                <a:ext cx="229"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P2</a:t>
                </a:r>
              </a:p>
            </p:txBody>
          </p:sp>
          <p:sp>
            <p:nvSpPr>
              <p:cNvPr id="12313" name="Oval 17">
                <a:extLst>
                  <a:ext uri="{FF2B5EF4-FFF2-40B4-BE49-F238E27FC236}">
                    <a16:creationId xmlns:a16="http://schemas.microsoft.com/office/drawing/2014/main" id="{D4936BDB-CA42-C748-9BB3-288EA3A49374}"/>
                  </a:ext>
                </a:extLst>
              </p:cNvPr>
              <p:cNvSpPr>
                <a:spLocks noChangeArrowheads="1"/>
              </p:cNvSpPr>
              <p:nvPr/>
            </p:nvSpPr>
            <p:spPr bwMode="auto">
              <a:xfrm>
                <a:off x="3643" y="3442"/>
                <a:ext cx="228"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P3</a:t>
                </a:r>
              </a:p>
            </p:txBody>
          </p:sp>
          <p:sp>
            <p:nvSpPr>
              <p:cNvPr id="12314" name="Oval 18">
                <a:extLst>
                  <a:ext uri="{FF2B5EF4-FFF2-40B4-BE49-F238E27FC236}">
                    <a16:creationId xmlns:a16="http://schemas.microsoft.com/office/drawing/2014/main" id="{9F98AB9C-7F85-AF49-A49E-FD127366A9F1}"/>
                  </a:ext>
                </a:extLst>
              </p:cNvPr>
              <p:cNvSpPr>
                <a:spLocks noChangeArrowheads="1"/>
              </p:cNvSpPr>
              <p:nvPr/>
            </p:nvSpPr>
            <p:spPr bwMode="auto">
              <a:xfrm>
                <a:off x="4556" y="3392"/>
                <a:ext cx="229" cy="2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P4</a:t>
                </a:r>
              </a:p>
            </p:txBody>
          </p:sp>
          <p:sp>
            <p:nvSpPr>
              <p:cNvPr id="12315" name="Line 21">
                <a:extLst>
                  <a:ext uri="{FF2B5EF4-FFF2-40B4-BE49-F238E27FC236}">
                    <a16:creationId xmlns:a16="http://schemas.microsoft.com/office/drawing/2014/main" id="{856B852D-D345-BE4B-B158-25E4A3B020C8}"/>
                  </a:ext>
                </a:extLst>
              </p:cNvPr>
              <p:cNvSpPr>
                <a:spLocks noChangeShapeType="1"/>
              </p:cNvSpPr>
              <p:nvPr/>
            </p:nvSpPr>
            <p:spPr bwMode="auto">
              <a:xfrm>
                <a:off x="2729" y="1781"/>
                <a:ext cx="6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6" name="Line 24">
                <a:extLst>
                  <a:ext uri="{FF2B5EF4-FFF2-40B4-BE49-F238E27FC236}">
                    <a16:creationId xmlns:a16="http://schemas.microsoft.com/office/drawing/2014/main" id="{18DE4D90-2DEB-EA44-90AB-98B6997106E8}"/>
                  </a:ext>
                </a:extLst>
              </p:cNvPr>
              <p:cNvSpPr>
                <a:spLocks noChangeShapeType="1"/>
              </p:cNvSpPr>
              <p:nvPr/>
            </p:nvSpPr>
            <p:spPr bwMode="auto">
              <a:xfrm>
                <a:off x="3278" y="2737"/>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7" name="Line 25">
                <a:extLst>
                  <a:ext uri="{FF2B5EF4-FFF2-40B4-BE49-F238E27FC236}">
                    <a16:creationId xmlns:a16="http://schemas.microsoft.com/office/drawing/2014/main" id="{F2D71678-ADA8-A642-BD89-DBF5C06D085E}"/>
                  </a:ext>
                </a:extLst>
              </p:cNvPr>
              <p:cNvSpPr>
                <a:spLocks noChangeShapeType="1"/>
              </p:cNvSpPr>
              <p:nvPr/>
            </p:nvSpPr>
            <p:spPr bwMode="auto">
              <a:xfrm>
                <a:off x="2044" y="3593"/>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8" name="Line 26">
                <a:extLst>
                  <a:ext uri="{FF2B5EF4-FFF2-40B4-BE49-F238E27FC236}">
                    <a16:creationId xmlns:a16="http://schemas.microsoft.com/office/drawing/2014/main" id="{1DFEC0ED-0617-8548-B823-2A2D0B354E93}"/>
                  </a:ext>
                </a:extLst>
              </p:cNvPr>
              <p:cNvSpPr>
                <a:spLocks noChangeShapeType="1"/>
              </p:cNvSpPr>
              <p:nvPr/>
            </p:nvSpPr>
            <p:spPr bwMode="auto">
              <a:xfrm>
                <a:off x="2958" y="3593"/>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9" name="Line 27">
                <a:extLst>
                  <a:ext uri="{FF2B5EF4-FFF2-40B4-BE49-F238E27FC236}">
                    <a16:creationId xmlns:a16="http://schemas.microsoft.com/office/drawing/2014/main" id="{67E66F4F-0BF4-4D49-A3F9-B6122F2D27BE}"/>
                  </a:ext>
                </a:extLst>
              </p:cNvPr>
              <p:cNvSpPr>
                <a:spLocks noChangeShapeType="1"/>
              </p:cNvSpPr>
              <p:nvPr/>
            </p:nvSpPr>
            <p:spPr bwMode="auto">
              <a:xfrm>
                <a:off x="3871" y="3593"/>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0" name="Line 31">
                <a:extLst>
                  <a:ext uri="{FF2B5EF4-FFF2-40B4-BE49-F238E27FC236}">
                    <a16:creationId xmlns:a16="http://schemas.microsoft.com/office/drawing/2014/main" id="{73AA2238-3F45-8742-B7DC-06381036034A}"/>
                  </a:ext>
                </a:extLst>
              </p:cNvPr>
              <p:cNvSpPr>
                <a:spLocks noChangeShapeType="1"/>
              </p:cNvSpPr>
              <p:nvPr/>
            </p:nvSpPr>
            <p:spPr bwMode="auto">
              <a:xfrm>
                <a:off x="2638" y="1932"/>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1" name="Line 32">
                <a:extLst>
                  <a:ext uri="{FF2B5EF4-FFF2-40B4-BE49-F238E27FC236}">
                    <a16:creationId xmlns:a16="http://schemas.microsoft.com/office/drawing/2014/main" id="{CF0525B3-D481-7346-9D5A-539525994EC1}"/>
                  </a:ext>
                </a:extLst>
              </p:cNvPr>
              <p:cNvSpPr>
                <a:spLocks noChangeShapeType="1"/>
              </p:cNvSpPr>
              <p:nvPr/>
            </p:nvSpPr>
            <p:spPr bwMode="auto">
              <a:xfrm>
                <a:off x="3552" y="1982"/>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2" name="Line 33">
                <a:extLst>
                  <a:ext uri="{FF2B5EF4-FFF2-40B4-BE49-F238E27FC236}">
                    <a16:creationId xmlns:a16="http://schemas.microsoft.com/office/drawing/2014/main" id="{1E0BEC50-B617-2247-9549-DD6DB2F25893}"/>
                  </a:ext>
                </a:extLst>
              </p:cNvPr>
              <p:cNvSpPr>
                <a:spLocks noChangeShapeType="1"/>
              </p:cNvSpPr>
              <p:nvPr/>
            </p:nvSpPr>
            <p:spPr bwMode="auto">
              <a:xfrm>
                <a:off x="2318" y="2838"/>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3" name="Line 34">
                <a:extLst>
                  <a:ext uri="{FF2B5EF4-FFF2-40B4-BE49-F238E27FC236}">
                    <a16:creationId xmlns:a16="http://schemas.microsoft.com/office/drawing/2014/main" id="{9C857541-62E5-204E-8A12-98194E41EBA0}"/>
                  </a:ext>
                </a:extLst>
              </p:cNvPr>
              <p:cNvSpPr>
                <a:spLocks noChangeShapeType="1"/>
              </p:cNvSpPr>
              <p:nvPr/>
            </p:nvSpPr>
            <p:spPr bwMode="auto">
              <a:xfrm>
                <a:off x="3232" y="2838"/>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4" name="Line 35">
                <a:extLst>
                  <a:ext uri="{FF2B5EF4-FFF2-40B4-BE49-F238E27FC236}">
                    <a16:creationId xmlns:a16="http://schemas.microsoft.com/office/drawing/2014/main" id="{0EF4E507-20BA-9045-A9AA-8FEDC3A4D00D}"/>
                  </a:ext>
                </a:extLst>
              </p:cNvPr>
              <p:cNvSpPr>
                <a:spLocks noChangeShapeType="1"/>
              </p:cNvSpPr>
              <p:nvPr/>
            </p:nvSpPr>
            <p:spPr bwMode="auto">
              <a:xfrm>
                <a:off x="4100" y="2838"/>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5" name="Line 36">
                <a:extLst>
                  <a:ext uri="{FF2B5EF4-FFF2-40B4-BE49-F238E27FC236}">
                    <a16:creationId xmlns:a16="http://schemas.microsoft.com/office/drawing/2014/main" id="{F31ED9E3-434F-B14E-9E6E-64083FC708C4}"/>
                  </a:ext>
                </a:extLst>
              </p:cNvPr>
              <p:cNvSpPr>
                <a:spLocks noChangeShapeType="1"/>
              </p:cNvSpPr>
              <p:nvPr/>
            </p:nvSpPr>
            <p:spPr bwMode="auto">
              <a:xfrm>
                <a:off x="3643" y="1781"/>
                <a:ext cx="63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6" name="Line 37">
                <a:extLst>
                  <a:ext uri="{FF2B5EF4-FFF2-40B4-BE49-F238E27FC236}">
                    <a16:creationId xmlns:a16="http://schemas.microsoft.com/office/drawing/2014/main" id="{DAEF28DD-9C45-E24F-8A90-82E9A7CEE4A3}"/>
                  </a:ext>
                </a:extLst>
              </p:cNvPr>
              <p:cNvSpPr>
                <a:spLocks noChangeShapeType="1"/>
              </p:cNvSpPr>
              <p:nvPr/>
            </p:nvSpPr>
            <p:spPr bwMode="auto">
              <a:xfrm>
                <a:off x="4145" y="2737"/>
                <a:ext cx="6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7" name="Line 38">
                <a:extLst>
                  <a:ext uri="{FF2B5EF4-FFF2-40B4-BE49-F238E27FC236}">
                    <a16:creationId xmlns:a16="http://schemas.microsoft.com/office/drawing/2014/main" id="{BCD719FA-E487-9F4F-870C-92ECC87EDC37}"/>
                  </a:ext>
                </a:extLst>
              </p:cNvPr>
              <p:cNvSpPr>
                <a:spLocks noChangeShapeType="1"/>
              </p:cNvSpPr>
              <p:nvPr/>
            </p:nvSpPr>
            <p:spPr bwMode="auto">
              <a:xfrm>
                <a:off x="4785" y="3543"/>
                <a:ext cx="63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12305" name="Rectangle 39">
            <a:extLst>
              <a:ext uri="{FF2B5EF4-FFF2-40B4-BE49-F238E27FC236}">
                <a16:creationId xmlns:a16="http://schemas.microsoft.com/office/drawing/2014/main" id="{C6D679F2-0307-C242-8D5F-5DA8D0C5B73F}"/>
              </a:ext>
            </a:extLst>
          </p:cNvPr>
          <p:cNvSpPr>
            <a:spLocks noChangeArrowheads="1"/>
          </p:cNvSpPr>
          <p:nvPr/>
        </p:nvSpPr>
        <p:spPr bwMode="auto">
          <a:xfrm>
            <a:off x="1981200" y="6172200"/>
            <a:ext cx="571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90000"/>
              </a:lnSpc>
              <a:spcBef>
                <a:spcPct val="20000"/>
              </a:spcBef>
              <a:buClr>
                <a:schemeClr val="bg2"/>
              </a:buClr>
              <a:buFont typeface="Monotype Sorts" pitchFamily="2" charset="2"/>
              <a:buNone/>
            </a:pPr>
            <a:r>
              <a:rPr lang="zh-CN" altLang="en-US" sz="2800" b="1">
                <a:solidFill>
                  <a:srgbClr val="0000FF"/>
                </a:solidFill>
                <a:latin typeface="Times New Roman" panose="02020603050405020304" pitchFamily="18" charset="0"/>
              </a:rPr>
              <a:t>图</a:t>
            </a:r>
            <a:r>
              <a:rPr lang="en-US" altLang="zh-CN" sz="2800" b="1">
                <a:solidFill>
                  <a:srgbClr val="0000FF"/>
                </a:solidFill>
                <a:latin typeface="Times New Roman" panose="02020603050405020304" pitchFamily="18" charset="0"/>
              </a:rPr>
              <a:t>2-3  </a:t>
            </a:r>
            <a:r>
              <a:rPr lang="zh-CN" altLang="en-US" sz="2800" b="1">
                <a:solidFill>
                  <a:srgbClr val="0000FF"/>
                </a:solidFill>
                <a:latin typeface="Times New Roman" panose="02020603050405020304" pitchFamily="18" charset="0"/>
              </a:rPr>
              <a:t>程序并发执行时的前趋图</a:t>
            </a:r>
          </a:p>
        </p:txBody>
      </p:sp>
      <p:sp>
        <p:nvSpPr>
          <p:cNvPr id="269352" name="Text Box 40">
            <a:extLst>
              <a:ext uri="{FF2B5EF4-FFF2-40B4-BE49-F238E27FC236}">
                <a16:creationId xmlns:a16="http://schemas.microsoft.com/office/drawing/2014/main" id="{B9A5D6AD-5501-C444-A4CD-CB2CDD5E5462}"/>
              </a:ext>
            </a:extLst>
          </p:cNvPr>
          <p:cNvSpPr txBox="1">
            <a:spLocks noChangeArrowheads="1"/>
          </p:cNvSpPr>
          <p:nvPr/>
        </p:nvSpPr>
        <p:spPr bwMode="auto">
          <a:xfrm>
            <a:off x="990600" y="1600200"/>
            <a:ext cx="7696200" cy="725488"/>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buFont typeface="Wingdings" pitchFamily="2" charset="2"/>
              <a:buNone/>
            </a:pP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一个作业顺序执行，多个作业并发执行。</a:t>
            </a:r>
            <a:endParaRPr lang="zh-CN" altLang="en-US">
              <a:solidFill>
                <a:srgbClr val="FF0066"/>
              </a:solidFill>
            </a:endParaRPr>
          </a:p>
        </p:txBody>
      </p:sp>
    </p:spTree>
    <p:extLst>
      <p:ext uri="{BB962C8B-B14F-4D97-AF65-F5344CB8AC3E}">
        <p14:creationId xmlns:p14="http://schemas.microsoft.com/office/powerpoint/2010/main" val="40033706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 calcmode="lin" valueType="num">
                                      <p:cBhvr additive="base">
                                        <p:cTn id="7" dur="500" fill="hold"/>
                                        <p:tgtEl>
                                          <p:spTgt spid="269319"/>
                                        </p:tgtEl>
                                        <p:attrNameLst>
                                          <p:attrName>ppt_x</p:attrName>
                                        </p:attrNameLst>
                                      </p:cBhvr>
                                      <p:tavLst>
                                        <p:tav tm="0">
                                          <p:val>
                                            <p:strVal val="0-#ppt_w/2"/>
                                          </p:val>
                                        </p:tav>
                                        <p:tav tm="100000">
                                          <p:val>
                                            <p:strVal val="#ppt_x"/>
                                          </p:val>
                                        </p:tav>
                                      </p:tavLst>
                                    </p:anim>
                                    <p:anim calcmode="lin" valueType="num">
                                      <p:cBhvr additive="base">
                                        <p:cTn id="8" dur="500" fill="hold"/>
                                        <p:tgtEl>
                                          <p:spTgt spid="2693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9340"/>
                                        </p:tgtEl>
                                        <p:attrNameLst>
                                          <p:attrName>style.visibility</p:attrName>
                                        </p:attrNameLst>
                                      </p:cBhvr>
                                      <p:to>
                                        <p:strVal val="visible"/>
                                      </p:to>
                                    </p:set>
                                    <p:anim calcmode="lin" valueType="num">
                                      <p:cBhvr additive="base">
                                        <p:cTn id="13" dur="500" fill="hold"/>
                                        <p:tgtEl>
                                          <p:spTgt spid="269340"/>
                                        </p:tgtEl>
                                        <p:attrNameLst>
                                          <p:attrName>ppt_x</p:attrName>
                                        </p:attrNameLst>
                                      </p:cBhvr>
                                      <p:tavLst>
                                        <p:tav tm="0">
                                          <p:val>
                                            <p:strVal val="0-#ppt_w/2"/>
                                          </p:val>
                                        </p:tav>
                                        <p:tav tm="100000">
                                          <p:val>
                                            <p:strVal val="#ppt_x"/>
                                          </p:val>
                                        </p:tav>
                                      </p:tavLst>
                                    </p:anim>
                                    <p:anim calcmode="lin" valueType="num">
                                      <p:cBhvr additive="base">
                                        <p:cTn id="14" dur="500" fill="hold"/>
                                        <p:tgtEl>
                                          <p:spTgt spid="2693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9323"/>
                                        </p:tgtEl>
                                        <p:attrNameLst>
                                          <p:attrName>style.visibility</p:attrName>
                                        </p:attrNameLst>
                                      </p:cBhvr>
                                      <p:to>
                                        <p:strVal val="visible"/>
                                      </p:to>
                                    </p:set>
                                    <p:anim calcmode="lin" valueType="num">
                                      <p:cBhvr additive="base">
                                        <p:cTn id="19" dur="500" fill="hold"/>
                                        <p:tgtEl>
                                          <p:spTgt spid="269323"/>
                                        </p:tgtEl>
                                        <p:attrNameLst>
                                          <p:attrName>ppt_x</p:attrName>
                                        </p:attrNameLst>
                                      </p:cBhvr>
                                      <p:tavLst>
                                        <p:tav tm="0">
                                          <p:val>
                                            <p:strVal val="0-#ppt_w/2"/>
                                          </p:val>
                                        </p:tav>
                                        <p:tav tm="100000">
                                          <p:val>
                                            <p:strVal val="#ppt_x"/>
                                          </p:val>
                                        </p:tav>
                                      </p:tavLst>
                                    </p:anim>
                                    <p:anim calcmode="lin" valueType="num">
                                      <p:cBhvr additive="base">
                                        <p:cTn id="20" dur="500" fill="hold"/>
                                        <p:tgtEl>
                                          <p:spTgt spid="2693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69331"/>
                                        </p:tgtEl>
                                        <p:attrNameLst>
                                          <p:attrName>style.visibility</p:attrName>
                                        </p:attrNameLst>
                                      </p:cBhvr>
                                      <p:to>
                                        <p:strVal val="visible"/>
                                      </p:to>
                                    </p:set>
                                    <p:anim calcmode="lin" valueType="num">
                                      <p:cBhvr additive="base">
                                        <p:cTn id="25" dur="500" fill="hold"/>
                                        <p:tgtEl>
                                          <p:spTgt spid="269331"/>
                                        </p:tgtEl>
                                        <p:attrNameLst>
                                          <p:attrName>ppt_x</p:attrName>
                                        </p:attrNameLst>
                                      </p:cBhvr>
                                      <p:tavLst>
                                        <p:tav tm="0">
                                          <p:val>
                                            <p:strVal val="0-#ppt_w/2"/>
                                          </p:val>
                                        </p:tav>
                                        <p:tav tm="100000">
                                          <p:val>
                                            <p:strVal val="#ppt_x"/>
                                          </p:val>
                                        </p:tav>
                                      </p:tavLst>
                                    </p:anim>
                                    <p:anim calcmode="lin" valueType="num">
                                      <p:cBhvr additive="base">
                                        <p:cTn id="26" dur="500" fill="hold"/>
                                        <p:tgtEl>
                                          <p:spTgt spid="26933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69320"/>
                                        </p:tgtEl>
                                        <p:attrNameLst>
                                          <p:attrName>style.visibility</p:attrName>
                                        </p:attrNameLst>
                                      </p:cBhvr>
                                      <p:to>
                                        <p:strVal val="visible"/>
                                      </p:to>
                                    </p:set>
                                    <p:anim calcmode="lin" valueType="num">
                                      <p:cBhvr additive="base">
                                        <p:cTn id="30" dur="500" fill="hold"/>
                                        <p:tgtEl>
                                          <p:spTgt spid="269320"/>
                                        </p:tgtEl>
                                        <p:attrNameLst>
                                          <p:attrName>ppt_x</p:attrName>
                                        </p:attrNameLst>
                                      </p:cBhvr>
                                      <p:tavLst>
                                        <p:tav tm="0">
                                          <p:val>
                                            <p:strVal val="0-#ppt_w/2"/>
                                          </p:val>
                                        </p:tav>
                                        <p:tav tm="100000">
                                          <p:val>
                                            <p:strVal val="#ppt_x"/>
                                          </p:val>
                                        </p:tav>
                                      </p:tavLst>
                                    </p:anim>
                                    <p:anim calcmode="lin" valueType="num">
                                      <p:cBhvr additive="base">
                                        <p:cTn id="31" dur="500" fill="hold"/>
                                        <p:tgtEl>
                                          <p:spTgt spid="26932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69341"/>
                                        </p:tgtEl>
                                        <p:attrNameLst>
                                          <p:attrName>style.visibility</p:attrName>
                                        </p:attrNameLst>
                                      </p:cBhvr>
                                      <p:to>
                                        <p:strVal val="visible"/>
                                      </p:to>
                                    </p:set>
                                    <p:anim calcmode="lin" valueType="num">
                                      <p:cBhvr additive="base">
                                        <p:cTn id="36" dur="500" fill="hold"/>
                                        <p:tgtEl>
                                          <p:spTgt spid="269341"/>
                                        </p:tgtEl>
                                        <p:attrNameLst>
                                          <p:attrName>ppt_x</p:attrName>
                                        </p:attrNameLst>
                                      </p:cBhvr>
                                      <p:tavLst>
                                        <p:tav tm="0">
                                          <p:val>
                                            <p:strVal val="0-#ppt_w/2"/>
                                          </p:val>
                                        </p:tav>
                                        <p:tav tm="100000">
                                          <p:val>
                                            <p:strVal val="#ppt_x"/>
                                          </p:val>
                                        </p:tav>
                                      </p:tavLst>
                                    </p:anim>
                                    <p:anim calcmode="lin" valueType="num">
                                      <p:cBhvr additive="base">
                                        <p:cTn id="37" dur="500" fill="hold"/>
                                        <p:tgtEl>
                                          <p:spTgt spid="26934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69327"/>
                                        </p:tgtEl>
                                        <p:attrNameLst>
                                          <p:attrName>style.visibility</p:attrName>
                                        </p:attrNameLst>
                                      </p:cBhvr>
                                      <p:to>
                                        <p:strVal val="visible"/>
                                      </p:to>
                                    </p:set>
                                    <p:anim calcmode="lin" valueType="num">
                                      <p:cBhvr additive="base">
                                        <p:cTn id="40" dur="500" fill="hold"/>
                                        <p:tgtEl>
                                          <p:spTgt spid="269327"/>
                                        </p:tgtEl>
                                        <p:attrNameLst>
                                          <p:attrName>ppt_x</p:attrName>
                                        </p:attrNameLst>
                                      </p:cBhvr>
                                      <p:tavLst>
                                        <p:tav tm="0">
                                          <p:val>
                                            <p:strVal val="0-#ppt_w/2"/>
                                          </p:val>
                                        </p:tav>
                                        <p:tav tm="100000">
                                          <p:val>
                                            <p:strVal val="#ppt_x"/>
                                          </p:val>
                                        </p:tav>
                                      </p:tavLst>
                                    </p:anim>
                                    <p:anim calcmode="lin" valueType="num">
                                      <p:cBhvr additive="base">
                                        <p:cTn id="41" dur="500" fill="hold"/>
                                        <p:tgtEl>
                                          <p:spTgt spid="269327"/>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269334"/>
                                        </p:tgtEl>
                                        <p:attrNameLst>
                                          <p:attrName>style.visibility</p:attrName>
                                        </p:attrNameLst>
                                      </p:cBhvr>
                                      <p:to>
                                        <p:strVal val="visible"/>
                                      </p:to>
                                    </p:set>
                                    <p:anim calcmode="lin" valueType="num">
                                      <p:cBhvr additive="base">
                                        <p:cTn id="46" dur="500" fill="hold"/>
                                        <p:tgtEl>
                                          <p:spTgt spid="269334"/>
                                        </p:tgtEl>
                                        <p:attrNameLst>
                                          <p:attrName>ppt_x</p:attrName>
                                        </p:attrNameLst>
                                      </p:cBhvr>
                                      <p:tavLst>
                                        <p:tav tm="0">
                                          <p:val>
                                            <p:strVal val="0-#ppt_w/2"/>
                                          </p:val>
                                        </p:tav>
                                        <p:tav tm="100000">
                                          <p:val>
                                            <p:strVal val="#ppt_x"/>
                                          </p:val>
                                        </p:tav>
                                      </p:tavLst>
                                    </p:anim>
                                    <p:anim calcmode="lin" valueType="num">
                                      <p:cBhvr additive="base">
                                        <p:cTn id="47" dur="500" fill="hold"/>
                                        <p:tgtEl>
                                          <p:spTgt spid="269334"/>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269342"/>
                                        </p:tgtEl>
                                        <p:attrNameLst>
                                          <p:attrName>style.visibility</p:attrName>
                                        </p:attrNameLst>
                                      </p:cBhvr>
                                      <p:to>
                                        <p:strVal val="visible"/>
                                      </p:to>
                                    </p:set>
                                    <p:anim calcmode="lin" valueType="num">
                                      <p:cBhvr additive="base">
                                        <p:cTn id="50" dur="500" fill="hold"/>
                                        <p:tgtEl>
                                          <p:spTgt spid="269342"/>
                                        </p:tgtEl>
                                        <p:attrNameLst>
                                          <p:attrName>ppt_x</p:attrName>
                                        </p:attrNameLst>
                                      </p:cBhvr>
                                      <p:tavLst>
                                        <p:tav tm="0">
                                          <p:val>
                                            <p:strVal val="0-#ppt_w/2"/>
                                          </p:val>
                                        </p:tav>
                                        <p:tav tm="100000">
                                          <p:val>
                                            <p:strVal val="#ppt_x"/>
                                          </p:val>
                                        </p:tav>
                                      </p:tavLst>
                                    </p:anim>
                                    <p:anim calcmode="lin" valueType="num">
                                      <p:cBhvr additive="base">
                                        <p:cTn id="51" dur="500" fill="hold"/>
                                        <p:tgtEl>
                                          <p:spTgt spid="269342"/>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269324"/>
                                        </p:tgtEl>
                                        <p:attrNameLst>
                                          <p:attrName>style.visibility</p:attrName>
                                        </p:attrNameLst>
                                      </p:cBhvr>
                                      <p:to>
                                        <p:strVal val="visible"/>
                                      </p:to>
                                    </p:set>
                                    <p:anim calcmode="lin" valueType="num">
                                      <p:cBhvr additive="base">
                                        <p:cTn id="55" dur="500" fill="hold"/>
                                        <p:tgtEl>
                                          <p:spTgt spid="269324"/>
                                        </p:tgtEl>
                                        <p:attrNameLst>
                                          <p:attrName>ppt_x</p:attrName>
                                        </p:attrNameLst>
                                      </p:cBhvr>
                                      <p:tavLst>
                                        <p:tav tm="0">
                                          <p:val>
                                            <p:strVal val="0-#ppt_w/2"/>
                                          </p:val>
                                        </p:tav>
                                        <p:tav tm="100000">
                                          <p:val>
                                            <p:strVal val="#ppt_x"/>
                                          </p:val>
                                        </p:tav>
                                      </p:tavLst>
                                    </p:anim>
                                    <p:anim calcmode="lin" valueType="num">
                                      <p:cBhvr additive="base">
                                        <p:cTn id="56" dur="500" fill="hold"/>
                                        <p:tgtEl>
                                          <p:spTgt spid="26932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69332"/>
                                        </p:tgtEl>
                                        <p:attrNameLst>
                                          <p:attrName>style.visibility</p:attrName>
                                        </p:attrNameLst>
                                      </p:cBhvr>
                                      <p:to>
                                        <p:strVal val="visible"/>
                                      </p:to>
                                    </p:set>
                                    <p:anim calcmode="lin" valueType="num">
                                      <p:cBhvr additive="base">
                                        <p:cTn id="61" dur="500" fill="hold"/>
                                        <p:tgtEl>
                                          <p:spTgt spid="269332"/>
                                        </p:tgtEl>
                                        <p:attrNameLst>
                                          <p:attrName>ppt_x</p:attrName>
                                        </p:attrNameLst>
                                      </p:cBhvr>
                                      <p:tavLst>
                                        <p:tav tm="0">
                                          <p:val>
                                            <p:strVal val="0-#ppt_w/2"/>
                                          </p:val>
                                        </p:tav>
                                        <p:tav tm="100000">
                                          <p:val>
                                            <p:strVal val="#ppt_x"/>
                                          </p:val>
                                        </p:tav>
                                      </p:tavLst>
                                    </p:anim>
                                    <p:anim calcmode="lin" valueType="num">
                                      <p:cBhvr additive="base">
                                        <p:cTn id="62" dur="500" fill="hold"/>
                                        <p:tgtEl>
                                          <p:spTgt spid="26933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9321"/>
                                        </p:tgtEl>
                                        <p:attrNameLst>
                                          <p:attrName>style.visibility</p:attrName>
                                        </p:attrNameLst>
                                      </p:cBhvr>
                                      <p:to>
                                        <p:strVal val="visible"/>
                                      </p:to>
                                    </p:set>
                                    <p:anim calcmode="lin" valueType="num">
                                      <p:cBhvr additive="base">
                                        <p:cTn id="67" dur="500" fill="hold"/>
                                        <p:tgtEl>
                                          <p:spTgt spid="269321"/>
                                        </p:tgtEl>
                                        <p:attrNameLst>
                                          <p:attrName>ppt_x</p:attrName>
                                        </p:attrNameLst>
                                      </p:cBhvr>
                                      <p:tavLst>
                                        <p:tav tm="0">
                                          <p:val>
                                            <p:strVal val="0-#ppt_w/2"/>
                                          </p:val>
                                        </p:tav>
                                        <p:tav tm="100000">
                                          <p:val>
                                            <p:strVal val="#ppt_x"/>
                                          </p:val>
                                        </p:tav>
                                      </p:tavLst>
                                    </p:anim>
                                    <p:anim calcmode="lin" valueType="num">
                                      <p:cBhvr additive="base">
                                        <p:cTn id="68" dur="500" fill="hold"/>
                                        <p:tgtEl>
                                          <p:spTgt spid="269321"/>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0-#ppt_w/2"/>
                                          </p:val>
                                        </p:tav>
                                        <p:tav tm="100000">
                                          <p:val>
                                            <p:strVal val="#ppt_x"/>
                                          </p:val>
                                        </p:tav>
                                      </p:tavLst>
                                    </p:anim>
                                    <p:anim calcmode="lin" valueType="num">
                                      <p:cBhvr additive="base">
                                        <p:cTn id="7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40" presetClass="entr" presetSubtype="0" fill="hold" grpId="0" nodeType="clickEffect">
                                  <p:stCondLst>
                                    <p:cond delay="0"/>
                                  </p:stCondLst>
                                  <p:iterate type="lt">
                                    <p:tmPct val="10000"/>
                                  </p:iterate>
                                  <p:childTnLst>
                                    <p:set>
                                      <p:cBhvr>
                                        <p:cTn id="78" dur="1" fill="hold">
                                          <p:stCondLst>
                                            <p:cond delay="0"/>
                                          </p:stCondLst>
                                        </p:cTn>
                                        <p:tgtEl>
                                          <p:spTgt spid="269352"/>
                                        </p:tgtEl>
                                        <p:attrNameLst>
                                          <p:attrName>style.visibility</p:attrName>
                                        </p:attrNameLst>
                                      </p:cBhvr>
                                      <p:to>
                                        <p:strVal val="visible"/>
                                      </p:to>
                                    </p:set>
                                    <p:animEffect transition="in" filter="fade">
                                      <p:cBhvr>
                                        <p:cTn id="79" dur="1000"/>
                                        <p:tgtEl>
                                          <p:spTgt spid="269352"/>
                                        </p:tgtEl>
                                      </p:cBhvr>
                                    </p:animEffect>
                                    <p:anim calcmode="lin" valueType="num">
                                      <p:cBhvr>
                                        <p:cTn id="80" dur="1000" fill="hold"/>
                                        <p:tgtEl>
                                          <p:spTgt spid="269352"/>
                                        </p:tgtEl>
                                        <p:attrNameLst>
                                          <p:attrName>ppt_x</p:attrName>
                                        </p:attrNameLst>
                                      </p:cBhvr>
                                      <p:tavLst>
                                        <p:tav tm="0">
                                          <p:val>
                                            <p:strVal val="#ppt_x-.1"/>
                                          </p:val>
                                        </p:tav>
                                        <p:tav tm="100000">
                                          <p:val>
                                            <p:strVal val="#ppt_x"/>
                                          </p:val>
                                        </p:tav>
                                      </p:tavLst>
                                    </p:anim>
                                    <p:anim calcmode="lin" valueType="num">
                                      <p:cBhvr>
                                        <p:cTn id="81" dur="1000" fill="hold"/>
                                        <p:tgtEl>
                                          <p:spTgt spid="269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9" grpId="0" animBg="1" autoUpdateAnimBg="0"/>
      <p:bldP spid="269320" grpId="0" animBg="1" autoUpdateAnimBg="0"/>
      <p:bldP spid="269321" grpId="0" animBg="1" autoUpdateAnimBg="0"/>
      <p:bldP spid="269323" grpId="0" animBg="1" autoUpdateAnimBg="0"/>
      <p:bldP spid="269324" grpId="0" animBg="1" autoUpdateAnimBg="0"/>
      <p:bldP spid="269327" grpId="0" animBg="1" autoUpdateAnimBg="0"/>
      <p:bldP spid="26935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2" name="Rectangle 6">
            <a:extLst>
              <a:ext uri="{FF2B5EF4-FFF2-40B4-BE49-F238E27FC236}">
                <a16:creationId xmlns:a16="http://schemas.microsoft.com/office/drawing/2014/main" id="{69894914-88BF-834C-A3DF-2652A9D60D21}"/>
              </a:ext>
            </a:extLst>
          </p:cNvPr>
          <p:cNvSpPr>
            <a:spLocks noChangeArrowheads="1"/>
          </p:cNvSpPr>
          <p:nvPr/>
        </p:nvSpPr>
        <p:spPr bwMode="auto">
          <a:xfrm>
            <a:off x="762000" y="914400"/>
            <a:ext cx="3665538" cy="569913"/>
          </a:xfrm>
          <a:prstGeom prst="rect">
            <a:avLst/>
          </a:prstGeom>
          <a:solidFill>
            <a:srgbClr val="FF3300"/>
          </a:solidFill>
          <a:ln w="12700">
            <a:noFill/>
            <a:miter lim="800000"/>
            <a:headEnd type="none" w="sm" len="sm"/>
            <a:tailEnd type="none" w="sm" len="sm"/>
          </a:ln>
          <a:effectLst>
            <a:outerShdw dist="53882" dir="2700000" algn="ctr" rotWithShape="0">
              <a:schemeClr val="tx1"/>
            </a:outerShdw>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FFFFFF"/>
                </a:solidFill>
                <a:effectLst>
                  <a:outerShdw blurRad="38100" dist="38100" dir="2700000" algn="tl">
                    <a:srgbClr val="000000"/>
                  </a:outerShdw>
                </a:effectLst>
                <a:latin typeface="Arial" panose="020B0604020202020204" pitchFamily="34" charset="0"/>
                <a:ea typeface="幼圆" pitchFamily="49" charset="-122"/>
              </a:rPr>
              <a:t> </a:t>
            </a:r>
            <a:r>
              <a:rPr lang="zh-CN" altLang="en-US" sz="3600" b="1">
                <a:solidFill>
                  <a:srgbClr val="FFFFFF"/>
                </a:solidFill>
                <a:effectLst>
                  <a:outerShdw blurRad="38100" dist="38100" dir="2700000" algn="tl">
                    <a:srgbClr val="000000"/>
                  </a:outerShdw>
                </a:effectLst>
                <a:latin typeface="Arial" panose="020B0604020202020204" pitchFamily="34" charset="0"/>
                <a:ea typeface="幼圆" pitchFamily="49" charset="-122"/>
              </a:rPr>
              <a:t>临界资源的定义</a:t>
            </a:r>
            <a:r>
              <a:rPr lang="zh-CN" altLang="en-US" sz="3600" b="1">
                <a:solidFill>
                  <a:srgbClr val="FFFFFF"/>
                </a:solidFill>
                <a:effectLst>
                  <a:outerShdw blurRad="38100" dist="38100" dir="2700000" algn="tl">
                    <a:srgbClr val="000000"/>
                  </a:outerShdw>
                </a:effectLst>
                <a:latin typeface="Arial" panose="020B0604020202020204" pitchFamily="34" charset="0"/>
                <a:ea typeface="幼圆" pitchFamily="49" charset="-122"/>
                <a:sym typeface="Wingdings" pitchFamily="2" charset="2"/>
              </a:rPr>
              <a:t> </a:t>
            </a:r>
          </a:p>
        </p:txBody>
      </p:sp>
      <p:sp>
        <p:nvSpPr>
          <p:cNvPr id="372743" name="Rectangle 7">
            <a:extLst>
              <a:ext uri="{FF2B5EF4-FFF2-40B4-BE49-F238E27FC236}">
                <a16:creationId xmlns:a16="http://schemas.microsoft.com/office/drawing/2014/main" id="{2202F3BA-AB97-6D40-810A-31A5113A78F1}"/>
              </a:ext>
            </a:extLst>
          </p:cNvPr>
          <p:cNvSpPr>
            <a:spLocks noChangeArrowheads="1"/>
          </p:cNvSpPr>
          <p:nvPr/>
        </p:nvSpPr>
        <p:spPr bwMode="auto">
          <a:xfrm>
            <a:off x="685800" y="1676400"/>
            <a:ext cx="8153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en-US" altLang="zh-CN" sz="3600" b="1">
                <a:solidFill>
                  <a:srgbClr val="3333FF"/>
                </a:solidFill>
                <a:latin typeface="华文楷体" panose="02010600040101010101" pitchFamily="2" charset="-122"/>
                <a:ea typeface="华文楷体" panose="02010600040101010101" pitchFamily="2" charset="-122"/>
              </a:rPr>
              <a:t>        </a:t>
            </a:r>
            <a:r>
              <a:rPr lang="zh-CN" altLang="en-US" sz="3600" b="1">
                <a:solidFill>
                  <a:srgbClr val="3333FF"/>
                </a:solidFill>
                <a:latin typeface="华文楷体" panose="02010600040101010101" pitchFamily="2" charset="-122"/>
                <a:ea typeface="华文楷体" panose="02010600040101010101" pitchFamily="2" charset="-122"/>
              </a:rPr>
              <a:t>把在一段时间内只允许一个进程访</a:t>
            </a:r>
          </a:p>
          <a:p>
            <a:r>
              <a:rPr lang="zh-CN" altLang="en-US" sz="3600" b="1">
                <a:solidFill>
                  <a:srgbClr val="3333FF"/>
                </a:solidFill>
                <a:latin typeface="华文楷体" panose="02010600040101010101" pitchFamily="2" charset="-122"/>
                <a:ea typeface="华文楷体" panose="02010600040101010101" pitchFamily="2" charset="-122"/>
              </a:rPr>
              <a:t>问的资源称为临界资源。</a:t>
            </a:r>
          </a:p>
          <a:p>
            <a:r>
              <a:rPr lang="zh-CN" altLang="en-US" sz="3600" b="1">
                <a:solidFill>
                  <a:srgbClr val="3333FF"/>
                </a:solidFill>
                <a:latin typeface="华文楷体" panose="02010600040101010101" pitchFamily="2" charset="-122"/>
                <a:ea typeface="华文楷体" panose="02010600040101010101" pitchFamily="2" charset="-122"/>
              </a:rPr>
              <a:t>      </a:t>
            </a:r>
          </a:p>
        </p:txBody>
      </p:sp>
      <p:sp>
        <p:nvSpPr>
          <p:cNvPr id="372744" name="Text Box 8">
            <a:extLst>
              <a:ext uri="{FF2B5EF4-FFF2-40B4-BE49-F238E27FC236}">
                <a16:creationId xmlns:a16="http://schemas.microsoft.com/office/drawing/2014/main" id="{F9BD0200-4449-C44A-A4B0-237518AA299F}"/>
              </a:ext>
            </a:extLst>
          </p:cNvPr>
          <p:cNvSpPr txBox="1">
            <a:spLocks noChangeArrowheads="1"/>
          </p:cNvSpPr>
          <p:nvPr/>
        </p:nvSpPr>
        <p:spPr bwMode="auto">
          <a:xfrm>
            <a:off x="685800" y="3733800"/>
            <a:ext cx="8153400" cy="641350"/>
          </a:xfrm>
          <a:prstGeom prst="rect">
            <a:avLst/>
          </a:prstGeom>
          <a:solidFill>
            <a:srgbClr val="CC3399"/>
          </a:solidFill>
          <a:ln w="12700">
            <a:no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FF66"/>
                </a:solidFill>
                <a:effectLst>
                  <a:outerShdw blurRad="38100" dist="38100" dir="2700000" algn="tl">
                    <a:srgbClr val="000000"/>
                  </a:outerShdw>
                </a:effectLst>
                <a:latin typeface="Arial" panose="020B0604020202020204" pitchFamily="34" charset="0"/>
                <a:ea typeface="幼圆" pitchFamily="49" charset="-122"/>
              </a:rPr>
              <a:t>对临界资源必须采用互斥共享方式。</a:t>
            </a:r>
          </a:p>
        </p:txBody>
      </p:sp>
      <p:pic>
        <p:nvPicPr>
          <p:cNvPr id="61445" name="Picture 9">
            <a:extLst>
              <a:ext uri="{FF2B5EF4-FFF2-40B4-BE49-F238E27FC236}">
                <a16:creationId xmlns:a16="http://schemas.microsoft.com/office/drawing/2014/main" id="{447C42B5-B608-7549-8CB3-23EB3F5BD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92075"/>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 Box 10">
            <a:extLst>
              <a:ext uri="{FF2B5EF4-FFF2-40B4-BE49-F238E27FC236}">
                <a16:creationId xmlns:a16="http://schemas.microsoft.com/office/drawing/2014/main" id="{B3358441-5EE8-FF4E-946C-9166EEEF4FC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1447" name="灯片编号占位符 3">
            <a:extLst>
              <a:ext uri="{FF2B5EF4-FFF2-40B4-BE49-F238E27FC236}">
                <a16:creationId xmlns:a16="http://schemas.microsoft.com/office/drawing/2014/main" id="{10628013-899B-B541-8D48-DA8D159B27B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864B078-A0C8-9048-B92A-B39389727857}" type="slidenum">
              <a:rPr lang="zh-CN" altLang="en-US" sz="1800"/>
              <a:pPr/>
              <a:t>60</a:t>
            </a:fld>
            <a:endParaRPr lang="en-US" altLang="zh-CN" sz="1800"/>
          </a:p>
        </p:txBody>
      </p:sp>
    </p:spTree>
    <p:extLst>
      <p:ext uri="{BB962C8B-B14F-4D97-AF65-F5344CB8AC3E}">
        <p14:creationId xmlns:p14="http://schemas.microsoft.com/office/powerpoint/2010/main" val="9540307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742"/>
                                        </p:tgtEl>
                                        <p:attrNameLst>
                                          <p:attrName>style.visibility</p:attrName>
                                        </p:attrNameLst>
                                      </p:cBhvr>
                                      <p:to>
                                        <p:strVal val="visible"/>
                                      </p:to>
                                    </p:set>
                                    <p:animEffect transition="in" filter="dissolve">
                                      <p:cBhvr>
                                        <p:cTn id="7" dur="500"/>
                                        <p:tgtEl>
                                          <p:spTgt spid="372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2743"/>
                                        </p:tgtEl>
                                        <p:attrNameLst>
                                          <p:attrName>style.visibility</p:attrName>
                                        </p:attrNameLst>
                                      </p:cBhvr>
                                      <p:to>
                                        <p:strVal val="visible"/>
                                      </p:to>
                                    </p:set>
                                    <p:animEffect transition="in" filter="dissolve">
                                      <p:cBhvr>
                                        <p:cTn id="12" dur="500"/>
                                        <p:tgtEl>
                                          <p:spTgt spid="372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372744"/>
                                        </p:tgtEl>
                                        <p:attrNameLst>
                                          <p:attrName>style.visibility</p:attrName>
                                        </p:attrNameLst>
                                      </p:cBhvr>
                                      <p:to>
                                        <p:strVal val="visible"/>
                                      </p:to>
                                    </p:set>
                                    <p:anim calcmode="lin" valueType="num">
                                      <p:cBhvr>
                                        <p:cTn id="17" dur="1000" fill="hold"/>
                                        <p:tgtEl>
                                          <p:spTgt spid="372744"/>
                                        </p:tgtEl>
                                        <p:attrNameLst>
                                          <p:attrName>ppt_w</p:attrName>
                                        </p:attrNameLst>
                                      </p:cBhvr>
                                      <p:tavLst>
                                        <p:tav tm="0">
                                          <p:val>
                                            <p:fltVal val="0"/>
                                          </p:val>
                                        </p:tav>
                                        <p:tav tm="100000">
                                          <p:val>
                                            <p:strVal val="#ppt_w"/>
                                          </p:val>
                                        </p:tav>
                                      </p:tavLst>
                                    </p:anim>
                                    <p:anim calcmode="lin" valueType="num">
                                      <p:cBhvr>
                                        <p:cTn id="18" dur="1000" fill="hold"/>
                                        <p:tgtEl>
                                          <p:spTgt spid="372744"/>
                                        </p:tgtEl>
                                        <p:attrNameLst>
                                          <p:attrName>ppt_h</p:attrName>
                                        </p:attrNameLst>
                                      </p:cBhvr>
                                      <p:tavLst>
                                        <p:tav tm="0">
                                          <p:val>
                                            <p:fltVal val="0"/>
                                          </p:val>
                                        </p:tav>
                                        <p:tav tm="100000">
                                          <p:val>
                                            <p:strVal val="#ppt_h"/>
                                          </p:val>
                                        </p:tav>
                                      </p:tavLst>
                                    </p:anim>
                                    <p:anim calcmode="lin" valueType="num">
                                      <p:cBhvr>
                                        <p:cTn id="19" dur="1000" fill="hold"/>
                                        <p:tgtEl>
                                          <p:spTgt spid="37274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727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2" grpId="0" animBg="1" autoUpdateAnimBg="0"/>
      <p:bldP spid="372743" grpId="0" autoUpdateAnimBg="0"/>
      <p:bldP spid="37274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5" name="Rectangle 5">
            <a:extLst>
              <a:ext uri="{FF2B5EF4-FFF2-40B4-BE49-F238E27FC236}">
                <a16:creationId xmlns:a16="http://schemas.microsoft.com/office/drawing/2014/main" id="{C9D7813D-31D7-4D48-8405-59D5BFFBE561}"/>
              </a:ext>
            </a:extLst>
          </p:cNvPr>
          <p:cNvSpPr>
            <a:spLocks noChangeArrowheads="1"/>
          </p:cNvSpPr>
          <p:nvPr/>
        </p:nvSpPr>
        <p:spPr bwMode="auto">
          <a:xfrm>
            <a:off x="533400" y="1196975"/>
            <a:ext cx="1735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00"/>
                </a:solidFill>
                <a:latin typeface="Arial" panose="020B0604020202020204" pitchFamily="34" charset="0"/>
                <a:ea typeface="幼圆" pitchFamily="49" charset="-122"/>
              </a:rPr>
              <a:t>1</a:t>
            </a:r>
            <a:r>
              <a:rPr lang="zh-CN" altLang="en-US" sz="3200" b="1">
                <a:solidFill>
                  <a:srgbClr val="FF0000"/>
                </a:solidFill>
                <a:latin typeface="Arial" panose="020B0604020202020204" pitchFamily="34" charset="0"/>
                <a:ea typeface="幼圆" pitchFamily="49" charset="-122"/>
              </a:rPr>
              <a:t>、概念</a:t>
            </a:r>
            <a:endParaRPr lang="zh-CN" altLang="en-US" sz="3200" b="1">
              <a:solidFill>
                <a:srgbClr val="FF0000"/>
              </a:solidFill>
              <a:ea typeface="幼圆" pitchFamily="49" charset="-122"/>
            </a:endParaRPr>
          </a:p>
        </p:txBody>
      </p:sp>
      <p:sp>
        <p:nvSpPr>
          <p:cNvPr id="373766" name="Rectangle 6">
            <a:extLst>
              <a:ext uri="{FF2B5EF4-FFF2-40B4-BE49-F238E27FC236}">
                <a16:creationId xmlns:a16="http://schemas.microsoft.com/office/drawing/2014/main" id="{871F5DCD-4DA6-A641-A264-D3FDF345ABF8}"/>
              </a:ext>
            </a:extLst>
          </p:cNvPr>
          <p:cNvSpPr>
            <a:spLocks noChangeArrowheads="1"/>
          </p:cNvSpPr>
          <p:nvPr/>
        </p:nvSpPr>
        <p:spPr bwMode="auto">
          <a:xfrm>
            <a:off x="874713" y="1484313"/>
            <a:ext cx="8018462" cy="5105400"/>
          </a:xfrm>
          <a:prstGeom prst="rect">
            <a:avLst/>
          </a:prstGeom>
          <a:no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临界区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(critical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在每个进程中访问临界资源的那段代码。</a:t>
            </a:r>
          </a:p>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进入区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(entry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在临界区前面增加的一段用于进行检查的代码。</a:t>
            </a:r>
          </a:p>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退出区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(exit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在临界区后面增加的一段用于将临界区正被访问</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的标志恢复为未被访问标志。</a:t>
            </a:r>
          </a:p>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剩余区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(remainder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进程中其余部分的代码。</a:t>
            </a:r>
          </a:p>
        </p:txBody>
      </p:sp>
      <p:sp>
        <p:nvSpPr>
          <p:cNvPr id="62468" name="Text Box 7">
            <a:extLst>
              <a:ext uri="{FF2B5EF4-FFF2-40B4-BE49-F238E27FC236}">
                <a16:creationId xmlns:a16="http://schemas.microsoft.com/office/drawing/2014/main" id="{413571D0-36EF-CF42-BE1C-D863AF68919A}"/>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2469" name="Text Box 8">
            <a:extLst>
              <a:ext uri="{FF2B5EF4-FFF2-40B4-BE49-F238E27FC236}">
                <a16:creationId xmlns:a16="http://schemas.microsoft.com/office/drawing/2014/main" id="{DF412ACC-E312-604E-8C2C-D1762652249B}"/>
              </a:ext>
            </a:extLst>
          </p:cNvPr>
          <p:cNvSpPr txBox="1">
            <a:spLocks noChangeArrowheads="1"/>
          </p:cNvSpPr>
          <p:nvPr/>
        </p:nvSpPr>
        <p:spPr bwMode="auto">
          <a:xfrm>
            <a:off x="611188" y="620713"/>
            <a:ext cx="28813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0000FF"/>
                </a:solidFill>
              </a:rPr>
              <a:t>三、临界区</a:t>
            </a:r>
          </a:p>
        </p:txBody>
      </p:sp>
      <p:sp>
        <p:nvSpPr>
          <p:cNvPr id="62470" name="灯片编号占位符 3">
            <a:extLst>
              <a:ext uri="{FF2B5EF4-FFF2-40B4-BE49-F238E27FC236}">
                <a16:creationId xmlns:a16="http://schemas.microsoft.com/office/drawing/2014/main" id="{3AF6DD70-6FB8-3249-A349-D615E059C0B0}"/>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668349D-1FB8-324D-9BAA-D48603D9BECF}" type="slidenum">
              <a:rPr lang="zh-CN" altLang="en-US" sz="1800"/>
              <a:pPr/>
              <a:t>61</a:t>
            </a:fld>
            <a:endParaRPr lang="en-US" altLang="zh-CN" sz="1800"/>
          </a:p>
        </p:txBody>
      </p:sp>
    </p:spTree>
    <p:extLst>
      <p:ext uri="{BB962C8B-B14F-4D97-AF65-F5344CB8AC3E}">
        <p14:creationId xmlns:p14="http://schemas.microsoft.com/office/powerpoint/2010/main" val="2681266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animEffect transition="in" filter="dissolve">
                                      <p:cBhvr>
                                        <p:cTn id="7" dur="500"/>
                                        <p:tgtEl>
                                          <p:spTgt spid="373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73766">
                                            <p:txEl>
                                              <p:pRg st="0" end="0"/>
                                            </p:txEl>
                                          </p:spTgt>
                                        </p:tgtEl>
                                        <p:attrNameLst>
                                          <p:attrName>style.visibility</p:attrName>
                                        </p:attrNameLst>
                                      </p:cBhvr>
                                      <p:to>
                                        <p:strVal val="visible"/>
                                      </p:to>
                                    </p:set>
                                    <p:animEffect transition="in" filter="barn(outVertical)">
                                      <p:cBhvr>
                                        <p:cTn id="12" dur="500"/>
                                        <p:tgtEl>
                                          <p:spTgt spid="3737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73766">
                                            <p:txEl>
                                              <p:pRg st="1" end="1"/>
                                            </p:txEl>
                                          </p:spTgt>
                                        </p:tgtEl>
                                        <p:attrNameLst>
                                          <p:attrName>style.visibility</p:attrName>
                                        </p:attrNameLst>
                                      </p:cBhvr>
                                      <p:to>
                                        <p:strVal val="visible"/>
                                      </p:to>
                                    </p:set>
                                    <p:animEffect transition="in" filter="barn(outVertical)">
                                      <p:cBhvr>
                                        <p:cTn id="17" dur="500"/>
                                        <p:tgtEl>
                                          <p:spTgt spid="37376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73766">
                                            <p:txEl>
                                              <p:pRg st="2" end="2"/>
                                            </p:txEl>
                                          </p:spTgt>
                                        </p:tgtEl>
                                        <p:attrNameLst>
                                          <p:attrName>style.visibility</p:attrName>
                                        </p:attrNameLst>
                                      </p:cBhvr>
                                      <p:to>
                                        <p:strVal val="visible"/>
                                      </p:to>
                                    </p:set>
                                    <p:animEffect transition="in" filter="barn(outVertical)">
                                      <p:cBhvr>
                                        <p:cTn id="22" dur="500"/>
                                        <p:tgtEl>
                                          <p:spTgt spid="37376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73766">
                                            <p:txEl>
                                              <p:pRg st="3" end="3"/>
                                            </p:txEl>
                                          </p:spTgt>
                                        </p:tgtEl>
                                        <p:attrNameLst>
                                          <p:attrName>style.visibility</p:attrName>
                                        </p:attrNameLst>
                                      </p:cBhvr>
                                      <p:to>
                                        <p:strVal val="visible"/>
                                      </p:to>
                                    </p:set>
                                    <p:animEffect transition="in" filter="barn(outVertical)">
                                      <p:cBhvr>
                                        <p:cTn id="27" dur="500"/>
                                        <p:tgtEl>
                                          <p:spTgt spid="37376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73766">
                                            <p:txEl>
                                              <p:pRg st="4" end="4"/>
                                            </p:txEl>
                                          </p:spTgt>
                                        </p:tgtEl>
                                        <p:attrNameLst>
                                          <p:attrName>style.visibility</p:attrName>
                                        </p:attrNameLst>
                                      </p:cBhvr>
                                      <p:to>
                                        <p:strVal val="visible"/>
                                      </p:to>
                                    </p:set>
                                    <p:animEffect transition="in" filter="barn(outVertical)">
                                      <p:cBhvr>
                                        <p:cTn id="32" dur="500"/>
                                        <p:tgtEl>
                                          <p:spTgt spid="37376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73766">
                                            <p:txEl>
                                              <p:pRg st="5" end="5"/>
                                            </p:txEl>
                                          </p:spTgt>
                                        </p:tgtEl>
                                        <p:attrNameLst>
                                          <p:attrName>style.visibility</p:attrName>
                                        </p:attrNameLst>
                                      </p:cBhvr>
                                      <p:to>
                                        <p:strVal val="visible"/>
                                      </p:to>
                                    </p:set>
                                    <p:animEffect transition="in" filter="barn(outVertical)">
                                      <p:cBhvr>
                                        <p:cTn id="37" dur="500"/>
                                        <p:tgtEl>
                                          <p:spTgt spid="37376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73766">
                                            <p:txEl>
                                              <p:pRg st="6" end="6"/>
                                            </p:txEl>
                                          </p:spTgt>
                                        </p:tgtEl>
                                        <p:attrNameLst>
                                          <p:attrName>style.visibility</p:attrName>
                                        </p:attrNameLst>
                                      </p:cBhvr>
                                      <p:to>
                                        <p:strVal val="visible"/>
                                      </p:to>
                                    </p:set>
                                    <p:animEffect transition="in" filter="barn(outVertical)">
                                      <p:cBhvr>
                                        <p:cTn id="42" dur="500"/>
                                        <p:tgtEl>
                                          <p:spTgt spid="37376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73766">
                                            <p:txEl>
                                              <p:pRg st="7" end="7"/>
                                            </p:txEl>
                                          </p:spTgt>
                                        </p:tgtEl>
                                        <p:attrNameLst>
                                          <p:attrName>style.visibility</p:attrName>
                                        </p:attrNameLst>
                                      </p:cBhvr>
                                      <p:to>
                                        <p:strVal val="visible"/>
                                      </p:to>
                                    </p:set>
                                    <p:animEffect transition="in" filter="barn(outVertical)">
                                      <p:cBhvr>
                                        <p:cTn id="47" dur="500"/>
                                        <p:tgtEl>
                                          <p:spTgt spid="373766">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373766">
                                            <p:txEl>
                                              <p:pRg st="8" end="8"/>
                                            </p:txEl>
                                          </p:spTgt>
                                        </p:tgtEl>
                                        <p:attrNameLst>
                                          <p:attrName>style.visibility</p:attrName>
                                        </p:attrNameLst>
                                      </p:cBhvr>
                                      <p:to>
                                        <p:strVal val="visible"/>
                                      </p:to>
                                    </p:set>
                                    <p:animEffect transition="in" filter="barn(outVertical)">
                                      <p:cBhvr>
                                        <p:cTn id="52" dur="500"/>
                                        <p:tgtEl>
                                          <p:spTgt spid="3737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p:bldP spid="37376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9" name="Rectangle 5">
            <a:extLst>
              <a:ext uri="{FF2B5EF4-FFF2-40B4-BE49-F238E27FC236}">
                <a16:creationId xmlns:a16="http://schemas.microsoft.com/office/drawing/2014/main" id="{0DFA5A8F-F6FD-1D46-B86E-8BED700346AA}"/>
              </a:ext>
            </a:extLst>
          </p:cNvPr>
          <p:cNvSpPr>
            <a:spLocks noChangeArrowheads="1"/>
          </p:cNvSpPr>
          <p:nvPr/>
        </p:nvSpPr>
        <p:spPr bwMode="auto">
          <a:xfrm>
            <a:off x="1081088" y="2287588"/>
            <a:ext cx="5867400" cy="3733800"/>
          </a:xfrm>
          <a:prstGeom prst="rect">
            <a:avLst/>
          </a:prstGeom>
          <a:solidFill>
            <a:srgbClr val="F8F8F8"/>
          </a:solidFill>
          <a:ln w="12700">
            <a:noFill/>
            <a:miter lim="800000"/>
            <a:headEnd type="none" w="sm" len="sm"/>
            <a:tailEnd type="none" w="sm" len="sm"/>
          </a:ln>
          <a:effectLst/>
        </p:spPr>
        <p:txBody>
          <a:bodyPr wrap="none" anchor="ctr"/>
          <a:lstStyle/>
          <a:p>
            <a:pPr>
              <a:defRPr/>
            </a:pPr>
            <a:r>
              <a:rPr lang="en-US" altLang="zh-CN" sz="4400" b="1" dirty="0">
                <a:solidFill>
                  <a:srgbClr val="0000FF"/>
                </a:solidFill>
                <a:latin typeface="+mn-lt"/>
                <a:ea typeface="幼圆" pitchFamily="49" charset="-122"/>
              </a:rPr>
              <a:t>While(true) {</a:t>
            </a:r>
          </a:p>
          <a:p>
            <a:pPr>
              <a:defRPr/>
            </a:pPr>
            <a:r>
              <a:rPr lang="en-US" altLang="zh-CN" sz="4400" b="1" dirty="0">
                <a:solidFill>
                  <a:srgbClr val="0000FF"/>
                </a:solidFill>
                <a:latin typeface="+mn-lt"/>
                <a:ea typeface="幼圆" pitchFamily="49" charset="-122"/>
              </a:rPr>
              <a:t>      entry section;</a:t>
            </a:r>
          </a:p>
          <a:p>
            <a:pPr>
              <a:defRPr/>
            </a:pPr>
            <a:r>
              <a:rPr lang="en-US" altLang="zh-CN" sz="4400" b="1" dirty="0">
                <a:solidFill>
                  <a:srgbClr val="0000FF"/>
                </a:solidFill>
                <a:latin typeface="+mn-lt"/>
                <a:ea typeface="幼圆" pitchFamily="49" charset="-122"/>
              </a:rPr>
              <a:t>      critical section;</a:t>
            </a:r>
          </a:p>
          <a:p>
            <a:pPr>
              <a:defRPr/>
            </a:pPr>
            <a:r>
              <a:rPr lang="en-US" altLang="zh-CN" sz="4400" b="1" dirty="0">
                <a:solidFill>
                  <a:srgbClr val="0000FF"/>
                </a:solidFill>
                <a:latin typeface="+mn-lt"/>
                <a:ea typeface="幼圆" pitchFamily="49" charset="-122"/>
              </a:rPr>
              <a:t>      exit section;</a:t>
            </a:r>
          </a:p>
          <a:p>
            <a:pPr>
              <a:defRPr/>
            </a:pPr>
            <a:r>
              <a:rPr lang="en-US" altLang="zh-CN" sz="4400" b="1" dirty="0">
                <a:solidFill>
                  <a:srgbClr val="0000FF"/>
                </a:solidFill>
                <a:latin typeface="+mn-lt"/>
                <a:ea typeface="幼圆" pitchFamily="49" charset="-122"/>
              </a:rPr>
              <a:t>      remainder section;</a:t>
            </a:r>
          </a:p>
          <a:p>
            <a:pPr>
              <a:defRPr/>
            </a:pPr>
            <a:r>
              <a:rPr lang="en-US" altLang="zh-CN" sz="4400" b="1" dirty="0">
                <a:solidFill>
                  <a:srgbClr val="0000FF"/>
                </a:solidFill>
                <a:latin typeface="+mn-lt"/>
                <a:ea typeface="幼圆" pitchFamily="49" charset="-122"/>
              </a:rPr>
              <a:t>   }</a:t>
            </a:r>
          </a:p>
        </p:txBody>
      </p:sp>
      <p:sp>
        <p:nvSpPr>
          <p:cNvPr id="63491" name="Text Box 7">
            <a:extLst>
              <a:ext uri="{FF2B5EF4-FFF2-40B4-BE49-F238E27FC236}">
                <a16:creationId xmlns:a16="http://schemas.microsoft.com/office/drawing/2014/main" id="{3D5C0B05-CC78-1D47-BBF1-73820C861242}"/>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16" name="Rectangle 5">
            <a:extLst>
              <a:ext uri="{FF2B5EF4-FFF2-40B4-BE49-F238E27FC236}">
                <a16:creationId xmlns:a16="http://schemas.microsoft.com/office/drawing/2014/main" id="{EB2E65F0-BE8A-E54A-8C01-15469DF8A8C9}"/>
              </a:ext>
            </a:extLst>
          </p:cNvPr>
          <p:cNvSpPr>
            <a:spLocks noChangeArrowheads="1"/>
          </p:cNvSpPr>
          <p:nvPr/>
        </p:nvSpPr>
        <p:spPr bwMode="auto">
          <a:xfrm>
            <a:off x="468313" y="1341438"/>
            <a:ext cx="70564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FF0000"/>
                </a:solidFill>
                <a:latin typeface="Arial" panose="020B0604020202020204" pitchFamily="34" charset="0"/>
                <a:ea typeface="幼圆" pitchFamily="49" charset="-122"/>
              </a:rPr>
              <a:t>2</a:t>
            </a:r>
            <a:r>
              <a:rPr lang="zh-CN" altLang="en-US" sz="3600" b="1">
                <a:solidFill>
                  <a:srgbClr val="FF0000"/>
                </a:solidFill>
                <a:latin typeface="Arial" panose="020B0604020202020204" pitchFamily="34" charset="0"/>
                <a:ea typeface="幼圆" pitchFamily="49" charset="-122"/>
              </a:rPr>
              <a:t>、一个访问临界资源的循环过程</a:t>
            </a:r>
            <a:endParaRPr lang="zh-CN" altLang="en-US" sz="3600" b="1">
              <a:solidFill>
                <a:srgbClr val="FF0000"/>
              </a:solidFill>
              <a:ea typeface="幼圆" pitchFamily="49" charset="-122"/>
            </a:endParaRPr>
          </a:p>
        </p:txBody>
      </p:sp>
      <p:sp>
        <p:nvSpPr>
          <p:cNvPr id="63493" name="灯片编号占位符 3">
            <a:extLst>
              <a:ext uri="{FF2B5EF4-FFF2-40B4-BE49-F238E27FC236}">
                <a16:creationId xmlns:a16="http://schemas.microsoft.com/office/drawing/2014/main" id="{07D56556-B189-7141-9F69-CE9C69B39DC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5F65663-686C-884C-9598-7ABBACA8B598}" type="slidenum">
              <a:rPr lang="zh-CN" altLang="en-US" sz="1800"/>
              <a:pPr/>
              <a:t>62</a:t>
            </a:fld>
            <a:endParaRPr lang="en-US" altLang="zh-CN" sz="1800"/>
          </a:p>
        </p:txBody>
      </p:sp>
    </p:spTree>
    <p:extLst>
      <p:ext uri="{BB962C8B-B14F-4D97-AF65-F5344CB8AC3E}">
        <p14:creationId xmlns:p14="http://schemas.microsoft.com/office/powerpoint/2010/main" val="31082593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dissolve">
                                      <p:cBhvr>
                                        <p:cTn id="7" dur="500"/>
                                        <p:tgtEl>
                                          <p:spTgt spid="374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animBg="1" autoUpdateAnimBg="0"/>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4">
            <a:extLst>
              <a:ext uri="{FF2B5EF4-FFF2-40B4-BE49-F238E27FC236}">
                <a16:creationId xmlns:a16="http://schemas.microsoft.com/office/drawing/2014/main" id="{43A01EB7-DAB8-8044-906B-93569131686E}"/>
              </a:ext>
            </a:extLst>
          </p:cNvPr>
          <p:cNvSpPr>
            <a:spLocks noChangeArrowheads="1"/>
          </p:cNvSpPr>
          <p:nvPr/>
        </p:nvSpPr>
        <p:spPr bwMode="auto">
          <a:xfrm>
            <a:off x="762000" y="685800"/>
            <a:ext cx="510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0000FF"/>
                </a:solidFill>
                <a:latin typeface="Arial" panose="020B0604020202020204" pitchFamily="34" charset="0"/>
                <a:ea typeface="幼圆" pitchFamily="49" charset="-122"/>
              </a:rPr>
              <a:t> </a:t>
            </a:r>
            <a:r>
              <a:rPr lang="zh-CN" altLang="en-US" sz="2800" b="1">
                <a:solidFill>
                  <a:srgbClr val="0000FF"/>
                </a:solidFill>
                <a:latin typeface="Arial" panose="020B0604020202020204" pitchFamily="34" charset="0"/>
                <a:ea typeface="幼圆" pitchFamily="49" charset="-122"/>
              </a:rPr>
              <a:t>四、同步机制应遵循的准则</a:t>
            </a:r>
            <a:r>
              <a:rPr lang="zh-CN" altLang="en-US" sz="2800" b="1">
                <a:solidFill>
                  <a:srgbClr val="0000FF"/>
                </a:solidFill>
                <a:latin typeface="Arial" panose="020B0604020202020204" pitchFamily="34" charset="0"/>
                <a:ea typeface="幼圆" pitchFamily="49" charset="-122"/>
                <a:sym typeface="Wingdings" pitchFamily="2" charset="2"/>
              </a:rPr>
              <a:t> </a:t>
            </a:r>
          </a:p>
        </p:txBody>
      </p:sp>
      <p:sp>
        <p:nvSpPr>
          <p:cNvPr id="375814" name="Rectangle 6">
            <a:extLst>
              <a:ext uri="{FF2B5EF4-FFF2-40B4-BE49-F238E27FC236}">
                <a16:creationId xmlns:a16="http://schemas.microsoft.com/office/drawing/2014/main" id="{D2C390A8-A084-4A44-9399-A52D3755AB32}"/>
              </a:ext>
            </a:extLst>
          </p:cNvPr>
          <p:cNvSpPr>
            <a:spLocks noChangeArrowheads="1"/>
          </p:cNvSpPr>
          <p:nvPr/>
        </p:nvSpPr>
        <p:spPr bwMode="auto">
          <a:xfrm>
            <a:off x="1060450" y="5732463"/>
            <a:ext cx="6248400" cy="533400"/>
          </a:xfrm>
          <a:prstGeom prst="rect">
            <a:avLst/>
          </a:prstGeom>
          <a:solidFill>
            <a:srgbClr val="3333FF"/>
          </a:solidFill>
          <a:ln w="12700">
            <a:solidFill>
              <a:schemeClr val="tx1"/>
            </a:solidFill>
            <a:miter lim="800000"/>
            <a:headEnd type="none" w="sm" len="sm"/>
            <a:tailEnd type="none" w="sm" len="sm"/>
          </a:ln>
          <a:effectLst>
            <a:outerShdw dist="53882" dir="2700000" algn="ctr" rotWithShape="0">
              <a:schemeClr val="tx1"/>
            </a:outerShdw>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空闲让进、忙则等待、有限等待、让权等待</a:t>
            </a:r>
          </a:p>
        </p:txBody>
      </p:sp>
      <p:sp>
        <p:nvSpPr>
          <p:cNvPr id="64516" name="Text Box 8">
            <a:extLst>
              <a:ext uri="{FF2B5EF4-FFF2-40B4-BE49-F238E27FC236}">
                <a16:creationId xmlns:a16="http://schemas.microsoft.com/office/drawing/2014/main" id="{83CA8A65-747F-4947-A8CD-114E58210B80}"/>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 name="TextBox 5">
            <a:extLst>
              <a:ext uri="{FF2B5EF4-FFF2-40B4-BE49-F238E27FC236}">
                <a16:creationId xmlns:a16="http://schemas.microsoft.com/office/drawing/2014/main" id="{6022306D-17C7-8C46-B701-A118F306B053}"/>
              </a:ext>
            </a:extLst>
          </p:cNvPr>
          <p:cNvSpPr txBox="1">
            <a:spLocks noChangeArrowheads="1"/>
          </p:cNvSpPr>
          <p:nvPr/>
        </p:nvSpPr>
        <p:spPr bwMode="auto">
          <a:xfrm>
            <a:off x="539750" y="1425575"/>
            <a:ext cx="83534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4500"/>
              </a:lnSpc>
            </a:pPr>
            <a:r>
              <a:rPr lang="zh-CN" altLang="en-US" sz="3200" b="1">
                <a:solidFill>
                  <a:srgbClr val="46385C"/>
                </a:solidFill>
                <a:latin typeface="华文楷体" panose="02010600040101010101" pitchFamily="2" charset="-122"/>
                <a:ea typeface="华文楷体" panose="02010600040101010101" pitchFamily="2" charset="-122"/>
              </a:rPr>
              <a:t>（</a:t>
            </a:r>
            <a:r>
              <a:rPr lang="en-US" altLang="zh-CN" sz="3200" b="1">
                <a:solidFill>
                  <a:srgbClr val="46385C"/>
                </a:solidFill>
                <a:latin typeface="华文楷体" panose="02010600040101010101" pitchFamily="2" charset="-122"/>
                <a:ea typeface="华文楷体" panose="02010600040101010101" pitchFamily="2" charset="-122"/>
              </a:rPr>
              <a:t>1</a:t>
            </a:r>
            <a:r>
              <a:rPr lang="zh-CN" altLang="en-US" sz="3200" b="1">
                <a:solidFill>
                  <a:srgbClr val="46385C"/>
                </a:solidFill>
                <a:latin typeface="华文楷体" panose="02010600040101010101" pitchFamily="2" charset="-122"/>
                <a:ea typeface="华文楷体" panose="02010600040101010101" pitchFamily="2" charset="-122"/>
              </a:rPr>
              <a:t>）</a:t>
            </a:r>
            <a:r>
              <a:rPr kumimoji="0" lang="zh-CN" altLang="en-US" sz="3200" b="1">
                <a:solidFill>
                  <a:schemeClr val="tx1"/>
                </a:solidFill>
                <a:latin typeface="华文楷体" panose="02010600040101010101" pitchFamily="2" charset="-122"/>
                <a:ea typeface="华文楷体" panose="02010600040101010101" pitchFamily="2" charset="-122"/>
              </a:rPr>
              <a:t>如果若干进程要求进入空闲的临界区，一次仅允许一个进程进入。</a:t>
            </a:r>
            <a:endParaRPr lang="zh-CN" altLang="en-US" sz="3200" b="1">
              <a:solidFill>
                <a:srgbClr val="46385C"/>
              </a:solidFill>
              <a:latin typeface="华文楷体" panose="02010600040101010101" pitchFamily="2" charset="-122"/>
              <a:ea typeface="华文楷体" panose="02010600040101010101" pitchFamily="2" charset="-122"/>
            </a:endParaRPr>
          </a:p>
          <a:p>
            <a:pPr>
              <a:lnSpc>
                <a:spcPts val="4500"/>
              </a:lnSpc>
            </a:pPr>
            <a:r>
              <a:rPr lang="zh-CN" altLang="en-US" sz="3200" b="1">
                <a:solidFill>
                  <a:srgbClr val="46385C"/>
                </a:solidFill>
                <a:latin typeface="华文楷体" panose="02010600040101010101" pitchFamily="2" charset="-122"/>
                <a:ea typeface="华文楷体" panose="02010600040101010101" pitchFamily="2" charset="-122"/>
              </a:rPr>
              <a:t> （</a:t>
            </a:r>
            <a:r>
              <a:rPr lang="en-US" altLang="zh-CN" sz="3200" b="1">
                <a:solidFill>
                  <a:srgbClr val="46385C"/>
                </a:solidFill>
                <a:latin typeface="华文楷体" panose="02010600040101010101" pitchFamily="2" charset="-122"/>
                <a:ea typeface="华文楷体" panose="02010600040101010101" pitchFamily="2" charset="-122"/>
              </a:rPr>
              <a:t>2</a:t>
            </a:r>
            <a:r>
              <a:rPr lang="zh-CN" altLang="en-US" sz="3200" b="1">
                <a:solidFill>
                  <a:srgbClr val="46385C"/>
                </a:solidFill>
                <a:latin typeface="华文楷体" panose="02010600040101010101" pitchFamily="2" charset="-122"/>
                <a:ea typeface="华文楷体" panose="02010600040101010101" pitchFamily="2" charset="-122"/>
              </a:rPr>
              <a:t>）</a:t>
            </a:r>
            <a:r>
              <a:rPr kumimoji="0" lang="zh-CN" altLang="en-US" sz="3200" b="1">
                <a:solidFill>
                  <a:schemeClr val="tx1"/>
                </a:solidFill>
                <a:latin typeface="华文楷体" panose="02010600040101010101" pitchFamily="2" charset="-122"/>
                <a:ea typeface="华文楷体" panose="02010600040101010101" pitchFamily="2" charset="-122"/>
              </a:rPr>
              <a:t>任何时候，处于临界区内的进程不可多于一个。</a:t>
            </a:r>
            <a:endParaRPr lang="zh-CN" altLang="en-US" sz="3200" b="1">
              <a:solidFill>
                <a:srgbClr val="46385C"/>
              </a:solidFill>
              <a:latin typeface="华文楷体" panose="02010600040101010101" pitchFamily="2" charset="-122"/>
              <a:ea typeface="华文楷体" panose="02010600040101010101" pitchFamily="2" charset="-122"/>
            </a:endParaRPr>
          </a:p>
          <a:p>
            <a:pPr>
              <a:lnSpc>
                <a:spcPts val="4500"/>
              </a:lnSpc>
            </a:pPr>
            <a:r>
              <a:rPr lang="zh-CN" altLang="en-US" sz="3200" b="1">
                <a:solidFill>
                  <a:srgbClr val="46385C"/>
                </a:solidFill>
                <a:latin typeface="华文楷体" panose="02010600040101010101" pitchFamily="2" charset="-122"/>
                <a:ea typeface="华文楷体" panose="02010600040101010101" pitchFamily="2" charset="-122"/>
              </a:rPr>
              <a:t> （</a:t>
            </a:r>
            <a:r>
              <a:rPr lang="en-US" altLang="zh-CN" sz="3200" b="1">
                <a:solidFill>
                  <a:srgbClr val="46385C"/>
                </a:solidFill>
                <a:latin typeface="华文楷体" panose="02010600040101010101" pitchFamily="2" charset="-122"/>
                <a:ea typeface="华文楷体" panose="02010600040101010101" pitchFamily="2" charset="-122"/>
              </a:rPr>
              <a:t>3</a:t>
            </a:r>
            <a:r>
              <a:rPr lang="zh-CN" altLang="en-US" sz="3200" b="1">
                <a:solidFill>
                  <a:srgbClr val="46385C"/>
                </a:solidFill>
                <a:latin typeface="华文楷体" panose="02010600040101010101" pitchFamily="2" charset="-122"/>
                <a:ea typeface="华文楷体" panose="02010600040101010101" pitchFamily="2" charset="-122"/>
              </a:rPr>
              <a:t>）</a:t>
            </a:r>
            <a:r>
              <a:rPr kumimoji="0" lang="zh-CN" altLang="en-US" sz="3200" b="1">
                <a:solidFill>
                  <a:schemeClr val="tx1"/>
                </a:solidFill>
                <a:latin typeface="华文楷体" panose="02010600040101010101" pitchFamily="2" charset="-122"/>
                <a:ea typeface="华文楷体" panose="02010600040101010101" pitchFamily="2" charset="-122"/>
              </a:rPr>
              <a:t>进入临界区的进程要在有限时间内退出</a:t>
            </a:r>
          </a:p>
          <a:p>
            <a:pPr>
              <a:lnSpc>
                <a:spcPts val="4500"/>
              </a:lnSpc>
            </a:pPr>
            <a:r>
              <a:rPr kumimoji="0" lang="zh-CN" altLang="en-US" sz="3200" b="1">
                <a:solidFill>
                  <a:schemeClr val="tx1"/>
                </a:solidFill>
                <a:latin typeface="华文楷体" panose="02010600040101010101" pitchFamily="2" charset="-122"/>
                <a:ea typeface="华文楷体" panose="02010600040101010101" pitchFamily="2" charset="-122"/>
              </a:rPr>
              <a:t> （</a:t>
            </a:r>
            <a:r>
              <a:rPr kumimoji="0" lang="en-US" altLang="zh-CN" sz="3200" b="1">
                <a:solidFill>
                  <a:schemeClr val="tx1"/>
                </a:solidFill>
                <a:latin typeface="华文楷体" panose="02010600040101010101" pitchFamily="2" charset="-122"/>
                <a:ea typeface="华文楷体" panose="02010600040101010101" pitchFamily="2" charset="-122"/>
              </a:rPr>
              <a:t>4</a:t>
            </a:r>
            <a:r>
              <a:rPr kumimoji="0" lang="zh-CN" altLang="en-US" sz="3200" b="1">
                <a:solidFill>
                  <a:schemeClr val="tx1"/>
                </a:solidFill>
                <a:latin typeface="华文楷体" panose="02010600040101010101" pitchFamily="2" charset="-122"/>
                <a:ea typeface="华文楷体" panose="02010600040101010101" pitchFamily="2" charset="-122"/>
              </a:rPr>
              <a:t>）如果进程不能进入自己的临界区，则应</a:t>
            </a:r>
          </a:p>
          <a:p>
            <a:pPr>
              <a:lnSpc>
                <a:spcPts val="4500"/>
              </a:lnSpc>
            </a:pPr>
            <a:r>
              <a:rPr kumimoji="0" lang="zh-CN" altLang="en-US" sz="3200" b="1">
                <a:solidFill>
                  <a:schemeClr val="tx1"/>
                </a:solidFill>
                <a:latin typeface="华文楷体" panose="02010600040101010101" pitchFamily="2" charset="-122"/>
                <a:ea typeface="华文楷体" panose="02010600040101010101" pitchFamily="2" charset="-122"/>
              </a:rPr>
              <a:t>让出</a:t>
            </a:r>
            <a:r>
              <a:rPr kumimoji="0" lang="en-US" altLang="zh-CN" sz="3200" b="1">
                <a:solidFill>
                  <a:schemeClr val="tx1"/>
                </a:solidFill>
                <a:latin typeface="华文楷体" panose="02010600040101010101" pitchFamily="2" charset="-122"/>
                <a:ea typeface="华文楷体" panose="02010600040101010101" pitchFamily="2" charset="-122"/>
              </a:rPr>
              <a:t>CPU</a:t>
            </a:r>
            <a:r>
              <a:rPr kumimoji="0" lang="zh-CN" altLang="en-US" sz="3200" b="1">
                <a:solidFill>
                  <a:schemeClr val="tx1"/>
                </a:solidFill>
                <a:latin typeface="华文楷体" panose="02010600040101010101" pitchFamily="2" charset="-122"/>
                <a:ea typeface="华文楷体" panose="02010600040101010101" pitchFamily="2" charset="-122"/>
              </a:rPr>
              <a:t>，避免进程出现“忙等”现象。</a:t>
            </a:r>
            <a:endParaRPr lang="zh-CN" altLang="en-US" sz="3200"/>
          </a:p>
        </p:txBody>
      </p:sp>
      <p:sp>
        <p:nvSpPr>
          <p:cNvPr id="64518" name="灯片编号占位符 3">
            <a:extLst>
              <a:ext uri="{FF2B5EF4-FFF2-40B4-BE49-F238E27FC236}">
                <a16:creationId xmlns:a16="http://schemas.microsoft.com/office/drawing/2014/main" id="{66FC100A-1A1F-CB46-9A9D-03EFA742CC3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80F2128-42F0-5A45-AFF6-E7AD7DF8C143}" type="slidenum">
              <a:rPr lang="zh-CN" altLang="en-US" sz="1800"/>
              <a:pPr/>
              <a:t>63</a:t>
            </a:fld>
            <a:endParaRPr lang="en-US" altLang="zh-CN" sz="1800"/>
          </a:p>
        </p:txBody>
      </p:sp>
    </p:spTree>
    <p:extLst>
      <p:ext uri="{BB962C8B-B14F-4D97-AF65-F5344CB8AC3E}">
        <p14:creationId xmlns:p14="http://schemas.microsoft.com/office/powerpoint/2010/main" val="261850570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dissolve">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linds(horizontal)">
                                      <p:cBhvr>
                                        <p:cTn id="27" dur="500"/>
                                        <p:tgtEl>
                                          <p:spTgt spid="6">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blinds(horizontal)">
                                      <p:cBhvr>
                                        <p:cTn id="30" dur="500"/>
                                        <p:tgtEl>
                                          <p:spTgt spid="6">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75814"/>
                                        </p:tgtEl>
                                        <p:attrNameLst>
                                          <p:attrName>style.visibility</p:attrName>
                                        </p:attrNameLst>
                                      </p:cBhvr>
                                      <p:to>
                                        <p:strVal val="visible"/>
                                      </p:to>
                                    </p:set>
                                    <p:anim calcmode="lin" valueType="num">
                                      <p:cBhvr additive="base">
                                        <p:cTn id="35" dur="500" fill="hold"/>
                                        <p:tgtEl>
                                          <p:spTgt spid="375814"/>
                                        </p:tgtEl>
                                        <p:attrNameLst>
                                          <p:attrName>ppt_x</p:attrName>
                                        </p:attrNameLst>
                                      </p:cBhvr>
                                      <p:tavLst>
                                        <p:tav tm="0">
                                          <p:val>
                                            <p:strVal val="#ppt_x"/>
                                          </p:val>
                                        </p:tav>
                                        <p:tav tm="100000">
                                          <p:val>
                                            <p:strVal val="#ppt_x"/>
                                          </p:val>
                                        </p:tav>
                                      </p:tavLst>
                                    </p:anim>
                                    <p:anim calcmode="lin" valueType="num">
                                      <p:cBhvr additive="base">
                                        <p:cTn id="36"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4" grpId="0" animBg="1"/>
      <p:bldP spid="6"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8" name="Picture 5" descr="T216">
            <a:extLst>
              <a:ext uri="{FF2B5EF4-FFF2-40B4-BE49-F238E27FC236}">
                <a16:creationId xmlns:a16="http://schemas.microsoft.com/office/drawing/2014/main" id="{DD9ADF0C-28E0-E74A-8B06-60ED01B64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4582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 Box 6">
            <a:extLst>
              <a:ext uri="{FF2B5EF4-FFF2-40B4-BE49-F238E27FC236}">
                <a16:creationId xmlns:a16="http://schemas.microsoft.com/office/drawing/2014/main" id="{0616C06C-1038-8A46-A1C8-CEC0643F3C66}"/>
              </a:ext>
            </a:extLst>
          </p:cNvPr>
          <p:cNvSpPr txBox="1">
            <a:spLocks noChangeArrowheads="1"/>
          </p:cNvSpPr>
          <p:nvPr/>
        </p:nvSpPr>
        <p:spPr bwMode="auto">
          <a:xfrm>
            <a:off x="685800" y="749300"/>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0000"/>
                </a:solidFill>
                <a:latin typeface="Arial" panose="020B0604020202020204" pitchFamily="34" charset="0"/>
                <a:ea typeface="幼圆" pitchFamily="49" charset="-122"/>
              </a:rPr>
              <a:t>临界区的互斥共享方式</a:t>
            </a:r>
          </a:p>
        </p:txBody>
      </p:sp>
      <p:sp>
        <p:nvSpPr>
          <p:cNvPr id="65540" name="Text Box 7">
            <a:extLst>
              <a:ext uri="{FF2B5EF4-FFF2-40B4-BE49-F238E27FC236}">
                <a16:creationId xmlns:a16="http://schemas.microsoft.com/office/drawing/2014/main" id="{CFBA18A1-938C-6146-80AE-46784963569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5541" name="灯片编号占位符 3">
            <a:extLst>
              <a:ext uri="{FF2B5EF4-FFF2-40B4-BE49-F238E27FC236}">
                <a16:creationId xmlns:a16="http://schemas.microsoft.com/office/drawing/2014/main" id="{2567E1D2-83A3-5649-B5BF-D625C121570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6AAAD47-33D0-9646-9393-93E0DB0B370E}" type="slidenum">
              <a:rPr lang="zh-CN" altLang="en-US" sz="1800"/>
              <a:pPr/>
              <a:t>64</a:t>
            </a:fld>
            <a:endParaRPr lang="en-US" altLang="zh-CN" sz="1800"/>
          </a:p>
        </p:txBody>
      </p:sp>
    </p:spTree>
    <p:extLst>
      <p:ext uri="{BB962C8B-B14F-4D97-AF65-F5344CB8AC3E}">
        <p14:creationId xmlns:p14="http://schemas.microsoft.com/office/powerpoint/2010/main" val="107008011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79299A78-6557-0141-9AD4-AA48185933DA}"/>
              </a:ext>
            </a:extLst>
          </p:cNvPr>
          <p:cNvSpPr>
            <a:spLocks noGrp="1" noChangeArrowheads="1"/>
          </p:cNvSpPr>
          <p:nvPr>
            <p:ph type="body" idx="4294967295"/>
          </p:nvPr>
        </p:nvSpPr>
        <p:spPr>
          <a:xfrm>
            <a:off x="503238" y="692150"/>
            <a:ext cx="8532812" cy="1873250"/>
          </a:xfrm>
          <a:prstGeom prst="rect">
            <a:avLst/>
          </a:prstGeom>
          <a:solidFill>
            <a:schemeClr val="accent1">
              <a:lumMod val="20000"/>
              <a:lumOff val="80000"/>
            </a:schemeClr>
          </a:solidFill>
        </p:spPr>
        <p:txBody>
          <a:bodyPr/>
          <a:lstStyle/>
          <a:p>
            <a:pPr eaLnBrk="1" hangingPunct="1">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inside1</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/*P1</a:t>
            </a:r>
            <a:r>
              <a:rPr lang="zh-CN" altLang="en-US" sz="2800">
                <a:ea typeface="华文新魏" panose="02010800040101010101" pitchFamily="2" charset="-122"/>
              </a:rPr>
              <a:t>不在其临界区内</a:t>
            </a:r>
            <a:r>
              <a:rPr lang="en-US" altLang="zh-CN" sz="2800">
                <a:ea typeface="华文新魏" panose="02010800040101010101" pitchFamily="2" charset="-122"/>
              </a:rPr>
              <a:t>*/</a:t>
            </a:r>
            <a:endParaRPr lang="zh-CN" altLang="en-US" sz="2800">
              <a:ea typeface="华文新魏" panose="02010800040101010101" pitchFamily="2" charset="-122"/>
            </a:endParaRPr>
          </a:p>
          <a:p>
            <a:pPr eaLnBrk="1" hangingPunct="1">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inside2</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/*P2</a:t>
            </a:r>
            <a:r>
              <a:rPr lang="zh-CN" altLang="en-US" sz="2800">
                <a:ea typeface="华文新魏" panose="02010800040101010101" pitchFamily="2" charset="-122"/>
              </a:rPr>
              <a:t>不在其临界区内</a:t>
            </a:r>
            <a:r>
              <a:rPr lang="en-US" altLang="zh-CN" sz="2800">
                <a:ea typeface="华文新魏" panose="02010800040101010101" pitchFamily="2" charset="-122"/>
              </a:rPr>
              <a:t>*/</a:t>
            </a:r>
            <a:endParaRPr lang="zh-CN" altLang="en-US" sz="2800">
              <a:ea typeface="华文新魏" panose="02010800040101010101" pitchFamily="2" charset="-122"/>
            </a:endParaRPr>
          </a:p>
          <a:p>
            <a:pPr eaLnBrk="1" hangingPunct="1">
              <a:buFont typeface="Wingdings" pitchFamily="2" charset="2"/>
              <a:buNone/>
            </a:pPr>
            <a:r>
              <a:rPr lang="en-US" altLang="zh-CN" sz="2800">
                <a:solidFill>
                  <a:srgbClr val="0033CC"/>
                </a:solidFill>
                <a:ea typeface="华文新魏" panose="02010800040101010101" pitchFamily="2" charset="-122"/>
              </a:rPr>
              <a:t>cobegin </a:t>
            </a:r>
            <a:r>
              <a:rPr lang="en-US" altLang="zh-CN" sz="2800">
                <a:ea typeface="华文新魏" panose="02010800040101010101" pitchFamily="2" charset="-122"/>
              </a:rPr>
              <a:t>  /*cobegin</a:t>
            </a:r>
            <a:r>
              <a:rPr lang="zh-CN" altLang="en-US" sz="2800">
                <a:ea typeface="华文新魏" panose="02010800040101010101" pitchFamily="2" charset="-122"/>
              </a:rPr>
              <a:t>和</a:t>
            </a:r>
            <a:r>
              <a:rPr lang="en-US" altLang="zh-CN" sz="2800">
                <a:ea typeface="华文新魏" panose="02010800040101010101" pitchFamily="2" charset="-122"/>
              </a:rPr>
              <a:t>coend</a:t>
            </a:r>
            <a:r>
              <a:rPr lang="zh-CN" altLang="en-US" sz="2800">
                <a:ea typeface="华文新魏" panose="02010800040101010101" pitchFamily="2" charset="-122"/>
              </a:rPr>
              <a:t>表示括号中的进程是一组并发进程*</a:t>
            </a:r>
            <a:r>
              <a:rPr lang="en-US" altLang="zh-CN" sz="2800">
                <a:ea typeface="华文新魏" panose="02010800040101010101" pitchFamily="2" charset="-122"/>
              </a:rPr>
              <a:t>/</a:t>
            </a:r>
          </a:p>
        </p:txBody>
      </p:sp>
      <p:sp>
        <p:nvSpPr>
          <p:cNvPr id="4" name="TextBox 3">
            <a:extLst>
              <a:ext uri="{FF2B5EF4-FFF2-40B4-BE49-F238E27FC236}">
                <a16:creationId xmlns:a16="http://schemas.microsoft.com/office/drawing/2014/main" id="{B0EA9EFA-F7C2-4040-8426-C9A6417E24BB}"/>
              </a:ext>
            </a:extLst>
          </p:cNvPr>
          <p:cNvSpPr txBox="1"/>
          <p:nvPr/>
        </p:nvSpPr>
        <p:spPr>
          <a:xfrm>
            <a:off x="4787900" y="2695575"/>
            <a:ext cx="4000500" cy="2678113"/>
          </a:xfrm>
          <a:prstGeom prst="rect">
            <a:avLst/>
          </a:prstGeom>
          <a:solidFill>
            <a:schemeClr val="accent3">
              <a:lumMod val="95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FF0000"/>
                </a:solidFill>
                <a:latin typeface="Times New Roman" panose="02020603050405020304" pitchFamily="18" charset="0"/>
                <a:ea typeface="华文新魏" panose="02010800040101010101" pitchFamily="2" charset="-122"/>
              </a:rPr>
              <a:t>process  P2( </a:t>
            </a:r>
            <a:r>
              <a:rPr lang="en-US" altLang="zh-CN" sz="2800">
                <a:solidFill>
                  <a:srgbClr val="FF3300"/>
                </a:solidFill>
                <a:latin typeface="Times New Roman" panose="02020603050405020304" pitchFamily="18" charset="0"/>
                <a:ea typeface="华文新魏" panose="02010800040101010101" pitchFamily="2" charset="-122"/>
              </a:rPr>
              <a:t>)</a:t>
            </a:r>
            <a:r>
              <a:rPr lang="en-US" altLang="zh-CN" sz="2800">
                <a:solidFill>
                  <a:srgbClr val="0000FF"/>
                </a:solidFill>
                <a:latin typeface="Times New Roman" panose="02020603050405020304" pitchFamily="18" charset="0"/>
                <a:ea typeface="华文新魏" panose="02010800040101010101" pitchFamily="2" charset="-122"/>
              </a:rPr>
              <a:t> {</a:t>
            </a:r>
          </a:p>
          <a:p>
            <a:r>
              <a:rPr lang="en-US" altLang="zh-CN" sz="2800">
                <a:solidFill>
                  <a:srgbClr val="0000FF"/>
                </a:solidFill>
                <a:latin typeface="Times New Roman" panose="02020603050405020304" pitchFamily="18" charset="0"/>
                <a:ea typeface="华文新魏" panose="02010800040101010101" pitchFamily="2" charset="-122"/>
              </a:rPr>
              <a:t>while(inside1);  /*</a:t>
            </a:r>
            <a:r>
              <a:rPr lang="zh-CN" altLang="en-US" sz="2800">
                <a:solidFill>
                  <a:srgbClr val="0000FF"/>
                </a:solidFill>
                <a:latin typeface="Times New Roman" panose="02020603050405020304" pitchFamily="18" charset="0"/>
                <a:ea typeface="华文新魏" panose="02010800040101010101" pitchFamily="2" charset="-122"/>
              </a:rPr>
              <a:t>等待</a:t>
            </a:r>
            <a:r>
              <a:rPr lang="en-US" altLang="zh-CN" sz="2800">
                <a:solidFill>
                  <a:srgbClr val="0000FF"/>
                </a:solidFill>
                <a:latin typeface="Times New Roman" panose="02020603050405020304" pitchFamily="18" charset="0"/>
                <a:ea typeface="华文新魏" panose="02010800040101010101" pitchFamily="2" charset="-122"/>
              </a:rPr>
              <a:t>*/ inside2=true;</a:t>
            </a:r>
          </a:p>
          <a:p>
            <a:r>
              <a:rPr lang="en-US" altLang="zh-CN" sz="2800">
                <a:solidFill>
                  <a:srgbClr val="0000FF"/>
                </a:solidFill>
                <a:latin typeface="Times New Roman" panose="02020603050405020304" pitchFamily="18" charset="0"/>
                <a:ea typeface="华文新魏" panose="02010800040101010101" pitchFamily="2" charset="-122"/>
              </a:rPr>
              <a:t>/*</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a:t>
            </a:r>
          </a:p>
          <a:p>
            <a:r>
              <a:rPr lang="en-US" altLang="zh-CN" sz="2800">
                <a:solidFill>
                  <a:srgbClr val="0000FF"/>
                </a:solidFill>
                <a:latin typeface="Times New Roman" panose="02020603050405020304" pitchFamily="18" charset="0"/>
                <a:ea typeface="华文新魏" panose="02010800040101010101" pitchFamily="2" charset="-122"/>
              </a:rPr>
              <a:t>inside2=false;</a:t>
            </a:r>
          </a:p>
          <a:p>
            <a:r>
              <a:rPr lang="en-US" altLang="zh-CN" sz="2800">
                <a:latin typeface="Times New Roman" panose="02020603050405020304" pitchFamily="18" charset="0"/>
                <a:ea typeface="华文新魏" panose="02010800040101010101" pitchFamily="2" charset="-122"/>
              </a:rPr>
              <a:t>}</a:t>
            </a:r>
            <a:endParaRPr lang="zh-CN" altLang="en-US" sz="2800">
              <a:latin typeface="Times New Roman" panose="02020603050405020304" pitchFamily="18" charset="0"/>
            </a:endParaRPr>
          </a:p>
        </p:txBody>
      </p:sp>
      <p:sp>
        <p:nvSpPr>
          <p:cNvPr id="5" name="TextBox 4">
            <a:extLst>
              <a:ext uri="{FF2B5EF4-FFF2-40B4-BE49-F238E27FC236}">
                <a16:creationId xmlns:a16="http://schemas.microsoft.com/office/drawing/2014/main" id="{43A9C0EC-F1FA-734C-945C-5354C3850009}"/>
              </a:ext>
            </a:extLst>
          </p:cNvPr>
          <p:cNvSpPr txBox="1"/>
          <p:nvPr/>
        </p:nvSpPr>
        <p:spPr>
          <a:xfrm>
            <a:off x="469900" y="2695575"/>
            <a:ext cx="4318000" cy="2678113"/>
          </a:xfrm>
          <a:prstGeom prst="rect">
            <a:avLst/>
          </a:prstGeom>
          <a:solidFill>
            <a:schemeClr val="accent2">
              <a:lumMod val="20000"/>
              <a:lumOff val="80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FF0000"/>
                </a:solidFill>
                <a:latin typeface="Times New Roman" panose="02020603050405020304" pitchFamily="18" charset="0"/>
                <a:ea typeface="华文新魏" panose="02010800040101010101" pitchFamily="2" charset="-122"/>
              </a:rPr>
              <a:t>Process  P1( ) </a:t>
            </a:r>
            <a:r>
              <a:rPr lang="en-US" altLang="zh-CN" sz="2800">
                <a:solidFill>
                  <a:srgbClr val="0000FF"/>
                </a:solidFill>
                <a:latin typeface="Times New Roman" panose="02020603050405020304" pitchFamily="18" charset="0"/>
                <a:ea typeface="华文新魏" panose="02010800040101010101" pitchFamily="2" charset="-122"/>
              </a:rPr>
              <a:t>{</a:t>
            </a:r>
            <a:r>
              <a:rPr lang="en-US" altLang="zh-CN" sz="2800">
                <a:latin typeface="Times New Roman" panose="02020603050405020304" pitchFamily="18" charset="0"/>
                <a:ea typeface="华文新魏" panose="02010800040101010101" pitchFamily="2" charset="-122"/>
              </a:rPr>
              <a:t>                </a:t>
            </a:r>
          </a:p>
          <a:p>
            <a:r>
              <a:rPr lang="en-US" altLang="zh-CN" sz="2800">
                <a:latin typeface="Times New Roman" panose="02020603050405020304" pitchFamily="18" charset="0"/>
                <a:ea typeface="华文新魏" panose="02010800040101010101" pitchFamily="2" charset="-122"/>
              </a:rPr>
              <a:t>  </a:t>
            </a:r>
            <a:r>
              <a:rPr lang="en-US" altLang="zh-CN" sz="2800">
                <a:solidFill>
                  <a:srgbClr val="0000FF"/>
                </a:solidFill>
                <a:latin typeface="Times New Roman" panose="02020603050405020304" pitchFamily="18" charset="0"/>
                <a:ea typeface="华文新魏" panose="02010800040101010101" pitchFamily="2" charset="-122"/>
              </a:rPr>
              <a:t>while(inside2);/*</a:t>
            </a:r>
            <a:r>
              <a:rPr lang="zh-CN" altLang="en-US" sz="2800">
                <a:solidFill>
                  <a:srgbClr val="0000FF"/>
                </a:solidFill>
                <a:latin typeface="Times New Roman" panose="02020603050405020304" pitchFamily="18" charset="0"/>
                <a:ea typeface="华文新魏" panose="02010800040101010101" pitchFamily="2" charset="-122"/>
              </a:rPr>
              <a:t>等待</a:t>
            </a:r>
            <a:r>
              <a:rPr lang="en-US" altLang="zh-CN" sz="2800">
                <a:solidFill>
                  <a:srgbClr val="0000FF"/>
                </a:solidFill>
                <a:latin typeface="Times New Roman" panose="02020603050405020304" pitchFamily="18" charset="0"/>
                <a:ea typeface="华文新魏" panose="02010800040101010101" pitchFamily="2" charset="-122"/>
              </a:rPr>
              <a:t>*/</a:t>
            </a:r>
            <a:endParaRPr lang="zh-CN" altLang="en-US" sz="2800">
              <a:solidFill>
                <a:srgbClr val="0000FF"/>
              </a:solidFill>
              <a:latin typeface="Times New Roman" panose="02020603050405020304" pitchFamily="18" charset="0"/>
              <a:ea typeface="华文新魏" panose="02010800040101010101" pitchFamily="2" charset="-122"/>
            </a:endParaRPr>
          </a:p>
          <a:p>
            <a:r>
              <a:rPr lang="zh-CN" altLang="en-US" sz="2800">
                <a:solidFill>
                  <a:srgbClr val="0000FF"/>
                </a:solidFill>
                <a:latin typeface="Times New Roman" panose="02020603050405020304" pitchFamily="18" charset="0"/>
                <a:ea typeface="华文新魏" panose="02010800040101010101" pitchFamily="2" charset="-122"/>
              </a:rPr>
              <a:t>  </a:t>
            </a:r>
            <a:r>
              <a:rPr lang="en-US" altLang="zh-CN" sz="2800">
                <a:solidFill>
                  <a:srgbClr val="0000FF"/>
                </a:solidFill>
                <a:latin typeface="Times New Roman" panose="02020603050405020304" pitchFamily="18" charset="0"/>
                <a:ea typeface="华文新魏" panose="02010800040101010101" pitchFamily="2" charset="-122"/>
              </a:rPr>
              <a:t>inside1=true;                  </a:t>
            </a:r>
          </a:p>
          <a:p>
            <a:r>
              <a:rPr lang="en-US" altLang="zh-CN" sz="2800">
                <a:solidFill>
                  <a:srgbClr val="0000FF"/>
                </a:solidFill>
                <a:latin typeface="Times New Roman" panose="02020603050405020304" pitchFamily="18" charset="0"/>
                <a:ea typeface="华文新魏" panose="02010800040101010101" pitchFamily="2" charset="-122"/>
              </a:rPr>
              <a:t>  /*</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a:t>
            </a:r>
          </a:p>
          <a:p>
            <a:r>
              <a:rPr lang="en-US" altLang="zh-CN" sz="2800">
                <a:solidFill>
                  <a:srgbClr val="0000FF"/>
                </a:solidFill>
                <a:latin typeface="Times New Roman" panose="02020603050405020304" pitchFamily="18" charset="0"/>
                <a:ea typeface="华文新魏" panose="02010800040101010101" pitchFamily="2" charset="-122"/>
              </a:rPr>
              <a:t>  inside1=false;                 </a:t>
            </a:r>
          </a:p>
          <a:p>
            <a:r>
              <a:rPr lang="en-US" altLang="zh-CN" sz="2800">
                <a:solidFill>
                  <a:srgbClr val="0000FF"/>
                </a:solidFill>
                <a:latin typeface="Times New Roman" panose="02020603050405020304" pitchFamily="18" charset="0"/>
                <a:ea typeface="华文新魏" panose="02010800040101010101" pitchFamily="2" charset="-122"/>
              </a:rPr>
              <a:t> }</a:t>
            </a:r>
            <a:endParaRPr lang="zh-CN" altLang="en-US" sz="2800">
              <a:solidFill>
                <a:srgbClr val="0000FF"/>
              </a:solidFill>
              <a:latin typeface="Times New Roman" panose="02020603050405020304" pitchFamily="18" charset="0"/>
            </a:endParaRPr>
          </a:p>
        </p:txBody>
      </p:sp>
      <p:sp>
        <p:nvSpPr>
          <p:cNvPr id="6" name="TextBox 5">
            <a:extLst>
              <a:ext uri="{FF2B5EF4-FFF2-40B4-BE49-F238E27FC236}">
                <a16:creationId xmlns:a16="http://schemas.microsoft.com/office/drawing/2014/main" id="{508A0DA7-9E5B-754C-8D22-697D17F83A9D}"/>
              </a:ext>
            </a:extLst>
          </p:cNvPr>
          <p:cNvSpPr txBox="1">
            <a:spLocks noChangeArrowheads="1"/>
          </p:cNvSpPr>
          <p:nvPr/>
        </p:nvSpPr>
        <p:spPr bwMode="auto">
          <a:xfrm>
            <a:off x="428625" y="5357813"/>
            <a:ext cx="2714625" cy="519112"/>
          </a:xfrm>
          <a:prstGeom prst="rect">
            <a:avLst/>
          </a:prstGeom>
          <a:noFill/>
          <a:ln w="9525">
            <a:noFill/>
            <a:miter lim="800000"/>
            <a:headEnd/>
            <a:tailEnd/>
          </a:ln>
        </p:spPr>
        <p:txBody>
          <a:bodyPr>
            <a:spAutoFit/>
          </a:bodyPr>
          <a:lstStyle/>
          <a:p>
            <a:pPr>
              <a:defRPr/>
            </a:pPr>
            <a:r>
              <a:rPr lang="en-US" altLang="zh-CN" sz="2800" dirty="0" err="1">
                <a:solidFill>
                  <a:srgbClr val="0033CC"/>
                </a:solidFill>
                <a:latin typeface="+mn-lt"/>
                <a:ea typeface="华文新魏" pitchFamily="2" charset="-122"/>
              </a:rPr>
              <a:t>coend</a:t>
            </a:r>
            <a:endParaRPr lang="zh-CN" altLang="en-US" sz="2800" dirty="0">
              <a:solidFill>
                <a:srgbClr val="0033CC"/>
              </a:solidFill>
              <a:latin typeface="+mn-lt"/>
              <a:ea typeface="华文新魏" pitchFamily="2" charset="-122"/>
            </a:endParaRPr>
          </a:p>
        </p:txBody>
      </p:sp>
      <p:sp>
        <p:nvSpPr>
          <p:cNvPr id="7" name="TextBox 6">
            <a:extLst>
              <a:ext uri="{FF2B5EF4-FFF2-40B4-BE49-F238E27FC236}">
                <a16:creationId xmlns:a16="http://schemas.microsoft.com/office/drawing/2014/main" id="{07E758F3-EF02-6349-B618-7D5F80866D3F}"/>
              </a:ext>
            </a:extLst>
          </p:cNvPr>
          <p:cNvSpPr txBox="1">
            <a:spLocks noChangeArrowheads="1"/>
          </p:cNvSpPr>
          <p:nvPr/>
        </p:nvSpPr>
        <p:spPr bwMode="auto">
          <a:xfrm>
            <a:off x="2928938" y="5589588"/>
            <a:ext cx="571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0000"/>
                </a:solidFill>
                <a:latin typeface="华文新魏" panose="02010800040101010101" pitchFamily="2" charset="-122"/>
                <a:ea typeface="华文新魏" panose="02010800040101010101" pitchFamily="2" charset="-122"/>
              </a:rPr>
              <a:t>结果：</a:t>
            </a:r>
            <a:r>
              <a:rPr lang="en-US" altLang="zh-CN" sz="3200">
                <a:solidFill>
                  <a:srgbClr val="FF0000"/>
                </a:solidFill>
                <a:latin typeface="华文新魏" panose="02010800040101010101" pitchFamily="2" charset="-122"/>
                <a:ea typeface="华文新魏" panose="02010800040101010101" pitchFamily="2" charset="-122"/>
              </a:rPr>
              <a:t>P1</a:t>
            </a:r>
            <a:r>
              <a:rPr lang="zh-CN" altLang="en-US" sz="3200">
                <a:solidFill>
                  <a:srgbClr val="FF0000"/>
                </a:solidFill>
                <a:latin typeface="华文新魏" panose="02010800040101010101" pitchFamily="2" charset="-122"/>
                <a:ea typeface="华文新魏" panose="02010800040101010101" pitchFamily="2" charset="-122"/>
              </a:rPr>
              <a:t>、</a:t>
            </a:r>
            <a:r>
              <a:rPr lang="en-US" altLang="zh-CN" sz="3200">
                <a:solidFill>
                  <a:srgbClr val="FF0000"/>
                </a:solidFill>
                <a:latin typeface="华文新魏" panose="02010800040101010101" pitchFamily="2" charset="-122"/>
                <a:ea typeface="华文新魏" panose="02010800040101010101" pitchFamily="2" charset="-122"/>
              </a:rPr>
              <a:t>P2</a:t>
            </a:r>
            <a:r>
              <a:rPr lang="zh-CN" altLang="en-US" sz="3200">
                <a:solidFill>
                  <a:srgbClr val="FF0000"/>
                </a:solidFill>
                <a:latin typeface="华文新魏" panose="02010800040101010101" pitchFamily="2" charset="-122"/>
                <a:ea typeface="华文新魏" panose="02010800040101010101" pitchFamily="2" charset="-122"/>
              </a:rPr>
              <a:t>同时进入临界区</a:t>
            </a:r>
          </a:p>
        </p:txBody>
      </p:sp>
      <p:sp>
        <p:nvSpPr>
          <p:cNvPr id="66567" name="Text Box 7">
            <a:extLst>
              <a:ext uri="{FF2B5EF4-FFF2-40B4-BE49-F238E27FC236}">
                <a16:creationId xmlns:a16="http://schemas.microsoft.com/office/drawing/2014/main" id="{113B7C7D-8460-DB44-B765-3F5574526BED}"/>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软件同步方法</a:t>
            </a:r>
          </a:p>
        </p:txBody>
      </p:sp>
      <p:sp>
        <p:nvSpPr>
          <p:cNvPr id="66568" name="灯片编号占位符 3">
            <a:extLst>
              <a:ext uri="{FF2B5EF4-FFF2-40B4-BE49-F238E27FC236}">
                <a16:creationId xmlns:a16="http://schemas.microsoft.com/office/drawing/2014/main" id="{BBE75ABD-366A-294C-A33C-FD0DA76E02F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011A0D2-7D78-F544-8F42-0AB128734916}" type="slidenum">
              <a:rPr lang="zh-CN" altLang="en-US" sz="1800"/>
              <a:pPr/>
              <a:t>65</a:t>
            </a:fld>
            <a:endParaRPr lang="en-US" altLang="zh-CN" sz="1800"/>
          </a:p>
        </p:txBody>
      </p:sp>
    </p:spTree>
    <p:extLst>
      <p:ext uri="{BB962C8B-B14F-4D97-AF65-F5344CB8AC3E}">
        <p14:creationId xmlns:p14="http://schemas.microsoft.com/office/powerpoint/2010/main" val="190290032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blinds(horizontal)">
                                      <p:cBhvr>
                                        <p:cTn id="7" dur="500"/>
                                        <p:tgtEl>
                                          <p:spTgt spid="2253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7" dur="500"/>
                                        <p:tgtEl>
                                          <p:spTgt spid="22531">
                                            <p:txEl>
                                              <p:pRg st="1" end="1"/>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21" dur="500"/>
                                        <p:tgtEl>
                                          <p:spTgt spid="22531">
                                            <p:txEl>
                                              <p:pRg st="2" end="2"/>
                                            </p:txEl>
                                          </p:spTgt>
                                        </p:tgtEl>
                                      </p:cBhvr>
                                    </p:animEffect>
                                  </p:childTnLst>
                                </p:cTn>
                              </p:par>
                            </p:childTnLst>
                          </p:cTn>
                        </p:par>
                        <p:par>
                          <p:cTn id="22" fill="hold" nodeType="afterGroup">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nimBg="1"/>
      <p:bldP spid="4" grpId="0" animBg="1"/>
      <p:bldP spid="5" grpId="0" animBg="1"/>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BA12450-C54B-4A4D-9C0A-212686D92F11}"/>
              </a:ext>
            </a:extLst>
          </p:cNvPr>
          <p:cNvSpPr>
            <a:spLocks noGrp="1" noChangeArrowheads="1"/>
          </p:cNvSpPr>
          <p:nvPr>
            <p:ph type="body" idx="4294967295"/>
          </p:nvPr>
        </p:nvSpPr>
        <p:spPr>
          <a:xfrm>
            <a:off x="503238" y="1052513"/>
            <a:ext cx="8532812" cy="1571625"/>
          </a:xfrm>
          <a:prstGeom prst="rect">
            <a:avLst/>
          </a:prstGeom>
          <a:solidFill>
            <a:schemeClr val="accent1">
              <a:lumMod val="20000"/>
              <a:lumOff val="80000"/>
            </a:schemeClr>
          </a:solidFill>
        </p:spPr>
        <p:txBody>
          <a:bodyPr/>
          <a:lstStyle/>
          <a:p>
            <a:pPr eaLnBrk="1" hangingPunct="1">
              <a:lnSpc>
                <a:spcPct val="90000"/>
              </a:lnSpc>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inside1</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//P1</a:t>
            </a:r>
            <a:r>
              <a:rPr lang="zh-CN" altLang="en-US" sz="2800">
                <a:ea typeface="华文新魏" panose="02010800040101010101" pitchFamily="2" charset="-122"/>
              </a:rPr>
              <a:t>不在其临界区内</a:t>
            </a:r>
          </a:p>
          <a:p>
            <a:pPr eaLnBrk="1" hangingPunct="1">
              <a:lnSpc>
                <a:spcPct val="90000"/>
              </a:lnSpc>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inside2</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//P2</a:t>
            </a:r>
            <a:r>
              <a:rPr lang="zh-CN" altLang="en-US" sz="2800">
                <a:ea typeface="华文新魏" panose="02010800040101010101" pitchFamily="2" charset="-122"/>
              </a:rPr>
              <a:t>不在其临界区内</a:t>
            </a:r>
          </a:p>
          <a:p>
            <a:pPr eaLnBrk="1" hangingPunct="1">
              <a:lnSpc>
                <a:spcPct val="90000"/>
              </a:lnSpc>
              <a:buFont typeface="Wingdings" pitchFamily="2" charset="2"/>
              <a:buNone/>
            </a:pPr>
            <a:r>
              <a:rPr lang="en-US" altLang="zh-CN" sz="2800">
                <a:solidFill>
                  <a:srgbClr val="0033CC"/>
                </a:solidFill>
                <a:ea typeface="华文新魏" panose="02010800040101010101" pitchFamily="2" charset="-122"/>
              </a:rPr>
              <a:t>cobegin</a:t>
            </a:r>
            <a:endParaRPr lang="en-US" altLang="zh-CN" sz="2800">
              <a:ea typeface="华文新魏" panose="02010800040101010101" pitchFamily="2" charset="-122"/>
            </a:endParaRPr>
          </a:p>
        </p:txBody>
      </p:sp>
      <p:sp>
        <p:nvSpPr>
          <p:cNvPr id="4" name="TextBox 3">
            <a:extLst>
              <a:ext uri="{FF2B5EF4-FFF2-40B4-BE49-F238E27FC236}">
                <a16:creationId xmlns:a16="http://schemas.microsoft.com/office/drawing/2014/main" id="{BA8DA06A-C7BC-E74A-BC54-ED9D903E19C1}"/>
              </a:ext>
            </a:extLst>
          </p:cNvPr>
          <p:cNvSpPr txBox="1"/>
          <p:nvPr/>
        </p:nvSpPr>
        <p:spPr>
          <a:xfrm>
            <a:off x="4929188" y="2708275"/>
            <a:ext cx="4035425" cy="2678113"/>
          </a:xfrm>
          <a:prstGeom prst="rect">
            <a:avLst/>
          </a:prstGeom>
          <a:solidFill>
            <a:schemeClr val="accent3">
              <a:lumMod val="95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FF0000"/>
                </a:solidFill>
                <a:latin typeface="Times New Roman" panose="02020603050405020304" pitchFamily="18" charset="0"/>
                <a:ea typeface="华文新魏" panose="02010800040101010101" pitchFamily="2" charset="-122"/>
              </a:rPr>
              <a:t>process  P2( </a:t>
            </a:r>
            <a:r>
              <a:rPr lang="en-US" altLang="zh-CN" sz="2800">
                <a:solidFill>
                  <a:srgbClr val="FF3300"/>
                </a:solidFill>
                <a:latin typeface="Times New Roman" panose="02020603050405020304" pitchFamily="18" charset="0"/>
                <a:ea typeface="华文新魏" panose="02010800040101010101" pitchFamily="2" charset="-122"/>
              </a:rPr>
              <a:t>)</a:t>
            </a:r>
            <a:r>
              <a:rPr lang="en-US" altLang="zh-CN" sz="2800">
                <a:solidFill>
                  <a:srgbClr val="0000FF"/>
                </a:solidFill>
                <a:latin typeface="Times New Roman" panose="02020603050405020304" pitchFamily="18" charset="0"/>
                <a:ea typeface="华文新魏" panose="02010800040101010101" pitchFamily="2" charset="-122"/>
              </a:rPr>
              <a:t> {</a:t>
            </a:r>
          </a:p>
          <a:p>
            <a:r>
              <a:rPr lang="en-US" altLang="zh-CN" sz="2800">
                <a:solidFill>
                  <a:srgbClr val="0000FF"/>
                </a:solidFill>
                <a:latin typeface="Times New Roman" panose="02020603050405020304" pitchFamily="18" charset="0"/>
                <a:ea typeface="华文新魏" panose="02010800040101010101" pitchFamily="2" charset="-122"/>
              </a:rPr>
              <a:t>inside2=true;</a:t>
            </a:r>
          </a:p>
          <a:p>
            <a:r>
              <a:rPr lang="en-US" altLang="zh-CN" sz="2800">
                <a:solidFill>
                  <a:srgbClr val="0000FF"/>
                </a:solidFill>
                <a:latin typeface="Times New Roman" panose="02020603050405020304" pitchFamily="18" charset="0"/>
                <a:ea typeface="华文新魏" panose="02010800040101010101" pitchFamily="2" charset="-122"/>
              </a:rPr>
              <a:t>while(inside1);//</a:t>
            </a:r>
            <a:r>
              <a:rPr lang="zh-CN" altLang="en-US" sz="2800">
                <a:solidFill>
                  <a:srgbClr val="0000FF"/>
                </a:solidFill>
                <a:latin typeface="Times New Roman" panose="02020603050405020304" pitchFamily="18" charset="0"/>
                <a:ea typeface="华文新魏" panose="02010800040101010101" pitchFamily="2" charset="-122"/>
              </a:rPr>
              <a:t>等待</a:t>
            </a:r>
            <a:endParaRPr lang="en-US" altLang="zh-CN" sz="2800">
              <a:solidFill>
                <a:srgbClr val="0000FF"/>
              </a:solidFill>
              <a:latin typeface="Times New Roman" panose="02020603050405020304" pitchFamily="18" charset="0"/>
              <a:ea typeface="华文新魏" panose="02010800040101010101" pitchFamily="2" charset="-122"/>
            </a:endParaRPr>
          </a:p>
          <a:p>
            <a:r>
              <a:rPr lang="en-US" altLang="zh-CN" sz="2800">
                <a:solidFill>
                  <a:srgbClr val="0000FF"/>
                </a:solidFill>
                <a:latin typeface="Times New Roman" panose="02020603050405020304" pitchFamily="18" charset="0"/>
                <a:ea typeface="华文新魏" panose="02010800040101010101" pitchFamily="2" charset="-122"/>
              </a:rPr>
              <a:t>{</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a:t>
            </a:r>
          </a:p>
          <a:p>
            <a:r>
              <a:rPr lang="en-US" altLang="zh-CN" sz="2800">
                <a:solidFill>
                  <a:srgbClr val="0000FF"/>
                </a:solidFill>
                <a:latin typeface="Times New Roman" panose="02020603050405020304" pitchFamily="18" charset="0"/>
                <a:ea typeface="华文新魏" panose="02010800040101010101" pitchFamily="2" charset="-122"/>
              </a:rPr>
              <a:t>inside2=false;</a:t>
            </a:r>
          </a:p>
          <a:p>
            <a:r>
              <a:rPr lang="en-US" altLang="zh-CN" sz="2800">
                <a:solidFill>
                  <a:srgbClr val="0000FF"/>
                </a:solidFill>
                <a:latin typeface="Times New Roman" panose="02020603050405020304" pitchFamily="18" charset="0"/>
                <a:ea typeface="华文新魏" panose="02010800040101010101" pitchFamily="2" charset="-122"/>
              </a:rPr>
              <a:t>}</a:t>
            </a:r>
            <a:endParaRPr lang="zh-CN" altLang="en-US" sz="2800">
              <a:solidFill>
                <a:srgbClr val="0000FF"/>
              </a:solidFill>
              <a:latin typeface="Times New Roman" panose="02020603050405020304" pitchFamily="18" charset="0"/>
            </a:endParaRPr>
          </a:p>
        </p:txBody>
      </p:sp>
      <p:sp>
        <p:nvSpPr>
          <p:cNvPr id="5" name="TextBox 4">
            <a:extLst>
              <a:ext uri="{FF2B5EF4-FFF2-40B4-BE49-F238E27FC236}">
                <a16:creationId xmlns:a16="http://schemas.microsoft.com/office/drawing/2014/main" id="{9B17AFE1-09E4-A34B-A46C-C9EC4FB6E71D}"/>
              </a:ext>
            </a:extLst>
          </p:cNvPr>
          <p:cNvSpPr txBox="1"/>
          <p:nvPr/>
        </p:nvSpPr>
        <p:spPr>
          <a:xfrm>
            <a:off x="468313" y="2708275"/>
            <a:ext cx="4389437" cy="2422525"/>
          </a:xfrm>
          <a:prstGeom prst="rect">
            <a:avLst/>
          </a:prstGeom>
          <a:solidFill>
            <a:schemeClr val="accent2">
              <a:lumMod val="20000"/>
              <a:lumOff val="80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pPr>
            <a:r>
              <a:rPr lang="en-US" altLang="zh-CN" sz="2800">
                <a:solidFill>
                  <a:srgbClr val="FF0000"/>
                </a:solidFill>
                <a:latin typeface="Times New Roman" panose="02020603050405020304" pitchFamily="18" charset="0"/>
                <a:ea typeface="华文新魏" panose="02010800040101010101" pitchFamily="2" charset="-122"/>
              </a:rPr>
              <a:t>process  P1( ) </a:t>
            </a:r>
            <a:r>
              <a:rPr lang="en-US" altLang="zh-CN" sz="2800">
                <a:solidFill>
                  <a:srgbClr val="0000FF"/>
                </a:solidFill>
                <a:latin typeface="Times New Roman" panose="02020603050405020304" pitchFamily="18" charset="0"/>
                <a:ea typeface="华文新魏" panose="02010800040101010101" pitchFamily="2" charset="-122"/>
              </a:rPr>
              <a:t>{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 inside1=true;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 while(inside2);//</a:t>
            </a:r>
            <a:r>
              <a:rPr lang="zh-CN" altLang="en-US" sz="2800">
                <a:solidFill>
                  <a:srgbClr val="0000FF"/>
                </a:solidFill>
                <a:latin typeface="Times New Roman" panose="02020603050405020304" pitchFamily="18" charset="0"/>
                <a:ea typeface="华文新魏" panose="02010800040101010101" pitchFamily="2" charset="-122"/>
              </a:rPr>
              <a:t>等待</a:t>
            </a:r>
          </a:p>
          <a:p>
            <a:pPr>
              <a:lnSpc>
                <a:spcPct val="90000"/>
              </a:lnSpc>
            </a:pPr>
            <a:r>
              <a:rPr lang="zh-CN" altLang="en-US" sz="2800">
                <a:solidFill>
                  <a:srgbClr val="0000FF"/>
                </a:solidFill>
                <a:latin typeface="Times New Roman" panose="02020603050405020304" pitchFamily="18" charset="0"/>
                <a:ea typeface="华文新魏" panose="02010800040101010101" pitchFamily="2" charset="-122"/>
              </a:rPr>
              <a:t>	</a:t>
            </a:r>
            <a:r>
              <a:rPr lang="en-US" altLang="zh-CN" sz="2800">
                <a:solidFill>
                  <a:srgbClr val="0000FF"/>
                </a:solidFill>
                <a:latin typeface="Times New Roman" panose="02020603050405020304" pitchFamily="18" charset="0"/>
                <a:ea typeface="华文新魏" panose="02010800040101010101" pitchFamily="2" charset="-122"/>
              </a:rPr>
              <a:t>{</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 inside1=false;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a:t>
            </a:r>
          </a:p>
        </p:txBody>
      </p:sp>
      <p:sp>
        <p:nvSpPr>
          <p:cNvPr id="6" name="TextBox 5">
            <a:extLst>
              <a:ext uri="{FF2B5EF4-FFF2-40B4-BE49-F238E27FC236}">
                <a16:creationId xmlns:a16="http://schemas.microsoft.com/office/drawing/2014/main" id="{20B994B3-5CAA-D047-A315-D2E49DAA112A}"/>
              </a:ext>
            </a:extLst>
          </p:cNvPr>
          <p:cNvSpPr txBox="1">
            <a:spLocks noChangeArrowheads="1"/>
          </p:cNvSpPr>
          <p:nvPr/>
        </p:nvSpPr>
        <p:spPr bwMode="auto">
          <a:xfrm>
            <a:off x="428625" y="5084763"/>
            <a:ext cx="2714625" cy="523875"/>
          </a:xfrm>
          <a:prstGeom prst="rect">
            <a:avLst/>
          </a:prstGeom>
          <a:noFill/>
          <a:ln w="9525">
            <a:noFill/>
            <a:miter lim="800000"/>
            <a:headEnd/>
            <a:tailEnd/>
          </a:ln>
        </p:spPr>
        <p:txBody>
          <a:bodyPr>
            <a:spAutoFit/>
          </a:bodyPr>
          <a:lstStyle/>
          <a:p>
            <a:pPr>
              <a:defRPr/>
            </a:pPr>
            <a:r>
              <a:rPr lang="en-US" altLang="zh-CN" sz="2800" dirty="0" err="1">
                <a:solidFill>
                  <a:srgbClr val="0033CC"/>
                </a:solidFill>
                <a:latin typeface="+mn-lt"/>
                <a:ea typeface="华文新魏" pitchFamily="2" charset="-122"/>
              </a:rPr>
              <a:t>conend</a:t>
            </a:r>
            <a:endParaRPr lang="zh-CN" altLang="en-US" sz="2800" dirty="0">
              <a:solidFill>
                <a:srgbClr val="0033CC"/>
              </a:solidFill>
              <a:latin typeface="+mn-lt"/>
              <a:ea typeface="华文新魏" pitchFamily="2" charset="-122"/>
            </a:endParaRPr>
          </a:p>
        </p:txBody>
      </p:sp>
      <p:sp>
        <p:nvSpPr>
          <p:cNvPr id="8" name="TextBox 7">
            <a:extLst>
              <a:ext uri="{FF2B5EF4-FFF2-40B4-BE49-F238E27FC236}">
                <a16:creationId xmlns:a16="http://schemas.microsoft.com/office/drawing/2014/main" id="{4B4590E8-D3DE-2544-A190-D81D93462DB6}"/>
              </a:ext>
            </a:extLst>
          </p:cNvPr>
          <p:cNvSpPr txBox="1">
            <a:spLocks noChangeArrowheads="1"/>
          </p:cNvSpPr>
          <p:nvPr/>
        </p:nvSpPr>
        <p:spPr bwMode="auto">
          <a:xfrm>
            <a:off x="2643188" y="5732463"/>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0000"/>
                </a:solidFill>
                <a:latin typeface="华文新魏" panose="02010800040101010101" pitchFamily="2" charset="-122"/>
                <a:ea typeface="华文新魏" panose="02010800040101010101" pitchFamily="2" charset="-122"/>
              </a:rPr>
              <a:t>结果：</a:t>
            </a:r>
            <a:r>
              <a:rPr lang="en-US" altLang="zh-CN" sz="3200">
                <a:solidFill>
                  <a:srgbClr val="FF0000"/>
                </a:solidFill>
                <a:latin typeface="华文新魏" panose="02010800040101010101" pitchFamily="2" charset="-122"/>
                <a:ea typeface="华文新魏" panose="02010800040101010101" pitchFamily="2" charset="-122"/>
              </a:rPr>
              <a:t>P1</a:t>
            </a:r>
            <a:r>
              <a:rPr lang="zh-CN" altLang="en-US" sz="3200">
                <a:solidFill>
                  <a:srgbClr val="FF0000"/>
                </a:solidFill>
                <a:latin typeface="华文新魏" panose="02010800040101010101" pitchFamily="2" charset="-122"/>
                <a:ea typeface="华文新魏" panose="02010800040101010101" pitchFamily="2" charset="-122"/>
              </a:rPr>
              <a:t>、</a:t>
            </a:r>
            <a:r>
              <a:rPr lang="en-US" altLang="zh-CN" sz="3200">
                <a:solidFill>
                  <a:srgbClr val="FF0000"/>
                </a:solidFill>
                <a:latin typeface="华文新魏" panose="02010800040101010101" pitchFamily="2" charset="-122"/>
                <a:ea typeface="华文新魏" panose="02010800040101010101" pitchFamily="2" charset="-122"/>
              </a:rPr>
              <a:t>P2</a:t>
            </a:r>
            <a:r>
              <a:rPr lang="zh-CN" altLang="en-US" sz="3200">
                <a:solidFill>
                  <a:srgbClr val="FF0000"/>
                </a:solidFill>
                <a:latin typeface="华文新魏" panose="02010800040101010101" pitchFamily="2" charset="-122"/>
                <a:ea typeface="华文新魏" panose="02010800040101010101" pitchFamily="2" charset="-122"/>
              </a:rPr>
              <a:t>都不能进入临界区</a:t>
            </a:r>
          </a:p>
        </p:txBody>
      </p:sp>
      <p:sp>
        <p:nvSpPr>
          <p:cNvPr id="67591" name="Text Box 7">
            <a:extLst>
              <a:ext uri="{FF2B5EF4-FFF2-40B4-BE49-F238E27FC236}">
                <a16:creationId xmlns:a16="http://schemas.microsoft.com/office/drawing/2014/main" id="{B2C194B5-96AE-824D-A9E9-2DAF2A08D40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软件同步方法</a:t>
            </a:r>
          </a:p>
        </p:txBody>
      </p:sp>
      <p:sp>
        <p:nvSpPr>
          <p:cNvPr id="67592" name="灯片编号占位符 3">
            <a:extLst>
              <a:ext uri="{FF2B5EF4-FFF2-40B4-BE49-F238E27FC236}">
                <a16:creationId xmlns:a16="http://schemas.microsoft.com/office/drawing/2014/main" id="{AC9B0340-7C06-BD48-94CF-707573011AD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D0F12EB-E395-0143-B3B8-1F483243AD5F}" type="slidenum">
              <a:rPr lang="zh-CN" altLang="en-US" sz="1800"/>
              <a:pPr/>
              <a:t>66</a:t>
            </a:fld>
            <a:endParaRPr lang="en-US" altLang="zh-CN" sz="1800"/>
          </a:p>
        </p:txBody>
      </p:sp>
    </p:spTree>
    <p:extLst>
      <p:ext uri="{BB962C8B-B14F-4D97-AF65-F5344CB8AC3E}">
        <p14:creationId xmlns:p14="http://schemas.microsoft.com/office/powerpoint/2010/main" val="219557183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blinds(horizontal)">
                                      <p:cBhvr>
                                        <p:cTn id="7" dur="500"/>
                                        <p:tgtEl>
                                          <p:spTgt spid="2253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7" dur="500"/>
                                        <p:tgtEl>
                                          <p:spTgt spid="22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22" dur="500"/>
                                        <p:tgtEl>
                                          <p:spTgt spid="22531">
                                            <p:txEl>
                                              <p:pRg st="2" end="2"/>
                                            </p:txEl>
                                          </p:spTgt>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mph" presetSubtype="0" fill="hold" grpId="1" nodeType="clickEffect">
                                  <p:stCondLst>
                                    <p:cond delay="0"/>
                                  </p:stCondLst>
                                  <p:childTnLst>
                                    <p:animRot by="21600000">
                                      <p:cBhvr>
                                        <p:cTn id="4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nimBg="1"/>
      <p:bldP spid="4" grpId="0" animBg="1"/>
      <p:bldP spid="5" grpId="0" animBg="1"/>
      <p:bldP spid="6" grpId="0"/>
      <p:bldP spid="8" grpId="0"/>
      <p:bldP spid="8"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94185226-CC1B-5449-B505-6D8F0F8DB157}"/>
              </a:ext>
            </a:extLst>
          </p:cNvPr>
          <p:cNvSpPr>
            <a:spLocks noGrp="1" noChangeArrowheads="1"/>
          </p:cNvSpPr>
          <p:nvPr>
            <p:ph type="body" idx="4294967295"/>
          </p:nvPr>
        </p:nvSpPr>
        <p:spPr bwMode="auto">
          <a:xfrm>
            <a:off x="539750" y="1268413"/>
            <a:ext cx="7777163" cy="1368425"/>
          </a:xfrm>
          <a:prstGeom prst="rect">
            <a:avLst/>
          </a:prstGeom>
          <a:solidFill>
            <a:srgbClr val="C7FFF0"/>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en-US" altLang="zh-CN" sz="2400" b="1"/>
              <a:t>bool inside[2];</a:t>
            </a:r>
          </a:p>
          <a:p>
            <a:pPr eaLnBrk="1" hangingPunct="1">
              <a:buFont typeface="Wingdings" pitchFamily="2" charset="2"/>
              <a:buNone/>
            </a:pPr>
            <a:r>
              <a:rPr lang="en-US" altLang="zh-CN" sz="2400" b="1"/>
              <a:t>Inside[0]=false; inside[1]=false;</a:t>
            </a:r>
          </a:p>
          <a:p>
            <a:pPr eaLnBrk="1" hangingPunct="1">
              <a:buFont typeface="Wingdings" pitchFamily="2" charset="2"/>
              <a:buNone/>
            </a:pPr>
            <a:r>
              <a:rPr lang="en-US" altLang="zh-CN" sz="2400" b="1"/>
              <a:t>enum {0,1}  turn;</a:t>
            </a:r>
          </a:p>
        </p:txBody>
      </p:sp>
      <p:sp>
        <p:nvSpPr>
          <p:cNvPr id="29701" name="Text Box 5">
            <a:extLst>
              <a:ext uri="{FF2B5EF4-FFF2-40B4-BE49-F238E27FC236}">
                <a16:creationId xmlns:a16="http://schemas.microsoft.com/office/drawing/2014/main" id="{66C2C252-094B-B347-8732-A5D6C2F14D8D}"/>
              </a:ext>
            </a:extLst>
          </p:cNvPr>
          <p:cNvSpPr txBox="1">
            <a:spLocks noChangeArrowheads="1"/>
          </p:cNvSpPr>
          <p:nvPr/>
        </p:nvSpPr>
        <p:spPr bwMode="auto">
          <a:xfrm>
            <a:off x="611188" y="620713"/>
            <a:ext cx="4176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Font typeface="Wingdings" pitchFamily="2" charset="2"/>
              <a:buChar char="n"/>
            </a:pPr>
            <a:r>
              <a:rPr kumimoji="0" lang="en-US" altLang="zh-CN" sz="3200">
                <a:solidFill>
                  <a:srgbClr val="FF3300"/>
                </a:solidFill>
              </a:rPr>
              <a:t>Peterson</a:t>
            </a:r>
            <a:r>
              <a:rPr kumimoji="0" lang="zh-CN" altLang="en-US" sz="3200">
                <a:solidFill>
                  <a:srgbClr val="FF3300"/>
                </a:solidFill>
              </a:rPr>
              <a:t>算法</a:t>
            </a:r>
          </a:p>
        </p:txBody>
      </p:sp>
      <p:sp>
        <p:nvSpPr>
          <p:cNvPr id="29702" name="Rectangle 3">
            <a:extLst>
              <a:ext uri="{FF2B5EF4-FFF2-40B4-BE49-F238E27FC236}">
                <a16:creationId xmlns:a16="http://schemas.microsoft.com/office/drawing/2014/main" id="{5086AC8F-D0E8-084E-BA60-4A050A556599}"/>
              </a:ext>
            </a:extLst>
          </p:cNvPr>
          <p:cNvSpPr>
            <a:spLocks noChangeArrowheads="1"/>
          </p:cNvSpPr>
          <p:nvPr/>
        </p:nvSpPr>
        <p:spPr bwMode="auto">
          <a:xfrm>
            <a:off x="468313" y="2708275"/>
            <a:ext cx="4319587" cy="3671888"/>
          </a:xfrm>
          <a:prstGeom prst="rect">
            <a:avLst/>
          </a:prstGeom>
          <a:solidFill>
            <a:srgbClr val="FFF5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buClr>
                <a:schemeClr val="folHlink"/>
              </a:buClr>
              <a:buSzPct val="60000"/>
              <a:buFont typeface="Wingdings" pitchFamily="2" charset="2"/>
              <a:buNone/>
            </a:pPr>
            <a:r>
              <a:rPr kumimoji="0" lang="en-US" altLang="zh-CN">
                <a:solidFill>
                  <a:srgbClr val="CC3399"/>
                </a:solidFill>
                <a:latin typeface="Tahoma" panose="020B0604030504040204" pitchFamily="34" charset="0"/>
              </a:rPr>
              <a:t>cobegin</a:t>
            </a:r>
          </a:p>
          <a:p>
            <a:pPr>
              <a:buClr>
                <a:schemeClr val="folHlink"/>
              </a:buClr>
              <a:buSzPct val="60000"/>
              <a:buFont typeface="Wingdings" pitchFamily="2" charset="2"/>
              <a:buNone/>
            </a:pPr>
            <a:r>
              <a:rPr kumimoji="0" lang="en-US" altLang="zh-CN">
                <a:latin typeface="Tahoma" panose="020B0604030504040204" pitchFamily="34" charset="0"/>
              </a:rPr>
              <a:t> </a:t>
            </a:r>
            <a:r>
              <a:rPr kumimoji="0" lang="en-US" altLang="zh-CN">
                <a:solidFill>
                  <a:srgbClr val="0000FF"/>
                </a:solidFill>
                <a:latin typeface="Tahoma" panose="020B0604030504040204" pitchFamily="34" charset="0"/>
              </a:rPr>
              <a:t>process P0( ) {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inside[0]=true;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turn=1;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while(inside[1]&amp;&amp;turn==1);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a:t>
            </a:r>
            <a:r>
              <a:rPr kumimoji="0" lang="en-US" altLang="zh-CN">
                <a:solidFill>
                  <a:srgbClr val="0000FF"/>
                </a:solidFill>
                <a:latin typeface="华文新魏" panose="02010800040101010101" pitchFamily="2" charset="-122"/>
                <a:ea typeface="华文新魏" panose="02010800040101010101" pitchFamily="2" charset="-122"/>
              </a:rPr>
              <a:t>{</a:t>
            </a:r>
            <a:r>
              <a:rPr kumimoji="0" lang="zh-CN" altLang="en-US">
                <a:solidFill>
                  <a:srgbClr val="0000FF"/>
                </a:solidFill>
                <a:latin typeface="华文新魏" panose="02010800040101010101" pitchFamily="2" charset="-122"/>
                <a:ea typeface="华文新魏" panose="02010800040101010101" pitchFamily="2" charset="-122"/>
              </a:rPr>
              <a:t>临界区</a:t>
            </a:r>
            <a:r>
              <a:rPr kumimoji="0" lang="en-US" altLang="zh-CN">
                <a:solidFill>
                  <a:srgbClr val="0000FF"/>
                </a:solidFill>
                <a:latin typeface="华文新魏" panose="02010800040101010101" pitchFamily="2" charset="-122"/>
                <a:ea typeface="华文新魏" panose="02010800040101010101" pitchFamily="2" charset="-122"/>
              </a:rPr>
              <a:t>};</a:t>
            </a:r>
            <a:r>
              <a:rPr kumimoji="0" lang="en-US" altLang="zh-CN">
                <a:solidFill>
                  <a:srgbClr val="0000FF"/>
                </a:solidFill>
                <a:latin typeface="Tahoma" panose="020B0604030504040204" pitchFamily="34" charset="0"/>
              </a:rPr>
              <a:t>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inside[0]=false;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 </a:t>
            </a:r>
          </a:p>
        </p:txBody>
      </p:sp>
      <p:sp>
        <p:nvSpPr>
          <p:cNvPr id="29703" name="Rectangle 3">
            <a:extLst>
              <a:ext uri="{FF2B5EF4-FFF2-40B4-BE49-F238E27FC236}">
                <a16:creationId xmlns:a16="http://schemas.microsoft.com/office/drawing/2014/main" id="{AB9E51DD-D0AC-0848-AABC-A436AF5E117E}"/>
              </a:ext>
            </a:extLst>
          </p:cNvPr>
          <p:cNvSpPr>
            <a:spLocks noChangeArrowheads="1"/>
          </p:cNvSpPr>
          <p:nvPr/>
        </p:nvSpPr>
        <p:spPr bwMode="auto">
          <a:xfrm>
            <a:off x="4716463" y="2708275"/>
            <a:ext cx="4392612" cy="3614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Clr>
                <a:schemeClr val="folHlink"/>
              </a:buClr>
              <a:buSzPct val="60000"/>
              <a:buFont typeface="Wingdings" pitchFamily="2" charset="2"/>
              <a:buNone/>
            </a:pPr>
            <a:endParaRPr kumimoji="0" lang="en-US" altLang="zh-CN">
              <a:solidFill>
                <a:srgbClr val="0000FF"/>
              </a:solidFill>
              <a:latin typeface="Tahoma" panose="020B0604030504040204" pitchFamily="34" charset="0"/>
            </a:endParaRP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process P1( )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inside[1]=true;</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turn=0;</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while(inside[0]&amp;&amp;turn==0);</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a:t>
            </a:r>
            <a:r>
              <a:rPr kumimoji="0" lang="en-US" altLang="zh-CN">
                <a:solidFill>
                  <a:srgbClr val="0000FF"/>
                </a:solidFill>
                <a:latin typeface="华文新魏" panose="02010800040101010101" pitchFamily="2" charset="-122"/>
                <a:ea typeface="华文新魏" panose="02010800040101010101" pitchFamily="2" charset="-122"/>
              </a:rPr>
              <a:t>{</a:t>
            </a:r>
            <a:r>
              <a:rPr kumimoji="0" lang="zh-CN" altLang="en-US">
                <a:solidFill>
                  <a:srgbClr val="0000FF"/>
                </a:solidFill>
                <a:latin typeface="华文新魏" panose="02010800040101010101" pitchFamily="2" charset="-122"/>
                <a:ea typeface="华文新魏" panose="02010800040101010101" pitchFamily="2" charset="-122"/>
              </a:rPr>
              <a:t>临界区</a:t>
            </a:r>
            <a:r>
              <a:rPr kumimoji="0" lang="en-US" altLang="zh-CN">
                <a:solidFill>
                  <a:srgbClr val="0000FF"/>
                </a:solidFill>
                <a:latin typeface="华文新魏" panose="02010800040101010101" pitchFamily="2" charset="-122"/>
                <a:ea typeface="华文新魏" panose="02010800040101010101" pitchFamily="2" charset="-122"/>
              </a:rPr>
              <a:t>};</a:t>
            </a:r>
            <a:r>
              <a:rPr kumimoji="0" lang="en-US" altLang="zh-CN">
                <a:solidFill>
                  <a:srgbClr val="0000FF"/>
                </a:solidFill>
                <a:latin typeface="Tahoma" panose="020B0604030504040204" pitchFamily="34" charset="0"/>
              </a:rPr>
              <a:t>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inside[1]=false;</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  </a:t>
            </a:r>
          </a:p>
        </p:txBody>
      </p:sp>
      <p:sp>
        <p:nvSpPr>
          <p:cNvPr id="29704" name="Text Box 8">
            <a:extLst>
              <a:ext uri="{FF2B5EF4-FFF2-40B4-BE49-F238E27FC236}">
                <a16:creationId xmlns:a16="http://schemas.microsoft.com/office/drawing/2014/main" id="{3ED84925-3B99-994C-87D5-081296FE3AEE}"/>
              </a:ext>
            </a:extLst>
          </p:cNvPr>
          <p:cNvSpPr txBox="1">
            <a:spLocks noChangeArrowheads="1"/>
          </p:cNvSpPr>
          <p:nvPr/>
        </p:nvSpPr>
        <p:spPr bwMode="auto">
          <a:xfrm>
            <a:off x="4930775" y="5589588"/>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kumimoji="0" lang="en-US" altLang="zh-CN">
                <a:solidFill>
                  <a:srgbClr val="CC3399"/>
                </a:solidFill>
                <a:latin typeface="Tahoma" panose="020B0604030504040204" pitchFamily="34" charset="0"/>
                <a:cs typeface="Tahoma" panose="020B0604030504040204" pitchFamily="34" charset="0"/>
              </a:rPr>
              <a:t>coend</a:t>
            </a:r>
            <a:endParaRPr kumimoji="0" lang="zh-CN" altLang="en-US">
              <a:solidFill>
                <a:srgbClr val="CC3399"/>
              </a:solidFill>
              <a:latin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39444F79-9E50-1E4F-BC45-D1201BA9916F}"/>
              </a:ext>
            </a:extLst>
          </p:cNvPr>
          <p:cNvSpPr txBox="1">
            <a:spLocks noChangeArrowheads="1"/>
          </p:cNvSpPr>
          <p:nvPr/>
        </p:nvSpPr>
        <p:spPr bwMode="auto">
          <a:xfrm>
            <a:off x="1979613" y="6223000"/>
            <a:ext cx="666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华文新魏" panose="02010800040101010101" pitchFamily="2" charset="-122"/>
                <a:ea typeface="华文新魏" panose="02010800040101010101" pitchFamily="2" charset="-122"/>
              </a:rPr>
              <a:t>结果：</a:t>
            </a:r>
            <a:r>
              <a:rPr lang="en-US" altLang="zh-CN" sz="2800">
                <a:solidFill>
                  <a:srgbClr val="FF0000"/>
                </a:solidFill>
                <a:latin typeface="华文新魏" panose="02010800040101010101" pitchFamily="2" charset="-122"/>
                <a:ea typeface="华文新魏" panose="02010800040101010101" pitchFamily="2" charset="-122"/>
              </a:rPr>
              <a:t>P1</a:t>
            </a:r>
            <a:r>
              <a:rPr lang="zh-CN" altLang="en-US" sz="2800">
                <a:solidFill>
                  <a:srgbClr val="FF0000"/>
                </a:solidFill>
                <a:latin typeface="华文新魏" panose="02010800040101010101" pitchFamily="2" charset="-122"/>
                <a:ea typeface="华文新魏" panose="02010800040101010101" pitchFamily="2" charset="-122"/>
              </a:rPr>
              <a:t>、</a:t>
            </a:r>
            <a:r>
              <a:rPr lang="en-US" altLang="zh-CN" sz="2800">
                <a:solidFill>
                  <a:srgbClr val="FF0000"/>
                </a:solidFill>
                <a:latin typeface="华文新魏" panose="02010800040101010101" pitchFamily="2" charset="-122"/>
                <a:ea typeface="华文新魏" panose="02010800040101010101" pitchFamily="2" charset="-122"/>
              </a:rPr>
              <a:t>P2</a:t>
            </a:r>
            <a:r>
              <a:rPr lang="zh-CN" altLang="en-US" sz="2800">
                <a:solidFill>
                  <a:srgbClr val="FF0000"/>
                </a:solidFill>
                <a:latin typeface="华文新魏" panose="02010800040101010101" pitchFamily="2" charset="-122"/>
                <a:ea typeface="华文新魏" panose="02010800040101010101" pitchFamily="2" charset="-122"/>
              </a:rPr>
              <a:t>可以多次互斥进入临界区</a:t>
            </a:r>
          </a:p>
        </p:txBody>
      </p:sp>
      <p:sp>
        <p:nvSpPr>
          <p:cNvPr id="68616" name="Text Box 7">
            <a:extLst>
              <a:ext uri="{FF2B5EF4-FFF2-40B4-BE49-F238E27FC236}">
                <a16:creationId xmlns:a16="http://schemas.microsoft.com/office/drawing/2014/main" id="{E27A77E3-48B8-124A-81F3-E7D783C8EAB1}"/>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软件同步方法</a:t>
            </a:r>
          </a:p>
        </p:txBody>
      </p:sp>
      <p:sp>
        <p:nvSpPr>
          <p:cNvPr id="68617" name="灯片编号占位符 3">
            <a:extLst>
              <a:ext uri="{FF2B5EF4-FFF2-40B4-BE49-F238E27FC236}">
                <a16:creationId xmlns:a16="http://schemas.microsoft.com/office/drawing/2014/main" id="{C07419BC-4913-2342-9A95-FC0DEEA5762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92228E0-2B07-2141-8250-A06E28D1DD88}" type="slidenum">
              <a:rPr lang="zh-CN" altLang="en-US" sz="1800"/>
              <a:pPr/>
              <a:t>67</a:t>
            </a:fld>
            <a:endParaRPr lang="en-US" altLang="zh-CN" sz="1800"/>
          </a:p>
        </p:txBody>
      </p:sp>
    </p:spTree>
    <p:extLst>
      <p:ext uri="{BB962C8B-B14F-4D97-AF65-F5344CB8AC3E}">
        <p14:creationId xmlns:p14="http://schemas.microsoft.com/office/powerpoint/2010/main" val="113182537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blinds(horizontal)">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linds(horizontal)">
                                      <p:cBhvr>
                                        <p:cTn id="17" dur="500"/>
                                        <p:tgtEl>
                                          <p:spTgt spid="297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blinds(horizontal)">
                                      <p:cBhvr>
                                        <p:cTn id="22" dur="500"/>
                                        <p:tgtEl>
                                          <p:spTgt spid="29703"/>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9704"/>
                                        </p:tgtEl>
                                        <p:attrNameLst>
                                          <p:attrName>style.visibility</p:attrName>
                                        </p:attrNameLst>
                                      </p:cBhvr>
                                      <p:to>
                                        <p:strVal val="visible"/>
                                      </p:to>
                                    </p:set>
                                    <p:animEffect transition="in" filter="blinds(horizontal)">
                                      <p:cBhvr>
                                        <p:cTn id="26" dur="500"/>
                                        <p:tgtEl>
                                          <p:spTgt spid="297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P spid="29702" grpId="0" animBg="1"/>
      <p:bldP spid="29703" grpId="0" animBg="1"/>
      <p:bldP spid="29704"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5CDA355E-5EE7-8A48-8652-D2D63A9DEBAD}"/>
              </a:ext>
            </a:extLst>
          </p:cNvPr>
          <p:cNvSpPr>
            <a:spLocks noGrp="1" noChangeArrowheads="1"/>
          </p:cNvSpPr>
          <p:nvPr>
            <p:ph type="body" idx="4294967295"/>
          </p:nvPr>
        </p:nvSpPr>
        <p:spPr bwMode="auto">
          <a:xfrm>
            <a:off x="611188" y="1125538"/>
            <a:ext cx="8208962" cy="4679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Clr>
                <a:srgbClr val="FF0000"/>
              </a:buClr>
              <a:buSzPct val="70000"/>
              <a:buFont typeface="Wingdings" pitchFamily="2" charset="2"/>
              <a:buChar char="n"/>
            </a:pPr>
            <a:r>
              <a:rPr lang="zh-CN" altLang="en-US" sz="3600" b="1">
                <a:solidFill>
                  <a:srgbClr val="0000FF"/>
                </a:solidFill>
                <a:latin typeface="华文楷体" panose="02010600040101010101" pitchFamily="2" charset="-122"/>
                <a:ea typeface="华文楷体" panose="02010600040101010101" pitchFamily="2" charset="-122"/>
              </a:rPr>
              <a:t>关中断</a:t>
            </a:r>
            <a:endParaRPr lang="en-US" altLang="zh-CN" sz="3600" b="1">
              <a:solidFill>
                <a:srgbClr val="0000FF"/>
              </a:solidFill>
              <a:latin typeface="华文楷体" panose="02010600040101010101" pitchFamily="2" charset="-122"/>
              <a:ea typeface="华文楷体" panose="02010600040101010101" pitchFamily="2" charset="-122"/>
            </a:endParaRPr>
          </a:p>
          <a:p>
            <a:pPr lvl="1" eaLnBrk="1" hangingPunct="1">
              <a:buClr>
                <a:srgbClr val="FF0000"/>
              </a:buClr>
              <a:buSzPct val="70000"/>
              <a:buFont typeface="Wingdings" pitchFamily="2" charset="2"/>
              <a:buChar char="n"/>
            </a:pPr>
            <a:r>
              <a:rPr lang="zh-CN" altLang="en-US" sz="3600" b="1">
                <a:solidFill>
                  <a:srgbClr val="0000FF"/>
                </a:solidFill>
                <a:latin typeface="华文楷体" panose="02010600040101010101" pitchFamily="2" charset="-122"/>
                <a:ea typeface="华文楷体" panose="02010600040101010101" pitchFamily="2" charset="-122"/>
              </a:rPr>
              <a:t>硬件指令</a:t>
            </a:r>
            <a:endParaRPr lang="en-US" altLang="zh-CN" sz="3600" b="1">
              <a:solidFill>
                <a:srgbClr val="0000FF"/>
              </a:solidFill>
              <a:latin typeface="华文楷体" panose="02010600040101010101" pitchFamily="2" charset="-122"/>
              <a:ea typeface="华文楷体" panose="02010600040101010101" pitchFamily="2" charset="-122"/>
            </a:endParaRPr>
          </a:p>
          <a:p>
            <a:pPr lvl="2" eaLnBrk="1" hangingPunct="1">
              <a:buClr>
                <a:srgbClr val="FFC000"/>
              </a:buClr>
              <a:buSzPct val="70000"/>
              <a:buFont typeface="Wingdings" pitchFamily="2" charset="2"/>
              <a:buChar char="n"/>
            </a:pPr>
            <a:r>
              <a:rPr lang="zh-CN" altLang="en-US" sz="3200" b="1">
                <a:solidFill>
                  <a:srgbClr val="FF3300"/>
                </a:solidFill>
                <a:latin typeface="华文楷体" panose="02010600040101010101" pitchFamily="2" charset="-122"/>
                <a:ea typeface="华文楷体" panose="02010600040101010101" pitchFamily="2" charset="-122"/>
              </a:rPr>
              <a:t>测试并设置指令（</a:t>
            </a:r>
            <a:r>
              <a:rPr lang="en-US" altLang="zh-CN" sz="3200" b="1">
                <a:solidFill>
                  <a:srgbClr val="FF3300"/>
                </a:solidFill>
                <a:latin typeface="华文楷体" panose="02010600040101010101" pitchFamily="2" charset="-122"/>
                <a:ea typeface="华文楷体" panose="02010600040101010101" pitchFamily="2" charset="-122"/>
              </a:rPr>
              <a:t>TS</a:t>
            </a:r>
            <a:r>
              <a:rPr lang="zh-CN" altLang="en-US" sz="3200" b="1">
                <a:solidFill>
                  <a:srgbClr val="FF3300"/>
                </a:solidFill>
                <a:latin typeface="华文楷体" panose="02010600040101010101" pitchFamily="2" charset="-122"/>
                <a:ea typeface="华文楷体" panose="02010600040101010101" pitchFamily="2" charset="-122"/>
              </a:rPr>
              <a:t>）</a:t>
            </a:r>
            <a:endParaRPr lang="en-US" altLang="zh-CN" sz="3200" b="1">
              <a:solidFill>
                <a:srgbClr val="FF3300"/>
              </a:solidFill>
              <a:latin typeface="华文楷体" panose="02010600040101010101" pitchFamily="2" charset="-122"/>
              <a:ea typeface="华文楷体" panose="02010600040101010101" pitchFamily="2" charset="-122"/>
            </a:endParaRPr>
          </a:p>
          <a:p>
            <a:pPr lvl="2" eaLnBrk="1" hangingPunct="1">
              <a:buClr>
                <a:srgbClr val="FFC000"/>
              </a:buClr>
              <a:buSzPct val="70000"/>
              <a:buFont typeface="Wingdings" pitchFamily="2" charset="2"/>
              <a:buChar char="n"/>
            </a:pPr>
            <a:r>
              <a:rPr lang="zh-CN" altLang="en-US" sz="3200" b="1">
                <a:solidFill>
                  <a:srgbClr val="FF3300"/>
                </a:solidFill>
                <a:latin typeface="华文楷体" panose="02010600040101010101" pitchFamily="2" charset="-122"/>
                <a:ea typeface="华文楷体" panose="02010600040101010101" pitchFamily="2" charset="-122"/>
              </a:rPr>
              <a:t>对换指令</a:t>
            </a:r>
            <a:r>
              <a:rPr lang="en-US" altLang="zh-CN" sz="3200" b="1">
                <a:solidFill>
                  <a:srgbClr val="FF3300"/>
                </a:solidFill>
                <a:latin typeface="华文楷体" panose="02010600040101010101" pitchFamily="2" charset="-122"/>
                <a:ea typeface="华文楷体" panose="02010600040101010101" pitchFamily="2" charset="-122"/>
              </a:rPr>
              <a:t>(Swap)</a:t>
            </a:r>
            <a:endParaRPr lang="zh-CN" altLang="en-US" sz="3200" b="1">
              <a:solidFill>
                <a:srgbClr val="FF3300"/>
              </a:solidFill>
              <a:latin typeface="华文楷体" panose="02010600040101010101" pitchFamily="2" charset="-122"/>
              <a:ea typeface="华文楷体" panose="02010600040101010101" pitchFamily="2" charset="-122"/>
            </a:endParaRPr>
          </a:p>
          <a:p>
            <a:pPr eaLnBrk="1" hangingPunct="1"/>
            <a:endParaRPr lang="en-US" altLang="zh-CN" sz="4000" b="1">
              <a:solidFill>
                <a:srgbClr val="CC3399"/>
              </a:solidFill>
              <a:latin typeface="华文楷体" panose="02010600040101010101" pitchFamily="2" charset="-122"/>
              <a:ea typeface="华文楷体" panose="02010600040101010101" pitchFamily="2" charset="-122"/>
            </a:endParaRPr>
          </a:p>
        </p:txBody>
      </p:sp>
      <p:sp>
        <p:nvSpPr>
          <p:cNvPr id="69635" name="Text Box 7">
            <a:extLst>
              <a:ext uri="{FF2B5EF4-FFF2-40B4-BE49-F238E27FC236}">
                <a16:creationId xmlns:a16="http://schemas.microsoft.com/office/drawing/2014/main" id="{55E5DD31-2CE1-9149-8A30-67AD12638E6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69636" name="灯片编号占位符 3">
            <a:extLst>
              <a:ext uri="{FF2B5EF4-FFF2-40B4-BE49-F238E27FC236}">
                <a16:creationId xmlns:a16="http://schemas.microsoft.com/office/drawing/2014/main" id="{3443AB50-C2FB-4D49-A72C-6F18C5CE615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E3F0768-3DA5-CE4F-9DE9-3AEFC684187B}" type="slidenum">
              <a:rPr lang="zh-CN" altLang="en-US" sz="1800"/>
              <a:pPr/>
              <a:t>68</a:t>
            </a:fld>
            <a:endParaRPr lang="en-US" altLang="zh-CN" sz="1800"/>
          </a:p>
        </p:txBody>
      </p:sp>
    </p:spTree>
    <p:extLst>
      <p:ext uri="{BB962C8B-B14F-4D97-AF65-F5344CB8AC3E}">
        <p14:creationId xmlns:p14="http://schemas.microsoft.com/office/powerpoint/2010/main" val="495892001"/>
      </p:ext>
    </p:extLst>
  </p:cSld>
  <p:clrMapOvr>
    <a:masterClrMapping/>
  </p:clrMapOvr>
  <p:transition>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C3B8B875-3546-4647-B148-937DB7C639EF}"/>
              </a:ext>
            </a:extLst>
          </p:cNvPr>
          <p:cNvSpPr>
            <a:spLocks noGrp="1" noChangeArrowheads="1"/>
          </p:cNvSpPr>
          <p:nvPr>
            <p:ph type="title" idx="4294967295"/>
          </p:nvPr>
        </p:nvSpPr>
        <p:spPr>
          <a:xfrm>
            <a:off x="611188" y="584200"/>
            <a:ext cx="4051300" cy="684213"/>
          </a:xfrm>
          <a:prstGeom prst="rect">
            <a:avLst/>
          </a:prstGeom>
        </p:spPr>
        <p:txBody>
          <a:bodyPr anchor="ctr"/>
          <a:lstStyle/>
          <a:p>
            <a:pPr eaLnBrk="1" hangingPunct="1"/>
            <a:r>
              <a:rPr lang="zh-CN" altLang="en-US" sz="40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关中断</a:t>
            </a:r>
          </a:p>
        </p:txBody>
      </p:sp>
      <p:sp>
        <p:nvSpPr>
          <p:cNvPr id="33795" name="Rectangle 3">
            <a:extLst>
              <a:ext uri="{FF2B5EF4-FFF2-40B4-BE49-F238E27FC236}">
                <a16:creationId xmlns:a16="http://schemas.microsoft.com/office/drawing/2014/main" id="{34F2CF2C-A59D-7746-8684-ACE5514F0511}"/>
              </a:ext>
            </a:extLst>
          </p:cNvPr>
          <p:cNvSpPr>
            <a:spLocks noGrp="1" noChangeArrowheads="1"/>
          </p:cNvSpPr>
          <p:nvPr>
            <p:ph type="body" idx="4294967295"/>
          </p:nvPr>
        </p:nvSpPr>
        <p:spPr bwMode="auto">
          <a:xfrm>
            <a:off x="611188" y="1308100"/>
            <a:ext cx="8424862" cy="4713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buClr>
                <a:srgbClr val="FF0000"/>
              </a:buClr>
            </a:pPr>
            <a:r>
              <a:rPr lang="zh-CN" altLang="en-US" sz="3600" b="1">
                <a:solidFill>
                  <a:srgbClr val="FF3300"/>
                </a:solidFill>
                <a:latin typeface="华文楷体" panose="02010600040101010101" pitchFamily="2" charset="-122"/>
                <a:ea typeface="华文楷体" panose="02010600040101010101" pitchFamily="2" charset="-122"/>
              </a:rPr>
              <a:t>开、关中断实现临界资源的互斥使用</a:t>
            </a:r>
          </a:p>
          <a:p>
            <a:pPr lvl="1" algn="just" eaLnBrk="1" hangingPunct="1">
              <a:lnSpc>
                <a:spcPct val="90000"/>
              </a:lnSpc>
            </a:pPr>
            <a:r>
              <a:rPr lang="zh-CN" altLang="en-US" sz="3200" b="1">
                <a:solidFill>
                  <a:srgbClr val="0000FF"/>
                </a:solidFill>
                <a:latin typeface="华文楷体" panose="02010600040101010101" pitchFamily="2" charset="-122"/>
                <a:ea typeface="华文楷体" panose="02010600040101010101" pitchFamily="2" charset="-122"/>
              </a:rPr>
              <a:t>实现互斥的最简单方法</a:t>
            </a:r>
          </a:p>
          <a:p>
            <a:pPr lvl="1" algn="just" eaLnBrk="1" hangingPunct="1">
              <a:lnSpc>
                <a:spcPct val="90000"/>
              </a:lnSpc>
            </a:pPr>
            <a:r>
              <a:rPr lang="zh-CN" altLang="en-US" sz="3200" b="1">
                <a:solidFill>
                  <a:srgbClr val="0000FF"/>
                </a:solidFill>
                <a:latin typeface="华文楷体" panose="02010600040101010101" pitchFamily="2" charset="-122"/>
                <a:ea typeface="华文楷体" panose="02010600040101010101" pitchFamily="2" charset="-122"/>
              </a:rPr>
              <a:t>关中断适用场合</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更新共享变量、链表等少数指令期间</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不适合作为通用互斥机制</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不适合多</a:t>
            </a:r>
            <a:r>
              <a:rPr lang="en-US" altLang="zh-CN" sz="2800" b="1">
                <a:solidFill>
                  <a:srgbClr val="171D17"/>
                </a:solidFill>
                <a:latin typeface="华文楷体" panose="02010600040101010101" pitchFamily="2" charset="-122"/>
                <a:ea typeface="华文楷体" panose="02010600040101010101" pitchFamily="2" charset="-122"/>
              </a:rPr>
              <a:t>CPU</a:t>
            </a:r>
            <a:r>
              <a:rPr lang="zh-CN" altLang="en-US" sz="2800" b="1">
                <a:solidFill>
                  <a:srgbClr val="171D17"/>
                </a:solidFill>
                <a:latin typeface="华文楷体" panose="02010600040101010101" pitchFamily="2" charset="-122"/>
                <a:ea typeface="华文楷体" panose="02010600040101010101" pitchFamily="2" charset="-122"/>
              </a:rPr>
              <a:t>环境</a:t>
            </a:r>
          </a:p>
          <a:p>
            <a:pPr lvl="1" algn="just" eaLnBrk="1" hangingPunct="1">
              <a:lnSpc>
                <a:spcPct val="90000"/>
              </a:lnSpc>
            </a:pPr>
            <a:r>
              <a:rPr lang="zh-CN" altLang="en-US" sz="3200" b="1">
                <a:solidFill>
                  <a:srgbClr val="0000FF"/>
                </a:solidFill>
                <a:latin typeface="华文楷体" panose="02010600040101010101" pitchFamily="2" charset="-122"/>
                <a:ea typeface="华文楷体" panose="02010600040101010101" pitchFamily="2" charset="-122"/>
              </a:rPr>
              <a:t>关中断方法的缺点</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系统效率低</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可能造成系统死锁</a:t>
            </a:r>
          </a:p>
          <a:p>
            <a:pPr algn="just" eaLnBrk="1" hangingPunct="1">
              <a:lnSpc>
                <a:spcPct val="90000"/>
              </a:lnSpc>
            </a:pPr>
            <a:endParaRPr lang="en-US" altLang="zh-CN" sz="4400" b="1">
              <a:latin typeface="华文楷体" panose="02010600040101010101" pitchFamily="2" charset="-122"/>
              <a:ea typeface="华文楷体" panose="02010600040101010101" pitchFamily="2" charset="-122"/>
            </a:endParaRPr>
          </a:p>
        </p:txBody>
      </p:sp>
      <p:sp>
        <p:nvSpPr>
          <p:cNvPr id="4" name="TextBox 3">
            <a:extLst>
              <a:ext uri="{FF2B5EF4-FFF2-40B4-BE49-F238E27FC236}">
                <a16:creationId xmlns:a16="http://schemas.microsoft.com/office/drawing/2014/main" id="{C779D995-0871-3E4D-835C-F8CF538A19A8}"/>
              </a:ext>
            </a:extLst>
          </p:cNvPr>
          <p:cNvSpPr txBox="1"/>
          <p:nvPr/>
        </p:nvSpPr>
        <p:spPr>
          <a:xfrm>
            <a:off x="5857875" y="3643313"/>
            <a:ext cx="3143250" cy="2678112"/>
          </a:xfrm>
          <a:prstGeom prst="rect">
            <a:avLst/>
          </a:prstGeom>
          <a:solidFill>
            <a:srgbClr val="C7FFF0"/>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latin typeface="Times New Roman" panose="02020603050405020304" pitchFamily="18" charset="0"/>
              </a:rPr>
              <a:t>While(true)</a:t>
            </a:r>
          </a:p>
          <a:p>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禁用中断*</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*临界区*</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*启用中断*</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*其余部分*</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a:t>
            </a:r>
            <a:endParaRPr lang="zh-CN" altLang="en-US">
              <a:solidFill>
                <a:srgbClr val="0000FF"/>
              </a:solidFill>
              <a:latin typeface="Times New Roman" panose="02020603050405020304" pitchFamily="18" charset="0"/>
            </a:endParaRPr>
          </a:p>
        </p:txBody>
      </p:sp>
      <p:sp>
        <p:nvSpPr>
          <p:cNvPr id="5" name="Text Box 7">
            <a:extLst>
              <a:ext uri="{FF2B5EF4-FFF2-40B4-BE49-F238E27FC236}">
                <a16:creationId xmlns:a16="http://schemas.microsoft.com/office/drawing/2014/main" id="{BB92ED21-E171-F845-80E9-988CB1E248D5}"/>
              </a:ext>
            </a:extLst>
          </p:cNvPr>
          <p:cNvSpPr txBox="1">
            <a:spLocks noChangeArrowheads="1"/>
          </p:cNvSpPr>
          <p:nvPr/>
        </p:nvSpPr>
        <p:spPr bwMode="auto">
          <a:xfrm>
            <a:off x="457200" y="-76200"/>
            <a:ext cx="8362950" cy="646113"/>
          </a:xfrm>
          <a:prstGeom prst="rect">
            <a:avLst/>
          </a:prstGeom>
          <a:noFill/>
          <a:ln w="12700">
            <a:noFill/>
            <a:miter lim="800000"/>
            <a:headEnd/>
            <a:tailEnd/>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0662" name="灯片编号占位符 3">
            <a:extLst>
              <a:ext uri="{FF2B5EF4-FFF2-40B4-BE49-F238E27FC236}">
                <a16:creationId xmlns:a16="http://schemas.microsoft.com/office/drawing/2014/main" id="{F33207D6-E2B1-5D4F-A546-EB650E99213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F67E6B8-0356-5246-AA2A-3F72AD9B39DE}" type="slidenum">
              <a:rPr lang="zh-CN" altLang="en-US" sz="1800"/>
              <a:pPr/>
              <a:t>69</a:t>
            </a:fld>
            <a:endParaRPr lang="en-US" altLang="zh-CN" sz="1800"/>
          </a:p>
        </p:txBody>
      </p:sp>
    </p:spTree>
    <p:extLst>
      <p:ext uri="{BB962C8B-B14F-4D97-AF65-F5344CB8AC3E}">
        <p14:creationId xmlns:p14="http://schemas.microsoft.com/office/powerpoint/2010/main" val="326582659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22" dur="500"/>
                                        <p:tgtEl>
                                          <p:spTgt spid="337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7" dur="500"/>
                                        <p:tgtEl>
                                          <p:spTgt spid="337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32" dur="500"/>
                                        <p:tgtEl>
                                          <p:spTgt spid="3379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37" dur="500"/>
                                        <p:tgtEl>
                                          <p:spTgt spid="3379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42" dur="500"/>
                                        <p:tgtEl>
                                          <p:spTgt spid="3379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47" dur="500"/>
                                        <p:tgtEl>
                                          <p:spTgt spid="3379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52" dur="500"/>
                                        <p:tgtEl>
                                          <p:spTgt spid="33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a:extLst>
              <a:ext uri="{FF2B5EF4-FFF2-40B4-BE49-F238E27FC236}">
                <a16:creationId xmlns:a16="http://schemas.microsoft.com/office/drawing/2014/main" id="{3E52CEDE-1312-F94F-8B39-7D240AD06591}"/>
              </a:ext>
            </a:extLst>
          </p:cNvPr>
          <p:cNvSpPr txBox="1">
            <a:spLocks noChangeArrowheads="1"/>
          </p:cNvSpPr>
          <p:nvPr/>
        </p:nvSpPr>
        <p:spPr bwMode="auto">
          <a:xfrm>
            <a:off x="609600" y="685800"/>
            <a:ext cx="8077200"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在该例中存在下述前趋关系：</a:t>
            </a:r>
          </a:p>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a:t>
            </a:r>
            <a:r>
              <a:rPr lang="zh-CN" altLang="en-US" sz="2800" b="1">
                <a:solidFill>
                  <a:schemeClr val="tx1"/>
                </a:solidFill>
                <a:latin typeface="楷体_GB2312" pitchFamily="49" charset="-122"/>
                <a:ea typeface="楷体_GB2312" pitchFamily="49" charset="-122"/>
              </a:rPr>
              <a:t>，</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i+1</a:t>
            </a:r>
            <a:r>
              <a:rPr lang="en-US" altLang="zh-CN" sz="2800" b="1">
                <a:solidFill>
                  <a:schemeClr val="tx1"/>
                </a:solidFill>
                <a:latin typeface="楷体_GB2312" pitchFamily="49" charset="-122"/>
                <a:ea typeface="楷体_GB2312" pitchFamily="49" charset="-122"/>
              </a:rPr>
              <a:t>, C</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 C</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i+1</a:t>
            </a:r>
          </a:p>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而</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a:t>
            </a:r>
            <a:r>
              <a:rPr lang="zh-CN" altLang="en-US" sz="2800" b="1">
                <a:solidFill>
                  <a:schemeClr val="tx1"/>
                </a:solidFill>
                <a:latin typeface="楷体_GB2312" pitchFamily="49" charset="-122"/>
                <a:ea typeface="楷体_GB2312" pitchFamily="49" charset="-122"/>
              </a:rPr>
              <a:t>及</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是重迭的，亦即在</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a:t>
            </a:r>
            <a:r>
              <a:rPr lang="zh-CN" altLang="en-US" sz="2800" b="1">
                <a:solidFill>
                  <a:schemeClr val="tx1"/>
                </a:solidFill>
                <a:latin typeface="楷体_GB2312" pitchFamily="49" charset="-122"/>
                <a:ea typeface="楷体_GB2312" pitchFamily="49" charset="-122"/>
              </a:rPr>
              <a:t>以及</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之间，可以并发执行。</a:t>
            </a:r>
          </a:p>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   对于具有下述四条语句的程序段： </a:t>
            </a:r>
          </a:p>
          <a:p>
            <a:pPr algn="just" eaLnBrk="1" hangingPunct="1">
              <a:lnSpc>
                <a:spcPct val="1100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S</a:t>
            </a:r>
            <a:r>
              <a:rPr lang="en-US" altLang="zh-CN" sz="2800" b="1" baseline="-25000">
                <a:solidFill>
                  <a:schemeClr val="tx1"/>
                </a:solidFill>
                <a:latin typeface="楷体_GB2312" pitchFamily="49" charset="-122"/>
                <a:ea typeface="楷体_GB2312" pitchFamily="49" charset="-122"/>
              </a:rPr>
              <a:t>1</a:t>
            </a:r>
            <a:r>
              <a:rPr lang="en-US" altLang="zh-CN" sz="2800" b="1">
                <a:solidFill>
                  <a:schemeClr val="tx1"/>
                </a:solidFill>
                <a:latin typeface="楷体_GB2312" pitchFamily="49" charset="-122"/>
                <a:ea typeface="楷体_GB2312" pitchFamily="49" charset="-122"/>
              </a:rPr>
              <a:t>: a∶=x+2 </a:t>
            </a:r>
          </a:p>
          <a:p>
            <a:pPr algn="just" eaLnBrk="1" hangingPunct="1">
              <a:lnSpc>
                <a:spcPct val="110000"/>
              </a:lnSpc>
              <a:spcBef>
                <a:spcPct val="50000"/>
              </a:spcBef>
            </a:pPr>
            <a:r>
              <a:rPr lang="en-US" altLang="zh-CN" sz="2800" b="1">
                <a:solidFill>
                  <a:schemeClr val="tx1"/>
                </a:solidFill>
                <a:latin typeface="楷体_GB2312" pitchFamily="49" charset="-122"/>
                <a:ea typeface="楷体_GB2312" pitchFamily="49" charset="-122"/>
              </a:rPr>
              <a:t>         S</a:t>
            </a:r>
            <a:r>
              <a:rPr lang="en-US" altLang="zh-CN" sz="2800" b="1" baseline="-25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 b∶=y+4 </a:t>
            </a:r>
          </a:p>
          <a:p>
            <a:pPr algn="just" eaLnBrk="1" hangingPunct="1">
              <a:lnSpc>
                <a:spcPct val="110000"/>
              </a:lnSpc>
              <a:spcBef>
                <a:spcPct val="50000"/>
              </a:spcBef>
            </a:pPr>
            <a:r>
              <a:rPr lang="en-US" altLang="zh-CN" sz="2800" b="1">
                <a:solidFill>
                  <a:schemeClr val="tx1"/>
                </a:solidFill>
                <a:latin typeface="楷体_GB2312" pitchFamily="49" charset="-122"/>
                <a:ea typeface="楷体_GB2312" pitchFamily="49" charset="-122"/>
              </a:rPr>
              <a:t>         S</a:t>
            </a:r>
            <a:r>
              <a:rPr lang="en-US" altLang="zh-CN" sz="2800" b="1" baseline="-25000">
                <a:solidFill>
                  <a:schemeClr val="tx1"/>
                </a:solidFill>
                <a:latin typeface="楷体_GB2312" pitchFamily="49" charset="-122"/>
                <a:ea typeface="楷体_GB2312" pitchFamily="49" charset="-122"/>
              </a:rPr>
              <a:t>3</a:t>
            </a:r>
            <a:r>
              <a:rPr lang="en-US" altLang="zh-CN" sz="2800" b="1">
                <a:solidFill>
                  <a:schemeClr val="tx1"/>
                </a:solidFill>
                <a:latin typeface="楷体_GB2312" pitchFamily="49" charset="-122"/>
                <a:ea typeface="楷体_GB2312" pitchFamily="49" charset="-122"/>
              </a:rPr>
              <a:t>: c∶=a+b </a:t>
            </a:r>
          </a:p>
          <a:p>
            <a:pPr eaLnBrk="1" hangingPunct="1">
              <a:lnSpc>
                <a:spcPct val="110000"/>
              </a:lnSpc>
              <a:spcBef>
                <a:spcPct val="50000"/>
              </a:spcBef>
            </a:pPr>
            <a:r>
              <a:rPr lang="en-US" altLang="zh-CN" sz="2800" b="1">
                <a:solidFill>
                  <a:schemeClr val="tx1"/>
                </a:solidFill>
                <a:latin typeface="楷体_GB2312" pitchFamily="49" charset="-122"/>
                <a:ea typeface="楷体_GB2312" pitchFamily="49" charset="-122"/>
              </a:rPr>
              <a:t>         S</a:t>
            </a:r>
            <a:r>
              <a:rPr lang="en-US" altLang="zh-CN" sz="2800" b="1" baseline="-25000">
                <a:solidFill>
                  <a:schemeClr val="tx1"/>
                </a:solidFill>
                <a:latin typeface="楷体_GB2312" pitchFamily="49" charset="-122"/>
                <a:ea typeface="楷体_GB2312" pitchFamily="49" charset="-122"/>
              </a:rPr>
              <a:t>4</a:t>
            </a:r>
            <a:r>
              <a:rPr lang="en-US" altLang="zh-CN" sz="2800" b="1">
                <a:solidFill>
                  <a:schemeClr val="tx1"/>
                </a:solidFill>
                <a:latin typeface="楷体_GB2312" pitchFamily="49" charset="-122"/>
                <a:ea typeface="楷体_GB2312" pitchFamily="49" charset="-122"/>
              </a:rPr>
              <a:t>: d∶=c+b </a:t>
            </a:r>
          </a:p>
        </p:txBody>
      </p:sp>
      <p:sp>
        <p:nvSpPr>
          <p:cNvPr id="13315" name="Rectangle 3">
            <a:extLst>
              <a:ext uri="{FF2B5EF4-FFF2-40B4-BE49-F238E27FC236}">
                <a16:creationId xmlns:a16="http://schemas.microsoft.com/office/drawing/2014/main" id="{1299E2F4-EA22-EE42-BAC3-F0CA593282EA}"/>
              </a:ext>
            </a:extLst>
          </p:cNvPr>
          <p:cNvSpPr>
            <a:spLocks noChangeArrowheads="1"/>
          </p:cNvSpPr>
          <p:nvPr/>
        </p:nvSpPr>
        <p:spPr bwMode="auto">
          <a:xfrm>
            <a:off x="381000" y="0"/>
            <a:ext cx="8458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Times New Roman" panose="02020603050405020304" pitchFamily="18" charset="0"/>
                <a:ea typeface="幼圆" pitchFamily="49" charset="-122"/>
              </a:rPr>
              <a:t>----</a:t>
            </a:r>
            <a:r>
              <a:rPr lang="zh-CN" altLang="en-US" sz="2800" b="1">
                <a:solidFill>
                  <a:srgbClr val="FF3300"/>
                </a:solidFill>
                <a:latin typeface="Times New Roman" panose="02020603050405020304" pitchFamily="18" charset="0"/>
                <a:ea typeface="幼圆" pitchFamily="49" charset="-122"/>
              </a:rPr>
              <a:t>程序的并发执行及特征</a:t>
            </a:r>
          </a:p>
        </p:txBody>
      </p:sp>
    </p:spTree>
    <p:extLst>
      <p:ext uri="{BB962C8B-B14F-4D97-AF65-F5344CB8AC3E}">
        <p14:creationId xmlns:p14="http://schemas.microsoft.com/office/powerpoint/2010/main" val="2973074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49538">
                                            <p:txEl>
                                              <p:pRg st="0" end="0"/>
                                            </p:txEl>
                                          </p:spTgt>
                                        </p:tgtEl>
                                        <p:attrNameLst>
                                          <p:attrName>style.visibility</p:attrName>
                                        </p:attrNameLst>
                                      </p:cBhvr>
                                      <p:to>
                                        <p:strVal val="visible"/>
                                      </p:to>
                                    </p:set>
                                    <p:animEffect transition="in" filter="fade">
                                      <p:cBhvr>
                                        <p:cTn id="7" dur="1000"/>
                                        <p:tgtEl>
                                          <p:spTgt spid="449538">
                                            <p:txEl>
                                              <p:pRg st="0" end="0"/>
                                            </p:txEl>
                                          </p:spTgt>
                                        </p:tgtEl>
                                      </p:cBhvr>
                                    </p:animEffect>
                                    <p:anim calcmode="lin" valueType="num">
                                      <p:cBhvr>
                                        <p:cTn id="8" dur="1000" fill="hold"/>
                                        <p:tgtEl>
                                          <p:spTgt spid="449538">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4495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449538">
                                            <p:txEl>
                                              <p:pRg st="1" end="1"/>
                                            </p:txEl>
                                          </p:spTgt>
                                        </p:tgtEl>
                                        <p:attrNameLst>
                                          <p:attrName>style.visibility</p:attrName>
                                        </p:attrNameLst>
                                      </p:cBhvr>
                                      <p:to>
                                        <p:strVal val="visible"/>
                                      </p:to>
                                    </p:set>
                                    <p:animEffect transition="in" filter="fade">
                                      <p:cBhvr>
                                        <p:cTn id="14" dur="1000"/>
                                        <p:tgtEl>
                                          <p:spTgt spid="449538">
                                            <p:txEl>
                                              <p:pRg st="1" end="1"/>
                                            </p:txEl>
                                          </p:spTgt>
                                        </p:tgtEl>
                                      </p:cBhvr>
                                    </p:animEffect>
                                    <p:anim calcmode="lin" valueType="num">
                                      <p:cBhvr>
                                        <p:cTn id="15" dur="1000" fill="hold"/>
                                        <p:tgtEl>
                                          <p:spTgt spid="449538">
                                            <p:txEl>
                                              <p:pRg st="1" end="1"/>
                                            </p:txEl>
                                          </p:spTgt>
                                        </p:tgtEl>
                                        <p:attrNameLst>
                                          <p:attrName>ppt_x</p:attrName>
                                        </p:attrNameLst>
                                      </p:cBhvr>
                                      <p:tavLst>
                                        <p:tav tm="0">
                                          <p:val>
                                            <p:strVal val="#ppt_x-.1"/>
                                          </p:val>
                                        </p:tav>
                                        <p:tav tm="100000">
                                          <p:val>
                                            <p:strVal val="#ppt_x"/>
                                          </p:val>
                                        </p:tav>
                                      </p:tavLst>
                                    </p:anim>
                                    <p:anim calcmode="lin" valueType="num">
                                      <p:cBhvr>
                                        <p:cTn id="16" dur="1000" fill="hold"/>
                                        <p:tgtEl>
                                          <p:spTgt spid="4495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449538">
                                            <p:txEl>
                                              <p:pRg st="2" end="2"/>
                                            </p:txEl>
                                          </p:spTgt>
                                        </p:tgtEl>
                                        <p:attrNameLst>
                                          <p:attrName>style.visibility</p:attrName>
                                        </p:attrNameLst>
                                      </p:cBhvr>
                                      <p:to>
                                        <p:strVal val="visible"/>
                                      </p:to>
                                    </p:set>
                                    <p:animEffect transition="in" filter="fade">
                                      <p:cBhvr>
                                        <p:cTn id="21" dur="1000"/>
                                        <p:tgtEl>
                                          <p:spTgt spid="449538">
                                            <p:txEl>
                                              <p:pRg st="2" end="2"/>
                                            </p:txEl>
                                          </p:spTgt>
                                        </p:tgtEl>
                                      </p:cBhvr>
                                    </p:animEffect>
                                    <p:anim calcmode="lin" valueType="num">
                                      <p:cBhvr>
                                        <p:cTn id="22" dur="1000" fill="hold"/>
                                        <p:tgtEl>
                                          <p:spTgt spid="449538">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4495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449538">
                                            <p:txEl>
                                              <p:pRg st="3" end="3"/>
                                            </p:txEl>
                                          </p:spTgt>
                                        </p:tgtEl>
                                        <p:attrNameLst>
                                          <p:attrName>style.visibility</p:attrName>
                                        </p:attrNameLst>
                                      </p:cBhvr>
                                      <p:to>
                                        <p:strVal val="visible"/>
                                      </p:to>
                                    </p:set>
                                    <p:animEffect transition="in" filter="fade">
                                      <p:cBhvr>
                                        <p:cTn id="28" dur="1000"/>
                                        <p:tgtEl>
                                          <p:spTgt spid="449538">
                                            <p:txEl>
                                              <p:pRg st="3" end="3"/>
                                            </p:txEl>
                                          </p:spTgt>
                                        </p:tgtEl>
                                      </p:cBhvr>
                                    </p:animEffect>
                                    <p:anim calcmode="lin" valueType="num">
                                      <p:cBhvr>
                                        <p:cTn id="29" dur="1000" fill="hold"/>
                                        <p:tgtEl>
                                          <p:spTgt spid="449538">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4495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grpId="0" nodeType="clickEffect">
                                  <p:stCondLst>
                                    <p:cond delay="0"/>
                                  </p:stCondLst>
                                  <p:iterate type="lt">
                                    <p:tmPct val="10000"/>
                                  </p:iterate>
                                  <p:childTnLst>
                                    <p:set>
                                      <p:cBhvr>
                                        <p:cTn id="34" dur="1" fill="hold">
                                          <p:stCondLst>
                                            <p:cond delay="0"/>
                                          </p:stCondLst>
                                        </p:cTn>
                                        <p:tgtEl>
                                          <p:spTgt spid="449538">
                                            <p:txEl>
                                              <p:pRg st="4" end="4"/>
                                            </p:txEl>
                                          </p:spTgt>
                                        </p:tgtEl>
                                        <p:attrNameLst>
                                          <p:attrName>style.visibility</p:attrName>
                                        </p:attrNameLst>
                                      </p:cBhvr>
                                      <p:to>
                                        <p:strVal val="visible"/>
                                      </p:to>
                                    </p:set>
                                    <p:animEffect transition="in" filter="fade">
                                      <p:cBhvr>
                                        <p:cTn id="35" dur="1000"/>
                                        <p:tgtEl>
                                          <p:spTgt spid="449538">
                                            <p:txEl>
                                              <p:pRg st="4" end="4"/>
                                            </p:txEl>
                                          </p:spTgt>
                                        </p:tgtEl>
                                      </p:cBhvr>
                                    </p:animEffect>
                                    <p:anim calcmode="lin" valueType="num">
                                      <p:cBhvr>
                                        <p:cTn id="36" dur="1000" fill="hold"/>
                                        <p:tgtEl>
                                          <p:spTgt spid="449538">
                                            <p:txEl>
                                              <p:pRg st="4" end="4"/>
                                            </p:txEl>
                                          </p:spTgt>
                                        </p:tgtEl>
                                        <p:attrNameLst>
                                          <p:attrName>ppt_x</p:attrName>
                                        </p:attrNameLst>
                                      </p:cBhvr>
                                      <p:tavLst>
                                        <p:tav tm="0">
                                          <p:val>
                                            <p:strVal val="#ppt_x-.1"/>
                                          </p:val>
                                        </p:tav>
                                        <p:tav tm="100000">
                                          <p:val>
                                            <p:strVal val="#ppt_x"/>
                                          </p:val>
                                        </p:tav>
                                      </p:tavLst>
                                    </p:anim>
                                    <p:anim calcmode="lin" valueType="num">
                                      <p:cBhvr>
                                        <p:cTn id="37" dur="1000" fill="hold"/>
                                        <p:tgtEl>
                                          <p:spTgt spid="4495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0" presetClass="entr" presetSubtype="0" fill="hold" grpId="0" nodeType="clickEffect">
                                  <p:stCondLst>
                                    <p:cond delay="0"/>
                                  </p:stCondLst>
                                  <p:iterate type="lt">
                                    <p:tmPct val="10000"/>
                                  </p:iterate>
                                  <p:childTnLst>
                                    <p:set>
                                      <p:cBhvr>
                                        <p:cTn id="41" dur="1" fill="hold">
                                          <p:stCondLst>
                                            <p:cond delay="0"/>
                                          </p:stCondLst>
                                        </p:cTn>
                                        <p:tgtEl>
                                          <p:spTgt spid="449538">
                                            <p:txEl>
                                              <p:pRg st="5" end="5"/>
                                            </p:txEl>
                                          </p:spTgt>
                                        </p:tgtEl>
                                        <p:attrNameLst>
                                          <p:attrName>style.visibility</p:attrName>
                                        </p:attrNameLst>
                                      </p:cBhvr>
                                      <p:to>
                                        <p:strVal val="visible"/>
                                      </p:to>
                                    </p:set>
                                    <p:animEffect transition="in" filter="fade">
                                      <p:cBhvr>
                                        <p:cTn id="42" dur="1000"/>
                                        <p:tgtEl>
                                          <p:spTgt spid="449538">
                                            <p:txEl>
                                              <p:pRg st="5" end="5"/>
                                            </p:txEl>
                                          </p:spTgt>
                                        </p:tgtEl>
                                      </p:cBhvr>
                                    </p:animEffect>
                                    <p:anim calcmode="lin" valueType="num">
                                      <p:cBhvr>
                                        <p:cTn id="43" dur="1000" fill="hold"/>
                                        <p:tgtEl>
                                          <p:spTgt spid="449538">
                                            <p:txEl>
                                              <p:pRg st="5" end="5"/>
                                            </p:txEl>
                                          </p:spTgt>
                                        </p:tgtEl>
                                        <p:attrNameLst>
                                          <p:attrName>ppt_x</p:attrName>
                                        </p:attrNameLst>
                                      </p:cBhvr>
                                      <p:tavLst>
                                        <p:tav tm="0">
                                          <p:val>
                                            <p:strVal val="#ppt_x-.1"/>
                                          </p:val>
                                        </p:tav>
                                        <p:tav tm="100000">
                                          <p:val>
                                            <p:strVal val="#ppt_x"/>
                                          </p:val>
                                        </p:tav>
                                      </p:tavLst>
                                    </p:anim>
                                    <p:anim calcmode="lin" valueType="num">
                                      <p:cBhvr>
                                        <p:cTn id="44" dur="1000" fill="hold"/>
                                        <p:tgtEl>
                                          <p:spTgt spid="44953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0" presetClass="entr" presetSubtype="0" fill="hold" grpId="0" nodeType="clickEffect">
                                  <p:stCondLst>
                                    <p:cond delay="0"/>
                                  </p:stCondLst>
                                  <p:iterate type="lt">
                                    <p:tmPct val="10000"/>
                                  </p:iterate>
                                  <p:childTnLst>
                                    <p:set>
                                      <p:cBhvr>
                                        <p:cTn id="48" dur="1" fill="hold">
                                          <p:stCondLst>
                                            <p:cond delay="0"/>
                                          </p:stCondLst>
                                        </p:cTn>
                                        <p:tgtEl>
                                          <p:spTgt spid="449538">
                                            <p:txEl>
                                              <p:pRg st="6" end="6"/>
                                            </p:txEl>
                                          </p:spTgt>
                                        </p:tgtEl>
                                        <p:attrNameLst>
                                          <p:attrName>style.visibility</p:attrName>
                                        </p:attrNameLst>
                                      </p:cBhvr>
                                      <p:to>
                                        <p:strVal val="visible"/>
                                      </p:to>
                                    </p:set>
                                    <p:animEffect transition="in" filter="fade">
                                      <p:cBhvr>
                                        <p:cTn id="49" dur="1000"/>
                                        <p:tgtEl>
                                          <p:spTgt spid="449538">
                                            <p:txEl>
                                              <p:pRg st="6" end="6"/>
                                            </p:txEl>
                                          </p:spTgt>
                                        </p:tgtEl>
                                      </p:cBhvr>
                                    </p:animEffect>
                                    <p:anim calcmode="lin" valueType="num">
                                      <p:cBhvr>
                                        <p:cTn id="50" dur="1000" fill="hold"/>
                                        <p:tgtEl>
                                          <p:spTgt spid="449538">
                                            <p:txEl>
                                              <p:pRg st="6" end="6"/>
                                            </p:txEl>
                                          </p:spTgt>
                                        </p:tgtEl>
                                        <p:attrNameLst>
                                          <p:attrName>ppt_x</p:attrName>
                                        </p:attrNameLst>
                                      </p:cBhvr>
                                      <p:tavLst>
                                        <p:tav tm="0">
                                          <p:val>
                                            <p:strVal val="#ppt_x-.1"/>
                                          </p:val>
                                        </p:tav>
                                        <p:tav tm="100000">
                                          <p:val>
                                            <p:strVal val="#ppt_x"/>
                                          </p:val>
                                        </p:tav>
                                      </p:tavLst>
                                    </p:anim>
                                    <p:anim calcmode="lin" valueType="num">
                                      <p:cBhvr>
                                        <p:cTn id="51" dur="1000" fill="hold"/>
                                        <p:tgtEl>
                                          <p:spTgt spid="44953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0" presetClass="entr" presetSubtype="0" fill="hold" grpId="0" nodeType="clickEffect">
                                  <p:stCondLst>
                                    <p:cond delay="0"/>
                                  </p:stCondLst>
                                  <p:iterate type="lt">
                                    <p:tmPct val="10000"/>
                                  </p:iterate>
                                  <p:childTnLst>
                                    <p:set>
                                      <p:cBhvr>
                                        <p:cTn id="55" dur="1" fill="hold">
                                          <p:stCondLst>
                                            <p:cond delay="0"/>
                                          </p:stCondLst>
                                        </p:cTn>
                                        <p:tgtEl>
                                          <p:spTgt spid="449538">
                                            <p:txEl>
                                              <p:pRg st="7" end="7"/>
                                            </p:txEl>
                                          </p:spTgt>
                                        </p:tgtEl>
                                        <p:attrNameLst>
                                          <p:attrName>style.visibility</p:attrName>
                                        </p:attrNameLst>
                                      </p:cBhvr>
                                      <p:to>
                                        <p:strVal val="visible"/>
                                      </p:to>
                                    </p:set>
                                    <p:animEffect transition="in" filter="fade">
                                      <p:cBhvr>
                                        <p:cTn id="56" dur="1000"/>
                                        <p:tgtEl>
                                          <p:spTgt spid="449538">
                                            <p:txEl>
                                              <p:pRg st="7" end="7"/>
                                            </p:txEl>
                                          </p:spTgt>
                                        </p:tgtEl>
                                      </p:cBhvr>
                                    </p:animEffect>
                                    <p:anim calcmode="lin" valueType="num">
                                      <p:cBhvr>
                                        <p:cTn id="57" dur="1000" fill="hold"/>
                                        <p:tgtEl>
                                          <p:spTgt spid="449538">
                                            <p:txEl>
                                              <p:pRg st="7" end="7"/>
                                            </p:txEl>
                                          </p:spTgt>
                                        </p:tgtEl>
                                        <p:attrNameLst>
                                          <p:attrName>ppt_x</p:attrName>
                                        </p:attrNameLst>
                                      </p:cBhvr>
                                      <p:tavLst>
                                        <p:tav tm="0">
                                          <p:val>
                                            <p:strVal val="#ppt_x-.1"/>
                                          </p:val>
                                        </p:tav>
                                        <p:tav tm="100000">
                                          <p:val>
                                            <p:strVal val="#ppt_x"/>
                                          </p:val>
                                        </p:tav>
                                      </p:tavLst>
                                    </p:anim>
                                    <p:anim calcmode="lin" valueType="num">
                                      <p:cBhvr>
                                        <p:cTn id="58" dur="1000" fill="hold"/>
                                        <p:tgtEl>
                                          <p:spTgt spid="44953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EB4FDF45-8E4B-FC4C-B2C2-2799A65D2918}"/>
              </a:ext>
            </a:extLst>
          </p:cNvPr>
          <p:cNvSpPr>
            <a:spLocks noGrp="1" noChangeArrowheads="1"/>
          </p:cNvSpPr>
          <p:nvPr>
            <p:ph type="title" idx="4294967295"/>
          </p:nvPr>
        </p:nvSpPr>
        <p:spPr>
          <a:xfrm>
            <a:off x="539750" y="620713"/>
            <a:ext cx="6410325" cy="676275"/>
          </a:xfrm>
          <a:prstGeom prst="rect">
            <a:avLst/>
          </a:prstGeom>
        </p:spPr>
        <p:txBody>
          <a:bodyPr anchor="ctr"/>
          <a:lstStyle/>
          <a:p>
            <a:pPr eaLnBrk="1" hangingPunct="1"/>
            <a:r>
              <a:rPr lang="zh-CN" altLang="en-US" sz="40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测试与设置指令</a:t>
            </a:r>
            <a:endParaRPr lang="en-US" altLang="zh-CN" sz="40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71683" name="Rectangle 3">
            <a:extLst>
              <a:ext uri="{FF2B5EF4-FFF2-40B4-BE49-F238E27FC236}">
                <a16:creationId xmlns:a16="http://schemas.microsoft.com/office/drawing/2014/main" id="{37F54F2A-1F68-5D4A-B6CE-3BFBF8BD523C}"/>
              </a:ext>
            </a:extLst>
          </p:cNvPr>
          <p:cNvSpPr>
            <a:spLocks noGrp="1" noChangeArrowheads="1"/>
          </p:cNvSpPr>
          <p:nvPr>
            <p:ph type="body" idx="4294967295"/>
          </p:nvPr>
        </p:nvSpPr>
        <p:spPr bwMode="auto">
          <a:xfrm>
            <a:off x="4932363" y="1196975"/>
            <a:ext cx="4176712" cy="5257800"/>
          </a:xfrm>
          <a:prstGeom prst="rect">
            <a:avLst/>
          </a:prstGeom>
          <a:solidFill>
            <a:srgbClr val="FFF5CC"/>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8000"/>
              </a:lnSpc>
              <a:buClr>
                <a:srgbClr val="0000FF"/>
              </a:buClr>
            </a:pPr>
            <a:r>
              <a:rPr lang="en-US" altLang="zh-CN" sz="2800" b="1">
                <a:solidFill>
                  <a:srgbClr val="0000FF"/>
                </a:solidFill>
                <a:latin typeface="华文新魏" panose="02010800040101010101" pitchFamily="2" charset="-122"/>
                <a:ea typeface="华文新魏" panose="02010800040101010101" pitchFamily="2" charset="-122"/>
              </a:rPr>
              <a:t>TS</a:t>
            </a:r>
            <a:r>
              <a:rPr lang="zh-CN" altLang="en-US" sz="2800" b="1">
                <a:solidFill>
                  <a:srgbClr val="0000FF"/>
                </a:solidFill>
                <a:latin typeface="华文新魏" panose="02010800040101010101" pitchFamily="2" charset="-122"/>
                <a:ea typeface="华文新魏" panose="02010800040101010101" pitchFamily="2" charset="-122"/>
              </a:rPr>
              <a:t>（</a:t>
            </a:r>
            <a:r>
              <a:rPr lang="en-US" altLang="zh-CN" sz="2800" b="1">
                <a:solidFill>
                  <a:srgbClr val="0000FF"/>
                </a:solidFill>
                <a:latin typeface="华文新魏" panose="02010800040101010101" pitchFamily="2" charset="-122"/>
                <a:ea typeface="华文新魏" panose="02010800040101010101" pitchFamily="2" charset="-122"/>
              </a:rPr>
              <a:t>Test and Set</a:t>
            </a:r>
            <a:r>
              <a:rPr lang="zh-CN" altLang="en-US" sz="2800" b="1">
                <a:solidFill>
                  <a:srgbClr val="0000FF"/>
                </a:solidFill>
                <a:latin typeface="华文新魏" panose="02010800040101010101" pitchFamily="2" charset="-122"/>
                <a:ea typeface="华文新魏" panose="02010800040101010101" pitchFamily="2" charset="-122"/>
              </a:rPr>
              <a:t>）指令</a:t>
            </a:r>
          </a:p>
          <a:p>
            <a:pPr eaLnBrk="1" hangingPunct="1">
              <a:buFont typeface="Wingdings" pitchFamily="2" charset="2"/>
              <a:buNone/>
            </a:pPr>
            <a:r>
              <a:rPr lang="zh-CN" altLang="en-US" b="1">
                <a:latin typeface="华文新魏" panose="02010800040101010101" pitchFamily="2" charset="-122"/>
                <a:ea typeface="华文新魏" panose="02010800040101010101" pitchFamily="2" charset="-122"/>
              </a:rPr>
              <a:t>   </a:t>
            </a:r>
            <a:r>
              <a:rPr lang="en-GB" altLang="zh-CN" sz="2800" b="1"/>
              <a:t>bool TS(bool &amp;x) {</a:t>
            </a:r>
          </a:p>
          <a:p>
            <a:pPr eaLnBrk="1" hangingPunct="1">
              <a:buFont typeface="Wingdings" pitchFamily="2" charset="2"/>
              <a:buNone/>
            </a:pPr>
            <a:r>
              <a:rPr lang="en-GB" altLang="zh-CN" sz="2800" b="1"/>
              <a:t>           if(x) {</a:t>
            </a:r>
          </a:p>
          <a:p>
            <a:pPr eaLnBrk="1" hangingPunct="1">
              <a:buFont typeface="Wingdings" pitchFamily="2" charset="2"/>
              <a:buNone/>
            </a:pPr>
            <a:r>
              <a:rPr lang="en-GB" altLang="zh-CN" sz="2800" b="1"/>
              <a:t>	           x=false;</a:t>
            </a:r>
          </a:p>
          <a:p>
            <a:pPr eaLnBrk="1" hangingPunct="1">
              <a:buFont typeface="Wingdings" pitchFamily="2" charset="2"/>
              <a:buNone/>
            </a:pPr>
            <a:r>
              <a:rPr lang="en-GB" altLang="zh-CN" sz="2800" b="1"/>
              <a:t>	           return true;</a:t>
            </a:r>
          </a:p>
          <a:p>
            <a:pPr eaLnBrk="1" hangingPunct="1">
              <a:buFont typeface="Wingdings" pitchFamily="2" charset="2"/>
              <a:buNone/>
            </a:pPr>
            <a:r>
              <a:rPr lang="en-GB" altLang="zh-CN" sz="2800" b="1"/>
              <a:t>	      }</a:t>
            </a:r>
          </a:p>
          <a:p>
            <a:pPr eaLnBrk="1" hangingPunct="1">
              <a:buFont typeface="Wingdings" pitchFamily="2" charset="2"/>
              <a:buNone/>
            </a:pPr>
            <a:r>
              <a:rPr lang="en-GB" altLang="zh-CN" sz="2800" b="1"/>
              <a:t>	      else</a:t>
            </a:r>
          </a:p>
          <a:p>
            <a:pPr eaLnBrk="1" hangingPunct="1">
              <a:buFont typeface="Wingdings" pitchFamily="2" charset="2"/>
              <a:buNone/>
            </a:pPr>
            <a:r>
              <a:rPr lang="en-GB" altLang="zh-CN" sz="2800" b="1"/>
              <a:t>	           return false;</a:t>
            </a:r>
          </a:p>
          <a:p>
            <a:pPr eaLnBrk="1" hangingPunct="1">
              <a:buFont typeface="Wingdings" pitchFamily="2" charset="2"/>
              <a:buNone/>
            </a:pPr>
            <a:r>
              <a:rPr lang="en-GB" altLang="zh-CN" sz="2800" b="1"/>
              <a:t>      }</a:t>
            </a:r>
            <a:r>
              <a:rPr lang="en-US" altLang="zh-CN">
                <a:latin typeface="华文新魏" panose="02010800040101010101" pitchFamily="2" charset="-122"/>
                <a:ea typeface="华文新魏" panose="02010800040101010101" pitchFamily="2" charset="-122"/>
              </a:rPr>
              <a:t>  </a:t>
            </a:r>
            <a:endParaRPr lang="zh-CN" altLang="en-US">
              <a:latin typeface="华文新魏" panose="02010800040101010101" pitchFamily="2" charset="-122"/>
              <a:ea typeface="华文新魏" panose="02010800040101010101" pitchFamily="2" charset="-122"/>
            </a:endParaRPr>
          </a:p>
        </p:txBody>
      </p:sp>
      <p:sp>
        <p:nvSpPr>
          <p:cNvPr id="34821" name="Text Box 5">
            <a:extLst>
              <a:ext uri="{FF2B5EF4-FFF2-40B4-BE49-F238E27FC236}">
                <a16:creationId xmlns:a16="http://schemas.microsoft.com/office/drawing/2014/main" id="{59ED9276-5D33-1744-8AC3-1A354E5625A3}"/>
              </a:ext>
            </a:extLst>
          </p:cNvPr>
          <p:cNvSpPr txBox="1">
            <a:spLocks noChangeArrowheads="1"/>
          </p:cNvSpPr>
          <p:nvPr/>
        </p:nvSpPr>
        <p:spPr bwMode="auto">
          <a:xfrm>
            <a:off x="358775" y="1268413"/>
            <a:ext cx="4573588"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SzPct val="75000"/>
              <a:buFont typeface="Wingdings" pitchFamily="2" charset="2"/>
              <a:buChar char="n"/>
            </a:pPr>
            <a:r>
              <a:rPr kumimoji="0" lang="en-US" altLang="zh-CN" sz="3200" b="1">
                <a:solidFill>
                  <a:srgbClr val="FF3300"/>
                </a:solidFill>
                <a:latin typeface="华文楷体" panose="02010600040101010101" pitchFamily="2" charset="-122"/>
                <a:ea typeface="华文楷体" panose="02010600040101010101" pitchFamily="2" charset="-122"/>
              </a:rPr>
              <a:t>TS</a:t>
            </a:r>
            <a:r>
              <a:rPr kumimoji="0" lang="zh-CN" altLang="en-US" sz="3200" b="1">
                <a:solidFill>
                  <a:srgbClr val="FF3300"/>
                </a:solidFill>
                <a:latin typeface="华文楷体" panose="02010600040101010101" pitchFamily="2" charset="-122"/>
                <a:ea typeface="华文楷体" panose="02010600040101010101" pitchFamily="2" charset="-122"/>
              </a:rPr>
              <a:t>实现互斥的基本思想</a:t>
            </a: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把一个临区与一个布尔变量</a:t>
            </a:r>
            <a:r>
              <a:rPr kumimoji="0" lang="en-US" altLang="zh-CN" sz="2800" b="1">
                <a:solidFill>
                  <a:srgbClr val="171D17"/>
                </a:solidFill>
                <a:latin typeface="华文楷体" panose="02010600040101010101" pitchFamily="2" charset="-122"/>
                <a:ea typeface="华文楷体" panose="02010600040101010101" pitchFamily="2" charset="-122"/>
              </a:rPr>
              <a:t>X</a:t>
            </a:r>
            <a:r>
              <a:rPr kumimoji="0" lang="zh-CN" altLang="en-US" sz="2800" b="1">
                <a:solidFill>
                  <a:srgbClr val="171D17"/>
                </a:solidFill>
                <a:latin typeface="华文楷体" panose="02010600040101010101" pitchFamily="2" charset="-122"/>
                <a:ea typeface="华文楷体" panose="02010600040101010101" pitchFamily="2" charset="-122"/>
              </a:rPr>
              <a:t>相关连。</a:t>
            </a:r>
            <a:endParaRPr kumimoji="0" lang="en-US" altLang="zh-CN" sz="2800" b="1">
              <a:solidFill>
                <a:srgbClr val="171D17"/>
              </a:solidFill>
              <a:latin typeface="华文楷体" panose="02010600040101010101" pitchFamily="2" charset="-122"/>
              <a:ea typeface="华文楷体" panose="02010600040101010101" pitchFamily="2" charset="-122"/>
            </a:endParaRP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变量</a:t>
            </a:r>
            <a:r>
              <a:rPr kumimoji="0" lang="en-US" altLang="zh-CN" sz="2800" b="1">
                <a:solidFill>
                  <a:srgbClr val="171D17"/>
                </a:solidFill>
                <a:latin typeface="华文楷体" panose="02010600040101010101" pitchFamily="2" charset="-122"/>
                <a:ea typeface="华文楷体" panose="02010600040101010101" pitchFamily="2" charset="-122"/>
              </a:rPr>
              <a:t>X</a:t>
            </a:r>
            <a:r>
              <a:rPr kumimoji="0" lang="zh-CN" altLang="en-US" sz="2800" b="1">
                <a:solidFill>
                  <a:srgbClr val="171D17"/>
                </a:solidFill>
                <a:latin typeface="华文楷体" panose="02010600040101010101" pitchFamily="2" charset="-122"/>
                <a:ea typeface="华文楷体" panose="02010600040101010101" pitchFamily="2" charset="-122"/>
              </a:rPr>
              <a:t>代表临界资源的状态（可看成一把锁）。</a:t>
            </a:r>
            <a:endParaRPr kumimoji="0" lang="en-US" altLang="zh-CN" sz="2800" b="1">
              <a:solidFill>
                <a:srgbClr val="171D17"/>
              </a:solidFill>
              <a:latin typeface="华文楷体" panose="02010600040101010101" pitchFamily="2" charset="-122"/>
              <a:ea typeface="华文楷体" panose="02010600040101010101" pitchFamily="2" charset="-122"/>
            </a:endParaRP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初值</a:t>
            </a:r>
            <a:r>
              <a:rPr kumimoji="0" lang="en-US" altLang="zh-CN" sz="2800" b="1">
                <a:solidFill>
                  <a:srgbClr val="FF0000"/>
                </a:solidFill>
                <a:latin typeface="华文楷体" panose="02010600040101010101" pitchFamily="2" charset="-122"/>
                <a:ea typeface="华文楷体" panose="02010600040101010101" pitchFamily="2" charset="-122"/>
              </a:rPr>
              <a:t>X= True</a:t>
            </a:r>
            <a:r>
              <a:rPr kumimoji="0" lang="zh-CN" altLang="en-US" sz="2800" b="1">
                <a:solidFill>
                  <a:srgbClr val="171D17"/>
                </a:solidFill>
                <a:latin typeface="华文楷体" panose="02010600040101010101" pitchFamily="2" charset="-122"/>
                <a:ea typeface="华文楷体" panose="02010600040101010101" pitchFamily="2" charset="-122"/>
              </a:rPr>
              <a:t>，表示</a:t>
            </a:r>
            <a:r>
              <a:rPr kumimoji="0" lang="zh-CN" altLang="en-US" sz="2800" b="1">
                <a:solidFill>
                  <a:srgbClr val="0000FF"/>
                </a:solidFill>
                <a:latin typeface="华文楷体" panose="02010600040101010101" pitchFamily="2" charset="-122"/>
                <a:ea typeface="华文楷体" panose="02010600040101010101" pitchFamily="2" charset="-122"/>
              </a:rPr>
              <a:t>资源可用。</a:t>
            </a:r>
            <a:endParaRPr kumimoji="0" lang="en-US" altLang="zh-CN" sz="2800" b="1">
              <a:solidFill>
                <a:srgbClr val="0000FF"/>
              </a:solidFill>
              <a:latin typeface="华文楷体" panose="02010600040101010101" pitchFamily="2" charset="-122"/>
              <a:ea typeface="华文楷体" panose="02010600040101010101" pitchFamily="2" charset="-122"/>
            </a:endParaRP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系统利用</a:t>
            </a:r>
            <a:r>
              <a:rPr kumimoji="0" lang="en-US" altLang="zh-CN" sz="2800" b="1">
                <a:solidFill>
                  <a:srgbClr val="171D17"/>
                </a:solidFill>
                <a:latin typeface="华文楷体" panose="02010600040101010101" pitchFamily="2" charset="-122"/>
                <a:ea typeface="华文楷体" panose="02010600040101010101" pitchFamily="2" charset="-122"/>
              </a:rPr>
              <a:t>TS</a:t>
            </a:r>
            <a:r>
              <a:rPr kumimoji="0" lang="zh-CN" altLang="en-US" sz="2800" b="1">
                <a:solidFill>
                  <a:srgbClr val="171D17"/>
                </a:solidFill>
                <a:latin typeface="华文楷体" panose="02010600040101010101" pitchFamily="2" charset="-122"/>
                <a:ea typeface="华文楷体" panose="02010600040101010101" pitchFamily="2" charset="-122"/>
              </a:rPr>
              <a:t>开、关锁</a:t>
            </a:r>
          </a:p>
        </p:txBody>
      </p:sp>
      <p:sp>
        <p:nvSpPr>
          <p:cNvPr id="71685" name="Text Box 7">
            <a:extLst>
              <a:ext uri="{FF2B5EF4-FFF2-40B4-BE49-F238E27FC236}">
                <a16:creationId xmlns:a16="http://schemas.microsoft.com/office/drawing/2014/main" id="{6F80CD62-DB8E-0347-AC42-AC342BFFC36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1686" name="灯片编号占位符 3">
            <a:extLst>
              <a:ext uri="{FF2B5EF4-FFF2-40B4-BE49-F238E27FC236}">
                <a16:creationId xmlns:a16="http://schemas.microsoft.com/office/drawing/2014/main" id="{DFAF5CED-5C46-C148-9551-1716B0C5BFB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3637CF-2772-A547-AC80-EAFEEC5C08AC}" type="slidenum">
              <a:rPr lang="zh-CN" altLang="en-US" sz="1800"/>
              <a:pPr/>
              <a:t>70</a:t>
            </a:fld>
            <a:endParaRPr lang="en-US" altLang="zh-CN" sz="1800"/>
          </a:p>
        </p:txBody>
      </p:sp>
    </p:spTree>
    <p:extLst>
      <p:ext uri="{BB962C8B-B14F-4D97-AF65-F5344CB8AC3E}">
        <p14:creationId xmlns:p14="http://schemas.microsoft.com/office/powerpoint/2010/main" val="82487644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blinds(horizontal)">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22" dur="500"/>
                                        <p:tgtEl>
                                          <p:spTgt spid="348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blinds(horizontal)">
                                      <p:cBhvr>
                                        <p:cTn id="27" dur="500"/>
                                        <p:tgtEl>
                                          <p:spTgt spid="348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59240E7C-5EB7-5846-8490-26930E792925}"/>
              </a:ext>
            </a:extLst>
          </p:cNvPr>
          <p:cNvSpPr>
            <a:spLocks noGrp="1" noChangeArrowheads="1"/>
          </p:cNvSpPr>
          <p:nvPr>
            <p:ph type="title" idx="4294967295"/>
          </p:nvPr>
        </p:nvSpPr>
        <p:spPr>
          <a:xfrm>
            <a:off x="323850" y="498475"/>
            <a:ext cx="7207250" cy="769938"/>
          </a:xfrm>
          <a:prstGeom prst="rect">
            <a:avLst/>
          </a:prstGeom>
        </p:spPr>
        <p:txBody>
          <a:bodyPr anchor="ctr"/>
          <a:lstStyle/>
          <a:p>
            <a:pPr eaLnBrk="1" hangingPunct="1"/>
            <a:r>
              <a:rPr lang="zh-CN" altLang="en-US" b="1">
                <a:solidFill>
                  <a:srgbClr val="00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测试并设置指令实现互斥</a:t>
            </a:r>
            <a:endParaRPr lang="en-US" altLang="zh-CN" b="1">
              <a:solidFill>
                <a:srgbClr val="0000FF"/>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32771" name="Rectangle 3">
            <a:extLst>
              <a:ext uri="{FF2B5EF4-FFF2-40B4-BE49-F238E27FC236}">
                <a16:creationId xmlns:a16="http://schemas.microsoft.com/office/drawing/2014/main" id="{2DC5B2DA-10E2-8C4F-B32A-2E9ABA98887E}"/>
              </a:ext>
            </a:extLst>
          </p:cNvPr>
          <p:cNvSpPr>
            <a:spLocks noGrp="1" noChangeArrowheads="1"/>
          </p:cNvSpPr>
          <p:nvPr>
            <p:ph type="body" idx="4294967295"/>
          </p:nvPr>
        </p:nvSpPr>
        <p:spPr>
          <a:xfrm>
            <a:off x="571500" y="1216025"/>
            <a:ext cx="8393113" cy="5381625"/>
          </a:xfrm>
          <a:prstGeom prst="rect">
            <a:avLst/>
          </a:prstGeom>
        </p:spPr>
        <p:txBody>
          <a:bodyPr/>
          <a:lstStyle/>
          <a:p>
            <a:pPr eaLnBrk="1" hangingPunct="1">
              <a:lnSpc>
                <a:spcPct val="90000"/>
              </a:lnSpc>
            </a:pPr>
            <a:r>
              <a:rPr lang="en-US" altLang="zh-CN">
                <a:solidFill>
                  <a:srgbClr val="FF3300"/>
                </a:solidFill>
                <a:latin typeface="华文新魏" panose="02010800040101010101" pitchFamily="2" charset="-122"/>
                <a:ea typeface="华文新魏" panose="02010800040101010101" pitchFamily="2" charset="-122"/>
              </a:rPr>
              <a:t>TS</a:t>
            </a:r>
            <a:r>
              <a:rPr lang="zh-CN" altLang="en-US">
                <a:solidFill>
                  <a:srgbClr val="FF3300"/>
                </a:solidFill>
                <a:latin typeface="华文新魏" panose="02010800040101010101" pitchFamily="2" charset="-122"/>
                <a:ea typeface="华文新魏" panose="02010800040101010101" pitchFamily="2" charset="-122"/>
              </a:rPr>
              <a:t>指令实现进程互斥</a:t>
            </a:r>
          </a:p>
          <a:p>
            <a:pPr eaLnBrk="1" hangingPunct="1">
              <a:lnSpc>
                <a:spcPct val="90000"/>
              </a:lnSpc>
              <a:buFont typeface="Wingdings" pitchFamily="2" charset="2"/>
              <a:buNone/>
            </a:pPr>
            <a:r>
              <a:rPr lang="en-US" altLang="zh-CN">
                <a:ea typeface="华文新魏" panose="02010800040101010101" pitchFamily="2" charset="-122"/>
                <a:cs typeface="Tahoma" panose="020B0604030504040204" pitchFamily="34" charset="0"/>
              </a:rPr>
              <a:t>bool s=true;</a:t>
            </a:r>
          </a:p>
          <a:p>
            <a:pPr eaLnBrk="1" hangingPunct="1">
              <a:lnSpc>
                <a:spcPct val="90000"/>
              </a:lnSpc>
              <a:buFont typeface="Wingdings" pitchFamily="2" charset="2"/>
              <a:buNone/>
            </a:pPr>
            <a:r>
              <a:rPr lang="en-US" altLang="zh-CN">
                <a:solidFill>
                  <a:srgbClr val="CC3399"/>
                </a:solidFill>
                <a:ea typeface="华文新魏" panose="02010800040101010101" pitchFamily="2" charset="-122"/>
                <a:cs typeface="Tahoma" panose="020B0604030504040204" pitchFamily="34" charset="0"/>
              </a:rPr>
              <a:t>cobegin</a:t>
            </a:r>
          </a:p>
          <a:p>
            <a:pPr eaLnBrk="1" hangingPunct="1">
              <a:lnSpc>
                <a:spcPct val="90000"/>
              </a:lnSpc>
              <a:buFont typeface="Wingdings" pitchFamily="2" charset="2"/>
              <a:buNone/>
            </a:pPr>
            <a:r>
              <a:rPr lang="en-US" altLang="zh-CN">
                <a:ea typeface="华文新魏" panose="02010800040101010101" pitchFamily="2" charset="-122"/>
                <a:cs typeface="Tahoma" panose="020B0604030504040204" pitchFamily="34" charset="0"/>
              </a:rPr>
              <a:t>    </a:t>
            </a:r>
            <a:r>
              <a:rPr lang="en-US" altLang="zh-CN">
                <a:solidFill>
                  <a:srgbClr val="171D17"/>
                </a:solidFill>
                <a:ea typeface="华文新魏" panose="02010800040101010101" pitchFamily="2" charset="-122"/>
                <a:cs typeface="Tahoma" panose="020B0604030504040204" pitchFamily="34" charset="0"/>
              </a:rPr>
              <a:t>process Pi( )  {      </a:t>
            </a:r>
            <a:r>
              <a:rPr lang="en-US" altLang="zh-CN">
                <a:solidFill>
                  <a:srgbClr val="007744"/>
                </a:solidFill>
                <a:ea typeface="华文新魏" panose="02010800040101010101" pitchFamily="2" charset="-122"/>
                <a:cs typeface="Tahoma" panose="020B0604030504040204" pitchFamily="34" charset="0"/>
              </a:rPr>
              <a:t>/i=1,2,...,n</a:t>
            </a:r>
          </a:p>
          <a:p>
            <a:pPr eaLnBrk="1" hangingPunct="1">
              <a:lnSpc>
                <a:spcPct val="90000"/>
              </a:lnSpc>
              <a:buFont typeface="Wingdings" pitchFamily="2" charset="2"/>
              <a:buNone/>
            </a:pPr>
            <a:r>
              <a:rPr lang="en-US" altLang="zh-CN">
                <a:solidFill>
                  <a:srgbClr val="171D17"/>
                </a:solidFill>
                <a:ea typeface="华文新魏" panose="02010800040101010101" pitchFamily="2" charset="-122"/>
                <a:cs typeface="Tahoma" panose="020B0604030504040204" pitchFamily="34" charset="0"/>
              </a:rPr>
              <a:t>	    while(!TS(s));</a:t>
            </a:r>
            <a:r>
              <a:rPr lang="en-US" altLang="zh-CN">
                <a:solidFill>
                  <a:srgbClr val="171D17"/>
                </a:solidFill>
                <a:latin typeface="华文新魏" panose="02010800040101010101" pitchFamily="2" charset="-122"/>
                <a:ea typeface="华文新魏" panose="02010800040101010101" pitchFamily="2" charset="-122"/>
              </a:rPr>
              <a:t>    </a:t>
            </a:r>
            <a:r>
              <a:rPr lang="en-US" altLang="zh-CN">
                <a:solidFill>
                  <a:srgbClr val="007744"/>
                </a:solidFill>
                <a:latin typeface="华文新魏" panose="02010800040101010101" pitchFamily="2" charset="-122"/>
                <a:ea typeface="华文新魏" panose="02010800040101010101" pitchFamily="2" charset="-122"/>
              </a:rPr>
              <a:t>/*</a:t>
            </a:r>
            <a:r>
              <a:rPr lang="zh-CN" altLang="en-US">
                <a:solidFill>
                  <a:srgbClr val="007744"/>
                </a:solidFill>
                <a:latin typeface="华文新魏" panose="02010800040101010101" pitchFamily="2" charset="-122"/>
                <a:ea typeface="华文新魏" panose="02010800040101010101" pitchFamily="2" charset="-122"/>
              </a:rPr>
              <a:t>上锁</a:t>
            </a:r>
            <a:r>
              <a:rPr lang="en-US" altLang="zh-CN">
                <a:solidFill>
                  <a:srgbClr val="007744"/>
                </a:solidFill>
                <a:latin typeface="华文新魏" panose="02010800040101010101" pitchFamily="2" charset="-122"/>
                <a:ea typeface="华文新魏" panose="02010800040101010101" pitchFamily="2" charset="-122"/>
              </a:rPr>
              <a:t>*/</a:t>
            </a:r>
            <a:endParaRPr lang="zh-CN" altLang="en-US">
              <a:solidFill>
                <a:srgbClr val="007744"/>
              </a:solidFill>
              <a:latin typeface="华文新魏" panose="02010800040101010101" pitchFamily="2" charset="-122"/>
              <a:ea typeface="华文新魏" panose="02010800040101010101" pitchFamily="2" charset="-122"/>
            </a:endParaRPr>
          </a:p>
          <a:p>
            <a:pPr eaLnBrk="1" hangingPunct="1">
              <a:lnSpc>
                <a:spcPct val="90000"/>
              </a:lnSpc>
              <a:buFont typeface="Wingdings" pitchFamily="2" charset="2"/>
              <a:buNone/>
            </a:pPr>
            <a:r>
              <a:rPr lang="zh-CN" altLang="en-US">
                <a:solidFill>
                  <a:srgbClr val="171D17"/>
                </a:solidFill>
                <a:latin typeface="华文新魏" panose="02010800040101010101" pitchFamily="2" charset="-122"/>
                <a:ea typeface="华文新魏" panose="02010800040101010101" pitchFamily="2" charset="-122"/>
              </a:rPr>
              <a:t>	     </a:t>
            </a:r>
            <a:r>
              <a:rPr lang="en-US" altLang="zh-CN">
                <a:solidFill>
                  <a:srgbClr val="171D17"/>
                </a:solidFill>
                <a:latin typeface="华文新魏" panose="02010800040101010101" pitchFamily="2" charset="-122"/>
                <a:ea typeface="华文新魏" panose="02010800040101010101" pitchFamily="2" charset="-122"/>
              </a:rPr>
              <a:t>/*</a:t>
            </a:r>
            <a:r>
              <a:rPr lang="zh-CN" altLang="en-US">
                <a:solidFill>
                  <a:srgbClr val="171D17"/>
                </a:solidFill>
                <a:latin typeface="华文新魏" panose="02010800040101010101" pitchFamily="2" charset="-122"/>
                <a:ea typeface="华文新魏" panose="02010800040101010101" pitchFamily="2" charset="-122"/>
              </a:rPr>
              <a:t>临界区</a:t>
            </a:r>
            <a:r>
              <a:rPr lang="en-US" altLang="zh-CN">
                <a:solidFill>
                  <a:srgbClr val="171D17"/>
                </a:solidFill>
                <a:latin typeface="华文新魏" panose="02010800040101010101" pitchFamily="2" charset="-122"/>
                <a:ea typeface="华文新魏" panose="02010800040101010101" pitchFamily="2" charset="-122"/>
              </a:rPr>
              <a:t>*/;</a:t>
            </a:r>
          </a:p>
          <a:p>
            <a:pPr eaLnBrk="1" hangingPunct="1">
              <a:lnSpc>
                <a:spcPct val="90000"/>
              </a:lnSpc>
              <a:buFont typeface="Wingdings" pitchFamily="2" charset="2"/>
              <a:buNone/>
            </a:pPr>
            <a:r>
              <a:rPr lang="en-US" altLang="zh-CN">
                <a:solidFill>
                  <a:srgbClr val="171D17"/>
                </a:solidFill>
                <a:latin typeface="华文新魏" panose="02010800040101010101" pitchFamily="2" charset="-122"/>
                <a:ea typeface="华文新魏" panose="02010800040101010101" pitchFamily="2" charset="-122"/>
              </a:rPr>
              <a:t>	   </a:t>
            </a:r>
            <a:r>
              <a:rPr lang="en-US" altLang="zh-CN">
                <a:solidFill>
                  <a:srgbClr val="171D17"/>
                </a:solidFill>
                <a:ea typeface="华文新魏" panose="02010800040101010101" pitchFamily="2" charset="-122"/>
              </a:rPr>
              <a:t>s=true;</a:t>
            </a:r>
            <a:r>
              <a:rPr lang="en-US" altLang="zh-CN">
                <a:solidFill>
                  <a:srgbClr val="171D17"/>
                </a:solidFill>
                <a:latin typeface="华文新魏" panose="02010800040101010101" pitchFamily="2" charset="-122"/>
                <a:ea typeface="华文新魏" panose="02010800040101010101" pitchFamily="2" charset="-122"/>
              </a:rPr>
              <a:t>                  </a:t>
            </a:r>
            <a:r>
              <a:rPr lang="en-US" altLang="zh-CN">
                <a:solidFill>
                  <a:srgbClr val="007744"/>
                </a:solidFill>
                <a:latin typeface="华文新魏" panose="02010800040101010101" pitchFamily="2" charset="-122"/>
                <a:ea typeface="华文新魏" panose="02010800040101010101" pitchFamily="2" charset="-122"/>
              </a:rPr>
              <a:t>/*</a:t>
            </a:r>
            <a:r>
              <a:rPr lang="zh-CN" altLang="en-US">
                <a:solidFill>
                  <a:srgbClr val="007744"/>
                </a:solidFill>
                <a:latin typeface="华文新魏" panose="02010800040101010101" pitchFamily="2" charset="-122"/>
                <a:ea typeface="华文新魏" panose="02010800040101010101" pitchFamily="2" charset="-122"/>
              </a:rPr>
              <a:t>开锁</a:t>
            </a:r>
            <a:r>
              <a:rPr lang="en-US" altLang="zh-CN">
                <a:solidFill>
                  <a:srgbClr val="007744"/>
                </a:solidFill>
                <a:latin typeface="华文新魏" panose="02010800040101010101" pitchFamily="2" charset="-122"/>
                <a:ea typeface="华文新魏" panose="02010800040101010101" pitchFamily="2" charset="-122"/>
              </a:rPr>
              <a:t>*/</a:t>
            </a:r>
            <a:endParaRPr lang="zh-CN" altLang="en-US">
              <a:solidFill>
                <a:srgbClr val="007744"/>
              </a:solidFill>
              <a:latin typeface="华文新魏" panose="02010800040101010101" pitchFamily="2" charset="-122"/>
              <a:ea typeface="华文新魏" panose="02010800040101010101" pitchFamily="2" charset="-122"/>
            </a:endParaRPr>
          </a:p>
          <a:p>
            <a:pPr eaLnBrk="1" hangingPunct="1">
              <a:lnSpc>
                <a:spcPct val="90000"/>
              </a:lnSpc>
              <a:buFont typeface="Wingdings" pitchFamily="2" charset="2"/>
              <a:buNone/>
            </a:pPr>
            <a:r>
              <a:rPr lang="en-US" altLang="zh-CN">
                <a:solidFill>
                  <a:srgbClr val="171D17"/>
                </a:solidFill>
                <a:ea typeface="华文新魏" panose="02010800040101010101" pitchFamily="2" charset="-122"/>
              </a:rPr>
              <a:t>    }</a:t>
            </a:r>
          </a:p>
          <a:p>
            <a:pPr eaLnBrk="1" hangingPunct="1">
              <a:lnSpc>
                <a:spcPct val="90000"/>
              </a:lnSpc>
              <a:buFont typeface="Wingdings" pitchFamily="2" charset="2"/>
              <a:buNone/>
            </a:pPr>
            <a:r>
              <a:rPr lang="en-US" altLang="zh-CN">
                <a:solidFill>
                  <a:srgbClr val="CC3399"/>
                </a:solidFill>
                <a:ea typeface="华文新魏" panose="02010800040101010101" pitchFamily="2" charset="-122"/>
              </a:rPr>
              <a:t>coend</a:t>
            </a:r>
          </a:p>
        </p:txBody>
      </p:sp>
      <p:sp>
        <p:nvSpPr>
          <p:cNvPr id="35845" name="Rectangle 3">
            <a:extLst>
              <a:ext uri="{FF2B5EF4-FFF2-40B4-BE49-F238E27FC236}">
                <a16:creationId xmlns:a16="http://schemas.microsoft.com/office/drawing/2014/main" id="{B2284A43-7005-9440-9818-5F6B1C2A3148}"/>
              </a:ext>
            </a:extLst>
          </p:cNvPr>
          <p:cNvSpPr>
            <a:spLocks noChangeArrowheads="1"/>
          </p:cNvSpPr>
          <p:nvPr/>
        </p:nvSpPr>
        <p:spPr bwMode="auto">
          <a:xfrm>
            <a:off x="5867400" y="1412875"/>
            <a:ext cx="3168650" cy="3671888"/>
          </a:xfrm>
          <a:prstGeom prst="rect">
            <a:avLst/>
          </a:prstGeom>
          <a:solidFill>
            <a:srgbClr val="FFF5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lnSpc>
                <a:spcPct val="98000"/>
              </a:lnSpc>
              <a:buClr>
                <a:schemeClr val="folHlink"/>
              </a:buClr>
              <a:buSzPct val="60000"/>
              <a:buFont typeface="Wingdings" pitchFamily="2" charset="2"/>
              <a:buChar char="n"/>
            </a:pPr>
            <a:r>
              <a:rPr kumimoji="0" lang="en-US" altLang="zh-CN">
                <a:solidFill>
                  <a:srgbClr val="0000FF"/>
                </a:solidFill>
                <a:latin typeface="华文新魏" panose="02010800040101010101" pitchFamily="2" charset="-122"/>
                <a:ea typeface="华文新魏" panose="02010800040101010101" pitchFamily="2" charset="-122"/>
              </a:rPr>
              <a:t>TS</a:t>
            </a:r>
            <a:r>
              <a:rPr kumimoji="0" lang="zh-CN" altLang="en-US">
                <a:solidFill>
                  <a:srgbClr val="0000FF"/>
                </a:solidFill>
                <a:latin typeface="华文新魏" panose="02010800040101010101" pitchFamily="2" charset="-122"/>
                <a:ea typeface="华文新魏" panose="02010800040101010101" pitchFamily="2" charset="-122"/>
              </a:rPr>
              <a:t>指令</a:t>
            </a:r>
          </a:p>
          <a:p>
            <a:pPr>
              <a:buClr>
                <a:schemeClr val="folHlink"/>
              </a:buClr>
              <a:buSzPct val="60000"/>
              <a:buFont typeface="Wingdings" pitchFamily="2" charset="2"/>
              <a:buNone/>
            </a:pPr>
            <a:r>
              <a:rPr kumimoji="0" lang="zh-CN" altLang="en-US">
                <a:solidFill>
                  <a:srgbClr val="0000FF"/>
                </a:solidFill>
                <a:latin typeface="华文新魏" panose="02010800040101010101" pitchFamily="2" charset="-122"/>
                <a:ea typeface="华文新魏" panose="02010800040101010101" pitchFamily="2" charset="-122"/>
              </a:rPr>
              <a:t>   </a:t>
            </a:r>
            <a:r>
              <a:rPr kumimoji="0" lang="en-GB" altLang="zh-CN">
                <a:solidFill>
                  <a:srgbClr val="0000FF"/>
                </a:solidFill>
                <a:latin typeface="Tahoma" panose="020B0604030504040204" pitchFamily="34" charset="0"/>
              </a:rPr>
              <a:t>bool TS(bool &amp;x) {</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if(x) {</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x=false;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return true;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else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return false;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a:t>
            </a:r>
            <a:r>
              <a:rPr kumimoji="0" lang="en-US" altLang="zh-CN">
                <a:solidFill>
                  <a:srgbClr val="0000FF"/>
                </a:solidFill>
                <a:latin typeface="华文新魏" panose="02010800040101010101" pitchFamily="2" charset="-122"/>
                <a:ea typeface="华文新魏" panose="02010800040101010101" pitchFamily="2" charset="-122"/>
              </a:rPr>
              <a:t>  </a:t>
            </a:r>
            <a:endParaRPr kumimoji="0" lang="zh-CN" altLang="en-US">
              <a:solidFill>
                <a:srgbClr val="0000FF"/>
              </a:solidFill>
              <a:latin typeface="华文新魏" panose="02010800040101010101" pitchFamily="2" charset="-122"/>
              <a:ea typeface="华文新魏" panose="02010800040101010101" pitchFamily="2" charset="-122"/>
            </a:endParaRPr>
          </a:p>
        </p:txBody>
      </p:sp>
      <p:sp>
        <p:nvSpPr>
          <p:cNvPr id="72709" name="Text Box 7">
            <a:extLst>
              <a:ext uri="{FF2B5EF4-FFF2-40B4-BE49-F238E27FC236}">
                <a16:creationId xmlns:a16="http://schemas.microsoft.com/office/drawing/2014/main" id="{4C1E1266-12B4-F547-8A60-FDCF8BBD54B0}"/>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2710" name="灯片编号占位符 3">
            <a:extLst>
              <a:ext uri="{FF2B5EF4-FFF2-40B4-BE49-F238E27FC236}">
                <a16:creationId xmlns:a16="http://schemas.microsoft.com/office/drawing/2014/main" id="{4A1F0503-67A1-9D45-8CF4-21E823D52C91}"/>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0096D1E-114D-D540-9755-C97A7797E722}" type="slidenum">
              <a:rPr lang="zh-CN" altLang="en-US" sz="1800"/>
              <a:pPr/>
              <a:t>71</a:t>
            </a:fld>
            <a:endParaRPr lang="en-US" altLang="zh-CN" sz="1800"/>
          </a:p>
        </p:txBody>
      </p:sp>
    </p:spTree>
    <p:extLst>
      <p:ext uri="{BB962C8B-B14F-4D97-AF65-F5344CB8AC3E}">
        <p14:creationId xmlns:p14="http://schemas.microsoft.com/office/powerpoint/2010/main" val="351345050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p:cTn id="7" dur="500" fill="hold"/>
                                        <p:tgtEl>
                                          <p:spTgt spid="35845"/>
                                        </p:tgtEl>
                                        <p:attrNameLst>
                                          <p:attrName>ppt_w</p:attrName>
                                        </p:attrNameLst>
                                      </p:cBhvr>
                                      <p:tavLst>
                                        <p:tav tm="0">
                                          <p:val>
                                            <p:fltVal val="0"/>
                                          </p:val>
                                        </p:tav>
                                        <p:tav tm="100000">
                                          <p:val>
                                            <p:strVal val="#ppt_w"/>
                                          </p:val>
                                        </p:tav>
                                      </p:tavLst>
                                    </p:anim>
                                    <p:anim calcmode="lin" valueType="num">
                                      <p:cBhvr>
                                        <p:cTn id="8" dur="500" fill="hold"/>
                                        <p:tgtEl>
                                          <p:spTgt spid="3584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58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4F1718E8-F1D4-EA40-9D4B-EC3BA99DD701}"/>
              </a:ext>
            </a:extLst>
          </p:cNvPr>
          <p:cNvSpPr>
            <a:spLocks noGrp="1" noChangeArrowheads="1"/>
          </p:cNvSpPr>
          <p:nvPr>
            <p:ph type="title" idx="4294967295"/>
          </p:nvPr>
        </p:nvSpPr>
        <p:spPr>
          <a:xfrm>
            <a:off x="468313" y="427038"/>
            <a:ext cx="4838700" cy="914400"/>
          </a:xfrm>
          <a:prstGeom prst="rect">
            <a:avLst/>
          </a:prstGeom>
        </p:spPr>
        <p:txBody>
          <a:bodyPr anchor="ctr"/>
          <a:lstStyle/>
          <a:p>
            <a:pPr eaLnBrk="1" hangingPunct="1"/>
            <a:r>
              <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对换指令</a:t>
            </a:r>
            <a:endParaRPr lang="en-US" altLang="zh-CN"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73731" name="Rectangle 3">
            <a:extLst>
              <a:ext uri="{FF2B5EF4-FFF2-40B4-BE49-F238E27FC236}">
                <a16:creationId xmlns:a16="http://schemas.microsoft.com/office/drawing/2014/main" id="{D43A88F7-BBA0-6B4F-AB74-A98777E40577}"/>
              </a:ext>
            </a:extLst>
          </p:cNvPr>
          <p:cNvSpPr>
            <a:spLocks noGrp="1" noChangeArrowheads="1"/>
          </p:cNvSpPr>
          <p:nvPr>
            <p:ph type="body" idx="4294967295"/>
          </p:nvPr>
        </p:nvSpPr>
        <p:spPr bwMode="auto">
          <a:xfrm>
            <a:off x="971550" y="1700213"/>
            <a:ext cx="7704138" cy="3060700"/>
          </a:xfrm>
          <a:prstGeom prst="rect">
            <a:avLst/>
          </a:prstGeom>
          <a:solidFill>
            <a:srgbClr val="FFF5CC"/>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88000"/>
              </a:lnSpc>
              <a:buFont typeface="Wingdings" pitchFamily="2" charset="2"/>
              <a:buNone/>
            </a:pPr>
            <a:r>
              <a:rPr lang="en-US" altLang="zh-CN"/>
              <a:t>  </a:t>
            </a:r>
            <a:r>
              <a:rPr lang="en-US" altLang="zh-CN">
                <a:latin typeface="华文新魏" panose="02010800040101010101" pitchFamily="2" charset="-122"/>
                <a:ea typeface="华文新魏" panose="02010800040101010101" pitchFamily="2" charset="-122"/>
              </a:rPr>
              <a:t>void </a:t>
            </a:r>
            <a:r>
              <a:rPr lang="en-US" altLang="zh-CN">
                <a:solidFill>
                  <a:srgbClr val="FF3300"/>
                </a:solidFill>
                <a:latin typeface="华文新魏" panose="02010800040101010101" pitchFamily="2" charset="-122"/>
                <a:ea typeface="华文新魏" panose="02010800040101010101" pitchFamily="2" charset="-122"/>
              </a:rPr>
              <a:t>SWAP</a:t>
            </a:r>
            <a:r>
              <a:rPr lang="en-US" altLang="zh-CN">
                <a:latin typeface="华文新魏" panose="02010800040101010101" pitchFamily="2" charset="-122"/>
                <a:ea typeface="华文新魏" panose="02010800040101010101" pitchFamily="2" charset="-122"/>
              </a:rPr>
              <a:t>(bool &amp;a,bool &amp;b) {</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bool temp=a;</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a=b;</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b=temp;</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a:t>
            </a:r>
            <a:endParaRPr lang="en-US" altLang="zh-CN" sz="4000">
              <a:solidFill>
                <a:srgbClr val="800000"/>
              </a:solidFill>
              <a:latin typeface="华文新魏" panose="02010800040101010101" pitchFamily="2" charset="-122"/>
              <a:ea typeface="华文新魏" panose="02010800040101010101" pitchFamily="2" charset="-122"/>
            </a:endParaRPr>
          </a:p>
        </p:txBody>
      </p:sp>
      <p:sp>
        <p:nvSpPr>
          <p:cNvPr id="73732" name="Text Box 5">
            <a:extLst>
              <a:ext uri="{FF2B5EF4-FFF2-40B4-BE49-F238E27FC236}">
                <a16:creationId xmlns:a16="http://schemas.microsoft.com/office/drawing/2014/main" id="{460A5DA2-1039-E241-A671-129B64DE1BE2}"/>
              </a:ext>
            </a:extLst>
          </p:cNvPr>
          <p:cNvSpPr txBox="1">
            <a:spLocks noChangeArrowheads="1"/>
          </p:cNvSpPr>
          <p:nvPr/>
        </p:nvSpPr>
        <p:spPr bwMode="auto">
          <a:xfrm>
            <a:off x="395288" y="1120775"/>
            <a:ext cx="4608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Clr>
                <a:srgbClr val="FF3300"/>
              </a:buClr>
              <a:buFont typeface="Wingdings" pitchFamily="2" charset="2"/>
              <a:buChar char="n"/>
            </a:pPr>
            <a:r>
              <a:rPr lang="zh-CN" altLang="en-US" sz="3200" b="1">
                <a:solidFill>
                  <a:srgbClr val="FF3300"/>
                </a:solidFill>
                <a:latin typeface="华文楷体" panose="02010600040101010101" pitchFamily="2" charset="-122"/>
                <a:ea typeface="华文楷体" panose="02010600040101010101" pitchFamily="2" charset="-122"/>
              </a:rPr>
              <a:t>对换指令</a:t>
            </a:r>
            <a:r>
              <a:rPr lang="en-US" altLang="zh-CN" sz="3200" b="1">
                <a:solidFill>
                  <a:srgbClr val="FF3300"/>
                </a:solidFill>
                <a:latin typeface="华文楷体" panose="02010600040101010101" pitchFamily="2" charset="-122"/>
                <a:ea typeface="华文楷体" panose="02010600040101010101" pitchFamily="2" charset="-122"/>
              </a:rPr>
              <a:t>SWAP</a:t>
            </a:r>
          </a:p>
        </p:txBody>
      </p:sp>
      <p:sp>
        <p:nvSpPr>
          <p:cNvPr id="73733" name="Text Box 6">
            <a:extLst>
              <a:ext uri="{FF2B5EF4-FFF2-40B4-BE49-F238E27FC236}">
                <a16:creationId xmlns:a16="http://schemas.microsoft.com/office/drawing/2014/main" id="{CA1EB0F3-0435-DD41-BF97-05F3E3641CC8}"/>
              </a:ext>
            </a:extLst>
          </p:cNvPr>
          <p:cNvSpPr txBox="1">
            <a:spLocks noChangeArrowheads="1"/>
          </p:cNvSpPr>
          <p:nvPr/>
        </p:nvSpPr>
        <p:spPr bwMode="auto">
          <a:xfrm>
            <a:off x="684213" y="5157788"/>
            <a:ext cx="79914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en-US"/>
          </a:p>
        </p:txBody>
      </p:sp>
      <p:sp>
        <p:nvSpPr>
          <p:cNvPr id="36871" name="Text Box 7">
            <a:extLst>
              <a:ext uri="{FF2B5EF4-FFF2-40B4-BE49-F238E27FC236}">
                <a16:creationId xmlns:a16="http://schemas.microsoft.com/office/drawing/2014/main" id="{54F7A800-5EA4-6942-BB61-86DF6AA2F14D}"/>
              </a:ext>
            </a:extLst>
          </p:cNvPr>
          <p:cNvSpPr txBox="1">
            <a:spLocks noChangeArrowheads="1"/>
          </p:cNvSpPr>
          <p:nvPr/>
        </p:nvSpPr>
        <p:spPr bwMode="auto">
          <a:xfrm>
            <a:off x="395288" y="4725988"/>
            <a:ext cx="8569325"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buFont typeface="Wingdings" pitchFamily="2" charset="2"/>
              <a:buChar char="n"/>
            </a:pPr>
            <a:r>
              <a:rPr lang="en-US" altLang="zh-CN" sz="3200" b="1">
                <a:solidFill>
                  <a:srgbClr val="FF3300"/>
                </a:solidFill>
                <a:latin typeface="华文楷体" panose="02010600040101010101" pitchFamily="2" charset="-122"/>
                <a:ea typeface="华文楷体" panose="02010600040101010101" pitchFamily="2" charset="-122"/>
              </a:rPr>
              <a:t>SWAP</a:t>
            </a:r>
            <a:r>
              <a:rPr lang="zh-CN" altLang="en-US" sz="3200" b="1">
                <a:solidFill>
                  <a:srgbClr val="FF3300"/>
                </a:solidFill>
                <a:latin typeface="华文楷体" panose="02010600040101010101" pitchFamily="2" charset="-122"/>
                <a:ea typeface="华文楷体" panose="02010600040101010101" pitchFamily="2" charset="-122"/>
              </a:rPr>
              <a:t>实现互斥的基本思想</a:t>
            </a:r>
          </a:p>
          <a:p>
            <a:pPr lvl="1">
              <a:lnSpc>
                <a:spcPct val="90000"/>
              </a:lnSpc>
              <a:spcBef>
                <a:spcPct val="50000"/>
              </a:spcBef>
              <a:buClr>
                <a:srgbClr val="0000FF"/>
              </a:buClr>
              <a:buSzPct val="75000"/>
              <a:buFont typeface="Wingdings" pitchFamily="2" charset="2"/>
              <a:buChar char="n"/>
            </a:pPr>
            <a:r>
              <a:rPr lang="zh-CN" altLang="en-US" sz="2800" b="1">
                <a:solidFill>
                  <a:srgbClr val="171D17"/>
                </a:solidFill>
                <a:latin typeface="华文楷体" panose="02010600040101010101" pitchFamily="2" charset="-122"/>
                <a:ea typeface="华文楷体" panose="02010600040101010101" pitchFamily="2" charset="-122"/>
              </a:rPr>
              <a:t>为每个临界区设置布尔型锁变量</a:t>
            </a:r>
            <a:endParaRPr lang="en-US" altLang="zh-CN" sz="2800" b="1">
              <a:solidFill>
                <a:srgbClr val="171D17"/>
              </a:solidFill>
              <a:latin typeface="华文楷体" panose="02010600040101010101" pitchFamily="2" charset="-122"/>
              <a:ea typeface="华文楷体" panose="02010600040101010101" pitchFamily="2" charset="-122"/>
            </a:endParaRPr>
          </a:p>
          <a:p>
            <a:pPr lvl="1">
              <a:lnSpc>
                <a:spcPct val="90000"/>
              </a:lnSpc>
              <a:spcBef>
                <a:spcPct val="50000"/>
              </a:spcBef>
              <a:buClr>
                <a:srgbClr val="0000FF"/>
              </a:buClr>
              <a:buSzPct val="75000"/>
              <a:buFont typeface="Wingdings" pitchFamily="2" charset="2"/>
              <a:buChar char="n"/>
            </a:pPr>
            <a:r>
              <a:rPr lang="zh-CN" altLang="en-US" sz="2800" b="1">
                <a:solidFill>
                  <a:srgbClr val="171D17"/>
                </a:solidFill>
                <a:latin typeface="华文楷体" panose="02010600040101010101" pitchFamily="2" charset="-122"/>
                <a:ea typeface="华文楷体" panose="02010600040101010101" pitchFamily="2" charset="-122"/>
              </a:rPr>
              <a:t>锁变量（如</a:t>
            </a:r>
            <a:r>
              <a:rPr lang="en-US" altLang="zh-CN" sz="2800" b="1">
                <a:solidFill>
                  <a:srgbClr val="171D17"/>
                </a:solidFill>
                <a:latin typeface="华文楷体" panose="02010600040101010101" pitchFamily="2" charset="-122"/>
                <a:ea typeface="华文楷体" panose="02010600040101010101" pitchFamily="2" charset="-122"/>
              </a:rPr>
              <a:t>Lock</a:t>
            </a:r>
            <a:r>
              <a:rPr lang="zh-CN" altLang="en-US" sz="2800" b="1">
                <a:solidFill>
                  <a:srgbClr val="171D17"/>
                </a:solidFill>
                <a:latin typeface="华文楷体" panose="02010600040101010101" pitchFamily="2" charset="-122"/>
                <a:ea typeface="华文楷体" panose="02010600040101010101" pitchFamily="2" charset="-122"/>
              </a:rPr>
              <a:t>）为</a:t>
            </a:r>
            <a:r>
              <a:rPr lang="en-US" altLang="zh-CN" sz="2800" b="1">
                <a:solidFill>
                  <a:srgbClr val="171D17"/>
                </a:solidFill>
                <a:latin typeface="华文楷体" panose="02010600040101010101" pitchFamily="2" charset="-122"/>
                <a:ea typeface="华文楷体" panose="02010600040101010101" pitchFamily="2" charset="-122"/>
              </a:rPr>
              <a:t>false</a:t>
            </a:r>
            <a:r>
              <a:rPr lang="zh-CN" altLang="en-US" sz="2800" b="1">
                <a:solidFill>
                  <a:srgbClr val="171D17"/>
                </a:solidFill>
                <a:latin typeface="华文楷体" panose="02010600040101010101" pitchFamily="2" charset="-122"/>
                <a:ea typeface="华文楷体" panose="02010600040101010101" pitchFamily="2" charset="-122"/>
              </a:rPr>
              <a:t>时表示临界区可用</a:t>
            </a:r>
            <a:endParaRPr lang="zh-CN" altLang="en-US" sz="3200" b="1">
              <a:solidFill>
                <a:srgbClr val="171D17"/>
              </a:solidFill>
              <a:latin typeface="华文楷体" panose="02010600040101010101" pitchFamily="2" charset="-122"/>
              <a:ea typeface="华文楷体" panose="02010600040101010101" pitchFamily="2" charset="-122"/>
            </a:endParaRPr>
          </a:p>
        </p:txBody>
      </p:sp>
      <p:sp>
        <p:nvSpPr>
          <p:cNvPr id="73735" name="Text Box 7">
            <a:extLst>
              <a:ext uri="{FF2B5EF4-FFF2-40B4-BE49-F238E27FC236}">
                <a16:creationId xmlns:a16="http://schemas.microsoft.com/office/drawing/2014/main" id="{A4771AAF-D239-4C44-9DF2-4219EE3F0AD0}"/>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3736" name="灯片编号占位符 3">
            <a:extLst>
              <a:ext uri="{FF2B5EF4-FFF2-40B4-BE49-F238E27FC236}">
                <a16:creationId xmlns:a16="http://schemas.microsoft.com/office/drawing/2014/main" id="{34910AA4-26D5-0D43-8409-4687FAB8E0D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8C7DB59-C12B-6F41-AEF3-9C9CFD0BDE60}" type="slidenum">
              <a:rPr lang="zh-CN" altLang="en-US" sz="1800"/>
              <a:pPr/>
              <a:t>72</a:t>
            </a:fld>
            <a:endParaRPr lang="en-US" altLang="zh-CN" sz="1800"/>
          </a:p>
        </p:txBody>
      </p:sp>
    </p:spTree>
    <p:extLst>
      <p:ext uri="{BB962C8B-B14F-4D97-AF65-F5344CB8AC3E}">
        <p14:creationId xmlns:p14="http://schemas.microsoft.com/office/powerpoint/2010/main" val="188097127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1">
                                            <p:txEl>
                                              <p:pRg st="0" end="0"/>
                                            </p:txEl>
                                          </p:spTgt>
                                        </p:tgtEl>
                                        <p:attrNameLst>
                                          <p:attrName>style.visibility</p:attrName>
                                        </p:attrNameLst>
                                      </p:cBhvr>
                                      <p:to>
                                        <p:strVal val="visible"/>
                                      </p:to>
                                    </p:set>
                                    <p:animEffect transition="in" filter="blinds(horizontal)">
                                      <p:cBhvr>
                                        <p:cTn id="7" dur="500"/>
                                        <p:tgtEl>
                                          <p:spTgt spid="368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1">
                                            <p:txEl>
                                              <p:pRg st="1" end="1"/>
                                            </p:txEl>
                                          </p:spTgt>
                                        </p:tgtEl>
                                        <p:attrNameLst>
                                          <p:attrName>style.visibility</p:attrName>
                                        </p:attrNameLst>
                                      </p:cBhvr>
                                      <p:to>
                                        <p:strVal val="visible"/>
                                      </p:to>
                                    </p:set>
                                    <p:animEffect transition="in" filter="blinds(horizontal)">
                                      <p:cBhvr>
                                        <p:cTn id="12" dur="500"/>
                                        <p:tgtEl>
                                          <p:spTgt spid="368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1">
                                            <p:txEl>
                                              <p:pRg st="2" end="2"/>
                                            </p:txEl>
                                          </p:spTgt>
                                        </p:tgtEl>
                                        <p:attrNameLst>
                                          <p:attrName>style.visibility</p:attrName>
                                        </p:attrNameLst>
                                      </p:cBhvr>
                                      <p:to>
                                        <p:strVal val="visible"/>
                                      </p:to>
                                    </p:set>
                                    <p:animEffect transition="in" filter="blinds(horizontal)">
                                      <p:cBhvr>
                                        <p:cTn id="17" dur="500"/>
                                        <p:tgtEl>
                                          <p:spTgt spid="368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C39A3387-B2D6-7040-B303-FBD687BD0566}"/>
              </a:ext>
            </a:extLst>
          </p:cNvPr>
          <p:cNvSpPr>
            <a:spLocks noGrp="1" noChangeArrowheads="1"/>
          </p:cNvSpPr>
          <p:nvPr>
            <p:ph type="title" idx="4294967295"/>
          </p:nvPr>
        </p:nvSpPr>
        <p:spPr>
          <a:xfrm>
            <a:off x="468313" y="554038"/>
            <a:ext cx="6662737" cy="571500"/>
          </a:xfrm>
          <a:prstGeom prst="rect">
            <a:avLst/>
          </a:prstGeom>
        </p:spPr>
        <p:txBody>
          <a:bodyPr anchor="ctr"/>
          <a:lstStyle/>
          <a:p>
            <a:pPr eaLnBrk="1" hangingPunct="1"/>
            <a:r>
              <a:rPr lang="zh-CN" altLang="en-US" sz="48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对换指令</a:t>
            </a:r>
            <a:endParaRPr lang="en-US" altLang="zh-CN" b="1">
              <a:solidFill>
                <a:srgbClr val="0000FF"/>
              </a:solidFill>
              <a:latin typeface="华文楷体" panose="02010600040101010101" pitchFamily="2" charset="-122"/>
              <a:ea typeface="华文楷体" panose="02010600040101010101" pitchFamily="2" charset="-122"/>
            </a:endParaRPr>
          </a:p>
        </p:txBody>
      </p:sp>
      <p:sp>
        <p:nvSpPr>
          <p:cNvPr id="74755" name="Rectangle 3">
            <a:extLst>
              <a:ext uri="{FF2B5EF4-FFF2-40B4-BE49-F238E27FC236}">
                <a16:creationId xmlns:a16="http://schemas.microsoft.com/office/drawing/2014/main" id="{314A0517-1268-A541-A880-5773C951624E}"/>
              </a:ext>
            </a:extLst>
          </p:cNvPr>
          <p:cNvSpPr>
            <a:spLocks noGrp="1" noChangeArrowheads="1"/>
          </p:cNvSpPr>
          <p:nvPr>
            <p:ph type="body" idx="4294967295"/>
          </p:nvPr>
        </p:nvSpPr>
        <p:spPr bwMode="auto">
          <a:xfrm>
            <a:off x="571500" y="1125538"/>
            <a:ext cx="5584825" cy="532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75000"/>
              </a:lnSpc>
            </a:pPr>
            <a:r>
              <a:rPr lang="zh-CN" altLang="en-US" b="1">
                <a:solidFill>
                  <a:srgbClr val="FF3300"/>
                </a:solidFill>
                <a:latin typeface="华文楷体" panose="02010600040101010101" pitchFamily="2" charset="-122"/>
                <a:ea typeface="华文楷体" panose="02010600040101010101" pitchFamily="2" charset="-122"/>
              </a:rPr>
              <a:t>对换指令实现进程互斥</a:t>
            </a:r>
          </a:p>
          <a:p>
            <a:pPr eaLnBrk="1" hangingPunct="1">
              <a:lnSpc>
                <a:spcPct val="75000"/>
              </a:lnSpc>
              <a:buFont typeface="Wingdings" pitchFamily="2" charset="2"/>
              <a:buNone/>
            </a:pPr>
            <a:endParaRPr lang="en-US" altLang="zh-CN" sz="2800" b="1">
              <a:latin typeface="华文楷体" panose="02010600040101010101" pitchFamily="2" charset="-122"/>
              <a:ea typeface="华文楷体" panose="02010600040101010101" pitchFamily="2" charset="-122"/>
            </a:endParaRP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bool </a:t>
            </a:r>
            <a:r>
              <a:rPr lang="en-US" altLang="zh-CN" sz="2800" b="1">
                <a:solidFill>
                  <a:srgbClr val="FF3300"/>
                </a:solidFill>
                <a:latin typeface="华文楷体" panose="02010600040101010101" pitchFamily="2" charset="-122"/>
                <a:ea typeface="华文楷体" panose="02010600040101010101" pitchFamily="2" charset="-122"/>
              </a:rPr>
              <a:t>lock</a:t>
            </a:r>
            <a:r>
              <a:rPr lang="en-US" altLang="zh-CN" sz="2800" b="1">
                <a:latin typeface="华文楷体" panose="02010600040101010101" pitchFamily="2" charset="-122"/>
                <a:ea typeface="华文楷体" panose="02010600040101010101" pitchFamily="2" charset="-122"/>
              </a:rPr>
              <a:t>=</a:t>
            </a:r>
            <a:r>
              <a:rPr lang="en-US" altLang="zh-CN" sz="2800" b="1">
                <a:solidFill>
                  <a:srgbClr val="0033CC"/>
                </a:solidFill>
                <a:latin typeface="华文楷体" panose="02010600040101010101" pitchFamily="2" charset="-122"/>
                <a:ea typeface="华文楷体" panose="02010600040101010101" pitchFamily="2" charset="-122"/>
              </a:rPr>
              <a:t>false</a:t>
            </a:r>
            <a:r>
              <a:rPr lang="en-US" altLang="zh-CN" sz="2800" b="1">
                <a:latin typeface="华文楷体" panose="02010600040101010101" pitchFamily="2" charset="-122"/>
                <a:ea typeface="华文楷体" panose="02010600040101010101" pitchFamily="2" charset="-122"/>
              </a:rPr>
              <a:t>;</a:t>
            </a:r>
          </a:p>
          <a:p>
            <a:pPr eaLnBrk="1" hangingPunct="1">
              <a:lnSpc>
                <a:spcPct val="75000"/>
              </a:lnSpc>
              <a:buFont typeface="Wingdings" pitchFamily="2" charset="2"/>
              <a:buNone/>
            </a:pPr>
            <a:r>
              <a:rPr lang="en-US" altLang="zh-CN" sz="2800" b="1">
                <a:solidFill>
                  <a:srgbClr val="CC3399"/>
                </a:solidFill>
                <a:latin typeface="华文楷体" panose="02010600040101010101" pitchFamily="2" charset="-122"/>
                <a:ea typeface="华文楷体" panose="02010600040101010101" pitchFamily="2" charset="-122"/>
              </a:rPr>
              <a:t>cobegin</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Process </a:t>
            </a:r>
            <a:r>
              <a:rPr lang="en-US" altLang="zh-CN" sz="2800" b="1">
                <a:solidFill>
                  <a:srgbClr val="FF0000"/>
                </a:solidFill>
                <a:latin typeface="华文楷体" panose="02010600040101010101" pitchFamily="2" charset="-122"/>
                <a:ea typeface="华文楷体" panose="02010600040101010101" pitchFamily="2" charset="-122"/>
              </a:rPr>
              <a:t>Pi( ){</a:t>
            </a:r>
            <a:r>
              <a:rPr lang="en-US" altLang="zh-CN" sz="2800" b="1">
                <a:latin typeface="华文楷体" panose="02010600040101010101" pitchFamily="2" charset="-122"/>
                <a:ea typeface="华文楷体" panose="02010600040101010101" pitchFamily="2" charset="-122"/>
              </a:rPr>
              <a:t>          /i=1,2,...,n</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bool keyi =true;</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do {</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SWAP( keyi , lock);</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}while( keyi =false);     /*</a:t>
            </a:r>
            <a:r>
              <a:rPr lang="zh-CN" altLang="en-US" sz="2800" b="1">
                <a:latin typeface="华文楷体" panose="02010600040101010101" pitchFamily="2" charset="-122"/>
                <a:ea typeface="华文楷体" panose="02010600040101010101" pitchFamily="2" charset="-122"/>
              </a:rPr>
              <a:t>上锁</a:t>
            </a:r>
            <a:r>
              <a:rPr lang="en-US" altLang="zh-CN" sz="2800" b="1">
                <a:latin typeface="华文楷体" panose="02010600040101010101" pitchFamily="2" charset="-122"/>
                <a:ea typeface="华文楷体" panose="02010600040101010101" pitchFamily="2" charset="-122"/>
              </a:rPr>
              <a:t>*/</a:t>
            </a:r>
            <a:endParaRPr lang="zh-CN" altLang="en-US" sz="2800" b="1">
              <a:latin typeface="华文楷体" panose="02010600040101010101" pitchFamily="2" charset="-122"/>
              <a:ea typeface="华文楷体" panose="02010600040101010101" pitchFamily="2" charset="-122"/>
            </a:endParaRPr>
          </a:p>
          <a:p>
            <a:pPr eaLnBrk="1" hangingPunct="1">
              <a:lnSpc>
                <a:spcPct val="75000"/>
              </a:lnSpc>
              <a:buFont typeface="Wingdings" pitchFamily="2" charset="2"/>
              <a:buNone/>
            </a:pPr>
            <a:r>
              <a:rPr lang="zh-CN" altLang="en-US" sz="2800" b="1">
                <a:solidFill>
                  <a:srgbClr val="FF0000"/>
                </a:solidFill>
                <a:latin typeface="华文楷体" panose="02010600040101010101" pitchFamily="2" charset="-122"/>
                <a:ea typeface="华文楷体" panose="02010600040101010101" pitchFamily="2" charset="-122"/>
              </a:rPr>
              <a:t>	    </a:t>
            </a:r>
            <a:r>
              <a:rPr lang="en-US" altLang="zh-CN" sz="2800" b="1">
                <a:solidFill>
                  <a:srgbClr val="FF0000"/>
                </a:solidFill>
                <a:latin typeface="华文楷体" panose="02010600040101010101" pitchFamily="2" charset="-122"/>
                <a:ea typeface="华文楷体" panose="02010600040101010101" pitchFamily="2" charset="-122"/>
              </a:rPr>
              <a:t>/*</a:t>
            </a:r>
            <a:r>
              <a:rPr lang="zh-CN" altLang="en-US" sz="2800" b="1">
                <a:solidFill>
                  <a:srgbClr val="FF0000"/>
                </a:solidFill>
                <a:latin typeface="华文楷体" panose="02010600040101010101" pitchFamily="2" charset="-122"/>
                <a:ea typeface="华文楷体" panose="02010600040101010101" pitchFamily="2" charset="-122"/>
              </a:rPr>
              <a:t>临界区</a:t>
            </a:r>
            <a:r>
              <a:rPr lang="en-US" altLang="zh-CN" sz="2800" b="1">
                <a:solidFill>
                  <a:srgbClr val="FF0000"/>
                </a:solidFill>
                <a:latin typeface="华文楷体" panose="02010600040101010101" pitchFamily="2" charset="-122"/>
                <a:ea typeface="华文楷体" panose="02010600040101010101" pitchFamily="2" charset="-122"/>
              </a:rPr>
              <a:t>*/;</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SWAP( keyi , lock );       /*</a:t>
            </a:r>
            <a:r>
              <a:rPr lang="zh-CN" altLang="en-US" sz="2800" b="1">
                <a:latin typeface="华文楷体" panose="02010600040101010101" pitchFamily="2" charset="-122"/>
                <a:ea typeface="华文楷体" panose="02010600040101010101" pitchFamily="2" charset="-122"/>
              </a:rPr>
              <a:t>开锁</a:t>
            </a:r>
            <a:r>
              <a:rPr lang="en-US" altLang="zh-CN" sz="2800" b="1">
                <a:latin typeface="华文楷体" panose="02010600040101010101" pitchFamily="2" charset="-122"/>
                <a:ea typeface="华文楷体" panose="02010600040101010101" pitchFamily="2" charset="-122"/>
              </a:rPr>
              <a:t>*/</a:t>
            </a:r>
            <a:endParaRPr lang="zh-CN" altLang="en-US" sz="2800" b="1">
              <a:latin typeface="华文楷体" panose="02010600040101010101" pitchFamily="2" charset="-122"/>
              <a:ea typeface="华文楷体" panose="02010600040101010101" pitchFamily="2" charset="-122"/>
            </a:endParaRP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a:t>
            </a:r>
            <a:r>
              <a:rPr lang="en-US" altLang="zh-CN" sz="2800" b="1">
                <a:solidFill>
                  <a:srgbClr val="FF0000"/>
                </a:solidFill>
                <a:latin typeface="华文楷体" panose="02010600040101010101" pitchFamily="2" charset="-122"/>
                <a:ea typeface="华文楷体" panose="02010600040101010101" pitchFamily="2" charset="-122"/>
              </a:rPr>
              <a:t>}</a:t>
            </a:r>
          </a:p>
          <a:p>
            <a:pPr eaLnBrk="1" hangingPunct="1">
              <a:lnSpc>
                <a:spcPct val="75000"/>
              </a:lnSpc>
              <a:buFont typeface="Wingdings" pitchFamily="2" charset="2"/>
              <a:buNone/>
            </a:pPr>
            <a:r>
              <a:rPr lang="en-US" altLang="zh-CN" sz="2800" b="1">
                <a:solidFill>
                  <a:srgbClr val="CC3399"/>
                </a:solidFill>
                <a:latin typeface="华文楷体" panose="02010600040101010101" pitchFamily="2" charset="-122"/>
                <a:ea typeface="华文楷体" panose="02010600040101010101" pitchFamily="2" charset="-122"/>
              </a:rPr>
              <a:t>coend</a:t>
            </a:r>
          </a:p>
        </p:txBody>
      </p:sp>
      <p:sp>
        <p:nvSpPr>
          <p:cNvPr id="37893" name="Rectangle 3">
            <a:extLst>
              <a:ext uri="{FF2B5EF4-FFF2-40B4-BE49-F238E27FC236}">
                <a16:creationId xmlns:a16="http://schemas.microsoft.com/office/drawing/2014/main" id="{E5A890A8-4853-6949-B9E4-15A24DD33715}"/>
              </a:ext>
            </a:extLst>
          </p:cNvPr>
          <p:cNvSpPr>
            <a:spLocks noChangeArrowheads="1"/>
          </p:cNvSpPr>
          <p:nvPr/>
        </p:nvSpPr>
        <p:spPr bwMode="auto">
          <a:xfrm>
            <a:off x="5364163" y="1484313"/>
            <a:ext cx="3671887" cy="2952750"/>
          </a:xfrm>
          <a:prstGeom prst="rect">
            <a:avLst/>
          </a:prstGeom>
          <a:solidFill>
            <a:srgbClr val="FFF5CC"/>
          </a:solidFill>
          <a:ln w="9525">
            <a:noFill/>
            <a:miter lim="800000"/>
            <a:headEnd/>
            <a:tailEnd/>
          </a:ln>
        </p:spPr>
        <p:txBody>
          <a:bodyPr/>
          <a:lstStyle/>
          <a:p>
            <a:pPr marL="342900" indent="-342900" algn="just">
              <a:lnSpc>
                <a:spcPct val="88000"/>
              </a:lnSpc>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void</a:t>
            </a:r>
          </a:p>
          <a:p>
            <a:pPr marL="342900" indent="-342900" algn="just">
              <a:lnSpc>
                <a:spcPct val="88000"/>
              </a:lnSpc>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SWAP(</a:t>
            </a:r>
            <a:r>
              <a:rPr kumimoji="0" lang="en-US" altLang="zh-CN" dirty="0" err="1">
                <a:solidFill>
                  <a:srgbClr val="0033CC"/>
                </a:solidFill>
                <a:latin typeface="+mn-lt"/>
                <a:ea typeface="华文新魏" pitchFamily="2" charset="-122"/>
              </a:rPr>
              <a:t>bool&amp;a,bool</a:t>
            </a:r>
            <a:r>
              <a:rPr kumimoji="0" lang="en-US" altLang="zh-CN" dirty="0">
                <a:solidFill>
                  <a:srgbClr val="0033CC"/>
                </a:solidFill>
                <a:latin typeface="+mn-lt"/>
                <a:ea typeface="华文新魏" pitchFamily="2" charset="-122"/>
              </a:rPr>
              <a:t> &amp;b) {</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a:t>
            </a:r>
            <a:r>
              <a:rPr kumimoji="0" lang="en-US" altLang="zh-CN" dirty="0" err="1">
                <a:solidFill>
                  <a:srgbClr val="0033CC"/>
                </a:solidFill>
                <a:latin typeface="+mn-lt"/>
                <a:ea typeface="华文新魏" pitchFamily="2" charset="-122"/>
              </a:rPr>
              <a:t>bool</a:t>
            </a:r>
            <a:r>
              <a:rPr kumimoji="0" lang="en-US" altLang="zh-CN" dirty="0">
                <a:solidFill>
                  <a:srgbClr val="0033CC"/>
                </a:solidFill>
                <a:latin typeface="+mn-lt"/>
                <a:ea typeface="华文新魏" pitchFamily="2" charset="-122"/>
              </a:rPr>
              <a:t> temp=a;</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a=b;</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b=temp;</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a:t>
            </a:r>
          </a:p>
        </p:txBody>
      </p:sp>
      <p:sp>
        <p:nvSpPr>
          <p:cNvPr id="74757" name="Text Box 7">
            <a:extLst>
              <a:ext uri="{FF2B5EF4-FFF2-40B4-BE49-F238E27FC236}">
                <a16:creationId xmlns:a16="http://schemas.microsoft.com/office/drawing/2014/main" id="{71990831-6736-D64A-9E88-5C30F54A6314}"/>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4758" name="灯片编号占位符 3">
            <a:extLst>
              <a:ext uri="{FF2B5EF4-FFF2-40B4-BE49-F238E27FC236}">
                <a16:creationId xmlns:a16="http://schemas.microsoft.com/office/drawing/2014/main" id="{21729146-B350-4F43-8F1C-9F67321A918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02DACF0-53FF-FB48-9B9A-3A552C28EBB2}" type="slidenum">
              <a:rPr lang="zh-CN" altLang="en-US" sz="1800"/>
              <a:pPr/>
              <a:t>73</a:t>
            </a:fld>
            <a:endParaRPr lang="en-US" altLang="zh-CN" sz="1800"/>
          </a:p>
        </p:txBody>
      </p:sp>
    </p:spTree>
    <p:extLst>
      <p:ext uri="{BB962C8B-B14F-4D97-AF65-F5344CB8AC3E}">
        <p14:creationId xmlns:p14="http://schemas.microsoft.com/office/powerpoint/2010/main" val="14375045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subTnLst>
                                    <p:set>
                                      <p:cBhvr override="childStyle">
                                        <p:cTn dur="1" fill="hold" display="0" masterRel="nextClick" afterEffect="1"/>
                                        <p:tgtEl>
                                          <p:spTgt spid="378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43E79-A87B-0740-A335-DB1D6438665F}"/>
              </a:ext>
            </a:extLst>
          </p:cNvPr>
          <p:cNvSpPr txBox="1">
            <a:spLocks noChangeArrowheads="1"/>
          </p:cNvSpPr>
          <p:nvPr/>
        </p:nvSpPr>
        <p:spPr bwMode="auto">
          <a:xfrm>
            <a:off x="857250" y="765175"/>
            <a:ext cx="77866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sz="3600" b="1">
                <a:solidFill>
                  <a:srgbClr val="0033CC"/>
                </a:solidFill>
                <a:latin typeface="华文楷体" panose="02010600040101010101" pitchFamily="2" charset="-122"/>
                <a:ea typeface="华文楷体" panose="02010600040101010101" pitchFamily="2" charset="-122"/>
              </a:rPr>
              <a:t>硬件指令的特点</a:t>
            </a:r>
            <a:endParaRPr lang="en-US" altLang="zh-CN" sz="3600" b="1">
              <a:solidFill>
                <a:srgbClr val="0033CC"/>
              </a:solidFill>
              <a:latin typeface="华文楷体" panose="02010600040101010101" pitchFamily="2" charset="-122"/>
              <a:ea typeface="华文楷体" panose="02010600040101010101" pitchFamily="2" charset="-122"/>
            </a:endParaRPr>
          </a:p>
          <a:p>
            <a:pPr lvl="1">
              <a:buFont typeface="Wingdings" pitchFamily="2" charset="2"/>
              <a:buChar char="n"/>
            </a:pPr>
            <a:r>
              <a:rPr lang="zh-CN" altLang="en-US" sz="3200">
                <a:solidFill>
                  <a:srgbClr val="FF0000"/>
                </a:solidFill>
                <a:latin typeface="华文楷体" panose="02010600040101010101" pitchFamily="2" charset="-122"/>
                <a:ea typeface="华文楷体" panose="02010600040101010101" pitchFamily="2" charset="-122"/>
              </a:rPr>
              <a:t>优点</a:t>
            </a:r>
            <a:endParaRPr lang="en-US" altLang="zh-CN" sz="3200">
              <a:solidFill>
                <a:srgbClr val="FF0000"/>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适用于单处理器或共享内存的多处理器上的任何数目的进程</a:t>
            </a:r>
            <a:endParaRPr lang="en-US" altLang="zh-CN" sz="3200">
              <a:solidFill>
                <a:srgbClr val="171D17"/>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支持多个临界区，每个临界区单独定义变量</a:t>
            </a:r>
            <a:endParaRPr lang="en-US" altLang="zh-CN" sz="3200">
              <a:solidFill>
                <a:srgbClr val="171D17"/>
              </a:solidFill>
              <a:latin typeface="华文楷体" panose="02010600040101010101" pitchFamily="2" charset="-122"/>
              <a:ea typeface="华文楷体" panose="02010600040101010101" pitchFamily="2" charset="-122"/>
            </a:endParaRPr>
          </a:p>
          <a:p>
            <a:pPr lvl="1">
              <a:buClr>
                <a:srgbClr val="FF0000"/>
              </a:buClr>
              <a:buFont typeface="Wingdings" pitchFamily="2" charset="2"/>
              <a:buChar char="n"/>
            </a:pPr>
            <a:r>
              <a:rPr lang="zh-CN" altLang="en-US" sz="3200">
                <a:solidFill>
                  <a:srgbClr val="FF0000"/>
                </a:solidFill>
                <a:latin typeface="华文楷体" panose="02010600040101010101" pitchFamily="2" charset="-122"/>
                <a:ea typeface="华文楷体" panose="02010600040101010101" pitchFamily="2" charset="-122"/>
              </a:rPr>
              <a:t>缺点</a:t>
            </a:r>
            <a:endParaRPr lang="en-US" altLang="zh-CN" sz="3200">
              <a:solidFill>
                <a:srgbClr val="FF0000"/>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使用了忙等</a:t>
            </a:r>
            <a:endParaRPr lang="en-US" altLang="zh-CN" sz="3200">
              <a:solidFill>
                <a:srgbClr val="171D17"/>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可能饥饿</a:t>
            </a:r>
            <a:endParaRPr lang="en-US" altLang="zh-CN" sz="3200">
              <a:solidFill>
                <a:srgbClr val="171D17"/>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可能死锁</a:t>
            </a:r>
          </a:p>
        </p:txBody>
      </p:sp>
      <p:sp>
        <p:nvSpPr>
          <p:cNvPr id="75779" name="Text Box 7">
            <a:extLst>
              <a:ext uri="{FF2B5EF4-FFF2-40B4-BE49-F238E27FC236}">
                <a16:creationId xmlns:a16="http://schemas.microsoft.com/office/drawing/2014/main" id="{ECC825BE-8001-8142-89A8-D00D7344286A}"/>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5780" name="灯片编号占位符 3">
            <a:extLst>
              <a:ext uri="{FF2B5EF4-FFF2-40B4-BE49-F238E27FC236}">
                <a16:creationId xmlns:a16="http://schemas.microsoft.com/office/drawing/2014/main" id="{CEF5A476-2E98-AE47-AAC4-171D882A9B1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5867F33-93A0-124F-8657-9EEDDBC064EF}" type="slidenum">
              <a:rPr lang="zh-CN" altLang="en-US" sz="1800"/>
              <a:pPr/>
              <a:t>74</a:t>
            </a:fld>
            <a:endParaRPr lang="en-US" altLang="zh-CN" sz="1800"/>
          </a:p>
        </p:txBody>
      </p:sp>
    </p:spTree>
    <p:extLst>
      <p:ext uri="{BB962C8B-B14F-4D97-AF65-F5344CB8AC3E}">
        <p14:creationId xmlns:p14="http://schemas.microsoft.com/office/powerpoint/2010/main" val="11220904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E14C4F13-DEE0-D94A-8D25-95F0C959DA02}"/>
              </a:ext>
            </a:extLst>
          </p:cNvPr>
          <p:cNvSpPr>
            <a:spLocks noGrp="1" noChangeArrowheads="1"/>
          </p:cNvSpPr>
          <p:nvPr>
            <p:ph type="body" idx="4294967295"/>
          </p:nvPr>
        </p:nvSpPr>
        <p:spPr bwMode="auto">
          <a:xfrm>
            <a:off x="468313" y="765175"/>
            <a:ext cx="8424862"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Clr>
                <a:srgbClr val="0000FF"/>
              </a:buClr>
            </a:pPr>
            <a:r>
              <a:rPr lang="zh-CN" altLang="en-US" sz="3600">
                <a:solidFill>
                  <a:srgbClr val="0000FF"/>
                </a:solidFill>
                <a:latin typeface="华文新魏" panose="02010800040101010101" pitchFamily="2" charset="-122"/>
                <a:ea typeface="华文新魏" panose="02010800040101010101" pitchFamily="2" charset="-122"/>
              </a:rPr>
              <a:t>前面方法解决临界区调度问题的缺点</a:t>
            </a:r>
            <a:endParaRPr lang="en-US" altLang="zh-CN" sz="3600">
              <a:solidFill>
                <a:srgbClr val="0000FF"/>
              </a:solidFill>
              <a:latin typeface="华文新魏" panose="02010800040101010101" pitchFamily="2" charset="-122"/>
              <a:ea typeface="华文新魏" panose="02010800040101010101" pitchFamily="2" charset="-122"/>
            </a:endParaRPr>
          </a:p>
          <a:p>
            <a:pPr lvl="1" algn="just" eaLnBrk="1" hangingPunct="1">
              <a:buClr>
                <a:srgbClr val="0000FF"/>
              </a:buClr>
            </a:pPr>
            <a:r>
              <a:rPr lang="zh-CN" altLang="en-US" sz="3200">
                <a:latin typeface="华文新魏" panose="02010800040101010101" pitchFamily="2" charset="-122"/>
                <a:ea typeface="华文新魏" panose="02010800040101010101" pitchFamily="2" charset="-122"/>
              </a:rPr>
              <a:t>对不能进入临界区的进程，采用忙等待测试法，浪费</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时间。</a:t>
            </a:r>
            <a:endParaRPr lang="en-US" altLang="zh-CN" sz="3200">
              <a:latin typeface="华文新魏" panose="02010800040101010101" pitchFamily="2" charset="-122"/>
              <a:ea typeface="华文新魏" panose="02010800040101010101" pitchFamily="2" charset="-122"/>
            </a:endParaRPr>
          </a:p>
          <a:p>
            <a:pPr lvl="1" algn="just" eaLnBrk="1" hangingPunct="1">
              <a:buClr>
                <a:srgbClr val="0000FF"/>
              </a:buClr>
            </a:pPr>
            <a:r>
              <a:rPr lang="zh-CN" altLang="en-US" sz="3200">
                <a:latin typeface="华文新魏" panose="02010800040101010101" pitchFamily="2" charset="-122"/>
                <a:ea typeface="华文新魏" panose="02010800040101010101" pitchFamily="2" charset="-122"/>
              </a:rPr>
              <a:t>将测试能否进入临界区的责任推给各个竞争的进程会削弱系统的可靠性，加重用户编程负担。</a:t>
            </a:r>
          </a:p>
          <a:p>
            <a:pPr eaLnBrk="1" hangingPunct="1">
              <a:buClr>
                <a:srgbClr val="0000FF"/>
              </a:buClr>
            </a:pPr>
            <a:r>
              <a:rPr lang="en-US" altLang="zh-CN" sz="3600">
                <a:solidFill>
                  <a:srgbClr val="0000FF"/>
                </a:solidFill>
                <a:latin typeface="华文新魏" panose="02010800040101010101" pitchFamily="2" charset="-122"/>
                <a:ea typeface="华文新魏" panose="02010800040101010101" pitchFamily="2" charset="-122"/>
              </a:rPr>
              <a:t>1965</a:t>
            </a:r>
            <a:r>
              <a:rPr lang="zh-CN" altLang="en-US" sz="3600">
                <a:solidFill>
                  <a:srgbClr val="0000FF"/>
                </a:solidFill>
                <a:latin typeface="华文新魏" panose="02010800040101010101" pitchFamily="2" charset="-122"/>
                <a:ea typeface="华文新魏" panose="02010800040101010101" pitchFamily="2" charset="-122"/>
              </a:rPr>
              <a:t>年</a:t>
            </a:r>
            <a:r>
              <a:rPr lang="en-US" altLang="zh-CN" sz="3600">
                <a:solidFill>
                  <a:srgbClr val="0000FF"/>
                </a:solidFill>
                <a:latin typeface="华文新魏" panose="02010800040101010101" pitchFamily="2" charset="-122"/>
                <a:ea typeface="华文新魏" panose="02010800040101010101" pitchFamily="2" charset="-122"/>
              </a:rPr>
              <a:t>E.W.Dijkstra</a:t>
            </a:r>
            <a:r>
              <a:rPr lang="zh-CN" altLang="en-US" sz="3600">
                <a:solidFill>
                  <a:srgbClr val="0000FF"/>
                </a:solidFill>
                <a:latin typeface="华文新魏" panose="02010800040101010101" pitchFamily="2" charset="-122"/>
                <a:ea typeface="华文新魏" panose="02010800040101010101" pitchFamily="2" charset="-122"/>
              </a:rPr>
              <a:t>提出了新的同步工具</a:t>
            </a:r>
            <a:r>
              <a:rPr lang="en-US" altLang="zh-CN" sz="3600">
                <a:solidFill>
                  <a:srgbClr val="0000FF"/>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信号量</a:t>
            </a:r>
            <a:r>
              <a:rPr lang="zh-CN" altLang="en-US" sz="3600">
                <a:solidFill>
                  <a:srgbClr val="0000FF"/>
                </a:solidFill>
                <a:latin typeface="华文新魏" panose="02010800040101010101" pitchFamily="2" charset="-122"/>
                <a:ea typeface="华文新魏" panose="02010800040101010101" pitchFamily="2" charset="-122"/>
              </a:rPr>
              <a:t>和</a:t>
            </a:r>
            <a:r>
              <a:rPr lang="en-US" altLang="zh-CN" sz="3600">
                <a:solidFill>
                  <a:srgbClr val="FF0000"/>
                </a:solidFill>
                <a:latin typeface="华文新魏" panose="02010800040101010101" pitchFamily="2" charset="-122"/>
                <a:ea typeface="华文新魏" panose="02010800040101010101" pitchFamily="2" charset="-122"/>
              </a:rPr>
              <a:t>P</a:t>
            </a:r>
            <a:r>
              <a:rPr lang="zh-CN" altLang="en-US" sz="3600">
                <a:solidFill>
                  <a:srgbClr val="FF0000"/>
                </a:solidFill>
                <a:latin typeface="华文新魏" panose="02010800040101010101" pitchFamily="2" charset="-122"/>
                <a:ea typeface="华文新魏" panose="02010800040101010101" pitchFamily="2" charset="-122"/>
              </a:rPr>
              <a:t>、</a:t>
            </a:r>
            <a:r>
              <a:rPr lang="en-US" altLang="zh-CN" sz="3600">
                <a:solidFill>
                  <a:srgbClr val="FF0000"/>
                </a:solidFill>
                <a:latin typeface="华文新魏" panose="02010800040101010101" pitchFamily="2" charset="-122"/>
                <a:ea typeface="华文新魏" panose="02010800040101010101" pitchFamily="2" charset="-122"/>
              </a:rPr>
              <a:t>V</a:t>
            </a:r>
            <a:r>
              <a:rPr lang="zh-CN" altLang="en-US" sz="3600">
                <a:solidFill>
                  <a:srgbClr val="0000FF"/>
                </a:solidFill>
                <a:latin typeface="华文新魏" panose="02010800040101010101" pitchFamily="2" charset="-122"/>
                <a:ea typeface="华文新魏" panose="02010800040101010101" pitchFamily="2" charset="-122"/>
              </a:rPr>
              <a:t>操作</a:t>
            </a:r>
            <a:r>
              <a:rPr lang="zh-CN" altLang="en-US">
                <a:solidFill>
                  <a:srgbClr val="0000FF"/>
                </a:solidFill>
                <a:latin typeface="华文新魏" panose="02010800040101010101" pitchFamily="2" charset="-122"/>
                <a:ea typeface="华文新魏" panose="02010800040101010101" pitchFamily="2" charset="-122"/>
              </a:rPr>
              <a:t>。 </a:t>
            </a:r>
          </a:p>
        </p:txBody>
      </p:sp>
      <p:sp>
        <p:nvSpPr>
          <p:cNvPr id="76803" name="Text Box 7">
            <a:extLst>
              <a:ext uri="{FF2B5EF4-FFF2-40B4-BE49-F238E27FC236}">
                <a16:creationId xmlns:a16="http://schemas.microsoft.com/office/drawing/2014/main" id="{49354BFD-C306-A24E-839E-CDE569C81D8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76804" name="灯片编号占位符 3">
            <a:extLst>
              <a:ext uri="{FF2B5EF4-FFF2-40B4-BE49-F238E27FC236}">
                <a16:creationId xmlns:a16="http://schemas.microsoft.com/office/drawing/2014/main" id="{EEC186A8-855F-5846-AFC9-FCD0CF4EF98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60989BB-74BA-3144-A3D6-EE49704AAE29}" type="slidenum">
              <a:rPr lang="zh-CN" altLang="en-US" sz="1800"/>
              <a:pPr/>
              <a:t>75</a:t>
            </a:fld>
            <a:endParaRPr lang="en-US" altLang="zh-CN" sz="1800"/>
          </a:p>
        </p:txBody>
      </p:sp>
    </p:spTree>
    <p:extLst>
      <p:ext uri="{BB962C8B-B14F-4D97-AF65-F5344CB8AC3E}">
        <p14:creationId xmlns:p14="http://schemas.microsoft.com/office/powerpoint/2010/main" val="116974073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2"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02456E8-647C-7341-9484-81FF2DFEA032}"/>
              </a:ext>
            </a:extLst>
          </p:cNvPr>
          <p:cNvSpPr>
            <a:spLocks noGrp="1" noChangeArrowheads="1"/>
          </p:cNvSpPr>
          <p:nvPr>
            <p:ph type="title"/>
          </p:nvPr>
        </p:nvSpPr>
        <p:spPr bwMode="auto">
          <a:xfrm>
            <a:off x="1092200" y="-26988"/>
            <a:ext cx="5480050" cy="5619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a:solidFill>
                  <a:srgbClr val="0000FF"/>
                </a:solidFill>
                <a:latin typeface="华文楷体" panose="02010600040101010101" pitchFamily="2" charset="-122"/>
                <a:ea typeface="华文楷体" panose="02010600040101010101" pitchFamily="2" charset="-122"/>
              </a:rPr>
              <a:t>艾兹格</a:t>
            </a:r>
            <a:r>
              <a:rPr lang="en-US" altLang="zh-CN" sz="4000">
                <a:solidFill>
                  <a:srgbClr val="0000FF"/>
                </a:solidFill>
                <a:latin typeface="华文楷体" panose="02010600040101010101" pitchFamily="2" charset="-122"/>
                <a:ea typeface="华文楷体" panose="02010600040101010101" pitchFamily="2" charset="-122"/>
              </a:rPr>
              <a:t>·W·</a:t>
            </a:r>
            <a:r>
              <a:rPr lang="zh-CN" altLang="en-US" sz="4000">
                <a:solidFill>
                  <a:srgbClr val="0000FF"/>
                </a:solidFill>
                <a:latin typeface="华文楷体" panose="02010600040101010101" pitchFamily="2" charset="-122"/>
                <a:ea typeface="华文楷体" panose="02010600040101010101" pitchFamily="2" charset="-122"/>
              </a:rPr>
              <a:t>迪科斯彻 </a:t>
            </a:r>
          </a:p>
        </p:txBody>
      </p:sp>
      <p:sp>
        <p:nvSpPr>
          <p:cNvPr id="77827" name="Rectangle 3">
            <a:extLst>
              <a:ext uri="{FF2B5EF4-FFF2-40B4-BE49-F238E27FC236}">
                <a16:creationId xmlns:a16="http://schemas.microsoft.com/office/drawing/2014/main" id="{4FC8129B-4176-DA40-8599-501737426602}"/>
              </a:ext>
            </a:extLst>
          </p:cNvPr>
          <p:cNvSpPr>
            <a:spLocks noGrp="1" noChangeArrowheads="1"/>
          </p:cNvSpPr>
          <p:nvPr>
            <p:ph type="body" idx="1"/>
          </p:nvPr>
        </p:nvSpPr>
        <p:spPr bwMode="auto">
          <a:xfrm>
            <a:off x="357188" y="592138"/>
            <a:ext cx="6518275" cy="2476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500"/>
              </a:lnSpc>
              <a:buClr>
                <a:srgbClr val="FF0000"/>
              </a:buClr>
            </a:pPr>
            <a:r>
              <a:rPr lang="zh-CN" altLang="en-US" sz="2400">
                <a:solidFill>
                  <a:srgbClr val="0033CC"/>
                </a:solidFill>
                <a:latin typeface="华文楷体" panose="02010600040101010101" pitchFamily="2" charset="-122"/>
                <a:ea typeface="华文楷体" panose="02010600040101010101" pitchFamily="2" charset="-122"/>
              </a:rPr>
              <a:t>艾兹格</a:t>
            </a:r>
            <a:r>
              <a:rPr lang="en-US" altLang="zh-CN" sz="2400">
                <a:solidFill>
                  <a:srgbClr val="0033CC"/>
                </a:solidFill>
                <a:latin typeface="华文楷体" panose="02010600040101010101" pitchFamily="2" charset="-122"/>
                <a:ea typeface="华文楷体" panose="02010600040101010101" pitchFamily="2" charset="-122"/>
              </a:rPr>
              <a:t>·W·</a:t>
            </a:r>
            <a:r>
              <a:rPr lang="zh-CN" altLang="en-US" sz="2400">
                <a:solidFill>
                  <a:srgbClr val="0033CC"/>
                </a:solidFill>
                <a:latin typeface="华文楷体" panose="02010600040101010101" pitchFamily="2" charset="-122"/>
                <a:ea typeface="华文楷体" panose="02010600040101010101" pitchFamily="2" charset="-122"/>
              </a:rPr>
              <a:t>迪科斯彻 （</a:t>
            </a:r>
            <a:r>
              <a:rPr lang="en-US" altLang="zh-CN" sz="2400">
                <a:solidFill>
                  <a:srgbClr val="0033CC"/>
                </a:solidFill>
                <a:latin typeface="华文楷体" panose="02010600040101010101" pitchFamily="2" charset="-122"/>
                <a:ea typeface="华文楷体" panose="02010600040101010101" pitchFamily="2" charset="-122"/>
              </a:rPr>
              <a:t>Edsger Wybe Dijkstra</a:t>
            </a:r>
            <a:r>
              <a:rPr lang="zh-CN" altLang="en-US" sz="2400">
                <a:solidFill>
                  <a:srgbClr val="0033CC"/>
                </a:solidFill>
                <a:latin typeface="华文楷体" panose="02010600040101010101" pitchFamily="2" charset="-122"/>
                <a:ea typeface="华文楷体" panose="02010600040101010101" pitchFamily="2" charset="-122"/>
              </a:rPr>
              <a:t>，</a:t>
            </a:r>
            <a:r>
              <a:rPr lang="en-US" altLang="zh-CN" sz="2400">
                <a:solidFill>
                  <a:srgbClr val="0033CC"/>
                </a:solidFill>
                <a:latin typeface="华文楷体" panose="02010600040101010101" pitchFamily="2" charset="-122"/>
                <a:ea typeface="华文楷体" panose="02010600040101010101" pitchFamily="2" charset="-122"/>
              </a:rPr>
              <a:t>1930</a:t>
            </a:r>
            <a:r>
              <a:rPr lang="zh-CN" altLang="en-US" sz="2400">
                <a:solidFill>
                  <a:srgbClr val="0033CC"/>
                </a:solidFill>
                <a:latin typeface="华文楷体" panose="02010600040101010101" pitchFamily="2" charset="-122"/>
                <a:ea typeface="华文楷体" panose="02010600040101010101" pitchFamily="2" charset="-122"/>
              </a:rPr>
              <a:t>年</a:t>
            </a:r>
            <a:r>
              <a:rPr lang="en-US" altLang="zh-CN" sz="2400">
                <a:solidFill>
                  <a:srgbClr val="0033CC"/>
                </a:solidFill>
                <a:latin typeface="华文楷体" panose="02010600040101010101" pitchFamily="2" charset="-122"/>
                <a:ea typeface="华文楷体" panose="02010600040101010101" pitchFamily="2" charset="-122"/>
              </a:rPr>
              <a:t>5</a:t>
            </a:r>
            <a:r>
              <a:rPr lang="zh-CN" altLang="en-US" sz="2400">
                <a:solidFill>
                  <a:srgbClr val="0033CC"/>
                </a:solidFill>
                <a:latin typeface="华文楷体" panose="02010600040101010101" pitchFamily="2" charset="-122"/>
                <a:ea typeface="华文楷体" panose="02010600040101010101" pitchFamily="2" charset="-122"/>
              </a:rPr>
              <a:t>月</a:t>
            </a:r>
            <a:r>
              <a:rPr lang="en-US" altLang="zh-CN" sz="2400">
                <a:solidFill>
                  <a:srgbClr val="0033CC"/>
                </a:solidFill>
                <a:latin typeface="华文楷体" panose="02010600040101010101" pitchFamily="2" charset="-122"/>
                <a:ea typeface="华文楷体" panose="02010600040101010101" pitchFamily="2" charset="-122"/>
              </a:rPr>
              <a:t>11</a:t>
            </a:r>
            <a:r>
              <a:rPr lang="zh-CN" altLang="en-US" sz="2400">
                <a:solidFill>
                  <a:srgbClr val="0033CC"/>
                </a:solidFill>
                <a:latin typeface="华文楷体" panose="02010600040101010101" pitchFamily="2" charset="-122"/>
                <a:ea typeface="华文楷体" panose="02010600040101010101" pitchFamily="2" charset="-122"/>
              </a:rPr>
              <a:t>日</a:t>
            </a:r>
            <a:r>
              <a:rPr lang="en-US" altLang="zh-CN" sz="2400">
                <a:solidFill>
                  <a:srgbClr val="0033CC"/>
                </a:solidFill>
                <a:latin typeface="华文楷体" panose="02010600040101010101" pitchFamily="2" charset="-122"/>
                <a:ea typeface="华文楷体" panose="02010600040101010101" pitchFamily="2" charset="-122"/>
              </a:rPr>
              <a:t>-2002</a:t>
            </a:r>
            <a:r>
              <a:rPr lang="zh-CN" altLang="en-US" sz="2400">
                <a:solidFill>
                  <a:srgbClr val="0033CC"/>
                </a:solidFill>
                <a:latin typeface="华文楷体" panose="02010600040101010101" pitchFamily="2" charset="-122"/>
                <a:ea typeface="华文楷体" panose="02010600040101010101" pitchFamily="2" charset="-122"/>
              </a:rPr>
              <a:t>年</a:t>
            </a:r>
            <a:r>
              <a:rPr lang="en-US" altLang="zh-CN" sz="2400">
                <a:solidFill>
                  <a:srgbClr val="0033CC"/>
                </a:solidFill>
                <a:latin typeface="华文楷体" panose="02010600040101010101" pitchFamily="2" charset="-122"/>
                <a:ea typeface="华文楷体" panose="02010600040101010101" pitchFamily="2" charset="-122"/>
              </a:rPr>
              <a:t>8</a:t>
            </a:r>
            <a:r>
              <a:rPr lang="zh-CN" altLang="en-US" sz="2400">
                <a:solidFill>
                  <a:srgbClr val="0033CC"/>
                </a:solidFill>
                <a:latin typeface="华文楷体" panose="02010600040101010101" pitchFamily="2" charset="-122"/>
                <a:ea typeface="华文楷体" panose="02010600040101010101" pitchFamily="2" charset="-122"/>
              </a:rPr>
              <a:t>月</a:t>
            </a:r>
            <a:r>
              <a:rPr lang="en-US" altLang="zh-CN" sz="2400">
                <a:solidFill>
                  <a:srgbClr val="0033CC"/>
                </a:solidFill>
                <a:latin typeface="华文楷体" panose="02010600040101010101" pitchFamily="2" charset="-122"/>
                <a:ea typeface="华文楷体" panose="02010600040101010101" pitchFamily="2" charset="-122"/>
              </a:rPr>
              <a:t>6</a:t>
            </a:r>
            <a:r>
              <a:rPr lang="zh-CN" altLang="en-US" sz="2400">
                <a:solidFill>
                  <a:srgbClr val="0033CC"/>
                </a:solidFill>
                <a:latin typeface="华文楷体" panose="02010600040101010101" pitchFamily="2" charset="-122"/>
                <a:ea typeface="华文楷体" panose="02010600040101010101" pitchFamily="2" charset="-122"/>
              </a:rPr>
              <a:t>日）荷兰人。 计算机科学家，毕业就职于荷兰</a:t>
            </a:r>
            <a:r>
              <a:rPr lang="en-US" altLang="zh-CN" sz="2400">
                <a:solidFill>
                  <a:srgbClr val="0033CC"/>
                </a:solidFill>
                <a:latin typeface="华文楷体" panose="02010600040101010101" pitchFamily="2" charset="-122"/>
                <a:ea typeface="华文楷体" panose="02010600040101010101" pitchFamily="2" charset="-122"/>
              </a:rPr>
              <a:t>Leiden</a:t>
            </a:r>
            <a:r>
              <a:rPr lang="zh-CN" altLang="en-US" sz="2400">
                <a:solidFill>
                  <a:srgbClr val="0033CC"/>
                </a:solidFill>
                <a:latin typeface="华文楷体" panose="02010600040101010101" pitchFamily="2" charset="-122"/>
                <a:ea typeface="华文楷体" panose="02010600040101010101" pitchFamily="2" charset="-122"/>
              </a:rPr>
              <a:t>大学，早年钻研物理及数学，而后转为计算学。曾在</a:t>
            </a:r>
            <a:r>
              <a:rPr lang="en-US" altLang="zh-CN" sz="2400">
                <a:solidFill>
                  <a:srgbClr val="0033CC"/>
                </a:solidFill>
                <a:latin typeface="华文楷体" panose="02010600040101010101" pitchFamily="2" charset="-122"/>
                <a:ea typeface="华文楷体" panose="02010600040101010101" pitchFamily="2" charset="-122"/>
              </a:rPr>
              <a:t>1972</a:t>
            </a:r>
            <a:r>
              <a:rPr lang="zh-CN" altLang="en-US" sz="2400">
                <a:solidFill>
                  <a:srgbClr val="0033CC"/>
                </a:solidFill>
                <a:latin typeface="华文楷体" panose="02010600040101010101" pitchFamily="2" charset="-122"/>
                <a:ea typeface="华文楷体" panose="02010600040101010101" pitchFamily="2" charset="-122"/>
              </a:rPr>
              <a:t>年获得图灵奖，之后，获得过：</a:t>
            </a:r>
          </a:p>
        </p:txBody>
      </p:sp>
      <p:pic>
        <p:nvPicPr>
          <p:cNvPr id="77828" name="Picture 4" descr="Edsger Wybe Dijkstra">
            <a:extLst>
              <a:ext uri="{FF2B5EF4-FFF2-40B4-BE49-F238E27FC236}">
                <a16:creationId xmlns:a16="http://schemas.microsoft.com/office/drawing/2014/main" id="{73A6C0FA-BA7C-E445-9EAD-EB7529595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8" y="-15875"/>
            <a:ext cx="23876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5">
            <a:extLst>
              <a:ext uri="{FF2B5EF4-FFF2-40B4-BE49-F238E27FC236}">
                <a16:creationId xmlns:a16="http://schemas.microsoft.com/office/drawing/2014/main" id="{6C6FBA76-1518-BE41-84C1-B2BEB58ADB5C}"/>
              </a:ext>
            </a:extLst>
          </p:cNvPr>
          <p:cNvSpPr txBox="1">
            <a:spLocks noChangeArrowheads="1"/>
          </p:cNvSpPr>
          <p:nvPr/>
        </p:nvSpPr>
        <p:spPr bwMode="auto">
          <a:xfrm>
            <a:off x="468313" y="3213100"/>
            <a:ext cx="8280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a:solidFill>
                  <a:srgbClr val="FF3300"/>
                </a:solidFill>
                <a:latin typeface="华文楷体" panose="02010600040101010101" pitchFamily="2" charset="-122"/>
                <a:ea typeface="华文楷体" panose="02010600040101010101" pitchFamily="2" charset="-122"/>
              </a:rPr>
              <a:t>主要成就</a:t>
            </a:r>
            <a:r>
              <a:rPr lang="zh-CN" altLang="en-US">
                <a:latin typeface="华文楷体" panose="02010600040101010101" pitchFamily="2" charset="-122"/>
                <a:ea typeface="华文楷体" panose="02010600040101010101" pitchFamily="2" charset="-122"/>
              </a:rPr>
              <a:t>　</a:t>
            </a:r>
          </a:p>
          <a:p>
            <a:pPr lvl="1">
              <a:buFont typeface="Wingdings" pitchFamily="2" charset="2"/>
              <a:buChar char="n"/>
            </a:pPr>
            <a:r>
              <a:rPr lang="zh-CN" altLang="en-US">
                <a:solidFill>
                  <a:srgbClr val="0033CC"/>
                </a:solidFill>
                <a:latin typeface="华文楷体" panose="02010600040101010101" pitchFamily="2" charset="-122"/>
                <a:ea typeface="华文楷体" panose="02010600040101010101" pitchFamily="2" charset="-122"/>
              </a:rPr>
              <a:t> 提出“</a:t>
            </a:r>
            <a:r>
              <a:rPr lang="en-US" altLang="zh-CN">
                <a:solidFill>
                  <a:srgbClr val="0033CC"/>
                </a:solidFill>
                <a:latin typeface="华文楷体" panose="02010600040101010101" pitchFamily="2" charset="-122"/>
                <a:ea typeface="华文楷体" panose="02010600040101010101" pitchFamily="2" charset="-122"/>
              </a:rPr>
              <a:t>goto</a:t>
            </a:r>
            <a:r>
              <a:rPr lang="zh-CN" altLang="en-US">
                <a:solidFill>
                  <a:srgbClr val="0033CC"/>
                </a:solidFill>
                <a:latin typeface="华文楷体" panose="02010600040101010101" pitchFamily="2" charset="-122"/>
                <a:ea typeface="华文楷体" panose="02010600040101010101" pitchFamily="2" charset="-122"/>
              </a:rPr>
              <a:t>有害论”</a:t>
            </a:r>
            <a:r>
              <a:rPr lang="en-US" altLang="zh-CN">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a:solidFill>
                  <a:srgbClr val="0033CC"/>
                </a:solidFill>
                <a:latin typeface="华文楷体" panose="02010600040101010101" pitchFamily="2" charset="-122"/>
                <a:ea typeface="华文楷体" panose="02010600040101010101" pitchFamily="2" charset="-122"/>
              </a:rPr>
              <a:t> </a:t>
            </a:r>
            <a:r>
              <a:rPr lang="zh-CN" altLang="en-US">
                <a:solidFill>
                  <a:srgbClr val="0033CC"/>
                </a:solidFill>
                <a:latin typeface="华文楷体" panose="02010600040101010101" pitchFamily="2" charset="-122"/>
                <a:ea typeface="华文楷体" panose="02010600040101010101" pitchFamily="2" charset="-122"/>
              </a:rPr>
              <a:t>提出信号量和</a:t>
            </a:r>
            <a:r>
              <a:rPr lang="en-US" altLang="zh-CN">
                <a:solidFill>
                  <a:srgbClr val="0033CC"/>
                </a:solidFill>
                <a:latin typeface="华文楷体" panose="02010600040101010101" pitchFamily="2" charset="-122"/>
                <a:ea typeface="华文楷体" panose="02010600040101010101" pitchFamily="2" charset="-122"/>
              </a:rPr>
              <a:t>PV</a:t>
            </a:r>
            <a:r>
              <a:rPr lang="zh-CN" altLang="en-US">
                <a:solidFill>
                  <a:srgbClr val="0033CC"/>
                </a:solidFill>
                <a:latin typeface="华文楷体" panose="02010600040101010101" pitchFamily="2" charset="-122"/>
                <a:ea typeface="华文楷体" panose="02010600040101010101" pitchFamily="2" charset="-122"/>
              </a:rPr>
              <a:t>原语</a:t>
            </a:r>
            <a:r>
              <a:rPr lang="en-US" altLang="zh-CN">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a:solidFill>
                  <a:srgbClr val="0033CC"/>
                </a:solidFill>
                <a:latin typeface="华文楷体" panose="02010600040101010101" pitchFamily="2" charset="-122"/>
                <a:ea typeface="华文楷体" panose="02010600040101010101" pitchFamily="2" charset="-122"/>
              </a:rPr>
              <a:t> </a:t>
            </a:r>
            <a:r>
              <a:rPr lang="zh-CN" altLang="en-US">
                <a:solidFill>
                  <a:srgbClr val="0033CC"/>
                </a:solidFill>
                <a:latin typeface="华文楷体" panose="02010600040101010101" pitchFamily="2" charset="-122"/>
                <a:ea typeface="华文楷体" panose="02010600040101010101" pitchFamily="2" charset="-122"/>
              </a:rPr>
              <a:t>解决了有趣的“哲学家聚餐”问题</a:t>
            </a:r>
            <a:r>
              <a:rPr lang="en-US" altLang="zh-CN">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a:solidFill>
                  <a:srgbClr val="0033CC"/>
                </a:solidFill>
                <a:latin typeface="华文楷体" panose="02010600040101010101" pitchFamily="2" charset="-122"/>
                <a:ea typeface="华文楷体" panose="02010600040101010101" pitchFamily="2" charset="-122"/>
              </a:rPr>
              <a:t> </a:t>
            </a:r>
            <a:r>
              <a:rPr lang="zh-CN" altLang="en-US">
                <a:solidFill>
                  <a:srgbClr val="0033CC"/>
                </a:solidFill>
                <a:latin typeface="华文楷体" panose="02010600040101010101" pitchFamily="2" charset="-122"/>
                <a:ea typeface="华文楷体" panose="02010600040101010101" pitchFamily="2" charset="-122"/>
              </a:rPr>
              <a:t>最短路径算法</a:t>
            </a:r>
            <a:r>
              <a:rPr lang="en-US" altLang="zh-CN">
                <a:solidFill>
                  <a:srgbClr val="0033CC"/>
                </a:solidFill>
                <a:latin typeface="华文楷体" panose="02010600040101010101" pitchFamily="2" charset="-122"/>
                <a:ea typeface="华文楷体" panose="02010600040101010101" pitchFamily="2" charset="-122"/>
              </a:rPr>
              <a:t>(SPF)</a:t>
            </a:r>
            <a:r>
              <a:rPr lang="zh-CN" altLang="en-US">
                <a:solidFill>
                  <a:srgbClr val="0033CC"/>
                </a:solidFill>
                <a:latin typeface="华文楷体" panose="02010600040101010101" pitchFamily="2" charset="-122"/>
                <a:ea typeface="华文楷体" panose="02010600040101010101" pitchFamily="2" charset="-122"/>
              </a:rPr>
              <a:t>和银行家算法的创造者</a:t>
            </a:r>
            <a:r>
              <a:rPr lang="en-US" altLang="zh-CN">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a:solidFill>
                  <a:srgbClr val="0033CC"/>
                </a:solidFill>
                <a:latin typeface="华文楷体" panose="02010600040101010101" pitchFamily="2" charset="-122"/>
                <a:ea typeface="华文楷体" panose="02010600040101010101" pitchFamily="2" charset="-122"/>
              </a:rPr>
              <a:t> </a:t>
            </a:r>
            <a:r>
              <a:rPr lang="zh-CN" altLang="en-US">
                <a:solidFill>
                  <a:srgbClr val="0033CC"/>
                </a:solidFill>
                <a:latin typeface="华文楷体" panose="02010600040101010101" pitchFamily="2" charset="-122"/>
                <a:ea typeface="华文楷体" panose="02010600040101010101" pitchFamily="2" charset="-122"/>
              </a:rPr>
              <a:t>第一个</a:t>
            </a:r>
            <a:r>
              <a:rPr lang="en-US" altLang="zh-CN">
                <a:solidFill>
                  <a:srgbClr val="0033CC"/>
                </a:solidFill>
                <a:latin typeface="华文楷体" panose="02010600040101010101" pitchFamily="2" charset="-122"/>
                <a:ea typeface="华文楷体" panose="02010600040101010101" pitchFamily="2" charset="-122"/>
              </a:rPr>
              <a:t>Algol 60</a:t>
            </a:r>
            <a:r>
              <a:rPr lang="zh-CN" altLang="en-US">
                <a:solidFill>
                  <a:srgbClr val="0033CC"/>
                </a:solidFill>
                <a:latin typeface="华文楷体" panose="02010600040101010101" pitchFamily="2" charset="-122"/>
                <a:ea typeface="华文楷体" panose="02010600040101010101" pitchFamily="2" charset="-122"/>
              </a:rPr>
              <a:t>编译器的设计者和实现者</a:t>
            </a:r>
            <a:r>
              <a:rPr lang="en-US" altLang="zh-CN">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a:solidFill>
                  <a:srgbClr val="0033CC"/>
                </a:solidFill>
                <a:latin typeface="华文楷体" panose="02010600040101010101" pitchFamily="2" charset="-122"/>
                <a:ea typeface="华文楷体" panose="02010600040101010101" pitchFamily="2" charset="-122"/>
              </a:rPr>
              <a:t> THE</a:t>
            </a:r>
            <a:r>
              <a:rPr lang="zh-CN" altLang="en-US">
                <a:solidFill>
                  <a:srgbClr val="0033CC"/>
                </a:solidFill>
                <a:latin typeface="华文楷体" panose="02010600040101010101" pitchFamily="2" charset="-122"/>
                <a:ea typeface="华文楷体" panose="02010600040101010101" pitchFamily="2" charset="-122"/>
              </a:rPr>
              <a:t>操作系统的设计者和开发者</a:t>
            </a:r>
            <a:r>
              <a:rPr lang="en-US" altLang="zh-CN">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a:solidFill>
                  <a:srgbClr val="0033CC"/>
                </a:solidFill>
                <a:latin typeface="华文楷体" panose="02010600040101010101" pitchFamily="2" charset="-122"/>
                <a:ea typeface="华文楷体" panose="02010600040101010101" pitchFamily="2" charset="-122"/>
              </a:rPr>
              <a:t> </a:t>
            </a:r>
            <a:r>
              <a:rPr lang="zh-CN" altLang="en-US">
                <a:solidFill>
                  <a:srgbClr val="0033CC"/>
                </a:solidFill>
                <a:latin typeface="华文楷体" panose="02010600040101010101" pitchFamily="2" charset="-122"/>
                <a:ea typeface="华文楷体" panose="02010600040101010101" pitchFamily="2" charset="-122"/>
              </a:rPr>
              <a:t>与</a:t>
            </a:r>
            <a:r>
              <a:rPr lang="en-US" altLang="zh-CN">
                <a:solidFill>
                  <a:srgbClr val="0033CC"/>
                </a:solidFill>
                <a:latin typeface="华文楷体" panose="02010600040101010101" pitchFamily="2" charset="-122"/>
                <a:ea typeface="华文楷体" panose="02010600040101010101" pitchFamily="2" charset="-122"/>
              </a:rPr>
              <a:t>D. E. Knuth</a:t>
            </a:r>
            <a:r>
              <a:rPr lang="zh-CN" altLang="en-US">
                <a:solidFill>
                  <a:srgbClr val="0033CC"/>
                </a:solidFill>
                <a:latin typeface="华文楷体" panose="02010600040101010101" pitchFamily="2" charset="-122"/>
                <a:ea typeface="华文楷体" panose="02010600040101010101" pitchFamily="2" charset="-122"/>
              </a:rPr>
              <a:t>（高德纳 ）并称为我们这个时代最伟大的计算机科学家</a:t>
            </a:r>
            <a:r>
              <a:rPr lang="zh-CN" altLang="en-US">
                <a:latin typeface="华文楷体" panose="02010600040101010101" pitchFamily="2" charset="-122"/>
                <a:ea typeface="华文楷体" panose="02010600040101010101" pitchFamily="2" charset="-122"/>
              </a:rPr>
              <a:t> 。</a:t>
            </a:r>
          </a:p>
        </p:txBody>
      </p:sp>
      <p:sp>
        <p:nvSpPr>
          <p:cNvPr id="77830" name="灯片编号占位符 3">
            <a:extLst>
              <a:ext uri="{FF2B5EF4-FFF2-40B4-BE49-F238E27FC236}">
                <a16:creationId xmlns:a16="http://schemas.microsoft.com/office/drawing/2014/main" id="{F469A3F3-596D-2D42-900E-4A464DE68C3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3AA4334-3039-EF45-B1A8-7DAF24666A45}" type="slidenum">
              <a:rPr lang="zh-CN" altLang="en-US" sz="1800"/>
              <a:pPr/>
              <a:t>76</a:t>
            </a:fld>
            <a:endParaRPr lang="en-US" altLang="zh-CN" sz="1800"/>
          </a:p>
        </p:txBody>
      </p:sp>
      <p:sp>
        <p:nvSpPr>
          <p:cNvPr id="77831" name="TextBox 6">
            <a:extLst>
              <a:ext uri="{FF2B5EF4-FFF2-40B4-BE49-F238E27FC236}">
                <a16:creationId xmlns:a16="http://schemas.microsoft.com/office/drawing/2014/main" id="{5BE6ABBD-5D15-E247-AEDA-12A7B72C2683}"/>
              </a:ext>
            </a:extLst>
          </p:cNvPr>
          <p:cNvSpPr txBox="1">
            <a:spLocks noChangeArrowheads="1"/>
          </p:cNvSpPr>
          <p:nvPr/>
        </p:nvSpPr>
        <p:spPr bwMode="auto">
          <a:xfrm>
            <a:off x="969963" y="2205038"/>
            <a:ext cx="82819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2500"/>
              </a:lnSpc>
            </a:pPr>
            <a:r>
              <a:rPr lang="en-US" altLang="zh-CN">
                <a:solidFill>
                  <a:srgbClr val="0033CC"/>
                </a:solidFill>
                <a:latin typeface="华文楷体" panose="02010600040101010101" pitchFamily="2" charset="-122"/>
                <a:ea typeface="华文楷体" panose="02010600040101010101" pitchFamily="2" charset="-122"/>
              </a:rPr>
              <a:t>1974</a:t>
            </a:r>
            <a:r>
              <a:rPr lang="zh-CN" altLang="en-US">
                <a:solidFill>
                  <a:srgbClr val="0033CC"/>
                </a:solidFill>
                <a:latin typeface="华文楷体" panose="02010600040101010101" pitchFamily="2" charset="-122"/>
                <a:ea typeface="华文楷体" panose="02010600040101010101" pitchFamily="2" charset="-122"/>
              </a:rPr>
              <a:t>年 </a:t>
            </a:r>
            <a:r>
              <a:rPr lang="en-US" altLang="zh-CN">
                <a:solidFill>
                  <a:srgbClr val="0033CC"/>
                </a:solidFill>
                <a:latin typeface="华文楷体" panose="02010600040101010101" pitchFamily="2" charset="-122"/>
                <a:ea typeface="华文楷体" panose="02010600040101010101" pitchFamily="2" charset="-122"/>
              </a:rPr>
              <a:t>AFIPS Harry Goode Memorial Award</a:t>
            </a:r>
          </a:p>
          <a:p>
            <a:pPr>
              <a:lnSpc>
                <a:spcPts val="2500"/>
              </a:lnSpc>
            </a:pPr>
            <a:r>
              <a:rPr lang="en-US" altLang="zh-CN">
                <a:solidFill>
                  <a:srgbClr val="0033CC"/>
                </a:solidFill>
                <a:latin typeface="华文楷体" panose="02010600040101010101" pitchFamily="2" charset="-122"/>
                <a:ea typeface="华文楷体" panose="02010600040101010101" pitchFamily="2" charset="-122"/>
              </a:rPr>
              <a:t>1989</a:t>
            </a:r>
            <a:r>
              <a:rPr lang="zh-CN" altLang="en-US">
                <a:solidFill>
                  <a:srgbClr val="0033CC"/>
                </a:solidFill>
                <a:latin typeface="华文楷体" panose="02010600040101010101" pitchFamily="2" charset="-122"/>
                <a:ea typeface="华文楷体" panose="02010600040101010101" pitchFamily="2" charset="-122"/>
              </a:rPr>
              <a:t>年</a:t>
            </a:r>
            <a:r>
              <a:rPr lang="en-US" altLang="zh-CN">
                <a:solidFill>
                  <a:srgbClr val="0033CC"/>
                </a:solidFill>
                <a:latin typeface="华文楷体" panose="02010600040101010101" pitchFamily="2" charset="-122"/>
                <a:ea typeface="华文楷体" panose="02010600040101010101" pitchFamily="2" charset="-122"/>
              </a:rPr>
              <a:t>ACM SIGCSE</a:t>
            </a:r>
            <a:r>
              <a:rPr lang="zh-CN" altLang="en-US">
                <a:solidFill>
                  <a:srgbClr val="0033CC"/>
                </a:solidFill>
                <a:latin typeface="华文楷体" panose="02010600040101010101" pitchFamily="2" charset="-122"/>
                <a:ea typeface="华文楷体" panose="02010600040101010101" pitchFamily="2" charset="-122"/>
              </a:rPr>
              <a:t>计算机科学教育教学杰出贡献奖</a:t>
            </a:r>
            <a:endParaRPr lang="en-US" altLang="zh-CN">
              <a:solidFill>
                <a:srgbClr val="0033CC"/>
              </a:solidFill>
              <a:latin typeface="华文楷体" panose="02010600040101010101" pitchFamily="2" charset="-122"/>
              <a:ea typeface="华文楷体" panose="02010600040101010101" pitchFamily="2" charset="-122"/>
            </a:endParaRPr>
          </a:p>
          <a:p>
            <a:pPr>
              <a:lnSpc>
                <a:spcPts val="2500"/>
              </a:lnSpc>
            </a:pPr>
            <a:r>
              <a:rPr lang="en-US" altLang="zh-CN">
                <a:solidFill>
                  <a:srgbClr val="0033CC"/>
                </a:solidFill>
                <a:latin typeface="华文楷体" panose="02010600040101010101" pitchFamily="2" charset="-122"/>
                <a:ea typeface="华文楷体" panose="02010600040101010101" pitchFamily="2" charset="-122"/>
              </a:rPr>
              <a:t>2002</a:t>
            </a:r>
            <a:r>
              <a:rPr lang="zh-CN" altLang="en-US">
                <a:solidFill>
                  <a:srgbClr val="0033CC"/>
                </a:solidFill>
                <a:latin typeface="华文楷体" panose="02010600040101010101" pitchFamily="2" charset="-122"/>
                <a:ea typeface="华文楷体" panose="02010600040101010101" pitchFamily="2" charset="-122"/>
              </a:rPr>
              <a:t>年</a:t>
            </a:r>
            <a:r>
              <a:rPr lang="en-US" altLang="zh-CN">
                <a:solidFill>
                  <a:srgbClr val="0033CC"/>
                </a:solidFill>
                <a:latin typeface="华文楷体" panose="02010600040101010101" pitchFamily="2" charset="-122"/>
                <a:ea typeface="华文楷体" panose="02010600040101010101" pitchFamily="2" charset="-122"/>
              </a:rPr>
              <a:t>ACM PODC</a:t>
            </a:r>
            <a:r>
              <a:rPr lang="zh-CN" altLang="en-US">
                <a:solidFill>
                  <a:srgbClr val="0033CC"/>
                </a:solidFill>
                <a:latin typeface="华文楷体" panose="02010600040101010101" pitchFamily="2" charset="-122"/>
                <a:ea typeface="华文楷体" panose="02010600040101010101" pitchFamily="2" charset="-122"/>
              </a:rPr>
              <a:t>最具影响力论文奖</a:t>
            </a:r>
            <a:endParaRPr lang="zh-CN" altLang="en-US"/>
          </a:p>
        </p:txBody>
      </p:sp>
    </p:spTree>
    <p:extLst>
      <p:ext uri="{BB962C8B-B14F-4D97-AF65-F5344CB8AC3E}">
        <p14:creationId xmlns:p14="http://schemas.microsoft.com/office/powerpoint/2010/main" val="3222587107"/>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340D3AE2-FD8D-CF4E-8F06-95A6EB76F043}"/>
              </a:ext>
            </a:extLst>
          </p:cNvPr>
          <p:cNvSpPr>
            <a:spLocks noGrp="1" noChangeArrowheads="1"/>
          </p:cNvSpPr>
          <p:nvPr>
            <p:ph type="body" idx="4294967295"/>
          </p:nvPr>
        </p:nvSpPr>
        <p:spPr bwMode="auto">
          <a:xfrm>
            <a:off x="539750" y="981075"/>
            <a:ext cx="8247063"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FF"/>
              </a:buClr>
            </a:pPr>
            <a:r>
              <a:rPr lang="zh-CN" altLang="en-US" sz="4000" b="1">
                <a:solidFill>
                  <a:srgbClr val="0000FF"/>
                </a:solidFill>
                <a:latin typeface="华文楷体" panose="02010600040101010101" pitchFamily="2" charset="-122"/>
                <a:ea typeface="华文楷体" panose="02010600040101010101" pitchFamily="2" charset="-122"/>
              </a:rPr>
              <a:t>主要内容</a:t>
            </a:r>
          </a:p>
          <a:p>
            <a:pPr lvl="1" eaLnBrk="1" hangingPunct="1">
              <a:buClr>
                <a:srgbClr val="FF0000"/>
              </a:buClr>
              <a:buSzPct val="80000"/>
              <a:buFont typeface="Wingdings" pitchFamily="2" charset="2"/>
              <a:buChar char="Ø"/>
            </a:pPr>
            <a:r>
              <a:rPr lang="zh-CN" altLang="en-US" sz="3600" b="1">
                <a:solidFill>
                  <a:srgbClr val="171D17"/>
                </a:solidFill>
                <a:latin typeface="华文楷体" panose="02010600040101010101" pitchFamily="2" charset="-122"/>
                <a:ea typeface="华文楷体" panose="02010600040101010101" pitchFamily="2" charset="-122"/>
              </a:rPr>
              <a:t>整型信号量</a:t>
            </a:r>
            <a:endParaRPr lang="en-US" altLang="zh-CN" sz="3600" b="1">
              <a:solidFill>
                <a:srgbClr val="171D17"/>
              </a:solidFill>
              <a:latin typeface="华文楷体" panose="02010600040101010101" pitchFamily="2" charset="-122"/>
              <a:ea typeface="华文楷体" panose="02010600040101010101" pitchFamily="2" charset="-122"/>
            </a:endParaRPr>
          </a:p>
          <a:p>
            <a:pPr lvl="1" eaLnBrk="1" hangingPunct="1">
              <a:buClr>
                <a:srgbClr val="FF0000"/>
              </a:buClr>
              <a:buSzPct val="80000"/>
              <a:buFont typeface="Wingdings" pitchFamily="2" charset="2"/>
              <a:buChar char="Ø"/>
            </a:pPr>
            <a:r>
              <a:rPr lang="zh-CN" altLang="en-US" sz="3600" b="1">
                <a:solidFill>
                  <a:srgbClr val="171D17"/>
                </a:solidFill>
                <a:latin typeface="华文楷体" panose="02010600040101010101" pitchFamily="2" charset="-122"/>
                <a:ea typeface="华文楷体" panose="02010600040101010101" pitchFamily="2" charset="-122"/>
              </a:rPr>
              <a:t>记录型信号量</a:t>
            </a:r>
            <a:endParaRPr lang="en-US" altLang="zh-CN" sz="3600" b="1">
              <a:solidFill>
                <a:srgbClr val="171D17"/>
              </a:solidFill>
              <a:latin typeface="华文楷体" panose="02010600040101010101" pitchFamily="2" charset="-122"/>
              <a:ea typeface="华文楷体" panose="02010600040101010101" pitchFamily="2" charset="-122"/>
            </a:endParaRPr>
          </a:p>
          <a:p>
            <a:pPr lvl="1" eaLnBrk="1" hangingPunct="1">
              <a:buClr>
                <a:srgbClr val="FF0000"/>
              </a:buClr>
              <a:buSzPct val="80000"/>
              <a:buFont typeface="Wingdings" pitchFamily="2" charset="2"/>
              <a:buChar char="Ø"/>
            </a:pPr>
            <a:r>
              <a:rPr lang="en-US" altLang="zh-CN" sz="3600" b="1">
                <a:solidFill>
                  <a:srgbClr val="171D17"/>
                </a:solidFill>
                <a:latin typeface="华文楷体" panose="02010600040101010101" pitchFamily="2" charset="-122"/>
                <a:ea typeface="华文楷体" panose="02010600040101010101" pitchFamily="2" charset="-122"/>
              </a:rPr>
              <a:t>AND</a:t>
            </a:r>
            <a:r>
              <a:rPr lang="zh-CN" altLang="en-US" sz="3600" b="1">
                <a:solidFill>
                  <a:srgbClr val="171D17"/>
                </a:solidFill>
                <a:latin typeface="华文楷体" panose="02010600040101010101" pitchFamily="2" charset="-122"/>
                <a:ea typeface="华文楷体" panose="02010600040101010101" pitchFamily="2" charset="-122"/>
              </a:rPr>
              <a:t>信号量</a:t>
            </a:r>
            <a:endParaRPr lang="en-US" altLang="zh-CN" sz="3600" b="1">
              <a:solidFill>
                <a:srgbClr val="171D17"/>
              </a:solidFill>
              <a:latin typeface="华文楷体" panose="02010600040101010101" pitchFamily="2" charset="-122"/>
              <a:ea typeface="华文楷体" panose="02010600040101010101" pitchFamily="2" charset="-122"/>
            </a:endParaRPr>
          </a:p>
          <a:p>
            <a:pPr lvl="1" eaLnBrk="1" hangingPunct="1">
              <a:buClr>
                <a:srgbClr val="FF0000"/>
              </a:buClr>
              <a:buSzPct val="80000"/>
              <a:buFont typeface="Wingdings" pitchFamily="2" charset="2"/>
              <a:buChar char="Ø"/>
            </a:pPr>
            <a:r>
              <a:rPr lang="zh-CN" altLang="en-US" sz="3600" b="1">
                <a:solidFill>
                  <a:srgbClr val="171D17"/>
                </a:solidFill>
                <a:latin typeface="华文楷体" panose="02010600040101010101" pitchFamily="2" charset="-122"/>
                <a:ea typeface="华文楷体" panose="02010600040101010101" pitchFamily="2" charset="-122"/>
              </a:rPr>
              <a:t>信号量集</a:t>
            </a:r>
          </a:p>
          <a:p>
            <a:pPr eaLnBrk="1" hangingPunct="1">
              <a:buFont typeface="Wingdings" pitchFamily="2" charset="2"/>
              <a:buNone/>
            </a:pPr>
            <a:endParaRPr lang="en-US" altLang="zh-CN" sz="3600">
              <a:latin typeface="华文楷体" panose="02010600040101010101" pitchFamily="2" charset="-122"/>
              <a:ea typeface="华文楷体" panose="02010600040101010101" pitchFamily="2" charset="-122"/>
            </a:endParaRPr>
          </a:p>
        </p:txBody>
      </p:sp>
      <p:sp>
        <p:nvSpPr>
          <p:cNvPr id="78851" name="Text Box 7">
            <a:extLst>
              <a:ext uri="{FF2B5EF4-FFF2-40B4-BE49-F238E27FC236}">
                <a16:creationId xmlns:a16="http://schemas.microsoft.com/office/drawing/2014/main" id="{BB836156-ECE0-8844-90D1-74DEE216850D}"/>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78852" name="灯片编号占位符 3">
            <a:extLst>
              <a:ext uri="{FF2B5EF4-FFF2-40B4-BE49-F238E27FC236}">
                <a16:creationId xmlns:a16="http://schemas.microsoft.com/office/drawing/2014/main" id="{3DDF6133-898D-DB4E-818F-9F4C076AB26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0E970FB-4CAB-1E4F-8183-644638E42826}" type="slidenum">
              <a:rPr lang="zh-CN" altLang="en-US" sz="1800"/>
              <a:pPr/>
              <a:t>77</a:t>
            </a:fld>
            <a:endParaRPr lang="en-US" altLang="zh-CN" sz="1800"/>
          </a:p>
        </p:txBody>
      </p:sp>
    </p:spTree>
    <p:extLst>
      <p:ext uri="{BB962C8B-B14F-4D97-AF65-F5344CB8AC3E}">
        <p14:creationId xmlns:p14="http://schemas.microsoft.com/office/powerpoint/2010/main" val="2760559481"/>
      </p:ext>
    </p:extLst>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A96290E2-E6D4-CF4E-A09D-5C6F7B27AE1F}"/>
              </a:ext>
            </a:extLst>
          </p:cNvPr>
          <p:cNvSpPr>
            <a:spLocks noGrp="1" noChangeArrowheads="1"/>
          </p:cNvSpPr>
          <p:nvPr>
            <p:ph type="body" idx="4294967295"/>
          </p:nvPr>
        </p:nvSpPr>
        <p:spPr bwMode="auto">
          <a:xfrm>
            <a:off x="609600" y="692150"/>
            <a:ext cx="8248650" cy="3457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Clr>
                <a:srgbClr val="0000FF"/>
              </a:buClr>
            </a:pPr>
            <a:r>
              <a:rPr lang="zh-CN" altLang="en-US" b="1">
                <a:solidFill>
                  <a:srgbClr val="0000FF"/>
                </a:solidFill>
                <a:latin typeface="华文楷体" panose="02010600040101010101" pitchFamily="2" charset="-122"/>
                <a:ea typeface="华文楷体" panose="02010600040101010101" pitchFamily="2" charset="-122"/>
              </a:rPr>
              <a:t>信号量</a:t>
            </a:r>
            <a:endParaRPr lang="en-US" altLang="zh-CN" b="1">
              <a:solidFill>
                <a:srgbClr val="0000FF"/>
              </a:solidFill>
              <a:latin typeface="华文楷体" panose="02010600040101010101" pitchFamily="2" charset="-122"/>
              <a:ea typeface="华文楷体" panose="02010600040101010101" pitchFamily="2" charset="-122"/>
            </a:endParaRPr>
          </a:p>
          <a:p>
            <a:pPr lvl="1" eaLnBrk="1" hangingPunct="1">
              <a:spcBef>
                <a:spcPct val="0"/>
              </a:spcBef>
              <a:buClr>
                <a:srgbClr val="0000FF"/>
              </a:buClr>
            </a:pPr>
            <a:r>
              <a:rPr lang="zh-CN" altLang="en-US" b="1">
                <a:latin typeface="华文楷体" panose="02010600040101010101" pitchFamily="2" charset="-122"/>
                <a:ea typeface="华文楷体" panose="02010600040101010101" pitchFamily="2" charset="-122"/>
              </a:rPr>
              <a:t>一个进程在某一特殊点上被迫停止执行直到接收到一个对应的特殊变量值，这种特殊变量就是</a:t>
            </a:r>
            <a:r>
              <a:rPr lang="zh-CN" altLang="en-US" b="1">
                <a:solidFill>
                  <a:srgbClr val="CC3399"/>
                </a:solidFill>
                <a:latin typeface="华文楷体" panose="02010600040101010101" pitchFamily="2" charset="-122"/>
                <a:ea typeface="华文楷体" panose="02010600040101010101" pitchFamily="2" charset="-122"/>
              </a:rPr>
              <a:t>信号量</a:t>
            </a:r>
            <a:r>
              <a:rPr lang="en-US" altLang="zh-CN" b="1">
                <a:latin typeface="华文楷体" panose="02010600040101010101" pitchFamily="2" charset="-122"/>
                <a:ea typeface="华文楷体" panose="02010600040101010101" pitchFamily="2" charset="-122"/>
              </a:rPr>
              <a:t>(semaphore)</a:t>
            </a:r>
          </a:p>
          <a:p>
            <a:pPr lvl="1" eaLnBrk="1" hangingPunct="1">
              <a:spcBef>
                <a:spcPct val="0"/>
              </a:spcBef>
              <a:buClr>
                <a:srgbClr val="0000FF"/>
              </a:buClr>
            </a:pPr>
            <a:r>
              <a:rPr lang="zh-CN" altLang="en-US" b="1">
                <a:solidFill>
                  <a:srgbClr val="FF0000"/>
                </a:solidFill>
                <a:latin typeface="华文楷体" panose="02010600040101010101" pitchFamily="2" charset="-122"/>
                <a:ea typeface="华文楷体" panose="02010600040101010101" pitchFamily="2" charset="-122"/>
              </a:rPr>
              <a:t>一种资源</a:t>
            </a:r>
          </a:p>
        </p:txBody>
      </p:sp>
      <p:sp>
        <p:nvSpPr>
          <p:cNvPr id="79875" name="Text Box 7">
            <a:extLst>
              <a:ext uri="{FF2B5EF4-FFF2-40B4-BE49-F238E27FC236}">
                <a16:creationId xmlns:a16="http://schemas.microsoft.com/office/drawing/2014/main" id="{5C1747B5-48CF-604B-ADFF-8F7C0BC58613}"/>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79876" name="灯片编号占位符 3">
            <a:extLst>
              <a:ext uri="{FF2B5EF4-FFF2-40B4-BE49-F238E27FC236}">
                <a16:creationId xmlns:a16="http://schemas.microsoft.com/office/drawing/2014/main" id="{28447533-A6BB-CF47-94B9-9D01F79FB07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FB9672A-C1B5-B044-8C5A-587190CA020A}" type="slidenum">
              <a:rPr lang="zh-CN" altLang="en-US" sz="1800"/>
              <a:pPr/>
              <a:t>78</a:t>
            </a:fld>
            <a:endParaRPr lang="en-US" altLang="zh-CN" sz="1800"/>
          </a:p>
        </p:txBody>
      </p:sp>
    </p:spTree>
    <p:extLst>
      <p:ext uri="{BB962C8B-B14F-4D97-AF65-F5344CB8AC3E}">
        <p14:creationId xmlns:p14="http://schemas.microsoft.com/office/powerpoint/2010/main" val="146687609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0" dur="500"/>
                                        <p:tgtEl>
                                          <p:spTgt spid="460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3"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4" name="Text Box 4">
            <a:extLst>
              <a:ext uri="{FF2B5EF4-FFF2-40B4-BE49-F238E27FC236}">
                <a16:creationId xmlns:a16="http://schemas.microsoft.com/office/drawing/2014/main" id="{06AFC851-B712-5C4C-B409-7689653AEDEA}"/>
              </a:ext>
            </a:extLst>
          </p:cNvPr>
          <p:cNvSpPr txBox="1">
            <a:spLocks noChangeArrowheads="1"/>
          </p:cNvSpPr>
          <p:nvPr/>
        </p:nvSpPr>
        <p:spPr bwMode="auto">
          <a:xfrm>
            <a:off x="609600" y="1052513"/>
            <a:ext cx="8229600" cy="3560762"/>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5000"/>
              </a:lnSpc>
            </a:pPr>
            <a:r>
              <a:rPr lang="zh-CN" altLang="en-US" sz="36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一、整型信号量</a:t>
            </a:r>
          </a:p>
          <a:p>
            <a:pPr>
              <a:lnSpc>
                <a:spcPct val="115000"/>
              </a:lnSpc>
            </a:pP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定义为一个表示资源的整形量，除初始化外，仅能通过两个标准的原子操作</a:t>
            </a:r>
            <a:r>
              <a:rPr lang="en-US"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wait(s)</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和</a:t>
            </a:r>
            <a:r>
              <a:rPr lang="en-US"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signal(s)</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来访问。</a:t>
            </a:r>
          </a:p>
          <a:p>
            <a:pPr>
              <a:lnSpc>
                <a:spcPct val="115000"/>
              </a:lnSpc>
            </a:pP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这两个操作又被称为</a:t>
            </a:r>
            <a:r>
              <a:rPr lang="en-US"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a:t>
            </a:r>
            <a:r>
              <a:rPr lang="zh-CN"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V</a:t>
            </a:r>
            <a:r>
              <a:rPr lang="zh-CN"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操作</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（或</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wait()</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signal()</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操作）</a:t>
            </a:r>
            <a:r>
              <a:rPr lang="zh-CN"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endParaRPr lang="zh-CN" altLang="en-US" sz="3200">
              <a:solidFill>
                <a:srgbClr val="000000"/>
              </a:solidFill>
              <a:latin typeface="华文楷体" panose="02010600040101010101" pitchFamily="2" charset="-122"/>
              <a:ea typeface="华文楷体" panose="02010600040101010101" pitchFamily="2" charset="-122"/>
            </a:endParaRPr>
          </a:p>
        </p:txBody>
      </p:sp>
      <p:sp>
        <p:nvSpPr>
          <p:cNvPr id="80899" name="Text Box 5">
            <a:extLst>
              <a:ext uri="{FF2B5EF4-FFF2-40B4-BE49-F238E27FC236}">
                <a16:creationId xmlns:a16="http://schemas.microsoft.com/office/drawing/2014/main" id="{91C76289-FD86-8F48-8471-905D347F8B3F}"/>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0900" name="灯片编号占位符 3">
            <a:extLst>
              <a:ext uri="{FF2B5EF4-FFF2-40B4-BE49-F238E27FC236}">
                <a16:creationId xmlns:a16="http://schemas.microsoft.com/office/drawing/2014/main" id="{1F8A3022-FC21-A143-A40E-F08A570377B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665B9B1-5D95-E14F-80D8-67236DACD726}" type="slidenum">
              <a:rPr lang="zh-CN" altLang="en-US" sz="1800"/>
              <a:pPr/>
              <a:t>79</a:t>
            </a:fld>
            <a:endParaRPr lang="en-US" altLang="zh-CN" sz="1800"/>
          </a:p>
        </p:txBody>
      </p:sp>
    </p:spTree>
    <p:extLst>
      <p:ext uri="{BB962C8B-B14F-4D97-AF65-F5344CB8AC3E}">
        <p14:creationId xmlns:p14="http://schemas.microsoft.com/office/powerpoint/2010/main" val="8772557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wipe(left)">
                                      <p:cBhvr>
                                        <p:cTn id="7" dur="500"/>
                                        <p:tgtEl>
                                          <p:spTgt spid="471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F1740765-FD5D-4E47-A882-BFA38A665266}"/>
              </a:ext>
            </a:extLst>
          </p:cNvPr>
          <p:cNvSpPr txBox="1">
            <a:spLocks noChangeArrowheads="1"/>
          </p:cNvSpPr>
          <p:nvPr/>
        </p:nvSpPr>
        <p:spPr bwMode="auto">
          <a:xfrm>
            <a:off x="2971800" y="5664200"/>
            <a:ext cx="440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tx1"/>
                </a:solidFill>
                <a:latin typeface="Times New Roman" panose="02020603050405020304" pitchFamily="18" charset="0"/>
              </a:rPr>
              <a:t>图 </a:t>
            </a:r>
            <a:r>
              <a:rPr lang="en-US" altLang="zh-CN" sz="2800" b="1">
                <a:solidFill>
                  <a:schemeClr val="tx1"/>
                </a:solidFill>
                <a:latin typeface="Times New Roman" panose="02020603050405020304" pitchFamily="18" charset="0"/>
              </a:rPr>
              <a:t>2-4 </a:t>
            </a:r>
            <a:r>
              <a:rPr lang="zh-CN" altLang="en-US" sz="2800" b="1">
                <a:solidFill>
                  <a:schemeClr val="tx1"/>
                </a:solidFill>
                <a:latin typeface="Times New Roman" panose="02020603050405020304" pitchFamily="18" charset="0"/>
              </a:rPr>
              <a:t>四条语句的前趋关系</a:t>
            </a:r>
          </a:p>
        </p:txBody>
      </p:sp>
      <p:graphicFrame>
        <p:nvGraphicFramePr>
          <p:cNvPr id="3074" name="Object 3">
            <a:extLst>
              <a:ext uri="{FF2B5EF4-FFF2-40B4-BE49-F238E27FC236}">
                <a16:creationId xmlns:a16="http://schemas.microsoft.com/office/drawing/2014/main" id="{138C6A15-1F40-D140-9AA4-A07F0EE70C46}"/>
              </a:ext>
            </a:extLst>
          </p:cNvPr>
          <p:cNvGraphicFramePr>
            <a:graphicFrameLocks noChangeAspect="1"/>
          </p:cNvGraphicFramePr>
          <p:nvPr/>
        </p:nvGraphicFramePr>
        <p:xfrm>
          <a:off x="2057400" y="1981200"/>
          <a:ext cx="6400800" cy="2994025"/>
        </p:xfrm>
        <a:graphic>
          <a:graphicData uri="http://schemas.openxmlformats.org/presentationml/2006/ole">
            <mc:AlternateContent xmlns:mc="http://schemas.openxmlformats.org/markup-compatibility/2006">
              <mc:Choice xmlns:v="urn:schemas-microsoft-com:vml" Requires="v">
                <p:oleObj spid="_x0000_s6145" name="VISIO" r:id="rId3" imgW="2108200" imgH="990600" progId="Visio.Drawing.4">
                  <p:embed/>
                </p:oleObj>
              </mc:Choice>
              <mc:Fallback>
                <p:oleObj name="VISIO" r:id="rId3" imgW="2108200" imgH="990600" progId="Visio.Drawing.4">
                  <p:embed/>
                  <p:pic>
                    <p:nvPicPr>
                      <p:cNvPr id="3074" name="Object 3">
                        <a:extLst>
                          <a:ext uri="{FF2B5EF4-FFF2-40B4-BE49-F238E27FC236}">
                            <a16:creationId xmlns:a16="http://schemas.microsoft.com/office/drawing/2014/main" id="{138C6A15-1F40-D140-9AA4-A07F0EE70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981200"/>
                        <a:ext cx="6400800"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Rectangle 4">
            <a:extLst>
              <a:ext uri="{FF2B5EF4-FFF2-40B4-BE49-F238E27FC236}">
                <a16:creationId xmlns:a16="http://schemas.microsoft.com/office/drawing/2014/main" id="{BFE4BD84-A3FD-7C4F-8428-6D54338CB138}"/>
              </a:ext>
            </a:extLst>
          </p:cNvPr>
          <p:cNvSpPr>
            <a:spLocks noChangeArrowheads="1"/>
          </p:cNvSpPr>
          <p:nvPr/>
        </p:nvSpPr>
        <p:spPr bwMode="auto">
          <a:xfrm>
            <a:off x="381000" y="0"/>
            <a:ext cx="8458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Times New Roman" panose="02020603050405020304" pitchFamily="18" charset="0"/>
                <a:ea typeface="幼圆" pitchFamily="49" charset="-122"/>
              </a:rPr>
              <a:t>----</a:t>
            </a:r>
            <a:r>
              <a:rPr lang="zh-CN" altLang="en-US" sz="2800" b="1">
                <a:solidFill>
                  <a:srgbClr val="FF3300"/>
                </a:solidFill>
                <a:latin typeface="Times New Roman" panose="02020603050405020304" pitchFamily="18" charset="0"/>
                <a:ea typeface="幼圆" pitchFamily="49" charset="-122"/>
              </a:rPr>
              <a:t>程序的并发执行及特征</a:t>
            </a:r>
          </a:p>
        </p:txBody>
      </p:sp>
    </p:spTree>
    <p:extLst>
      <p:ext uri="{BB962C8B-B14F-4D97-AF65-F5344CB8AC3E}">
        <p14:creationId xmlns:p14="http://schemas.microsoft.com/office/powerpoint/2010/main" val="1285519624"/>
      </p:ext>
    </p:extLst>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4">
            <a:extLst>
              <a:ext uri="{FF2B5EF4-FFF2-40B4-BE49-F238E27FC236}">
                <a16:creationId xmlns:a16="http://schemas.microsoft.com/office/drawing/2014/main" id="{79D3FFE9-A8C2-FB47-8222-0728CF465DA4}"/>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78885" name="Text Box 5">
            <a:extLst>
              <a:ext uri="{FF2B5EF4-FFF2-40B4-BE49-F238E27FC236}">
                <a16:creationId xmlns:a16="http://schemas.microsoft.com/office/drawing/2014/main" id="{FF326114-D4C5-6B40-892B-E87C4CBB4F01}"/>
              </a:ext>
            </a:extLst>
          </p:cNvPr>
          <p:cNvSpPr txBox="1">
            <a:spLocks noChangeArrowheads="1"/>
          </p:cNvSpPr>
          <p:nvPr/>
        </p:nvSpPr>
        <p:spPr bwMode="auto">
          <a:xfrm>
            <a:off x="609600" y="1208088"/>
            <a:ext cx="8229600" cy="1716087"/>
          </a:xfrm>
          <a:prstGeom prst="rect">
            <a:avLst/>
          </a:prstGeom>
          <a:solidFill>
            <a:srgbClr val="DDDDDD"/>
          </a:solidFill>
          <a:ln w="12700">
            <a:noFill/>
            <a:miter lim="800000"/>
            <a:headEnd type="none" w="sm" len="sm"/>
            <a:tailEnd type="none" w="sm" len="sm"/>
          </a:ln>
          <a:effectLst/>
        </p:spPr>
        <p:txBody>
          <a:bodyPr>
            <a:spAutoFit/>
          </a:bodyPr>
          <a:lstStyle/>
          <a:p>
            <a:pPr>
              <a:lnSpc>
                <a:spcPct val="45000"/>
              </a:lnSpc>
              <a:spcBef>
                <a:spcPct val="50000"/>
              </a:spcBef>
              <a:defRPr/>
            </a:pPr>
            <a:endParaRPr lang="en-US" altLang="zh-CN" sz="3200" b="1" dirty="0">
              <a:solidFill>
                <a:srgbClr val="0000FF"/>
              </a:solidFill>
              <a:latin typeface="+mn-lt"/>
            </a:endParaRPr>
          </a:p>
          <a:p>
            <a:pPr>
              <a:lnSpc>
                <a:spcPct val="45000"/>
              </a:lnSpc>
              <a:spcBef>
                <a:spcPct val="50000"/>
              </a:spcBef>
              <a:defRPr/>
            </a:pPr>
            <a:r>
              <a:rPr lang="en-US" altLang="zh-CN" sz="3200" b="1" dirty="0">
                <a:solidFill>
                  <a:srgbClr val="FF0000"/>
                </a:solidFill>
                <a:latin typeface="+mn-lt"/>
              </a:rPr>
              <a:t>Wait (s)</a:t>
            </a:r>
            <a:r>
              <a:rPr lang="en-US" altLang="zh-CN" sz="3200" b="1" dirty="0">
                <a:solidFill>
                  <a:srgbClr val="0000FF"/>
                </a:solidFill>
                <a:latin typeface="+mn-lt"/>
              </a:rPr>
              <a:t>{    while </a:t>
            </a:r>
            <a:r>
              <a:rPr lang="zh-CN" altLang="en-US" sz="3200" b="1" dirty="0">
                <a:solidFill>
                  <a:srgbClr val="0000FF"/>
                </a:solidFill>
                <a:latin typeface="+mn-lt"/>
              </a:rPr>
              <a:t>（</a:t>
            </a:r>
            <a:r>
              <a:rPr lang="en-US" altLang="zh-CN" sz="3200" b="1" dirty="0">
                <a:solidFill>
                  <a:srgbClr val="0000FF"/>
                </a:solidFill>
                <a:latin typeface="+mn-lt"/>
              </a:rPr>
              <a:t>s &lt;=o</a:t>
            </a:r>
            <a:r>
              <a:rPr lang="zh-CN" altLang="en-US" sz="3200" b="1" dirty="0">
                <a:solidFill>
                  <a:srgbClr val="0000FF"/>
                </a:solidFill>
                <a:latin typeface="+mn-lt"/>
              </a:rPr>
              <a:t>）</a:t>
            </a:r>
            <a:r>
              <a:rPr lang="en-US" altLang="zh-CN" sz="3200" b="1" dirty="0">
                <a:solidFill>
                  <a:srgbClr val="0000FF"/>
                </a:solidFill>
                <a:latin typeface="+mn-lt"/>
              </a:rPr>
              <a:t> </a:t>
            </a:r>
            <a:r>
              <a:rPr lang="zh-CN" altLang="en-US" sz="3200" b="1" dirty="0">
                <a:solidFill>
                  <a:srgbClr val="0000FF"/>
                </a:solidFill>
                <a:latin typeface="+mn-lt"/>
              </a:rPr>
              <a:t>；    </a:t>
            </a:r>
            <a:r>
              <a:rPr lang="en-US" altLang="zh-CN" sz="3200" b="1" dirty="0">
                <a:solidFill>
                  <a:srgbClr val="0000FF"/>
                </a:solidFill>
                <a:latin typeface="+mn-lt"/>
              </a:rPr>
              <a:t>/* do no-op*/</a:t>
            </a:r>
          </a:p>
          <a:p>
            <a:pPr>
              <a:lnSpc>
                <a:spcPct val="45000"/>
              </a:lnSpc>
              <a:spcBef>
                <a:spcPct val="50000"/>
              </a:spcBef>
              <a:defRPr/>
            </a:pPr>
            <a:r>
              <a:rPr lang="en-US" altLang="zh-CN" sz="3200" b="1" dirty="0">
                <a:solidFill>
                  <a:srgbClr val="0000FF"/>
                </a:solidFill>
                <a:latin typeface="+mn-lt"/>
              </a:rPr>
              <a:t>                     s--; </a:t>
            </a:r>
          </a:p>
          <a:p>
            <a:pPr>
              <a:lnSpc>
                <a:spcPct val="45000"/>
              </a:lnSpc>
              <a:spcBef>
                <a:spcPct val="50000"/>
              </a:spcBef>
              <a:defRPr/>
            </a:pPr>
            <a:r>
              <a:rPr lang="en-US" altLang="zh-CN" sz="3200" b="1" dirty="0">
                <a:solidFill>
                  <a:srgbClr val="0000FF"/>
                </a:solidFill>
                <a:latin typeface="+mn-lt"/>
              </a:rPr>
              <a:t>             }</a:t>
            </a:r>
            <a:endParaRPr lang="en-US" altLang="zh-CN" b="1" dirty="0">
              <a:solidFill>
                <a:srgbClr val="0000FF"/>
              </a:solidFill>
              <a:latin typeface="+mn-lt"/>
            </a:endParaRPr>
          </a:p>
        </p:txBody>
      </p:sp>
      <p:sp>
        <p:nvSpPr>
          <p:cNvPr id="378886" name="Text Box 6">
            <a:extLst>
              <a:ext uri="{FF2B5EF4-FFF2-40B4-BE49-F238E27FC236}">
                <a16:creationId xmlns:a16="http://schemas.microsoft.com/office/drawing/2014/main" id="{759468F7-D6EE-0043-93AB-C8708E097070}"/>
              </a:ext>
            </a:extLst>
          </p:cNvPr>
          <p:cNvSpPr txBox="1">
            <a:spLocks noChangeArrowheads="1"/>
          </p:cNvSpPr>
          <p:nvPr/>
        </p:nvSpPr>
        <p:spPr bwMode="auto">
          <a:xfrm>
            <a:off x="468313" y="5092700"/>
            <a:ext cx="8604250" cy="100012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2700"/>
              </a:lnSpc>
              <a:spcBef>
                <a:spcPct val="50000"/>
              </a:spcBef>
            </a:pPr>
            <a:r>
              <a:rPr lang="zh-CN" altLang="en-US" sz="28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注意： </a:t>
            </a:r>
            <a:r>
              <a:rPr lang="zh-CN" altLang="en-US" sz="2800">
                <a:latin typeface="华文楷体" panose="02010600040101010101" pitchFamily="2" charset="-122"/>
                <a:ea typeface="华文楷体" panose="02010600040101010101" pitchFamily="2" charset="-122"/>
              </a:rPr>
              <a:t> </a:t>
            </a:r>
            <a:endParaRPr lang="zh-CN" altLang="en-US" sz="28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ts val="2700"/>
              </a:lnSpc>
              <a:spcBef>
                <a:spcPct val="50000"/>
              </a:spcBef>
            </a:pPr>
            <a:r>
              <a:rPr lang="zh-CN" altLang="en-US"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en-US" altLang="zh-CN"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wait(s)</a:t>
            </a:r>
            <a:r>
              <a:rPr lang="zh-CN" altLang="en-US"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和</a:t>
            </a:r>
            <a:r>
              <a:rPr lang="en-US" altLang="zh-CN"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signal(s)</a:t>
            </a:r>
            <a:r>
              <a:rPr lang="zh-CN" altLang="en-US"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是两个原子操作，不可中断运行</a:t>
            </a:r>
            <a:endParaRPr lang="en-US" altLang="zh-CN"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378887" name="Text Box 7">
            <a:extLst>
              <a:ext uri="{FF2B5EF4-FFF2-40B4-BE49-F238E27FC236}">
                <a16:creationId xmlns:a16="http://schemas.microsoft.com/office/drawing/2014/main" id="{D0616FF9-6BD9-D04F-9F42-FB6401586348}"/>
              </a:ext>
            </a:extLst>
          </p:cNvPr>
          <p:cNvSpPr txBox="1">
            <a:spLocks noChangeArrowheads="1"/>
          </p:cNvSpPr>
          <p:nvPr/>
        </p:nvSpPr>
        <p:spPr bwMode="auto">
          <a:xfrm>
            <a:off x="685800" y="6096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Clr>
                <a:srgbClr val="0000FF"/>
              </a:buClr>
              <a:buFont typeface="Wingdings" pitchFamily="2" charset="2"/>
              <a:buChar char="n"/>
            </a:pPr>
            <a:r>
              <a:rPr lang="en-US" altLang="en-US" sz="3200" b="1">
                <a:solidFill>
                  <a:srgbClr val="0000FF"/>
                </a:solidFill>
                <a:latin typeface="华文楷体" panose="02010600040101010101" pitchFamily="2" charset="-122"/>
                <a:ea typeface="华文楷体" panose="02010600040101010101" pitchFamily="2" charset="-122"/>
              </a:rPr>
              <a:t>wait(s)</a:t>
            </a:r>
            <a:r>
              <a:rPr lang="zh-CN" altLang="en-US" sz="3200" b="1">
                <a:solidFill>
                  <a:srgbClr val="0000FF"/>
                </a:solidFill>
                <a:latin typeface="华文楷体" panose="02010600040101010101" pitchFamily="2" charset="-122"/>
                <a:ea typeface="华文楷体" panose="02010600040101010101" pitchFamily="2" charset="-122"/>
              </a:rPr>
              <a:t>、</a:t>
            </a:r>
            <a:r>
              <a:rPr lang="en-US" altLang="en-US" sz="3200" b="1">
                <a:solidFill>
                  <a:srgbClr val="0000FF"/>
                </a:solidFill>
                <a:latin typeface="华文楷体" panose="02010600040101010101" pitchFamily="2" charset="-122"/>
                <a:ea typeface="华文楷体" panose="02010600040101010101" pitchFamily="2" charset="-122"/>
              </a:rPr>
              <a:t>signal(s)</a:t>
            </a:r>
            <a:r>
              <a:rPr lang="zh-CN" altLang="en-US" sz="3200" b="1">
                <a:solidFill>
                  <a:srgbClr val="0000FF"/>
                </a:solidFill>
                <a:latin typeface="华文楷体" panose="02010600040101010101" pitchFamily="2" charset="-122"/>
                <a:ea typeface="华文楷体" panose="02010600040101010101" pitchFamily="2" charset="-122"/>
              </a:rPr>
              <a:t>原语</a:t>
            </a:r>
            <a:r>
              <a:rPr lang="en-US" altLang="en-US" sz="3200" b="1">
                <a:solidFill>
                  <a:srgbClr val="0000FF"/>
                </a:solidFill>
                <a:latin typeface="华文楷体" panose="02010600040101010101" pitchFamily="2" charset="-122"/>
                <a:ea typeface="华文楷体" panose="02010600040101010101" pitchFamily="2" charset="-122"/>
              </a:rPr>
              <a:t>操作</a:t>
            </a:r>
            <a:endParaRPr lang="zh-CN" altLang="en-US" sz="3200" b="1">
              <a:solidFill>
                <a:srgbClr val="0000FF"/>
              </a:solidFill>
              <a:latin typeface="华文楷体" panose="02010600040101010101" pitchFamily="2" charset="-122"/>
              <a:ea typeface="华文楷体" panose="02010600040101010101" pitchFamily="2" charset="-122"/>
            </a:endParaRPr>
          </a:p>
        </p:txBody>
      </p:sp>
      <p:sp>
        <p:nvSpPr>
          <p:cNvPr id="378888" name="Text Box 8">
            <a:extLst>
              <a:ext uri="{FF2B5EF4-FFF2-40B4-BE49-F238E27FC236}">
                <a16:creationId xmlns:a16="http://schemas.microsoft.com/office/drawing/2014/main" id="{DE7D119E-FF2D-0A4A-87D7-47A28A5ADD7D}"/>
              </a:ext>
            </a:extLst>
          </p:cNvPr>
          <p:cNvSpPr txBox="1">
            <a:spLocks noChangeArrowheads="1"/>
          </p:cNvSpPr>
          <p:nvPr/>
        </p:nvSpPr>
        <p:spPr bwMode="auto">
          <a:xfrm>
            <a:off x="611188" y="2997200"/>
            <a:ext cx="8229600" cy="1841500"/>
          </a:xfrm>
          <a:prstGeom prst="rect">
            <a:avLst/>
          </a:prstGeom>
          <a:solidFill>
            <a:srgbClr val="99CCFF"/>
          </a:solidFill>
          <a:ln w="12700">
            <a:noFill/>
            <a:miter lim="800000"/>
            <a:headEnd type="none" w="sm" len="sm"/>
            <a:tailEnd type="none" w="sm" len="sm"/>
          </a:ln>
          <a:effectLst/>
        </p:spPr>
        <p:txBody>
          <a:bodyPr>
            <a:spAutoFit/>
          </a:bodyPr>
          <a:lstStyle/>
          <a:p>
            <a:pPr>
              <a:lnSpc>
                <a:spcPts val="2000"/>
              </a:lnSpc>
              <a:spcBef>
                <a:spcPts val="1800"/>
              </a:spcBef>
              <a:defRPr/>
            </a:pPr>
            <a:endParaRPr lang="en-US" altLang="zh-CN" sz="3200" b="1" dirty="0">
              <a:solidFill>
                <a:srgbClr val="FF3300"/>
              </a:solidFill>
              <a:latin typeface="+mn-lt"/>
            </a:endParaRPr>
          </a:p>
          <a:p>
            <a:pPr>
              <a:lnSpc>
                <a:spcPts val="2000"/>
              </a:lnSpc>
              <a:spcBef>
                <a:spcPts val="1800"/>
              </a:spcBef>
              <a:defRPr/>
            </a:pPr>
            <a:r>
              <a:rPr lang="en-US" altLang="zh-CN" sz="3200" b="1" dirty="0">
                <a:solidFill>
                  <a:srgbClr val="FF3300"/>
                </a:solidFill>
                <a:latin typeface="+mn-lt"/>
              </a:rPr>
              <a:t>signal (s) </a:t>
            </a:r>
            <a:r>
              <a:rPr lang="en-US" altLang="zh-CN" sz="3200" b="1" dirty="0">
                <a:solidFill>
                  <a:srgbClr val="0000FF"/>
                </a:solidFill>
                <a:latin typeface="+mn-lt"/>
              </a:rPr>
              <a:t>{    </a:t>
            </a:r>
          </a:p>
          <a:p>
            <a:pPr>
              <a:lnSpc>
                <a:spcPts val="2000"/>
              </a:lnSpc>
              <a:spcBef>
                <a:spcPct val="50000"/>
              </a:spcBef>
              <a:defRPr/>
            </a:pPr>
            <a:r>
              <a:rPr lang="en-US" altLang="zh-CN" sz="3200" b="1" dirty="0">
                <a:solidFill>
                  <a:srgbClr val="0000FF"/>
                </a:solidFill>
                <a:latin typeface="+mn-lt"/>
              </a:rPr>
              <a:t>                     s++ ;</a:t>
            </a:r>
          </a:p>
          <a:p>
            <a:pPr>
              <a:lnSpc>
                <a:spcPts val="2000"/>
              </a:lnSpc>
              <a:spcBef>
                <a:spcPct val="50000"/>
              </a:spcBef>
              <a:defRPr/>
            </a:pPr>
            <a:r>
              <a:rPr lang="en-US" altLang="zh-CN" sz="3200" b="1" dirty="0">
                <a:solidFill>
                  <a:srgbClr val="0000FF"/>
                </a:solidFill>
                <a:latin typeface="+mn-lt"/>
              </a:rPr>
              <a:t>                 } </a:t>
            </a:r>
          </a:p>
        </p:txBody>
      </p:sp>
      <p:sp>
        <p:nvSpPr>
          <p:cNvPr id="81927" name="灯片编号占位符 3">
            <a:extLst>
              <a:ext uri="{FF2B5EF4-FFF2-40B4-BE49-F238E27FC236}">
                <a16:creationId xmlns:a16="http://schemas.microsoft.com/office/drawing/2014/main" id="{1D3861B7-4B04-2C48-A72B-1D534098918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48C5ACF-4FA4-A545-A78D-246D5C94E328}" type="slidenum">
              <a:rPr lang="zh-CN" altLang="en-US" sz="1800"/>
              <a:pPr/>
              <a:t>80</a:t>
            </a:fld>
            <a:endParaRPr lang="en-US" altLang="zh-CN" sz="1800"/>
          </a:p>
        </p:txBody>
      </p:sp>
    </p:spTree>
    <p:extLst>
      <p:ext uri="{BB962C8B-B14F-4D97-AF65-F5344CB8AC3E}">
        <p14:creationId xmlns:p14="http://schemas.microsoft.com/office/powerpoint/2010/main" val="8181768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887"/>
                                        </p:tgtEl>
                                        <p:attrNameLst>
                                          <p:attrName>style.visibility</p:attrName>
                                        </p:attrNameLst>
                                      </p:cBhvr>
                                      <p:to>
                                        <p:strVal val="visible"/>
                                      </p:to>
                                    </p:set>
                                    <p:animEffect transition="in" filter="dissolve">
                                      <p:cBhvr>
                                        <p:cTn id="7" dur="500"/>
                                        <p:tgtEl>
                                          <p:spTgt spid="378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885"/>
                                        </p:tgtEl>
                                        <p:attrNameLst>
                                          <p:attrName>style.visibility</p:attrName>
                                        </p:attrNameLst>
                                      </p:cBhvr>
                                      <p:to>
                                        <p:strVal val="visible"/>
                                      </p:to>
                                    </p:set>
                                    <p:animEffect transition="in" filter="dissolve">
                                      <p:cBhvr>
                                        <p:cTn id="12" dur="500"/>
                                        <p:tgtEl>
                                          <p:spTgt spid="378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lt">
                                    <p:tmPct val="0"/>
                                  </p:iterate>
                                  <p:childTnLst>
                                    <p:set>
                                      <p:cBhvr>
                                        <p:cTn id="16" dur="1" fill="hold">
                                          <p:stCondLst>
                                            <p:cond delay="0"/>
                                          </p:stCondLst>
                                        </p:cTn>
                                        <p:tgtEl>
                                          <p:spTgt spid="378888"/>
                                        </p:tgtEl>
                                        <p:attrNameLst>
                                          <p:attrName>style.visibility</p:attrName>
                                        </p:attrNameLst>
                                      </p:cBhvr>
                                      <p:to>
                                        <p:strVal val="visible"/>
                                      </p:to>
                                    </p:set>
                                    <p:animEffect transition="in" filter="dissolve">
                                      <p:cBhvr>
                                        <p:cTn id="17" dur="500"/>
                                        <p:tgtEl>
                                          <p:spTgt spid="378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78886">
                                            <p:txEl>
                                              <p:pRg st="0" end="0"/>
                                            </p:txEl>
                                          </p:spTgt>
                                        </p:tgtEl>
                                        <p:attrNameLst>
                                          <p:attrName>style.visibility</p:attrName>
                                        </p:attrNameLst>
                                      </p:cBhvr>
                                      <p:to>
                                        <p:strVal val="visible"/>
                                      </p:to>
                                    </p:set>
                                    <p:animEffect transition="in" filter="barn(outVertical)">
                                      <p:cBhvr>
                                        <p:cTn id="22" dur="500"/>
                                        <p:tgtEl>
                                          <p:spTgt spid="37888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78886">
                                            <p:txEl>
                                              <p:pRg st="1" end="1"/>
                                            </p:txEl>
                                          </p:spTgt>
                                        </p:tgtEl>
                                        <p:attrNameLst>
                                          <p:attrName>style.visibility</p:attrName>
                                        </p:attrNameLst>
                                      </p:cBhvr>
                                      <p:to>
                                        <p:strVal val="visible"/>
                                      </p:to>
                                    </p:set>
                                    <p:animEffect transition="in" filter="barn(outVertical)">
                                      <p:cBhvr>
                                        <p:cTn id="27" dur="500"/>
                                        <p:tgtEl>
                                          <p:spTgt spid="3788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animBg="1"/>
      <p:bldP spid="378886" grpId="0" build="p" autoUpdateAnimBg="0"/>
      <p:bldP spid="378887" grpId="0"/>
      <p:bldP spid="37888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a:extLst>
              <a:ext uri="{FF2B5EF4-FFF2-40B4-BE49-F238E27FC236}">
                <a16:creationId xmlns:a16="http://schemas.microsoft.com/office/drawing/2014/main" id="{953EF313-7701-194C-925B-BB8179D3A1A9}"/>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0149" name="Rectangle 5">
            <a:extLst>
              <a:ext uri="{FF2B5EF4-FFF2-40B4-BE49-F238E27FC236}">
                <a16:creationId xmlns:a16="http://schemas.microsoft.com/office/drawing/2014/main" id="{60458566-2851-004A-8261-963029B105E0}"/>
              </a:ext>
            </a:extLst>
          </p:cNvPr>
          <p:cNvSpPr>
            <a:spLocks noChangeArrowheads="1"/>
          </p:cNvSpPr>
          <p:nvPr/>
        </p:nvSpPr>
        <p:spPr bwMode="auto">
          <a:xfrm>
            <a:off x="468313" y="2636838"/>
            <a:ext cx="84582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记录型信号量机制：</a:t>
            </a:r>
            <a:r>
              <a:rPr lang="zh-CN" altLang="en-US" sz="3200" b="1">
                <a:solidFill>
                  <a:srgbClr val="000000"/>
                </a:solidFill>
                <a:latin typeface="华文楷体" panose="02010600040101010101" pitchFamily="2" charset="-122"/>
                <a:ea typeface="华文楷体" panose="02010600040101010101" pitchFamily="2" charset="-122"/>
              </a:rPr>
              <a:t>采用了记录型数据结构的信号量机制。</a:t>
            </a:r>
          </a:p>
          <a:p>
            <a:pPr>
              <a:lnSpc>
                <a:spcPct val="130000"/>
              </a:lnSpc>
            </a:pPr>
            <a:r>
              <a:rPr lang="zh-CN" altLang="en-US" sz="3200" b="1">
                <a:solidFill>
                  <a:srgbClr val="FF0000"/>
                </a:solidFill>
                <a:latin typeface="华文楷体" panose="02010600040101010101" pitchFamily="2" charset="-122"/>
                <a:ea typeface="华文楷体" panose="02010600040101010101" pitchFamily="2" charset="-122"/>
              </a:rPr>
              <a:t>  方法：</a:t>
            </a:r>
            <a:r>
              <a:rPr lang="zh-CN" altLang="en-US" sz="3200" b="1">
                <a:solidFill>
                  <a:srgbClr val="000000"/>
                </a:solidFill>
                <a:latin typeface="华文楷体" panose="02010600040101010101" pitchFamily="2" charset="-122"/>
                <a:ea typeface="华文楷体" panose="02010600040101010101" pitchFamily="2" charset="-122"/>
              </a:rPr>
              <a:t>用 </a:t>
            </a:r>
            <a:r>
              <a:rPr lang="en-US" altLang="en-US" sz="3200" b="1">
                <a:solidFill>
                  <a:srgbClr val="0000FF"/>
                </a:solidFill>
                <a:latin typeface="华文楷体" panose="02010600040101010101" pitchFamily="2" charset="-122"/>
                <a:ea typeface="华文楷体" panose="02010600040101010101" pitchFamily="2" charset="-122"/>
              </a:rPr>
              <a:t>value</a:t>
            </a:r>
            <a:r>
              <a:rPr lang="en-US"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代表资源数目；用 </a:t>
            </a:r>
            <a:r>
              <a:rPr lang="en-US" altLang="en-US" sz="3200" b="1">
                <a:solidFill>
                  <a:srgbClr val="0000FF"/>
                </a:solidFill>
                <a:latin typeface="华文楷体" panose="02010600040101010101" pitchFamily="2" charset="-122"/>
                <a:ea typeface="华文楷体" panose="02010600040101010101" pitchFamily="2" charset="-122"/>
              </a:rPr>
              <a:t>L </a:t>
            </a:r>
            <a:r>
              <a:rPr lang="zh-CN" altLang="en-US" sz="3200" b="1">
                <a:solidFill>
                  <a:srgbClr val="000000"/>
                </a:solidFill>
                <a:latin typeface="华文楷体" panose="02010600040101010101" pitchFamily="2" charset="-122"/>
                <a:ea typeface="华文楷体" panose="02010600040101010101" pitchFamily="2" charset="-122"/>
              </a:rPr>
              <a:t>代表所有等待资源的进程。</a:t>
            </a:r>
            <a:r>
              <a:rPr lang="en-US" altLang="zh-CN" sz="3200" b="1">
                <a:solidFill>
                  <a:srgbClr val="0000FF"/>
                </a:solidFill>
                <a:latin typeface="华文楷体" panose="02010600040101010101" pitchFamily="2" charset="-122"/>
                <a:ea typeface="华文楷体" panose="02010600040101010101" pitchFamily="2" charset="-122"/>
              </a:rPr>
              <a:t>S</a:t>
            </a:r>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表示类别</a:t>
            </a:r>
            <a:r>
              <a:rPr lang="zh-CN" altLang="zh-CN" sz="3200" b="1">
                <a:solidFill>
                  <a:srgbClr val="000000"/>
                </a:solidFill>
                <a:latin typeface="华文楷体" panose="02010600040101010101" pitchFamily="2" charset="-122"/>
                <a:ea typeface="华文楷体" panose="02010600040101010101" pitchFamily="2" charset="-122"/>
              </a:rPr>
              <a:t>资源。</a:t>
            </a:r>
            <a:endParaRPr lang="zh-CN" altLang="en-US" sz="3200" b="1">
              <a:solidFill>
                <a:srgbClr val="000000"/>
              </a:solidFill>
              <a:latin typeface="华文楷体" panose="02010600040101010101" pitchFamily="2" charset="-122"/>
              <a:ea typeface="华文楷体" panose="02010600040101010101" pitchFamily="2" charset="-122"/>
            </a:endParaRPr>
          </a:p>
          <a:p>
            <a:pPr>
              <a:lnSpc>
                <a:spcPct val="130000"/>
              </a:lnSpc>
            </a:pPr>
            <a:r>
              <a:rPr lang="zh-CN"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Ｓ</a:t>
            </a:r>
            <a:r>
              <a:rPr lang="en-US" altLang="zh-CN" sz="3200" b="1">
                <a:solidFill>
                  <a:srgbClr val="0000FF"/>
                </a:solidFill>
                <a:latin typeface="华文楷体" panose="02010600040101010101" pitchFamily="2" charset="-122"/>
                <a:ea typeface="华文楷体" panose="02010600040101010101" pitchFamily="2" charset="-122"/>
              </a:rPr>
              <a:t>.value</a:t>
            </a:r>
            <a:r>
              <a:rPr lang="zh-CN" altLang="zh-CN" sz="3200" b="1">
                <a:solidFill>
                  <a:srgbClr val="000000"/>
                </a:solidFill>
                <a:latin typeface="华文楷体" panose="02010600040101010101" pitchFamily="2" charset="-122"/>
                <a:ea typeface="华文楷体" panose="02010600040101010101" pitchFamily="2" charset="-122"/>
              </a:rPr>
              <a:t>的初值表示系统中某类资源的数目，因而又称为</a:t>
            </a:r>
            <a:r>
              <a:rPr lang="zh-CN" altLang="zh-CN" sz="3200" b="1">
                <a:solidFill>
                  <a:srgbClr val="0000FF"/>
                </a:solidFill>
                <a:latin typeface="华文楷体" panose="02010600040101010101" pitchFamily="2" charset="-122"/>
                <a:ea typeface="华文楷体" panose="02010600040101010101" pitchFamily="2" charset="-122"/>
              </a:rPr>
              <a:t>资源信号量</a:t>
            </a:r>
            <a:r>
              <a:rPr lang="zh-CN"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  </a:t>
            </a:r>
            <a:endParaRPr lang="zh-CN" altLang="zh-CN" sz="3200" b="1">
              <a:solidFill>
                <a:srgbClr val="0000FF"/>
              </a:solidFill>
              <a:latin typeface="华文楷体" panose="02010600040101010101" pitchFamily="2" charset="-122"/>
              <a:ea typeface="华文楷体" panose="02010600040101010101" pitchFamily="2" charset="-122"/>
            </a:endParaRPr>
          </a:p>
        </p:txBody>
      </p:sp>
      <p:sp>
        <p:nvSpPr>
          <p:cNvPr id="82948" name="Text Box 6">
            <a:extLst>
              <a:ext uri="{FF2B5EF4-FFF2-40B4-BE49-F238E27FC236}">
                <a16:creationId xmlns:a16="http://schemas.microsoft.com/office/drawing/2014/main" id="{CD72B96E-323B-0A4F-A827-76EFD78BB6EA}"/>
              </a:ext>
            </a:extLst>
          </p:cNvPr>
          <p:cNvSpPr txBox="1">
            <a:spLocks noChangeArrowheads="1"/>
          </p:cNvSpPr>
          <p:nvPr/>
        </p:nvSpPr>
        <p:spPr bwMode="auto">
          <a:xfrm>
            <a:off x="533400" y="609600"/>
            <a:ext cx="83058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二、记录型信号量机制</a:t>
            </a:r>
            <a:r>
              <a:rPr lang="zh-CN" altLang="en-US" sz="3200" b="1">
                <a:solidFill>
                  <a:srgbClr val="000000"/>
                </a:solidFill>
                <a:latin typeface="华文楷体" panose="02010600040101010101" pitchFamily="2" charset="-122"/>
                <a:ea typeface="华文楷体" panose="02010600040101010101" pitchFamily="2" charset="-122"/>
              </a:rPr>
              <a:t>    </a:t>
            </a:r>
          </a:p>
          <a:p>
            <a:pPr>
              <a:lnSpc>
                <a:spcPct val="120000"/>
              </a:lnSpc>
            </a:pPr>
            <a:r>
              <a:rPr lang="zh-CN" altLang="en-US" sz="3200" b="1">
                <a:solidFill>
                  <a:srgbClr val="FF0000"/>
                </a:solidFill>
                <a:latin typeface="华文楷体" panose="02010600040101010101" pitchFamily="2" charset="-122"/>
                <a:ea typeface="华文楷体" panose="02010600040101010101" pitchFamily="2" charset="-122"/>
              </a:rPr>
              <a:t>   整型信号量机制中的问题：</a:t>
            </a:r>
            <a:r>
              <a:rPr lang="zh-CN" altLang="en-US" sz="3200" b="1">
                <a:solidFill>
                  <a:srgbClr val="000000"/>
                </a:solidFill>
                <a:latin typeface="华文楷体" panose="02010600040101010101" pitchFamily="2" charset="-122"/>
                <a:ea typeface="华文楷体" panose="02010600040101010101" pitchFamily="2" charset="-122"/>
              </a:rPr>
              <a:t>未遵循“</a:t>
            </a:r>
            <a:r>
              <a:rPr lang="zh-CN" altLang="en-US" sz="3200" b="1">
                <a:solidFill>
                  <a:srgbClr val="0000FF"/>
                </a:solidFill>
                <a:latin typeface="华文楷体" panose="02010600040101010101" pitchFamily="2" charset="-122"/>
                <a:ea typeface="华文楷体" panose="02010600040101010101" pitchFamily="2" charset="-122"/>
              </a:rPr>
              <a:t>让权等待</a:t>
            </a:r>
            <a:r>
              <a:rPr lang="zh-CN" altLang="en-US" sz="3200" b="1">
                <a:solidFill>
                  <a:srgbClr val="000000"/>
                </a:solidFill>
                <a:latin typeface="华文楷体" panose="02010600040101010101" pitchFamily="2" charset="-122"/>
                <a:ea typeface="华文楷体" panose="02010600040101010101" pitchFamily="2" charset="-122"/>
              </a:rPr>
              <a:t>”的原则。</a:t>
            </a:r>
          </a:p>
        </p:txBody>
      </p:sp>
      <p:sp>
        <p:nvSpPr>
          <p:cNvPr id="82949" name="灯片编号占位符 3">
            <a:extLst>
              <a:ext uri="{FF2B5EF4-FFF2-40B4-BE49-F238E27FC236}">
                <a16:creationId xmlns:a16="http://schemas.microsoft.com/office/drawing/2014/main" id="{2665C889-8AC6-5A46-BB3A-7D7DE9344C3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6CD6E60-2A18-C049-AA0A-6E526E5A15F7}" type="slidenum">
              <a:rPr lang="zh-CN" altLang="en-US" sz="1800"/>
              <a:pPr/>
              <a:t>81</a:t>
            </a:fld>
            <a:endParaRPr lang="en-US" altLang="zh-CN" sz="1800"/>
          </a:p>
        </p:txBody>
      </p:sp>
    </p:spTree>
    <p:extLst>
      <p:ext uri="{BB962C8B-B14F-4D97-AF65-F5344CB8AC3E}">
        <p14:creationId xmlns:p14="http://schemas.microsoft.com/office/powerpoint/2010/main" val="41899157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0149">
                                            <p:txEl>
                                              <p:pRg st="0" end="0"/>
                                            </p:txEl>
                                          </p:spTgt>
                                        </p:tgtEl>
                                        <p:attrNameLst>
                                          <p:attrName>style.visibility</p:attrName>
                                        </p:attrNameLst>
                                      </p:cBhvr>
                                      <p:to>
                                        <p:strVal val="visible"/>
                                      </p:to>
                                    </p:set>
                                    <p:animEffect transition="in" filter="barn(outVertical)">
                                      <p:cBhvr>
                                        <p:cTn id="7" dur="500"/>
                                        <p:tgtEl>
                                          <p:spTgt spid="390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0149">
                                            <p:txEl>
                                              <p:pRg st="1" end="1"/>
                                            </p:txEl>
                                          </p:spTgt>
                                        </p:tgtEl>
                                        <p:attrNameLst>
                                          <p:attrName>style.visibility</p:attrName>
                                        </p:attrNameLst>
                                      </p:cBhvr>
                                      <p:to>
                                        <p:strVal val="visible"/>
                                      </p:to>
                                    </p:set>
                                    <p:animEffect transition="in" filter="barn(outVertical)">
                                      <p:cBhvr>
                                        <p:cTn id="12" dur="500"/>
                                        <p:tgtEl>
                                          <p:spTgt spid="390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0149">
                                            <p:txEl>
                                              <p:pRg st="2" end="2"/>
                                            </p:txEl>
                                          </p:spTgt>
                                        </p:tgtEl>
                                        <p:attrNameLst>
                                          <p:attrName>style.visibility</p:attrName>
                                        </p:attrNameLst>
                                      </p:cBhvr>
                                      <p:to>
                                        <p:strVal val="visible"/>
                                      </p:to>
                                    </p:set>
                                    <p:animEffect transition="in" filter="barn(outVertical)">
                                      <p:cBhvr>
                                        <p:cTn id="17" dur="500"/>
                                        <p:tgtEl>
                                          <p:spTgt spid="390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FC605A56-8F15-854D-8F67-E3F9F94DB26C}"/>
              </a:ext>
            </a:extLst>
          </p:cNvPr>
          <p:cNvSpPr>
            <a:spLocks noGrp="1" noChangeArrowheads="1"/>
          </p:cNvSpPr>
          <p:nvPr>
            <p:ph type="body" idx="4294967295"/>
          </p:nvPr>
        </p:nvSpPr>
        <p:spPr bwMode="auto">
          <a:xfrm>
            <a:off x="611188" y="836613"/>
            <a:ext cx="7993062" cy="5562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Clr>
                <a:srgbClr val="0000FF"/>
              </a:buClr>
            </a:pPr>
            <a:r>
              <a:rPr lang="en-US" altLang="zh-CN" sz="3600" b="1">
                <a:solidFill>
                  <a:srgbClr val="FF0000"/>
                </a:solidFill>
                <a:latin typeface="华文楷体" panose="02010600040101010101" pitchFamily="2" charset="-122"/>
                <a:ea typeface="华文楷体" panose="02010600040101010101" pitchFamily="2" charset="-122"/>
              </a:rPr>
              <a:t>P</a:t>
            </a:r>
            <a:r>
              <a:rPr lang="zh-CN" altLang="en-US" sz="3600" b="1">
                <a:solidFill>
                  <a:srgbClr val="0000FF"/>
                </a:solidFill>
                <a:latin typeface="华文楷体" panose="02010600040101010101" pitchFamily="2" charset="-122"/>
                <a:ea typeface="华文楷体" panose="02010600040101010101" pitchFamily="2" charset="-122"/>
              </a:rPr>
              <a:t>和</a:t>
            </a:r>
            <a:r>
              <a:rPr lang="en-US" altLang="zh-CN" sz="3600" b="1">
                <a:solidFill>
                  <a:srgbClr val="FF0000"/>
                </a:solidFill>
                <a:latin typeface="华文楷体" panose="02010600040101010101" pitchFamily="2" charset="-122"/>
                <a:ea typeface="华文楷体" panose="02010600040101010101" pitchFamily="2" charset="-122"/>
              </a:rPr>
              <a:t>V</a:t>
            </a:r>
            <a:r>
              <a:rPr lang="zh-CN" altLang="en-US" sz="3600" b="1">
                <a:solidFill>
                  <a:srgbClr val="0000FF"/>
                </a:solidFill>
                <a:latin typeface="华文楷体" panose="02010600040101010101" pitchFamily="2" charset="-122"/>
                <a:ea typeface="华文楷体" panose="02010600040101010101" pitchFamily="2" charset="-122"/>
              </a:rPr>
              <a:t>操作原语定义</a:t>
            </a:r>
          </a:p>
          <a:p>
            <a:pPr lvl="1" algn="just" eaLnBrk="1" hangingPunct="1"/>
            <a:r>
              <a:rPr lang="zh-CN" altLang="en-US" sz="3600">
                <a:solidFill>
                  <a:srgbClr val="0000FF"/>
                </a:solidFill>
                <a:latin typeface="华文楷体" panose="02010600040101010101" pitchFamily="2" charset="-122"/>
                <a:ea typeface="华文楷体" panose="02010600040101010101" pitchFamily="2" charset="-122"/>
              </a:rPr>
              <a:t> </a:t>
            </a:r>
            <a:r>
              <a:rPr lang="en-US" altLang="zh-CN" sz="3600" b="1">
                <a:solidFill>
                  <a:srgbClr val="0000FF"/>
                </a:solidFill>
                <a:latin typeface="华文楷体" panose="02010600040101010101" pitchFamily="2" charset="-122"/>
                <a:ea typeface="华文楷体" panose="02010600040101010101" pitchFamily="2" charset="-122"/>
              </a:rPr>
              <a:t>wait(s)</a:t>
            </a:r>
            <a:r>
              <a:rPr lang="zh-CN" altLang="en-US" sz="3600" b="1">
                <a:solidFill>
                  <a:srgbClr val="0033CC"/>
                </a:solidFill>
                <a:latin typeface="华文楷体" panose="02010600040101010101" pitchFamily="2" charset="-122"/>
                <a:ea typeface="华文楷体" panose="02010600040101010101" pitchFamily="2" charset="-122"/>
              </a:rPr>
              <a:t>：</a:t>
            </a:r>
            <a:r>
              <a:rPr lang="zh-CN" altLang="en-US" sz="3600">
                <a:latin typeface="华文楷体" panose="02010600040101010101" pitchFamily="2" charset="-122"/>
                <a:ea typeface="华文楷体" panose="02010600040101010101" pitchFamily="2" charset="-122"/>
              </a:rPr>
              <a:t>将信号量</a:t>
            </a:r>
            <a:r>
              <a:rPr lang="en-US" altLang="zh-CN" sz="3600" b="1">
                <a:solidFill>
                  <a:srgbClr val="FF3300"/>
                </a:solidFill>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减去</a:t>
            </a:r>
            <a:r>
              <a:rPr lang="en-US" altLang="zh-CN" sz="3600">
                <a:latin typeface="华文楷体" panose="02010600040101010101" pitchFamily="2" charset="-122"/>
                <a:ea typeface="华文楷体" panose="02010600040101010101" pitchFamily="2" charset="-122"/>
              </a:rPr>
              <a:t>l</a:t>
            </a:r>
            <a:r>
              <a:rPr lang="zh-CN" altLang="en-US" sz="3600">
                <a:latin typeface="华文楷体" panose="02010600040101010101" pitchFamily="2" charset="-122"/>
                <a:ea typeface="华文楷体" panose="02010600040101010101" pitchFamily="2" charset="-122"/>
              </a:rPr>
              <a:t>，若结果小于</a:t>
            </a:r>
            <a:r>
              <a:rPr lang="en-US" altLang="zh-CN" sz="3600">
                <a:latin typeface="华文楷体" panose="02010600040101010101" pitchFamily="2" charset="-122"/>
                <a:ea typeface="华文楷体" panose="02010600040101010101" pitchFamily="2" charset="-122"/>
              </a:rPr>
              <a:t>0</a:t>
            </a:r>
            <a:r>
              <a:rPr lang="zh-CN" altLang="en-US" sz="3600">
                <a:latin typeface="华文楷体" panose="02010600040101010101" pitchFamily="2" charset="-122"/>
                <a:ea typeface="华文楷体" panose="02010600040101010101" pitchFamily="2" charset="-122"/>
              </a:rPr>
              <a:t>，则调用</a:t>
            </a:r>
            <a:r>
              <a:rPr lang="en-US" altLang="zh-CN" sz="3600">
                <a:latin typeface="华文楷体" panose="02010600040101010101" pitchFamily="2" charset="-122"/>
                <a:ea typeface="华文楷体" panose="02010600040101010101" pitchFamily="2" charset="-122"/>
              </a:rPr>
              <a:t>wait(s)</a:t>
            </a:r>
            <a:r>
              <a:rPr lang="zh-CN" altLang="en-US" sz="3600">
                <a:latin typeface="华文楷体" panose="02010600040101010101" pitchFamily="2" charset="-122"/>
                <a:ea typeface="华文楷体" panose="02010600040101010101" pitchFamily="2" charset="-122"/>
              </a:rPr>
              <a:t>的进程被置成等待信号量</a:t>
            </a:r>
            <a:r>
              <a:rPr lang="en-US" altLang="zh-CN" sz="3600">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的状态。</a:t>
            </a:r>
          </a:p>
          <a:p>
            <a:pPr lvl="1" algn="just" eaLnBrk="1" hangingPunct="1"/>
            <a:r>
              <a:rPr lang="zh-CN" altLang="en-US" sz="3600">
                <a:latin typeface="华文楷体" panose="02010600040101010101" pitchFamily="2" charset="-122"/>
                <a:ea typeface="华文楷体" panose="02010600040101010101" pitchFamily="2" charset="-122"/>
              </a:rPr>
              <a:t> </a:t>
            </a:r>
            <a:r>
              <a:rPr lang="en-US" altLang="zh-CN" sz="3600" b="1">
                <a:solidFill>
                  <a:srgbClr val="0000FF"/>
                </a:solidFill>
                <a:latin typeface="华文楷体" panose="02010600040101010101" pitchFamily="2" charset="-122"/>
                <a:ea typeface="华文楷体" panose="02010600040101010101" pitchFamily="2" charset="-122"/>
              </a:rPr>
              <a:t>signal(s</a:t>
            </a:r>
            <a:r>
              <a:rPr lang="en-US" altLang="zh-CN" sz="3600" b="1">
                <a:solidFill>
                  <a:srgbClr val="0033CC"/>
                </a:solidFill>
                <a:latin typeface="华文楷体" panose="02010600040101010101" pitchFamily="2" charset="-122"/>
                <a:ea typeface="华文楷体" panose="02010600040101010101" pitchFamily="2" charset="-122"/>
              </a:rPr>
              <a:t>)</a:t>
            </a:r>
            <a:r>
              <a:rPr lang="zh-CN" altLang="en-US" sz="3600" b="1">
                <a:solidFill>
                  <a:srgbClr val="0033CC"/>
                </a:solidFill>
                <a:latin typeface="华文楷体" panose="02010600040101010101" pitchFamily="2" charset="-122"/>
                <a:ea typeface="华文楷体" panose="02010600040101010101" pitchFamily="2" charset="-122"/>
              </a:rPr>
              <a:t>：</a:t>
            </a:r>
            <a:r>
              <a:rPr lang="zh-CN" altLang="en-US" sz="3600">
                <a:latin typeface="华文楷体" panose="02010600040101010101" pitchFamily="2" charset="-122"/>
                <a:ea typeface="华文楷体" panose="02010600040101010101" pitchFamily="2" charset="-122"/>
              </a:rPr>
              <a:t>将信号量</a:t>
            </a:r>
            <a:r>
              <a:rPr lang="en-US" altLang="zh-CN" sz="3600" b="1">
                <a:solidFill>
                  <a:srgbClr val="FF3300"/>
                </a:solidFill>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加</a:t>
            </a:r>
            <a:r>
              <a:rPr lang="en-US" altLang="zh-CN" sz="3600">
                <a:latin typeface="华文楷体" panose="02010600040101010101" pitchFamily="2" charset="-122"/>
                <a:ea typeface="华文楷体" panose="02010600040101010101" pitchFamily="2" charset="-122"/>
              </a:rPr>
              <a:t>1</a:t>
            </a:r>
            <a:r>
              <a:rPr lang="zh-CN" altLang="en-US" sz="3600">
                <a:latin typeface="华文楷体" panose="02010600040101010101" pitchFamily="2" charset="-122"/>
                <a:ea typeface="华文楷体" panose="02010600040101010101" pitchFamily="2" charset="-122"/>
              </a:rPr>
              <a:t>，若结果不大于</a:t>
            </a:r>
            <a:r>
              <a:rPr lang="en-US" altLang="zh-CN" sz="3600">
                <a:latin typeface="华文楷体" panose="02010600040101010101" pitchFamily="2" charset="-122"/>
                <a:ea typeface="华文楷体" panose="02010600040101010101" pitchFamily="2" charset="-122"/>
              </a:rPr>
              <a:t>0</a:t>
            </a:r>
            <a:r>
              <a:rPr lang="zh-CN" altLang="en-US" sz="3600">
                <a:latin typeface="华文楷体" panose="02010600040101010101" pitchFamily="2" charset="-122"/>
                <a:ea typeface="华文楷体" panose="02010600040101010101" pitchFamily="2" charset="-122"/>
              </a:rPr>
              <a:t>，则释放一个等待信号量</a:t>
            </a:r>
            <a:r>
              <a:rPr lang="en-US" altLang="zh-CN" sz="3600">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的进程。</a:t>
            </a:r>
            <a:endParaRPr lang="en-US" altLang="zh-CN">
              <a:latin typeface="华文楷体" panose="02010600040101010101" pitchFamily="2" charset="-122"/>
              <a:ea typeface="华文楷体" panose="02010600040101010101" pitchFamily="2" charset="-122"/>
            </a:endParaRPr>
          </a:p>
        </p:txBody>
      </p:sp>
      <p:sp>
        <p:nvSpPr>
          <p:cNvPr id="83971" name="Text Box 4">
            <a:extLst>
              <a:ext uri="{FF2B5EF4-FFF2-40B4-BE49-F238E27FC236}">
                <a16:creationId xmlns:a16="http://schemas.microsoft.com/office/drawing/2014/main" id="{E0A82D11-0DAC-154F-AE83-BC8455E1CB36}"/>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3972" name="灯片编号占位符 3">
            <a:extLst>
              <a:ext uri="{FF2B5EF4-FFF2-40B4-BE49-F238E27FC236}">
                <a16:creationId xmlns:a16="http://schemas.microsoft.com/office/drawing/2014/main" id="{3B762C31-1DC8-FB47-8DEA-7CB47EE5FD1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56B9F09-31DE-A040-A6FD-D93A2A9CEB5D}" type="slidenum">
              <a:rPr lang="zh-CN" altLang="en-US" sz="1800"/>
              <a:pPr/>
              <a:t>82</a:t>
            </a:fld>
            <a:endParaRPr lang="en-US" altLang="zh-CN" sz="1800"/>
          </a:p>
        </p:txBody>
      </p:sp>
    </p:spTree>
    <p:extLst>
      <p:ext uri="{BB962C8B-B14F-4D97-AF65-F5344CB8AC3E}">
        <p14:creationId xmlns:p14="http://schemas.microsoft.com/office/powerpoint/2010/main" val="1005295626"/>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027">
            <a:extLst>
              <a:ext uri="{FF2B5EF4-FFF2-40B4-BE49-F238E27FC236}">
                <a16:creationId xmlns:a16="http://schemas.microsoft.com/office/drawing/2014/main" id="{01C68CDA-EBCA-F540-9871-CF8D05CEB569}"/>
              </a:ext>
            </a:extLst>
          </p:cNvPr>
          <p:cNvSpPr>
            <a:spLocks noGrp="1" noChangeArrowheads="1"/>
          </p:cNvSpPr>
          <p:nvPr>
            <p:ph type="body" idx="4294967295"/>
          </p:nvPr>
        </p:nvSpPr>
        <p:spPr>
          <a:xfrm>
            <a:off x="574675" y="1562100"/>
            <a:ext cx="8174038" cy="2009775"/>
          </a:xfrm>
          <a:prstGeom prst="rect">
            <a:avLst/>
          </a:prstGeom>
          <a:solidFill>
            <a:schemeClr val="bg2">
              <a:lumMod val="10000"/>
              <a:lumOff val="90000"/>
            </a:schemeClr>
          </a:solidFill>
        </p:spPr>
        <p:txBody>
          <a:bodyPr/>
          <a:lstStyle/>
          <a:p>
            <a:pPr eaLnBrk="1" hangingPunct="1">
              <a:lnSpc>
                <a:spcPct val="80000"/>
              </a:lnSpc>
              <a:buFont typeface="Wingdings" pitchFamily="2" charset="2"/>
              <a:buNone/>
            </a:pP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typedef struct semaphore {</a:t>
            </a:r>
          </a:p>
          <a:p>
            <a:pPr eaLnBrk="1" hangingPunct="1">
              <a:lnSpc>
                <a:spcPct val="80000"/>
              </a:lnSpc>
              <a:buFont typeface="Wingdings" pitchFamily="2" charset="2"/>
              <a:buNone/>
            </a:pP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int </a:t>
            </a:r>
            <a:r>
              <a:rPr lang="en-US" altLang="zh-CN" b="1">
                <a:solidFill>
                  <a:srgbClr val="0000FF"/>
                </a:solidFill>
                <a:latin typeface="华文楷体" panose="02010600040101010101" pitchFamily="2" charset="-122"/>
                <a:ea typeface="华文楷体" panose="02010600040101010101" pitchFamily="2" charset="-122"/>
                <a:cs typeface="Tahoma" panose="020B0604030504040204" pitchFamily="34" charset="0"/>
              </a:rPr>
              <a:t>value</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信号量值</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a:t>
            </a:r>
            <a:endPar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endParaRPr>
          </a:p>
          <a:p>
            <a:pPr eaLnBrk="1" hangingPunct="1">
              <a:lnSpc>
                <a:spcPct val="80000"/>
              </a:lnSpc>
              <a:buFont typeface="Wingdings" pitchFamily="2" charset="2"/>
              <a:buNone/>
            </a:pP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struct </a:t>
            </a:r>
            <a:r>
              <a:rPr lang="en-US" altLang="zh-CN" b="1">
                <a:solidFill>
                  <a:srgbClr val="0000FF"/>
                </a:solidFill>
                <a:latin typeface="华文楷体" panose="02010600040101010101" pitchFamily="2" charset="-122"/>
                <a:ea typeface="华文楷体" panose="02010600040101010101" pitchFamily="2" charset="-122"/>
                <a:cs typeface="Tahoma" panose="020B0604030504040204" pitchFamily="34" charset="0"/>
              </a:rPr>
              <a:t>pcb *list</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信号量队列指针</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a:t>
            </a:r>
            <a:endPar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endParaRPr>
          </a:p>
          <a:p>
            <a:pPr eaLnBrk="1" hangingPunct="1">
              <a:lnSpc>
                <a:spcPct val="80000"/>
              </a:lnSpc>
              <a:buFont typeface="Wingdings" pitchFamily="2" charset="2"/>
              <a:buNone/>
            </a:pP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p>
        </p:txBody>
      </p:sp>
      <p:sp>
        <p:nvSpPr>
          <p:cNvPr id="4" name="TextBox 3">
            <a:extLst>
              <a:ext uri="{FF2B5EF4-FFF2-40B4-BE49-F238E27FC236}">
                <a16:creationId xmlns:a16="http://schemas.microsoft.com/office/drawing/2014/main" id="{5E493134-4F4D-154E-89C6-4ACC97F5934C}"/>
              </a:ext>
            </a:extLst>
          </p:cNvPr>
          <p:cNvSpPr txBox="1"/>
          <p:nvPr/>
        </p:nvSpPr>
        <p:spPr>
          <a:xfrm>
            <a:off x="4427538" y="3740150"/>
            <a:ext cx="4643437" cy="2678113"/>
          </a:xfrm>
          <a:prstGeom prst="rect">
            <a:avLst/>
          </a:prstGeom>
          <a:solidFill>
            <a:schemeClr val="accent2">
              <a:lumMod val="20000"/>
              <a:lumOff val="80000"/>
            </a:schemeClr>
          </a:solidFill>
        </p:spPr>
        <p:txBody>
          <a:bodyPr>
            <a:spAutoFit/>
          </a:bodyPr>
          <a:lstStyle/>
          <a:p>
            <a:pPr>
              <a:defRPr/>
            </a:pPr>
            <a:r>
              <a:rPr lang="en-US" altLang="zh-CN" sz="2800" dirty="0">
                <a:solidFill>
                  <a:srgbClr val="0000FF"/>
                </a:solidFill>
                <a:latin typeface="+mn-lt"/>
                <a:ea typeface="华文新魏" pitchFamily="2" charset="-122"/>
                <a:cs typeface="Tahoma" pitchFamily="34" charset="0"/>
              </a:rPr>
              <a:t> </a:t>
            </a:r>
            <a:r>
              <a:rPr lang="en-US" altLang="zh-CN" sz="2800" dirty="0">
                <a:solidFill>
                  <a:srgbClr val="FF3300"/>
                </a:solidFill>
                <a:latin typeface="+mn-lt"/>
                <a:ea typeface="华文新魏" pitchFamily="2" charset="-122"/>
                <a:cs typeface="Tahoma" pitchFamily="34" charset="0"/>
              </a:rPr>
              <a:t>signal(semaphore &amp;s)</a:t>
            </a:r>
          </a:p>
          <a:p>
            <a:pPr>
              <a:defRPr/>
            </a:pP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if(</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&lt;=0)        </a:t>
            </a:r>
          </a:p>
          <a:p>
            <a:pPr>
              <a:defRPr/>
            </a:pPr>
            <a:r>
              <a:rPr lang="en-US" altLang="zh-CN" sz="2800" dirty="0">
                <a:solidFill>
                  <a:srgbClr val="0000FF"/>
                </a:solidFill>
                <a:latin typeface="+mn-lt"/>
                <a:ea typeface="华文新魏" pitchFamily="2" charset="-122"/>
                <a:cs typeface="Tahoma" pitchFamily="34" charset="0"/>
              </a:rPr>
              <a:t>          wakeup(</a:t>
            </a:r>
            <a:r>
              <a:rPr lang="en-US" altLang="zh-CN" sz="2800" dirty="0" err="1">
                <a:solidFill>
                  <a:srgbClr val="0000FF"/>
                </a:solidFill>
                <a:latin typeface="+mn-lt"/>
                <a:ea typeface="华文新魏" pitchFamily="2" charset="-122"/>
                <a:cs typeface="Tahoma" pitchFamily="34" charset="0"/>
              </a:rPr>
              <a:t>s.list</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   </a:t>
            </a:r>
            <a:endParaRPr lang="zh-CN" altLang="en-US" sz="2800" dirty="0">
              <a:solidFill>
                <a:srgbClr val="0000FF"/>
              </a:solidFill>
              <a:latin typeface="+mn-lt"/>
              <a:ea typeface="华文新魏" pitchFamily="2" charset="-122"/>
              <a:cs typeface="Tahoma" pitchFamily="34" charset="0"/>
            </a:endParaRPr>
          </a:p>
        </p:txBody>
      </p:sp>
      <p:sp>
        <p:nvSpPr>
          <p:cNvPr id="5" name="TextBox 4">
            <a:extLst>
              <a:ext uri="{FF2B5EF4-FFF2-40B4-BE49-F238E27FC236}">
                <a16:creationId xmlns:a16="http://schemas.microsoft.com/office/drawing/2014/main" id="{768370C3-1BC9-A744-8541-3A4FA0418911}"/>
              </a:ext>
            </a:extLst>
          </p:cNvPr>
          <p:cNvSpPr txBox="1"/>
          <p:nvPr/>
        </p:nvSpPr>
        <p:spPr>
          <a:xfrm>
            <a:off x="465138" y="3754438"/>
            <a:ext cx="3962400" cy="2678112"/>
          </a:xfrm>
          <a:prstGeom prst="rect">
            <a:avLst/>
          </a:prstGeom>
          <a:solidFill>
            <a:schemeClr val="accent3">
              <a:lumMod val="95000"/>
            </a:schemeClr>
          </a:solidFill>
        </p:spPr>
        <p:txBody>
          <a:bodyPr>
            <a:spAutoFit/>
          </a:bodyPr>
          <a:lstStyle/>
          <a:p>
            <a:pPr>
              <a:defRPr/>
            </a:pPr>
            <a:r>
              <a:rPr lang="en-US" altLang="zh-CN" sz="2800" dirty="0">
                <a:solidFill>
                  <a:srgbClr val="FF3300"/>
                </a:solidFill>
                <a:latin typeface="+mn-lt"/>
                <a:ea typeface="华文新魏" pitchFamily="2" charset="-122"/>
                <a:cs typeface="Tahoma" pitchFamily="34" charset="0"/>
              </a:rPr>
              <a:t> wait(semaphore &amp;s) </a:t>
            </a:r>
          </a:p>
          <a:p>
            <a:pPr>
              <a:defRPr/>
            </a:pP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if(</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&lt;0)         </a:t>
            </a:r>
          </a:p>
          <a:p>
            <a:pPr>
              <a:defRPr/>
            </a:pPr>
            <a:r>
              <a:rPr lang="en-US" altLang="zh-CN" sz="2800" dirty="0">
                <a:solidFill>
                  <a:srgbClr val="0000FF"/>
                </a:solidFill>
                <a:latin typeface="+mn-lt"/>
                <a:ea typeface="华文新魏" pitchFamily="2" charset="-122"/>
                <a:cs typeface="Tahoma" pitchFamily="34" charset="0"/>
              </a:rPr>
              <a:t>           block(</a:t>
            </a:r>
            <a:r>
              <a:rPr lang="en-US" altLang="zh-CN" sz="2800" dirty="0" err="1">
                <a:solidFill>
                  <a:srgbClr val="0000FF"/>
                </a:solidFill>
                <a:latin typeface="+mn-lt"/>
                <a:ea typeface="华文新魏" pitchFamily="2" charset="-122"/>
                <a:cs typeface="Tahoma" pitchFamily="34" charset="0"/>
              </a:rPr>
              <a:t>s.list</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     </a:t>
            </a:r>
            <a:endParaRPr lang="zh-CN" altLang="en-US" sz="2800" dirty="0">
              <a:solidFill>
                <a:srgbClr val="0000FF"/>
              </a:solidFill>
              <a:latin typeface="+mn-lt"/>
              <a:ea typeface="华文新魏" pitchFamily="2" charset="-122"/>
              <a:cs typeface="Tahoma" pitchFamily="34" charset="0"/>
            </a:endParaRPr>
          </a:p>
        </p:txBody>
      </p:sp>
      <p:sp>
        <p:nvSpPr>
          <p:cNvPr id="84997" name="TextBox 6">
            <a:extLst>
              <a:ext uri="{FF2B5EF4-FFF2-40B4-BE49-F238E27FC236}">
                <a16:creationId xmlns:a16="http://schemas.microsoft.com/office/drawing/2014/main" id="{D4718C27-B576-1345-AB80-9E65EA54A625}"/>
              </a:ext>
            </a:extLst>
          </p:cNvPr>
          <p:cNvSpPr txBox="1">
            <a:spLocks noChangeArrowheads="1"/>
          </p:cNvSpPr>
          <p:nvPr/>
        </p:nvSpPr>
        <p:spPr bwMode="auto">
          <a:xfrm>
            <a:off x="539750" y="836613"/>
            <a:ext cx="3714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en-US" altLang="zh-CN" sz="3200" b="1">
                <a:solidFill>
                  <a:srgbClr val="0000FF"/>
                </a:solidFill>
                <a:latin typeface="华文楷体" panose="02010600040101010101" pitchFamily="2" charset="-122"/>
                <a:ea typeface="华文楷体" panose="02010600040101010101" pitchFamily="2" charset="-122"/>
              </a:rPr>
              <a:t>P</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V</a:t>
            </a:r>
            <a:r>
              <a:rPr lang="zh-CN" altLang="en-US" sz="3200" b="1">
                <a:solidFill>
                  <a:srgbClr val="0000FF"/>
                </a:solidFill>
                <a:latin typeface="华文楷体" panose="02010600040101010101" pitchFamily="2" charset="-122"/>
                <a:ea typeface="华文楷体" panose="02010600040101010101" pitchFamily="2" charset="-122"/>
              </a:rPr>
              <a:t>操作原语</a:t>
            </a:r>
          </a:p>
        </p:txBody>
      </p:sp>
      <p:sp>
        <p:nvSpPr>
          <p:cNvPr id="84998" name="Text Box 4">
            <a:extLst>
              <a:ext uri="{FF2B5EF4-FFF2-40B4-BE49-F238E27FC236}">
                <a16:creationId xmlns:a16="http://schemas.microsoft.com/office/drawing/2014/main" id="{8B2DFFE3-B899-7745-AD1B-37B37D235DA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4999" name="灯片编号占位符 3">
            <a:extLst>
              <a:ext uri="{FF2B5EF4-FFF2-40B4-BE49-F238E27FC236}">
                <a16:creationId xmlns:a16="http://schemas.microsoft.com/office/drawing/2014/main" id="{F442CE5A-8CB4-7048-BDBC-0348B4945FC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E1D0B04-F472-3142-B8F1-F227097DB030}" type="slidenum">
              <a:rPr lang="zh-CN" altLang="en-US" sz="1800"/>
              <a:pPr/>
              <a:t>83</a:t>
            </a:fld>
            <a:endParaRPr lang="en-US" altLang="zh-CN" sz="1800"/>
          </a:p>
        </p:txBody>
      </p:sp>
    </p:spTree>
    <p:extLst>
      <p:ext uri="{BB962C8B-B14F-4D97-AF65-F5344CB8AC3E}">
        <p14:creationId xmlns:p14="http://schemas.microsoft.com/office/powerpoint/2010/main" val="84785956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4" grpId="0" animBg="1"/>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a:extLst>
              <a:ext uri="{FF2B5EF4-FFF2-40B4-BE49-F238E27FC236}">
                <a16:creationId xmlns:a16="http://schemas.microsoft.com/office/drawing/2014/main" id="{8D99B39B-5432-394A-8CB6-1EF892F25796}"/>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3221" name="Rectangle 5">
            <a:extLst>
              <a:ext uri="{FF2B5EF4-FFF2-40B4-BE49-F238E27FC236}">
                <a16:creationId xmlns:a16="http://schemas.microsoft.com/office/drawing/2014/main" id="{E51214C8-B5BA-BA44-8AB0-C674C75FF682}"/>
              </a:ext>
            </a:extLst>
          </p:cNvPr>
          <p:cNvSpPr>
            <a:spLocks noChangeArrowheads="1"/>
          </p:cNvSpPr>
          <p:nvPr/>
        </p:nvSpPr>
        <p:spPr bwMode="auto">
          <a:xfrm>
            <a:off x="457200" y="692150"/>
            <a:ext cx="7772400" cy="533400"/>
          </a:xfrm>
          <a:prstGeom prst="rect">
            <a:avLst/>
          </a:prstGeom>
          <a:noFill/>
          <a:ln w="9525">
            <a:noFill/>
            <a:miter lim="800000"/>
            <a:headEnd/>
            <a:tailEnd/>
          </a:ln>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zh-CN" sz="3200" b="1">
                <a:solidFill>
                  <a:srgbClr val="0000FF"/>
                </a:solidFill>
                <a:effectLst>
                  <a:outerShdw blurRad="38100" dist="38100" dir="2700000" algn="tl">
                    <a:srgbClr val="C0C0C0"/>
                  </a:outerShdw>
                </a:effectLst>
                <a:latin typeface="幼圆" pitchFamily="49" charset="-122"/>
                <a:ea typeface="幼圆" pitchFamily="49" charset="-122"/>
              </a:rPr>
              <a:t>讨论：</a:t>
            </a:r>
            <a:endParaRPr lang="zh-CN" altLang="en-US" sz="3200" b="1">
              <a:solidFill>
                <a:srgbClr val="0000FF"/>
              </a:solidFill>
              <a:effectLst>
                <a:outerShdw blurRad="38100" dist="38100" dir="2700000" algn="tl">
                  <a:srgbClr val="C0C0C0"/>
                </a:outerShdw>
              </a:effectLst>
              <a:latin typeface="幼圆" pitchFamily="49" charset="-122"/>
              <a:ea typeface="幼圆" pitchFamily="49" charset="-122"/>
            </a:endParaRPr>
          </a:p>
        </p:txBody>
      </p:sp>
      <p:sp>
        <p:nvSpPr>
          <p:cNvPr id="393222" name="Rectangle 6">
            <a:extLst>
              <a:ext uri="{FF2B5EF4-FFF2-40B4-BE49-F238E27FC236}">
                <a16:creationId xmlns:a16="http://schemas.microsoft.com/office/drawing/2014/main" id="{A8317CCC-E7F7-9349-A445-28C9650BBD0D}"/>
              </a:ext>
            </a:extLst>
          </p:cNvPr>
          <p:cNvSpPr>
            <a:spLocks noChangeArrowheads="1"/>
          </p:cNvSpPr>
          <p:nvPr/>
        </p:nvSpPr>
        <p:spPr bwMode="auto">
          <a:xfrm>
            <a:off x="609600" y="12192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35000"/>
              </a:lnSpc>
              <a:spcBef>
                <a:spcPct val="20000"/>
              </a:spcBef>
              <a:buClr>
                <a:srgbClr val="FF0000"/>
              </a:buClr>
              <a:buFont typeface="Wingdings" pitchFamily="2" charset="2"/>
              <a:buChar char="v"/>
            </a:pPr>
            <a:r>
              <a:rPr lang="zh-CN" altLang="zh-CN" sz="3200" b="1">
                <a:solidFill>
                  <a:srgbClr val="000000"/>
                </a:solidFill>
                <a:latin typeface="华文楷体" panose="02010600040101010101" pitchFamily="2" charset="-122"/>
                <a:ea typeface="华文楷体" panose="02010600040101010101" pitchFamily="2" charset="-122"/>
              </a:rPr>
              <a:t>当Ｓ</a:t>
            </a:r>
            <a:r>
              <a:rPr lang="en-US" altLang="zh-CN" sz="3200" b="1">
                <a:solidFill>
                  <a:srgbClr val="000000"/>
                </a:solidFill>
                <a:latin typeface="华文楷体" panose="02010600040101010101" pitchFamily="2" charset="-122"/>
                <a:ea typeface="华文楷体" panose="02010600040101010101" pitchFamily="2" charset="-122"/>
              </a:rPr>
              <a:t>.value&lt;=0</a:t>
            </a:r>
            <a:r>
              <a:rPr lang="zh-CN" altLang="en-US" sz="3200" b="1">
                <a:solidFill>
                  <a:srgbClr val="000000"/>
                </a:solidFill>
                <a:latin typeface="华文楷体" panose="02010600040101010101" pitchFamily="2" charset="-122"/>
                <a:ea typeface="华文楷体" panose="02010600040101010101" pitchFamily="2" charset="-122"/>
              </a:rPr>
              <a:t>时表示资源已分配完毕，因此用</a:t>
            </a:r>
            <a:r>
              <a:rPr lang="en-US" altLang="en-US" sz="3200" b="1">
                <a:solidFill>
                  <a:srgbClr val="000000"/>
                </a:solidFill>
                <a:latin typeface="华文楷体" panose="02010600040101010101" pitchFamily="2" charset="-122"/>
                <a:ea typeface="华文楷体" panose="02010600040101010101" pitchFamily="2" charset="-122"/>
              </a:rPr>
              <a:t>block</a:t>
            </a:r>
            <a:r>
              <a:rPr lang="zh-CN" altLang="en-US" sz="3200" b="1">
                <a:solidFill>
                  <a:srgbClr val="000000"/>
                </a:solidFill>
                <a:latin typeface="华文楷体" panose="02010600040101010101" pitchFamily="2" charset="-122"/>
                <a:ea typeface="华文楷体" panose="02010600040101010101" pitchFamily="2" charset="-122"/>
              </a:rPr>
              <a:t>原语进行阻塞。</a:t>
            </a:r>
          </a:p>
          <a:p>
            <a:pPr eaLnBrk="1" hangingPunct="1">
              <a:lnSpc>
                <a:spcPct val="135000"/>
              </a:lnSpc>
              <a:spcBef>
                <a:spcPct val="20000"/>
              </a:spcBef>
              <a:buClr>
                <a:srgbClr val="FF0000"/>
              </a:buClr>
              <a:buFont typeface="Wingdings" pitchFamily="2" charset="2"/>
              <a:buChar char="v"/>
            </a:pPr>
            <a:r>
              <a:rPr lang="zh-CN" altLang="en-US" sz="3200" b="1">
                <a:solidFill>
                  <a:srgbClr val="000000"/>
                </a:solidFill>
                <a:latin typeface="华文楷体" panose="02010600040101010101" pitchFamily="2" charset="-122"/>
                <a:ea typeface="华文楷体" panose="02010600040101010101" pitchFamily="2" charset="-122"/>
              </a:rPr>
              <a:t>每次</a:t>
            </a:r>
            <a:r>
              <a:rPr lang="en-US" altLang="en-US" sz="3200" b="1">
                <a:solidFill>
                  <a:srgbClr val="000000"/>
                </a:solidFill>
                <a:latin typeface="华文楷体" panose="02010600040101010101" pitchFamily="2" charset="-122"/>
                <a:ea typeface="华文楷体" panose="02010600040101010101" pitchFamily="2" charset="-122"/>
              </a:rPr>
              <a:t>signal</a:t>
            </a:r>
            <a:r>
              <a:rPr lang="zh-CN" altLang="en-US" sz="3200" b="1">
                <a:solidFill>
                  <a:srgbClr val="000000"/>
                </a:solidFill>
                <a:latin typeface="华文楷体" panose="02010600040101010101" pitchFamily="2" charset="-122"/>
                <a:ea typeface="华文楷体" panose="02010600040101010101" pitchFamily="2" charset="-122"/>
              </a:rPr>
              <a:t>操作表示执行进程释放一个单位资源。用</a:t>
            </a:r>
            <a:r>
              <a:rPr lang="en-US" altLang="en-US" sz="3200" b="1">
                <a:solidFill>
                  <a:srgbClr val="000000"/>
                </a:solidFill>
                <a:latin typeface="华文楷体" panose="02010600040101010101" pitchFamily="2" charset="-122"/>
                <a:ea typeface="华文楷体" panose="02010600040101010101" pitchFamily="2" charset="-122"/>
              </a:rPr>
              <a:t>wakeup</a:t>
            </a:r>
            <a:r>
              <a:rPr lang="zh-CN" altLang="en-US" sz="3200" b="1">
                <a:solidFill>
                  <a:srgbClr val="000000"/>
                </a:solidFill>
                <a:latin typeface="华文楷体" panose="02010600040101010101" pitchFamily="2" charset="-122"/>
                <a:ea typeface="华文楷体" panose="02010600040101010101" pitchFamily="2" charset="-122"/>
              </a:rPr>
              <a:t>原语唤醒阻塞进程。</a:t>
            </a:r>
            <a:r>
              <a:rPr lang="zh-CN" altLang="en-US" sz="3200" b="1">
                <a:solidFill>
                  <a:srgbClr val="FF0000"/>
                </a:solidFill>
                <a:latin typeface="华文楷体" panose="02010600040101010101" pitchFamily="2" charset="-122"/>
                <a:ea typeface="华文楷体" panose="02010600040101010101" pitchFamily="2" charset="-122"/>
              </a:rPr>
              <a:t>Ｓ</a:t>
            </a:r>
            <a:r>
              <a:rPr lang="en-US" altLang="zh-CN" sz="3200" b="1">
                <a:solidFill>
                  <a:srgbClr val="FF0000"/>
                </a:solidFill>
                <a:latin typeface="华文楷体" panose="02010600040101010101" pitchFamily="2" charset="-122"/>
                <a:ea typeface="华文楷体" panose="02010600040101010101" pitchFamily="2" charset="-122"/>
              </a:rPr>
              <a:t>.value</a:t>
            </a:r>
            <a:r>
              <a:rPr lang="zh-CN" altLang="en-US" sz="3200" b="1">
                <a:solidFill>
                  <a:srgbClr val="FF0000"/>
                </a:solidFill>
                <a:latin typeface="华文楷体" panose="02010600040101010101" pitchFamily="2" charset="-122"/>
                <a:ea typeface="华文楷体" panose="02010600040101010101" pitchFamily="2" charset="-122"/>
              </a:rPr>
              <a:t>的绝对值表示进程阻塞的数目。</a:t>
            </a:r>
          </a:p>
          <a:p>
            <a:pPr>
              <a:lnSpc>
                <a:spcPct val="135000"/>
              </a:lnSpc>
              <a:buClr>
                <a:srgbClr val="FF0000"/>
              </a:buClr>
              <a:buFont typeface="Wingdings" pitchFamily="2" charset="2"/>
              <a:buChar char="v"/>
            </a:pPr>
            <a:r>
              <a:rPr lang="zh-CN" altLang="en-US" sz="3200" b="1">
                <a:solidFill>
                  <a:srgbClr val="000000"/>
                </a:solidFill>
                <a:latin typeface="华文楷体" panose="02010600040101010101" pitchFamily="2" charset="-122"/>
                <a:ea typeface="华文楷体" panose="02010600040101010101" pitchFamily="2" charset="-122"/>
              </a:rPr>
              <a:t>Ｓ</a:t>
            </a:r>
            <a:r>
              <a:rPr lang="en-US" altLang="zh-CN" sz="3200" b="1">
                <a:solidFill>
                  <a:srgbClr val="000000"/>
                </a:solidFill>
                <a:latin typeface="华文楷体" panose="02010600040101010101" pitchFamily="2" charset="-122"/>
                <a:ea typeface="华文楷体" panose="02010600040101010101" pitchFamily="2" charset="-122"/>
              </a:rPr>
              <a:t>.value </a:t>
            </a:r>
            <a:r>
              <a:rPr lang="zh-CN" altLang="zh-CN" sz="3200" b="1">
                <a:solidFill>
                  <a:srgbClr val="000000"/>
                </a:solidFill>
                <a:latin typeface="华文楷体" panose="02010600040101010101" pitchFamily="2" charset="-122"/>
                <a:ea typeface="华文楷体" panose="02010600040101010101" pitchFamily="2" charset="-122"/>
              </a:rPr>
              <a:t>的初值为１，表示只允许一个进程访问临界资源，此时的信号量转为互斥信号量。</a:t>
            </a:r>
            <a:endParaRPr lang="zh-CN" altLang="en-US" sz="3200" b="1">
              <a:solidFill>
                <a:srgbClr val="000000"/>
              </a:solidFill>
              <a:latin typeface="华文楷体" panose="02010600040101010101" pitchFamily="2" charset="-122"/>
              <a:ea typeface="华文楷体" panose="02010600040101010101" pitchFamily="2" charset="-122"/>
            </a:endParaRPr>
          </a:p>
        </p:txBody>
      </p:sp>
      <p:sp>
        <p:nvSpPr>
          <p:cNvPr id="86021" name="灯片编号占位符 3">
            <a:extLst>
              <a:ext uri="{FF2B5EF4-FFF2-40B4-BE49-F238E27FC236}">
                <a16:creationId xmlns:a16="http://schemas.microsoft.com/office/drawing/2014/main" id="{666CDB28-F596-A443-8176-2CD5E90BB3A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1BF3326-DE0C-394E-A291-8BA2DEB40E34}" type="slidenum">
              <a:rPr lang="zh-CN" altLang="en-US" sz="1800"/>
              <a:pPr/>
              <a:t>84</a:t>
            </a:fld>
            <a:endParaRPr lang="en-US" altLang="zh-CN" sz="1800"/>
          </a:p>
        </p:txBody>
      </p:sp>
    </p:spTree>
    <p:extLst>
      <p:ext uri="{BB962C8B-B14F-4D97-AF65-F5344CB8AC3E}">
        <p14:creationId xmlns:p14="http://schemas.microsoft.com/office/powerpoint/2010/main" val="156573668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3222">
                                            <p:txEl>
                                              <p:pRg st="0" end="0"/>
                                            </p:txEl>
                                          </p:spTgt>
                                        </p:tgtEl>
                                        <p:attrNameLst>
                                          <p:attrName>style.visibility</p:attrName>
                                        </p:attrNameLst>
                                      </p:cBhvr>
                                      <p:to>
                                        <p:strVal val="visible"/>
                                      </p:to>
                                    </p:set>
                                    <p:animEffect transition="in" filter="barn(outVertical)">
                                      <p:cBhvr>
                                        <p:cTn id="7" dur="500"/>
                                        <p:tgtEl>
                                          <p:spTgt spid="3932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3222">
                                            <p:txEl>
                                              <p:pRg st="1" end="1"/>
                                            </p:txEl>
                                          </p:spTgt>
                                        </p:tgtEl>
                                        <p:attrNameLst>
                                          <p:attrName>style.visibility</p:attrName>
                                        </p:attrNameLst>
                                      </p:cBhvr>
                                      <p:to>
                                        <p:strVal val="visible"/>
                                      </p:to>
                                    </p:set>
                                    <p:animEffect transition="in" filter="barn(outVertical)">
                                      <p:cBhvr>
                                        <p:cTn id="12" dur="500"/>
                                        <p:tgtEl>
                                          <p:spTgt spid="3932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3222">
                                            <p:txEl>
                                              <p:pRg st="2" end="2"/>
                                            </p:txEl>
                                          </p:spTgt>
                                        </p:tgtEl>
                                        <p:attrNameLst>
                                          <p:attrName>style.visibility</p:attrName>
                                        </p:attrNameLst>
                                      </p:cBhvr>
                                      <p:to>
                                        <p:strVal val="visible"/>
                                      </p:to>
                                    </p:set>
                                    <p:animEffect transition="in" filter="barn(outVertical)">
                                      <p:cBhvr>
                                        <p:cTn id="17" dur="500"/>
                                        <p:tgtEl>
                                          <p:spTgt spid="3932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2"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a:extLst>
              <a:ext uri="{FF2B5EF4-FFF2-40B4-BE49-F238E27FC236}">
                <a16:creationId xmlns:a16="http://schemas.microsoft.com/office/drawing/2014/main" id="{EE843076-F180-4749-AB0D-B764B4358D21}"/>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4245" name="Text Box 5">
            <a:extLst>
              <a:ext uri="{FF2B5EF4-FFF2-40B4-BE49-F238E27FC236}">
                <a16:creationId xmlns:a16="http://schemas.microsoft.com/office/drawing/2014/main" id="{A1B99081-D167-3F46-AA33-1EA6A687BB35}"/>
              </a:ext>
            </a:extLst>
          </p:cNvPr>
          <p:cNvSpPr txBox="1">
            <a:spLocks noChangeArrowheads="1"/>
          </p:cNvSpPr>
          <p:nvPr/>
        </p:nvSpPr>
        <p:spPr bwMode="auto">
          <a:xfrm>
            <a:off x="395288" y="620713"/>
            <a:ext cx="5184775" cy="6461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3600" b="1" dirty="0">
                <a:solidFill>
                  <a:srgbClr val="0000FF"/>
                </a:solidFill>
                <a:effectLst>
                  <a:outerShdw blurRad="38100" dist="38100" dir="2700000" algn="tl">
                    <a:srgbClr val="C0C0C0"/>
                  </a:outerShdw>
                </a:effectLst>
                <a:latin typeface="华文楷体" pitchFamily="2" charset="-122"/>
                <a:ea typeface="华文楷体" pitchFamily="2" charset="-122"/>
              </a:rPr>
              <a:t>三、</a:t>
            </a:r>
            <a:r>
              <a:rPr lang="en-US" altLang="zh-CN" sz="3600" b="1" dirty="0">
                <a:solidFill>
                  <a:srgbClr val="0000FF"/>
                </a:solidFill>
                <a:effectLst>
                  <a:outerShdw blurRad="38100" dist="38100" dir="2700000" algn="tl">
                    <a:srgbClr val="C0C0C0"/>
                  </a:outerShdw>
                </a:effectLst>
                <a:latin typeface="华文楷体" pitchFamily="2" charset="-122"/>
                <a:ea typeface="华文楷体" pitchFamily="2" charset="-122"/>
              </a:rPr>
              <a:t>AND</a:t>
            </a:r>
            <a:r>
              <a:rPr lang="zh-CN" altLang="en-US" sz="3600" b="1" dirty="0">
                <a:solidFill>
                  <a:srgbClr val="0000FF"/>
                </a:solidFill>
                <a:effectLst>
                  <a:outerShdw blurRad="38100" dist="38100" dir="2700000" algn="tl">
                    <a:srgbClr val="C0C0C0"/>
                  </a:outerShdw>
                </a:effectLst>
                <a:latin typeface="华文楷体" pitchFamily="2" charset="-122"/>
                <a:ea typeface="华文楷体" pitchFamily="2" charset="-122"/>
              </a:rPr>
              <a:t>型信号量</a:t>
            </a:r>
          </a:p>
        </p:txBody>
      </p:sp>
      <p:sp>
        <p:nvSpPr>
          <p:cNvPr id="394246" name="Rectangle 6">
            <a:extLst>
              <a:ext uri="{FF2B5EF4-FFF2-40B4-BE49-F238E27FC236}">
                <a16:creationId xmlns:a16="http://schemas.microsoft.com/office/drawing/2014/main" id="{07EF6800-B359-C74B-A336-7355AA07D542}"/>
              </a:ext>
            </a:extLst>
          </p:cNvPr>
          <p:cNvSpPr>
            <a:spLocks noChangeArrowheads="1"/>
          </p:cNvSpPr>
          <p:nvPr/>
        </p:nvSpPr>
        <p:spPr bwMode="auto">
          <a:xfrm>
            <a:off x="609600" y="13716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10000"/>
              </a:lnSpc>
            </a:pPr>
            <a:r>
              <a:rPr lang="en-US" altLang="zh-CN" sz="3200">
                <a:solidFill>
                  <a:srgbClr val="000000"/>
                </a:solidFill>
                <a:latin typeface="华文楷体" panose="02010600040101010101" pitchFamily="2" charset="-122"/>
                <a:ea typeface="华文楷体" panose="02010600040101010101" pitchFamily="2" charset="-122"/>
              </a:rPr>
              <a:t>    </a:t>
            </a:r>
            <a:r>
              <a:rPr lang="zh-CN" altLang="en-US" sz="3200">
                <a:solidFill>
                  <a:srgbClr val="000000"/>
                </a:solidFill>
                <a:latin typeface="华文楷体" panose="02010600040101010101" pitchFamily="2" charset="-122"/>
                <a:ea typeface="华文楷体" panose="02010600040101010101" pitchFamily="2" charset="-122"/>
              </a:rPr>
              <a:t>在有些应用场合，一个进程需要先获得两个或更多的共享资源后，方能执行其任务。</a:t>
            </a:r>
          </a:p>
          <a:p>
            <a:pPr hangingPunct="1">
              <a:lnSpc>
                <a:spcPct val="110000"/>
              </a:lnSpc>
            </a:pPr>
            <a:r>
              <a:rPr lang="zh-CN" altLang="en-US" sz="3200">
                <a:solidFill>
                  <a:srgbClr val="000000"/>
                </a:solidFill>
                <a:latin typeface="华文楷体" panose="02010600040101010101" pitchFamily="2" charset="-122"/>
                <a:ea typeface="华文楷体" panose="02010600040101010101" pitchFamily="2" charset="-122"/>
              </a:rPr>
              <a:t>    </a:t>
            </a:r>
            <a:r>
              <a:rPr lang="zh-CN" altLang="en-US" sz="3200">
                <a:solidFill>
                  <a:srgbClr val="0000FF"/>
                </a:solidFill>
                <a:latin typeface="华文楷体" panose="02010600040101010101" pitchFamily="2" charset="-122"/>
                <a:ea typeface="华文楷体" panose="02010600040101010101" pitchFamily="2" charset="-122"/>
              </a:rPr>
              <a:t>例如：</a:t>
            </a:r>
            <a:r>
              <a:rPr lang="zh-CN" altLang="en-US" sz="3200">
                <a:solidFill>
                  <a:srgbClr val="000000"/>
                </a:solidFill>
                <a:latin typeface="华文楷体" panose="02010600040101010101" pitchFamily="2" charset="-122"/>
                <a:ea typeface="华文楷体" panose="02010600040101010101" pitchFamily="2" charset="-122"/>
              </a:rPr>
              <a:t>有两个进程 </a:t>
            </a:r>
            <a:r>
              <a:rPr lang="en-US" altLang="zh-CN" sz="3200">
                <a:solidFill>
                  <a:srgbClr val="000000"/>
                </a:solidFill>
                <a:latin typeface="华文楷体" panose="02010600040101010101" pitchFamily="2" charset="-122"/>
                <a:ea typeface="华文楷体" panose="02010600040101010101" pitchFamily="2" charset="-122"/>
              </a:rPr>
              <a:t>A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B</a:t>
            </a:r>
            <a:r>
              <a:rPr lang="zh-CN" altLang="en-US" sz="3200">
                <a:solidFill>
                  <a:srgbClr val="000000"/>
                </a:solidFill>
                <a:latin typeface="华文楷体" panose="02010600040101010101" pitchFamily="2" charset="-122"/>
                <a:ea typeface="华文楷体" panose="02010600040101010101" pitchFamily="2" charset="-122"/>
              </a:rPr>
              <a:t>，都要求访问共享数据 </a:t>
            </a:r>
            <a:r>
              <a:rPr lang="en-US" altLang="zh-CN" sz="3200">
                <a:solidFill>
                  <a:srgbClr val="000000"/>
                </a:solidFill>
                <a:latin typeface="华文楷体" panose="02010600040101010101" pitchFamily="2" charset="-122"/>
                <a:ea typeface="华文楷体" panose="02010600040101010101" pitchFamily="2" charset="-122"/>
              </a:rPr>
              <a:t>D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 </a:t>
            </a:r>
            <a:r>
              <a:rPr lang="zh-CN" altLang="en-US" sz="3200">
                <a:solidFill>
                  <a:srgbClr val="000000"/>
                </a:solidFill>
                <a:latin typeface="华文楷体" panose="02010600040101010101" pitchFamily="2" charset="-122"/>
                <a:ea typeface="华文楷体" panose="02010600040101010101" pitchFamily="2" charset="-122"/>
              </a:rPr>
              <a:t>。此时 </a:t>
            </a:r>
            <a:r>
              <a:rPr lang="en-US" altLang="zh-CN" sz="3200">
                <a:solidFill>
                  <a:srgbClr val="000000"/>
                </a:solidFill>
                <a:latin typeface="华文楷体" panose="02010600040101010101" pitchFamily="2" charset="-122"/>
                <a:ea typeface="华文楷体" panose="02010600040101010101" pitchFamily="2" charset="-122"/>
              </a:rPr>
              <a:t>D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 </a:t>
            </a:r>
            <a:r>
              <a:rPr lang="zh-CN" altLang="en-US" sz="3200">
                <a:solidFill>
                  <a:srgbClr val="000000"/>
                </a:solidFill>
                <a:latin typeface="华文楷体" panose="02010600040101010101" pitchFamily="2" charset="-122"/>
                <a:ea typeface="华文楷体" panose="02010600040101010101" pitchFamily="2" charset="-122"/>
              </a:rPr>
              <a:t>应看作</a:t>
            </a:r>
            <a:r>
              <a:rPr lang="zh-CN" altLang="en-US" sz="3200" b="1">
                <a:solidFill>
                  <a:srgbClr val="FF0000"/>
                </a:solidFill>
                <a:latin typeface="华文楷体" panose="02010600040101010101" pitchFamily="2" charset="-122"/>
                <a:ea typeface="华文楷体" panose="02010600040101010101" pitchFamily="2" charset="-122"/>
              </a:rPr>
              <a:t>临界资源</a:t>
            </a:r>
            <a:r>
              <a:rPr lang="zh-CN" altLang="en-US" sz="3200">
                <a:solidFill>
                  <a:srgbClr val="000000"/>
                </a:solidFill>
                <a:latin typeface="华文楷体" panose="02010600040101010101" pitchFamily="2" charset="-122"/>
                <a:ea typeface="华文楷体" panose="02010600040101010101" pitchFamily="2" charset="-122"/>
              </a:rPr>
              <a:t>。</a:t>
            </a:r>
          </a:p>
          <a:p>
            <a:pPr hangingPunct="1">
              <a:lnSpc>
                <a:spcPct val="110000"/>
              </a:lnSpc>
            </a:pPr>
            <a:r>
              <a:rPr lang="zh-CN" altLang="en-US" sz="3200">
                <a:solidFill>
                  <a:srgbClr val="000000"/>
                </a:solidFill>
                <a:latin typeface="华文楷体" panose="02010600040101010101" pitchFamily="2" charset="-122"/>
                <a:ea typeface="华文楷体" panose="02010600040101010101" pitchFamily="2" charset="-122"/>
              </a:rPr>
              <a:t>    </a:t>
            </a:r>
            <a:r>
              <a:rPr lang="zh-CN" altLang="en-US" sz="3200">
                <a:solidFill>
                  <a:srgbClr val="0000FF"/>
                </a:solidFill>
                <a:latin typeface="华文楷体" panose="02010600040101010101" pitchFamily="2" charset="-122"/>
                <a:ea typeface="华文楷体" panose="02010600040101010101" pitchFamily="2" charset="-122"/>
              </a:rPr>
              <a:t>解决办法：</a:t>
            </a:r>
            <a:r>
              <a:rPr lang="zh-CN" altLang="en-US" sz="3200">
                <a:solidFill>
                  <a:srgbClr val="000000"/>
                </a:solidFill>
                <a:latin typeface="华文楷体" panose="02010600040101010101" pitchFamily="2" charset="-122"/>
                <a:ea typeface="华文楷体" panose="02010600040101010101" pitchFamily="2" charset="-122"/>
              </a:rPr>
              <a:t>设置两个互斥信号量 </a:t>
            </a:r>
            <a:r>
              <a:rPr lang="en-US" altLang="zh-CN" sz="3200">
                <a:solidFill>
                  <a:srgbClr val="000000"/>
                </a:solidFill>
                <a:latin typeface="华文楷体" panose="02010600040101010101" pitchFamily="2" charset="-122"/>
                <a:ea typeface="华文楷体" panose="02010600040101010101" pitchFamily="2" charset="-122"/>
              </a:rPr>
              <a:t>Dmutex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Emutex </a:t>
            </a:r>
            <a:r>
              <a:rPr lang="zh-CN" altLang="en-US" sz="3200">
                <a:solidFill>
                  <a:srgbClr val="000000"/>
                </a:solidFill>
                <a:latin typeface="华文楷体" panose="02010600040101010101" pitchFamily="2" charset="-122"/>
                <a:ea typeface="华文楷体" panose="02010600040101010101" pitchFamily="2" charset="-122"/>
              </a:rPr>
              <a:t>，并令初值为</a:t>
            </a:r>
            <a:r>
              <a:rPr lang="en-US" altLang="zh-CN" sz="3200">
                <a:solidFill>
                  <a:srgbClr val="000000"/>
                </a:solidFill>
                <a:latin typeface="华文楷体" panose="02010600040101010101" pitchFamily="2" charset="-122"/>
                <a:ea typeface="华文楷体" panose="02010600040101010101" pitchFamily="2" charset="-122"/>
              </a:rPr>
              <a:t>1</a:t>
            </a:r>
            <a:r>
              <a:rPr lang="zh-CN" altLang="en-US" sz="3200">
                <a:solidFill>
                  <a:srgbClr val="000000"/>
                </a:solidFill>
                <a:latin typeface="华文楷体" panose="02010600040101010101" pitchFamily="2" charset="-122"/>
                <a:ea typeface="华文楷体" panose="02010600040101010101" pitchFamily="2" charset="-122"/>
              </a:rPr>
              <a:t>。</a:t>
            </a:r>
          </a:p>
          <a:p>
            <a:pPr hangingPunct="1">
              <a:lnSpc>
                <a:spcPct val="110000"/>
              </a:lnSpc>
            </a:pPr>
            <a:r>
              <a:rPr lang="zh-CN" altLang="en-US" sz="3200">
                <a:solidFill>
                  <a:srgbClr val="000000"/>
                </a:solidFill>
                <a:latin typeface="华文楷体" panose="02010600040101010101" pitchFamily="2" charset="-122"/>
                <a:ea typeface="华文楷体" panose="02010600040101010101" pitchFamily="2" charset="-122"/>
              </a:rPr>
              <a:t>    同时，</a:t>
            </a:r>
            <a:r>
              <a:rPr lang="en-US" altLang="zh-CN" sz="3200">
                <a:solidFill>
                  <a:srgbClr val="000000"/>
                </a:solidFill>
                <a:latin typeface="华文楷体" panose="02010600040101010101" pitchFamily="2" charset="-122"/>
                <a:ea typeface="华文楷体" panose="02010600040101010101" pitchFamily="2" charset="-122"/>
              </a:rPr>
              <a:t>A</a:t>
            </a:r>
            <a:r>
              <a:rPr lang="zh-CN" altLang="en-US" sz="3200">
                <a:solidFill>
                  <a:srgbClr val="000000"/>
                </a:solidFill>
                <a:latin typeface="华文楷体" panose="02010600040101010101" pitchFamily="2" charset="-122"/>
                <a:ea typeface="华文楷体" panose="02010600040101010101" pitchFamily="2" charset="-122"/>
              </a:rPr>
              <a:t>、</a:t>
            </a:r>
            <a:r>
              <a:rPr lang="en-US" altLang="zh-CN" sz="3200">
                <a:solidFill>
                  <a:srgbClr val="000000"/>
                </a:solidFill>
                <a:latin typeface="华文楷体" panose="02010600040101010101" pitchFamily="2" charset="-122"/>
                <a:ea typeface="华文楷体" panose="02010600040101010101" pitchFamily="2" charset="-122"/>
              </a:rPr>
              <a:t>B</a:t>
            </a:r>
            <a:r>
              <a:rPr lang="zh-CN" altLang="en-US" sz="3200">
                <a:solidFill>
                  <a:srgbClr val="000000"/>
                </a:solidFill>
                <a:latin typeface="华文楷体" panose="02010600040101010101" pitchFamily="2" charset="-122"/>
                <a:ea typeface="华文楷体" panose="02010600040101010101" pitchFamily="2" charset="-122"/>
              </a:rPr>
              <a:t>进程中都要包含对 </a:t>
            </a:r>
            <a:r>
              <a:rPr lang="en-US" altLang="zh-CN" sz="3200">
                <a:solidFill>
                  <a:srgbClr val="000000"/>
                </a:solidFill>
                <a:latin typeface="华文楷体" panose="02010600040101010101" pitchFamily="2" charset="-122"/>
                <a:ea typeface="华文楷体" panose="02010600040101010101" pitchFamily="2" charset="-122"/>
              </a:rPr>
              <a:t>Dmutex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Emutex </a:t>
            </a:r>
            <a:r>
              <a:rPr lang="zh-CN" altLang="en-US" sz="3200">
                <a:solidFill>
                  <a:srgbClr val="000000"/>
                </a:solidFill>
                <a:latin typeface="华文楷体" panose="02010600040101010101" pitchFamily="2" charset="-122"/>
                <a:ea typeface="华文楷体" panose="02010600040101010101" pitchFamily="2" charset="-122"/>
              </a:rPr>
              <a:t>的操作，即：        </a:t>
            </a:r>
            <a:endParaRPr lang="zh-CN" altLang="zh-CN" sz="3200">
              <a:solidFill>
                <a:srgbClr val="000000"/>
              </a:solidFill>
              <a:latin typeface="华文楷体" panose="02010600040101010101" pitchFamily="2" charset="-122"/>
              <a:ea typeface="华文楷体" panose="02010600040101010101" pitchFamily="2" charset="-122"/>
            </a:endParaRPr>
          </a:p>
        </p:txBody>
      </p:sp>
      <p:sp>
        <p:nvSpPr>
          <p:cNvPr id="87045" name="灯片编号占位符 3">
            <a:extLst>
              <a:ext uri="{FF2B5EF4-FFF2-40B4-BE49-F238E27FC236}">
                <a16:creationId xmlns:a16="http://schemas.microsoft.com/office/drawing/2014/main" id="{47B5BED2-A974-C84F-877F-D2C0A4224C2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9D89CE5-611E-D249-BE96-4489F915BB52}" type="slidenum">
              <a:rPr lang="zh-CN" altLang="en-US" sz="1800"/>
              <a:pPr/>
              <a:t>85</a:t>
            </a:fld>
            <a:endParaRPr lang="en-US" altLang="zh-CN" sz="1800"/>
          </a:p>
        </p:txBody>
      </p:sp>
    </p:spTree>
    <p:extLst>
      <p:ext uri="{BB962C8B-B14F-4D97-AF65-F5344CB8AC3E}">
        <p14:creationId xmlns:p14="http://schemas.microsoft.com/office/powerpoint/2010/main" val="5532218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4246">
                                            <p:txEl>
                                              <p:pRg st="0" end="0"/>
                                            </p:txEl>
                                          </p:spTgt>
                                        </p:tgtEl>
                                        <p:attrNameLst>
                                          <p:attrName>style.visibility</p:attrName>
                                        </p:attrNameLst>
                                      </p:cBhvr>
                                      <p:to>
                                        <p:strVal val="visible"/>
                                      </p:to>
                                    </p:set>
                                    <p:animEffect transition="in" filter="barn(outVertical)">
                                      <p:cBhvr>
                                        <p:cTn id="7" dur="500"/>
                                        <p:tgtEl>
                                          <p:spTgt spid="3942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4246">
                                            <p:txEl>
                                              <p:pRg st="1" end="1"/>
                                            </p:txEl>
                                          </p:spTgt>
                                        </p:tgtEl>
                                        <p:attrNameLst>
                                          <p:attrName>style.visibility</p:attrName>
                                        </p:attrNameLst>
                                      </p:cBhvr>
                                      <p:to>
                                        <p:strVal val="visible"/>
                                      </p:to>
                                    </p:set>
                                    <p:animEffect transition="in" filter="barn(outVertical)">
                                      <p:cBhvr>
                                        <p:cTn id="12" dur="500"/>
                                        <p:tgtEl>
                                          <p:spTgt spid="3942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4246">
                                            <p:txEl>
                                              <p:pRg st="2" end="2"/>
                                            </p:txEl>
                                          </p:spTgt>
                                        </p:tgtEl>
                                        <p:attrNameLst>
                                          <p:attrName>style.visibility</p:attrName>
                                        </p:attrNameLst>
                                      </p:cBhvr>
                                      <p:to>
                                        <p:strVal val="visible"/>
                                      </p:to>
                                    </p:set>
                                    <p:animEffect transition="in" filter="barn(outVertical)">
                                      <p:cBhvr>
                                        <p:cTn id="17" dur="500"/>
                                        <p:tgtEl>
                                          <p:spTgt spid="3942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94246">
                                            <p:txEl>
                                              <p:pRg st="3" end="3"/>
                                            </p:txEl>
                                          </p:spTgt>
                                        </p:tgtEl>
                                        <p:attrNameLst>
                                          <p:attrName>style.visibility</p:attrName>
                                        </p:attrNameLst>
                                      </p:cBhvr>
                                      <p:to>
                                        <p:strVal val="visible"/>
                                      </p:to>
                                    </p:set>
                                    <p:animEffect transition="in" filter="barn(outVertical)">
                                      <p:cBhvr>
                                        <p:cTn id="22" dur="500"/>
                                        <p:tgtEl>
                                          <p:spTgt spid="3942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6"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052">
            <a:extLst>
              <a:ext uri="{FF2B5EF4-FFF2-40B4-BE49-F238E27FC236}">
                <a16:creationId xmlns:a16="http://schemas.microsoft.com/office/drawing/2014/main" id="{852C20DA-5A98-C84A-A77D-6BDF209E6B5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89125" name="Text Box 2053">
            <a:extLst>
              <a:ext uri="{FF2B5EF4-FFF2-40B4-BE49-F238E27FC236}">
                <a16:creationId xmlns:a16="http://schemas.microsoft.com/office/drawing/2014/main" id="{13501507-2D14-504B-BAA0-46735E16A9D3}"/>
              </a:ext>
            </a:extLst>
          </p:cNvPr>
          <p:cNvSpPr txBox="1">
            <a:spLocks noChangeArrowheads="1"/>
          </p:cNvSpPr>
          <p:nvPr/>
        </p:nvSpPr>
        <p:spPr bwMode="auto">
          <a:xfrm>
            <a:off x="609600" y="609600"/>
            <a:ext cx="8153400" cy="1373188"/>
          </a:xfrm>
          <a:prstGeom prst="rect">
            <a:avLst/>
          </a:prstGeom>
          <a:solidFill>
            <a:srgbClr val="DDDDDD"/>
          </a:solidFill>
          <a:ln w="12700">
            <a:noFill/>
            <a:miter lim="800000"/>
            <a:headEnd type="none" w="sm" len="sm"/>
            <a:tailEnd type="none" w="sm" len="sm"/>
          </a:ln>
          <a:effectLst/>
        </p:spPr>
        <p:txBody>
          <a:bodyPr>
            <a:spAutoFit/>
          </a:bodyPr>
          <a:lstStyle/>
          <a:p>
            <a:pPr>
              <a:defRPr/>
            </a:pPr>
            <a:r>
              <a:rPr lang="en-US" altLang="zh-CN" sz="2800" b="1" dirty="0">
                <a:solidFill>
                  <a:srgbClr val="0000FF"/>
                </a:solidFill>
                <a:latin typeface="+mn-lt"/>
                <a:ea typeface="幼圆" pitchFamily="49" charset="-122"/>
              </a:rPr>
              <a:t>process  A  :                              process  B:</a:t>
            </a:r>
          </a:p>
          <a:p>
            <a:pPr>
              <a:defRPr/>
            </a:pPr>
            <a:r>
              <a:rPr lang="en-US" altLang="zh-CN" sz="2800" b="1" dirty="0">
                <a:solidFill>
                  <a:srgbClr val="0000FF"/>
                </a:solidFill>
                <a:latin typeface="+mn-lt"/>
                <a:ea typeface="幼圆" pitchFamily="49" charset="-122"/>
              </a:rPr>
              <a:t>      wait ( </a:t>
            </a:r>
            <a:r>
              <a:rPr lang="en-US" altLang="zh-CN" sz="2800" b="1" dirty="0" err="1">
                <a:solidFill>
                  <a:srgbClr val="0000FF"/>
                </a:solidFill>
                <a:latin typeface="+mn-lt"/>
                <a:ea typeface="幼圆" pitchFamily="49" charset="-122"/>
              </a:rPr>
              <a:t>Dmutex</a:t>
            </a:r>
            <a:r>
              <a:rPr lang="en-US" altLang="zh-CN" sz="2800" b="1" dirty="0">
                <a:solidFill>
                  <a:srgbClr val="0000FF"/>
                </a:solidFill>
                <a:latin typeface="+mn-lt"/>
                <a:ea typeface="幼圆" pitchFamily="49" charset="-122"/>
              </a:rPr>
              <a:t> );                     wait ( </a:t>
            </a:r>
            <a:r>
              <a:rPr lang="en-US" altLang="zh-CN" sz="2800" b="1" dirty="0" err="1">
                <a:solidFill>
                  <a:srgbClr val="0000FF"/>
                </a:solidFill>
                <a:latin typeface="+mn-lt"/>
                <a:ea typeface="幼圆" pitchFamily="49" charset="-122"/>
              </a:rPr>
              <a:t>Emutex</a:t>
            </a:r>
            <a:r>
              <a:rPr lang="en-US" altLang="zh-CN" sz="2800" b="1" dirty="0">
                <a:solidFill>
                  <a:srgbClr val="0000FF"/>
                </a:solidFill>
                <a:latin typeface="+mn-lt"/>
                <a:ea typeface="幼圆" pitchFamily="49" charset="-122"/>
              </a:rPr>
              <a:t> );</a:t>
            </a:r>
          </a:p>
          <a:p>
            <a:pPr>
              <a:defRPr/>
            </a:pPr>
            <a:r>
              <a:rPr lang="en-US" altLang="zh-CN" sz="2800" b="1" dirty="0">
                <a:solidFill>
                  <a:srgbClr val="0000FF"/>
                </a:solidFill>
                <a:latin typeface="+mn-lt"/>
                <a:ea typeface="幼圆" pitchFamily="49" charset="-122"/>
              </a:rPr>
              <a:t>      wait ( </a:t>
            </a:r>
            <a:r>
              <a:rPr lang="en-US" altLang="zh-CN" sz="2800" b="1" dirty="0" err="1">
                <a:solidFill>
                  <a:srgbClr val="0000FF"/>
                </a:solidFill>
                <a:latin typeface="+mn-lt"/>
                <a:ea typeface="幼圆" pitchFamily="49" charset="-122"/>
              </a:rPr>
              <a:t>Emutex</a:t>
            </a:r>
            <a:r>
              <a:rPr lang="en-US" altLang="zh-CN" sz="2800" b="1" dirty="0">
                <a:solidFill>
                  <a:srgbClr val="0000FF"/>
                </a:solidFill>
                <a:latin typeface="+mn-lt"/>
                <a:ea typeface="幼圆" pitchFamily="49" charset="-122"/>
              </a:rPr>
              <a:t> ) ;                     wait ( </a:t>
            </a:r>
            <a:r>
              <a:rPr lang="en-US" altLang="zh-CN" sz="2800" b="1" dirty="0" err="1">
                <a:solidFill>
                  <a:srgbClr val="0000FF"/>
                </a:solidFill>
                <a:latin typeface="+mn-lt"/>
                <a:ea typeface="幼圆" pitchFamily="49" charset="-122"/>
              </a:rPr>
              <a:t>Dmutex</a:t>
            </a:r>
            <a:r>
              <a:rPr lang="en-US" altLang="zh-CN" sz="2800" b="1" dirty="0">
                <a:solidFill>
                  <a:srgbClr val="0000FF"/>
                </a:solidFill>
                <a:latin typeface="+mn-lt"/>
                <a:ea typeface="幼圆" pitchFamily="49" charset="-122"/>
              </a:rPr>
              <a:t> ) ;     </a:t>
            </a:r>
            <a:endParaRPr lang="en-US" altLang="zh-CN" dirty="0">
              <a:solidFill>
                <a:srgbClr val="0000FF"/>
              </a:solidFill>
              <a:latin typeface="+mn-lt"/>
            </a:endParaRPr>
          </a:p>
        </p:txBody>
      </p:sp>
      <p:sp>
        <p:nvSpPr>
          <p:cNvPr id="389126" name="Rectangle 2054">
            <a:extLst>
              <a:ext uri="{FF2B5EF4-FFF2-40B4-BE49-F238E27FC236}">
                <a16:creationId xmlns:a16="http://schemas.microsoft.com/office/drawing/2014/main" id="{7B4D82C7-A28B-B54F-AD29-80BE1C58D2EC}"/>
              </a:ext>
            </a:extLst>
          </p:cNvPr>
          <p:cNvSpPr>
            <a:spLocks noChangeArrowheads="1"/>
          </p:cNvSpPr>
          <p:nvPr/>
        </p:nvSpPr>
        <p:spPr bwMode="auto">
          <a:xfrm>
            <a:off x="533400" y="2163763"/>
            <a:ext cx="8305800" cy="2727325"/>
          </a:xfrm>
          <a:prstGeom prst="rect">
            <a:avLst/>
          </a:prstGeom>
          <a:solidFill>
            <a:srgbClr val="F8F8F8"/>
          </a:solid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zh-CN" altLang="en-US" sz="3200" b="1">
                <a:solidFill>
                  <a:srgbClr val="FF3300"/>
                </a:solidFill>
                <a:latin typeface="华文楷体" panose="02010600040101010101" pitchFamily="2" charset="-122"/>
                <a:ea typeface="华文楷体" panose="02010600040101010101" pitchFamily="2" charset="-122"/>
              </a:rPr>
              <a:t>假如 </a:t>
            </a:r>
            <a:r>
              <a:rPr lang="en-US" altLang="zh-CN" sz="3200" b="1">
                <a:solidFill>
                  <a:srgbClr val="FF3300"/>
                </a:solidFill>
                <a:latin typeface="华文楷体" panose="02010600040101010101" pitchFamily="2" charset="-122"/>
                <a:ea typeface="华文楷体" panose="02010600040101010101" pitchFamily="2" charset="-122"/>
              </a:rPr>
              <a:t>A </a:t>
            </a:r>
            <a:r>
              <a:rPr lang="zh-CN" altLang="en-US" sz="3200" b="1">
                <a:solidFill>
                  <a:srgbClr val="FF3300"/>
                </a:solidFill>
                <a:latin typeface="华文楷体" panose="02010600040101010101" pitchFamily="2" charset="-122"/>
                <a:ea typeface="华文楷体" panose="02010600040101010101" pitchFamily="2" charset="-122"/>
              </a:rPr>
              <a:t>和</a:t>
            </a:r>
            <a:r>
              <a:rPr lang="en-US" altLang="zh-CN" sz="3200" b="1">
                <a:solidFill>
                  <a:srgbClr val="FF3300"/>
                </a:solidFill>
                <a:latin typeface="华文楷体" panose="02010600040101010101" pitchFamily="2" charset="-122"/>
                <a:ea typeface="华文楷体" panose="02010600040101010101" pitchFamily="2" charset="-122"/>
              </a:rPr>
              <a:t>B </a:t>
            </a:r>
            <a:r>
              <a:rPr lang="zh-CN" altLang="en-US" sz="3200" b="1">
                <a:solidFill>
                  <a:srgbClr val="FF3300"/>
                </a:solidFill>
                <a:latin typeface="华文楷体" panose="02010600040101010101" pitchFamily="2" charset="-122"/>
                <a:ea typeface="华文楷体" panose="02010600040101010101" pitchFamily="2" charset="-122"/>
              </a:rPr>
              <a:t>按下面次序交替执行 </a:t>
            </a:r>
            <a:r>
              <a:rPr lang="en-US" altLang="zh-CN" sz="3200" b="1">
                <a:solidFill>
                  <a:srgbClr val="FF3300"/>
                </a:solidFill>
                <a:latin typeface="华文楷体" panose="02010600040101010101" pitchFamily="2" charset="-122"/>
                <a:ea typeface="华文楷体" panose="02010600040101010101" pitchFamily="2" charset="-122"/>
              </a:rPr>
              <a:t>wait </a:t>
            </a:r>
            <a:r>
              <a:rPr lang="zh-CN" altLang="en-US" sz="3200" b="1">
                <a:solidFill>
                  <a:srgbClr val="FF3300"/>
                </a:solidFill>
                <a:latin typeface="华文楷体" panose="02010600040101010101" pitchFamily="2" charset="-122"/>
                <a:ea typeface="华文楷体" panose="02010600040101010101" pitchFamily="2" charset="-122"/>
              </a:rPr>
              <a:t>操作：</a:t>
            </a:r>
          </a:p>
          <a:p>
            <a:pPr>
              <a:lnSpc>
                <a:spcPct val="80000"/>
              </a:lnSpc>
              <a:spcBef>
                <a:spcPct val="50000"/>
              </a:spcBef>
            </a:pPr>
            <a:r>
              <a:rPr lang="zh-CN" altLang="en-US" sz="2800" b="1">
                <a:solidFill>
                  <a:srgbClr val="171D17"/>
                </a:solidFill>
                <a:latin typeface="Times New Roman" panose="02020603050405020304" pitchFamily="18" charset="0"/>
                <a:ea typeface="幼圆" pitchFamily="49" charset="-122"/>
              </a:rPr>
              <a:t>  </a:t>
            </a:r>
            <a:r>
              <a:rPr lang="en-US" altLang="zh-CN" sz="2800" b="1">
                <a:solidFill>
                  <a:srgbClr val="171D17"/>
                </a:solidFill>
                <a:latin typeface="Times New Roman" panose="02020603050405020304" pitchFamily="18" charset="0"/>
                <a:ea typeface="幼圆" pitchFamily="49" charset="-122"/>
              </a:rPr>
              <a:t>process A : wait( Dmutex ) ;   </a:t>
            </a:r>
            <a:endParaRPr lang="en-US" altLang="zh-CN" sz="2800" b="1">
              <a:solidFill>
                <a:srgbClr val="0000FF"/>
              </a:solidFill>
              <a:latin typeface="Times New Roman" panose="02020603050405020304" pitchFamily="18" charset="0"/>
              <a:ea typeface="幼圆" pitchFamily="49" charset="-122"/>
            </a:endParaRPr>
          </a:p>
          <a:p>
            <a:pPr>
              <a:lnSpc>
                <a:spcPct val="80000"/>
              </a:lnSpc>
              <a:spcBef>
                <a:spcPct val="50000"/>
              </a:spcBef>
            </a:pPr>
            <a:r>
              <a:rPr lang="en-US" altLang="zh-CN" sz="2800" b="1">
                <a:solidFill>
                  <a:srgbClr val="171D17"/>
                </a:solidFill>
                <a:latin typeface="Times New Roman" panose="02020603050405020304" pitchFamily="18" charset="0"/>
                <a:ea typeface="幼圆" pitchFamily="49" charset="-122"/>
              </a:rPr>
              <a:t>  process B : wait( Emutex ) ;   </a:t>
            </a:r>
            <a:endParaRPr lang="en-US" altLang="zh-CN" sz="2800" b="1">
              <a:solidFill>
                <a:srgbClr val="0000FF"/>
              </a:solidFill>
              <a:latin typeface="Times New Roman" panose="02020603050405020304" pitchFamily="18" charset="0"/>
              <a:ea typeface="幼圆" pitchFamily="49" charset="-122"/>
            </a:endParaRPr>
          </a:p>
          <a:p>
            <a:pPr>
              <a:lnSpc>
                <a:spcPct val="80000"/>
              </a:lnSpc>
              <a:spcBef>
                <a:spcPct val="50000"/>
              </a:spcBef>
            </a:pPr>
            <a:r>
              <a:rPr lang="en-US" altLang="zh-CN" sz="2800" b="1">
                <a:solidFill>
                  <a:srgbClr val="171D17"/>
                </a:solidFill>
                <a:latin typeface="Times New Roman" panose="02020603050405020304" pitchFamily="18" charset="0"/>
                <a:ea typeface="幼圆" pitchFamily="49" charset="-122"/>
              </a:rPr>
              <a:t>  process A:  wait( Emutex ) ;   </a:t>
            </a:r>
            <a:endParaRPr lang="zh-CN" altLang="en-US" sz="2800" b="1">
              <a:solidFill>
                <a:srgbClr val="171D17"/>
              </a:solidFill>
              <a:latin typeface="Times New Roman" panose="02020603050405020304" pitchFamily="18" charset="0"/>
              <a:ea typeface="幼圆" pitchFamily="49" charset="-122"/>
            </a:endParaRPr>
          </a:p>
          <a:p>
            <a:pPr>
              <a:lnSpc>
                <a:spcPct val="80000"/>
              </a:lnSpc>
              <a:spcBef>
                <a:spcPct val="50000"/>
              </a:spcBef>
            </a:pPr>
            <a:r>
              <a:rPr lang="zh-CN" altLang="en-US" sz="2800" b="1">
                <a:solidFill>
                  <a:srgbClr val="171D17"/>
                </a:solidFill>
                <a:latin typeface="Times New Roman" panose="02020603050405020304" pitchFamily="18" charset="0"/>
                <a:ea typeface="幼圆" pitchFamily="49" charset="-122"/>
              </a:rPr>
              <a:t>  </a:t>
            </a:r>
            <a:r>
              <a:rPr lang="en-US" altLang="zh-CN" sz="2800" b="1">
                <a:solidFill>
                  <a:srgbClr val="171D17"/>
                </a:solidFill>
                <a:latin typeface="Times New Roman" panose="02020603050405020304" pitchFamily="18" charset="0"/>
                <a:ea typeface="幼圆" pitchFamily="49" charset="-122"/>
              </a:rPr>
              <a:t>process B :  wait( Dmutex ) ;  </a:t>
            </a:r>
            <a:endParaRPr lang="zh-CN" altLang="en-US" sz="2800" b="1">
              <a:solidFill>
                <a:srgbClr val="171D17"/>
              </a:solidFill>
              <a:latin typeface="Times New Roman" panose="02020603050405020304" pitchFamily="18" charset="0"/>
              <a:ea typeface="幼圆" pitchFamily="49" charset="-122"/>
            </a:endParaRPr>
          </a:p>
        </p:txBody>
      </p:sp>
      <p:sp>
        <p:nvSpPr>
          <p:cNvPr id="389127" name="Text Box 2055">
            <a:extLst>
              <a:ext uri="{FF2B5EF4-FFF2-40B4-BE49-F238E27FC236}">
                <a16:creationId xmlns:a16="http://schemas.microsoft.com/office/drawing/2014/main" id="{58E626C5-AA7C-504E-B2F1-7530541648D9}"/>
              </a:ext>
            </a:extLst>
          </p:cNvPr>
          <p:cNvSpPr txBox="1">
            <a:spLocks noChangeArrowheads="1"/>
          </p:cNvSpPr>
          <p:nvPr/>
        </p:nvSpPr>
        <p:spPr bwMode="auto">
          <a:xfrm>
            <a:off x="528638" y="5045075"/>
            <a:ext cx="8435975"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spcBef>
                <a:spcPts val="12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无外力作用时，进程 </a:t>
            </a:r>
            <a:r>
              <a:rPr lang="en-US" altLang="zh-CN" sz="3200" b="1">
                <a:solidFill>
                  <a:srgbClr val="0000FF"/>
                </a:solidFill>
                <a:latin typeface="华文楷体" panose="02010600040101010101" pitchFamily="2" charset="-122"/>
                <a:ea typeface="华文楷体" panose="02010600040101010101" pitchFamily="2" charset="-122"/>
              </a:rPr>
              <a:t>A</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B </a:t>
            </a:r>
            <a:r>
              <a:rPr lang="zh-CN" altLang="en-US" sz="3200" b="1">
                <a:solidFill>
                  <a:srgbClr val="0000FF"/>
                </a:solidFill>
                <a:latin typeface="华文楷体" panose="02010600040101010101" pitchFamily="2" charset="-122"/>
                <a:ea typeface="华文楷体" panose="02010600040101010101" pitchFamily="2" charset="-122"/>
              </a:rPr>
              <a:t>陷入死锁状态。</a:t>
            </a:r>
          </a:p>
          <a:p>
            <a:pPr>
              <a:spcBef>
                <a:spcPts val="1200"/>
              </a:spcBef>
            </a:pPr>
            <a:r>
              <a:rPr lang="zh-CN" altLang="en-US"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CC3399"/>
                </a:solidFill>
                <a:latin typeface="华文楷体" panose="02010600040101010101" pitchFamily="2" charset="-122"/>
                <a:ea typeface="华文楷体" panose="02010600040101010101" pitchFamily="2" charset="-122"/>
              </a:rPr>
              <a:t>进程同时要求共享的资源越多，发生死锁的可能越大。</a:t>
            </a:r>
          </a:p>
        </p:txBody>
      </p:sp>
      <p:sp>
        <p:nvSpPr>
          <p:cNvPr id="88070" name="灯片编号占位符 3">
            <a:extLst>
              <a:ext uri="{FF2B5EF4-FFF2-40B4-BE49-F238E27FC236}">
                <a16:creationId xmlns:a16="http://schemas.microsoft.com/office/drawing/2014/main" id="{018FCB90-1786-574C-9E39-01E10D07530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45E5AE0-883D-5944-9F9C-ABB9B62432B1}" type="slidenum">
              <a:rPr lang="zh-CN" altLang="en-US" sz="1800"/>
              <a:pPr/>
              <a:t>86</a:t>
            </a:fld>
            <a:endParaRPr lang="en-US" altLang="zh-CN" sz="1800"/>
          </a:p>
        </p:txBody>
      </p:sp>
      <p:sp>
        <p:nvSpPr>
          <p:cNvPr id="7" name="矩形 6">
            <a:extLst>
              <a:ext uri="{FF2B5EF4-FFF2-40B4-BE49-F238E27FC236}">
                <a16:creationId xmlns:a16="http://schemas.microsoft.com/office/drawing/2014/main" id="{21F08D23-B557-5641-95CC-E2AC1ECF4D0C}"/>
              </a:ext>
            </a:extLst>
          </p:cNvPr>
          <p:cNvSpPr>
            <a:spLocks noChangeArrowheads="1"/>
          </p:cNvSpPr>
          <p:nvPr/>
        </p:nvSpPr>
        <p:spPr bwMode="auto">
          <a:xfrm>
            <a:off x="5435600" y="2781300"/>
            <a:ext cx="1400175" cy="461963"/>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Dmutex=0</a:t>
            </a:r>
            <a:endParaRPr lang="zh-CN" altLang="en-US"/>
          </a:p>
        </p:txBody>
      </p:sp>
      <p:sp>
        <p:nvSpPr>
          <p:cNvPr id="8" name="矩形 7">
            <a:extLst>
              <a:ext uri="{FF2B5EF4-FFF2-40B4-BE49-F238E27FC236}">
                <a16:creationId xmlns:a16="http://schemas.microsoft.com/office/drawing/2014/main" id="{5E05938D-BC78-B34F-A9C8-23F9BC011EE5}"/>
              </a:ext>
            </a:extLst>
          </p:cNvPr>
          <p:cNvSpPr>
            <a:spLocks noChangeArrowheads="1"/>
          </p:cNvSpPr>
          <p:nvPr/>
        </p:nvSpPr>
        <p:spPr bwMode="auto">
          <a:xfrm>
            <a:off x="5435600" y="3357563"/>
            <a:ext cx="1385888" cy="460375"/>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Emutex=0</a:t>
            </a:r>
            <a:endParaRPr lang="zh-CN" altLang="en-US"/>
          </a:p>
        </p:txBody>
      </p:sp>
      <p:sp>
        <p:nvSpPr>
          <p:cNvPr id="9" name="矩形 8">
            <a:extLst>
              <a:ext uri="{FF2B5EF4-FFF2-40B4-BE49-F238E27FC236}">
                <a16:creationId xmlns:a16="http://schemas.microsoft.com/office/drawing/2014/main" id="{2F095835-3CFC-E747-ABE6-D5D4B2548357}"/>
              </a:ext>
            </a:extLst>
          </p:cNvPr>
          <p:cNvSpPr>
            <a:spLocks noChangeArrowheads="1"/>
          </p:cNvSpPr>
          <p:nvPr/>
        </p:nvSpPr>
        <p:spPr bwMode="auto">
          <a:xfrm>
            <a:off x="5435600" y="3860800"/>
            <a:ext cx="2614613" cy="461963"/>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Emutex=-1     </a:t>
            </a:r>
            <a:r>
              <a:rPr lang="en-US" altLang="zh-CN" b="1">
                <a:solidFill>
                  <a:srgbClr val="171D17"/>
                </a:solidFill>
                <a:ea typeface="幼圆" pitchFamily="49" charset="-122"/>
              </a:rPr>
              <a:t>A</a:t>
            </a:r>
            <a:r>
              <a:rPr lang="zh-CN" altLang="en-US" b="1">
                <a:solidFill>
                  <a:srgbClr val="171D17"/>
                </a:solidFill>
                <a:ea typeface="幼圆" pitchFamily="49" charset="-122"/>
              </a:rPr>
              <a:t>阻塞</a:t>
            </a:r>
            <a:endParaRPr lang="zh-CN" altLang="en-US"/>
          </a:p>
        </p:txBody>
      </p:sp>
      <p:sp>
        <p:nvSpPr>
          <p:cNvPr id="10" name="矩形 9">
            <a:extLst>
              <a:ext uri="{FF2B5EF4-FFF2-40B4-BE49-F238E27FC236}">
                <a16:creationId xmlns:a16="http://schemas.microsoft.com/office/drawing/2014/main" id="{04D657BE-5A1A-C54C-9C31-776C2BA5CAB5}"/>
              </a:ext>
            </a:extLst>
          </p:cNvPr>
          <p:cNvSpPr>
            <a:spLocks noChangeArrowheads="1"/>
          </p:cNvSpPr>
          <p:nvPr/>
        </p:nvSpPr>
        <p:spPr bwMode="auto">
          <a:xfrm>
            <a:off x="5435600" y="4437063"/>
            <a:ext cx="2708275" cy="461962"/>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Dmutex=-1     </a:t>
            </a:r>
            <a:r>
              <a:rPr lang="en-US" altLang="zh-CN" b="1">
                <a:solidFill>
                  <a:srgbClr val="171D17"/>
                </a:solidFill>
                <a:ea typeface="幼圆" pitchFamily="49" charset="-122"/>
              </a:rPr>
              <a:t>B</a:t>
            </a:r>
            <a:r>
              <a:rPr lang="zh-CN" altLang="en-US" b="1">
                <a:solidFill>
                  <a:srgbClr val="171D17"/>
                </a:solidFill>
                <a:ea typeface="幼圆" pitchFamily="49" charset="-122"/>
              </a:rPr>
              <a:t>阻塞 </a:t>
            </a:r>
            <a:endParaRPr lang="zh-CN" altLang="en-US"/>
          </a:p>
        </p:txBody>
      </p:sp>
    </p:spTree>
    <p:extLst>
      <p:ext uri="{BB962C8B-B14F-4D97-AF65-F5344CB8AC3E}">
        <p14:creationId xmlns:p14="http://schemas.microsoft.com/office/powerpoint/2010/main" val="9123888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25"/>
                                        </p:tgtEl>
                                        <p:attrNameLst>
                                          <p:attrName>style.visibility</p:attrName>
                                        </p:attrNameLst>
                                      </p:cBhvr>
                                      <p:to>
                                        <p:strVal val="visible"/>
                                      </p:to>
                                    </p:set>
                                    <p:animEffect transition="in" filter="dissolve">
                                      <p:cBhvr>
                                        <p:cTn id="7" dur="500"/>
                                        <p:tgtEl>
                                          <p:spTgt spid="389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126">
                                            <p:bg/>
                                          </p:spTgt>
                                        </p:tgtEl>
                                        <p:attrNameLst>
                                          <p:attrName>style.visibility</p:attrName>
                                        </p:attrNameLst>
                                      </p:cBhvr>
                                      <p:to>
                                        <p:strVal val="visible"/>
                                      </p:to>
                                    </p:set>
                                    <p:animEffect transition="in" filter="dissolve">
                                      <p:cBhvr>
                                        <p:cTn id="12" dur="500"/>
                                        <p:tgtEl>
                                          <p:spTgt spid="389126">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126">
                                            <p:txEl>
                                              <p:pRg st="0" end="0"/>
                                            </p:txEl>
                                          </p:spTgt>
                                        </p:tgtEl>
                                        <p:attrNameLst>
                                          <p:attrName>style.visibility</p:attrName>
                                        </p:attrNameLst>
                                      </p:cBhvr>
                                      <p:to>
                                        <p:strVal val="visible"/>
                                      </p:to>
                                    </p:set>
                                    <p:animEffect transition="in" filter="dissolve">
                                      <p:cBhvr>
                                        <p:cTn id="17" dur="500"/>
                                        <p:tgtEl>
                                          <p:spTgt spid="3891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9126">
                                            <p:txEl>
                                              <p:pRg st="1" end="1"/>
                                            </p:txEl>
                                          </p:spTgt>
                                        </p:tgtEl>
                                        <p:attrNameLst>
                                          <p:attrName>style.visibility</p:attrName>
                                        </p:attrNameLst>
                                      </p:cBhvr>
                                      <p:to>
                                        <p:strVal val="visible"/>
                                      </p:to>
                                    </p:set>
                                    <p:animEffect transition="in" filter="dissolve">
                                      <p:cBhvr>
                                        <p:cTn id="22" dur="500"/>
                                        <p:tgtEl>
                                          <p:spTgt spid="38912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9126">
                                            <p:txEl>
                                              <p:pRg st="2" end="2"/>
                                            </p:txEl>
                                          </p:spTgt>
                                        </p:tgtEl>
                                        <p:attrNameLst>
                                          <p:attrName>style.visibility</p:attrName>
                                        </p:attrNameLst>
                                      </p:cBhvr>
                                      <p:to>
                                        <p:strVal val="visible"/>
                                      </p:to>
                                    </p:set>
                                    <p:animEffect transition="in" filter="dissolve">
                                      <p:cBhvr>
                                        <p:cTn id="32" dur="500"/>
                                        <p:tgtEl>
                                          <p:spTgt spid="38912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89126">
                                            <p:txEl>
                                              <p:pRg st="3" end="3"/>
                                            </p:txEl>
                                          </p:spTgt>
                                        </p:tgtEl>
                                        <p:attrNameLst>
                                          <p:attrName>style.visibility</p:attrName>
                                        </p:attrNameLst>
                                      </p:cBhvr>
                                      <p:to>
                                        <p:strVal val="visible"/>
                                      </p:to>
                                    </p:set>
                                    <p:animEffect transition="in" filter="dissolve">
                                      <p:cBhvr>
                                        <p:cTn id="42" dur="500"/>
                                        <p:tgtEl>
                                          <p:spTgt spid="38912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89126">
                                            <p:txEl>
                                              <p:pRg st="4" end="4"/>
                                            </p:txEl>
                                          </p:spTgt>
                                        </p:tgtEl>
                                        <p:attrNameLst>
                                          <p:attrName>style.visibility</p:attrName>
                                        </p:attrNameLst>
                                      </p:cBhvr>
                                      <p:to>
                                        <p:strVal val="visible"/>
                                      </p:to>
                                    </p:set>
                                    <p:animEffect transition="in" filter="dissolve">
                                      <p:cBhvr>
                                        <p:cTn id="52" dur="500"/>
                                        <p:tgtEl>
                                          <p:spTgt spid="389126">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ssolve">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389127">
                                            <p:txEl>
                                              <p:pRg st="0" end="0"/>
                                            </p:txEl>
                                          </p:spTgt>
                                        </p:tgtEl>
                                        <p:attrNameLst>
                                          <p:attrName>style.visibility</p:attrName>
                                        </p:attrNameLst>
                                      </p:cBhvr>
                                      <p:to>
                                        <p:strVal val="visible"/>
                                      </p:to>
                                    </p:set>
                                    <p:animEffect transition="in" filter="barn(outVertical)">
                                      <p:cBhvr>
                                        <p:cTn id="62" dur="500"/>
                                        <p:tgtEl>
                                          <p:spTgt spid="389127">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389127">
                                            <p:txEl>
                                              <p:pRg st="1" end="1"/>
                                            </p:txEl>
                                          </p:spTgt>
                                        </p:tgtEl>
                                        <p:attrNameLst>
                                          <p:attrName>style.visibility</p:attrName>
                                        </p:attrNameLst>
                                      </p:cBhvr>
                                      <p:to>
                                        <p:strVal val="visible"/>
                                      </p:to>
                                    </p:set>
                                    <p:animEffect transition="in" filter="barn(outVertical)">
                                      <p:cBhvr>
                                        <p:cTn id="67" dur="500"/>
                                        <p:tgtEl>
                                          <p:spTgt spid="3891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5" grpId="0" animBg="1" autoUpdateAnimBg="0"/>
      <p:bldP spid="389126" grpId="0" build="p" animBg="1" autoUpdateAnimBg="0"/>
      <p:bldP spid="389127" grpId="0" build="p" autoUpdateAnimBg="0"/>
      <p:bldP spid="7" grpId="0" animBg="1"/>
      <p:bldP spid="8" grpId="0" animBg="1"/>
      <p:bldP spid="9" grpId="0" animBg="1"/>
      <p:bldP spid="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Text Box 4">
            <a:extLst>
              <a:ext uri="{FF2B5EF4-FFF2-40B4-BE49-F238E27FC236}">
                <a16:creationId xmlns:a16="http://schemas.microsoft.com/office/drawing/2014/main" id="{67222F87-6B59-764B-8BA5-23F10A65E9EE}"/>
              </a:ext>
            </a:extLst>
          </p:cNvPr>
          <p:cNvSpPr txBox="1">
            <a:spLocks noChangeArrowheads="1"/>
          </p:cNvSpPr>
          <p:nvPr/>
        </p:nvSpPr>
        <p:spPr bwMode="auto">
          <a:xfrm>
            <a:off x="533400" y="609600"/>
            <a:ext cx="843121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3333FF"/>
                </a:solidFill>
                <a:latin typeface="华文楷体" panose="02010600040101010101" pitchFamily="2" charset="-122"/>
                <a:ea typeface="华文楷体" panose="02010600040101010101" pitchFamily="2" charset="-122"/>
              </a:rPr>
              <a:t>AND</a:t>
            </a:r>
            <a:r>
              <a:rPr lang="zh-CN" altLang="en-US" sz="3600" b="1">
                <a:solidFill>
                  <a:srgbClr val="3333FF"/>
                </a:solidFill>
                <a:latin typeface="华文楷体" panose="02010600040101010101" pitchFamily="2" charset="-122"/>
                <a:ea typeface="华文楷体" panose="02010600040101010101" pitchFamily="2" charset="-122"/>
              </a:rPr>
              <a:t>同步机制的基本思想：</a:t>
            </a:r>
          </a:p>
          <a:p>
            <a:pPr hangingPunct="1">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将进程在整个运行过程中所需要的所有临界资源，一次性地全部分配给进程，待该进程使用完后再一起释放。</a:t>
            </a:r>
          </a:p>
          <a:p>
            <a:pPr hangingPunct="1">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如果该进程有一个资源未能分到，则其他所有可能分到的资源也不分配给它。       </a:t>
            </a:r>
          </a:p>
          <a:p>
            <a:pPr hangingPunct="1">
              <a:lnSpc>
                <a:spcPct val="110000"/>
              </a:lnSpc>
            </a:pPr>
            <a:r>
              <a:rPr lang="zh-CN" altLang="en-US" sz="3600" b="1">
                <a:solidFill>
                  <a:srgbClr val="3333FF"/>
                </a:solidFill>
                <a:latin typeface="华文楷体" panose="02010600040101010101" pitchFamily="2" charset="-122"/>
                <a:ea typeface="华文楷体" panose="02010600040101010101" pitchFamily="2" charset="-122"/>
              </a:rPr>
              <a:t>       方法</a:t>
            </a:r>
            <a:r>
              <a:rPr lang="zh-CN" altLang="en-US" sz="3600" b="1">
                <a:solidFill>
                  <a:schemeClr val="tx1"/>
                </a:solidFill>
                <a:latin typeface="华文楷体" panose="02010600040101010101" pitchFamily="2" charset="-122"/>
                <a:ea typeface="华文楷体" panose="02010600040101010101" pitchFamily="2" charset="-122"/>
              </a:rPr>
              <a:t>：在</a:t>
            </a:r>
            <a:r>
              <a:rPr lang="en-US" altLang="zh-CN" sz="3600" b="1">
                <a:solidFill>
                  <a:schemeClr val="tx1"/>
                </a:solidFill>
                <a:latin typeface="华文楷体" panose="02010600040101010101" pitchFamily="2" charset="-122"/>
                <a:ea typeface="华文楷体" panose="02010600040101010101" pitchFamily="2" charset="-122"/>
              </a:rPr>
              <a:t>wait </a:t>
            </a:r>
            <a:r>
              <a:rPr lang="zh-CN" altLang="en-US" sz="3600" b="1">
                <a:solidFill>
                  <a:schemeClr val="tx1"/>
                </a:solidFill>
                <a:latin typeface="华文楷体" panose="02010600040101010101" pitchFamily="2" charset="-122"/>
                <a:ea typeface="华文楷体" panose="02010600040101010101" pitchFamily="2" charset="-122"/>
              </a:rPr>
              <a:t>操作中增加一个“</a:t>
            </a:r>
            <a:r>
              <a:rPr lang="en-US" altLang="zh-CN" sz="3600" b="1">
                <a:solidFill>
                  <a:schemeClr val="tx1"/>
                </a:solidFill>
                <a:latin typeface="华文楷体" panose="02010600040101010101" pitchFamily="2" charset="-122"/>
                <a:ea typeface="华文楷体" panose="02010600040101010101" pitchFamily="2" charset="-122"/>
              </a:rPr>
              <a:t>AND” </a:t>
            </a:r>
            <a:r>
              <a:rPr lang="zh-CN" altLang="en-US" sz="3600" b="1">
                <a:solidFill>
                  <a:schemeClr val="tx1"/>
                </a:solidFill>
                <a:latin typeface="华文楷体" panose="02010600040101010101" pitchFamily="2" charset="-122"/>
                <a:ea typeface="华文楷体" panose="02010600040101010101" pitchFamily="2" charset="-122"/>
              </a:rPr>
              <a:t>条件，称为 </a:t>
            </a:r>
            <a:r>
              <a:rPr lang="en-US" altLang="zh-CN" sz="3600" b="1">
                <a:solidFill>
                  <a:srgbClr val="3333FF"/>
                </a:solidFill>
                <a:latin typeface="华文楷体" panose="02010600040101010101" pitchFamily="2" charset="-122"/>
                <a:ea typeface="华文楷体" panose="02010600040101010101" pitchFamily="2" charset="-122"/>
              </a:rPr>
              <a:t>AND </a:t>
            </a:r>
            <a:r>
              <a:rPr lang="zh-CN" altLang="en-US" sz="3600" b="1">
                <a:solidFill>
                  <a:srgbClr val="3333FF"/>
                </a:solidFill>
                <a:latin typeface="华文楷体" panose="02010600040101010101" pitchFamily="2" charset="-122"/>
                <a:ea typeface="华文楷体" panose="02010600040101010101" pitchFamily="2" charset="-122"/>
              </a:rPr>
              <a:t>同步</a:t>
            </a:r>
            <a:r>
              <a:rPr lang="zh-CN" altLang="en-US" sz="3600" b="1">
                <a:solidFill>
                  <a:schemeClr val="tx1"/>
                </a:solidFill>
                <a:latin typeface="华文楷体" panose="02010600040101010101" pitchFamily="2" charset="-122"/>
                <a:ea typeface="华文楷体" panose="02010600040101010101" pitchFamily="2" charset="-122"/>
              </a:rPr>
              <a:t>，或叫</a:t>
            </a:r>
            <a:r>
              <a:rPr lang="zh-CN" altLang="en-US" sz="3600" b="1">
                <a:solidFill>
                  <a:srgbClr val="3333FF"/>
                </a:solidFill>
                <a:latin typeface="华文楷体" panose="02010600040101010101" pitchFamily="2" charset="-122"/>
                <a:ea typeface="华文楷体" panose="02010600040101010101" pitchFamily="2" charset="-122"/>
              </a:rPr>
              <a:t>同时</a:t>
            </a:r>
            <a:r>
              <a:rPr lang="en-US" altLang="zh-CN" sz="3600" b="1">
                <a:solidFill>
                  <a:srgbClr val="3333FF"/>
                </a:solidFill>
                <a:latin typeface="华文楷体" panose="02010600040101010101" pitchFamily="2" charset="-122"/>
                <a:ea typeface="华文楷体" panose="02010600040101010101" pitchFamily="2" charset="-122"/>
              </a:rPr>
              <a:t>wait</a:t>
            </a:r>
            <a:r>
              <a:rPr lang="zh-CN" altLang="en-US" sz="3600" b="1">
                <a:solidFill>
                  <a:srgbClr val="3333FF"/>
                </a:solidFill>
                <a:latin typeface="华文楷体" panose="02010600040101010101" pitchFamily="2" charset="-122"/>
                <a:ea typeface="华文楷体" panose="02010600040101010101" pitchFamily="2" charset="-122"/>
              </a:rPr>
              <a:t>操作</a:t>
            </a:r>
            <a:r>
              <a:rPr lang="zh-CN" altLang="en-US" sz="3600" b="1">
                <a:solidFill>
                  <a:schemeClr val="tx1"/>
                </a:solidFill>
                <a:latin typeface="华文楷体" panose="02010600040101010101" pitchFamily="2" charset="-122"/>
                <a:ea typeface="华文楷体" panose="02010600040101010101" pitchFamily="2" charset="-122"/>
              </a:rPr>
              <a:t>。记作 </a:t>
            </a:r>
            <a:r>
              <a:rPr lang="en-US" altLang="zh-CN" sz="3600" b="1">
                <a:solidFill>
                  <a:schemeClr val="tx1"/>
                </a:solidFill>
                <a:latin typeface="华文楷体" panose="02010600040101010101" pitchFamily="2" charset="-122"/>
                <a:ea typeface="华文楷体" panose="02010600040101010101" pitchFamily="2" charset="-122"/>
              </a:rPr>
              <a:t>Swait( Simultaneous Wait).        </a:t>
            </a:r>
            <a:r>
              <a:rPr lang="en-US" altLang="zh-CN" sz="3600">
                <a:latin typeface="华文楷体" panose="02010600040101010101" pitchFamily="2" charset="-122"/>
                <a:ea typeface="华文楷体" panose="02010600040101010101" pitchFamily="2" charset="-122"/>
              </a:rPr>
              <a:t>       </a:t>
            </a:r>
          </a:p>
        </p:txBody>
      </p:sp>
      <p:sp>
        <p:nvSpPr>
          <p:cNvPr id="89091" name="Text Box 5">
            <a:extLst>
              <a:ext uri="{FF2B5EF4-FFF2-40B4-BE49-F238E27FC236}">
                <a16:creationId xmlns:a16="http://schemas.microsoft.com/office/drawing/2014/main" id="{B808E96F-5CCB-554E-AC99-3AB9139AD43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9092" name="灯片编号占位符 3">
            <a:extLst>
              <a:ext uri="{FF2B5EF4-FFF2-40B4-BE49-F238E27FC236}">
                <a16:creationId xmlns:a16="http://schemas.microsoft.com/office/drawing/2014/main" id="{788277F1-B1F1-7C46-A85D-7D0D0D1A829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E674D82-B089-7E40-885B-3C63E009C692}" type="slidenum">
              <a:rPr lang="zh-CN" altLang="en-US" sz="1800"/>
              <a:pPr/>
              <a:t>87</a:t>
            </a:fld>
            <a:endParaRPr lang="en-US" altLang="zh-CN" sz="1800"/>
          </a:p>
        </p:txBody>
      </p:sp>
    </p:spTree>
    <p:extLst>
      <p:ext uri="{BB962C8B-B14F-4D97-AF65-F5344CB8AC3E}">
        <p14:creationId xmlns:p14="http://schemas.microsoft.com/office/powerpoint/2010/main" val="12888928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5268">
                                            <p:txEl>
                                              <p:pRg st="0" end="0"/>
                                            </p:txEl>
                                          </p:spTgt>
                                        </p:tgtEl>
                                        <p:attrNameLst>
                                          <p:attrName>style.visibility</p:attrName>
                                        </p:attrNameLst>
                                      </p:cBhvr>
                                      <p:to>
                                        <p:strVal val="visible"/>
                                      </p:to>
                                    </p:set>
                                    <p:animEffect transition="in" filter="barn(outVertical)">
                                      <p:cBhvr>
                                        <p:cTn id="7" dur="500"/>
                                        <p:tgtEl>
                                          <p:spTgt spid="395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5268">
                                            <p:txEl>
                                              <p:pRg st="1" end="1"/>
                                            </p:txEl>
                                          </p:spTgt>
                                        </p:tgtEl>
                                        <p:attrNameLst>
                                          <p:attrName>style.visibility</p:attrName>
                                        </p:attrNameLst>
                                      </p:cBhvr>
                                      <p:to>
                                        <p:strVal val="visible"/>
                                      </p:to>
                                    </p:set>
                                    <p:animEffect transition="in" filter="barn(outVertical)">
                                      <p:cBhvr>
                                        <p:cTn id="12" dur="500"/>
                                        <p:tgtEl>
                                          <p:spTgt spid="3952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5268">
                                            <p:txEl>
                                              <p:pRg st="2" end="2"/>
                                            </p:txEl>
                                          </p:spTgt>
                                        </p:tgtEl>
                                        <p:attrNameLst>
                                          <p:attrName>style.visibility</p:attrName>
                                        </p:attrNameLst>
                                      </p:cBhvr>
                                      <p:to>
                                        <p:strVal val="visible"/>
                                      </p:to>
                                    </p:set>
                                    <p:animEffect transition="in" filter="barn(outVertical)">
                                      <p:cBhvr>
                                        <p:cTn id="17" dur="500"/>
                                        <p:tgtEl>
                                          <p:spTgt spid="3952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95268">
                                            <p:txEl>
                                              <p:pRg st="3" end="3"/>
                                            </p:txEl>
                                          </p:spTgt>
                                        </p:tgtEl>
                                        <p:attrNameLst>
                                          <p:attrName>style.visibility</p:attrName>
                                        </p:attrNameLst>
                                      </p:cBhvr>
                                      <p:to>
                                        <p:strVal val="visible"/>
                                      </p:to>
                                    </p:set>
                                    <p:animEffect transition="in" filter="barn(outVertical)">
                                      <p:cBhvr>
                                        <p:cTn id="22" dur="500"/>
                                        <p:tgtEl>
                                          <p:spTgt spid="395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a:extLst>
              <a:ext uri="{FF2B5EF4-FFF2-40B4-BE49-F238E27FC236}">
                <a16:creationId xmlns:a16="http://schemas.microsoft.com/office/drawing/2014/main" id="{B22FFCD6-FBB2-A04E-80F1-70CF1B341F8A}"/>
              </a:ext>
            </a:extLst>
          </p:cNvPr>
          <p:cNvSpPr txBox="1">
            <a:spLocks noChangeArrowheads="1"/>
          </p:cNvSpPr>
          <p:nvPr/>
        </p:nvSpPr>
        <p:spPr bwMode="auto">
          <a:xfrm>
            <a:off x="457200" y="549275"/>
            <a:ext cx="8610600" cy="3998913"/>
          </a:xfrm>
          <a:prstGeom prst="rect">
            <a:avLst/>
          </a:prstGeom>
          <a:noFill/>
          <a:ln w="12700">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Swait </a:t>
            </a:r>
            <a:r>
              <a:rPr lang="zh-CN" altLang="en-US" b="1">
                <a:solidFill>
                  <a:srgbClr val="3333FF"/>
                </a:solidFill>
              </a:rPr>
              <a:t>定义：</a:t>
            </a:r>
          </a:p>
          <a:p>
            <a:pPr>
              <a:lnSpc>
                <a:spcPct val="45000"/>
              </a:lnSpc>
              <a:spcBef>
                <a:spcPct val="50000"/>
              </a:spcBef>
            </a:pPr>
            <a:r>
              <a:rPr lang="en-US" altLang="zh-CN" b="1">
                <a:solidFill>
                  <a:srgbClr val="FF3300"/>
                </a:solidFill>
              </a:rPr>
              <a:t>Swait( S1,S2,…,Sn)</a:t>
            </a:r>
          </a:p>
          <a:p>
            <a:pPr>
              <a:lnSpc>
                <a:spcPct val="45000"/>
              </a:lnSpc>
              <a:spcBef>
                <a:spcPct val="50000"/>
              </a:spcBef>
            </a:pPr>
            <a:r>
              <a:rPr lang="en-US" altLang="zh-CN" b="1">
                <a:solidFill>
                  <a:schemeClr val="tx1"/>
                </a:solidFill>
              </a:rPr>
              <a:t>    if S1≥1 and … and Sn ≥1 then</a:t>
            </a:r>
          </a:p>
          <a:p>
            <a:pPr>
              <a:lnSpc>
                <a:spcPct val="45000"/>
              </a:lnSpc>
              <a:spcBef>
                <a:spcPct val="50000"/>
              </a:spcBef>
            </a:pPr>
            <a:r>
              <a:rPr lang="en-US" altLang="zh-CN" b="1">
                <a:solidFill>
                  <a:schemeClr val="tx1"/>
                </a:solidFill>
              </a:rPr>
              <a:t>        for i : =1 to n do</a:t>
            </a:r>
          </a:p>
          <a:p>
            <a:pPr>
              <a:lnSpc>
                <a:spcPct val="45000"/>
              </a:lnSpc>
              <a:spcBef>
                <a:spcPct val="50000"/>
              </a:spcBef>
            </a:pPr>
            <a:r>
              <a:rPr lang="en-US" altLang="zh-CN" b="1">
                <a:solidFill>
                  <a:schemeClr val="tx1"/>
                </a:solidFill>
              </a:rPr>
              <a:t>             Si : = Si-1 ;</a:t>
            </a:r>
          </a:p>
          <a:p>
            <a:pPr>
              <a:lnSpc>
                <a:spcPct val="45000"/>
              </a:lnSpc>
              <a:spcBef>
                <a:spcPct val="50000"/>
              </a:spcBef>
            </a:pPr>
            <a:r>
              <a:rPr lang="en-US" altLang="zh-CN" b="1">
                <a:solidFill>
                  <a:schemeClr val="tx1"/>
                </a:solidFill>
              </a:rPr>
              <a:t>         endfor</a:t>
            </a:r>
          </a:p>
          <a:p>
            <a:pPr>
              <a:lnSpc>
                <a:spcPct val="45000"/>
              </a:lnSpc>
              <a:spcBef>
                <a:spcPct val="50000"/>
              </a:spcBef>
            </a:pPr>
            <a:r>
              <a:rPr lang="en-US" altLang="zh-CN" b="1">
                <a:solidFill>
                  <a:schemeClr val="tx1"/>
                </a:solidFill>
              </a:rPr>
              <a:t>     else</a:t>
            </a:r>
          </a:p>
          <a:p>
            <a:pPr>
              <a:lnSpc>
                <a:spcPct val="50000"/>
              </a:lnSpc>
              <a:spcBef>
                <a:spcPct val="50000"/>
              </a:spcBef>
            </a:pPr>
            <a:r>
              <a:rPr lang="en-US" altLang="zh-CN" b="1">
                <a:solidFill>
                  <a:schemeClr val="tx1"/>
                </a:solidFill>
              </a:rPr>
              <a:t>          Place the process in the waiting queue associated with the first</a:t>
            </a:r>
          </a:p>
          <a:p>
            <a:pPr>
              <a:lnSpc>
                <a:spcPct val="50000"/>
              </a:lnSpc>
              <a:spcBef>
                <a:spcPct val="50000"/>
              </a:spcBef>
            </a:pPr>
            <a:r>
              <a:rPr lang="en-US" altLang="zh-CN" b="1">
                <a:solidFill>
                  <a:schemeClr val="tx1"/>
                </a:solidFill>
              </a:rPr>
              <a:t>           Si found with Si&lt;1,and set the program count of this process to </a:t>
            </a:r>
          </a:p>
          <a:p>
            <a:pPr>
              <a:lnSpc>
                <a:spcPct val="50000"/>
              </a:lnSpc>
              <a:spcBef>
                <a:spcPct val="50000"/>
              </a:spcBef>
            </a:pPr>
            <a:r>
              <a:rPr lang="en-US" altLang="zh-CN" b="1">
                <a:solidFill>
                  <a:schemeClr val="tx1"/>
                </a:solidFill>
              </a:rPr>
              <a:t>           the beginnig of Swait operation.</a:t>
            </a:r>
          </a:p>
          <a:p>
            <a:pPr>
              <a:lnSpc>
                <a:spcPct val="45000"/>
              </a:lnSpc>
              <a:spcBef>
                <a:spcPct val="50000"/>
              </a:spcBef>
            </a:pPr>
            <a:r>
              <a:rPr lang="en-US" altLang="zh-CN" b="1">
                <a:solidFill>
                  <a:schemeClr val="tx1"/>
                </a:solidFill>
              </a:rPr>
              <a:t>    endif</a:t>
            </a:r>
          </a:p>
        </p:txBody>
      </p:sp>
      <p:sp>
        <p:nvSpPr>
          <p:cNvPr id="90115" name="Text Box 5">
            <a:extLst>
              <a:ext uri="{FF2B5EF4-FFF2-40B4-BE49-F238E27FC236}">
                <a16:creationId xmlns:a16="http://schemas.microsoft.com/office/drawing/2014/main" id="{0763878C-CDE4-0343-AE82-3118489AA33B}"/>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6294" name="Rectangle 6">
            <a:extLst>
              <a:ext uri="{FF2B5EF4-FFF2-40B4-BE49-F238E27FC236}">
                <a16:creationId xmlns:a16="http://schemas.microsoft.com/office/drawing/2014/main" id="{02FFEE99-9062-684D-B173-37B97ACC0692}"/>
              </a:ext>
            </a:extLst>
          </p:cNvPr>
          <p:cNvSpPr>
            <a:spLocks noChangeArrowheads="1"/>
          </p:cNvSpPr>
          <p:nvPr/>
        </p:nvSpPr>
        <p:spPr bwMode="auto">
          <a:xfrm>
            <a:off x="468313" y="4581525"/>
            <a:ext cx="8675687" cy="2311400"/>
          </a:xfrm>
          <a:prstGeom prst="rect">
            <a:avLst/>
          </a:prstGeom>
          <a:noFill/>
          <a:ln w="28575">
            <a:solidFill>
              <a:srgbClr val="0000FF"/>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FF3300"/>
                </a:solidFill>
              </a:rPr>
              <a:t>Ssignal ( S1,S2,…,Sn )</a:t>
            </a:r>
          </a:p>
          <a:p>
            <a:r>
              <a:rPr lang="en-US" altLang="zh-CN" b="1">
                <a:solidFill>
                  <a:schemeClr val="tx1"/>
                </a:solidFill>
              </a:rPr>
              <a:t>       for I : =1 to n do</a:t>
            </a:r>
          </a:p>
          <a:p>
            <a:r>
              <a:rPr lang="en-US" altLang="zh-CN" b="1">
                <a:solidFill>
                  <a:schemeClr val="tx1"/>
                </a:solidFill>
              </a:rPr>
              <a:t>            Si : = Si+1 ;</a:t>
            </a:r>
          </a:p>
          <a:p>
            <a:r>
              <a:rPr lang="en-US" altLang="zh-CN" b="1">
                <a:solidFill>
                  <a:schemeClr val="tx1"/>
                </a:solidFill>
              </a:rPr>
              <a:t>             Remove all the process waiting in the queue associated with </a:t>
            </a:r>
          </a:p>
          <a:p>
            <a:r>
              <a:rPr lang="en-US" altLang="zh-CN" b="1">
                <a:solidFill>
                  <a:schemeClr val="tx1"/>
                </a:solidFill>
              </a:rPr>
              <a:t>             Si  into the ready queue.</a:t>
            </a:r>
          </a:p>
          <a:p>
            <a:r>
              <a:rPr lang="en-US" altLang="zh-CN" b="1">
                <a:solidFill>
                  <a:schemeClr val="tx1"/>
                </a:solidFill>
              </a:rPr>
              <a:t>         endfor ;</a:t>
            </a:r>
            <a:r>
              <a:rPr lang="en-US" altLang="zh-CN"/>
              <a:t>       </a:t>
            </a:r>
          </a:p>
        </p:txBody>
      </p:sp>
      <p:sp>
        <p:nvSpPr>
          <p:cNvPr id="90117" name="灯片编号占位符 3">
            <a:extLst>
              <a:ext uri="{FF2B5EF4-FFF2-40B4-BE49-F238E27FC236}">
                <a16:creationId xmlns:a16="http://schemas.microsoft.com/office/drawing/2014/main" id="{B59B6703-5F08-2A49-976B-7E608D2B360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DCD9F8A-2DFE-B547-A2BE-A37755B20788}" type="slidenum">
              <a:rPr lang="zh-CN" altLang="en-US" sz="1800"/>
              <a:pPr/>
              <a:t>88</a:t>
            </a:fld>
            <a:endParaRPr lang="en-US" altLang="zh-CN" sz="1800"/>
          </a:p>
        </p:txBody>
      </p:sp>
    </p:spTree>
    <p:extLst>
      <p:ext uri="{BB962C8B-B14F-4D97-AF65-F5344CB8AC3E}">
        <p14:creationId xmlns:p14="http://schemas.microsoft.com/office/powerpoint/2010/main" val="24199796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6294"/>
                                        </p:tgtEl>
                                        <p:attrNameLst>
                                          <p:attrName>style.visibility</p:attrName>
                                        </p:attrNameLst>
                                      </p:cBhvr>
                                      <p:to>
                                        <p:strVal val="visible"/>
                                      </p:to>
                                    </p:set>
                                    <p:animEffect transition="in" filter="dissolve">
                                      <p:cBhvr>
                                        <p:cTn id="7" dur="500"/>
                                        <p:tgtEl>
                                          <p:spTgt spid="396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Text Box 4">
            <a:extLst>
              <a:ext uri="{FF2B5EF4-FFF2-40B4-BE49-F238E27FC236}">
                <a16:creationId xmlns:a16="http://schemas.microsoft.com/office/drawing/2014/main" id="{F90736B4-9A49-4A4E-8A82-D042DED52AE9}"/>
              </a:ext>
            </a:extLst>
          </p:cNvPr>
          <p:cNvSpPr txBox="1">
            <a:spLocks noChangeArrowheads="1"/>
          </p:cNvSpPr>
          <p:nvPr/>
        </p:nvSpPr>
        <p:spPr bwMode="auto">
          <a:xfrm>
            <a:off x="685800" y="609600"/>
            <a:ext cx="8153400"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四、信号量集机制</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在记录型信号量机制中，</a:t>
            </a:r>
            <a:r>
              <a:rPr lang="en-US" altLang="zh-CN" sz="3200" b="1">
                <a:solidFill>
                  <a:schemeClr val="tx1"/>
                </a:solidFill>
                <a:latin typeface="华文楷体" panose="02010600040101010101" pitchFamily="2" charset="-122"/>
                <a:ea typeface="华文楷体" panose="02010600040101010101" pitchFamily="2" charset="-122"/>
              </a:rPr>
              <a:t>wait</a:t>
            </a:r>
            <a:r>
              <a:rPr lang="zh-CN" altLang="en-US" sz="3200" b="1">
                <a:solidFill>
                  <a:schemeClr val="tx1"/>
                </a:solidFill>
                <a:latin typeface="华文楷体" panose="02010600040101010101" pitchFamily="2" charset="-122"/>
                <a:ea typeface="华文楷体" panose="02010600040101010101" pitchFamily="2" charset="-122"/>
              </a:rPr>
              <a:t>或</a:t>
            </a:r>
            <a:r>
              <a:rPr lang="en-US" altLang="zh-CN" sz="3200" b="1">
                <a:solidFill>
                  <a:schemeClr val="tx1"/>
                </a:solidFill>
                <a:latin typeface="华文楷体" panose="02010600040101010101" pitchFamily="2" charset="-122"/>
                <a:ea typeface="华文楷体" panose="02010600040101010101" pitchFamily="2" charset="-122"/>
              </a:rPr>
              <a:t>signal</a:t>
            </a:r>
            <a:r>
              <a:rPr lang="zh-CN" altLang="en-US" sz="3200" b="1">
                <a:solidFill>
                  <a:schemeClr val="tx1"/>
                </a:solidFill>
                <a:latin typeface="华文楷体" panose="02010600040101010101" pitchFamily="2" charset="-122"/>
                <a:ea typeface="华文楷体" panose="02010600040101010101" pitchFamily="2" charset="-122"/>
              </a:rPr>
              <a:t>操作仅能对信号量施以增１或减１的操作，即每次只能获得或释放</a:t>
            </a:r>
            <a:r>
              <a:rPr lang="zh-CN" altLang="en-US" sz="3200" b="1">
                <a:solidFill>
                  <a:srgbClr val="3333FF"/>
                </a:solidFill>
                <a:latin typeface="华文楷体" panose="02010600040101010101" pitchFamily="2" charset="-122"/>
                <a:ea typeface="华文楷体" panose="02010600040101010101" pitchFamily="2" charset="-122"/>
              </a:rPr>
              <a:t>一个单位</a:t>
            </a:r>
            <a:r>
              <a:rPr lang="zh-CN" altLang="en-US" sz="3200" b="1">
                <a:solidFill>
                  <a:schemeClr val="tx1"/>
                </a:solidFill>
                <a:latin typeface="华文楷体" panose="02010600040101010101" pitchFamily="2" charset="-122"/>
                <a:ea typeface="华文楷体" panose="02010600040101010101" pitchFamily="2" charset="-122"/>
              </a:rPr>
              <a:t>的临界资源。</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当一次需</a:t>
            </a:r>
            <a:r>
              <a:rPr lang="zh-CN" altLang="en-US" sz="3200" b="1">
                <a:solidFill>
                  <a:srgbClr val="3333FF"/>
                </a:solidFill>
                <a:latin typeface="华文楷体" panose="02010600040101010101" pitchFamily="2" charset="-122"/>
                <a:ea typeface="华文楷体" panose="02010600040101010101" pitchFamily="2" charset="-122"/>
              </a:rPr>
              <a:t>Ｎ个</a:t>
            </a:r>
            <a:r>
              <a:rPr lang="zh-CN" altLang="en-US" sz="3200" b="1">
                <a:solidFill>
                  <a:schemeClr val="tx1"/>
                </a:solidFill>
                <a:latin typeface="华文楷体" panose="02010600040101010101" pitchFamily="2" charset="-122"/>
                <a:ea typeface="华文楷体" panose="02010600040101010101" pitchFamily="2" charset="-122"/>
              </a:rPr>
              <a:t>某类临界资源时，便需要Ｎ次</a:t>
            </a:r>
            <a:r>
              <a:rPr lang="en-US" altLang="zh-CN" sz="3200" b="1">
                <a:solidFill>
                  <a:schemeClr val="tx1"/>
                </a:solidFill>
                <a:latin typeface="华文楷体" panose="02010600040101010101" pitchFamily="2" charset="-122"/>
                <a:ea typeface="华文楷体" panose="02010600040101010101" pitchFamily="2" charset="-122"/>
              </a:rPr>
              <a:t>wait</a:t>
            </a:r>
            <a:r>
              <a:rPr lang="zh-CN" altLang="en-US" sz="3200" b="1">
                <a:solidFill>
                  <a:schemeClr val="tx1"/>
                </a:solidFill>
                <a:latin typeface="华文楷体" panose="02010600040101010101" pitchFamily="2" charset="-122"/>
                <a:ea typeface="华文楷体" panose="02010600040101010101" pitchFamily="2" charset="-122"/>
              </a:rPr>
              <a:t>操作，显然这是低效的。此外，在有些情况下，当资源数量低于某一下限值时，便不予以分配。</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因此，</a:t>
            </a:r>
            <a:r>
              <a:rPr lang="zh-CN" altLang="en-US" sz="3200" b="1">
                <a:solidFill>
                  <a:srgbClr val="3333FF"/>
                </a:solidFill>
                <a:latin typeface="华文楷体" panose="02010600040101010101" pitchFamily="2" charset="-122"/>
                <a:ea typeface="华文楷体" panose="02010600040101010101" pitchFamily="2" charset="-122"/>
              </a:rPr>
              <a:t>在每次分配之前，都必须测试该资源的数量是否大于测试值。</a:t>
            </a:r>
            <a:endParaRPr lang="zh-CN" altLang="en-US" sz="3200">
              <a:solidFill>
                <a:srgbClr val="3333FF"/>
              </a:solidFill>
              <a:latin typeface="华文楷体" panose="02010600040101010101" pitchFamily="2" charset="-122"/>
              <a:ea typeface="华文楷体" panose="02010600040101010101" pitchFamily="2" charset="-122"/>
            </a:endParaRPr>
          </a:p>
        </p:txBody>
      </p:sp>
      <p:sp>
        <p:nvSpPr>
          <p:cNvPr id="91139" name="Text Box 5">
            <a:extLst>
              <a:ext uri="{FF2B5EF4-FFF2-40B4-BE49-F238E27FC236}">
                <a16:creationId xmlns:a16="http://schemas.microsoft.com/office/drawing/2014/main" id="{A45CC63A-36E7-3149-8CAD-D6002A91994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1140" name="灯片编号占位符 3">
            <a:extLst>
              <a:ext uri="{FF2B5EF4-FFF2-40B4-BE49-F238E27FC236}">
                <a16:creationId xmlns:a16="http://schemas.microsoft.com/office/drawing/2014/main" id="{EE7E31D4-5A65-284B-8479-5A6B5BFB5DF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5279845-E6CD-B844-8331-BA42F7D0F5D3}" type="slidenum">
              <a:rPr lang="zh-CN" altLang="en-US" sz="1800"/>
              <a:pPr/>
              <a:t>89</a:t>
            </a:fld>
            <a:endParaRPr lang="en-US" altLang="zh-CN" sz="1800"/>
          </a:p>
        </p:txBody>
      </p:sp>
    </p:spTree>
    <p:extLst>
      <p:ext uri="{BB962C8B-B14F-4D97-AF65-F5344CB8AC3E}">
        <p14:creationId xmlns:p14="http://schemas.microsoft.com/office/powerpoint/2010/main" val="10387646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7316">
                                            <p:txEl>
                                              <p:pRg st="0" end="0"/>
                                            </p:txEl>
                                          </p:spTgt>
                                        </p:tgtEl>
                                        <p:attrNameLst>
                                          <p:attrName>style.visibility</p:attrName>
                                        </p:attrNameLst>
                                      </p:cBhvr>
                                      <p:to>
                                        <p:strVal val="visible"/>
                                      </p:to>
                                    </p:set>
                                    <p:animEffect transition="in" filter="barn(outVertical)">
                                      <p:cBhvr>
                                        <p:cTn id="7" dur="500"/>
                                        <p:tgtEl>
                                          <p:spTgt spid="397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7316">
                                            <p:txEl>
                                              <p:pRg st="1" end="1"/>
                                            </p:txEl>
                                          </p:spTgt>
                                        </p:tgtEl>
                                        <p:attrNameLst>
                                          <p:attrName>style.visibility</p:attrName>
                                        </p:attrNameLst>
                                      </p:cBhvr>
                                      <p:to>
                                        <p:strVal val="visible"/>
                                      </p:to>
                                    </p:set>
                                    <p:animEffect transition="in" filter="barn(outVertical)">
                                      <p:cBhvr>
                                        <p:cTn id="12" dur="500"/>
                                        <p:tgtEl>
                                          <p:spTgt spid="3973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7316">
                                            <p:txEl>
                                              <p:pRg st="2" end="2"/>
                                            </p:txEl>
                                          </p:spTgt>
                                        </p:tgtEl>
                                        <p:attrNameLst>
                                          <p:attrName>style.visibility</p:attrName>
                                        </p:attrNameLst>
                                      </p:cBhvr>
                                      <p:to>
                                        <p:strVal val="visible"/>
                                      </p:to>
                                    </p:set>
                                    <p:animEffect transition="in" filter="barn(outVertical)">
                                      <p:cBhvr>
                                        <p:cTn id="17" dur="500"/>
                                        <p:tgtEl>
                                          <p:spTgt spid="3973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97316">
                                            <p:txEl>
                                              <p:pRg st="3" end="3"/>
                                            </p:txEl>
                                          </p:spTgt>
                                        </p:tgtEl>
                                        <p:attrNameLst>
                                          <p:attrName>style.visibility</p:attrName>
                                        </p:attrNameLst>
                                      </p:cBhvr>
                                      <p:to>
                                        <p:strVal val="visible"/>
                                      </p:to>
                                    </p:set>
                                    <p:animEffect transition="in" filter="barn(outVertical)">
                                      <p:cBhvr>
                                        <p:cTn id="22" dur="500"/>
                                        <p:tgtEl>
                                          <p:spTgt spid="397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a:extLst>
              <a:ext uri="{FF2B5EF4-FFF2-40B4-BE49-F238E27FC236}">
                <a16:creationId xmlns:a16="http://schemas.microsoft.com/office/drawing/2014/main" id="{69698C1D-63AF-5840-A2EF-702D51AF4A0F}"/>
              </a:ext>
            </a:extLst>
          </p:cNvPr>
          <p:cNvSpPr txBox="1">
            <a:spLocks noChangeArrowheads="1"/>
          </p:cNvSpPr>
          <p:nvPr/>
        </p:nvSpPr>
        <p:spPr bwMode="auto">
          <a:xfrm>
            <a:off x="457200" y="868363"/>
            <a:ext cx="8543925"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例如：有两个循环程序</a:t>
            </a:r>
            <a:r>
              <a:rPr lang="en-US" altLang="zh-CN" sz="2800" b="1">
                <a:solidFill>
                  <a:schemeClr val="tx1"/>
                </a:solidFill>
                <a:latin typeface="楷体_GB2312" pitchFamily="49" charset="-122"/>
                <a:ea typeface="楷体_GB2312" pitchFamily="49" charset="-122"/>
              </a:rPr>
              <a:t>A</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B</a:t>
            </a:r>
            <a:r>
              <a:rPr lang="zh-CN" altLang="en-US" sz="2800" b="1">
                <a:solidFill>
                  <a:schemeClr val="tx1"/>
                </a:solidFill>
                <a:latin typeface="楷体_GB2312" pitchFamily="49" charset="-122"/>
                <a:ea typeface="楷体_GB2312" pitchFamily="49" charset="-122"/>
              </a:rPr>
              <a:t>，它们共享一个变量</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a:t>
            </a:r>
            <a:endParaRPr lang="en-US" altLang="zh-CN"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程序</a:t>
            </a:r>
            <a:r>
              <a:rPr lang="en-US" altLang="zh-CN" sz="2800" b="1">
                <a:solidFill>
                  <a:srgbClr val="0000FF"/>
                </a:solidFill>
                <a:latin typeface="楷体_GB2312" pitchFamily="49" charset="-122"/>
                <a:ea typeface="楷体_GB2312" pitchFamily="49" charset="-122"/>
              </a:rPr>
              <a:t>A</a:t>
            </a:r>
            <a:r>
              <a:rPr lang="zh-CN" altLang="en-US" sz="2800" b="1">
                <a:solidFill>
                  <a:schemeClr val="tx1"/>
                </a:solidFill>
                <a:latin typeface="楷体_GB2312" pitchFamily="49" charset="-122"/>
                <a:ea typeface="楷体_GB2312" pitchFamily="49" charset="-122"/>
              </a:rPr>
              <a:t>每执行一次时</a:t>
            </a:r>
            <a:r>
              <a:rPr lang="en-US" altLang="zh-CN" sz="2800" b="1">
                <a:solidFill>
                  <a:schemeClr val="tx1"/>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操作</a:t>
            </a:r>
            <a:r>
              <a:rPr lang="zh-CN" altLang="en-US" sz="2800" b="1">
                <a:solidFill>
                  <a:schemeClr val="tx1"/>
                </a:solidFill>
                <a:latin typeface="楷体_GB2312" pitchFamily="49" charset="-122"/>
                <a:ea typeface="楷体_GB2312" pitchFamily="49" charset="-122"/>
              </a:rPr>
              <a:t>；</a:t>
            </a:r>
            <a:endParaRPr lang="en-US" altLang="zh-CN"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程序</a:t>
            </a:r>
            <a:r>
              <a:rPr lang="en-US" altLang="zh-CN" sz="2800" b="1">
                <a:solidFill>
                  <a:srgbClr val="FF0000"/>
                </a:solidFill>
                <a:latin typeface="楷体_GB2312" pitchFamily="49" charset="-122"/>
                <a:ea typeface="楷体_GB2312" pitchFamily="49" charset="-122"/>
              </a:rPr>
              <a:t>B</a:t>
            </a:r>
            <a:r>
              <a:rPr lang="zh-CN" altLang="en-US" sz="2800" b="1">
                <a:solidFill>
                  <a:schemeClr val="tx1"/>
                </a:solidFill>
                <a:latin typeface="楷体_GB2312" pitchFamily="49" charset="-122"/>
                <a:ea typeface="楷体_GB2312" pitchFamily="49" charset="-122"/>
              </a:rPr>
              <a:t>每执行一次时</a:t>
            </a:r>
            <a:r>
              <a:rPr lang="en-US" altLang="zh-CN" sz="2800" b="1">
                <a:solidFill>
                  <a:schemeClr val="tx1"/>
                </a:solidFill>
                <a:latin typeface="楷体_GB2312" pitchFamily="49" charset="-122"/>
                <a:ea typeface="楷体_GB2312" pitchFamily="49" charset="-122"/>
                <a:sym typeface="Wingdings" pitchFamily="2" charset="2"/>
              </a:rPr>
              <a:t>:</a:t>
            </a:r>
            <a:r>
              <a:rPr lang="en-US" altLang="zh-CN" sz="2800" b="1">
                <a:solidFill>
                  <a:srgbClr val="FF0000"/>
                </a:solidFill>
                <a:latin typeface="楷体_GB2312" pitchFamily="49" charset="-122"/>
                <a:ea typeface="楷体_GB2312" pitchFamily="49" charset="-122"/>
                <a:sym typeface="Wingdings" pitchFamily="2" charset="2"/>
              </a:rPr>
              <a:t>(1)</a:t>
            </a:r>
            <a:r>
              <a:rPr lang="zh-CN" altLang="en-US" sz="2800" b="1">
                <a:solidFill>
                  <a:srgbClr val="FF0000"/>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Print(N)</a:t>
            </a:r>
            <a:r>
              <a:rPr lang="zh-CN" altLang="en-US" sz="2800" b="1">
                <a:solidFill>
                  <a:srgbClr val="FF0000"/>
                </a:solidFill>
                <a:latin typeface="楷体_GB2312" pitchFamily="49" charset="-122"/>
                <a:ea typeface="楷体_GB2312" pitchFamily="49" charset="-122"/>
              </a:rPr>
              <a:t>操作，</a:t>
            </a:r>
            <a:endParaRPr lang="en-US" altLang="zh-CN" sz="2800" b="1">
              <a:solidFill>
                <a:srgbClr val="FF0000"/>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rgbClr val="FF0000"/>
                </a:solidFill>
                <a:latin typeface="楷体_GB2312" pitchFamily="49" charset="-122"/>
                <a:ea typeface="楷体_GB2312" pitchFamily="49" charset="-122"/>
              </a:rPr>
              <a:t>                     (2) N:=0</a:t>
            </a:r>
            <a:r>
              <a:rPr lang="zh-CN" altLang="en-US" sz="2800" b="1">
                <a:solidFill>
                  <a:schemeClr val="tx1"/>
                </a:solidFill>
                <a:latin typeface="楷体_GB2312" pitchFamily="49" charset="-122"/>
                <a:ea typeface="楷体_GB2312" pitchFamily="49" charset="-122"/>
              </a:rPr>
              <a:t>。</a:t>
            </a:r>
            <a:endParaRPr lang="en-US" altLang="zh-CN"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程序</a:t>
            </a:r>
            <a:r>
              <a:rPr lang="en-US" altLang="zh-CN" sz="2800" b="1">
                <a:solidFill>
                  <a:schemeClr val="tx1"/>
                </a:solidFill>
                <a:latin typeface="楷体_GB2312" pitchFamily="49" charset="-122"/>
                <a:ea typeface="楷体_GB2312" pitchFamily="49" charset="-122"/>
              </a:rPr>
              <a:t>A</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B</a:t>
            </a:r>
            <a:r>
              <a:rPr lang="zh-CN" altLang="en-US" sz="2800" b="1">
                <a:solidFill>
                  <a:schemeClr val="tx1"/>
                </a:solidFill>
                <a:latin typeface="楷体_GB2312" pitchFamily="49" charset="-122"/>
                <a:ea typeface="楷体_GB2312" pitchFamily="49" charset="-122"/>
              </a:rPr>
              <a:t>以不同的速度运行</a:t>
            </a:r>
            <a:r>
              <a:rPr lang="en-US" altLang="zh-CN" sz="2800" b="1">
                <a:solidFill>
                  <a:schemeClr val="tx1"/>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N</a:t>
            </a:r>
            <a:r>
              <a:rPr lang="zh-CN" altLang="en-US" sz="2800" b="1">
                <a:solidFill>
                  <a:srgbClr val="FF0000"/>
                </a:solidFill>
                <a:latin typeface="楷体_GB2312" pitchFamily="49" charset="-122"/>
                <a:ea typeface="楷体_GB2312" pitchFamily="49" charset="-122"/>
              </a:rPr>
              <a:t>的初值为</a:t>
            </a:r>
            <a:r>
              <a:rPr lang="en-US" altLang="zh-CN" sz="2800" b="1">
                <a:solidFill>
                  <a:srgbClr val="FF0000"/>
                </a:solidFill>
                <a:latin typeface="楷体_GB2312" pitchFamily="49" charset="-122"/>
                <a:ea typeface="楷体_GB2312" pitchFamily="49" charset="-122"/>
              </a:rPr>
              <a:t>n</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 </a:t>
            </a: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(1) </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在</a:t>
            </a:r>
            <a:r>
              <a:rPr lang="en-US" altLang="zh-CN" sz="2800" b="1">
                <a:solidFill>
                  <a:srgbClr val="0000FF"/>
                </a:solidFill>
                <a:latin typeface="楷体_GB2312" pitchFamily="49" charset="-122"/>
                <a:ea typeface="楷体_GB2312" pitchFamily="49" charset="-122"/>
              </a:rPr>
              <a:t>Print(N)</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N∶=0</a:t>
            </a:r>
            <a:r>
              <a:rPr lang="zh-CN" altLang="en-US" sz="2800" b="1">
                <a:solidFill>
                  <a:srgbClr val="0000FF"/>
                </a:solidFill>
                <a:latin typeface="楷体_GB2312" pitchFamily="49" charset="-122"/>
                <a:ea typeface="楷体_GB2312" pitchFamily="49" charset="-122"/>
              </a:rPr>
              <a:t>之前</a:t>
            </a:r>
            <a:endParaRPr lang="zh-CN" altLang="en-US"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值分别为：</a:t>
            </a:r>
            <a:r>
              <a:rPr lang="en-US" altLang="zh-CN" sz="2800" b="1">
                <a:solidFill>
                  <a:srgbClr val="FF0000"/>
                </a:solidFill>
                <a:latin typeface="楷体_GB2312" pitchFamily="49" charset="-122"/>
                <a:ea typeface="楷体_GB2312" pitchFamily="49" charset="-122"/>
              </a:rPr>
              <a:t>n+1, n+1, 0</a:t>
            </a:r>
            <a:r>
              <a:rPr lang="zh-CN" altLang="en-US" sz="2800" b="1">
                <a:solidFill>
                  <a:schemeClr val="tx1"/>
                </a:solidFill>
                <a:latin typeface="楷体_GB2312" pitchFamily="49" charset="-122"/>
                <a:ea typeface="楷体_GB2312" pitchFamily="49" charset="-122"/>
              </a:rPr>
              <a:t>。 </a:t>
            </a: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(2) </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在</a:t>
            </a:r>
            <a:r>
              <a:rPr lang="en-US" altLang="zh-CN" sz="2800" b="1">
                <a:solidFill>
                  <a:srgbClr val="0000FF"/>
                </a:solidFill>
                <a:latin typeface="楷体_GB2312" pitchFamily="49" charset="-122"/>
                <a:ea typeface="楷体_GB2312" pitchFamily="49" charset="-122"/>
              </a:rPr>
              <a:t>Print(N)</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N∶=0</a:t>
            </a:r>
            <a:r>
              <a:rPr lang="zh-CN" altLang="en-US" sz="2800" b="1">
                <a:solidFill>
                  <a:srgbClr val="0000FF"/>
                </a:solidFill>
                <a:latin typeface="楷体_GB2312" pitchFamily="49" charset="-122"/>
                <a:ea typeface="楷体_GB2312" pitchFamily="49" charset="-122"/>
              </a:rPr>
              <a:t>之后</a:t>
            </a:r>
            <a:endParaRPr lang="zh-CN" altLang="en-US"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值分别为：</a:t>
            </a:r>
            <a:r>
              <a:rPr lang="en-US" altLang="zh-CN" sz="2800" b="1">
                <a:solidFill>
                  <a:srgbClr val="FF0000"/>
                </a:solidFill>
                <a:latin typeface="楷体_GB2312" pitchFamily="49" charset="-122"/>
                <a:ea typeface="楷体_GB2312" pitchFamily="49" charset="-122"/>
              </a:rPr>
              <a:t>n, 0, 1</a:t>
            </a:r>
            <a:r>
              <a:rPr lang="zh-CN" altLang="en-US" sz="2800" b="1">
                <a:solidFill>
                  <a:schemeClr val="tx1"/>
                </a:solidFill>
                <a:latin typeface="楷体_GB2312" pitchFamily="49" charset="-122"/>
                <a:ea typeface="楷体_GB2312" pitchFamily="49" charset="-122"/>
              </a:rPr>
              <a:t>。 </a:t>
            </a: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(3) </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在</a:t>
            </a:r>
            <a:r>
              <a:rPr lang="en-US" altLang="zh-CN" sz="2800" b="1">
                <a:solidFill>
                  <a:srgbClr val="0000FF"/>
                </a:solidFill>
                <a:latin typeface="楷体_GB2312" pitchFamily="49" charset="-122"/>
                <a:ea typeface="楷体_GB2312" pitchFamily="49" charset="-122"/>
              </a:rPr>
              <a:t>Print(N)</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N∶=0</a:t>
            </a:r>
            <a:r>
              <a:rPr lang="zh-CN" altLang="en-US" sz="2800" b="1">
                <a:solidFill>
                  <a:srgbClr val="0000FF"/>
                </a:solidFill>
                <a:latin typeface="楷体_GB2312" pitchFamily="49" charset="-122"/>
                <a:ea typeface="楷体_GB2312" pitchFamily="49" charset="-122"/>
              </a:rPr>
              <a:t>之间</a:t>
            </a:r>
            <a:endParaRPr lang="zh-CN" altLang="en-US"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值分别为：</a:t>
            </a:r>
            <a:r>
              <a:rPr lang="en-US" altLang="zh-CN" sz="2800" b="1">
                <a:solidFill>
                  <a:srgbClr val="FF0000"/>
                </a:solidFill>
                <a:latin typeface="楷体_GB2312" pitchFamily="49" charset="-122"/>
                <a:ea typeface="楷体_GB2312" pitchFamily="49" charset="-122"/>
              </a:rPr>
              <a:t>n, n+1, 0</a:t>
            </a:r>
            <a:r>
              <a:rPr lang="zh-CN" altLang="en-US" sz="2800" b="1">
                <a:solidFill>
                  <a:schemeClr val="tx1"/>
                </a:solidFill>
                <a:latin typeface="楷体_GB2312" pitchFamily="49" charset="-122"/>
                <a:ea typeface="楷体_GB2312" pitchFamily="49" charset="-122"/>
              </a:rPr>
              <a:t>。 </a:t>
            </a:r>
          </a:p>
        </p:txBody>
      </p:sp>
      <p:sp>
        <p:nvSpPr>
          <p:cNvPr id="14339" name="Rectangle 3">
            <a:extLst>
              <a:ext uri="{FF2B5EF4-FFF2-40B4-BE49-F238E27FC236}">
                <a16:creationId xmlns:a16="http://schemas.microsoft.com/office/drawing/2014/main" id="{8296574F-9494-2A40-985D-7C8A507740C7}"/>
              </a:ext>
            </a:extLst>
          </p:cNvPr>
          <p:cNvSpPr>
            <a:spLocks noChangeArrowheads="1"/>
          </p:cNvSpPr>
          <p:nvPr/>
        </p:nvSpPr>
        <p:spPr bwMode="auto">
          <a:xfrm>
            <a:off x="533400" y="0"/>
            <a:ext cx="8215313"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幼圆" pitchFamily="49" charset="-122"/>
              </a:rPr>
              <a:t>2.1</a:t>
            </a:r>
            <a:r>
              <a:rPr lang="zh-CN" altLang="en-US" sz="2800" b="1">
                <a:solidFill>
                  <a:srgbClr val="3333FF"/>
                </a:solidFill>
                <a:latin typeface="Arial" panose="020B0604020202020204" pitchFamily="34" charset="0"/>
                <a:ea typeface="幼圆" pitchFamily="49" charset="-122"/>
              </a:rPr>
              <a:t>进前趋图和程序执行</a:t>
            </a:r>
            <a:r>
              <a:rPr lang="en-US" altLang="zh-CN" sz="2800" b="1">
                <a:solidFill>
                  <a:srgbClr val="3333FF"/>
                </a:solidFill>
                <a:latin typeface="Times New Roman" panose="02020603050405020304" pitchFamily="18" charset="0"/>
                <a:ea typeface="幼圆" pitchFamily="49" charset="-122"/>
              </a:rPr>
              <a:t>----</a:t>
            </a:r>
            <a:r>
              <a:rPr lang="zh-CN" altLang="en-US" sz="2800" b="1">
                <a:solidFill>
                  <a:srgbClr val="FF3300"/>
                </a:solidFill>
                <a:latin typeface="Times New Roman" panose="02020603050405020304" pitchFamily="18" charset="0"/>
                <a:ea typeface="幼圆" pitchFamily="49" charset="-122"/>
              </a:rPr>
              <a:t>程序的并发执行及特征</a:t>
            </a:r>
          </a:p>
        </p:txBody>
      </p:sp>
    </p:spTree>
    <p:extLst>
      <p:ext uri="{BB962C8B-B14F-4D97-AF65-F5344CB8AC3E}">
        <p14:creationId xmlns:p14="http://schemas.microsoft.com/office/powerpoint/2010/main" val="3920645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1586">
                                            <p:txEl>
                                              <p:pRg st="0" end="0"/>
                                            </p:txEl>
                                          </p:spTgt>
                                        </p:tgtEl>
                                        <p:attrNameLst>
                                          <p:attrName>style.visibility</p:attrName>
                                        </p:attrNameLst>
                                      </p:cBhvr>
                                      <p:to>
                                        <p:strVal val="visible"/>
                                      </p:to>
                                    </p:set>
                                    <p:animEffect transition="in" filter="barn(inVertical)">
                                      <p:cBhvr>
                                        <p:cTn id="7" dur="500"/>
                                        <p:tgtEl>
                                          <p:spTgt spid="451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51586">
                                            <p:txEl>
                                              <p:pRg st="1" end="1"/>
                                            </p:txEl>
                                          </p:spTgt>
                                        </p:tgtEl>
                                        <p:attrNameLst>
                                          <p:attrName>style.visibility</p:attrName>
                                        </p:attrNameLst>
                                      </p:cBhvr>
                                      <p:to>
                                        <p:strVal val="visible"/>
                                      </p:to>
                                    </p:set>
                                    <p:animEffect transition="in" filter="barn(inVertical)">
                                      <p:cBhvr>
                                        <p:cTn id="12" dur="500"/>
                                        <p:tgtEl>
                                          <p:spTgt spid="4515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51586">
                                            <p:txEl>
                                              <p:pRg st="2" end="2"/>
                                            </p:txEl>
                                          </p:spTgt>
                                        </p:tgtEl>
                                        <p:attrNameLst>
                                          <p:attrName>style.visibility</p:attrName>
                                        </p:attrNameLst>
                                      </p:cBhvr>
                                      <p:to>
                                        <p:strVal val="visible"/>
                                      </p:to>
                                    </p:set>
                                    <p:animEffect transition="in" filter="barn(inVertical)">
                                      <p:cBhvr>
                                        <p:cTn id="17" dur="500"/>
                                        <p:tgtEl>
                                          <p:spTgt spid="4515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51586">
                                            <p:txEl>
                                              <p:pRg st="3" end="3"/>
                                            </p:txEl>
                                          </p:spTgt>
                                        </p:tgtEl>
                                        <p:attrNameLst>
                                          <p:attrName>style.visibility</p:attrName>
                                        </p:attrNameLst>
                                      </p:cBhvr>
                                      <p:to>
                                        <p:strVal val="visible"/>
                                      </p:to>
                                    </p:set>
                                    <p:animEffect transition="in" filter="barn(inVertical)">
                                      <p:cBhvr>
                                        <p:cTn id="22" dur="500"/>
                                        <p:tgtEl>
                                          <p:spTgt spid="4515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51586">
                                            <p:txEl>
                                              <p:pRg st="4" end="4"/>
                                            </p:txEl>
                                          </p:spTgt>
                                        </p:tgtEl>
                                        <p:attrNameLst>
                                          <p:attrName>style.visibility</p:attrName>
                                        </p:attrNameLst>
                                      </p:cBhvr>
                                      <p:to>
                                        <p:strVal val="visible"/>
                                      </p:to>
                                    </p:set>
                                    <p:animEffect transition="in" filter="barn(inVertical)">
                                      <p:cBhvr>
                                        <p:cTn id="27" dur="500"/>
                                        <p:tgtEl>
                                          <p:spTgt spid="4515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51586">
                                            <p:txEl>
                                              <p:pRg st="5" end="5"/>
                                            </p:txEl>
                                          </p:spTgt>
                                        </p:tgtEl>
                                        <p:attrNameLst>
                                          <p:attrName>style.visibility</p:attrName>
                                        </p:attrNameLst>
                                      </p:cBhvr>
                                      <p:to>
                                        <p:strVal val="visible"/>
                                      </p:to>
                                    </p:set>
                                    <p:animEffect transition="in" filter="barn(inVertical)">
                                      <p:cBhvr>
                                        <p:cTn id="32" dur="500"/>
                                        <p:tgtEl>
                                          <p:spTgt spid="4515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51586">
                                            <p:txEl>
                                              <p:pRg st="6" end="6"/>
                                            </p:txEl>
                                          </p:spTgt>
                                        </p:tgtEl>
                                        <p:attrNameLst>
                                          <p:attrName>style.visibility</p:attrName>
                                        </p:attrNameLst>
                                      </p:cBhvr>
                                      <p:to>
                                        <p:strVal val="visible"/>
                                      </p:to>
                                    </p:set>
                                    <p:animEffect transition="in" filter="barn(inVertical)">
                                      <p:cBhvr>
                                        <p:cTn id="37" dur="500"/>
                                        <p:tgtEl>
                                          <p:spTgt spid="45158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1586">
                                            <p:txEl>
                                              <p:pRg st="7" end="7"/>
                                            </p:txEl>
                                          </p:spTgt>
                                        </p:tgtEl>
                                        <p:attrNameLst>
                                          <p:attrName>style.visibility</p:attrName>
                                        </p:attrNameLst>
                                      </p:cBhvr>
                                      <p:to>
                                        <p:strVal val="visible"/>
                                      </p:to>
                                    </p:set>
                                    <p:animEffect transition="in" filter="barn(inVertical)">
                                      <p:cBhvr>
                                        <p:cTn id="42" dur="500"/>
                                        <p:tgtEl>
                                          <p:spTgt spid="45158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51586">
                                            <p:txEl>
                                              <p:pRg st="8" end="8"/>
                                            </p:txEl>
                                          </p:spTgt>
                                        </p:tgtEl>
                                        <p:attrNameLst>
                                          <p:attrName>style.visibility</p:attrName>
                                        </p:attrNameLst>
                                      </p:cBhvr>
                                      <p:to>
                                        <p:strVal val="visible"/>
                                      </p:to>
                                    </p:set>
                                    <p:animEffect transition="in" filter="barn(inVertical)">
                                      <p:cBhvr>
                                        <p:cTn id="47" dur="500"/>
                                        <p:tgtEl>
                                          <p:spTgt spid="45158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51586">
                                            <p:txEl>
                                              <p:pRg st="9" end="9"/>
                                            </p:txEl>
                                          </p:spTgt>
                                        </p:tgtEl>
                                        <p:attrNameLst>
                                          <p:attrName>style.visibility</p:attrName>
                                        </p:attrNameLst>
                                      </p:cBhvr>
                                      <p:to>
                                        <p:strVal val="visible"/>
                                      </p:to>
                                    </p:set>
                                    <p:animEffect transition="in" filter="barn(inVertical)">
                                      <p:cBhvr>
                                        <p:cTn id="52" dur="500"/>
                                        <p:tgtEl>
                                          <p:spTgt spid="45158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51586">
                                            <p:txEl>
                                              <p:pRg st="10" end="10"/>
                                            </p:txEl>
                                          </p:spTgt>
                                        </p:tgtEl>
                                        <p:attrNameLst>
                                          <p:attrName>style.visibility</p:attrName>
                                        </p:attrNameLst>
                                      </p:cBhvr>
                                      <p:to>
                                        <p:strVal val="visible"/>
                                      </p:to>
                                    </p:set>
                                    <p:animEffect transition="in" filter="barn(inVertical)">
                                      <p:cBhvr>
                                        <p:cTn id="57" dur="500"/>
                                        <p:tgtEl>
                                          <p:spTgt spid="4515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Text Box 4">
            <a:extLst>
              <a:ext uri="{FF2B5EF4-FFF2-40B4-BE49-F238E27FC236}">
                <a16:creationId xmlns:a16="http://schemas.microsoft.com/office/drawing/2014/main" id="{F33AF8D6-2F5E-1B4C-B4C7-B88F15EE7EDA}"/>
              </a:ext>
            </a:extLst>
          </p:cNvPr>
          <p:cNvSpPr txBox="1">
            <a:spLocks noChangeArrowheads="1"/>
          </p:cNvSpPr>
          <p:nvPr/>
        </p:nvSpPr>
        <p:spPr bwMode="auto">
          <a:xfrm>
            <a:off x="528638" y="815975"/>
            <a:ext cx="8435975"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en-US" altLang="zh-CN" sz="3600" b="1">
                <a:solidFill>
                  <a:schemeClr val="tx1"/>
                </a:solidFill>
                <a:latin typeface="华文楷体" panose="02010600040101010101" pitchFamily="2" charset="-122"/>
                <a:ea typeface="华文楷体" panose="02010600040101010101" pitchFamily="2" charset="-122"/>
              </a:rPr>
              <a:t>    </a:t>
            </a:r>
            <a:r>
              <a:rPr lang="zh-CN" altLang="en-US" sz="3600" b="1">
                <a:solidFill>
                  <a:schemeClr val="tx1"/>
                </a:solidFill>
                <a:latin typeface="华文楷体" panose="02010600040101010101" pitchFamily="2" charset="-122"/>
                <a:ea typeface="华文楷体" panose="02010600040101010101" pitchFamily="2" charset="-122"/>
              </a:rPr>
              <a:t>基于上述两点</a:t>
            </a:r>
            <a:r>
              <a:rPr lang="zh-CN" altLang="en-US" sz="3600" b="1">
                <a:solidFill>
                  <a:srgbClr val="3333FF"/>
                </a:solidFill>
                <a:latin typeface="华文楷体" panose="02010600040101010101" pitchFamily="2" charset="-122"/>
                <a:ea typeface="华文楷体" panose="02010600040101010101" pitchFamily="2" charset="-122"/>
              </a:rPr>
              <a:t>对</a:t>
            </a:r>
            <a:r>
              <a:rPr lang="en-US" altLang="zh-CN" sz="3600" b="1">
                <a:solidFill>
                  <a:srgbClr val="3333FF"/>
                </a:solidFill>
                <a:latin typeface="华文楷体" panose="02010600040101010101" pitchFamily="2" charset="-122"/>
                <a:ea typeface="华文楷体" panose="02010600040101010101" pitchFamily="2" charset="-122"/>
              </a:rPr>
              <a:t>AND</a:t>
            </a:r>
            <a:r>
              <a:rPr lang="zh-CN" altLang="en-US" sz="3600" b="1">
                <a:solidFill>
                  <a:srgbClr val="3333FF"/>
                </a:solidFill>
                <a:latin typeface="华文楷体" panose="02010600040101010101" pitchFamily="2" charset="-122"/>
                <a:ea typeface="华文楷体" panose="02010600040101010101" pitchFamily="2" charset="-122"/>
              </a:rPr>
              <a:t>信号量机制进行扩充</a:t>
            </a:r>
            <a:r>
              <a:rPr lang="zh-CN" altLang="en-US" sz="3600" b="1">
                <a:solidFill>
                  <a:schemeClr val="tx1"/>
                </a:solidFill>
                <a:latin typeface="华文楷体" panose="02010600040101010101" pitchFamily="2" charset="-122"/>
                <a:ea typeface="华文楷体" panose="02010600040101010101" pitchFamily="2" charset="-122"/>
              </a:rPr>
              <a:t>，形成一般化的“</a:t>
            </a:r>
            <a:r>
              <a:rPr lang="zh-CN" altLang="en-US" sz="3600" b="1">
                <a:solidFill>
                  <a:srgbClr val="3333FF"/>
                </a:solidFill>
                <a:latin typeface="华文楷体" panose="02010600040101010101" pitchFamily="2" charset="-122"/>
                <a:ea typeface="华文楷体" panose="02010600040101010101" pitchFamily="2" charset="-122"/>
              </a:rPr>
              <a:t>信号量集“机制</a:t>
            </a:r>
            <a:r>
              <a:rPr lang="zh-CN" altLang="en-US" sz="3600" b="1">
                <a:solidFill>
                  <a:schemeClr val="tx1"/>
                </a:solidFill>
                <a:latin typeface="华文楷体" panose="02010600040101010101" pitchFamily="2" charset="-122"/>
                <a:ea typeface="华文楷体" panose="02010600040101010101" pitchFamily="2" charset="-122"/>
              </a:rPr>
              <a:t>。</a:t>
            </a:r>
            <a:endParaRPr lang="zh-CN" altLang="en-US" sz="3600">
              <a:latin typeface="华文楷体" panose="02010600040101010101" pitchFamily="2" charset="-122"/>
              <a:ea typeface="华文楷体" panose="02010600040101010101" pitchFamily="2" charset="-122"/>
            </a:endParaRPr>
          </a:p>
          <a:p>
            <a:pPr>
              <a:spcBef>
                <a:spcPct val="50000"/>
              </a:spcBef>
            </a:pPr>
            <a:r>
              <a:rPr lang="zh-CN" altLang="en-US" sz="3600">
                <a:latin typeface="华文楷体" panose="02010600040101010101" pitchFamily="2" charset="-122"/>
                <a:ea typeface="华文楷体" panose="02010600040101010101" pitchFamily="2" charset="-122"/>
              </a:rPr>
              <a:t>     </a:t>
            </a:r>
            <a:r>
              <a:rPr lang="en-US" altLang="zh-CN" sz="3600" b="1">
                <a:solidFill>
                  <a:srgbClr val="3333FF"/>
                </a:solidFill>
                <a:latin typeface="华文楷体" panose="02010600040101010101" pitchFamily="2" charset="-122"/>
                <a:ea typeface="华文楷体" panose="02010600040101010101" pitchFamily="2" charset="-122"/>
              </a:rPr>
              <a:t>Swait</a:t>
            </a:r>
            <a:r>
              <a:rPr lang="en-US" altLang="zh-CN" sz="3600" b="1">
                <a:solidFill>
                  <a:schemeClr val="tx1"/>
                </a:solidFill>
                <a:latin typeface="华文楷体" panose="02010600040101010101" pitchFamily="2" charset="-122"/>
                <a:ea typeface="华文楷体" panose="02010600040101010101" pitchFamily="2" charset="-122"/>
              </a:rPr>
              <a:t> </a:t>
            </a:r>
            <a:r>
              <a:rPr lang="zh-CN" altLang="en-US" sz="3600" b="1">
                <a:solidFill>
                  <a:schemeClr val="tx1"/>
                </a:solidFill>
                <a:latin typeface="华文楷体" panose="02010600040101010101" pitchFamily="2" charset="-122"/>
                <a:ea typeface="华文楷体" panose="02010600040101010101" pitchFamily="2" charset="-122"/>
              </a:rPr>
              <a:t>操作描述如下：</a:t>
            </a:r>
          </a:p>
        </p:txBody>
      </p:sp>
      <p:sp>
        <p:nvSpPr>
          <p:cNvPr id="92163" name="Text Box 5">
            <a:extLst>
              <a:ext uri="{FF2B5EF4-FFF2-40B4-BE49-F238E27FC236}">
                <a16:creationId xmlns:a16="http://schemas.microsoft.com/office/drawing/2014/main" id="{2BF4F140-C1BB-E649-8512-00D6EAC9BEEA}"/>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2164" name="灯片编号占位符 3">
            <a:extLst>
              <a:ext uri="{FF2B5EF4-FFF2-40B4-BE49-F238E27FC236}">
                <a16:creationId xmlns:a16="http://schemas.microsoft.com/office/drawing/2014/main" id="{03D212E8-90A9-0F4A-9444-935FFC06049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B8A8EDC-3276-0B4E-9048-FA163EE6294F}" type="slidenum">
              <a:rPr lang="zh-CN" altLang="en-US" sz="1800"/>
              <a:pPr/>
              <a:t>90</a:t>
            </a:fld>
            <a:endParaRPr lang="en-US" altLang="zh-CN" sz="1800"/>
          </a:p>
        </p:txBody>
      </p:sp>
    </p:spTree>
    <p:extLst>
      <p:ext uri="{BB962C8B-B14F-4D97-AF65-F5344CB8AC3E}">
        <p14:creationId xmlns:p14="http://schemas.microsoft.com/office/powerpoint/2010/main" val="34653385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8340">
                                            <p:txEl>
                                              <p:pRg st="0" end="0"/>
                                            </p:txEl>
                                          </p:spTgt>
                                        </p:tgtEl>
                                        <p:attrNameLst>
                                          <p:attrName>style.visibility</p:attrName>
                                        </p:attrNameLst>
                                      </p:cBhvr>
                                      <p:to>
                                        <p:strVal val="visible"/>
                                      </p:to>
                                    </p:set>
                                    <p:animEffect transition="in" filter="barn(outVertical)">
                                      <p:cBhvr>
                                        <p:cTn id="7" dur="500"/>
                                        <p:tgtEl>
                                          <p:spTgt spid="398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8340">
                                            <p:txEl>
                                              <p:pRg st="1" end="1"/>
                                            </p:txEl>
                                          </p:spTgt>
                                        </p:tgtEl>
                                        <p:attrNameLst>
                                          <p:attrName>style.visibility</p:attrName>
                                        </p:attrNameLst>
                                      </p:cBhvr>
                                      <p:to>
                                        <p:strVal val="visible"/>
                                      </p:to>
                                    </p:set>
                                    <p:animEffect transition="in" filter="barn(outVertical)">
                                      <p:cBhvr>
                                        <p:cTn id="12" dur="500"/>
                                        <p:tgtEl>
                                          <p:spTgt spid="398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Text Box 4">
            <a:extLst>
              <a:ext uri="{FF2B5EF4-FFF2-40B4-BE49-F238E27FC236}">
                <a16:creationId xmlns:a16="http://schemas.microsoft.com/office/drawing/2014/main" id="{A6DA0A3D-3530-A140-818F-07724A26E8B5}"/>
              </a:ext>
            </a:extLst>
          </p:cNvPr>
          <p:cNvSpPr txBox="1">
            <a:spLocks noChangeArrowheads="1"/>
          </p:cNvSpPr>
          <p:nvPr/>
        </p:nvSpPr>
        <p:spPr bwMode="auto">
          <a:xfrm>
            <a:off x="533400" y="609600"/>
            <a:ext cx="86106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b="1">
                <a:solidFill>
                  <a:srgbClr val="FF3300"/>
                </a:solidFill>
              </a:rPr>
              <a:t>Swait</a:t>
            </a:r>
            <a:r>
              <a:rPr lang="en-US" altLang="zh-CN" b="1">
                <a:solidFill>
                  <a:schemeClr val="tx1"/>
                </a:solidFill>
              </a:rPr>
              <a:t> ( S1,t1,d1,…,Sn,tn,dn )</a:t>
            </a:r>
          </a:p>
          <a:p>
            <a:pPr>
              <a:lnSpc>
                <a:spcPct val="50000"/>
              </a:lnSpc>
              <a:spcBef>
                <a:spcPct val="50000"/>
              </a:spcBef>
            </a:pPr>
            <a:r>
              <a:rPr lang="en-US" altLang="zh-CN" b="1">
                <a:solidFill>
                  <a:schemeClr val="tx1"/>
                </a:solidFill>
              </a:rPr>
              <a:t>       if S1≥t1 and … and Sn ≥tn then</a:t>
            </a:r>
          </a:p>
          <a:p>
            <a:pPr>
              <a:lnSpc>
                <a:spcPct val="50000"/>
              </a:lnSpc>
              <a:spcBef>
                <a:spcPct val="50000"/>
              </a:spcBef>
            </a:pPr>
            <a:r>
              <a:rPr lang="en-US" altLang="zh-CN" b="1">
                <a:solidFill>
                  <a:schemeClr val="tx1"/>
                </a:solidFill>
              </a:rPr>
              <a:t>           for i: = 1 to n do</a:t>
            </a:r>
          </a:p>
          <a:p>
            <a:pPr>
              <a:lnSpc>
                <a:spcPct val="50000"/>
              </a:lnSpc>
              <a:spcBef>
                <a:spcPct val="50000"/>
              </a:spcBef>
            </a:pPr>
            <a:r>
              <a:rPr lang="en-US" altLang="zh-CN" b="1">
                <a:solidFill>
                  <a:schemeClr val="tx1"/>
                </a:solidFill>
              </a:rPr>
              <a:t>             Si : = Si –di ;</a:t>
            </a:r>
          </a:p>
          <a:p>
            <a:pPr>
              <a:lnSpc>
                <a:spcPct val="50000"/>
              </a:lnSpc>
              <a:spcBef>
                <a:spcPct val="50000"/>
              </a:spcBef>
            </a:pPr>
            <a:r>
              <a:rPr lang="en-US" altLang="zh-CN" b="1">
                <a:solidFill>
                  <a:schemeClr val="tx1"/>
                </a:solidFill>
              </a:rPr>
              <a:t>           endfor</a:t>
            </a:r>
          </a:p>
          <a:p>
            <a:pPr>
              <a:lnSpc>
                <a:spcPct val="50000"/>
              </a:lnSpc>
              <a:spcBef>
                <a:spcPct val="50000"/>
              </a:spcBef>
            </a:pPr>
            <a:r>
              <a:rPr lang="en-US" altLang="zh-CN" b="1">
                <a:solidFill>
                  <a:schemeClr val="tx1"/>
                </a:solidFill>
              </a:rPr>
              <a:t>       else</a:t>
            </a:r>
          </a:p>
          <a:p>
            <a:pPr>
              <a:lnSpc>
                <a:spcPct val="50000"/>
              </a:lnSpc>
              <a:spcBef>
                <a:spcPct val="50000"/>
              </a:spcBef>
            </a:pPr>
            <a:r>
              <a:rPr lang="en-US" altLang="zh-CN" b="1">
                <a:solidFill>
                  <a:schemeClr val="tx1"/>
                </a:solidFill>
              </a:rPr>
              <a:t>            Place the executing process in the waiting queue of the first Si </a:t>
            </a:r>
          </a:p>
          <a:p>
            <a:pPr>
              <a:lnSpc>
                <a:spcPct val="50000"/>
              </a:lnSpc>
              <a:spcBef>
                <a:spcPct val="50000"/>
              </a:spcBef>
            </a:pPr>
            <a:r>
              <a:rPr lang="en-US" altLang="zh-CN" b="1">
                <a:solidFill>
                  <a:schemeClr val="tx1"/>
                </a:solidFill>
              </a:rPr>
              <a:t>            with Si</a:t>
            </a:r>
            <a:r>
              <a:rPr lang="zh-CN" altLang="en-US" b="1">
                <a:solidFill>
                  <a:schemeClr val="tx1"/>
                </a:solidFill>
              </a:rPr>
              <a:t>＜</a:t>
            </a:r>
            <a:r>
              <a:rPr lang="en-US" altLang="zh-CN" b="1">
                <a:solidFill>
                  <a:schemeClr val="tx1"/>
                </a:solidFill>
              </a:rPr>
              <a:t>ti and set its program counter to beginning of the   </a:t>
            </a:r>
          </a:p>
          <a:p>
            <a:pPr>
              <a:lnSpc>
                <a:spcPct val="50000"/>
              </a:lnSpc>
              <a:spcBef>
                <a:spcPct val="50000"/>
              </a:spcBef>
            </a:pPr>
            <a:r>
              <a:rPr lang="en-US" altLang="zh-CN" b="1">
                <a:solidFill>
                  <a:schemeClr val="tx1"/>
                </a:solidFill>
              </a:rPr>
              <a:t>             Swait  operation .</a:t>
            </a:r>
          </a:p>
          <a:p>
            <a:pPr>
              <a:lnSpc>
                <a:spcPct val="50000"/>
              </a:lnSpc>
              <a:spcBef>
                <a:spcPct val="50000"/>
              </a:spcBef>
            </a:pPr>
            <a:r>
              <a:rPr lang="en-US" altLang="zh-CN" b="1">
                <a:solidFill>
                  <a:schemeClr val="tx1"/>
                </a:solidFill>
              </a:rPr>
              <a:t>        endif ;</a:t>
            </a:r>
          </a:p>
        </p:txBody>
      </p:sp>
      <p:sp>
        <p:nvSpPr>
          <p:cNvPr id="399365" name="Text Box 5">
            <a:extLst>
              <a:ext uri="{FF2B5EF4-FFF2-40B4-BE49-F238E27FC236}">
                <a16:creationId xmlns:a16="http://schemas.microsoft.com/office/drawing/2014/main" id="{B4134C66-A620-6C44-B430-E1B8FAD411BF}"/>
              </a:ext>
            </a:extLst>
          </p:cNvPr>
          <p:cNvSpPr txBox="1">
            <a:spLocks noChangeArrowheads="1"/>
          </p:cNvSpPr>
          <p:nvPr/>
        </p:nvSpPr>
        <p:spPr bwMode="auto">
          <a:xfrm>
            <a:off x="5715000" y="609600"/>
            <a:ext cx="3124200" cy="16764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rgbClr val="3333FF"/>
                </a:solidFill>
              </a:rPr>
              <a:t>t---</a:t>
            </a:r>
            <a:r>
              <a:rPr lang="en-US" altLang="zh-CN" b="1">
                <a:solidFill>
                  <a:srgbClr val="3333FF"/>
                </a:solidFill>
              </a:rPr>
              <a:t> </a:t>
            </a:r>
            <a:r>
              <a:rPr lang="zh-CN" altLang="en-US" b="1">
                <a:solidFill>
                  <a:srgbClr val="3333FF"/>
                </a:solidFill>
              </a:rPr>
              <a:t>测试值</a:t>
            </a:r>
          </a:p>
          <a:p>
            <a:pPr>
              <a:spcBef>
                <a:spcPct val="50000"/>
              </a:spcBef>
            </a:pPr>
            <a:r>
              <a:rPr lang="en-US" altLang="zh-CN" sz="3200" b="1">
                <a:solidFill>
                  <a:srgbClr val="3333FF"/>
                </a:solidFill>
              </a:rPr>
              <a:t>d---</a:t>
            </a:r>
            <a:r>
              <a:rPr lang="en-US" altLang="zh-CN" b="1">
                <a:solidFill>
                  <a:srgbClr val="3333FF"/>
                </a:solidFill>
              </a:rPr>
              <a:t> </a:t>
            </a:r>
            <a:r>
              <a:rPr lang="zh-CN" altLang="en-US" b="1">
                <a:solidFill>
                  <a:srgbClr val="3333FF"/>
                </a:solidFill>
              </a:rPr>
              <a:t>一次所需临界资源数</a:t>
            </a:r>
          </a:p>
        </p:txBody>
      </p:sp>
      <p:sp>
        <p:nvSpPr>
          <p:cNvPr id="93188" name="Text Box 6">
            <a:extLst>
              <a:ext uri="{FF2B5EF4-FFF2-40B4-BE49-F238E27FC236}">
                <a16:creationId xmlns:a16="http://schemas.microsoft.com/office/drawing/2014/main" id="{347F82B7-6A5F-7546-9925-765D9E664BC6}"/>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9367" name="Text Box 7">
            <a:extLst>
              <a:ext uri="{FF2B5EF4-FFF2-40B4-BE49-F238E27FC236}">
                <a16:creationId xmlns:a16="http://schemas.microsoft.com/office/drawing/2014/main" id="{82A17B5E-07E3-9948-B94E-CBE2EC8CD354}"/>
              </a:ext>
            </a:extLst>
          </p:cNvPr>
          <p:cNvSpPr txBox="1">
            <a:spLocks noChangeArrowheads="1"/>
          </p:cNvSpPr>
          <p:nvPr/>
        </p:nvSpPr>
        <p:spPr bwMode="auto">
          <a:xfrm>
            <a:off x="609600" y="4495800"/>
            <a:ext cx="8534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b="1">
                <a:solidFill>
                  <a:srgbClr val="FF3300"/>
                </a:solidFill>
              </a:rPr>
              <a:t>Ssignal </a:t>
            </a:r>
            <a:r>
              <a:rPr lang="en-US" altLang="zh-CN" b="1">
                <a:solidFill>
                  <a:schemeClr val="tx1"/>
                </a:solidFill>
              </a:rPr>
              <a:t>( S1,d1;…;Sn,dn )</a:t>
            </a:r>
          </a:p>
          <a:p>
            <a:pPr>
              <a:lnSpc>
                <a:spcPct val="50000"/>
              </a:lnSpc>
              <a:spcBef>
                <a:spcPct val="50000"/>
              </a:spcBef>
            </a:pPr>
            <a:r>
              <a:rPr lang="en-US" altLang="zh-CN" b="1">
                <a:solidFill>
                  <a:schemeClr val="tx1"/>
                </a:solidFill>
              </a:rPr>
              <a:t>         for i : =1 to n do</a:t>
            </a:r>
          </a:p>
          <a:p>
            <a:pPr>
              <a:lnSpc>
                <a:spcPct val="50000"/>
              </a:lnSpc>
              <a:spcBef>
                <a:spcPct val="50000"/>
              </a:spcBef>
            </a:pPr>
            <a:r>
              <a:rPr lang="en-US" altLang="zh-CN" b="1">
                <a:solidFill>
                  <a:schemeClr val="tx1"/>
                </a:solidFill>
              </a:rPr>
              <a:t>             Si : = Si + di ;</a:t>
            </a:r>
          </a:p>
          <a:p>
            <a:pPr>
              <a:lnSpc>
                <a:spcPct val="50000"/>
              </a:lnSpc>
              <a:spcBef>
                <a:spcPct val="50000"/>
              </a:spcBef>
            </a:pPr>
            <a:r>
              <a:rPr lang="en-US" altLang="zh-CN" b="1">
                <a:solidFill>
                  <a:schemeClr val="tx1"/>
                </a:solidFill>
              </a:rPr>
              <a:t>                    Remove all the process waiting in the queue associated</a:t>
            </a:r>
          </a:p>
          <a:p>
            <a:pPr>
              <a:lnSpc>
                <a:spcPct val="50000"/>
              </a:lnSpc>
              <a:spcBef>
                <a:spcPct val="50000"/>
              </a:spcBef>
            </a:pPr>
            <a:r>
              <a:rPr lang="en-US" altLang="zh-CN" b="1">
                <a:solidFill>
                  <a:schemeClr val="tx1"/>
                </a:solidFill>
              </a:rPr>
              <a:t>                     with Si into the ready queue.</a:t>
            </a:r>
          </a:p>
          <a:p>
            <a:pPr>
              <a:lnSpc>
                <a:spcPct val="50000"/>
              </a:lnSpc>
              <a:spcBef>
                <a:spcPct val="50000"/>
              </a:spcBef>
            </a:pPr>
            <a:r>
              <a:rPr lang="en-US" altLang="zh-CN" b="1">
                <a:solidFill>
                  <a:schemeClr val="tx1"/>
                </a:solidFill>
              </a:rPr>
              <a:t>         endfor ;</a:t>
            </a:r>
            <a:endParaRPr lang="en-US" altLang="zh-CN"/>
          </a:p>
        </p:txBody>
      </p:sp>
      <p:sp>
        <p:nvSpPr>
          <p:cNvPr id="93190" name="灯片编号占位符 3">
            <a:extLst>
              <a:ext uri="{FF2B5EF4-FFF2-40B4-BE49-F238E27FC236}">
                <a16:creationId xmlns:a16="http://schemas.microsoft.com/office/drawing/2014/main" id="{1AA91132-4206-584D-BDD1-312FE405F24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112AA2C-BE74-A949-8288-BC11E12113B0}" type="slidenum">
              <a:rPr lang="zh-CN" altLang="en-US" sz="1800"/>
              <a:pPr/>
              <a:t>91</a:t>
            </a:fld>
            <a:endParaRPr lang="en-US" altLang="zh-CN" sz="1800"/>
          </a:p>
        </p:txBody>
      </p:sp>
    </p:spTree>
    <p:extLst>
      <p:ext uri="{BB962C8B-B14F-4D97-AF65-F5344CB8AC3E}">
        <p14:creationId xmlns:p14="http://schemas.microsoft.com/office/powerpoint/2010/main" val="1204194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wipe(up)">
                                      <p:cBhvr>
                                        <p:cTn id="7" dur="500"/>
                                        <p:tgtEl>
                                          <p:spTgt spid="399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365"/>
                                        </p:tgtEl>
                                        <p:attrNameLst>
                                          <p:attrName>style.visibility</p:attrName>
                                        </p:attrNameLst>
                                      </p:cBhvr>
                                      <p:to>
                                        <p:strVal val="visible"/>
                                      </p:to>
                                    </p:set>
                                    <p:animEffect transition="in" filter="dissolve">
                                      <p:cBhvr>
                                        <p:cTn id="12" dur="500"/>
                                        <p:tgtEl>
                                          <p:spTgt spid="399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367"/>
                                        </p:tgtEl>
                                        <p:attrNameLst>
                                          <p:attrName>style.visibility</p:attrName>
                                        </p:attrNameLst>
                                      </p:cBhvr>
                                      <p:to>
                                        <p:strVal val="visible"/>
                                      </p:to>
                                    </p:set>
                                    <p:animEffect transition="in" filter="wipe(up)">
                                      <p:cBhvr>
                                        <p:cTn id="17" dur="500"/>
                                        <p:tgtEl>
                                          <p:spTgt spid="399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utoUpdateAnimBg="0"/>
      <p:bldP spid="399365" grpId="0" animBg="1" autoUpdateAnimBg="0"/>
      <p:bldP spid="39936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Text Box 4">
            <a:extLst>
              <a:ext uri="{FF2B5EF4-FFF2-40B4-BE49-F238E27FC236}">
                <a16:creationId xmlns:a16="http://schemas.microsoft.com/office/drawing/2014/main" id="{2D9B1042-EF85-2C46-B2C7-8C50FCF60075}"/>
              </a:ext>
            </a:extLst>
          </p:cNvPr>
          <p:cNvSpPr txBox="1">
            <a:spLocks noChangeArrowheads="1"/>
          </p:cNvSpPr>
          <p:nvPr/>
        </p:nvSpPr>
        <p:spPr bwMode="auto">
          <a:xfrm>
            <a:off x="468313" y="660400"/>
            <a:ext cx="8496300"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信号量集 的几种特殊情况：</a:t>
            </a: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1</a:t>
            </a:r>
            <a:r>
              <a:rPr lang="zh-CN" altLang="en-US" sz="3200" b="1">
                <a:solidFill>
                  <a:srgbClr val="FF3300"/>
                </a:solidFill>
                <a:latin typeface="华文楷体" panose="02010600040101010101" pitchFamily="2" charset="-122"/>
                <a:ea typeface="华文楷体" panose="02010600040101010101" pitchFamily="2" charset="-122"/>
              </a:rPr>
              <a:t>） </a:t>
            </a:r>
            <a:r>
              <a:rPr lang="en-US" altLang="zh-CN" sz="3200" b="1">
                <a:solidFill>
                  <a:srgbClr val="FF3300"/>
                </a:solidFill>
                <a:latin typeface="华文楷体" panose="02010600040101010101" pitchFamily="2" charset="-122"/>
                <a:ea typeface="华文楷体" panose="02010600040101010101" pitchFamily="2" charset="-122"/>
              </a:rPr>
              <a:t>Swait ( S,d,d )</a:t>
            </a:r>
            <a:endParaRPr lang="zh-CN" altLang="en-US" sz="3200" b="1">
              <a:solidFill>
                <a:srgbClr val="FF3300"/>
              </a:solidFill>
              <a:latin typeface="华文楷体" panose="02010600040101010101" pitchFamily="2" charset="-122"/>
              <a:ea typeface="华文楷体" panose="02010600040101010101" pitchFamily="2" charset="-122"/>
            </a:endParaRP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此时在信号量集中只有一个信号量，但它允许每次申请</a:t>
            </a: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d</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个资源，当现有资源数</a:t>
            </a:r>
            <a:r>
              <a:rPr lang="zh-CN" altLang="en-US" sz="3200" b="1">
                <a:solidFill>
                  <a:srgbClr val="3333FF"/>
                </a:solidFill>
                <a:latin typeface="华文楷体" panose="02010600040101010101" pitchFamily="2" charset="-122"/>
                <a:ea typeface="华文楷体" panose="02010600040101010101" pitchFamily="2" charset="-122"/>
              </a:rPr>
              <a:t>少于 </a:t>
            </a:r>
            <a:r>
              <a:rPr lang="en-US" altLang="zh-CN" sz="3200" b="1">
                <a:solidFill>
                  <a:srgbClr val="3333FF"/>
                </a:solidFill>
                <a:latin typeface="华文楷体" panose="02010600040101010101" pitchFamily="2" charset="-122"/>
                <a:ea typeface="华文楷体" panose="02010600040101010101" pitchFamily="2" charset="-122"/>
              </a:rPr>
              <a:t>d </a:t>
            </a:r>
            <a:r>
              <a:rPr lang="zh-CN" altLang="en-US" sz="3200" b="1">
                <a:solidFill>
                  <a:schemeClr val="tx1"/>
                </a:solidFill>
                <a:latin typeface="华文楷体" panose="02010600040101010101" pitchFamily="2" charset="-122"/>
                <a:ea typeface="华文楷体" panose="02010600040101010101" pitchFamily="2" charset="-122"/>
              </a:rPr>
              <a:t>时，不与分配。</a:t>
            </a: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2</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Swait ( S,1,1 ) </a:t>
            </a:r>
            <a:endParaRPr lang="zh-CN" altLang="en-US" sz="3200" b="1">
              <a:solidFill>
                <a:srgbClr val="FF3300"/>
              </a:solidFill>
              <a:latin typeface="华文楷体" panose="02010600040101010101" pitchFamily="2" charset="-122"/>
              <a:ea typeface="华文楷体" panose="02010600040101010101" pitchFamily="2" charset="-122"/>
            </a:endParaRP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此时的信号量集已蜕化为一般的记录型信号量（</a:t>
            </a:r>
            <a:r>
              <a:rPr lang="en-US" altLang="zh-CN" sz="3200" b="1">
                <a:solidFill>
                  <a:srgbClr val="3333FF"/>
                </a:solidFill>
                <a:latin typeface="华文楷体" panose="02010600040101010101" pitchFamily="2" charset="-122"/>
                <a:ea typeface="华文楷体" panose="02010600040101010101" pitchFamily="2" charset="-122"/>
              </a:rPr>
              <a:t>S&gt;1</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时）或互斥信号量（</a:t>
            </a:r>
            <a:r>
              <a:rPr lang="en-US" altLang="zh-CN" sz="3200" b="1">
                <a:solidFill>
                  <a:srgbClr val="3333FF"/>
                </a:solidFill>
                <a:latin typeface="华文楷体" panose="02010600040101010101" pitchFamily="2" charset="-122"/>
                <a:ea typeface="华文楷体" panose="02010600040101010101" pitchFamily="2" charset="-122"/>
              </a:rPr>
              <a:t>S=1</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时）。   </a:t>
            </a:r>
            <a:endParaRPr lang="zh-CN" altLang="en-US" sz="3200" b="1">
              <a:solidFill>
                <a:srgbClr val="3333FF"/>
              </a:solidFill>
              <a:latin typeface="华文楷体" panose="02010600040101010101" pitchFamily="2" charset="-122"/>
              <a:ea typeface="华文楷体" panose="02010600040101010101" pitchFamily="2" charset="-122"/>
            </a:endParaRPr>
          </a:p>
        </p:txBody>
      </p:sp>
      <p:sp>
        <p:nvSpPr>
          <p:cNvPr id="94211" name="Text Box 5">
            <a:extLst>
              <a:ext uri="{FF2B5EF4-FFF2-40B4-BE49-F238E27FC236}">
                <a16:creationId xmlns:a16="http://schemas.microsoft.com/office/drawing/2014/main" id="{22F5F82B-2381-E041-88CC-53BE3057E8D1}"/>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4212" name="灯片编号占位符 3">
            <a:extLst>
              <a:ext uri="{FF2B5EF4-FFF2-40B4-BE49-F238E27FC236}">
                <a16:creationId xmlns:a16="http://schemas.microsoft.com/office/drawing/2014/main" id="{D71EFE59-7EB4-E34A-A975-7A22EB82FAC6}"/>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002F710-7A12-374D-ACA0-5E25228595EE}" type="slidenum">
              <a:rPr lang="zh-CN" altLang="en-US" sz="1800"/>
              <a:pPr/>
              <a:t>92</a:t>
            </a:fld>
            <a:endParaRPr lang="en-US" altLang="zh-CN" sz="1800"/>
          </a:p>
        </p:txBody>
      </p:sp>
    </p:spTree>
    <p:extLst>
      <p:ext uri="{BB962C8B-B14F-4D97-AF65-F5344CB8AC3E}">
        <p14:creationId xmlns:p14="http://schemas.microsoft.com/office/powerpoint/2010/main" val="380037844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0388">
                                            <p:txEl>
                                              <p:pRg st="0" end="0"/>
                                            </p:txEl>
                                          </p:spTgt>
                                        </p:tgtEl>
                                        <p:attrNameLst>
                                          <p:attrName>style.visibility</p:attrName>
                                        </p:attrNameLst>
                                      </p:cBhvr>
                                      <p:to>
                                        <p:strVal val="visible"/>
                                      </p:to>
                                    </p:set>
                                    <p:animEffect transition="in" filter="barn(outVertical)">
                                      <p:cBhvr>
                                        <p:cTn id="7" dur="500"/>
                                        <p:tgtEl>
                                          <p:spTgt spid="400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0388">
                                            <p:txEl>
                                              <p:pRg st="1" end="1"/>
                                            </p:txEl>
                                          </p:spTgt>
                                        </p:tgtEl>
                                        <p:attrNameLst>
                                          <p:attrName>style.visibility</p:attrName>
                                        </p:attrNameLst>
                                      </p:cBhvr>
                                      <p:to>
                                        <p:strVal val="visible"/>
                                      </p:to>
                                    </p:set>
                                    <p:animEffect transition="in" filter="barn(outVertical)">
                                      <p:cBhvr>
                                        <p:cTn id="12" dur="500"/>
                                        <p:tgtEl>
                                          <p:spTgt spid="4003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0388">
                                            <p:txEl>
                                              <p:pRg st="2" end="2"/>
                                            </p:txEl>
                                          </p:spTgt>
                                        </p:tgtEl>
                                        <p:attrNameLst>
                                          <p:attrName>style.visibility</p:attrName>
                                        </p:attrNameLst>
                                      </p:cBhvr>
                                      <p:to>
                                        <p:strVal val="visible"/>
                                      </p:to>
                                    </p:set>
                                    <p:animEffect transition="in" filter="barn(outVertical)">
                                      <p:cBhvr>
                                        <p:cTn id="17" dur="500"/>
                                        <p:tgtEl>
                                          <p:spTgt spid="4003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0388">
                                            <p:txEl>
                                              <p:pRg st="3" end="3"/>
                                            </p:txEl>
                                          </p:spTgt>
                                        </p:tgtEl>
                                        <p:attrNameLst>
                                          <p:attrName>style.visibility</p:attrName>
                                        </p:attrNameLst>
                                      </p:cBhvr>
                                      <p:to>
                                        <p:strVal val="visible"/>
                                      </p:to>
                                    </p:set>
                                    <p:animEffect transition="in" filter="barn(outVertical)">
                                      <p:cBhvr>
                                        <p:cTn id="22" dur="500"/>
                                        <p:tgtEl>
                                          <p:spTgt spid="4003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0388">
                                            <p:txEl>
                                              <p:pRg st="4" end="4"/>
                                            </p:txEl>
                                          </p:spTgt>
                                        </p:tgtEl>
                                        <p:attrNameLst>
                                          <p:attrName>style.visibility</p:attrName>
                                        </p:attrNameLst>
                                      </p:cBhvr>
                                      <p:to>
                                        <p:strVal val="visible"/>
                                      </p:to>
                                    </p:set>
                                    <p:animEffect transition="in" filter="barn(outVertical)">
                                      <p:cBhvr>
                                        <p:cTn id="27" dur="500"/>
                                        <p:tgtEl>
                                          <p:spTgt spid="4003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3" name="Text Box 5">
            <a:extLst>
              <a:ext uri="{FF2B5EF4-FFF2-40B4-BE49-F238E27FC236}">
                <a16:creationId xmlns:a16="http://schemas.microsoft.com/office/drawing/2014/main" id="{46CA19BD-8B13-BC4E-8AFE-1B9565DEB875}"/>
              </a:ext>
            </a:extLst>
          </p:cNvPr>
          <p:cNvSpPr txBox="1">
            <a:spLocks noChangeArrowheads="1"/>
          </p:cNvSpPr>
          <p:nvPr/>
        </p:nvSpPr>
        <p:spPr bwMode="auto">
          <a:xfrm>
            <a:off x="684213" y="836613"/>
            <a:ext cx="81359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3</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Swait ( S,1,0 ) </a:t>
            </a:r>
            <a:endParaRPr lang="zh-CN" altLang="en-US" sz="3200" b="1">
              <a:solidFill>
                <a:srgbClr val="0000FF"/>
              </a:solidFill>
              <a:latin typeface="华文楷体" panose="02010600040101010101" pitchFamily="2" charset="-122"/>
              <a:ea typeface="华文楷体" panose="02010600040101010101" pitchFamily="2" charset="-122"/>
            </a:endParaRPr>
          </a:p>
          <a:p>
            <a:endParaRPr lang="zh-CN" altLang="en-US" sz="3200" b="1">
              <a:solidFill>
                <a:schemeClr val="tx1"/>
              </a:solidFill>
              <a:latin typeface="华文楷体" panose="02010600040101010101" pitchFamily="2" charset="-122"/>
              <a:ea typeface="华文楷体" panose="02010600040101010101" pitchFamily="2" charset="-122"/>
            </a:endParaRPr>
          </a:p>
          <a:p>
            <a:r>
              <a:rPr lang="zh-CN" altLang="en-US" sz="3200" b="1">
                <a:solidFill>
                  <a:schemeClr val="tx1"/>
                </a:solidFill>
                <a:latin typeface="华文楷体" panose="02010600040101010101" pitchFamily="2" charset="-122"/>
                <a:ea typeface="华文楷体" panose="02010600040101010101" pitchFamily="2" charset="-122"/>
              </a:rPr>
              <a:t>  这是一种很特殊且很有用的信号量。</a:t>
            </a:r>
          </a:p>
          <a:p>
            <a:endParaRPr lang="zh-CN" altLang="en-US" sz="3200" b="1">
              <a:solidFill>
                <a:schemeClr val="tx1"/>
              </a:solidFill>
              <a:latin typeface="华文楷体" panose="02010600040101010101" pitchFamily="2" charset="-122"/>
              <a:ea typeface="华文楷体" panose="02010600040101010101" pitchFamily="2" charset="-122"/>
            </a:endParaRPr>
          </a:p>
          <a:p>
            <a:r>
              <a:rPr lang="zh-CN" altLang="en-US" sz="3200" b="1">
                <a:solidFill>
                  <a:schemeClr val="tx1"/>
                </a:solidFill>
                <a:latin typeface="华文楷体" panose="02010600040101010101" pitchFamily="2" charset="-122"/>
                <a:ea typeface="华文楷体" panose="02010600040101010101" pitchFamily="2" charset="-122"/>
              </a:rPr>
              <a:t>  当</a:t>
            </a:r>
            <a:r>
              <a:rPr lang="en-US" altLang="zh-CN" sz="3200" b="1">
                <a:solidFill>
                  <a:srgbClr val="3333FF"/>
                </a:solidFill>
                <a:latin typeface="华文楷体" panose="02010600040101010101" pitchFamily="2" charset="-122"/>
                <a:ea typeface="华文楷体" panose="02010600040101010101" pitchFamily="2" charset="-122"/>
              </a:rPr>
              <a:t>S≥1</a:t>
            </a:r>
            <a:r>
              <a:rPr lang="zh-CN" altLang="en-US" sz="3200" b="1">
                <a:solidFill>
                  <a:schemeClr val="tx1"/>
                </a:solidFill>
                <a:latin typeface="华文楷体" panose="02010600040101010101" pitchFamily="2" charset="-122"/>
                <a:ea typeface="华文楷体" panose="02010600040101010101" pitchFamily="2" charset="-122"/>
              </a:rPr>
              <a:t>时，允许多个进程进入某</a:t>
            </a:r>
            <a:r>
              <a:rPr lang="zh-CN" altLang="en-US" sz="3200" b="1">
                <a:solidFill>
                  <a:srgbClr val="3333FF"/>
                </a:solidFill>
                <a:latin typeface="华文楷体" panose="02010600040101010101" pitchFamily="2" charset="-122"/>
                <a:ea typeface="华文楷体" panose="02010600040101010101" pitchFamily="2" charset="-122"/>
              </a:rPr>
              <a:t>特定区</a:t>
            </a:r>
            <a:r>
              <a:rPr lang="en-US" altLang="zh-CN" sz="3200" b="1">
                <a:solidFill>
                  <a:srgbClr val="3333FF"/>
                </a:solidFill>
                <a:latin typeface="华文楷体" panose="02010600040101010101" pitchFamily="2" charset="-122"/>
                <a:ea typeface="华文楷体" panose="02010600040101010101" pitchFamily="2" charset="-122"/>
              </a:rPr>
              <a:t>;</a:t>
            </a:r>
          </a:p>
          <a:p>
            <a:endParaRPr lang="en-US" altLang="zh-CN" sz="3200" b="1">
              <a:solidFill>
                <a:srgbClr val="3333FF"/>
              </a:solidFill>
              <a:latin typeface="华文楷体" panose="02010600040101010101" pitchFamily="2" charset="-122"/>
              <a:ea typeface="华文楷体" panose="02010600040101010101" pitchFamily="2" charset="-122"/>
            </a:endParaRPr>
          </a:p>
          <a:p>
            <a:r>
              <a:rPr lang="en-US" altLang="zh-CN" sz="3200" b="1">
                <a:solidFill>
                  <a:srgbClr val="3333FF"/>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当</a:t>
            </a:r>
            <a:r>
              <a:rPr lang="en-US" altLang="zh-CN" sz="3200" b="1">
                <a:solidFill>
                  <a:srgbClr val="3333FF"/>
                </a:solidFill>
                <a:latin typeface="华文楷体" panose="02010600040101010101" pitchFamily="2" charset="-122"/>
                <a:ea typeface="华文楷体" panose="02010600040101010101" pitchFamily="2" charset="-122"/>
              </a:rPr>
              <a:t>S=0</a:t>
            </a:r>
            <a:r>
              <a:rPr lang="zh-CN" altLang="en-US" sz="3200" b="1">
                <a:solidFill>
                  <a:schemeClr val="tx1"/>
                </a:solidFill>
                <a:latin typeface="华文楷体" panose="02010600040101010101" pitchFamily="2" charset="-122"/>
                <a:ea typeface="华文楷体" panose="02010600040101010101" pitchFamily="2" charset="-122"/>
              </a:rPr>
              <a:t>时，将阻止任何进程进入</a:t>
            </a:r>
            <a:r>
              <a:rPr lang="zh-CN" altLang="en-US" sz="3200" b="1">
                <a:solidFill>
                  <a:srgbClr val="3333FF"/>
                </a:solidFill>
                <a:latin typeface="华文楷体" panose="02010600040101010101" pitchFamily="2" charset="-122"/>
                <a:ea typeface="华文楷体" panose="02010600040101010101" pitchFamily="2" charset="-122"/>
              </a:rPr>
              <a:t>特定区</a:t>
            </a:r>
            <a:r>
              <a:rPr lang="zh-CN" altLang="en-US" sz="3200" b="1">
                <a:solidFill>
                  <a:schemeClr val="tx1"/>
                </a:solidFill>
                <a:latin typeface="华文楷体" panose="02010600040101010101" pitchFamily="2" charset="-122"/>
                <a:ea typeface="华文楷体" panose="02010600040101010101" pitchFamily="2" charset="-122"/>
              </a:rPr>
              <a:t>。</a:t>
            </a:r>
          </a:p>
          <a:p>
            <a:endParaRPr lang="zh-CN" altLang="en-US" sz="3200" b="1">
              <a:solidFill>
                <a:schemeClr val="tx1"/>
              </a:solidFill>
              <a:latin typeface="华文楷体" panose="02010600040101010101" pitchFamily="2" charset="-122"/>
              <a:ea typeface="华文楷体" panose="02010600040101010101" pitchFamily="2" charset="-122"/>
            </a:endParaRP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此时</a:t>
            </a:r>
            <a:r>
              <a:rPr lang="en-US" altLang="zh-CN" sz="3200" b="1">
                <a:solidFill>
                  <a:srgbClr val="FF0000"/>
                </a:solidFill>
                <a:latin typeface="华文楷体" panose="02010600040101010101" pitchFamily="2" charset="-122"/>
                <a:ea typeface="华文楷体" panose="02010600040101010101" pitchFamily="2" charset="-122"/>
              </a:rPr>
              <a:t>S</a:t>
            </a:r>
            <a:r>
              <a:rPr lang="zh-CN" altLang="en-US" sz="3200" b="1">
                <a:solidFill>
                  <a:srgbClr val="FF0000"/>
                </a:solidFill>
                <a:latin typeface="华文楷体" panose="02010600040101010101" pitchFamily="2" charset="-122"/>
                <a:ea typeface="华文楷体" panose="02010600040101010101" pitchFamily="2" charset="-122"/>
              </a:rPr>
              <a:t>的作用</a:t>
            </a:r>
            <a:r>
              <a:rPr lang="en-US" altLang="zh-CN" sz="3200" b="1">
                <a:solidFill>
                  <a:srgbClr val="FF0000"/>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相当于一个</a:t>
            </a:r>
            <a:r>
              <a:rPr lang="zh-CN" altLang="en-US" sz="3200" b="1">
                <a:solidFill>
                  <a:srgbClr val="3333FF"/>
                </a:solidFill>
                <a:latin typeface="华文楷体" panose="02010600040101010101" pitchFamily="2" charset="-122"/>
                <a:ea typeface="华文楷体" panose="02010600040101010101" pitchFamily="2" charset="-122"/>
              </a:rPr>
              <a:t>可控开关。</a:t>
            </a:r>
          </a:p>
          <a:p>
            <a:pPr>
              <a:spcBef>
                <a:spcPct val="50000"/>
              </a:spcBef>
            </a:pPr>
            <a:endParaRPr lang="en-US" altLang="zh-CN" sz="3200">
              <a:latin typeface="华文楷体" panose="02010600040101010101" pitchFamily="2" charset="-122"/>
              <a:ea typeface="华文楷体" panose="02010600040101010101" pitchFamily="2" charset="-122"/>
            </a:endParaRPr>
          </a:p>
        </p:txBody>
      </p:sp>
      <p:sp>
        <p:nvSpPr>
          <p:cNvPr id="95235" name="Text Box 6">
            <a:extLst>
              <a:ext uri="{FF2B5EF4-FFF2-40B4-BE49-F238E27FC236}">
                <a16:creationId xmlns:a16="http://schemas.microsoft.com/office/drawing/2014/main" id="{7173C82D-3AD3-6740-93F9-565DD7FFAE1C}"/>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5236" name="灯片编号占位符 3">
            <a:extLst>
              <a:ext uri="{FF2B5EF4-FFF2-40B4-BE49-F238E27FC236}">
                <a16:creationId xmlns:a16="http://schemas.microsoft.com/office/drawing/2014/main" id="{CFC0DB8B-2666-6044-A874-7CA90A97492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E22C455-FC1C-A941-96C4-179B19895AC8}" type="slidenum">
              <a:rPr lang="zh-CN" altLang="en-US" sz="1800"/>
              <a:pPr/>
              <a:t>93</a:t>
            </a:fld>
            <a:endParaRPr lang="en-US" altLang="zh-CN" sz="1800"/>
          </a:p>
        </p:txBody>
      </p:sp>
    </p:spTree>
    <p:extLst>
      <p:ext uri="{BB962C8B-B14F-4D97-AF65-F5344CB8AC3E}">
        <p14:creationId xmlns:p14="http://schemas.microsoft.com/office/powerpoint/2010/main" val="26469753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1413">
                                            <p:txEl>
                                              <p:pRg st="0" end="0"/>
                                            </p:txEl>
                                          </p:spTgt>
                                        </p:tgtEl>
                                        <p:attrNameLst>
                                          <p:attrName>style.visibility</p:attrName>
                                        </p:attrNameLst>
                                      </p:cBhvr>
                                      <p:to>
                                        <p:strVal val="visible"/>
                                      </p:to>
                                    </p:set>
                                    <p:animEffect transition="in" filter="dissolve">
                                      <p:cBhvr>
                                        <p:cTn id="7" dur="500"/>
                                        <p:tgtEl>
                                          <p:spTgt spid="401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1413">
                                            <p:txEl>
                                              <p:pRg st="2" end="2"/>
                                            </p:txEl>
                                          </p:spTgt>
                                        </p:tgtEl>
                                        <p:attrNameLst>
                                          <p:attrName>style.visibility</p:attrName>
                                        </p:attrNameLst>
                                      </p:cBhvr>
                                      <p:to>
                                        <p:strVal val="visible"/>
                                      </p:to>
                                    </p:set>
                                    <p:animEffect transition="in" filter="dissolve">
                                      <p:cBhvr>
                                        <p:cTn id="12" dur="500"/>
                                        <p:tgtEl>
                                          <p:spTgt spid="40141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1413">
                                            <p:txEl>
                                              <p:pRg st="4" end="4"/>
                                            </p:txEl>
                                          </p:spTgt>
                                        </p:tgtEl>
                                        <p:attrNameLst>
                                          <p:attrName>style.visibility</p:attrName>
                                        </p:attrNameLst>
                                      </p:cBhvr>
                                      <p:to>
                                        <p:strVal val="visible"/>
                                      </p:to>
                                    </p:set>
                                    <p:animEffect transition="in" filter="dissolve">
                                      <p:cBhvr>
                                        <p:cTn id="17" dur="500"/>
                                        <p:tgtEl>
                                          <p:spTgt spid="40141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1413">
                                            <p:txEl>
                                              <p:pRg st="6" end="6"/>
                                            </p:txEl>
                                          </p:spTgt>
                                        </p:tgtEl>
                                        <p:attrNameLst>
                                          <p:attrName>style.visibility</p:attrName>
                                        </p:attrNameLst>
                                      </p:cBhvr>
                                      <p:to>
                                        <p:strVal val="visible"/>
                                      </p:to>
                                    </p:set>
                                    <p:animEffect transition="in" filter="dissolve">
                                      <p:cBhvr>
                                        <p:cTn id="22" dur="500"/>
                                        <p:tgtEl>
                                          <p:spTgt spid="40141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1413">
                                            <p:txEl>
                                              <p:pRg st="8" end="8"/>
                                            </p:txEl>
                                          </p:spTgt>
                                        </p:tgtEl>
                                        <p:attrNameLst>
                                          <p:attrName>style.visibility</p:attrName>
                                        </p:attrNameLst>
                                      </p:cBhvr>
                                      <p:to>
                                        <p:strVal val="visible"/>
                                      </p:to>
                                    </p:set>
                                    <p:animEffect transition="in" filter="dissolve">
                                      <p:cBhvr>
                                        <p:cTn id="27" dur="500"/>
                                        <p:tgtEl>
                                          <p:spTgt spid="4014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4">
            <a:extLst>
              <a:ext uri="{FF2B5EF4-FFF2-40B4-BE49-F238E27FC236}">
                <a16:creationId xmlns:a16="http://schemas.microsoft.com/office/drawing/2014/main" id="{722B3565-B6DB-194B-B302-5169CBA5C262}"/>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信号量的应用</a:t>
            </a:r>
          </a:p>
        </p:txBody>
      </p:sp>
      <p:sp>
        <p:nvSpPr>
          <p:cNvPr id="379909" name="Text Box 5">
            <a:extLst>
              <a:ext uri="{FF2B5EF4-FFF2-40B4-BE49-F238E27FC236}">
                <a16:creationId xmlns:a16="http://schemas.microsoft.com/office/drawing/2014/main" id="{2AD63777-678C-1644-99DF-5148DA1B1C06}"/>
              </a:ext>
            </a:extLst>
          </p:cNvPr>
          <p:cNvSpPr txBox="1">
            <a:spLocks noChangeArrowheads="1"/>
          </p:cNvSpPr>
          <p:nvPr/>
        </p:nvSpPr>
        <p:spPr bwMode="auto">
          <a:xfrm>
            <a:off x="533400" y="1368425"/>
            <a:ext cx="83058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en-US"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实现方法：</a:t>
            </a:r>
            <a:r>
              <a:rPr lang="zh-CN" altLang="en-US" sz="3200" b="1">
                <a:solidFill>
                  <a:srgbClr val="000000"/>
                </a:solidFill>
                <a:latin typeface="华文楷体" panose="02010600040101010101" pitchFamily="2" charset="-122"/>
                <a:ea typeface="华文楷体" panose="02010600040101010101" pitchFamily="2" charset="-122"/>
              </a:rPr>
              <a:t>先</a:t>
            </a:r>
            <a:r>
              <a:rPr lang="en-US" altLang="en-US" sz="3200" b="1">
                <a:solidFill>
                  <a:srgbClr val="000000"/>
                </a:solidFill>
                <a:latin typeface="华文楷体" panose="02010600040101010101" pitchFamily="2" charset="-122"/>
                <a:ea typeface="华文楷体" panose="02010600040101010101" pitchFamily="2" charset="-122"/>
              </a:rPr>
              <a:t>为</a:t>
            </a:r>
            <a:r>
              <a:rPr lang="zh-CN" altLang="en-US" sz="3200" b="1">
                <a:solidFill>
                  <a:srgbClr val="000000"/>
                </a:solidFill>
                <a:latin typeface="华文楷体" panose="02010600040101010101" pitchFamily="2" charset="-122"/>
                <a:ea typeface="华文楷体" panose="02010600040101010101" pitchFamily="2" charset="-122"/>
              </a:rPr>
              <a:t>临界</a:t>
            </a:r>
            <a:r>
              <a:rPr lang="en-US" altLang="en-US" sz="3200" b="1">
                <a:solidFill>
                  <a:srgbClr val="000000"/>
                </a:solidFill>
                <a:latin typeface="华文楷体" panose="02010600040101010101" pitchFamily="2" charset="-122"/>
                <a:ea typeface="华文楷体" panose="02010600040101010101" pitchFamily="2" charset="-122"/>
              </a:rPr>
              <a:t>资源设置一互斥信号量mutex</a:t>
            </a:r>
            <a:r>
              <a:rPr lang="zh-CN" altLang="en-US" sz="3200" b="1">
                <a:solidFill>
                  <a:srgbClr val="000000"/>
                </a:solidFill>
                <a:latin typeface="华文楷体" panose="02010600040101010101" pitchFamily="2" charset="-122"/>
                <a:ea typeface="华文楷体" panose="02010600040101010101" pitchFamily="2" charset="-122"/>
              </a:rPr>
              <a:t>，并设其初始值为１，然后将各进程的临界区（ＣＳ）置于</a:t>
            </a:r>
            <a:r>
              <a:rPr lang="en-US" altLang="en-US" sz="3200" b="1">
                <a:solidFill>
                  <a:srgbClr val="000000"/>
                </a:solidFill>
                <a:latin typeface="华文楷体" panose="02010600040101010101" pitchFamily="2" charset="-122"/>
                <a:ea typeface="华文楷体" panose="02010600040101010101" pitchFamily="2" charset="-122"/>
              </a:rPr>
              <a:t>wait(mutex)</a:t>
            </a:r>
            <a:r>
              <a:rPr lang="zh-CN" altLang="en-US" sz="3200" b="1">
                <a:solidFill>
                  <a:srgbClr val="000000"/>
                </a:solidFill>
                <a:latin typeface="华文楷体" panose="02010600040101010101" pitchFamily="2" charset="-122"/>
                <a:ea typeface="华文楷体" panose="02010600040101010101" pitchFamily="2" charset="-122"/>
              </a:rPr>
              <a:t>和</a:t>
            </a:r>
            <a:r>
              <a:rPr lang="en-US" altLang="en-US" sz="3200" b="1">
                <a:solidFill>
                  <a:srgbClr val="000000"/>
                </a:solidFill>
                <a:latin typeface="华文楷体" panose="02010600040101010101" pitchFamily="2" charset="-122"/>
                <a:ea typeface="华文楷体" panose="02010600040101010101" pitchFamily="2" charset="-122"/>
              </a:rPr>
              <a:t>signal(mutex)</a:t>
            </a:r>
            <a:r>
              <a:rPr lang="zh-CN" altLang="en-US" sz="3200" b="1">
                <a:solidFill>
                  <a:srgbClr val="000000"/>
                </a:solidFill>
                <a:latin typeface="华文楷体" panose="02010600040101010101" pitchFamily="2" charset="-122"/>
                <a:ea typeface="华文楷体" panose="02010600040101010101" pitchFamily="2" charset="-122"/>
              </a:rPr>
              <a:t>操作之间。    </a:t>
            </a:r>
          </a:p>
        </p:txBody>
      </p:sp>
      <p:sp>
        <p:nvSpPr>
          <p:cNvPr id="379910" name="Text Box 6">
            <a:extLst>
              <a:ext uri="{FF2B5EF4-FFF2-40B4-BE49-F238E27FC236}">
                <a16:creationId xmlns:a16="http://schemas.microsoft.com/office/drawing/2014/main" id="{B8F77BE7-03E0-4B4C-A244-B95C1FE0B0F7}"/>
              </a:ext>
            </a:extLst>
          </p:cNvPr>
          <p:cNvSpPr txBox="1">
            <a:spLocks noChangeArrowheads="1"/>
          </p:cNvSpPr>
          <p:nvPr/>
        </p:nvSpPr>
        <p:spPr bwMode="auto">
          <a:xfrm>
            <a:off x="533400" y="3657600"/>
            <a:ext cx="83058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5000"/>
              </a:lnSpc>
              <a:spcBef>
                <a:spcPct val="50000"/>
              </a:spcBef>
            </a:pPr>
            <a:r>
              <a:rPr lang="en-US" altLang="zh-CN" sz="3200" b="1">
                <a:solidFill>
                  <a:srgbClr val="FF0000"/>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注意：</a:t>
            </a:r>
            <a:r>
              <a:rPr lang="zh-CN" altLang="en-US" sz="3200" b="1">
                <a:solidFill>
                  <a:srgbClr val="000000"/>
                </a:solidFill>
                <a:latin typeface="华文楷体" panose="02010600040101010101" pitchFamily="2" charset="-122"/>
                <a:ea typeface="华文楷体" panose="02010600040101010101" pitchFamily="2" charset="-122"/>
              </a:rPr>
              <a:t>在利用信号量机制实现进程互斥时，</a:t>
            </a:r>
            <a:r>
              <a:rPr lang="en-US" altLang="en-US"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和</a:t>
            </a:r>
            <a:r>
              <a:rPr lang="en-US" altLang="en-US" sz="3200" b="1">
                <a:solidFill>
                  <a:srgbClr val="0000FF"/>
                </a:solidFill>
                <a:latin typeface="华文楷体" panose="02010600040101010101" pitchFamily="2" charset="-122"/>
                <a:ea typeface="华文楷体" panose="02010600040101010101" pitchFamily="2" charset="-122"/>
              </a:rPr>
              <a:t>signal</a:t>
            </a:r>
            <a:r>
              <a:rPr lang="zh-CN" altLang="en-US" sz="3200" b="1">
                <a:solidFill>
                  <a:srgbClr val="0000FF"/>
                </a:solidFill>
                <a:latin typeface="华文楷体" panose="02010600040101010101" pitchFamily="2" charset="-122"/>
                <a:ea typeface="华文楷体" panose="02010600040101010101" pitchFamily="2" charset="-122"/>
              </a:rPr>
              <a:t>必须成对地出现</a:t>
            </a:r>
            <a:r>
              <a:rPr lang="zh-CN" altLang="en-US" sz="3200" b="1">
                <a:solidFill>
                  <a:srgbClr val="000000"/>
                </a:solidFill>
                <a:latin typeface="华文楷体" panose="02010600040101010101" pitchFamily="2" charset="-122"/>
                <a:ea typeface="华文楷体" panose="02010600040101010101" pitchFamily="2" charset="-122"/>
              </a:rPr>
              <a:t>。</a:t>
            </a:r>
          </a:p>
          <a:p>
            <a:pPr>
              <a:lnSpc>
                <a:spcPct val="75000"/>
              </a:lnSpc>
              <a:spcBef>
                <a:spcPct val="50000"/>
              </a:spcBef>
            </a:pPr>
            <a:r>
              <a:rPr lang="zh-CN"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缺少</a:t>
            </a:r>
            <a:r>
              <a:rPr lang="en-US" altLang="en-US" sz="3200" b="1">
                <a:solidFill>
                  <a:srgbClr val="FF0000"/>
                </a:solidFill>
                <a:latin typeface="华文楷体" panose="02010600040101010101" pitchFamily="2" charset="-122"/>
                <a:ea typeface="华文楷体" panose="02010600040101010101" pitchFamily="2" charset="-122"/>
              </a:rPr>
              <a:t>wait</a:t>
            </a:r>
            <a:r>
              <a:rPr lang="zh-CN" altLang="en-US" sz="3200" b="1">
                <a:solidFill>
                  <a:srgbClr val="FF0000"/>
                </a:solidFill>
                <a:latin typeface="华文楷体" panose="02010600040101010101" pitchFamily="2" charset="-122"/>
                <a:ea typeface="华文楷体" panose="02010600040101010101" pitchFamily="2" charset="-122"/>
              </a:rPr>
              <a:t>会导致系统混乱；</a:t>
            </a:r>
          </a:p>
          <a:p>
            <a:pPr>
              <a:lnSpc>
                <a:spcPct val="95000"/>
              </a:lnSpc>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    缺少</a:t>
            </a:r>
            <a:r>
              <a:rPr lang="en-US" altLang="en-US" sz="3200" b="1">
                <a:solidFill>
                  <a:srgbClr val="FF0000"/>
                </a:solidFill>
                <a:latin typeface="华文楷体" panose="02010600040101010101" pitchFamily="2" charset="-122"/>
                <a:ea typeface="华文楷体" panose="02010600040101010101" pitchFamily="2" charset="-122"/>
              </a:rPr>
              <a:t>signal</a:t>
            </a:r>
            <a:r>
              <a:rPr lang="zh-CN" altLang="en-US" sz="3200" b="1">
                <a:solidFill>
                  <a:srgbClr val="FF0000"/>
                </a:solidFill>
                <a:latin typeface="华文楷体" panose="02010600040101010101" pitchFamily="2" charset="-122"/>
                <a:ea typeface="华文楷体" panose="02010600040101010101" pitchFamily="2" charset="-122"/>
              </a:rPr>
              <a:t>会使临界资源永远不会被释放！</a:t>
            </a:r>
          </a:p>
        </p:txBody>
      </p:sp>
      <p:sp>
        <p:nvSpPr>
          <p:cNvPr id="379911" name="Text Box 7">
            <a:extLst>
              <a:ext uri="{FF2B5EF4-FFF2-40B4-BE49-F238E27FC236}">
                <a16:creationId xmlns:a16="http://schemas.microsoft.com/office/drawing/2014/main" id="{D0B998D0-4071-A042-B610-0FFB91599BC1}"/>
              </a:ext>
            </a:extLst>
          </p:cNvPr>
          <p:cNvSpPr txBox="1">
            <a:spLocks noChangeArrowheads="1"/>
          </p:cNvSpPr>
          <p:nvPr/>
        </p:nvSpPr>
        <p:spPr bwMode="auto">
          <a:xfrm>
            <a:off x="533400" y="609600"/>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0000FF"/>
                </a:solidFill>
                <a:latin typeface="华文楷体" panose="02010600040101010101" pitchFamily="2" charset="-122"/>
                <a:ea typeface="华文楷体" panose="02010600040101010101" pitchFamily="2" charset="-122"/>
              </a:rPr>
              <a:t>一</a:t>
            </a:r>
            <a:r>
              <a:rPr lang="en-US" altLang="en-US" sz="3600" b="1">
                <a:solidFill>
                  <a:srgbClr val="0000FF"/>
                </a:solidFill>
                <a:latin typeface="华文楷体" panose="02010600040101010101" pitchFamily="2" charset="-122"/>
                <a:ea typeface="华文楷体" panose="02010600040101010101" pitchFamily="2" charset="-122"/>
              </a:rPr>
              <a:t>、利用信号量实现互斥</a:t>
            </a:r>
            <a:endParaRPr lang="zh-CN" altLang="en-US" sz="3600" b="1">
              <a:solidFill>
                <a:srgbClr val="0000FF"/>
              </a:solidFill>
              <a:latin typeface="华文楷体" panose="02010600040101010101" pitchFamily="2" charset="-122"/>
              <a:ea typeface="华文楷体" panose="02010600040101010101" pitchFamily="2" charset="-122"/>
            </a:endParaRPr>
          </a:p>
        </p:txBody>
      </p:sp>
      <p:sp>
        <p:nvSpPr>
          <p:cNvPr id="96262" name="灯片编号占位符 3">
            <a:extLst>
              <a:ext uri="{FF2B5EF4-FFF2-40B4-BE49-F238E27FC236}">
                <a16:creationId xmlns:a16="http://schemas.microsoft.com/office/drawing/2014/main" id="{18941EB6-5CF3-7448-9C50-8390783CF31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924B8BC-1A91-E646-B90A-E8FE9A9603FE}" type="slidenum">
              <a:rPr lang="zh-CN" altLang="en-US" sz="1800"/>
              <a:pPr/>
              <a:t>94</a:t>
            </a:fld>
            <a:endParaRPr lang="en-US" altLang="zh-CN" sz="1800"/>
          </a:p>
        </p:txBody>
      </p:sp>
    </p:spTree>
    <p:extLst>
      <p:ext uri="{BB962C8B-B14F-4D97-AF65-F5344CB8AC3E}">
        <p14:creationId xmlns:p14="http://schemas.microsoft.com/office/powerpoint/2010/main" val="1423956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9911"/>
                                        </p:tgtEl>
                                        <p:attrNameLst>
                                          <p:attrName>style.visibility</p:attrName>
                                        </p:attrNameLst>
                                      </p:cBhvr>
                                      <p:to>
                                        <p:strVal val="visible"/>
                                      </p:to>
                                    </p:set>
                                    <p:animEffect transition="in" filter="dissolve">
                                      <p:cBhvr>
                                        <p:cTn id="7" dur="500"/>
                                        <p:tgtEl>
                                          <p:spTgt spid="379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9909"/>
                                        </p:tgtEl>
                                        <p:attrNameLst>
                                          <p:attrName>style.visibility</p:attrName>
                                        </p:attrNameLst>
                                      </p:cBhvr>
                                      <p:to>
                                        <p:strVal val="visible"/>
                                      </p:to>
                                    </p:set>
                                    <p:animEffect transition="in" filter="dissolve">
                                      <p:cBhvr>
                                        <p:cTn id="12" dur="500"/>
                                        <p:tgtEl>
                                          <p:spTgt spid="379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379910"/>
                                        </p:tgtEl>
                                        <p:attrNameLst>
                                          <p:attrName>style.visibility</p:attrName>
                                        </p:attrNameLst>
                                      </p:cBhvr>
                                      <p:to>
                                        <p:strVal val="visible"/>
                                      </p:to>
                                    </p:set>
                                    <p:anim calcmode="lin" valueType="num">
                                      <p:cBhvr>
                                        <p:cTn id="17" dur="1000" fill="hold"/>
                                        <p:tgtEl>
                                          <p:spTgt spid="379910"/>
                                        </p:tgtEl>
                                        <p:attrNameLst>
                                          <p:attrName>ppt_w</p:attrName>
                                        </p:attrNameLst>
                                      </p:cBhvr>
                                      <p:tavLst>
                                        <p:tav tm="0">
                                          <p:val>
                                            <p:fltVal val="0"/>
                                          </p:val>
                                        </p:tav>
                                        <p:tav tm="100000">
                                          <p:val>
                                            <p:strVal val="#ppt_w"/>
                                          </p:val>
                                        </p:tav>
                                      </p:tavLst>
                                    </p:anim>
                                    <p:anim calcmode="lin" valueType="num">
                                      <p:cBhvr>
                                        <p:cTn id="18" dur="1000" fill="hold"/>
                                        <p:tgtEl>
                                          <p:spTgt spid="379910"/>
                                        </p:tgtEl>
                                        <p:attrNameLst>
                                          <p:attrName>ppt_h</p:attrName>
                                        </p:attrNameLst>
                                      </p:cBhvr>
                                      <p:tavLst>
                                        <p:tav tm="0">
                                          <p:val>
                                            <p:fltVal val="0"/>
                                          </p:val>
                                        </p:tav>
                                        <p:tav tm="100000">
                                          <p:val>
                                            <p:strVal val="#ppt_h"/>
                                          </p:val>
                                        </p:tav>
                                      </p:tavLst>
                                    </p:anim>
                                    <p:anim calcmode="lin" valueType="num">
                                      <p:cBhvr>
                                        <p:cTn id="19" dur="1000" fill="hold"/>
                                        <p:tgtEl>
                                          <p:spTgt spid="37991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799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autoUpdateAnimBg="0"/>
      <p:bldP spid="379910" grpId="0" autoUpdateAnimBg="0"/>
      <p:bldP spid="3799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4">
            <a:extLst>
              <a:ext uri="{FF2B5EF4-FFF2-40B4-BE49-F238E27FC236}">
                <a16:creationId xmlns:a16="http://schemas.microsoft.com/office/drawing/2014/main" id="{B5D98E8D-0E4E-F744-89DC-E508121CD17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7283" name="Text Box 5">
            <a:extLst>
              <a:ext uri="{FF2B5EF4-FFF2-40B4-BE49-F238E27FC236}">
                <a16:creationId xmlns:a16="http://schemas.microsoft.com/office/drawing/2014/main" id="{2DD73F7C-427D-8440-A3D2-48F69D2538D6}"/>
              </a:ext>
            </a:extLst>
          </p:cNvPr>
          <p:cNvSpPr txBox="1">
            <a:spLocks noChangeArrowheads="1"/>
          </p:cNvSpPr>
          <p:nvPr/>
        </p:nvSpPr>
        <p:spPr bwMode="auto">
          <a:xfrm>
            <a:off x="533400" y="5334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zh-CN"/>
          </a:p>
        </p:txBody>
      </p:sp>
      <p:sp>
        <p:nvSpPr>
          <p:cNvPr id="381958" name="Text Box 6">
            <a:extLst>
              <a:ext uri="{FF2B5EF4-FFF2-40B4-BE49-F238E27FC236}">
                <a16:creationId xmlns:a16="http://schemas.microsoft.com/office/drawing/2014/main" id="{4A2EA2A7-A1B7-2444-99B0-550B66E90DA1}"/>
              </a:ext>
            </a:extLst>
          </p:cNvPr>
          <p:cNvSpPr txBox="1">
            <a:spLocks noChangeArrowheads="1"/>
          </p:cNvSpPr>
          <p:nvPr/>
        </p:nvSpPr>
        <p:spPr bwMode="auto">
          <a:xfrm>
            <a:off x="755650" y="620713"/>
            <a:ext cx="7315200" cy="641350"/>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en-US" sz="3600" b="1">
                <a:solidFill>
                  <a:srgbClr val="0000FF"/>
                </a:solidFill>
                <a:latin typeface="华文楷体" panose="02010600040101010101" pitchFamily="2" charset="-122"/>
                <a:ea typeface="华文楷体" panose="02010600040101010101" pitchFamily="2" charset="-122"/>
              </a:rPr>
              <a:t>利用信号量实现</a:t>
            </a:r>
            <a:r>
              <a:rPr lang="zh-CN" altLang="en-US" sz="3600" b="1">
                <a:solidFill>
                  <a:srgbClr val="0000FF"/>
                </a:solidFill>
                <a:latin typeface="华文楷体" panose="02010600040101010101" pitchFamily="2" charset="-122"/>
                <a:ea typeface="华文楷体" panose="02010600040101010101" pitchFamily="2" charset="-122"/>
              </a:rPr>
              <a:t>进程</a:t>
            </a:r>
            <a:r>
              <a:rPr lang="en-US" altLang="en-US" sz="3600" b="1">
                <a:solidFill>
                  <a:srgbClr val="0000FF"/>
                </a:solidFill>
                <a:latin typeface="华文楷体" panose="02010600040101010101" pitchFamily="2" charset="-122"/>
                <a:ea typeface="华文楷体" panose="02010600040101010101" pitchFamily="2" charset="-122"/>
              </a:rPr>
              <a:t>互斥</a:t>
            </a:r>
            <a:r>
              <a:rPr lang="zh-CN" altLang="en-US" sz="3600" b="1">
                <a:solidFill>
                  <a:srgbClr val="0000FF"/>
                </a:solidFill>
                <a:latin typeface="华文楷体" panose="02010600040101010101" pitchFamily="2" charset="-122"/>
                <a:ea typeface="华文楷体" panose="02010600040101010101" pitchFamily="2" charset="-122"/>
              </a:rPr>
              <a:t>的描述：</a:t>
            </a:r>
            <a:endParaRPr lang="zh-CN" altLang="en-US" sz="3600" b="1">
              <a:solidFill>
                <a:srgbClr val="FFFFFF"/>
              </a:solidFill>
              <a:effectLst>
                <a:outerShdw blurRad="38100" dist="38100" dir="2700000" algn="tl">
                  <a:srgbClr val="C0C0C0"/>
                </a:outerShdw>
              </a:effectLst>
              <a:latin typeface="楷体_GB2312" pitchFamily="49" charset="-122"/>
              <a:ea typeface="楷体_GB2312" pitchFamily="49" charset="-122"/>
            </a:endParaRPr>
          </a:p>
        </p:txBody>
      </p:sp>
      <p:sp>
        <p:nvSpPr>
          <p:cNvPr id="97285" name="Text Box 8">
            <a:extLst>
              <a:ext uri="{FF2B5EF4-FFF2-40B4-BE49-F238E27FC236}">
                <a16:creationId xmlns:a16="http://schemas.microsoft.com/office/drawing/2014/main" id="{C660B9C4-8434-2943-9164-F67E76FB5FFD}"/>
              </a:ext>
            </a:extLst>
          </p:cNvPr>
          <p:cNvSpPr txBox="1">
            <a:spLocks noChangeArrowheads="1"/>
          </p:cNvSpPr>
          <p:nvPr/>
        </p:nvSpPr>
        <p:spPr bwMode="auto">
          <a:xfrm flipV="1">
            <a:off x="4800600" y="1600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rot="10800000">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zh-CN"/>
          </a:p>
        </p:txBody>
      </p:sp>
      <p:sp>
        <p:nvSpPr>
          <p:cNvPr id="8" name="Rectangle 3">
            <a:extLst>
              <a:ext uri="{FF2B5EF4-FFF2-40B4-BE49-F238E27FC236}">
                <a16:creationId xmlns:a16="http://schemas.microsoft.com/office/drawing/2014/main" id="{11D01D8F-6451-6941-8744-24DB7D098D86}"/>
              </a:ext>
            </a:extLst>
          </p:cNvPr>
          <p:cNvSpPr txBox="1">
            <a:spLocks noChangeArrowheads="1"/>
          </p:cNvSpPr>
          <p:nvPr/>
        </p:nvSpPr>
        <p:spPr>
          <a:xfrm>
            <a:off x="971550" y="1341438"/>
            <a:ext cx="7056438" cy="5300662"/>
          </a:xfrm>
          <a:prstGeom prst="rect">
            <a:avLst/>
          </a:prstGeom>
          <a:solidFill>
            <a:srgbClr val="DDDDDD"/>
          </a:solidFill>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2" eaLnBrk="1" hangingPunct="1">
              <a:spcBef>
                <a:spcPct val="20000"/>
              </a:spcBef>
              <a:buFont typeface="Wingdings" pitchFamily="2" charset="2"/>
              <a:buNone/>
            </a:pPr>
            <a:r>
              <a:rPr lang="zh-CN"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semaphore mutex;</a:t>
            </a:r>
          </a:p>
          <a:p>
            <a:pPr lvl="2" eaLnBrk="1" hangingPunct="1">
              <a:spcBef>
                <a:spcPct val="20000"/>
              </a:spcBef>
              <a:buFont typeface="Wingdings" pitchFamily="2" charset="2"/>
              <a:buNone/>
            </a:pPr>
            <a:r>
              <a:rPr lang="en-US" altLang="zh-CN" sz="3200">
                <a:solidFill>
                  <a:srgbClr val="FF0000"/>
                </a:solidFill>
                <a:latin typeface="Times New Roman" panose="02020603050405020304" pitchFamily="18" charset="0"/>
                <a:ea typeface="华文新魏" panose="02010800040101010101" pitchFamily="2" charset="-122"/>
                <a:cs typeface="Tahoma" panose="020B0604030504040204" pitchFamily="34" charset="0"/>
              </a:rPr>
              <a:t>    mutex=1</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a:t>
            </a:r>
          </a:p>
          <a:p>
            <a:pPr lvl="2" eaLnBrk="1" hangingPunct="1">
              <a:spcBef>
                <a:spcPct val="20000"/>
              </a:spcBef>
              <a:buFont typeface="Wingdings" pitchFamily="2" charset="2"/>
              <a:buNone/>
            </a:pPr>
            <a:r>
              <a:rPr lang="en-US" altLang="zh-CN" sz="3200">
                <a:solidFill>
                  <a:srgbClr val="0033CC"/>
                </a:solidFill>
                <a:latin typeface="Times New Roman" panose="02020603050405020304" pitchFamily="18" charset="0"/>
                <a:ea typeface="华文新魏" panose="02010800040101010101" pitchFamily="2" charset="-122"/>
                <a:cs typeface="Tahoma" panose="020B0604030504040204" pitchFamily="34" charset="0"/>
              </a:rPr>
              <a:t> cobegin</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process Pi( ) {      /*i=1,</a:t>
            </a:r>
            <a:r>
              <a:rPr lang="en-GB"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,n*/</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wait(mutex);</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a:t>
            </a:r>
            <a:r>
              <a:rPr lang="zh-CN" altLang="en-US"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临界区</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signal(mutex);</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a:t>
            </a:r>
          </a:p>
          <a:p>
            <a:pPr lvl="2" eaLnBrk="1" hangingPunct="1">
              <a:spcBef>
                <a:spcPct val="20000"/>
              </a:spcBef>
              <a:buFont typeface="Wingdings" pitchFamily="2" charset="2"/>
              <a:buNone/>
            </a:pPr>
            <a:r>
              <a:rPr lang="en-US" altLang="zh-CN" sz="3200">
                <a:solidFill>
                  <a:srgbClr val="0033CC"/>
                </a:solidFill>
                <a:latin typeface="Times New Roman" panose="02020603050405020304" pitchFamily="18" charset="0"/>
                <a:ea typeface="华文新魏" panose="02010800040101010101" pitchFamily="2" charset="-122"/>
                <a:cs typeface="Tahoma" panose="020B0604030504040204" pitchFamily="34" charset="0"/>
              </a:rPr>
              <a:t> coend</a:t>
            </a:r>
            <a:endParaRPr lang="en-US" altLang="zh-CN" sz="3200" b="1">
              <a:solidFill>
                <a:srgbClr val="0033CC"/>
              </a:solidFill>
              <a:latin typeface="Times New Roman" panose="02020603050405020304" pitchFamily="18" charset="0"/>
              <a:ea typeface="华文新魏" panose="02010800040101010101" pitchFamily="2" charset="-122"/>
              <a:cs typeface="Tahoma" panose="020B0604030504040204" pitchFamily="34" charset="0"/>
            </a:endParaRPr>
          </a:p>
        </p:txBody>
      </p:sp>
      <p:sp>
        <p:nvSpPr>
          <p:cNvPr id="97287" name="灯片编号占位符 3">
            <a:extLst>
              <a:ext uri="{FF2B5EF4-FFF2-40B4-BE49-F238E27FC236}">
                <a16:creationId xmlns:a16="http://schemas.microsoft.com/office/drawing/2014/main" id="{EDF4B2AB-1488-A141-A456-79A57E8EA4D6}"/>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22DEEBF-2F23-7046-B174-546F1A55DE0F}" type="slidenum">
              <a:rPr lang="zh-CN" altLang="en-US" sz="1800"/>
              <a:pPr/>
              <a:t>95</a:t>
            </a:fld>
            <a:endParaRPr lang="en-US" altLang="zh-CN" sz="1800"/>
          </a:p>
        </p:txBody>
      </p:sp>
    </p:spTree>
    <p:extLst>
      <p:ext uri="{BB962C8B-B14F-4D97-AF65-F5344CB8AC3E}">
        <p14:creationId xmlns:p14="http://schemas.microsoft.com/office/powerpoint/2010/main" val="3754410085"/>
      </p:ext>
    </p:extLst>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a:extLst>
              <a:ext uri="{FF2B5EF4-FFF2-40B4-BE49-F238E27FC236}">
                <a16:creationId xmlns:a16="http://schemas.microsoft.com/office/drawing/2014/main" id="{FB975A1A-AFE3-8347-AC6D-E243B9F90FB1}"/>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82981" name="Rectangle 5">
            <a:extLst>
              <a:ext uri="{FF2B5EF4-FFF2-40B4-BE49-F238E27FC236}">
                <a16:creationId xmlns:a16="http://schemas.microsoft.com/office/drawing/2014/main" id="{2654FD2A-7191-AB43-BC45-12CEE71FEF32}"/>
              </a:ext>
            </a:extLst>
          </p:cNvPr>
          <p:cNvSpPr>
            <a:spLocks noChangeArrowheads="1"/>
          </p:cNvSpPr>
          <p:nvPr/>
        </p:nvSpPr>
        <p:spPr bwMode="auto">
          <a:xfrm>
            <a:off x="533400" y="1196975"/>
            <a:ext cx="8305800" cy="2286000"/>
          </a:xfrm>
          <a:prstGeom prst="rect">
            <a:avLst/>
          </a:prstGeom>
          <a:noFill/>
          <a:ln w="12700">
            <a:noFill/>
            <a:miter lim="800000"/>
            <a:headEnd type="none" w="sm" len="sm"/>
            <a:tailEnd type="none" w="sm" len="sm"/>
          </a:ln>
          <a:effec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95000"/>
              </a:lnSpc>
            </a:pPr>
            <a:r>
              <a:rPr lang="zh-CN" altLang="en-US" sz="32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例：</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有两个并发执行的进程 </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P1</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和 </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P2</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hangingPunct="1">
              <a:lnSpc>
                <a:spcPct val="120000"/>
              </a:lnSpc>
            </a:pP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P1</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中有语句</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S1</a:t>
            </a:r>
          </a:p>
          <a:p>
            <a:pPr hangingPunct="1">
              <a:lnSpc>
                <a:spcPct val="120000"/>
              </a:lnSpc>
            </a:pP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P2</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中有语句</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S2</a:t>
            </a:r>
          </a:p>
          <a:p>
            <a:pPr hangingPunct="1">
              <a:lnSpc>
                <a:spcPct val="120000"/>
              </a:lnSpc>
            </a:pP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希望</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S1</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执行后再执行</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S2</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p:txBody>
      </p:sp>
      <p:sp>
        <p:nvSpPr>
          <p:cNvPr id="98308" name="Text Box 6">
            <a:extLst>
              <a:ext uri="{FF2B5EF4-FFF2-40B4-BE49-F238E27FC236}">
                <a16:creationId xmlns:a16="http://schemas.microsoft.com/office/drawing/2014/main" id="{0B7D90A1-D6C4-4E4B-A8B6-1753A082D575}"/>
              </a:ext>
            </a:extLst>
          </p:cNvPr>
          <p:cNvSpPr txBox="1">
            <a:spLocks noChangeArrowheads="1"/>
          </p:cNvSpPr>
          <p:nvPr/>
        </p:nvSpPr>
        <p:spPr bwMode="auto">
          <a:xfrm>
            <a:off x="609600" y="609600"/>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二、利用信号量实现前趋关系</a:t>
            </a:r>
          </a:p>
        </p:txBody>
      </p:sp>
      <p:sp>
        <p:nvSpPr>
          <p:cNvPr id="382983" name="Text Box 7">
            <a:extLst>
              <a:ext uri="{FF2B5EF4-FFF2-40B4-BE49-F238E27FC236}">
                <a16:creationId xmlns:a16="http://schemas.microsoft.com/office/drawing/2014/main" id="{AC8A21E5-C842-9F4D-A037-33FBDFF6E2DE}"/>
              </a:ext>
            </a:extLst>
          </p:cNvPr>
          <p:cNvSpPr txBox="1">
            <a:spLocks noChangeArrowheads="1"/>
          </p:cNvSpPr>
          <p:nvPr/>
        </p:nvSpPr>
        <p:spPr bwMode="auto">
          <a:xfrm>
            <a:off x="533400" y="3573463"/>
            <a:ext cx="83058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zh-CN" altLang="en-US" sz="3200" b="1">
                <a:solidFill>
                  <a:srgbClr val="FF0000"/>
                </a:solidFill>
                <a:latin typeface="华文楷体" panose="02010600040101010101" pitchFamily="2" charset="-122"/>
                <a:ea typeface="华文楷体" panose="02010600040101010101" pitchFamily="2" charset="-122"/>
              </a:rPr>
              <a:t>方法：</a:t>
            </a:r>
            <a:r>
              <a:rPr lang="en-US" altLang="en-US" sz="3200" b="1">
                <a:solidFill>
                  <a:srgbClr val="000000"/>
                </a:solidFill>
                <a:latin typeface="华文楷体" panose="02010600040101010101" pitchFamily="2" charset="-122"/>
                <a:ea typeface="华文楷体" panose="02010600040101010101" pitchFamily="2" charset="-122"/>
              </a:rPr>
              <a:t>使进程 </a:t>
            </a:r>
            <a:r>
              <a:rPr lang="en-US" altLang="zh-CN" sz="3200" b="1">
                <a:solidFill>
                  <a:srgbClr val="000000"/>
                </a:solidFill>
                <a:latin typeface="华文楷体" panose="02010600040101010101" pitchFamily="2" charset="-122"/>
                <a:ea typeface="华文楷体" panose="02010600040101010101" pitchFamily="2" charset="-122"/>
              </a:rPr>
              <a:t>P1</a:t>
            </a:r>
            <a:r>
              <a:rPr lang="zh-CN" altLang="en-US" sz="3200" b="1">
                <a:solidFill>
                  <a:srgbClr val="000000"/>
                </a:solidFill>
                <a:latin typeface="华文楷体" panose="02010600040101010101" pitchFamily="2" charset="-122"/>
                <a:ea typeface="华文楷体" panose="02010600040101010101" pitchFamily="2" charset="-122"/>
              </a:rPr>
              <a:t>和 </a:t>
            </a:r>
            <a:r>
              <a:rPr lang="en-US" altLang="zh-CN" sz="3200" b="1">
                <a:solidFill>
                  <a:srgbClr val="000000"/>
                </a:solidFill>
                <a:latin typeface="华文楷体" panose="02010600040101010101" pitchFamily="2" charset="-122"/>
                <a:ea typeface="华文楷体" panose="02010600040101010101" pitchFamily="2" charset="-122"/>
              </a:rPr>
              <a:t>P2 </a:t>
            </a:r>
            <a:r>
              <a:rPr lang="en-US" altLang="en-US" sz="3200" b="1">
                <a:solidFill>
                  <a:srgbClr val="000000"/>
                </a:solidFill>
                <a:latin typeface="华文楷体" panose="02010600040101010101" pitchFamily="2" charset="-122"/>
                <a:ea typeface="华文楷体" panose="02010600040101010101" pitchFamily="2" charset="-122"/>
              </a:rPr>
              <a:t>共享一个公用信号量</a:t>
            </a:r>
            <a:r>
              <a:rPr lang="en-US" altLang="zh-CN" sz="3200" b="1">
                <a:solidFill>
                  <a:srgbClr val="000000"/>
                </a:solidFill>
                <a:latin typeface="华文楷体" panose="02010600040101010101" pitchFamily="2" charset="-122"/>
                <a:ea typeface="华文楷体" panose="02010600040101010101" pitchFamily="2" charset="-122"/>
              </a:rPr>
              <a:t>S</a:t>
            </a:r>
            <a:r>
              <a:rPr lang="zh-CN" altLang="en-US" sz="3200" b="1">
                <a:solidFill>
                  <a:srgbClr val="000000"/>
                </a:solidFill>
                <a:latin typeface="华文楷体" panose="02010600040101010101" pitchFamily="2" charset="-122"/>
                <a:ea typeface="华文楷体" panose="02010600040101010101" pitchFamily="2" charset="-122"/>
              </a:rPr>
              <a:t>，并赋于其初值为</a:t>
            </a:r>
            <a:r>
              <a:rPr lang="en-US" altLang="zh-CN" sz="3200" b="1">
                <a:solidFill>
                  <a:srgbClr val="000000"/>
                </a:solidFill>
                <a:latin typeface="华文楷体" panose="02010600040101010101" pitchFamily="2" charset="-122"/>
                <a:ea typeface="华文楷体" panose="02010600040101010101" pitchFamily="2" charset="-122"/>
              </a:rPr>
              <a:t>0</a:t>
            </a:r>
            <a:r>
              <a:rPr lang="zh-CN" altLang="en-US" sz="3200" b="1">
                <a:solidFill>
                  <a:srgbClr val="000000"/>
                </a:solidFill>
                <a:latin typeface="华文楷体" panose="02010600040101010101" pitchFamily="2" charset="-122"/>
                <a:ea typeface="华文楷体" panose="02010600040101010101" pitchFamily="2" charset="-122"/>
              </a:rPr>
              <a:t>，将</a:t>
            </a:r>
            <a:r>
              <a:rPr lang="en-US" altLang="zh-CN" sz="3200" b="1">
                <a:solidFill>
                  <a:srgbClr val="000000"/>
                </a:solidFill>
                <a:latin typeface="华文楷体" panose="02010600040101010101" pitchFamily="2" charset="-122"/>
                <a:ea typeface="华文楷体" panose="02010600040101010101" pitchFamily="2" charset="-122"/>
              </a:rPr>
              <a:t>signal</a:t>
            </a:r>
            <a:r>
              <a:rPr kumimoji="0" lang="zh-CN" altLang="en-US" sz="3200" b="1">
                <a:solidFill>
                  <a:srgbClr val="000000"/>
                </a:solidFill>
                <a:latin typeface="华文楷体" panose="02010600040101010101" pitchFamily="2" charset="-122"/>
                <a:ea typeface="华文楷体" panose="02010600040101010101" pitchFamily="2" charset="-122"/>
              </a:rPr>
              <a:t>放在</a:t>
            </a:r>
            <a:r>
              <a:rPr kumimoji="0" lang="en-US" altLang="zh-CN" sz="3200" b="1">
                <a:solidFill>
                  <a:srgbClr val="000000"/>
                </a:solidFill>
                <a:latin typeface="华文楷体" panose="02010600040101010101" pitchFamily="2" charset="-122"/>
                <a:ea typeface="华文楷体" panose="02010600040101010101" pitchFamily="2" charset="-122"/>
              </a:rPr>
              <a:t>S1</a:t>
            </a:r>
            <a:r>
              <a:rPr kumimoji="0" lang="zh-CN" altLang="en-US" sz="3200" b="1">
                <a:solidFill>
                  <a:srgbClr val="000000"/>
                </a:solidFill>
                <a:latin typeface="华文楷体" panose="02010600040101010101" pitchFamily="2" charset="-122"/>
                <a:ea typeface="华文楷体" panose="02010600040101010101" pitchFamily="2" charset="-122"/>
              </a:rPr>
              <a:t>的后面；而在</a:t>
            </a:r>
            <a:r>
              <a:rPr kumimoji="0" lang="en-US" altLang="zh-CN" sz="3200" b="1">
                <a:solidFill>
                  <a:srgbClr val="000000"/>
                </a:solidFill>
                <a:latin typeface="华文楷体" panose="02010600040101010101" pitchFamily="2" charset="-122"/>
                <a:ea typeface="华文楷体" panose="02010600040101010101" pitchFamily="2" charset="-122"/>
              </a:rPr>
              <a:t>S2</a:t>
            </a:r>
            <a:r>
              <a:rPr kumimoji="0" lang="zh-CN" altLang="en-US" sz="3200" b="1">
                <a:solidFill>
                  <a:srgbClr val="000000"/>
                </a:solidFill>
                <a:latin typeface="华文楷体" panose="02010600040101010101" pitchFamily="2" charset="-122"/>
                <a:ea typeface="华文楷体" panose="02010600040101010101" pitchFamily="2" charset="-122"/>
              </a:rPr>
              <a:t>语句前面插入</a:t>
            </a:r>
            <a:r>
              <a:rPr kumimoji="0" lang="en-US" altLang="zh-CN" sz="3200" b="1">
                <a:solidFill>
                  <a:srgbClr val="000000"/>
                </a:solidFill>
                <a:latin typeface="华文楷体" panose="02010600040101010101" pitchFamily="2" charset="-122"/>
                <a:ea typeface="华文楷体" panose="02010600040101010101" pitchFamily="2" charset="-122"/>
              </a:rPr>
              <a:t>wait</a:t>
            </a:r>
            <a:r>
              <a:rPr kumimoji="0" lang="zh-CN" altLang="en-US" sz="3200" b="1">
                <a:solidFill>
                  <a:srgbClr val="000000"/>
                </a:solidFill>
                <a:latin typeface="华文楷体" panose="02010600040101010101" pitchFamily="2" charset="-122"/>
                <a:ea typeface="华文楷体" panose="02010600040101010101" pitchFamily="2" charset="-122"/>
              </a:rPr>
              <a:t>操作，即：</a:t>
            </a:r>
          </a:p>
          <a:p>
            <a:pPr hangingPunct="1">
              <a:lnSpc>
                <a:spcPct val="120000"/>
              </a:lnSpc>
            </a:pPr>
            <a:r>
              <a:rPr kumimoji="0" lang="zh-CN" altLang="en-US" sz="3200" b="1">
                <a:solidFill>
                  <a:srgbClr val="000000"/>
                </a:solidFill>
                <a:latin typeface="华文楷体" panose="02010600040101010101" pitchFamily="2" charset="-122"/>
                <a:ea typeface="华文楷体" panose="02010600040101010101" pitchFamily="2" charset="-122"/>
              </a:rPr>
              <a:t>    在进程</a:t>
            </a:r>
            <a:r>
              <a:rPr kumimoji="0" lang="en-US" altLang="zh-CN" sz="3200" b="1">
                <a:solidFill>
                  <a:srgbClr val="000000"/>
                </a:solidFill>
                <a:latin typeface="华文楷体" panose="02010600040101010101" pitchFamily="2" charset="-122"/>
                <a:ea typeface="华文楷体" panose="02010600040101010101" pitchFamily="2" charset="-122"/>
              </a:rPr>
              <a:t>P1</a:t>
            </a:r>
            <a:r>
              <a:rPr kumimoji="0" lang="zh-CN" altLang="en-US" sz="3200" b="1">
                <a:solidFill>
                  <a:srgbClr val="000000"/>
                </a:solidFill>
                <a:latin typeface="华文楷体" panose="02010600040101010101" pitchFamily="2" charset="-122"/>
                <a:ea typeface="华文楷体" panose="02010600040101010101" pitchFamily="2" charset="-122"/>
              </a:rPr>
              <a:t>中，用</a:t>
            </a:r>
            <a:r>
              <a:rPr kumimoji="0" lang="en-US" altLang="zh-CN" sz="3200" b="1">
                <a:solidFill>
                  <a:srgbClr val="000000"/>
                </a:solidFill>
                <a:latin typeface="华文楷体" panose="02010600040101010101" pitchFamily="2" charset="-122"/>
                <a:ea typeface="华文楷体" panose="02010600040101010101" pitchFamily="2" charset="-122"/>
              </a:rPr>
              <a:t>: </a:t>
            </a:r>
            <a:r>
              <a:rPr kumimoji="0" lang="en-US" altLang="zh-CN" sz="3200" b="1">
                <a:solidFill>
                  <a:srgbClr val="0000FF"/>
                </a:solidFill>
                <a:latin typeface="华文楷体" panose="02010600040101010101" pitchFamily="2" charset="-122"/>
                <a:ea typeface="华文楷体" panose="02010600040101010101" pitchFamily="2" charset="-122"/>
              </a:rPr>
              <a:t>S1; signal(s);</a:t>
            </a:r>
          </a:p>
          <a:p>
            <a:pPr hangingPunct="1">
              <a:lnSpc>
                <a:spcPct val="120000"/>
              </a:lnSpc>
            </a:pPr>
            <a:r>
              <a:rPr kumimoji="0" lang="en-US" altLang="zh-CN" sz="3200" b="1">
                <a:solidFill>
                  <a:srgbClr val="000000"/>
                </a:solidFill>
                <a:latin typeface="华文楷体" panose="02010600040101010101" pitchFamily="2" charset="-122"/>
                <a:ea typeface="华文楷体" panose="02010600040101010101" pitchFamily="2" charset="-122"/>
              </a:rPr>
              <a:t>    </a:t>
            </a:r>
            <a:r>
              <a:rPr kumimoji="0" lang="zh-CN" altLang="zh-CN" sz="3200" b="1">
                <a:solidFill>
                  <a:srgbClr val="000000"/>
                </a:solidFill>
                <a:latin typeface="华文楷体" panose="02010600040101010101" pitchFamily="2" charset="-122"/>
                <a:ea typeface="华文楷体" panose="02010600040101010101" pitchFamily="2" charset="-122"/>
              </a:rPr>
              <a:t>在进程</a:t>
            </a:r>
            <a:r>
              <a:rPr kumimoji="0" lang="en-US" altLang="zh-CN" sz="3200" b="1">
                <a:solidFill>
                  <a:srgbClr val="000000"/>
                </a:solidFill>
                <a:latin typeface="华文楷体" panose="02010600040101010101" pitchFamily="2" charset="-122"/>
                <a:ea typeface="华文楷体" panose="02010600040101010101" pitchFamily="2" charset="-122"/>
              </a:rPr>
              <a:t>P2</a:t>
            </a:r>
            <a:r>
              <a:rPr kumimoji="0" lang="zh-CN" altLang="en-US" sz="3200" b="1">
                <a:solidFill>
                  <a:srgbClr val="000000"/>
                </a:solidFill>
                <a:latin typeface="华文楷体" panose="02010600040101010101" pitchFamily="2" charset="-122"/>
                <a:ea typeface="华文楷体" panose="02010600040101010101" pitchFamily="2" charset="-122"/>
              </a:rPr>
              <a:t>中，用</a:t>
            </a:r>
            <a:r>
              <a:rPr kumimoji="0" lang="en-US" altLang="zh-CN" sz="3200" b="1">
                <a:solidFill>
                  <a:srgbClr val="000000"/>
                </a:solidFill>
                <a:latin typeface="华文楷体" panose="02010600040101010101" pitchFamily="2" charset="-122"/>
                <a:ea typeface="华文楷体" panose="02010600040101010101" pitchFamily="2" charset="-122"/>
              </a:rPr>
              <a:t>: </a:t>
            </a:r>
            <a:r>
              <a:rPr kumimoji="0" lang="en-US" altLang="zh-CN" sz="3200" b="1">
                <a:solidFill>
                  <a:srgbClr val="0000FF"/>
                </a:solidFill>
                <a:latin typeface="华文楷体" panose="02010600040101010101" pitchFamily="2" charset="-122"/>
                <a:ea typeface="华文楷体" panose="02010600040101010101" pitchFamily="2" charset="-122"/>
              </a:rPr>
              <a:t>wait(s)</a:t>
            </a:r>
            <a:r>
              <a:rPr kumimoji="0" lang="zh-CN" altLang="en-US" sz="3200" b="1">
                <a:solidFill>
                  <a:srgbClr val="0000FF"/>
                </a:solidFill>
                <a:latin typeface="华文楷体" panose="02010600040101010101" pitchFamily="2" charset="-122"/>
                <a:ea typeface="华文楷体" panose="02010600040101010101" pitchFamily="2" charset="-122"/>
              </a:rPr>
              <a:t>；</a:t>
            </a:r>
            <a:r>
              <a:rPr kumimoji="0" lang="en-US" altLang="zh-CN" sz="3200" b="1">
                <a:solidFill>
                  <a:srgbClr val="0000FF"/>
                </a:solidFill>
                <a:latin typeface="华文楷体" panose="02010600040101010101" pitchFamily="2" charset="-122"/>
                <a:ea typeface="华文楷体" panose="02010600040101010101" pitchFamily="2" charset="-122"/>
              </a:rPr>
              <a:t>S2;</a:t>
            </a:r>
            <a:endParaRPr lang="en-US" altLang="zh-CN">
              <a:solidFill>
                <a:srgbClr val="0000FF"/>
              </a:solidFill>
              <a:latin typeface="华文楷体" panose="02010600040101010101" pitchFamily="2" charset="-122"/>
              <a:ea typeface="华文楷体" panose="02010600040101010101" pitchFamily="2" charset="-122"/>
            </a:endParaRPr>
          </a:p>
        </p:txBody>
      </p:sp>
      <p:sp>
        <p:nvSpPr>
          <p:cNvPr id="98310" name="灯片编号占位符 3">
            <a:extLst>
              <a:ext uri="{FF2B5EF4-FFF2-40B4-BE49-F238E27FC236}">
                <a16:creationId xmlns:a16="http://schemas.microsoft.com/office/drawing/2014/main" id="{8F6342F9-17F6-2C4F-80E2-1CDE841D4A8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4BC547A-20E7-8841-A7D2-F03E55AFF86B}" type="slidenum">
              <a:rPr lang="zh-CN" altLang="en-US" sz="1800"/>
              <a:pPr/>
              <a:t>96</a:t>
            </a:fld>
            <a:endParaRPr lang="en-US" altLang="zh-CN" sz="1800"/>
          </a:p>
        </p:txBody>
      </p:sp>
    </p:spTree>
    <p:extLst>
      <p:ext uri="{BB962C8B-B14F-4D97-AF65-F5344CB8AC3E}">
        <p14:creationId xmlns:p14="http://schemas.microsoft.com/office/powerpoint/2010/main" val="5422849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81">
                                            <p:txEl>
                                              <p:pRg st="0" end="0"/>
                                            </p:txEl>
                                          </p:spTgt>
                                        </p:tgtEl>
                                        <p:attrNameLst>
                                          <p:attrName>style.visibility</p:attrName>
                                        </p:attrNameLst>
                                      </p:cBhvr>
                                      <p:to>
                                        <p:strVal val="visible"/>
                                      </p:to>
                                    </p:set>
                                    <p:animEffect transition="in" filter="wipe(left)">
                                      <p:cBhvr>
                                        <p:cTn id="7" dur="500"/>
                                        <p:tgtEl>
                                          <p:spTgt spid="3829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81">
                                            <p:txEl>
                                              <p:pRg st="1" end="1"/>
                                            </p:txEl>
                                          </p:spTgt>
                                        </p:tgtEl>
                                        <p:attrNameLst>
                                          <p:attrName>style.visibility</p:attrName>
                                        </p:attrNameLst>
                                      </p:cBhvr>
                                      <p:to>
                                        <p:strVal val="visible"/>
                                      </p:to>
                                    </p:set>
                                    <p:animEffect transition="in" filter="wipe(left)">
                                      <p:cBhvr>
                                        <p:cTn id="12" dur="500"/>
                                        <p:tgtEl>
                                          <p:spTgt spid="3829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81">
                                            <p:txEl>
                                              <p:pRg st="2" end="2"/>
                                            </p:txEl>
                                          </p:spTgt>
                                        </p:tgtEl>
                                        <p:attrNameLst>
                                          <p:attrName>style.visibility</p:attrName>
                                        </p:attrNameLst>
                                      </p:cBhvr>
                                      <p:to>
                                        <p:strVal val="visible"/>
                                      </p:to>
                                    </p:set>
                                    <p:animEffect transition="in" filter="wipe(left)">
                                      <p:cBhvr>
                                        <p:cTn id="17" dur="500"/>
                                        <p:tgtEl>
                                          <p:spTgt spid="3829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981">
                                            <p:txEl>
                                              <p:pRg st="3" end="3"/>
                                            </p:txEl>
                                          </p:spTgt>
                                        </p:tgtEl>
                                        <p:attrNameLst>
                                          <p:attrName>style.visibility</p:attrName>
                                        </p:attrNameLst>
                                      </p:cBhvr>
                                      <p:to>
                                        <p:strVal val="visible"/>
                                      </p:to>
                                    </p:set>
                                    <p:animEffect transition="in" filter="wipe(left)">
                                      <p:cBhvr>
                                        <p:cTn id="22" dur="500"/>
                                        <p:tgtEl>
                                          <p:spTgt spid="38298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2983">
                                            <p:txEl>
                                              <p:pRg st="0" end="0"/>
                                            </p:txEl>
                                          </p:spTgt>
                                        </p:tgtEl>
                                        <p:attrNameLst>
                                          <p:attrName>style.visibility</p:attrName>
                                        </p:attrNameLst>
                                      </p:cBhvr>
                                      <p:to>
                                        <p:strVal val="visible"/>
                                      </p:to>
                                    </p:set>
                                    <p:animEffect transition="in" filter="barn(outVertical)">
                                      <p:cBhvr>
                                        <p:cTn id="27" dur="500"/>
                                        <p:tgtEl>
                                          <p:spTgt spid="38298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2983">
                                            <p:txEl>
                                              <p:pRg st="1" end="1"/>
                                            </p:txEl>
                                          </p:spTgt>
                                        </p:tgtEl>
                                        <p:attrNameLst>
                                          <p:attrName>style.visibility</p:attrName>
                                        </p:attrNameLst>
                                      </p:cBhvr>
                                      <p:to>
                                        <p:strVal val="visible"/>
                                      </p:to>
                                    </p:set>
                                    <p:animEffect transition="in" filter="barn(outVertical)">
                                      <p:cBhvr>
                                        <p:cTn id="32" dur="500"/>
                                        <p:tgtEl>
                                          <p:spTgt spid="38298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82983">
                                            <p:txEl>
                                              <p:pRg st="2" end="2"/>
                                            </p:txEl>
                                          </p:spTgt>
                                        </p:tgtEl>
                                        <p:attrNameLst>
                                          <p:attrName>style.visibility</p:attrName>
                                        </p:attrNameLst>
                                      </p:cBhvr>
                                      <p:to>
                                        <p:strVal val="visible"/>
                                      </p:to>
                                    </p:set>
                                    <p:animEffect transition="in" filter="barn(outVertical)">
                                      <p:cBhvr>
                                        <p:cTn id="37" dur="500"/>
                                        <p:tgtEl>
                                          <p:spTgt spid="3829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build="p" autoUpdateAnimBg="0"/>
      <p:bldP spid="38298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a:extLst>
              <a:ext uri="{FF2B5EF4-FFF2-40B4-BE49-F238E27FC236}">
                <a16:creationId xmlns:a16="http://schemas.microsoft.com/office/drawing/2014/main" id="{A7300D1A-B0AC-E04A-A592-E36989087508}"/>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84005" name="Text Box 5">
            <a:extLst>
              <a:ext uri="{FF2B5EF4-FFF2-40B4-BE49-F238E27FC236}">
                <a16:creationId xmlns:a16="http://schemas.microsoft.com/office/drawing/2014/main" id="{E8CFDA5D-0F2C-C64C-B670-B7E335B5B1E1}"/>
              </a:ext>
            </a:extLst>
          </p:cNvPr>
          <p:cNvSpPr txBox="1">
            <a:spLocks noChangeArrowheads="1"/>
          </p:cNvSpPr>
          <p:nvPr/>
        </p:nvSpPr>
        <p:spPr bwMode="auto">
          <a:xfrm>
            <a:off x="500063" y="911225"/>
            <a:ext cx="5943600" cy="4894263"/>
          </a:xfrm>
          <a:prstGeom prst="rect">
            <a:avLst/>
          </a:prstGeom>
          <a:solidFill>
            <a:srgbClr val="DDDDDD"/>
          </a:solidFill>
          <a:ln w="12700">
            <a:noFill/>
            <a:miter lim="800000"/>
            <a:headEnd type="none" w="sm" len="sm"/>
            <a:tailEnd type="none" w="sm" len="sm"/>
          </a:ln>
        </p:spPr>
        <p:txBody>
          <a:bodyPr>
            <a:spAutoFit/>
          </a:bodyPr>
          <a:lstStyle/>
          <a:p>
            <a:pPr>
              <a:spcBef>
                <a:spcPct val="50000"/>
              </a:spcBef>
              <a:defRPr/>
            </a:pPr>
            <a:r>
              <a:rPr lang="en-US" altLang="zh-CN" b="1" dirty="0">
                <a:solidFill>
                  <a:srgbClr val="0000FF"/>
                </a:solidFill>
                <a:latin typeface="+mn-lt"/>
              </a:rPr>
              <a:t> </a:t>
            </a:r>
            <a:r>
              <a:rPr lang="en-US" altLang="zh-CN" b="1" dirty="0" err="1">
                <a:solidFill>
                  <a:srgbClr val="0000FF"/>
                </a:solidFill>
                <a:latin typeface="+mn-lt"/>
              </a:rPr>
              <a:t>semaphone</a:t>
            </a:r>
            <a:r>
              <a:rPr lang="en-US" altLang="zh-CN" b="1" dirty="0">
                <a:solidFill>
                  <a:srgbClr val="0000FF"/>
                </a:solidFill>
                <a:latin typeface="+mn-lt"/>
              </a:rPr>
              <a:t> </a:t>
            </a:r>
            <a:r>
              <a:rPr lang="en-US" altLang="zh-CN" b="1" dirty="0" err="1">
                <a:solidFill>
                  <a:srgbClr val="FF0000"/>
                </a:solidFill>
                <a:latin typeface="+mn-lt"/>
              </a:rPr>
              <a:t>a,b,c,d,e,f,g</a:t>
            </a:r>
            <a:r>
              <a:rPr lang="en-US" altLang="zh-CN" b="1" dirty="0">
                <a:solidFill>
                  <a:srgbClr val="0000FF"/>
                </a:solidFill>
                <a:latin typeface="+mn-lt"/>
              </a:rPr>
              <a:t> : =0,0,0,0,0,0,0;</a:t>
            </a:r>
          </a:p>
          <a:p>
            <a:pPr>
              <a:spcBef>
                <a:spcPct val="50000"/>
              </a:spcBef>
              <a:defRPr/>
            </a:pPr>
            <a:r>
              <a:rPr lang="en-US" altLang="zh-CN" b="1" dirty="0">
                <a:solidFill>
                  <a:srgbClr val="0000FF"/>
                </a:solidFill>
                <a:latin typeface="+mn-lt"/>
              </a:rPr>
              <a:t> </a:t>
            </a:r>
            <a:r>
              <a:rPr lang="en-US" altLang="zh-CN" b="1" dirty="0" err="1">
                <a:solidFill>
                  <a:srgbClr val="0000FF"/>
                </a:solidFill>
                <a:latin typeface="+mn-lt"/>
              </a:rPr>
              <a:t>cobegin</a:t>
            </a:r>
            <a:endParaRPr lang="en-US" altLang="zh-CN" b="1" dirty="0">
              <a:solidFill>
                <a:srgbClr val="0000FF"/>
              </a:solidFill>
              <a:latin typeface="+mn-lt"/>
            </a:endParaRPr>
          </a:p>
          <a:p>
            <a:pPr>
              <a:spcBef>
                <a:spcPct val="50000"/>
              </a:spcBef>
              <a:defRPr/>
            </a:pPr>
            <a:r>
              <a:rPr lang="en-US" altLang="zh-CN" b="1" dirty="0">
                <a:solidFill>
                  <a:srgbClr val="0000FF"/>
                </a:solidFill>
                <a:latin typeface="+mn-lt"/>
              </a:rPr>
              <a:t>     p(1) { S1 ; signal(a) ; signal(b) ;} </a:t>
            </a:r>
          </a:p>
          <a:p>
            <a:pPr>
              <a:spcBef>
                <a:spcPct val="50000"/>
              </a:spcBef>
              <a:defRPr/>
            </a:pPr>
            <a:r>
              <a:rPr lang="en-US" altLang="zh-CN" b="1" dirty="0">
                <a:solidFill>
                  <a:srgbClr val="0000FF"/>
                </a:solidFill>
                <a:latin typeface="+mn-lt"/>
              </a:rPr>
              <a:t>     p(2) { Wait(a) ;S2 ;signal(c) ;signal(d) ;}</a:t>
            </a:r>
          </a:p>
          <a:p>
            <a:pPr>
              <a:spcBef>
                <a:spcPct val="50000"/>
              </a:spcBef>
              <a:defRPr/>
            </a:pPr>
            <a:r>
              <a:rPr lang="en-US" altLang="zh-CN" b="1" dirty="0">
                <a:solidFill>
                  <a:srgbClr val="0000FF"/>
                </a:solidFill>
                <a:latin typeface="+mn-lt"/>
              </a:rPr>
              <a:t>     p(3) { wait(b) ; S3 ; signal(e) ; }</a:t>
            </a:r>
          </a:p>
          <a:p>
            <a:pPr>
              <a:spcBef>
                <a:spcPct val="50000"/>
              </a:spcBef>
              <a:defRPr/>
            </a:pPr>
            <a:r>
              <a:rPr lang="en-US" altLang="zh-CN" b="1" dirty="0">
                <a:solidFill>
                  <a:srgbClr val="0000FF"/>
                </a:solidFill>
                <a:latin typeface="+mn-lt"/>
              </a:rPr>
              <a:t>     p(4) { wait(c) ; S4 ; signal(f) ;}</a:t>
            </a:r>
          </a:p>
          <a:p>
            <a:pPr>
              <a:spcBef>
                <a:spcPct val="50000"/>
              </a:spcBef>
              <a:defRPr/>
            </a:pPr>
            <a:r>
              <a:rPr lang="en-US" altLang="zh-CN" b="1" dirty="0">
                <a:solidFill>
                  <a:srgbClr val="0000FF"/>
                </a:solidFill>
                <a:latin typeface="+mn-lt"/>
              </a:rPr>
              <a:t>     p(5) { wait(d) ; S5 ; signal(g) ;}</a:t>
            </a:r>
          </a:p>
          <a:p>
            <a:pPr>
              <a:spcBef>
                <a:spcPct val="50000"/>
              </a:spcBef>
              <a:defRPr/>
            </a:pPr>
            <a:r>
              <a:rPr lang="en-US" altLang="zh-CN" b="1" dirty="0">
                <a:solidFill>
                  <a:srgbClr val="0000FF"/>
                </a:solidFill>
                <a:latin typeface="+mn-lt"/>
              </a:rPr>
              <a:t>     P(6) { wait(e) ; wait(f) ; wait(g) ; S6 ;}</a:t>
            </a:r>
          </a:p>
          <a:p>
            <a:pPr>
              <a:spcBef>
                <a:spcPct val="50000"/>
              </a:spcBef>
              <a:defRPr/>
            </a:pPr>
            <a:r>
              <a:rPr lang="en-US" altLang="zh-CN" b="1" dirty="0">
                <a:solidFill>
                  <a:srgbClr val="0000FF"/>
                </a:solidFill>
                <a:latin typeface="+mn-lt"/>
              </a:rPr>
              <a:t> </a:t>
            </a:r>
            <a:r>
              <a:rPr lang="en-US" altLang="zh-CN" b="1" dirty="0" err="1">
                <a:solidFill>
                  <a:srgbClr val="0000FF"/>
                </a:solidFill>
                <a:latin typeface="+mn-lt"/>
              </a:rPr>
              <a:t>coend</a:t>
            </a:r>
            <a:r>
              <a:rPr lang="en-US" altLang="zh-CN" b="1" dirty="0">
                <a:solidFill>
                  <a:srgbClr val="0000FF"/>
                </a:solidFill>
                <a:latin typeface="+mn-lt"/>
              </a:rPr>
              <a:t> </a:t>
            </a:r>
          </a:p>
        </p:txBody>
      </p:sp>
      <p:sp>
        <p:nvSpPr>
          <p:cNvPr id="99332" name="Text Box 6">
            <a:extLst>
              <a:ext uri="{FF2B5EF4-FFF2-40B4-BE49-F238E27FC236}">
                <a16:creationId xmlns:a16="http://schemas.microsoft.com/office/drawing/2014/main" id="{9F5CEFC2-74B6-D445-B329-AC8A273A37C0}"/>
              </a:ext>
            </a:extLst>
          </p:cNvPr>
          <p:cNvSpPr txBox="1">
            <a:spLocks noChangeArrowheads="1"/>
          </p:cNvSpPr>
          <p:nvPr/>
        </p:nvSpPr>
        <p:spPr bwMode="auto">
          <a:xfrm>
            <a:off x="6705600" y="609600"/>
            <a:ext cx="24384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p:txBody>
      </p:sp>
      <p:sp>
        <p:nvSpPr>
          <p:cNvPr id="99333" name="Oval 7">
            <a:extLst>
              <a:ext uri="{FF2B5EF4-FFF2-40B4-BE49-F238E27FC236}">
                <a16:creationId xmlns:a16="http://schemas.microsoft.com/office/drawing/2014/main" id="{2D517A6B-9F89-A046-8589-FA5AD07841FF}"/>
              </a:ext>
            </a:extLst>
          </p:cNvPr>
          <p:cNvSpPr>
            <a:spLocks noChangeArrowheads="1"/>
          </p:cNvSpPr>
          <p:nvPr/>
        </p:nvSpPr>
        <p:spPr bwMode="auto">
          <a:xfrm>
            <a:off x="7696200" y="9906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S1</a:t>
            </a:r>
          </a:p>
        </p:txBody>
      </p:sp>
      <p:sp>
        <p:nvSpPr>
          <p:cNvPr id="99334" name="Oval 8">
            <a:extLst>
              <a:ext uri="{FF2B5EF4-FFF2-40B4-BE49-F238E27FC236}">
                <a16:creationId xmlns:a16="http://schemas.microsoft.com/office/drawing/2014/main" id="{14B4EF7C-418A-5A45-AC14-D62AC0EDB67E}"/>
              </a:ext>
            </a:extLst>
          </p:cNvPr>
          <p:cNvSpPr>
            <a:spLocks noChangeArrowheads="1"/>
          </p:cNvSpPr>
          <p:nvPr/>
        </p:nvSpPr>
        <p:spPr bwMode="auto">
          <a:xfrm>
            <a:off x="7162800" y="20574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S2</a:t>
            </a:r>
          </a:p>
        </p:txBody>
      </p:sp>
      <p:sp>
        <p:nvSpPr>
          <p:cNvPr id="99335" name="Oval 9">
            <a:extLst>
              <a:ext uri="{FF2B5EF4-FFF2-40B4-BE49-F238E27FC236}">
                <a16:creationId xmlns:a16="http://schemas.microsoft.com/office/drawing/2014/main" id="{FDACBAE6-C462-2341-8271-31E3BA7EAB6D}"/>
              </a:ext>
            </a:extLst>
          </p:cNvPr>
          <p:cNvSpPr>
            <a:spLocks noChangeArrowheads="1"/>
          </p:cNvSpPr>
          <p:nvPr/>
        </p:nvSpPr>
        <p:spPr bwMode="auto">
          <a:xfrm>
            <a:off x="8458200" y="21336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S3</a:t>
            </a:r>
          </a:p>
        </p:txBody>
      </p:sp>
      <p:sp>
        <p:nvSpPr>
          <p:cNvPr id="99336" name="Oval 10">
            <a:extLst>
              <a:ext uri="{FF2B5EF4-FFF2-40B4-BE49-F238E27FC236}">
                <a16:creationId xmlns:a16="http://schemas.microsoft.com/office/drawing/2014/main" id="{AA8EF5C4-586C-1041-A5A2-69691F38DA73}"/>
              </a:ext>
            </a:extLst>
          </p:cNvPr>
          <p:cNvSpPr>
            <a:spLocks noChangeArrowheads="1"/>
          </p:cNvSpPr>
          <p:nvPr/>
        </p:nvSpPr>
        <p:spPr bwMode="auto">
          <a:xfrm>
            <a:off x="6629400" y="33528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S4</a:t>
            </a:r>
          </a:p>
        </p:txBody>
      </p:sp>
      <p:sp>
        <p:nvSpPr>
          <p:cNvPr id="99337" name="Oval 11">
            <a:extLst>
              <a:ext uri="{FF2B5EF4-FFF2-40B4-BE49-F238E27FC236}">
                <a16:creationId xmlns:a16="http://schemas.microsoft.com/office/drawing/2014/main" id="{9F2FF62C-845E-084E-9002-4789568A699A}"/>
              </a:ext>
            </a:extLst>
          </p:cNvPr>
          <p:cNvSpPr>
            <a:spLocks noChangeArrowheads="1"/>
          </p:cNvSpPr>
          <p:nvPr/>
        </p:nvSpPr>
        <p:spPr bwMode="auto">
          <a:xfrm>
            <a:off x="7848600" y="33528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S5</a:t>
            </a:r>
          </a:p>
        </p:txBody>
      </p:sp>
      <p:sp>
        <p:nvSpPr>
          <p:cNvPr id="99338" name="Oval 12">
            <a:extLst>
              <a:ext uri="{FF2B5EF4-FFF2-40B4-BE49-F238E27FC236}">
                <a16:creationId xmlns:a16="http://schemas.microsoft.com/office/drawing/2014/main" id="{44957608-4BBF-AB4A-89C6-DA23B5920359}"/>
              </a:ext>
            </a:extLst>
          </p:cNvPr>
          <p:cNvSpPr>
            <a:spLocks noChangeArrowheads="1"/>
          </p:cNvSpPr>
          <p:nvPr/>
        </p:nvSpPr>
        <p:spPr bwMode="auto">
          <a:xfrm>
            <a:off x="8001000" y="52578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S6</a:t>
            </a:r>
          </a:p>
        </p:txBody>
      </p:sp>
      <p:sp>
        <p:nvSpPr>
          <p:cNvPr id="99339" name="Line 13">
            <a:extLst>
              <a:ext uri="{FF2B5EF4-FFF2-40B4-BE49-F238E27FC236}">
                <a16:creationId xmlns:a16="http://schemas.microsoft.com/office/drawing/2014/main" id="{CE59EE1B-8B81-354C-93B1-CCADDB88BC5A}"/>
              </a:ext>
            </a:extLst>
          </p:cNvPr>
          <p:cNvSpPr>
            <a:spLocks noChangeShapeType="1"/>
          </p:cNvSpPr>
          <p:nvPr/>
        </p:nvSpPr>
        <p:spPr bwMode="auto">
          <a:xfrm flipH="1">
            <a:off x="7543800" y="1447800"/>
            <a:ext cx="228600" cy="6096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0" name="Line 14">
            <a:extLst>
              <a:ext uri="{FF2B5EF4-FFF2-40B4-BE49-F238E27FC236}">
                <a16:creationId xmlns:a16="http://schemas.microsoft.com/office/drawing/2014/main" id="{9B60558F-799B-AA45-A7A0-06129D8E2BB2}"/>
              </a:ext>
            </a:extLst>
          </p:cNvPr>
          <p:cNvSpPr>
            <a:spLocks noChangeShapeType="1"/>
          </p:cNvSpPr>
          <p:nvPr/>
        </p:nvSpPr>
        <p:spPr bwMode="auto">
          <a:xfrm flipH="1">
            <a:off x="7010400" y="2590800"/>
            <a:ext cx="381000" cy="7620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1" name="Line 15">
            <a:extLst>
              <a:ext uri="{FF2B5EF4-FFF2-40B4-BE49-F238E27FC236}">
                <a16:creationId xmlns:a16="http://schemas.microsoft.com/office/drawing/2014/main" id="{53CD9C41-B679-234A-ACDA-CFE39AC31075}"/>
              </a:ext>
            </a:extLst>
          </p:cNvPr>
          <p:cNvSpPr>
            <a:spLocks noChangeShapeType="1"/>
          </p:cNvSpPr>
          <p:nvPr/>
        </p:nvSpPr>
        <p:spPr bwMode="auto">
          <a:xfrm>
            <a:off x="7086600" y="3810000"/>
            <a:ext cx="990600" cy="1600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2" name="Line 16">
            <a:extLst>
              <a:ext uri="{FF2B5EF4-FFF2-40B4-BE49-F238E27FC236}">
                <a16:creationId xmlns:a16="http://schemas.microsoft.com/office/drawing/2014/main" id="{AA16752F-7010-9F40-B68A-8E2FC2F5C33D}"/>
              </a:ext>
            </a:extLst>
          </p:cNvPr>
          <p:cNvSpPr>
            <a:spLocks noChangeShapeType="1"/>
          </p:cNvSpPr>
          <p:nvPr/>
        </p:nvSpPr>
        <p:spPr bwMode="auto">
          <a:xfrm flipH="1">
            <a:off x="8458200" y="2667000"/>
            <a:ext cx="381000" cy="26670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3" name="Line 17">
            <a:extLst>
              <a:ext uri="{FF2B5EF4-FFF2-40B4-BE49-F238E27FC236}">
                <a16:creationId xmlns:a16="http://schemas.microsoft.com/office/drawing/2014/main" id="{5E668ACC-BBA4-EB45-92AC-DECDBFB44C21}"/>
              </a:ext>
            </a:extLst>
          </p:cNvPr>
          <p:cNvSpPr>
            <a:spLocks noChangeShapeType="1"/>
          </p:cNvSpPr>
          <p:nvPr/>
        </p:nvSpPr>
        <p:spPr bwMode="auto">
          <a:xfrm>
            <a:off x="7620000" y="2514600"/>
            <a:ext cx="381000" cy="9144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4" name="Line 18">
            <a:extLst>
              <a:ext uri="{FF2B5EF4-FFF2-40B4-BE49-F238E27FC236}">
                <a16:creationId xmlns:a16="http://schemas.microsoft.com/office/drawing/2014/main" id="{811D272E-6D82-BF48-9DD6-067014202416}"/>
              </a:ext>
            </a:extLst>
          </p:cNvPr>
          <p:cNvSpPr>
            <a:spLocks noChangeShapeType="1"/>
          </p:cNvSpPr>
          <p:nvPr/>
        </p:nvSpPr>
        <p:spPr bwMode="auto">
          <a:xfrm>
            <a:off x="8153400" y="1447800"/>
            <a:ext cx="457200" cy="7620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5" name="Line 19">
            <a:extLst>
              <a:ext uri="{FF2B5EF4-FFF2-40B4-BE49-F238E27FC236}">
                <a16:creationId xmlns:a16="http://schemas.microsoft.com/office/drawing/2014/main" id="{D00B4404-C328-1B48-AB64-785F14162DF4}"/>
              </a:ext>
            </a:extLst>
          </p:cNvPr>
          <p:cNvSpPr>
            <a:spLocks noChangeShapeType="1"/>
          </p:cNvSpPr>
          <p:nvPr/>
        </p:nvSpPr>
        <p:spPr bwMode="auto">
          <a:xfrm>
            <a:off x="8153400" y="3886200"/>
            <a:ext cx="0" cy="13716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6" name="Text Box 20">
            <a:extLst>
              <a:ext uri="{FF2B5EF4-FFF2-40B4-BE49-F238E27FC236}">
                <a16:creationId xmlns:a16="http://schemas.microsoft.com/office/drawing/2014/main" id="{5C2F3F73-0FF1-874A-AE4C-B0FF8BE78A67}"/>
              </a:ext>
            </a:extLst>
          </p:cNvPr>
          <p:cNvSpPr txBox="1">
            <a:spLocks noChangeArrowheads="1"/>
          </p:cNvSpPr>
          <p:nvPr/>
        </p:nvSpPr>
        <p:spPr bwMode="auto">
          <a:xfrm>
            <a:off x="6629400" y="60198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chemeClr val="tx1"/>
                </a:solidFill>
              </a:rPr>
              <a:t>图</a:t>
            </a:r>
            <a:r>
              <a:rPr lang="en-US" altLang="zh-CN" sz="2800" b="1">
                <a:solidFill>
                  <a:schemeClr val="tx1"/>
                </a:solidFill>
              </a:rPr>
              <a:t>2-10 </a:t>
            </a:r>
            <a:r>
              <a:rPr lang="zh-CN" altLang="en-US" sz="2800" b="1">
                <a:solidFill>
                  <a:schemeClr val="tx1"/>
                </a:solidFill>
              </a:rPr>
              <a:t>前趋图</a:t>
            </a:r>
          </a:p>
        </p:txBody>
      </p:sp>
      <p:grpSp>
        <p:nvGrpSpPr>
          <p:cNvPr id="2" name="Group 29">
            <a:extLst>
              <a:ext uri="{FF2B5EF4-FFF2-40B4-BE49-F238E27FC236}">
                <a16:creationId xmlns:a16="http://schemas.microsoft.com/office/drawing/2014/main" id="{7A15B03D-3BCC-1E41-9C87-9A9C772FF9AC}"/>
              </a:ext>
            </a:extLst>
          </p:cNvPr>
          <p:cNvGrpSpPr>
            <a:grpSpLocks/>
          </p:cNvGrpSpPr>
          <p:nvPr/>
        </p:nvGrpSpPr>
        <p:grpSpPr bwMode="auto">
          <a:xfrm>
            <a:off x="6858000" y="1447800"/>
            <a:ext cx="2133600" cy="3200400"/>
            <a:chOff x="4320" y="912"/>
            <a:chExt cx="1344" cy="2016"/>
          </a:xfrm>
        </p:grpSpPr>
        <p:sp>
          <p:nvSpPr>
            <p:cNvPr id="99349" name="Rectangle 21">
              <a:extLst>
                <a:ext uri="{FF2B5EF4-FFF2-40B4-BE49-F238E27FC236}">
                  <a16:creationId xmlns:a16="http://schemas.microsoft.com/office/drawing/2014/main" id="{8F835CA8-2631-F840-BB4D-AA6A587A5362}"/>
                </a:ext>
              </a:extLst>
            </p:cNvPr>
            <p:cNvSpPr>
              <a:spLocks noChangeArrowheads="1"/>
            </p:cNvSpPr>
            <p:nvPr/>
          </p:nvSpPr>
          <p:spPr bwMode="auto">
            <a:xfrm>
              <a:off x="4608" y="912"/>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a</a:t>
              </a:r>
            </a:p>
          </p:txBody>
        </p:sp>
        <p:sp>
          <p:nvSpPr>
            <p:cNvPr id="99350" name="Rectangle 22">
              <a:extLst>
                <a:ext uri="{FF2B5EF4-FFF2-40B4-BE49-F238E27FC236}">
                  <a16:creationId xmlns:a16="http://schemas.microsoft.com/office/drawing/2014/main" id="{4DF364C4-6334-1249-B73F-6D95DCD7A45A}"/>
                </a:ext>
              </a:extLst>
            </p:cNvPr>
            <p:cNvSpPr>
              <a:spLocks noChangeArrowheads="1"/>
            </p:cNvSpPr>
            <p:nvPr/>
          </p:nvSpPr>
          <p:spPr bwMode="auto">
            <a:xfrm>
              <a:off x="5360" y="9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b</a:t>
              </a:r>
            </a:p>
          </p:txBody>
        </p:sp>
        <p:sp>
          <p:nvSpPr>
            <p:cNvPr id="99351" name="Rectangle 23">
              <a:extLst>
                <a:ext uri="{FF2B5EF4-FFF2-40B4-BE49-F238E27FC236}">
                  <a16:creationId xmlns:a16="http://schemas.microsoft.com/office/drawing/2014/main" id="{86133D23-F7EF-1C49-B50A-7AA3E064E4ED}"/>
                </a:ext>
              </a:extLst>
            </p:cNvPr>
            <p:cNvSpPr>
              <a:spLocks noChangeArrowheads="1"/>
            </p:cNvSpPr>
            <p:nvPr/>
          </p:nvSpPr>
          <p:spPr bwMode="auto">
            <a:xfrm>
              <a:off x="4320" y="172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c</a:t>
              </a:r>
            </a:p>
          </p:txBody>
        </p:sp>
        <p:sp>
          <p:nvSpPr>
            <p:cNvPr id="99352" name="Rectangle 24">
              <a:extLst>
                <a:ext uri="{FF2B5EF4-FFF2-40B4-BE49-F238E27FC236}">
                  <a16:creationId xmlns:a16="http://schemas.microsoft.com/office/drawing/2014/main" id="{2CF4A2C7-7371-4F43-BBC9-1A0B12061FD9}"/>
                </a:ext>
              </a:extLst>
            </p:cNvPr>
            <p:cNvSpPr>
              <a:spLocks noChangeArrowheads="1"/>
            </p:cNvSpPr>
            <p:nvPr/>
          </p:nvSpPr>
          <p:spPr bwMode="auto">
            <a:xfrm>
              <a:off x="5024" y="17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d</a:t>
              </a:r>
            </a:p>
          </p:txBody>
        </p:sp>
        <p:sp>
          <p:nvSpPr>
            <p:cNvPr id="99353" name="Rectangle 25">
              <a:extLst>
                <a:ext uri="{FF2B5EF4-FFF2-40B4-BE49-F238E27FC236}">
                  <a16:creationId xmlns:a16="http://schemas.microsoft.com/office/drawing/2014/main" id="{F8FD4E8F-009A-7248-BD2F-93B05CA0DDE8}"/>
                </a:ext>
              </a:extLst>
            </p:cNvPr>
            <p:cNvSpPr>
              <a:spLocks noChangeArrowheads="1"/>
            </p:cNvSpPr>
            <p:nvPr/>
          </p:nvSpPr>
          <p:spPr bwMode="auto">
            <a:xfrm>
              <a:off x="5460" y="220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e</a:t>
              </a:r>
            </a:p>
          </p:txBody>
        </p:sp>
        <p:sp>
          <p:nvSpPr>
            <p:cNvPr id="99354" name="Rectangle 26">
              <a:extLst>
                <a:ext uri="{FF2B5EF4-FFF2-40B4-BE49-F238E27FC236}">
                  <a16:creationId xmlns:a16="http://schemas.microsoft.com/office/drawing/2014/main" id="{CE13BAA0-201F-804A-A2A6-944A2566A32A}"/>
                </a:ext>
              </a:extLst>
            </p:cNvPr>
            <p:cNvSpPr>
              <a:spLocks noChangeArrowheads="1"/>
            </p:cNvSpPr>
            <p:nvPr/>
          </p:nvSpPr>
          <p:spPr bwMode="auto">
            <a:xfrm>
              <a:off x="4434" y="2640"/>
              <a:ext cx="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f</a:t>
              </a:r>
            </a:p>
          </p:txBody>
        </p:sp>
        <p:sp>
          <p:nvSpPr>
            <p:cNvPr id="99355" name="Rectangle 27">
              <a:extLst>
                <a:ext uri="{FF2B5EF4-FFF2-40B4-BE49-F238E27FC236}">
                  <a16:creationId xmlns:a16="http://schemas.microsoft.com/office/drawing/2014/main" id="{96364571-576B-4D48-BADE-7777B3F40CDB}"/>
                </a:ext>
              </a:extLst>
            </p:cNvPr>
            <p:cNvSpPr>
              <a:spLocks noChangeArrowheads="1"/>
            </p:cNvSpPr>
            <p:nvPr/>
          </p:nvSpPr>
          <p:spPr bwMode="auto">
            <a:xfrm>
              <a:off x="4928" y="25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g</a:t>
              </a:r>
            </a:p>
          </p:txBody>
        </p:sp>
      </p:grpSp>
      <p:sp>
        <p:nvSpPr>
          <p:cNvPr id="99348" name="灯片编号占位符 3">
            <a:extLst>
              <a:ext uri="{FF2B5EF4-FFF2-40B4-BE49-F238E27FC236}">
                <a16:creationId xmlns:a16="http://schemas.microsoft.com/office/drawing/2014/main" id="{3ED1B328-89DA-8A48-B9B6-49E39BCCD30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33F391B-2508-5F4A-81DC-A778CB9D90C1}" type="slidenum">
              <a:rPr lang="zh-CN" altLang="en-US" sz="1800"/>
              <a:pPr/>
              <a:t>97</a:t>
            </a:fld>
            <a:endParaRPr lang="en-US" altLang="zh-CN" sz="1800"/>
          </a:p>
        </p:txBody>
      </p:sp>
    </p:spTree>
    <p:extLst>
      <p:ext uri="{BB962C8B-B14F-4D97-AF65-F5344CB8AC3E}">
        <p14:creationId xmlns:p14="http://schemas.microsoft.com/office/powerpoint/2010/main" val="119301212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4005">
                                            <p:txEl>
                                              <p:pRg st="0" end="0"/>
                                            </p:txEl>
                                          </p:spTgt>
                                        </p:tgtEl>
                                        <p:attrNameLst>
                                          <p:attrName>style.visibility</p:attrName>
                                        </p:attrNameLst>
                                      </p:cBhvr>
                                      <p:to>
                                        <p:strVal val="visible"/>
                                      </p:to>
                                    </p:set>
                                    <p:animEffect transition="in" filter="barn(outVertical)">
                                      <p:cBhvr>
                                        <p:cTn id="12" dur="500"/>
                                        <p:tgtEl>
                                          <p:spTgt spid="3840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84005">
                                            <p:txEl>
                                              <p:pRg st="1" end="1"/>
                                            </p:txEl>
                                          </p:spTgt>
                                        </p:tgtEl>
                                        <p:attrNameLst>
                                          <p:attrName>style.visibility</p:attrName>
                                        </p:attrNameLst>
                                      </p:cBhvr>
                                      <p:to>
                                        <p:strVal val="visible"/>
                                      </p:to>
                                    </p:set>
                                    <p:animEffect transition="in" filter="barn(outVertical)">
                                      <p:cBhvr>
                                        <p:cTn id="17" dur="500"/>
                                        <p:tgtEl>
                                          <p:spTgt spid="38400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84005">
                                            <p:txEl>
                                              <p:pRg st="2" end="2"/>
                                            </p:txEl>
                                          </p:spTgt>
                                        </p:tgtEl>
                                        <p:attrNameLst>
                                          <p:attrName>style.visibility</p:attrName>
                                        </p:attrNameLst>
                                      </p:cBhvr>
                                      <p:to>
                                        <p:strVal val="visible"/>
                                      </p:to>
                                    </p:set>
                                    <p:animEffect transition="in" filter="barn(outVertical)">
                                      <p:cBhvr>
                                        <p:cTn id="22" dur="500"/>
                                        <p:tgtEl>
                                          <p:spTgt spid="38400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4005">
                                            <p:txEl>
                                              <p:pRg st="3" end="3"/>
                                            </p:txEl>
                                          </p:spTgt>
                                        </p:tgtEl>
                                        <p:attrNameLst>
                                          <p:attrName>style.visibility</p:attrName>
                                        </p:attrNameLst>
                                      </p:cBhvr>
                                      <p:to>
                                        <p:strVal val="visible"/>
                                      </p:to>
                                    </p:set>
                                    <p:animEffect transition="in" filter="barn(outVertical)">
                                      <p:cBhvr>
                                        <p:cTn id="27" dur="500"/>
                                        <p:tgtEl>
                                          <p:spTgt spid="38400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4005">
                                            <p:txEl>
                                              <p:pRg st="4" end="4"/>
                                            </p:txEl>
                                          </p:spTgt>
                                        </p:tgtEl>
                                        <p:attrNameLst>
                                          <p:attrName>style.visibility</p:attrName>
                                        </p:attrNameLst>
                                      </p:cBhvr>
                                      <p:to>
                                        <p:strVal val="visible"/>
                                      </p:to>
                                    </p:set>
                                    <p:animEffect transition="in" filter="barn(outVertical)">
                                      <p:cBhvr>
                                        <p:cTn id="32" dur="500"/>
                                        <p:tgtEl>
                                          <p:spTgt spid="38400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84005">
                                            <p:txEl>
                                              <p:pRg st="5" end="5"/>
                                            </p:txEl>
                                          </p:spTgt>
                                        </p:tgtEl>
                                        <p:attrNameLst>
                                          <p:attrName>style.visibility</p:attrName>
                                        </p:attrNameLst>
                                      </p:cBhvr>
                                      <p:to>
                                        <p:strVal val="visible"/>
                                      </p:to>
                                    </p:set>
                                    <p:animEffect transition="in" filter="barn(outVertical)">
                                      <p:cBhvr>
                                        <p:cTn id="37" dur="500"/>
                                        <p:tgtEl>
                                          <p:spTgt spid="38400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84005">
                                            <p:txEl>
                                              <p:pRg st="6" end="6"/>
                                            </p:txEl>
                                          </p:spTgt>
                                        </p:tgtEl>
                                        <p:attrNameLst>
                                          <p:attrName>style.visibility</p:attrName>
                                        </p:attrNameLst>
                                      </p:cBhvr>
                                      <p:to>
                                        <p:strVal val="visible"/>
                                      </p:to>
                                    </p:set>
                                    <p:animEffect transition="in" filter="barn(outVertical)">
                                      <p:cBhvr>
                                        <p:cTn id="42" dur="500"/>
                                        <p:tgtEl>
                                          <p:spTgt spid="38400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84005">
                                            <p:txEl>
                                              <p:pRg st="7" end="7"/>
                                            </p:txEl>
                                          </p:spTgt>
                                        </p:tgtEl>
                                        <p:attrNameLst>
                                          <p:attrName>style.visibility</p:attrName>
                                        </p:attrNameLst>
                                      </p:cBhvr>
                                      <p:to>
                                        <p:strVal val="visible"/>
                                      </p:to>
                                    </p:set>
                                    <p:animEffect transition="in" filter="barn(outVertical)">
                                      <p:cBhvr>
                                        <p:cTn id="47" dur="500"/>
                                        <p:tgtEl>
                                          <p:spTgt spid="38400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384005">
                                            <p:txEl>
                                              <p:pRg st="8" end="8"/>
                                            </p:txEl>
                                          </p:spTgt>
                                        </p:tgtEl>
                                        <p:attrNameLst>
                                          <p:attrName>style.visibility</p:attrName>
                                        </p:attrNameLst>
                                      </p:cBhvr>
                                      <p:to>
                                        <p:strVal val="visible"/>
                                      </p:to>
                                    </p:set>
                                    <p:animEffect transition="in" filter="barn(outVertical)">
                                      <p:cBhvr>
                                        <p:cTn id="52" dur="500"/>
                                        <p:tgtEl>
                                          <p:spTgt spid="3840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a:extLst>
              <a:ext uri="{FF2B5EF4-FFF2-40B4-BE49-F238E27FC236}">
                <a16:creationId xmlns:a16="http://schemas.microsoft.com/office/drawing/2014/main" id="{E10191C1-D05A-9B43-9D55-05E3EF74AE3C}"/>
              </a:ext>
            </a:extLst>
          </p:cNvPr>
          <p:cNvSpPr txBox="1">
            <a:spLocks noChangeArrowheads="1"/>
          </p:cNvSpPr>
          <p:nvPr/>
        </p:nvSpPr>
        <p:spPr bwMode="auto">
          <a:xfrm>
            <a:off x="609600" y="746125"/>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利用</a:t>
            </a:r>
            <a:r>
              <a:rPr lang="zh-CN" altLang="en-US" sz="3200" b="1">
                <a:solidFill>
                  <a:srgbClr val="FF3300"/>
                </a:solidFill>
                <a:latin typeface="华文楷体" panose="02010600040101010101" pitchFamily="2" charset="-122"/>
                <a:ea typeface="华文楷体" panose="02010600040101010101" pitchFamily="2" charset="-122"/>
              </a:rPr>
              <a:t>整型信号量</a:t>
            </a:r>
            <a:r>
              <a:rPr lang="zh-CN" altLang="en-US" sz="3200" b="1">
                <a:solidFill>
                  <a:schemeClr val="tx1"/>
                </a:solidFill>
                <a:latin typeface="华文楷体" panose="02010600040101010101" pitchFamily="2" charset="-122"/>
                <a:ea typeface="华文楷体" panose="02010600040101010101" pitchFamily="2" charset="-122"/>
              </a:rPr>
              <a:t>解决</a:t>
            </a:r>
            <a:r>
              <a:rPr lang="zh-CN" altLang="en-US" sz="3200" b="1">
                <a:solidFill>
                  <a:srgbClr val="3333FF"/>
                </a:solidFill>
                <a:latin typeface="华文楷体" panose="02010600040101010101" pitchFamily="2" charset="-122"/>
                <a:ea typeface="华文楷体" panose="02010600040101010101" pitchFamily="2" charset="-122"/>
              </a:rPr>
              <a:t>生产者－消费者</a:t>
            </a:r>
            <a:r>
              <a:rPr lang="zh-CN" altLang="en-US" sz="3200" b="1">
                <a:solidFill>
                  <a:schemeClr val="tx1"/>
                </a:solidFill>
                <a:latin typeface="华文楷体" panose="02010600040101010101" pitchFamily="2" charset="-122"/>
                <a:ea typeface="华文楷体" panose="02010600040101010101" pitchFamily="2" charset="-122"/>
              </a:rPr>
              <a:t>问题</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3333FF"/>
                </a:solidFill>
                <a:latin typeface="华文楷体" panose="02010600040101010101" pitchFamily="2" charset="-122"/>
                <a:ea typeface="华文楷体" panose="02010600040101010101" pitchFamily="2" charset="-122"/>
              </a:rPr>
              <a:t>假设：</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．公有缓冲池中有</a:t>
            </a:r>
            <a:r>
              <a:rPr lang="en-US" altLang="zh-CN" sz="3200" b="1">
                <a:solidFill>
                  <a:srgbClr val="3333FF"/>
                </a:solidFill>
                <a:latin typeface="华文楷体" panose="02010600040101010101" pitchFamily="2" charset="-122"/>
                <a:ea typeface="华文楷体" panose="02010600040101010101" pitchFamily="2" charset="-122"/>
              </a:rPr>
              <a:t>n</a:t>
            </a:r>
            <a:r>
              <a:rPr lang="zh-CN" altLang="en-US" sz="3200" b="1">
                <a:solidFill>
                  <a:schemeClr val="tx1"/>
                </a:solidFill>
                <a:latin typeface="华文楷体" panose="02010600040101010101" pitchFamily="2" charset="-122"/>
                <a:ea typeface="华文楷体" panose="02010600040101010101" pitchFamily="2" charset="-122"/>
              </a:rPr>
              <a:t>个缓冲区，互斥信号量</a:t>
            </a:r>
            <a:r>
              <a:rPr lang="en-US" altLang="zh-CN" sz="3200" b="1">
                <a:solidFill>
                  <a:srgbClr val="3333FF"/>
                </a:solidFill>
                <a:latin typeface="华文楷体" panose="02010600040101010101" pitchFamily="2" charset="-122"/>
                <a:ea typeface="华文楷体" panose="02010600040101010101" pitchFamily="2" charset="-122"/>
              </a:rPr>
              <a:t>mutex</a:t>
            </a:r>
            <a:r>
              <a:rPr lang="zh-CN" altLang="en-US" sz="3200" b="1">
                <a:solidFill>
                  <a:schemeClr val="tx1"/>
                </a:solidFill>
                <a:latin typeface="华文楷体" panose="02010600040101010101" pitchFamily="2" charset="-122"/>
                <a:ea typeface="华文楷体" panose="02010600040101010101" pitchFamily="2" charset="-122"/>
              </a:rPr>
              <a:t>实现进程对缓冲池及满缓冲区计数器的互斥使用。</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．生产者和消费者互相等效，即只要缓冲池未满，生产者便可将消息送入缓冲池；只要缓冲池未空，消费者便可到缓冲池中取走一个消息。</a:t>
            </a:r>
          </a:p>
          <a:p>
            <a:pPr>
              <a:lnSpc>
                <a:spcPct val="105000"/>
              </a:lnSpc>
            </a:pPr>
            <a:r>
              <a:rPr lang="zh-CN" altLang="en-US" sz="3200" b="1">
                <a:solidFill>
                  <a:srgbClr val="3333FF"/>
                </a:solidFill>
                <a:latin typeface="华文楷体" panose="02010600040101010101" pitchFamily="2" charset="-122"/>
                <a:ea typeface="华文楷体" panose="02010600040101010101" pitchFamily="2" charset="-122"/>
              </a:rPr>
              <a:t>    生产者－消费者问题描述如下：</a:t>
            </a:r>
          </a:p>
        </p:txBody>
      </p:sp>
      <p:sp>
        <p:nvSpPr>
          <p:cNvPr id="100355" name="Rectangle 3">
            <a:extLst>
              <a:ext uri="{FF2B5EF4-FFF2-40B4-BE49-F238E27FC236}">
                <a16:creationId xmlns:a16="http://schemas.microsoft.com/office/drawing/2014/main" id="{BD264A52-DEA7-024A-8AB1-C7AFB918CF82}"/>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0356" name="灯片编号占位符 3">
            <a:extLst>
              <a:ext uri="{FF2B5EF4-FFF2-40B4-BE49-F238E27FC236}">
                <a16:creationId xmlns:a16="http://schemas.microsoft.com/office/drawing/2014/main" id="{76D2702F-301B-2747-AE31-4CF9DEFA243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40D6B3E-68A5-F24D-A882-9F35589D3CDA}" type="slidenum">
              <a:rPr lang="zh-CN" altLang="en-US" sz="1800"/>
              <a:pPr/>
              <a:t>98</a:t>
            </a:fld>
            <a:endParaRPr lang="en-US" altLang="zh-CN" sz="1800"/>
          </a:p>
        </p:txBody>
      </p:sp>
    </p:spTree>
    <p:extLst>
      <p:ext uri="{BB962C8B-B14F-4D97-AF65-F5344CB8AC3E}">
        <p14:creationId xmlns:p14="http://schemas.microsoft.com/office/powerpoint/2010/main" val="13354996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4658">
                                            <p:txEl>
                                              <p:pRg st="0" end="0"/>
                                            </p:txEl>
                                          </p:spTgt>
                                        </p:tgtEl>
                                        <p:attrNameLst>
                                          <p:attrName>style.visibility</p:attrName>
                                        </p:attrNameLst>
                                      </p:cBhvr>
                                      <p:to>
                                        <p:strVal val="visible"/>
                                      </p:to>
                                    </p:set>
                                    <p:animEffect transition="in" filter="barn(outVertical)">
                                      <p:cBhvr>
                                        <p:cTn id="7" dur="500"/>
                                        <p:tgtEl>
                                          <p:spTgt spid="454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54658">
                                            <p:txEl>
                                              <p:pRg st="1" end="1"/>
                                            </p:txEl>
                                          </p:spTgt>
                                        </p:tgtEl>
                                        <p:attrNameLst>
                                          <p:attrName>style.visibility</p:attrName>
                                        </p:attrNameLst>
                                      </p:cBhvr>
                                      <p:to>
                                        <p:strVal val="visible"/>
                                      </p:to>
                                    </p:set>
                                    <p:animEffect transition="in" filter="barn(outVertical)">
                                      <p:cBhvr>
                                        <p:cTn id="12" dur="500"/>
                                        <p:tgtEl>
                                          <p:spTgt spid="4546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54658">
                                            <p:txEl>
                                              <p:pRg st="2" end="2"/>
                                            </p:txEl>
                                          </p:spTgt>
                                        </p:tgtEl>
                                        <p:attrNameLst>
                                          <p:attrName>style.visibility</p:attrName>
                                        </p:attrNameLst>
                                      </p:cBhvr>
                                      <p:to>
                                        <p:strVal val="visible"/>
                                      </p:to>
                                    </p:set>
                                    <p:animEffect transition="in" filter="barn(outVertical)">
                                      <p:cBhvr>
                                        <p:cTn id="17" dur="500"/>
                                        <p:tgtEl>
                                          <p:spTgt spid="4546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54658">
                                            <p:txEl>
                                              <p:pRg st="3" end="3"/>
                                            </p:txEl>
                                          </p:spTgt>
                                        </p:tgtEl>
                                        <p:attrNameLst>
                                          <p:attrName>style.visibility</p:attrName>
                                        </p:attrNameLst>
                                      </p:cBhvr>
                                      <p:to>
                                        <p:strVal val="visible"/>
                                      </p:to>
                                    </p:set>
                                    <p:animEffect transition="in" filter="barn(outVertical)">
                                      <p:cBhvr>
                                        <p:cTn id="22" dur="500"/>
                                        <p:tgtEl>
                                          <p:spTgt spid="4546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54658">
                                            <p:txEl>
                                              <p:pRg st="4" end="4"/>
                                            </p:txEl>
                                          </p:spTgt>
                                        </p:tgtEl>
                                        <p:attrNameLst>
                                          <p:attrName>style.visibility</p:attrName>
                                        </p:attrNameLst>
                                      </p:cBhvr>
                                      <p:to>
                                        <p:strVal val="visible"/>
                                      </p:to>
                                    </p:set>
                                    <p:animEffect transition="in" filter="barn(outVertical)">
                                      <p:cBhvr>
                                        <p:cTn id="27" dur="500"/>
                                        <p:tgtEl>
                                          <p:spTgt spid="454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0" name="Text Box 8">
            <a:extLst>
              <a:ext uri="{FF2B5EF4-FFF2-40B4-BE49-F238E27FC236}">
                <a16:creationId xmlns:a16="http://schemas.microsoft.com/office/drawing/2014/main" id="{CC01C83D-7A9D-FB47-B951-6AAF5968D33B}"/>
              </a:ext>
            </a:extLst>
          </p:cNvPr>
          <p:cNvSpPr txBox="1">
            <a:spLocks noChangeArrowheads="1"/>
          </p:cNvSpPr>
          <p:nvPr/>
        </p:nvSpPr>
        <p:spPr bwMode="auto">
          <a:xfrm>
            <a:off x="685800" y="4005263"/>
            <a:ext cx="5638800" cy="223361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b="1">
                <a:solidFill>
                  <a:srgbClr val="3333FF"/>
                </a:solidFill>
              </a:rPr>
              <a:t>Consumer (){   while(true)</a:t>
            </a:r>
            <a:r>
              <a:rPr lang="en-US" altLang="zh-CN" b="1">
                <a:solidFill>
                  <a:srgbClr val="171D17"/>
                </a:solidFill>
              </a:rPr>
              <a:t> {</a:t>
            </a:r>
          </a:p>
          <a:p>
            <a:pPr>
              <a:lnSpc>
                <a:spcPct val="40000"/>
              </a:lnSpc>
              <a:spcBef>
                <a:spcPct val="50000"/>
              </a:spcBef>
            </a:pPr>
            <a:r>
              <a:rPr lang="en-US" altLang="zh-CN" b="1">
                <a:solidFill>
                  <a:srgbClr val="000000"/>
                </a:solidFill>
              </a:rPr>
              <a:t>                          while counter = 0 do no-op;</a:t>
            </a:r>
          </a:p>
          <a:p>
            <a:pPr>
              <a:lnSpc>
                <a:spcPct val="40000"/>
              </a:lnSpc>
              <a:spcBef>
                <a:spcPct val="50000"/>
              </a:spcBef>
            </a:pPr>
            <a:r>
              <a:rPr lang="en-US" altLang="zh-CN" b="1">
                <a:solidFill>
                  <a:srgbClr val="000000"/>
                </a:solidFill>
              </a:rPr>
              <a:t>                         nextc : =buffer[out];</a:t>
            </a:r>
          </a:p>
          <a:p>
            <a:pPr>
              <a:lnSpc>
                <a:spcPct val="40000"/>
              </a:lnSpc>
              <a:spcBef>
                <a:spcPct val="50000"/>
              </a:spcBef>
            </a:pPr>
            <a:r>
              <a:rPr lang="en-US" altLang="zh-CN" b="1">
                <a:solidFill>
                  <a:srgbClr val="000000"/>
                </a:solidFill>
              </a:rPr>
              <a:t>                         out : =out+ 1 mod n;</a:t>
            </a:r>
          </a:p>
          <a:p>
            <a:pPr>
              <a:lnSpc>
                <a:spcPct val="40000"/>
              </a:lnSpc>
              <a:spcBef>
                <a:spcPct val="50000"/>
              </a:spcBef>
            </a:pPr>
            <a:r>
              <a:rPr lang="en-US" altLang="zh-CN" b="1">
                <a:solidFill>
                  <a:srgbClr val="171D17"/>
                </a:solidFill>
              </a:rPr>
              <a:t>                         counter : = counter –1;</a:t>
            </a:r>
          </a:p>
          <a:p>
            <a:pPr>
              <a:lnSpc>
                <a:spcPct val="40000"/>
              </a:lnSpc>
              <a:spcBef>
                <a:spcPct val="50000"/>
              </a:spcBef>
            </a:pPr>
            <a:r>
              <a:rPr lang="en-US" altLang="zh-CN" b="1">
                <a:solidFill>
                  <a:srgbClr val="000000"/>
                </a:solidFill>
              </a:rPr>
              <a:t>                         consume the item in nextc;</a:t>
            </a:r>
          </a:p>
          <a:p>
            <a:pPr>
              <a:lnSpc>
                <a:spcPct val="40000"/>
              </a:lnSpc>
              <a:spcBef>
                <a:spcPct val="50000"/>
              </a:spcBef>
            </a:pPr>
            <a:r>
              <a:rPr lang="en-US" altLang="zh-CN" b="1">
                <a:solidFill>
                  <a:srgbClr val="000000"/>
                </a:solidFill>
              </a:rPr>
              <a:t>                     }  </a:t>
            </a:r>
            <a:r>
              <a:rPr lang="en-US" altLang="zh-CN" b="1">
                <a:solidFill>
                  <a:srgbClr val="0000FF"/>
                </a:solidFill>
              </a:rPr>
              <a:t> }</a:t>
            </a:r>
          </a:p>
        </p:txBody>
      </p:sp>
      <p:sp>
        <p:nvSpPr>
          <p:cNvPr id="453639" name="Text Box 7">
            <a:extLst>
              <a:ext uri="{FF2B5EF4-FFF2-40B4-BE49-F238E27FC236}">
                <a16:creationId xmlns:a16="http://schemas.microsoft.com/office/drawing/2014/main" id="{BCA40414-49EB-2342-B1F1-E6E669B2F370}"/>
              </a:ext>
            </a:extLst>
          </p:cNvPr>
          <p:cNvSpPr txBox="1">
            <a:spLocks noChangeArrowheads="1"/>
          </p:cNvSpPr>
          <p:nvPr/>
        </p:nvSpPr>
        <p:spPr bwMode="auto">
          <a:xfrm>
            <a:off x="609600" y="533400"/>
            <a:ext cx="5334000" cy="282575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dirty="0">
                <a:solidFill>
                  <a:srgbClr val="CC3399"/>
                </a:solidFill>
              </a:rPr>
              <a:t>Producer(){  while(true)</a:t>
            </a:r>
            <a:r>
              <a:rPr lang="en-US" altLang="zh-CN" b="1" dirty="0">
                <a:solidFill>
                  <a:srgbClr val="000000"/>
                </a:solidFill>
              </a:rPr>
              <a:t>  {                   </a:t>
            </a:r>
          </a:p>
          <a:p>
            <a:pPr>
              <a:lnSpc>
                <a:spcPct val="45000"/>
              </a:lnSpc>
              <a:spcBef>
                <a:spcPct val="50000"/>
              </a:spcBef>
              <a:defRPr/>
            </a:pPr>
            <a:r>
              <a:rPr lang="en-US" altLang="zh-CN" b="1" dirty="0">
                <a:solidFill>
                  <a:srgbClr val="000000"/>
                </a:solidFill>
              </a:rPr>
              <a:t>                        produce an item in </a:t>
            </a:r>
            <a:r>
              <a:rPr lang="en-US" altLang="zh-CN" b="1" dirty="0" err="1">
                <a:solidFill>
                  <a:srgbClr val="000000"/>
                </a:solidFill>
              </a:rPr>
              <a:t>nextp</a:t>
            </a:r>
            <a:r>
              <a:rPr lang="en-US" altLang="zh-CN" b="1" dirty="0">
                <a:solidFill>
                  <a:srgbClr val="000000"/>
                </a:solidFill>
              </a:rPr>
              <a:t>;                                                 </a:t>
            </a:r>
          </a:p>
          <a:p>
            <a:pPr>
              <a:lnSpc>
                <a:spcPct val="45000"/>
              </a:lnSpc>
              <a:spcBef>
                <a:spcPct val="50000"/>
              </a:spcBef>
              <a:defRPr/>
            </a:pPr>
            <a:r>
              <a:rPr lang="en-US" altLang="zh-CN" b="1" dirty="0">
                <a:solidFill>
                  <a:srgbClr val="000000"/>
                </a:solidFill>
              </a:rPr>
              <a:t>                          .    </a:t>
            </a:r>
          </a:p>
          <a:p>
            <a:pPr>
              <a:lnSpc>
                <a:spcPct val="40000"/>
              </a:lnSpc>
              <a:spcBef>
                <a:spcPct val="50000"/>
              </a:spcBef>
              <a:defRPr/>
            </a:pPr>
            <a:r>
              <a:rPr lang="en-US" altLang="zh-CN" b="1" dirty="0">
                <a:solidFill>
                  <a:srgbClr val="000000"/>
                </a:solidFill>
              </a:rPr>
              <a:t>                        while counter = n do no-op;</a:t>
            </a:r>
          </a:p>
          <a:p>
            <a:pPr>
              <a:lnSpc>
                <a:spcPct val="40000"/>
              </a:lnSpc>
              <a:spcBef>
                <a:spcPct val="50000"/>
              </a:spcBef>
              <a:defRPr/>
            </a:pPr>
            <a:r>
              <a:rPr lang="en-US" altLang="zh-CN" b="1" dirty="0">
                <a:solidFill>
                  <a:srgbClr val="000000"/>
                </a:solidFill>
              </a:rPr>
              <a:t>                        buffer[in] : = </a:t>
            </a:r>
            <a:r>
              <a:rPr lang="en-US" altLang="zh-CN" b="1" dirty="0" err="1">
                <a:solidFill>
                  <a:srgbClr val="000000"/>
                </a:solidFill>
              </a:rPr>
              <a:t>nextp</a:t>
            </a:r>
            <a:r>
              <a:rPr lang="en-US" altLang="zh-CN" b="1" dirty="0">
                <a:solidFill>
                  <a:srgbClr val="000000"/>
                </a:solidFill>
              </a:rPr>
              <a:t> ;</a:t>
            </a:r>
          </a:p>
          <a:p>
            <a:pPr>
              <a:lnSpc>
                <a:spcPct val="40000"/>
              </a:lnSpc>
              <a:spcBef>
                <a:spcPct val="50000"/>
              </a:spcBef>
              <a:defRPr/>
            </a:pPr>
            <a:r>
              <a:rPr lang="en-US" altLang="zh-CN" b="1" dirty="0">
                <a:solidFill>
                  <a:srgbClr val="000000"/>
                </a:solidFill>
              </a:rPr>
              <a:t>                        in : = in+1 mod n;</a:t>
            </a:r>
          </a:p>
          <a:p>
            <a:pPr>
              <a:lnSpc>
                <a:spcPct val="40000"/>
              </a:lnSpc>
              <a:spcBef>
                <a:spcPct val="50000"/>
              </a:spcBef>
              <a:defRPr/>
            </a:pPr>
            <a:r>
              <a:rPr lang="en-US" altLang="zh-CN" b="1" dirty="0">
                <a:solidFill>
                  <a:srgbClr val="000000"/>
                </a:solidFill>
              </a:rPr>
              <a:t>                        </a:t>
            </a:r>
            <a:r>
              <a:rPr lang="en-US" altLang="zh-CN" b="1" dirty="0">
                <a:solidFill>
                  <a:srgbClr val="171D17"/>
                </a:solidFill>
              </a:rPr>
              <a:t>counter : = counter+1 ;</a:t>
            </a:r>
          </a:p>
          <a:p>
            <a:pPr>
              <a:lnSpc>
                <a:spcPct val="40000"/>
              </a:lnSpc>
              <a:spcBef>
                <a:spcPct val="50000"/>
              </a:spcBef>
              <a:defRPr/>
            </a:pPr>
            <a:r>
              <a:rPr lang="en-US" altLang="zh-CN" b="1" dirty="0">
                <a:solidFill>
                  <a:srgbClr val="000000"/>
                </a:solidFill>
              </a:rPr>
              <a:t>                    </a:t>
            </a:r>
            <a:r>
              <a:rPr lang="en-US" altLang="zh-CN" b="1" dirty="0">
                <a:solidFill>
                  <a:srgbClr val="CC3399"/>
                </a:solidFill>
              </a:rPr>
              <a:t>}</a:t>
            </a:r>
            <a:r>
              <a:rPr lang="en-US" altLang="zh-CN" b="1" dirty="0">
                <a:solidFill>
                  <a:srgbClr val="000000"/>
                </a:solidFill>
              </a:rPr>
              <a:t>   }</a:t>
            </a:r>
            <a:endParaRPr lang="en-US" altLang="zh-CN" b="1" dirty="0">
              <a:solidFill>
                <a:srgbClr val="000000"/>
              </a:solidFill>
              <a:effectLst>
                <a:outerShdw blurRad="38100" dist="38100" dir="2700000" algn="tl">
                  <a:srgbClr val="C0C0C0"/>
                </a:outerShdw>
              </a:effectLst>
              <a:latin typeface="Arial" pitchFamily="34" charset="0"/>
              <a:ea typeface="幼圆" pitchFamily="49" charset="-122"/>
            </a:endParaRPr>
          </a:p>
        </p:txBody>
      </p:sp>
      <p:sp>
        <p:nvSpPr>
          <p:cNvPr id="453638" name="Rectangle 6">
            <a:extLst>
              <a:ext uri="{FF2B5EF4-FFF2-40B4-BE49-F238E27FC236}">
                <a16:creationId xmlns:a16="http://schemas.microsoft.com/office/drawing/2014/main" id="{7AD8E677-744F-1544-A6A5-D32DB8B0B3ED}"/>
              </a:ext>
            </a:extLst>
          </p:cNvPr>
          <p:cNvSpPr>
            <a:spLocks noChangeArrowheads="1"/>
          </p:cNvSpPr>
          <p:nvPr/>
        </p:nvSpPr>
        <p:spPr bwMode="auto">
          <a:xfrm>
            <a:off x="539750" y="609600"/>
            <a:ext cx="8305800" cy="6248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01381" name="Rectangle 4">
            <a:extLst>
              <a:ext uri="{FF2B5EF4-FFF2-40B4-BE49-F238E27FC236}">
                <a16:creationId xmlns:a16="http://schemas.microsoft.com/office/drawing/2014/main" id="{19FC2F7B-4F69-EA44-9EDB-F097CA5C8735}"/>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453635" name="Text Box 3">
            <a:extLst>
              <a:ext uri="{FF2B5EF4-FFF2-40B4-BE49-F238E27FC236}">
                <a16:creationId xmlns:a16="http://schemas.microsoft.com/office/drawing/2014/main" id="{50676CD6-3585-E748-963E-02DDD8C81FED}"/>
              </a:ext>
            </a:extLst>
          </p:cNvPr>
          <p:cNvSpPr txBox="1">
            <a:spLocks noChangeArrowheads="1"/>
          </p:cNvSpPr>
          <p:nvPr/>
        </p:nvSpPr>
        <p:spPr bwMode="auto">
          <a:xfrm>
            <a:off x="611188" y="3962400"/>
            <a:ext cx="5638800" cy="29305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b="1">
                <a:solidFill>
                  <a:srgbClr val="3333FF"/>
                </a:solidFill>
              </a:rPr>
              <a:t>Consumer (){   </a:t>
            </a:r>
            <a:r>
              <a:rPr lang="en-US" altLang="zh-CN" b="1">
                <a:solidFill>
                  <a:srgbClr val="171D17"/>
                </a:solidFill>
              </a:rPr>
              <a:t>while(true)</a:t>
            </a:r>
            <a:r>
              <a:rPr lang="en-US" altLang="zh-CN" b="1">
                <a:solidFill>
                  <a:srgbClr val="3333FF"/>
                </a:solidFill>
              </a:rPr>
              <a:t> </a:t>
            </a:r>
            <a:r>
              <a:rPr lang="en-US" altLang="zh-CN" b="1">
                <a:solidFill>
                  <a:srgbClr val="171D17"/>
                </a:solidFill>
              </a:rPr>
              <a:t>{</a:t>
            </a:r>
          </a:p>
          <a:p>
            <a:pPr>
              <a:lnSpc>
                <a:spcPct val="40000"/>
              </a:lnSpc>
              <a:spcBef>
                <a:spcPct val="50000"/>
              </a:spcBef>
            </a:pPr>
            <a:r>
              <a:rPr lang="en-US" altLang="zh-CN" b="1">
                <a:solidFill>
                  <a:srgbClr val="000000"/>
                </a:solidFill>
              </a:rPr>
              <a:t>                       while counter = 0 do no-op;</a:t>
            </a:r>
          </a:p>
          <a:p>
            <a:pPr>
              <a:lnSpc>
                <a:spcPct val="40000"/>
              </a:lnSpc>
              <a:spcBef>
                <a:spcPct val="50000"/>
              </a:spcBef>
            </a:pPr>
            <a:r>
              <a:rPr lang="en-US" altLang="zh-CN" b="1">
                <a:solidFill>
                  <a:srgbClr val="000000"/>
                </a:solidFill>
              </a:rPr>
              <a:t>                       </a:t>
            </a:r>
            <a:r>
              <a:rPr lang="en-US" altLang="zh-CN" b="1">
                <a:solidFill>
                  <a:srgbClr val="0000FF"/>
                </a:solidFill>
              </a:rPr>
              <a:t>wait (mutex)</a:t>
            </a:r>
          </a:p>
          <a:p>
            <a:pPr>
              <a:lnSpc>
                <a:spcPct val="40000"/>
              </a:lnSpc>
              <a:spcBef>
                <a:spcPct val="50000"/>
              </a:spcBef>
            </a:pPr>
            <a:r>
              <a:rPr lang="en-US" altLang="zh-CN" b="1">
                <a:solidFill>
                  <a:srgbClr val="000000"/>
                </a:solidFill>
              </a:rPr>
              <a:t>                       nextc : =buffer[out];</a:t>
            </a:r>
          </a:p>
          <a:p>
            <a:pPr>
              <a:lnSpc>
                <a:spcPct val="40000"/>
              </a:lnSpc>
              <a:spcBef>
                <a:spcPct val="50000"/>
              </a:spcBef>
            </a:pPr>
            <a:r>
              <a:rPr lang="en-US" altLang="zh-CN" b="1">
                <a:solidFill>
                  <a:srgbClr val="000000"/>
                </a:solidFill>
              </a:rPr>
              <a:t>                       out : =out+ 1 mod n;</a:t>
            </a:r>
          </a:p>
          <a:p>
            <a:pPr>
              <a:lnSpc>
                <a:spcPct val="40000"/>
              </a:lnSpc>
              <a:spcBef>
                <a:spcPct val="50000"/>
              </a:spcBef>
            </a:pPr>
            <a:r>
              <a:rPr lang="en-US" altLang="zh-CN" b="1">
                <a:solidFill>
                  <a:srgbClr val="171D17"/>
                </a:solidFill>
              </a:rPr>
              <a:t>                       counter : = counter –1;</a:t>
            </a:r>
          </a:p>
          <a:p>
            <a:pPr>
              <a:lnSpc>
                <a:spcPct val="40000"/>
              </a:lnSpc>
              <a:spcBef>
                <a:spcPct val="50000"/>
              </a:spcBef>
            </a:pPr>
            <a:r>
              <a:rPr lang="en-US" altLang="zh-CN" b="1">
                <a:solidFill>
                  <a:srgbClr val="FF0000"/>
                </a:solidFill>
              </a:rPr>
              <a:t>                       </a:t>
            </a:r>
            <a:r>
              <a:rPr lang="en-US" altLang="zh-CN" b="1">
                <a:solidFill>
                  <a:srgbClr val="0000FF"/>
                </a:solidFill>
              </a:rPr>
              <a:t>signal (mutex)</a:t>
            </a:r>
          </a:p>
          <a:p>
            <a:pPr>
              <a:lnSpc>
                <a:spcPct val="40000"/>
              </a:lnSpc>
              <a:spcBef>
                <a:spcPct val="50000"/>
              </a:spcBef>
            </a:pPr>
            <a:r>
              <a:rPr lang="en-US" altLang="zh-CN" b="1">
                <a:solidFill>
                  <a:srgbClr val="000000"/>
                </a:solidFill>
              </a:rPr>
              <a:t>                       consume the item in nextc;</a:t>
            </a:r>
          </a:p>
          <a:p>
            <a:pPr>
              <a:lnSpc>
                <a:spcPct val="40000"/>
              </a:lnSpc>
              <a:spcBef>
                <a:spcPct val="50000"/>
              </a:spcBef>
            </a:pPr>
            <a:r>
              <a:rPr lang="en-US" altLang="zh-CN" b="1">
                <a:solidFill>
                  <a:srgbClr val="0000FF"/>
                </a:solidFill>
              </a:rPr>
              <a:t>                   }    </a:t>
            </a:r>
            <a:r>
              <a:rPr lang="en-US" altLang="zh-CN" b="1">
                <a:solidFill>
                  <a:srgbClr val="000000"/>
                </a:solidFill>
              </a:rPr>
              <a:t>}</a:t>
            </a:r>
          </a:p>
        </p:txBody>
      </p:sp>
      <p:sp>
        <p:nvSpPr>
          <p:cNvPr id="453634" name="Text Box 2">
            <a:extLst>
              <a:ext uri="{FF2B5EF4-FFF2-40B4-BE49-F238E27FC236}">
                <a16:creationId xmlns:a16="http://schemas.microsoft.com/office/drawing/2014/main" id="{6E79CDF0-15CB-2049-9784-2A88944DFC1D}"/>
              </a:ext>
            </a:extLst>
          </p:cNvPr>
          <p:cNvSpPr txBox="1">
            <a:spLocks noChangeArrowheads="1"/>
          </p:cNvSpPr>
          <p:nvPr/>
        </p:nvSpPr>
        <p:spPr bwMode="auto">
          <a:xfrm>
            <a:off x="755650" y="457200"/>
            <a:ext cx="5334000" cy="3490913"/>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dirty="0">
                <a:solidFill>
                  <a:srgbClr val="CC3399"/>
                </a:solidFill>
              </a:rPr>
              <a:t>Producer(){   </a:t>
            </a:r>
            <a:r>
              <a:rPr lang="en-US" altLang="zh-CN" b="1" dirty="0">
                <a:solidFill>
                  <a:srgbClr val="000000"/>
                </a:solidFill>
              </a:rPr>
              <a:t>while(true) {                    </a:t>
            </a:r>
          </a:p>
          <a:p>
            <a:pPr>
              <a:lnSpc>
                <a:spcPct val="45000"/>
              </a:lnSpc>
              <a:spcBef>
                <a:spcPct val="50000"/>
              </a:spcBef>
              <a:defRPr/>
            </a:pPr>
            <a:r>
              <a:rPr lang="en-US" altLang="zh-CN" b="1" dirty="0">
                <a:solidFill>
                  <a:srgbClr val="000000"/>
                </a:solidFill>
              </a:rPr>
              <a:t>                        produce an item in </a:t>
            </a:r>
            <a:r>
              <a:rPr lang="en-US" altLang="zh-CN" b="1" dirty="0" err="1">
                <a:solidFill>
                  <a:srgbClr val="000000"/>
                </a:solidFill>
              </a:rPr>
              <a:t>nextp</a:t>
            </a:r>
            <a:r>
              <a:rPr lang="en-US" altLang="zh-CN" b="1" dirty="0">
                <a:solidFill>
                  <a:srgbClr val="000000"/>
                </a:solidFill>
              </a:rPr>
              <a:t>;                                                 </a:t>
            </a:r>
          </a:p>
          <a:p>
            <a:pPr>
              <a:lnSpc>
                <a:spcPct val="45000"/>
              </a:lnSpc>
              <a:spcBef>
                <a:spcPct val="50000"/>
              </a:spcBef>
              <a:defRPr/>
            </a:pPr>
            <a:r>
              <a:rPr lang="en-US" altLang="zh-CN" b="1" dirty="0">
                <a:solidFill>
                  <a:srgbClr val="000000"/>
                </a:solidFill>
              </a:rPr>
              <a:t>                          .    </a:t>
            </a:r>
          </a:p>
          <a:p>
            <a:pPr>
              <a:lnSpc>
                <a:spcPct val="40000"/>
              </a:lnSpc>
              <a:spcBef>
                <a:spcPct val="50000"/>
              </a:spcBef>
              <a:defRPr/>
            </a:pPr>
            <a:r>
              <a:rPr lang="en-US" altLang="zh-CN" b="1" dirty="0">
                <a:solidFill>
                  <a:srgbClr val="000000"/>
                </a:solidFill>
              </a:rPr>
              <a:t>                        while counter = n do no-op;</a:t>
            </a:r>
          </a:p>
          <a:p>
            <a:pPr>
              <a:lnSpc>
                <a:spcPct val="40000"/>
              </a:lnSpc>
              <a:spcBef>
                <a:spcPct val="50000"/>
              </a:spcBef>
              <a:defRPr/>
            </a:pPr>
            <a:r>
              <a:rPr lang="en-US" altLang="zh-CN" b="1" dirty="0">
                <a:solidFill>
                  <a:srgbClr val="000000"/>
                </a:solidFill>
              </a:rPr>
              <a:t>                        </a:t>
            </a:r>
            <a:r>
              <a:rPr lang="en-US" altLang="zh-CN" b="1" dirty="0">
                <a:solidFill>
                  <a:srgbClr val="0000FF"/>
                </a:solidFill>
              </a:rPr>
              <a:t>wait (</a:t>
            </a:r>
            <a:r>
              <a:rPr lang="en-US" altLang="zh-CN" b="1" dirty="0" err="1">
                <a:solidFill>
                  <a:srgbClr val="0000FF"/>
                </a:solidFill>
              </a:rPr>
              <a:t>mutex</a:t>
            </a:r>
            <a:r>
              <a:rPr lang="en-US" altLang="zh-CN" b="1" dirty="0">
                <a:solidFill>
                  <a:srgbClr val="0000FF"/>
                </a:solidFill>
              </a:rPr>
              <a:t>)</a:t>
            </a:r>
          </a:p>
          <a:p>
            <a:pPr>
              <a:lnSpc>
                <a:spcPct val="40000"/>
              </a:lnSpc>
              <a:spcBef>
                <a:spcPct val="50000"/>
              </a:spcBef>
              <a:defRPr/>
            </a:pPr>
            <a:r>
              <a:rPr lang="en-US" altLang="zh-CN" b="1" dirty="0">
                <a:solidFill>
                  <a:srgbClr val="000000"/>
                </a:solidFill>
              </a:rPr>
              <a:t>                        buffer[in] : = </a:t>
            </a:r>
            <a:r>
              <a:rPr lang="en-US" altLang="zh-CN" b="1" dirty="0" err="1">
                <a:solidFill>
                  <a:srgbClr val="000000"/>
                </a:solidFill>
              </a:rPr>
              <a:t>nextp</a:t>
            </a:r>
            <a:r>
              <a:rPr lang="en-US" altLang="zh-CN" b="1" dirty="0">
                <a:solidFill>
                  <a:srgbClr val="000000"/>
                </a:solidFill>
              </a:rPr>
              <a:t> ;</a:t>
            </a:r>
          </a:p>
          <a:p>
            <a:pPr>
              <a:lnSpc>
                <a:spcPct val="40000"/>
              </a:lnSpc>
              <a:spcBef>
                <a:spcPct val="50000"/>
              </a:spcBef>
              <a:defRPr/>
            </a:pPr>
            <a:r>
              <a:rPr lang="en-US" altLang="zh-CN" b="1" dirty="0">
                <a:solidFill>
                  <a:srgbClr val="000000"/>
                </a:solidFill>
              </a:rPr>
              <a:t>                        in : = in+1 mod n;</a:t>
            </a:r>
          </a:p>
          <a:p>
            <a:pPr>
              <a:lnSpc>
                <a:spcPct val="40000"/>
              </a:lnSpc>
              <a:spcBef>
                <a:spcPct val="50000"/>
              </a:spcBef>
              <a:defRPr/>
            </a:pPr>
            <a:r>
              <a:rPr lang="en-US" altLang="zh-CN" b="1" dirty="0">
                <a:solidFill>
                  <a:srgbClr val="000000"/>
                </a:solidFill>
              </a:rPr>
              <a:t>                        </a:t>
            </a:r>
            <a:r>
              <a:rPr lang="en-US" altLang="zh-CN" b="1" dirty="0">
                <a:solidFill>
                  <a:srgbClr val="171D17"/>
                </a:solidFill>
              </a:rPr>
              <a:t>counter : = counter+1 ;</a:t>
            </a:r>
          </a:p>
          <a:p>
            <a:pPr>
              <a:lnSpc>
                <a:spcPct val="40000"/>
              </a:lnSpc>
              <a:spcBef>
                <a:spcPct val="50000"/>
              </a:spcBef>
              <a:defRPr/>
            </a:pPr>
            <a:r>
              <a:rPr lang="en-US" altLang="zh-CN" b="1" dirty="0">
                <a:solidFill>
                  <a:srgbClr val="0000FF"/>
                </a:solidFill>
              </a:rPr>
              <a:t>                        signal (</a:t>
            </a:r>
            <a:r>
              <a:rPr lang="en-US" altLang="zh-CN" b="1" dirty="0" err="1">
                <a:solidFill>
                  <a:srgbClr val="0000FF"/>
                </a:solidFill>
              </a:rPr>
              <a:t>mutex</a:t>
            </a:r>
            <a:r>
              <a:rPr lang="en-US" altLang="zh-CN" b="1" dirty="0">
                <a:solidFill>
                  <a:srgbClr val="0000FF"/>
                </a:solidFill>
              </a:rPr>
              <a:t>)</a:t>
            </a:r>
          </a:p>
          <a:p>
            <a:pPr>
              <a:lnSpc>
                <a:spcPct val="40000"/>
              </a:lnSpc>
              <a:spcBef>
                <a:spcPct val="50000"/>
              </a:spcBef>
              <a:defRPr/>
            </a:pPr>
            <a:r>
              <a:rPr lang="en-US" altLang="zh-CN" b="1" dirty="0">
                <a:solidFill>
                  <a:srgbClr val="000000"/>
                </a:solidFill>
              </a:rPr>
              <a:t>                  </a:t>
            </a:r>
            <a:r>
              <a:rPr lang="en-US" altLang="zh-CN" b="1" dirty="0">
                <a:solidFill>
                  <a:srgbClr val="CC3399"/>
                </a:solidFill>
              </a:rPr>
              <a:t> }   </a:t>
            </a:r>
            <a:r>
              <a:rPr lang="en-US" altLang="zh-CN" b="1" dirty="0">
                <a:solidFill>
                  <a:srgbClr val="000000"/>
                </a:solidFill>
              </a:rPr>
              <a:t>}</a:t>
            </a:r>
            <a:endParaRPr lang="en-US" altLang="zh-CN" b="1" dirty="0">
              <a:solidFill>
                <a:srgbClr val="000000"/>
              </a:solidFill>
              <a:effectLst>
                <a:outerShdw blurRad="38100" dist="38100" dir="2700000" algn="tl">
                  <a:srgbClr val="C0C0C0"/>
                </a:outerShdw>
              </a:effectLst>
              <a:latin typeface="Arial" pitchFamily="34" charset="0"/>
              <a:ea typeface="幼圆" pitchFamily="49" charset="-122"/>
            </a:endParaRPr>
          </a:p>
        </p:txBody>
      </p:sp>
      <p:sp>
        <p:nvSpPr>
          <p:cNvPr id="101384" name="灯片编号占位符 3">
            <a:extLst>
              <a:ext uri="{FF2B5EF4-FFF2-40B4-BE49-F238E27FC236}">
                <a16:creationId xmlns:a16="http://schemas.microsoft.com/office/drawing/2014/main" id="{E2228793-5849-2C49-A58C-DEE2930BF1DB}"/>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BB6E58D-ECB2-0846-8498-30099937A0AC}" type="slidenum">
              <a:rPr lang="zh-CN" altLang="en-US" sz="1800"/>
              <a:pPr/>
              <a:t>99</a:t>
            </a:fld>
            <a:endParaRPr lang="en-US" altLang="zh-CN" sz="1800"/>
          </a:p>
        </p:txBody>
      </p:sp>
    </p:spTree>
    <p:extLst>
      <p:ext uri="{BB962C8B-B14F-4D97-AF65-F5344CB8AC3E}">
        <p14:creationId xmlns:p14="http://schemas.microsoft.com/office/powerpoint/2010/main" val="1163967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3639"/>
                                        </p:tgtEl>
                                        <p:attrNameLst>
                                          <p:attrName>style.visibility</p:attrName>
                                        </p:attrNameLst>
                                      </p:cBhvr>
                                      <p:to>
                                        <p:strVal val="visible"/>
                                      </p:to>
                                    </p:set>
                                    <p:animEffect transition="in" filter="wipe(left)">
                                      <p:cBhvr>
                                        <p:cTn id="7" dur="500"/>
                                        <p:tgtEl>
                                          <p:spTgt spid="453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3640"/>
                                        </p:tgtEl>
                                        <p:attrNameLst>
                                          <p:attrName>style.visibility</p:attrName>
                                        </p:attrNameLst>
                                      </p:cBhvr>
                                      <p:to>
                                        <p:strVal val="visible"/>
                                      </p:to>
                                    </p:set>
                                    <p:animEffect transition="in" filter="wipe(up)">
                                      <p:cBhvr>
                                        <p:cTn id="12" dur="500"/>
                                        <p:tgtEl>
                                          <p:spTgt spid="4536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638"/>
                                        </p:tgtEl>
                                        <p:attrNameLst>
                                          <p:attrName>style.visibility</p:attrName>
                                        </p:attrNameLst>
                                      </p:cBhvr>
                                      <p:to>
                                        <p:strVal val="visible"/>
                                      </p:to>
                                    </p:set>
                                    <p:animEffect transition="in" filter="dissolve">
                                      <p:cBhvr>
                                        <p:cTn id="17" dur="500"/>
                                        <p:tgtEl>
                                          <p:spTgt spid="453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3634"/>
                                        </p:tgtEl>
                                        <p:attrNameLst>
                                          <p:attrName>style.visibility</p:attrName>
                                        </p:attrNameLst>
                                      </p:cBhvr>
                                      <p:to>
                                        <p:strVal val="visible"/>
                                      </p:to>
                                    </p:set>
                                    <p:animEffect transition="in" filter="wipe(left)">
                                      <p:cBhvr>
                                        <p:cTn id="22" dur="500"/>
                                        <p:tgtEl>
                                          <p:spTgt spid="453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3635"/>
                                        </p:tgtEl>
                                        <p:attrNameLst>
                                          <p:attrName>style.visibility</p:attrName>
                                        </p:attrNameLst>
                                      </p:cBhvr>
                                      <p:to>
                                        <p:strVal val="visible"/>
                                      </p:to>
                                    </p:set>
                                    <p:animEffect transition="in" filter="wipe(left)">
                                      <p:cBhvr>
                                        <p:cTn id="27" dur="500"/>
                                        <p:tgtEl>
                                          <p:spTgt spid="45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0" grpId="0" animBg="1" autoUpdateAnimBg="0"/>
      <p:bldP spid="453639" grpId="0" autoUpdateAnimBg="0"/>
      <p:bldP spid="453638" grpId="0" animBg="1"/>
      <p:bldP spid="453635" grpId="0" animBg="1" autoUpdateAnimBg="0"/>
      <p:bldP spid="453634" grpId="0" autoUpdateAnimBg="0"/>
    </p:bldLst>
  </p:timing>
</p:sld>
</file>

<file path=ppt/theme/theme1.xml><?xml version="1.0" encoding="utf-8"?>
<a:theme xmlns:a="http://schemas.openxmlformats.org/drawingml/2006/main" name="2_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2_Soaring">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12663</TotalTime>
  <Words>14514</Words>
  <Application>Microsoft Macintosh PowerPoint</Application>
  <PresentationFormat>On-screen Show (4:3)</PresentationFormat>
  <Paragraphs>1871</Paragraphs>
  <Slides>157</Slides>
  <Notes>23</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3</vt:i4>
      </vt:variant>
      <vt:variant>
        <vt:lpstr>Slide Titles</vt:lpstr>
      </vt:variant>
      <vt:variant>
        <vt:i4>157</vt:i4>
      </vt:variant>
    </vt:vector>
  </HeadingPairs>
  <TitlesOfParts>
    <vt:vector size="175" baseType="lpstr">
      <vt:lpstr>楷体_GB2312</vt:lpstr>
      <vt:lpstr>黑体</vt:lpstr>
      <vt:lpstr>宋体</vt:lpstr>
      <vt:lpstr>华文楷体</vt:lpstr>
      <vt:lpstr>华文新魏</vt:lpstr>
      <vt:lpstr>幼圆</vt:lpstr>
      <vt:lpstr>楷体</vt:lpstr>
      <vt:lpstr>Arial</vt:lpstr>
      <vt:lpstr>Arial Narrow</vt:lpstr>
      <vt:lpstr>Monotype Sorts</vt:lpstr>
      <vt:lpstr>Tahoma</vt:lpstr>
      <vt:lpstr>Times New Roman</vt:lpstr>
      <vt:lpstr>Wingdings</vt:lpstr>
      <vt:lpstr>2_Soaring</vt:lpstr>
      <vt:lpstr>default</vt:lpstr>
      <vt:lpstr>VISIO</vt:lpstr>
      <vt:lpstr>Artwork</vt:lpstr>
      <vt:lpstr>Photo Editor 照片</vt:lpstr>
      <vt:lpstr>计算机操作系统原理</vt:lpstr>
      <vt:lpstr>PowerPoint Presentation</vt:lpstr>
      <vt:lpstr>PowerPoint Presentation</vt:lpstr>
      <vt:lpstr>PowerPoint Presentation</vt:lpstr>
      <vt:lpstr>2.1前趋图和程序执行----程序的顺序执行及特征</vt:lpstr>
      <vt:lpstr>2.1前趋图和程序执行----程序的并发执行及特征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2.2进程的描述----进程的基本状态及转换</vt:lpstr>
      <vt:lpstr>PowerPoint Presentation</vt:lpstr>
      <vt:lpstr>PowerPoint Presentation</vt:lpstr>
      <vt:lpstr>PowerPoint Presentation</vt:lpstr>
      <vt:lpstr>2.2进程的描述----进程的基本状态及转换</vt:lpstr>
      <vt:lpstr>2.2进程的描述----进程的基本状态及转换</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关中断</vt:lpstr>
      <vt:lpstr>测试与设置指令</vt:lpstr>
      <vt:lpstr>测试并设置指令实现互斥</vt:lpstr>
      <vt:lpstr>对换指令</vt:lpstr>
      <vt:lpstr>对换指令</vt:lpstr>
      <vt:lpstr>PowerPoint Presentation</vt:lpstr>
      <vt:lpstr>PowerPoint Presentation</vt:lpstr>
      <vt:lpstr>艾兹格·W·迪科斯彻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Lynne</dc:creator>
  <cp:lastModifiedBy>Microsoft Office User</cp:lastModifiedBy>
  <cp:revision>1947</cp:revision>
  <dcterms:created xsi:type="dcterms:W3CDTF">1601-01-01T00:00:00Z</dcterms:created>
  <dcterms:modified xsi:type="dcterms:W3CDTF">2025-08-30T09:53:24Z</dcterms:modified>
</cp:coreProperties>
</file>