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5.xml" ContentType="application/vnd.openxmlformats-officedocument.presentationml.tags+xml"/>
  <Override PartName="/ppt/notesSlides/notesSlide4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9.xml" ContentType="application/vnd.openxmlformats-officedocument.presentationml.tags+xml"/>
  <Override PartName="/ppt/notesSlides/notesSlide47.xml" ContentType="application/vnd.openxmlformats-officedocument.presentationml.notesSlide+xml"/>
  <Override PartName="/ppt/tags/tag40.xml" ContentType="application/vnd.openxmlformats-officedocument.presentationml.tags+xml"/>
  <Override PartName="/ppt/notesSlides/notesSlide48.xml" ContentType="application/vnd.openxmlformats-officedocument.presentationml.notesSlide+xml"/>
  <Override PartName="/ppt/tags/tag41.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42.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43.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44.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45.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46.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9"/>
  </p:notesMasterIdLst>
  <p:handoutMasterIdLst>
    <p:handoutMasterId r:id="rId80"/>
  </p:handoutMasterIdLst>
  <p:sldIdLst>
    <p:sldId id="1979" r:id="rId3"/>
    <p:sldId id="2056" r:id="rId4"/>
    <p:sldId id="1980" r:id="rId5"/>
    <p:sldId id="1981" r:id="rId6"/>
    <p:sldId id="1982" r:id="rId7"/>
    <p:sldId id="1983" r:id="rId8"/>
    <p:sldId id="1984" r:id="rId9"/>
    <p:sldId id="1985" r:id="rId10"/>
    <p:sldId id="1986" r:id="rId11"/>
    <p:sldId id="1987" r:id="rId12"/>
    <p:sldId id="1988" r:id="rId13"/>
    <p:sldId id="1989" r:id="rId14"/>
    <p:sldId id="1990" r:id="rId15"/>
    <p:sldId id="1991" r:id="rId16"/>
    <p:sldId id="1992" r:id="rId17"/>
    <p:sldId id="1993" r:id="rId18"/>
    <p:sldId id="1994" r:id="rId19"/>
    <p:sldId id="1995" r:id="rId20"/>
    <p:sldId id="1996" r:id="rId21"/>
    <p:sldId id="1997" r:id="rId22"/>
    <p:sldId id="1998" r:id="rId23"/>
    <p:sldId id="1999" r:id="rId24"/>
    <p:sldId id="2000" r:id="rId25"/>
    <p:sldId id="2001" r:id="rId26"/>
    <p:sldId id="2002" r:id="rId27"/>
    <p:sldId id="2003" r:id="rId28"/>
    <p:sldId id="2004" r:id="rId29"/>
    <p:sldId id="2005" r:id="rId30"/>
    <p:sldId id="2006" r:id="rId31"/>
    <p:sldId id="2008" r:id="rId32"/>
    <p:sldId id="2009" r:id="rId33"/>
    <p:sldId id="2010" r:id="rId34"/>
    <p:sldId id="2011" r:id="rId35"/>
    <p:sldId id="2012" r:id="rId36"/>
    <p:sldId id="2013" r:id="rId37"/>
    <p:sldId id="2014" r:id="rId38"/>
    <p:sldId id="2015" r:id="rId39"/>
    <p:sldId id="2016" r:id="rId40"/>
    <p:sldId id="2017" r:id="rId41"/>
    <p:sldId id="2018" r:id="rId42"/>
    <p:sldId id="2019" r:id="rId43"/>
    <p:sldId id="2052" r:id="rId44"/>
    <p:sldId id="2020" r:id="rId45"/>
    <p:sldId id="2021" r:id="rId46"/>
    <p:sldId id="2022" r:id="rId47"/>
    <p:sldId id="2023" r:id="rId48"/>
    <p:sldId id="2024" r:id="rId49"/>
    <p:sldId id="2025" r:id="rId50"/>
    <p:sldId id="2026" r:id="rId51"/>
    <p:sldId id="2027" r:id="rId52"/>
    <p:sldId id="2028" r:id="rId53"/>
    <p:sldId id="2053" r:id="rId54"/>
    <p:sldId id="2029" r:id="rId55"/>
    <p:sldId id="2031" r:id="rId56"/>
    <p:sldId id="2032" r:id="rId57"/>
    <p:sldId id="2033" r:id="rId58"/>
    <p:sldId id="2034" r:id="rId59"/>
    <p:sldId id="2035" r:id="rId60"/>
    <p:sldId id="2036" r:id="rId61"/>
    <p:sldId id="2037" r:id="rId62"/>
    <p:sldId id="2038" r:id="rId63"/>
    <p:sldId id="2054" r:id="rId64"/>
    <p:sldId id="2039" r:id="rId65"/>
    <p:sldId id="2040" r:id="rId66"/>
    <p:sldId id="2041" r:id="rId67"/>
    <p:sldId id="2042" r:id="rId68"/>
    <p:sldId id="2043" r:id="rId69"/>
    <p:sldId id="2044" r:id="rId70"/>
    <p:sldId id="2045" r:id="rId71"/>
    <p:sldId id="2046" r:id="rId72"/>
    <p:sldId id="2047" r:id="rId73"/>
    <p:sldId id="2055" r:id="rId74"/>
    <p:sldId id="2048" r:id="rId75"/>
    <p:sldId id="2049" r:id="rId76"/>
    <p:sldId id="2050" r:id="rId77"/>
    <p:sldId id="2051" r:id="rId78"/>
  </p:sldIdLst>
  <p:sldSz cx="12190413" cy="6859588"/>
  <p:notesSz cx="6858000" cy="9144000"/>
  <p:custDataLst>
    <p:tags r:id="rId81"/>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p15:clr>
            <a:srgbClr val="A4A3A4"/>
          </p15:clr>
        </p15:guide>
        <p15:guide id="2" pos="720">
          <p15:clr>
            <a:srgbClr val="A4A3A4"/>
          </p15:clr>
        </p15:guide>
        <p15:guide id="3" pos="6490">
          <p15:clr>
            <a:srgbClr val="A4A3A4"/>
          </p15:clr>
        </p15:guide>
      </p15:sldGuideLst>
    </p:ext>
    <p:ext uri="{2D200454-40CA-4A62-9FC3-DE9A4176ACB9}">
      <p15:notesGuideLst xmlns:p15="http://schemas.microsoft.com/office/powerpoint/2012/main">
        <p15:guide id="1" orient="horz" pos="3303">
          <p15:clr>
            <a:srgbClr val="A4A3A4"/>
          </p15:clr>
        </p15:guide>
        <p15:guide id="2" pos="20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1369B2"/>
    <a:srgbClr val="FF0000"/>
    <a:srgbClr val="FFCA08"/>
    <a:srgbClr val="76C0DD"/>
    <a:srgbClr val="FAFAFA"/>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698" autoAdjust="0"/>
    <p:restoredTop sz="94660" autoAdjust="0"/>
  </p:normalViewPr>
  <p:slideViewPr>
    <p:cSldViewPr>
      <p:cViewPr>
        <p:scale>
          <a:sx n="63" d="100"/>
          <a:sy n="63" d="100"/>
        </p:scale>
        <p:origin x="360" y="1416"/>
      </p:cViewPr>
      <p:guideLst>
        <p:guide orient="horz" pos="2478"/>
        <p:guide pos="720"/>
        <p:guide pos="649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303"/>
        <p:guide pos="2083"/>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2025/8/31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2025/8/31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2025/8/31</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9.xml"/><Relationship Id="rId7" Type="http://schemas.openxmlformats.org/officeDocument/2006/relationships/slideLayout" Target="../slideLayouts/slideLayout10.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15.xml"/><Relationship Id="rId7" Type="http://schemas.openxmlformats.org/officeDocument/2006/relationships/slideLayout" Target="../slideLayouts/slideLayout10.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jpe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0.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3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33.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0.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1.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7.bin"/><Relationship Id="rId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4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vmlDrawing" Target="../drawings/vmlDrawing10.vml"/><Relationship Id="rId5" Type="http://schemas.openxmlformats.org/officeDocument/2006/relationships/image" Target="../media/image23.wmf"/><Relationship Id="rId4" Type="http://schemas.openxmlformats.org/officeDocument/2006/relationships/oleObject" Target="../embeddings/oleObject1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vmlDrawing" Target="../drawings/vmlDrawing12.vml"/><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vmlDrawing" Target="../drawings/vmlDrawing13.v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4.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14.bin"/><Relationship Id="rId4"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vmlDrawing" Target="../drawings/vmlDrawing15.vml"/><Relationship Id="rId5" Type="http://schemas.openxmlformats.org/officeDocument/2006/relationships/image" Target="../media/image29.wmf"/><Relationship Id="rId4" Type="http://schemas.openxmlformats.org/officeDocument/2006/relationships/oleObject" Target="../embeddings/oleObject15.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vmlDrawing" Target="../drawings/vmlDrawing16.vml"/><Relationship Id="rId5" Type="http://schemas.openxmlformats.org/officeDocument/2006/relationships/image" Target="../media/image30.wmf"/><Relationship Id="rId4"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vmlDrawing" Target="../drawings/vmlDrawing17.vml"/><Relationship Id="rId5" Type="http://schemas.openxmlformats.org/officeDocument/2006/relationships/image" Target="../media/image31.wmf"/><Relationship Id="rId4" Type="http://schemas.openxmlformats.org/officeDocument/2006/relationships/oleObject" Target="../embeddings/oleObject17.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vmlDrawing" Target="../drawings/vmlDrawing18.vml"/><Relationship Id="rId5" Type="http://schemas.openxmlformats.org/officeDocument/2006/relationships/image" Target="../media/image32.wmf"/><Relationship Id="rId4" Type="http://schemas.openxmlformats.org/officeDocument/2006/relationships/oleObject" Target="../embeddings/oleObject18.bin"/></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5.xml"/><Relationship Id="rId1" Type="http://schemas.openxmlformats.org/officeDocument/2006/relationships/vmlDrawing" Target="../drawings/vmlDrawing19.vml"/><Relationship Id="rId6" Type="http://schemas.openxmlformats.org/officeDocument/2006/relationships/image" Target="../media/image33.wmf"/><Relationship Id="rId5" Type="http://schemas.openxmlformats.org/officeDocument/2006/relationships/oleObject" Target="../embeddings/oleObject19.bin"/><Relationship Id="rId4"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vmlDrawing" Target="../drawings/vmlDrawing20.vml"/><Relationship Id="rId5" Type="http://schemas.openxmlformats.org/officeDocument/2006/relationships/image" Target="../media/image34.wmf"/><Relationship Id="rId4"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vmlDrawing" Target="../drawings/vmlDrawing21.vml"/><Relationship Id="rId5" Type="http://schemas.openxmlformats.org/officeDocument/2006/relationships/image" Target="../media/image35.wmf"/><Relationship Id="rId4" Type="http://schemas.openxmlformats.org/officeDocument/2006/relationships/oleObject" Target="../embeddings/oleObject21.bin"/></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6.wmf"/><Relationship Id="rId2" Type="http://schemas.openxmlformats.org/officeDocument/2006/relationships/tags" Target="../tags/tag46.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image" Target="../media/image37.png"/><Relationship Id="rId4"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vmlDrawing" Target="../drawings/vmlDrawing23.vml"/><Relationship Id="rId6" Type="http://schemas.openxmlformats.org/officeDocument/2006/relationships/image" Target="../media/image38.wmf"/><Relationship Id="rId5" Type="http://schemas.openxmlformats.org/officeDocument/2006/relationships/oleObject" Target="../embeddings/oleObject23.bin"/><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开发入门</a:t>
            </a:r>
          </a:p>
        </p:txBody>
      </p:sp>
      <p:sp>
        <p:nvSpPr>
          <p:cNvPr id="4" name="Rectangle 4"/>
          <p:cNvSpPr txBox="1">
            <a:spLocks noChangeArrowheads="1"/>
          </p:cNvSpPr>
          <p:nvPr/>
        </p:nvSpPr>
        <p:spPr>
          <a:xfrm>
            <a:off x="2639206" y="4077794"/>
            <a:ext cx="6912000" cy="115200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p>
          <a:p>
            <a:pPr marL="0" indent="0" algn="ctr">
              <a:buNone/>
            </a:pPr>
            <a:endParaRPr lang="en-US" altLang="zh-CN" sz="2400" dirty="0">
              <a:solidFill>
                <a:srgbClr val="595959"/>
              </a:solidFill>
              <a:latin typeface="微软雅黑" panose="020B0503020204020204" pitchFamily="34" charset="-122"/>
              <a:ea typeface="微软雅黑" panose="020B0503020204020204" pitchFamily="34" charset="-122"/>
              <a:cs typeface="+mn-ea"/>
              <a:sym typeface="+mn-lt"/>
            </a:endParaRPr>
          </a:p>
          <a:p>
            <a:pPr marL="0" indent="0" algn="ctr">
              <a:buNone/>
            </a:pPr>
            <a:r>
              <a:rPr lang="zh-TW" altLang="en-US" sz="2400" dirty="0">
                <a:solidFill>
                  <a:srgbClr val="595959"/>
                </a:solidFill>
                <a:latin typeface="微软雅黑" panose="020B0503020204020204" pitchFamily="34" charset="-122"/>
                <a:ea typeface="微软雅黑" panose="020B0503020204020204" pitchFamily="34" charset="-122"/>
                <a:cs typeface="+mn-ea"/>
                <a:sym typeface="+mn-lt"/>
              </a:rPr>
              <a:t>刘坤</a:t>
            </a:r>
            <a:r>
              <a:rPr lang="en-US" altLang="zh-TW" sz="2400" dirty="0">
                <a:solidFill>
                  <a:srgbClr val="595959"/>
                </a:solidFill>
                <a:latin typeface="微软雅黑" panose="020B0503020204020204" pitchFamily="34" charset="-122"/>
                <a:ea typeface="微软雅黑" panose="020B0503020204020204" pitchFamily="34" charset="-122"/>
                <a:cs typeface="+mn-ea"/>
                <a:sym typeface="+mn-lt"/>
              </a:rPr>
              <a:t>	</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272289" y="2558309"/>
            <a:ext cx="9754962" cy="2327275"/>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indent="539750" algn="l">
              <a:lnSpc>
                <a:spcPct val="150000"/>
              </a:lnSpc>
            </a:pPr>
            <a:r>
              <a:rPr lang="en-US" altLang="zh-CN" sz="2000" dirty="0">
                <a:solidFill>
                  <a:srgbClr val="1369B2"/>
                </a:solidFill>
                <a:latin typeface="微软雅黑" panose="020B0503020204020204" pitchFamily="34" charset="-122"/>
                <a:sym typeface="+mn-ea"/>
              </a:rPr>
              <a:t>Java</a:t>
            </a:r>
            <a:r>
              <a:rPr lang="zh-CN" altLang="zh-CN" sz="2000" dirty="0">
                <a:solidFill>
                  <a:srgbClr val="595959"/>
                </a:solidFill>
                <a:latin typeface="微软雅黑" panose="020B0503020204020204" pitchFamily="34" charset="-122"/>
                <a:sym typeface="+mn-ea"/>
              </a:rPr>
              <a:t>是一种</a:t>
            </a:r>
            <a:r>
              <a:rPr lang="zh-CN" altLang="zh-CN" sz="2000" dirty="0">
                <a:solidFill>
                  <a:srgbClr val="1369B2"/>
                </a:solidFill>
                <a:latin typeface="微软雅黑" panose="020B0503020204020204" pitchFamily="34" charset="-122"/>
                <a:sym typeface="+mn-ea"/>
              </a:rPr>
              <a:t>高级计算机语言</a:t>
            </a:r>
            <a:r>
              <a:rPr lang="zh-CN" altLang="zh-CN" sz="2000" dirty="0">
                <a:solidFill>
                  <a:srgbClr val="595959"/>
                </a:solidFill>
                <a:latin typeface="微软雅黑" panose="020B0503020204020204" pitchFamily="34" charset="-122"/>
                <a:sym typeface="+mn-ea"/>
              </a:rPr>
              <a:t>，它是由</a:t>
            </a:r>
            <a:r>
              <a:rPr lang="en-US" altLang="zh-CN" sz="2000" dirty="0">
                <a:solidFill>
                  <a:srgbClr val="1369B2"/>
                </a:solidFill>
                <a:latin typeface="微软雅黑" panose="020B0503020204020204" pitchFamily="34" charset="-122"/>
                <a:sym typeface="+mn-ea"/>
              </a:rPr>
              <a:t>SUN</a:t>
            </a:r>
            <a:r>
              <a:rPr lang="zh-CN" altLang="zh-CN" sz="2000" dirty="0">
                <a:solidFill>
                  <a:srgbClr val="1369B2"/>
                </a:solidFill>
                <a:latin typeface="微软雅黑" panose="020B0503020204020204" pitchFamily="34" charset="-122"/>
                <a:sym typeface="+mn-ea"/>
              </a:rPr>
              <a:t>公司</a:t>
            </a:r>
            <a:r>
              <a:rPr lang="zh-CN" altLang="zh-CN" sz="2000" dirty="0">
                <a:solidFill>
                  <a:srgbClr val="595959"/>
                </a:solidFill>
                <a:latin typeface="微软雅黑" panose="020B0503020204020204" pitchFamily="34" charset="-122"/>
                <a:sym typeface="+mn-ea"/>
              </a:rPr>
              <a:t>（已被</a:t>
            </a:r>
            <a:r>
              <a:rPr lang="en-US" altLang="zh-CN" sz="2000" dirty="0">
                <a:solidFill>
                  <a:srgbClr val="595959"/>
                </a:solidFill>
                <a:latin typeface="微软雅黑" panose="020B0503020204020204" pitchFamily="34" charset="-122"/>
                <a:sym typeface="+mn-ea"/>
              </a:rPr>
              <a:t>Oracle</a:t>
            </a:r>
            <a:r>
              <a:rPr lang="zh-CN" altLang="zh-CN" sz="2000" dirty="0">
                <a:solidFill>
                  <a:srgbClr val="595959"/>
                </a:solidFill>
                <a:latin typeface="微软雅黑" panose="020B0503020204020204" pitchFamily="34" charset="-122"/>
                <a:sym typeface="+mn-ea"/>
              </a:rPr>
              <a:t>公司收购）于</a:t>
            </a:r>
            <a:r>
              <a:rPr lang="en-US" altLang="zh-CN" sz="2000" dirty="0">
                <a:solidFill>
                  <a:srgbClr val="595959"/>
                </a:solidFill>
                <a:latin typeface="微软雅黑" panose="020B0503020204020204" pitchFamily="34" charset="-122"/>
                <a:sym typeface="+mn-ea"/>
              </a:rPr>
              <a:t>1995</a:t>
            </a:r>
            <a:r>
              <a:rPr lang="zh-CN" altLang="zh-CN" sz="2000" dirty="0">
                <a:solidFill>
                  <a:srgbClr val="595959"/>
                </a:solidFill>
                <a:latin typeface="微软雅黑" panose="020B0503020204020204" pitchFamily="34" charset="-122"/>
                <a:sym typeface="+mn-ea"/>
              </a:rPr>
              <a:t>年</a:t>
            </a:r>
            <a:r>
              <a:rPr lang="en-US" altLang="zh-CN" sz="2000" dirty="0">
                <a:solidFill>
                  <a:srgbClr val="595959"/>
                </a:solidFill>
                <a:latin typeface="微软雅黑" panose="020B0503020204020204" pitchFamily="34" charset="-122"/>
                <a:sym typeface="+mn-ea"/>
              </a:rPr>
              <a:t>5</a:t>
            </a:r>
            <a:r>
              <a:rPr lang="zh-CN" altLang="zh-CN" sz="2000" dirty="0">
                <a:solidFill>
                  <a:srgbClr val="595959"/>
                </a:solidFill>
                <a:latin typeface="微软雅黑" panose="020B0503020204020204" pitchFamily="34" charset="-122"/>
                <a:sym typeface="+mn-ea"/>
              </a:rPr>
              <a:t>月推出的一种可以编写</a:t>
            </a:r>
            <a:r>
              <a:rPr lang="zh-CN" altLang="zh-CN" sz="2000" dirty="0">
                <a:solidFill>
                  <a:srgbClr val="1369B2"/>
                </a:solidFill>
                <a:latin typeface="微软雅黑" panose="020B0503020204020204" pitchFamily="34" charset="-122"/>
                <a:sym typeface="+mn-ea"/>
              </a:rPr>
              <a:t>跨平台</a:t>
            </a:r>
            <a:r>
              <a:rPr sz="2000" dirty="0">
                <a:solidFill>
                  <a:srgbClr val="595959"/>
                </a:solidFill>
                <a:latin typeface="微软雅黑" panose="020B0503020204020204" pitchFamily="34" charset="-122"/>
                <a:sym typeface="+mn-ea"/>
              </a:rPr>
              <a:t>应用软件、完全</a:t>
            </a:r>
            <a:r>
              <a:rPr sz="2000" dirty="0">
                <a:solidFill>
                  <a:srgbClr val="1369B2"/>
                </a:solidFill>
                <a:latin typeface="微软雅黑" panose="020B0503020204020204" pitchFamily="34" charset="-122"/>
                <a:sym typeface="+mn-ea"/>
              </a:rPr>
              <a:t>面向对象</a:t>
            </a:r>
            <a:r>
              <a:rPr sz="2000" dirty="0">
                <a:solidFill>
                  <a:srgbClr val="595959"/>
                </a:solidFill>
                <a:latin typeface="微软雅黑" panose="020B0503020204020204" pitchFamily="34" charset="-122"/>
                <a:sym typeface="+mn-ea"/>
              </a:rPr>
              <a:t>的程序设计语言。Java语言</a:t>
            </a:r>
            <a:r>
              <a:rPr sz="2000" dirty="0">
                <a:solidFill>
                  <a:srgbClr val="1369B2"/>
                </a:solidFill>
                <a:latin typeface="微软雅黑" panose="020B0503020204020204" pitchFamily="34" charset="-122"/>
                <a:sym typeface="+mn-ea"/>
              </a:rPr>
              <a:t>简单易用</a:t>
            </a:r>
            <a:r>
              <a:rPr sz="2000" dirty="0">
                <a:solidFill>
                  <a:srgbClr val="595959"/>
                </a:solidFill>
                <a:latin typeface="微软雅黑" panose="020B0503020204020204" pitchFamily="34" charset="-122"/>
                <a:sym typeface="+mn-ea"/>
              </a:rPr>
              <a:t>、</a:t>
            </a:r>
            <a:r>
              <a:rPr sz="2000" dirty="0">
                <a:solidFill>
                  <a:srgbClr val="1369B2"/>
                </a:solidFill>
                <a:latin typeface="微软雅黑" panose="020B0503020204020204" pitchFamily="34" charset="-122"/>
                <a:sym typeface="+mn-ea"/>
              </a:rPr>
              <a:t>安全可靠</a:t>
            </a:r>
            <a:r>
              <a:rPr sz="2000" dirty="0">
                <a:solidFill>
                  <a:srgbClr val="595959"/>
                </a:solidFill>
                <a:latin typeface="微软雅黑" panose="020B0503020204020204" pitchFamily="34" charset="-122"/>
                <a:sym typeface="+mn-ea"/>
              </a:rPr>
              <a:t>,自问世以来,与之相关的技术和应用发展得非常快。在计算机、移动电话、家用电器等领域中,Java技术无处不在</a:t>
            </a:r>
            <a:r>
              <a:rPr lang="zh-CN" altLang="zh-CN" sz="2000" dirty="0">
                <a:solidFill>
                  <a:srgbClr val="595959"/>
                </a:solidFill>
                <a:latin typeface="微软雅黑" panose="020B0503020204020204" pitchFamily="34" charset="-122"/>
                <a:sym typeface="+mn-ea"/>
              </a:rPr>
              <a:t>。SUN公司将Java划分为三个技术平台，分别是</a:t>
            </a:r>
            <a:r>
              <a:rPr lang="zh-CN" altLang="zh-CN" sz="2000" dirty="0">
                <a:solidFill>
                  <a:srgbClr val="1369B2"/>
                </a:solidFill>
                <a:latin typeface="微软雅黑" panose="020B0503020204020204" pitchFamily="34" charset="-122"/>
                <a:sym typeface="+mn-ea"/>
              </a:rPr>
              <a:t>Java SE</a:t>
            </a:r>
            <a:r>
              <a:rPr lang="zh-CN" altLang="zh-CN" sz="2000" dirty="0">
                <a:solidFill>
                  <a:srgbClr val="595959"/>
                </a:solidFill>
                <a:latin typeface="微软雅黑" panose="020B0503020204020204" pitchFamily="34" charset="-122"/>
                <a:sym typeface="+mn-ea"/>
              </a:rPr>
              <a:t>、</a:t>
            </a:r>
            <a:r>
              <a:rPr lang="zh-CN" altLang="zh-CN" sz="2000" dirty="0">
                <a:solidFill>
                  <a:srgbClr val="1369B2"/>
                </a:solidFill>
                <a:latin typeface="微软雅黑" panose="020B0503020204020204" pitchFamily="34" charset="-122"/>
                <a:sym typeface="+mn-ea"/>
              </a:rPr>
              <a:t>Java EE</a:t>
            </a:r>
            <a:r>
              <a:rPr lang="zh-CN" altLang="zh-CN" sz="2000" dirty="0">
                <a:solidFill>
                  <a:srgbClr val="595959"/>
                </a:solidFill>
                <a:latin typeface="微软雅黑" panose="020B0503020204020204" pitchFamily="34" charset="-122"/>
                <a:sym typeface="+mn-ea"/>
              </a:rPr>
              <a:t>和</a:t>
            </a:r>
            <a:r>
              <a:rPr lang="zh-CN" altLang="zh-CN" sz="2000" dirty="0">
                <a:solidFill>
                  <a:srgbClr val="1369B2"/>
                </a:solidFill>
                <a:latin typeface="微软雅黑" panose="020B0503020204020204" pitchFamily="34" charset="-122"/>
                <a:sym typeface="+mn-ea"/>
              </a:rPr>
              <a:t>Java ME</a:t>
            </a:r>
            <a:r>
              <a:rPr lang="zh-CN" altLang="zh-CN" sz="2000" dirty="0">
                <a:solidFill>
                  <a:srgbClr val="595959"/>
                </a:solidFill>
                <a:latin typeface="微软雅黑" panose="020B0503020204020204" pitchFamily="34" charset="-122"/>
                <a:sym typeface="+mn-ea"/>
              </a:rPr>
              <a:t>。</a:t>
            </a:r>
          </a:p>
          <a:p>
            <a:pPr indent="539750" algn="l">
              <a:lnSpc>
                <a:spcPct val="150000"/>
              </a:lnSpc>
            </a:pPr>
            <a:endParaRPr lang="zh-CN" altLang="zh-CN" sz="2000" dirty="0">
              <a:solidFill>
                <a:srgbClr val="595959"/>
              </a:solidFill>
              <a:latin typeface="微软雅黑" panose="020B0503020204020204" pitchFamily="34" charset="-122"/>
              <a:sym typeface="+mn-ea"/>
            </a:endParaRPr>
          </a:p>
        </p:txBody>
      </p:sp>
      <p:sp>
        <p:nvSpPr>
          <p:cNvPr id="9" name="圆角矩形 8"/>
          <p:cNvSpPr/>
          <p:nvPr/>
        </p:nvSpPr>
        <p:spPr>
          <a:xfrm>
            <a:off x="1004894" y="2315104"/>
            <a:ext cx="10202312" cy="27539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911206" y="2223384"/>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95031" y="4671383"/>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Chevron 3"/>
          <p:cNvSpPr/>
          <p:nvPr>
            <p:custDataLst>
              <p:tags r:id="rId2"/>
            </p:custDataLst>
          </p:nvPr>
        </p:nvSpPr>
        <p:spPr>
          <a:xfrm>
            <a:off x="1004893" y="1124317"/>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145034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Java</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23571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685458" y="1369954"/>
            <a:ext cx="1049655"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Java SE</a:t>
            </a:r>
          </a:p>
        </p:txBody>
      </p:sp>
      <p:sp>
        <p:nvSpPr>
          <p:cNvPr id="100" name="文本框 99"/>
          <p:cNvSpPr txBox="1"/>
          <p:nvPr/>
        </p:nvSpPr>
        <p:spPr>
          <a:xfrm>
            <a:off x="1054100" y="2460784"/>
            <a:ext cx="10225106" cy="1938020"/>
          </a:xfrm>
          <a:prstGeom prst="rect">
            <a:avLst/>
          </a:prstGeom>
          <a:noFill/>
          <a:ln w="9525">
            <a:noFill/>
          </a:ln>
        </p:spPr>
        <p:txBody>
          <a:bodyPr wrap="square">
            <a:spAutoFit/>
          </a:bodyPr>
          <a:lstStyle/>
          <a:p>
            <a:pPr marL="266700" indent="0" fontAlgn="auto">
              <a:lnSpc>
                <a:spcPct val="150000"/>
              </a:lnSpc>
            </a:pPr>
            <a:r>
              <a:rPr lang="en-US" sz="2000" b="0" dirty="0">
                <a:solidFill>
                  <a:srgbClr val="1369B2"/>
                </a:solidFill>
                <a:uFillTx/>
                <a:latin typeface="Times New Roman" panose="02020603050405020304" charset="0"/>
                <a:ea typeface="微软雅黑" panose="020B0503020204020204" pitchFamily="34" charset="-122"/>
                <a:cs typeface="宋体" panose="02010600030101010101" pitchFamily="2" charset="-122"/>
              </a:rPr>
              <a:t>Java SE</a:t>
            </a:r>
            <a:r>
              <a:rPr lang="zh-CN" sz="2000" b="0" dirty="0">
                <a:solidFill>
                  <a:srgbClr val="595959"/>
                </a:solidFill>
                <a:uFillTx/>
                <a:latin typeface="Times New Roman" panose="02020603050405020304" charset="0"/>
                <a:ea typeface="微软雅黑" panose="020B0503020204020204" pitchFamily="34" charset="-122"/>
              </a:rPr>
              <a:t>（</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Java Platform Standard Edition</a:t>
            </a:r>
            <a:r>
              <a:rPr lang="zh-CN" sz="2000" b="0" dirty="0">
                <a:solidFill>
                  <a:srgbClr val="595959"/>
                </a:solidFill>
                <a:uFillTx/>
                <a:latin typeface="Times New Roman" panose="02020603050405020304" charset="0"/>
                <a:ea typeface="微软雅黑" panose="020B0503020204020204" pitchFamily="34" charset="-122"/>
              </a:rPr>
              <a:t>）是</a:t>
            </a:r>
            <a:r>
              <a:rPr lang="zh-CN" sz="2000" b="0" dirty="0">
                <a:solidFill>
                  <a:srgbClr val="1369B2"/>
                </a:solidFill>
                <a:uFillTx/>
                <a:latin typeface="Times New Roman" panose="02020603050405020304" charset="0"/>
                <a:ea typeface="微软雅黑" panose="020B0503020204020204" pitchFamily="34" charset="-122"/>
              </a:rPr>
              <a:t>标准版技术</a:t>
            </a:r>
            <a:r>
              <a:rPr lang="zh-CN" sz="2000" b="0" dirty="0">
                <a:solidFill>
                  <a:srgbClr val="1369B2"/>
                </a:solidFill>
                <a:uFillTx/>
                <a:ea typeface="微软雅黑" panose="020B0503020204020204" pitchFamily="34" charset="-122"/>
              </a:rPr>
              <a:t>平台</a:t>
            </a:r>
            <a:r>
              <a:rPr lang="zh-CN" sz="2000" b="0" dirty="0">
                <a:solidFill>
                  <a:srgbClr val="595959"/>
                </a:solidFill>
                <a:uFillTx/>
                <a:latin typeface="Times New Roman" panose="02020603050405020304" charset="0"/>
                <a:ea typeface="微软雅黑" panose="020B0503020204020204" pitchFamily="34" charset="-122"/>
              </a:rPr>
              <a:t>，它是为开发普通桌面和商务应用程序提供的解决方案。</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Java</a:t>
            </a:r>
            <a:r>
              <a:rPr lang="en-US" sz="2000" b="0" dirty="0">
                <a:solidFill>
                  <a:srgbClr val="595959"/>
                </a:solidFill>
                <a:uFillTx/>
                <a:latin typeface="Times New Roman" panose="02020603050405020304" charset="0"/>
                <a:ea typeface="微软雅黑" panose="020B0503020204020204" pitchFamily="34" charset="-122"/>
              </a:rPr>
              <a:t> </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SE</a:t>
            </a:r>
            <a:r>
              <a:rPr lang="zh-CN" sz="2000" b="0" dirty="0">
                <a:solidFill>
                  <a:srgbClr val="595959"/>
                </a:solidFill>
                <a:uFillTx/>
                <a:latin typeface="Times New Roman" panose="02020603050405020304" charset="0"/>
                <a:ea typeface="微软雅黑" panose="020B0503020204020204" pitchFamily="34" charset="-122"/>
              </a:rPr>
              <a:t>是三个平台中</a:t>
            </a:r>
            <a:r>
              <a:rPr lang="zh-CN" sz="2000" b="0" dirty="0">
                <a:solidFill>
                  <a:srgbClr val="1369B2"/>
                </a:solidFill>
                <a:uFillTx/>
                <a:latin typeface="Times New Roman" panose="02020603050405020304" charset="0"/>
                <a:ea typeface="微软雅黑" panose="020B0503020204020204" pitchFamily="34" charset="-122"/>
              </a:rPr>
              <a:t>最核心</a:t>
            </a:r>
            <a:r>
              <a:rPr lang="zh-CN" sz="2000" b="0" dirty="0">
                <a:solidFill>
                  <a:srgbClr val="595959"/>
                </a:solidFill>
                <a:uFillTx/>
                <a:latin typeface="Times New Roman" panose="02020603050405020304" charset="0"/>
                <a:ea typeface="微软雅黑" panose="020B0503020204020204" pitchFamily="34" charset="-122"/>
              </a:rPr>
              <a:t>的部分，</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Java</a:t>
            </a:r>
            <a:r>
              <a:rPr lang="en-US" sz="2000" b="0" dirty="0">
                <a:solidFill>
                  <a:srgbClr val="595959"/>
                </a:solidFill>
                <a:uFillTx/>
                <a:latin typeface="Times New Roman" panose="02020603050405020304" charset="0"/>
                <a:ea typeface="微软雅黑" panose="020B0503020204020204" pitchFamily="34" charset="-122"/>
              </a:rPr>
              <a:t> </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EE</a:t>
            </a:r>
            <a:r>
              <a:rPr lang="zh-CN" sz="2000" b="0" dirty="0">
                <a:solidFill>
                  <a:srgbClr val="595959"/>
                </a:solidFill>
                <a:uFillTx/>
                <a:latin typeface="Times New Roman" panose="02020603050405020304" charset="0"/>
                <a:ea typeface="微软雅黑" panose="020B0503020204020204" pitchFamily="34" charset="-122"/>
              </a:rPr>
              <a:t>和</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Java</a:t>
            </a:r>
            <a:r>
              <a:rPr lang="en-US" sz="2000" b="0" dirty="0">
                <a:solidFill>
                  <a:srgbClr val="595959"/>
                </a:solidFill>
                <a:uFillTx/>
                <a:latin typeface="Times New Roman" panose="02020603050405020304" charset="0"/>
                <a:ea typeface="微软雅黑" panose="020B0503020204020204" pitchFamily="34" charset="-122"/>
              </a:rPr>
              <a:t> </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ME</a:t>
            </a:r>
            <a:r>
              <a:rPr lang="zh-CN" sz="2000" b="0" dirty="0">
                <a:solidFill>
                  <a:srgbClr val="595959"/>
                </a:solidFill>
                <a:uFillTx/>
                <a:latin typeface="Times New Roman" panose="02020603050405020304" charset="0"/>
                <a:ea typeface="微软雅黑" panose="020B0503020204020204" pitchFamily="34" charset="-122"/>
              </a:rPr>
              <a:t>都是从</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Java</a:t>
            </a:r>
            <a:r>
              <a:rPr lang="en-US" sz="2000" b="0" dirty="0">
                <a:solidFill>
                  <a:srgbClr val="595959"/>
                </a:solidFill>
                <a:uFillTx/>
                <a:latin typeface="Times New Roman" panose="02020603050405020304" charset="0"/>
                <a:ea typeface="微软雅黑" panose="020B0503020204020204" pitchFamily="34" charset="-122"/>
              </a:rPr>
              <a:t> </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SE</a:t>
            </a:r>
            <a:r>
              <a:rPr lang="zh-CN" sz="2000" b="0" dirty="0">
                <a:solidFill>
                  <a:srgbClr val="595959"/>
                </a:solidFill>
                <a:uFillTx/>
                <a:latin typeface="Times New Roman" panose="02020603050405020304" charset="0"/>
                <a:ea typeface="微软雅黑" panose="020B0503020204020204" pitchFamily="34" charset="-122"/>
              </a:rPr>
              <a:t>的基础上发展而来的，</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Java</a:t>
            </a:r>
            <a:r>
              <a:rPr lang="en-US" sz="2000" b="0" dirty="0">
                <a:solidFill>
                  <a:srgbClr val="595959"/>
                </a:solidFill>
                <a:uFillTx/>
                <a:latin typeface="Times New Roman" panose="02020603050405020304" charset="0"/>
                <a:ea typeface="微软雅黑" panose="020B0503020204020204" pitchFamily="34" charset="-122"/>
              </a:rPr>
              <a:t> </a:t>
            </a:r>
            <a:r>
              <a:rPr lang="en-US" sz="2000" b="0" dirty="0">
                <a:solidFill>
                  <a:srgbClr val="595959"/>
                </a:solidFill>
                <a:uFillTx/>
                <a:latin typeface="Times New Roman" panose="02020603050405020304" charset="0"/>
                <a:ea typeface="微软雅黑" panose="020B0503020204020204" pitchFamily="34" charset="-122"/>
                <a:cs typeface="宋体" panose="02010600030101010101" pitchFamily="2" charset="-122"/>
              </a:rPr>
              <a:t>SE</a:t>
            </a:r>
            <a:r>
              <a:rPr lang="zh-CN" sz="2000" b="0" dirty="0">
                <a:solidFill>
                  <a:srgbClr val="595959"/>
                </a:solidFill>
                <a:uFillTx/>
                <a:latin typeface="Times New Roman" panose="02020603050405020304" charset="0"/>
                <a:ea typeface="微软雅黑" panose="020B0503020204020204" pitchFamily="34" charset="-122"/>
              </a:rPr>
              <a:t>平台中包括了</a:t>
            </a:r>
            <a:r>
              <a:rPr lang="zh-CN" sz="2000" b="0" dirty="0">
                <a:solidFill>
                  <a:srgbClr val="1369B2"/>
                </a:solidFill>
                <a:uFillTx/>
                <a:latin typeface="Times New Roman" panose="02020603050405020304" charset="0"/>
                <a:ea typeface="微软雅黑" panose="020B0503020204020204" pitchFamily="34" charset="-122"/>
              </a:rPr>
              <a:t>Java最核心的类库</a:t>
            </a:r>
            <a:r>
              <a:rPr lang="zh-CN" sz="2000" b="0" dirty="0">
                <a:solidFill>
                  <a:srgbClr val="595959"/>
                </a:solidFill>
                <a:uFillTx/>
                <a:latin typeface="Times New Roman" panose="02020603050405020304" charset="0"/>
                <a:ea typeface="微软雅黑" panose="020B0503020204020204" pitchFamily="34" charset="-122"/>
              </a:rPr>
              <a:t>，如</a:t>
            </a:r>
            <a:r>
              <a:rPr lang="zh-CN" sz="2000" b="0" dirty="0">
                <a:solidFill>
                  <a:srgbClr val="1369B2"/>
                </a:solidFill>
                <a:uFillTx/>
                <a:latin typeface="Times New Roman" panose="02020603050405020304" charset="0"/>
                <a:ea typeface="微软雅黑" panose="020B0503020204020204" pitchFamily="34" charset="-122"/>
              </a:rPr>
              <a:t>集合</a:t>
            </a:r>
            <a:r>
              <a:rPr lang="zh-CN" sz="2000" b="0" dirty="0">
                <a:solidFill>
                  <a:srgbClr val="595959"/>
                </a:solidFill>
                <a:uFillTx/>
                <a:latin typeface="Times New Roman" panose="02020603050405020304" charset="0"/>
                <a:ea typeface="微软雅黑" panose="020B0503020204020204" pitchFamily="34" charset="-122"/>
              </a:rPr>
              <a:t>、</a:t>
            </a:r>
            <a:r>
              <a:rPr lang="en-US" sz="2000" b="0" dirty="0">
                <a:solidFill>
                  <a:srgbClr val="1369B2"/>
                </a:solidFill>
                <a:uFillTx/>
                <a:latin typeface="Times New Roman" panose="02020603050405020304" charset="0"/>
                <a:ea typeface="微软雅黑" panose="020B0503020204020204" pitchFamily="34" charset="-122"/>
                <a:cs typeface="宋体" panose="02010600030101010101" pitchFamily="2" charset="-122"/>
              </a:rPr>
              <a:t>IO</a:t>
            </a:r>
            <a:r>
              <a:rPr lang="zh-CN" sz="2000" b="0" dirty="0">
                <a:solidFill>
                  <a:srgbClr val="595959"/>
                </a:solidFill>
                <a:uFillTx/>
                <a:latin typeface="Times New Roman" panose="02020603050405020304" charset="0"/>
                <a:ea typeface="微软雅黑" panose="020B0503020204020204" pitchFamily="34" charset="-122"/>
              </a:rPr>
              <a:t>、</a:t>
            </a:r>
            <a:r>
              <a:rPr lang="zh-CN" sz="2000" b="0" dirty="0">
                <a:solidFill>
                  <a:srgbClr val="1369B2"/>
                </a:solidFill>
                <a:uFillTx/>
                <a:latin typeface="Times New Roman" panose="02020603050405020304" charset="0"/>
                <a:ea typeface="微软雅黑" panose="020B0503020204020204" pitchFamily="34" charset="-122"/>
              </a:rPr>
              <a:t>数据库连接</a:t>
            </a:r>
            <a:r>
              <a:rPr lang="zh-CN" sz="2000" b="0" dirty="0">
                <a:solidFill>
                  <a:srgbClr val="595959"/>
                </a:solidFill>
                <a:uFillTx/>
                <a:latin typeface="Times New Roman" panose="02020603050405020304" charset="0"/>
                <a:ea typeface="微软雅黑" panose="020B0503020204020204" pitchFamily="34" charset="-122"/>
              </a:rPr>
              <a:t>以及</a:t>
            </a:r>
            <a:r>
              <a:rPr lang="zh-CN" sz="2000" b="0" dirty="0">
                <a:solidFill>
                  <a:srgbClr val="1369B2"/>
                </a:solidFill>
                <a:uFillTx/>
                <a:latin typeface="Times New Roman" panose="02020603050405020304" charset="0"/>
                <a:ea typeface="微软雅黑" panose="020B0503020204020204" pitchFamily="34" charset="-122"/>
              </a:rPr>
              <a:t>网络编程</a:t>
            </a:r>
            <a:r>
              <a:rPr lang="zh-CN" sz="2000" b="0" dirty="0">
                <a:solidFill>
                  <a:srgbClr val="595959"/>
                </a:solidFill>
                <a:uFillTx/>
                <a:latin typeface="Times New Roman" panose="02020603050405020304" charset="0"/>
                <a:ea typeface="微软雅黑" panose="020B0503020204020204" pitchFamily="34" charset="-122"/>
              </a:rPr>
              <a:t>等。</a:t>
            </a:r>
            <a:endParaRPr lang="zh-CN" altLang="en-US" sz="2000" b="0" dirty="0">
              <a:solidFill>
                <a:srgbClr val="595959"/>
              </a:solidFill>
              <a:uFillTx/>
              <a:latin typeface="Times New Roman" panose="0202060305040502030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23571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685458" y="1369954"/>
            <a:ext cx="104267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Java EE</a:t>
            </a:r>
          </a:p>
        </p:txBody>
      </p:sp>
      <p:sp>
        <p:nvSpPr>
          <p:cNvPr id="100" name="文本框 99"/>
          <p:cNvSpPr txBox="1"/>
          <p:nvPr/>
        </p:nvSpPr>
        <p:spPr>
          <a:xfrm>
            <a:off x="1086192" y="2691606"/>
            <a:ext cx="10121014" cy="1476375"/>
          </a:xfrm>
          <a:prstGeom prst="rect">
            <a:avLst/>
          </a:prstGeom>
          <a:noFill/>
          <a:ln w="9525">
            <a:noFill/>
          </a:ln>
        </p:spPr>
        <p:txBody>
          <a:bodyPr wrap="square">
            <a:spAutoFit/>
          </a:bodyPr>
          <a:lstStyle/>
          <a:p>
            <a:pPr marL="266700" indent="0" fontAlgn="auto">
              <a:lnSpc>
                <a:spcPct val="150000"/>
              </a:lnSpc>
            </a:pPr>
            <a:r>
              <a:rPr lang="zh-CN" sz="2000" b="0" dirty="0">
                <a:solidFill>
                  <a:srgbClr val="1369B2"/>
                </a:solidFill>
                <a:uFillTx/>
                <a:latin typeface="Times New Roman" panose="02020603050405020304" charset="0"/>
                <a:ea typeface="微软雅黑" panose="020B0503020204020204" pitchFamily="34" charset="-122"/>
              </a:rPr>
              <a:t>Java EE</a:t>
            </a:r>
            <a:r>
              <a:rPr lang="zh-CN" sz="2000" b="0" dirty="0">
                <a:solidFill>
                  <a:srgbClr val="595959"/>
                </a:solidFill>
                <a:uFillTx/>
                <a:latin typeface="Times New Roman" panose="02020603050405020304" charset="0"/>
                <a:ea typeface="微软雅黑" panose="020B0503020204020204" pitchFamily="34" charset="-122"/>
              </a:rPr>
              <a:t>(Java Platform Enterprise Edition) 是</a:t>
            </a:r>
            <a:r>
              <a:rPr lang="zh-CN" sz="2000" b="0" dirty="0">
                <a:solidFill>
                  <a:srgbClr val="1369B2"/>
                </a:solidFill>
                <a:uFillTx/>
                <a:latin typeface="Times New Roman" panose="02020603050405020304" charset="0"/>
                <a:ea typeface="微软雅黑" panose="020B0503020204020204" pitchFamily="34" charset="-122"/>
              </a:rPr>
              <a:t>企业版技术平台</a:t>
            </a:r>
            <a:r>
              <a:rPr lang="zh-CN" sz="2000" b="0" dirty="0">
                <a:solidFill>
                  <a:srgbClr val="595959"/>
                </a:solidFill>
                <a:uFillTx/>
                <a:latin typeface="Times New Roman" panose="02020603050405020304" charset="0"/>
                <a:ea typeface="微软雅黑" panose="020B0503020204020204" pitchFamily="34" charset="-122"/>
              </a:rPr>
              <a:t>，它是为开发企业级应用程序提供的解决方案。Java EE平台用于</a:t>
            </a:r>
            <a:r>
              <a:rPr lang="zh-CN" sz="2000" b="0" dirty="0">
                <a:solidFill>
                  <a:srgbClr val="1369B2"/>
                </a:solidFill>
                <a:uFillTx/>
                <a:latin typeface="Times New Roman" panose="02020603050405020304" charset="0"/>
                <a:ea typeface="微软雅黑" panose="020B0503020204020204" pitchFamily="34" charset="-122"/>
              </a:rPr>
              <a:t>开发</a:t>
            </a:r>
            <a:r>
              <a:rPr lang="zh-CN" sz="2000" b="0" dirty="0">
                <a:solidFill>
                  <a:srgbClr val="595959"/>
                </a:solidFill>
                <a:uFillTx/>
                <a:latin typeface="Times New Roman" panose="02020603050405020304" charset="0"/>
                <a:ea typeface="微软雅黑" panose="020B0503020204020204" pitchFamily="34" charset="-122"/>
              </a:rPr>
              <a:t>、</a:t>
            </a:r>
            <a:r>
              <a:rPr lang="zh-CN" sz="2000" b="0" dirty="0">
                <a:solidFill>
                  <a:srgbClr val="1369B2"/>
                </a:solidFill>
                <a:uFillTx/>
                <a:latin typeface="Times New Roman" panose="02020603050405020304" charset="0"/>
                <a:ea typeface="微软雅黑" panose="020B0503020204020204" pitchFamily="34" charset="-122"/>
              </a:rPr>
              <a:t>装配</a:t>
            </a:r>
            <a:r>
              <a:rPr lang="zh-CN" sz="2000" b="0" dirty="0">
                <a:solidFill>
                  <a:srgbClr val="595959"/>
                </a:solidFill>
                <a:uFillTx/>
                <a:latin typeface="Times New Roman" panose="02020603050405020304" charset="0"/>
                <a:ea typeface="微软雅黑" panose="020B0503020204020204" pitchFamily="34" charset="-122"/>
              </a:rPr>
              <a:t>以及</a:t>
            </a:r>
            <a:r>
              <a:rPr lang="zh-CN" sz="2000" b="0" dirty="0">
                <a:solidFill>
                  <a:srgbClr val="1369B2"/>
                </a:solidFill>
                <a:uFillTx/>
                <a:latin typeface="Times New Roman" panose="02020603050405020304" charset="0"/>
                <a:ea typeface="微软雅黑" panose="020B0503020204020204" pitchFamily="34" charset="-122"/>
              </a:rPr>
              <a:t>部署企业级应用程序</a:t>
            </a:r>
            <a:r>
              <a:rPr lang="zh-CN" sz="2000" b="0" dirty="0">
                <a:solidFill>
                  <a:srgbClr val="595959"/>
                </a:solidFill>
                <a:uFillTx/>
                <a:latin typeface="Times New Roman" panose="02020603050405020304" charset="0"/>
                <a:ea typeface="微软雅黑" panose="020B0503020204020204" pitchFamily="34" charset="-122"/>
              </a:rPr>
              <a:t>，主要包括</a:t>
            </a:r>
            <a:r>
              <a:rPr lang="zh-CN" sz="2000" b="0" dirty="0">
                <a:solidFill>
                  <a:srgbClr val="1369B2"/>
                </a:solidFill>
                <a:uFillTx/>
                <a:latin typeface="Times New Roman" panose="02020603050405020304" charset="0"/>
                <a:ea typeface="微软雅黑" panose="020B0503020204020204" pitchFamily="34" charset="-122"/>
              </a:rPr>
              <a:t>Servlet</a:t>
            </a:r>
            <a:r>
              <a:rPr lang="zh-CN" sz="2000" b="0" dirty="0">
                <a:solidFill>
                  <a:srgbClr val="595959"/>
                </a:solidFill>
                <a:uFillTx/>
                <a:latin typeface="Times New Roman" panose="02020603050405020304" charset="0"/>
                <a:ea typeface="微软雅黑" panose="020B0503020204020204" pitchFamily="34" charset="-122"/>
              </a:rPr>
              <a:t>、</a:t>
            </a:r>
            <a:r>
              <a:rPr lang="zh-CN" sz="2000" b="0" dirty="0">
                <a:solidFill>
                  <a:srgbClr val="1369B2"/>
                </a:solidFill>
                <a:uFillTx/>
                <a:latin typeface="Times New Roman" panose="02020603050405020304" charset="0"/>
                <a:ea typeface="微软雅黑" panose="020B0503020204020204" pitchFamily="34" charset="-122"/>
              </a:rPr>
              <a:t>JSP</a:t>
            </a:r>
            <a:r>
              <a:rPr lang="zh-CN" sz="2000" b="0" dirty="0">
                <a:solidFill>
                  <a:srgbClr val="595959"/>
                </a:solidFill>
                <a:uFillTx/>
                <a:latin typeface="Times New Roman" panose="02020603050405020304" charset="0"/>
                <a:ea typeface="微软雅黑" panose="020B0503020204020204" pitchFamily="34" charset="-122"/>
              </a:rPr>
              <a:t>、</a:t>
            </a:r>
            <a:r>
              <a:rPr lang="zh-CN" sz="2000" b="0" dirty="0">
                <a:solidFill>
                  <a:srgbClr val="1369B2"/>
                </a:solidFill>
                <a:uFillTx/>
                <a:latin typeface="Times New Roman" panose="02020603050405020304" charset="0"/>
                <a:ea typeface="微软雅黑" panose="020B0503020204020204" pitchFamily="34" charset="-122"/>
              </a:rPr>
              <a:t>JavaBean</a:t>
            </a:r>
            <a:r>
              <a:rPr lang="zh-CN" sz="2000" b="0" dirty="0">
                <a:solidFill>
                  <a:srgbClr val="595959"/>
                </a:solidFill>
                <a:uFillTx/>
                <a:latin typeface="Times New Roman" panose="02020603050405020304" charset="0"/>
                <a:ea typeface="微软雅黑" panose="020B0503020204020204" pitchFamily="34" charset="-122"/>
              </a:rPr>
              <a:t>、</a:t>
            </a:r>
            <a:r>
              <a:rPr lang="zh-CN" sz="2000" b="0" dirty="0">
                <a:solidFill>
                  <a:srgbClr val="1369B2"/>
                </a:solidFill>
                <a:uFillTx/>
                <a:latin typeface="Times New Roman" panose="02020603050405020304" charset="0"/>
                <a:ea typeface="微软雅黑" panose="020B0503020204020204" pitchFamily="34" charset="-122"/>
              </a:rPr>
              <a:t>JDBC</a:t>
            </a:r>
            <a:r>
              <a:rPr lang="zh-CN" sz="2000" b="0" dirty="0">
                <a:solidFill>
                  <a:srgbClr val="595959"/>
                </a:solidFill>
                <a:uFillTx/>
                <a:latin typeface="Times New Roman" panose="02020603050405020304" charset="0"/>
                <a:ea typeface="微软雅黑" panose="020B0503020204020204" pitchFamily="34" charset="-122"/>
              </a:rPr>
              <a:t>、</a:t>
            </a:r>
            <a:r>
              <a:rPr lang="zh-CN" sz="2000" b="0" dirty="0">
                <a:solidFill>
                  <a:srgbClr val="1369B2"/>
                </a:solidFill>
                <a:uFillTx/>
                <a:latin typeface="Times New Roman" panose="02020603050405020304" charset="0"/>
                <a:ea typeface="微软雅黑" panose="020B0503020204020204" pitchFamily="34" charset="-122"/>
              </a:rPr>
              <a:t>EJB</a:t>
            </a:r>
            <a:r>
              <a:rPr lang="zh-CN" sz="2000" b="0" dirty="0">
                <a:solidFill>
                  <a:srgbClr val="595959"/>
                </a:solidFill>
                <a:uFillTx/>
                <a:latin typeface="Times New Roman" panose="02020603050405020304" charset="0"/>
                <a:ea typeface="微软雅黑" panose="020B0503020204020204" pitchFamily="34" charset="-122"/>
              </a:rPr>
              <a:t>、</a:t>
            </a:r>
            <a:r>
              <a:rPr lang="zh-CN" sz="2000" b="0" dirty="0">
                <a:solidFill>
                  <a:srgbClr val="1369B2"/>
                </a:solidFill>
                <a:uFillTx/>
                <a:latin typeface="Times New Roman" panose="02020603050405020304" charset="0"/>
                <a:ea typeface="微软雅黑" panose="020B0503020204020204" pitchFamily="34" charset="-122"/>
              </a:rPr>
              <a:t>Web Service</a:t>
            </a:r>
            <a:r>
              <a:rPr lang="zh-CN" sz="2000" b="0" dirty="0">
                <a:solidFill>
                  <a:srgbClr val="595959"/>
                </a:solidFill>
                <a:uFillTx/>
                <a:latin typeface="Times New Roman" panose="02020603050405020304" charset="0"/>
                <a:ea typeface="微软雅黑" panose="020B0503020204020204" pitchFamily="34" charset="-122"/>
              </a:rPr>
              <a:t>等技术。</a:t>
            </a:r>
            <a:endParaRPr lang="zh-CN" altLang="en-US" sz="2000" b="0" dirty="0">
              <a:solidFill>
                <a:srgbClr val="595959"/>
              </a:solidFill>
              <a:uFillTx/>
              <a:latin typeface="Times New Roman" panose="0202060305040502030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23571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685458" y="1369954"/>
            <a:ext cx="115125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Java ME</a:t>
            </a:r>
          </a:p>
        </p:txBody>
      </p:sp>
      <p:sp>
        <p:nvSpPr>
          <p:cNvPr id="100" name="文本框 99"/>
          <p:cNvSpPr txBox="1"/>
          <p:nvPr/>
        </p:nvSpPr>
        <p:spPr>
          <a:xfrm>
            <a:off x="1071177" y="2364454"/>
            <a:ext cx="10136030" cy="2346091"/>
          </a:xfrm>
          <a:prstGeom prst="rect">
            <a:avLst/>
          </a:prstGeom>
          <a:noFill/>
          <a:ln w="9525">
            <a:noFill/>
          </a:ln>
        </p:spPr>
        <p:txBody>
          <a:bodyPr wrap="square">
            <a:spAutoFit/>
          </a:bodyPr>
          <a:lstStyle/>
          <a:p>
            <a:pPr marL="266700" indent="0" fontAlgn="auto">
              <a:lnSpc>
                <a:spcPct val="150000"/>
              </a:lnSpc>
            </a:pPr>
            <a:r>
              <a:rPr lang="zh-CN" sz="2000" b="0" dirty="0">
                <a:solidFill>
                  <a:srgbClr val="1369B2"/>
                </a:solidFill>
                <a:uFillTx/>
                <a:latin typeface="Times New Roman" panose="02020603050405020304" charset="0"/>
                <a:ea typeface="微软雅黑" panose="020B0503020204020204" pitchFamily="34" charset="-122"/>
              </a:rPr>
              <a:t>Java ME</a:t>
            </a:r>
            <a:r>
              <a:rPr lang="zh-CN" sz="2000" b="0" dirty="0">
                <a:solidFill>
                  <a:srgbClr val="595959"/>
                </a:solidFill>
                <a:uFillTx/>
                <a:latin typeface="Times New Roman" panose="02020603050405020304" charset="0"/>
                <a:ea typeface="微软雅黑" panose="020B0503020204020204" pitchFamily="34" charset="-122"/>
              </a:rPr>
              <a:t>(Java Platform Micro Edition) 是</a:t>
            </a:r>
            <a:r>
              <a:rPr lang="zh-CN" sz="2000" b="0" dirty="0">
                <a:solidFill>
                  <a:srgbClr val="1369B2"/>
                </a:solidFill>
                <a:uFillTx/>
                <a:latin typeface="Times New Roman" panose="02020603050405020304" charset="0"/>
                <a:ea typeface="微软雅黑" panose="020B0503020204020204" pitchFamily="34" charset="-122"/>
              </a:rPr>
              <a:t>小型版技术平台</a:t>
            </a:r>
            <a:r>
              <a:rPr lang="zh-CN" sz="2000" b="0" dirty="0">
                <a:solidFill>
                  <a:srgbClr val="595959"/>
                </a:solidFill>
                <a:uFillTx/>
                <a:latin typeface="Times New Roman" panose="02020603050405020304" charset="0"/>
                <a:ea typeface="微软雅黑" panose="020B0503020204020204" pitchFamily="34" charset="-122"/>
              </a:rPr>
              <a:t>，它是为开发</a:t>
            </a:r>
            <a:r>
              <a:rPr lang="zh-CN" sz="2000" b="0" dirty="0">
                <a:solidFill>
                  <a:srgbClr val="1369B2"/>
                </a:solidFill>
                <a:uFillTx/>
                <a:latin typeface="Times New Roman" panose="02020603050405020304" charset="0"/>
                <a:ea typeface="微软雅黑" panose="020B0503020204020204" pitchFamily="34" charset="-122"/>
              </a:rPr>
              <a:t>电子消费产品</a:t>
            </a:r>
            <a:r>
              <a:rPr lang="zh-CN" sz="2000" b="0" dirty="0">
                <a:solidFill>
                  <a:srgbClr val="595959"/>
                </a:solidFill>
                <a:uFillTx/>
                <a:latin typeface="Times New Roman" panose="02020603050405020304" charset="0"/>
                <a:ea typeface="微软雅黑" panose="020B0503020204020204" pitchFamily="34" charset="-122"/>
              </a:rPr>
              <a:t>和</a:t>
            </a:r>
            <a:r>
              <a:rPr lang="zh-CN" sz="2000" b="0" dirty="0">
                <a:solidFill>
                  <a:srgbClr val="1369B2"/>
                </a:solidFill>
                <a:uFillTx/>
                <a:latin typeface="Times New Roman" panose="02020603050405020304" charset="0"/>
                <a:ea typeface="微软雅黑" panose="020B0503020204020204" pitchFamily="34" charset="-122"/>
              </a:rPr>
              <a:t>嵌入式设备</a:t>
            </a:r>
            <a:r>
              <a:rPr lang="zh-CN" sz="2000" b="0" dirty="0">
                <a:solidFill>
                  <a:srgbClr val="595959"/>
                </a:solidFill>
                <a:uFillTx/>
                <a:latin typeface="Times New Roman" panose="02020603050405020304" charset="0"/>
                <a:ea typeface="微软雅黑" panose="020B0503020204020204" pitchFamily="34" charset="-122"/>
              </a:rPr>
              <a:t>提供的解决方案。JavaME主要用于</a:t>
            </a:r>
            <a:r>
              <a:rPr lang="zh-CN" sz="2000" b="0" dirty="0">
                <a:solidFill>
                  <a:srgbClr val="1369B2"/>
                </a:solidFill>
                <a:uFillTx/>
                <a:latin typeface="Times New Roman" panose="02020603050405020304" charset="0"/>
                <a:ea typeface="微软雅黑" panose="020B0503020204020204" pitchFamily="34" charset="-122"/>
              </a:rPr>
              <a:t>小型数字电子设备</a:t>
            </a:r>
            <a:r>
              <a:rPr lang="zh-CN" sz="2000" b="0" dirty="0">
                <a:solidFill>
                  <a:srgbClr val="595959"/>
                </a:solidFill>
                <a:uFillTx/>
                <a:latin typeface="Times New Roman" panose="02020603050405020304" charset="0"/>
                <a:ea typeface="微软雅黑" panose="020B0503020204020204" pitchFamily="34" charset="-122"/>
              </a:rPr>
              <a:t>上软件程序的开发。例如，为家用电器增加智能化控制和联网功能，为手机增加新的游戏和通讯录管理功能。此外，Java ME还提供了HTTP等高级</a:t>
            </a:r>
            <a:r>
              <a:rPr lang="zh-CN" sz="2000" b="0" dirty="0">
                <a:solidFill>
                  <a:srgbClr val="1369B2"/>
                </a:solidFill>
                <a:uFillTx/>
                <a:latin typeface="Times New Roman" panose="02020603050405020304" charset="0"/>
                <a:ea typeface="微软雅黑" panose="020B0503020204020204" pitchFamily="34" charset="-122"/>
              </a:rPr>
              <a:t>Internet协议</a:t>
            </a:r>
            <a:r>
              <a:rPr lang="zh-CN" sz="2000" b="0" dirty="0">
                <a:solidFill>
                  <a:srgbClr val="595959"/>
                </a:solidFill>
                <a:uFillTx/>
                <a:latin typeface="Times New Roman" panose="02020603050405020304" charset="0"/>
                <a:ea typeface="微软雅黑" panose="020B0503020204020204" pitchFamily="34" charset="-122"/>
              </a:rPr>
              <a:t>，使移动电话能以Client/Server方式直接访问Internet的全部信息，提供高效率的无线交流。</a:t>
            </a:r>
            <a:endParaRPr lang="zh-CN" altLang="en-US" sz="2000" b="0" dirty="0">
              <a:solidFill>
                <a:srgbClr val="595959"/>
              </a:solidFill>
              <a:uFillTx/>
              <a:latin typeface="Times New Roman" panose="0202060305040502030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nip and Round Single Corner Rectangle 6">
            <a:extLst>
              <a:ext uri="{FF2B5EF4-FFF2-40B4-BE49-F238E27FC236}">
                <a16:creationId xmlns:a16="http://schemas.microsoft.com/office/drawing/2014/main" id="{6B76119F-BE8A-014C-AF2F-BC203B1749A8}"/>
              </a:ext>
            </a:extLst>
          </p:cNvPr>
          <p:cNvSpPr/>
          <p:nvPr/>
        </p:nvSpPr>
        <p:spPr>
          <a:xfrm>
            <a:off x="5064759" y="2157095"/>
            <a:ext cx="6870687" cy="4274375"/>
          </a:xfrm>
          <a:prstGeom prst="snip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的特点</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19726" y="1396365"/>
            <a:ext cx="5755640" cy="530225"/>
            <a:chOff x="8472" y="5401"/>
            <a:chExt cx="9064" cy="835"/>
          </a:xfrm>
        </p:grpSpPr>
        <p:sp>
          <p:nvSpPr>
            <p:cNvPr id="15" name="TextBox 35"/>
            <p:cNvSpPr txBox="1">
              <a:spLocks noChangeArrowheads="1"/>
            </p:cNvSpPr>
            <p:nvPr/>
          </p:nvSpPr>
          <p:spPr bwMode="auto">
            <a:xfrm>
              <a:off x="9159" y="5401"/>
              <a:ext cx="8377"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的特点</a:t>
              </a:r>
              <a:r>
                <a:rPr lang="zh-CN" altLang="en-US" sz="2000" dirty="0">
                  <a:solidFill>
                    <a:srgbClr val="595959"/>
                  </a:solidFill>
                  <a:latin typeface="微软雅黑" panose="020B0503020204020204" pitchFamily="34" charset="-122"/>
                  <a:ea typeface="微软雅黑" panose="020B0503020204020204" pitchFamily="34" charset="-122"/>
                </a:rPr>
                <a:t>，能够说出</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en-US" sz="2000" dirty="0">
                  <a:solidFill>
                    <a:srgbClr val="595959"/>
                  </a:solidFill>
                  <a:latin typeface="微软雅黑" panose="020B0503020204020204" pitchFamily="34" charset="-122"/>
                  <a:ea typeface="微软雅黑" panose="020B0503020204020204" pitchFamily="34" charset="-122"/>
                </a:rPr>
                <a:t>的主要特点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Rectangle 4">
            <a:extLst>
              <a:ext uri="{FF2B5EF4-FFF2-40B4-BE49-F238E27FC236}">
                <a16:creationId xmlns:a16="http://schemas.microsoft.com/office/drawing/2014/main" id="{834D6C22-F975-7A46-85D1-365AD576EA01}"/>
              </a:ext>
            </a:extLst>
          </p:cNvPr>
          <p:cNvSpPr/>
          <p:nvPr/>
        </p:nvSpPr>
        <p:spPr>
          <a:xfrm>
            <a:off x="5361001" y="2215515"/>
            <a:ext cx="6278205" cy="4274375"/>
          </a:xfrm>
          <a:prstGeom prst="rect">
            <a:avLst/>
          </a:prstGeom>
        </p:spPr>
        <p:txBody>
          <a:bodyPr wrap="square">
            <a:spAutoFit/>
          </a:bodyPr>
          <a:lstStyle/>
          <a:p>
            <a:pPr>
              <a:lnSpc>
                <a:spcPct val="150000"/>
              </a:lnSpc>
            </a:pPr>
            <a:r>
              <a:rPr lang="zh-TW" altLang="en-US" sz="2000" dirty="0">
                <a:solidFill>
                  <a:srgbClr val="595959"/>
                </a:solidFill>
                <a:latin typeface="微软雅黑" panose="020B0503020204020204" pitchFamily="34" charset="-122"/>
                <a:ea typeface="微软雅黑" panose="020B0503020204020204" pitchFamily="34" charset="-122"/>
              </a:rPr>
              <a:t>互联网的特点</a:t>
            </a:r>
            <a:endParaRPr lang="en-US" altLang="zh-TW"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开源不是开放编译器的源代码，而是写了一个软件，然后把这个软件的源代码发布到网上，让大家</a:t>
            </a:r>
            <a:r>
              <a:rPr lang="zh-CN" altLang="en-US" dirty="0">
                <a:solidFill>
                  <a:srgbClr val="595959"/>
                </a:solidFill>
                <a:latin typeface="微软雅黑" panose="020B0503020204020204" pitchFamily="34" charset="-122"/>
                <a:ea typeface="微软雅黑" panose="020B0503020204020204" pitchFamily="34" charset="-122"/>
              </a:rPr>
              <a:t>都可以学习，改进，这就是就是开源。开源要符合一定的规范， </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en-US" dirty="0">
                <a:solidFill>
                  <a:srgbClr val="595959"/>
                </a:solidFill>
                <a:latin typeface="微软雅黑" panose="020B0503020204020204" pitchFamily="34" charset="-122"/>
                <a:ea typeface="微软雅黑" panose="020B0503020204020204" pitchFamily="34" charset="-122"/>
              </a:rPr>
              <a:t>语言就具备开源性，开源的特点，使得</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en-US" dirty="0">
                <a:solidFill>
                  <a:srgbClr val="595959"/>
                </a:solidFill>
                <a:latin typeface="微软雅黑" panose="020B0503020204020204" pitchFamily="34" charset="-122"/>
                <a:ea typeface="微软雅黑" panose="020B0503020204020204" pitchFamily="34" charset="-122"/>
              </a:rPr>
              <a:t>语言非常适合互联网时代的“我为人人，人人为我”的互联网精神。从而也使得</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en-US" dirty="0">
                <a:solidFill>
                  <a:srgbClr val="595959"/>
                </a:solidFill>
                <a:latin typeface="微软雅黑" panose="020B0503020204020204" pitchFamily="34" charset="-122"/>
                <a:ea typeface="微软雅黑" panose="020B0503020204020204" pitchFamily="34" charset="-122"/>
              </a:rPr>
              <a:t>更加适合互联网开发。 </a:t>
            </a:r>
            <a:endParaRPr 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的特点</a:t>
            </a:r>
          </a:p>
        </p:txBody>
      </p:sp>
      <p:sp>
        <p:nvSpPr>
          <p:cNvPr id="10" name="MH_Number_1"/>
          <p:cNvSpPr/>
          <p:nvPr>
            <p:custDataLst>
              <p:tags r:id="rId1"/>
            </p:custDataLst>
          </p:nvPr>
        </p:nvSpPr>
        <p:spPr>
          <a:xfrm>
            <a:off x="8259684" y="1485794"/>
            <a:ext cx="3040528" cy="985083"/>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安全性</a:t>
            </a:r>
          </a:p>
        </p:txBody>
      </p:sp>
      <p:sp>
        <p:nvSpPr>
          <p:cNvPr id="11" name="MH_Number_1"/>
          <p:cNvSpPr/>
          <p:nvPr>
            <p:custDataLst>
              <p:tags r:id="rId2"/>
            </p:custDataLst>
          </p:nvPr>
        </p:nvSpPr>
        <p:spPr>
          <a:xfrm>
            <a:off x="1420276" y="1485794"/>
            <a:ext cx="3040528" cy="985083"/>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简单</a:t>
            </a:r>
          </a:p>
        </p:txBody>
      </p:sp>
      <p:sp>
        <p:nvSpPr>
          <p:cNvPr id="12" name="MH_Entry_2">
            <a:hlinkClick r:id="" action="ppaction://noaction"/>
          </p:cNvPr>
          <p:cNvSpPr/>
          <p:nvPr>
            <p:custDataLst>
              <p:tags r:id="rId3"/>
            </p:custDataLst>
          </p:nvPr>
        </p:nvSpPr>
        <p:spPr>
          <a:xfrm>
            <a:off x="4801202" y="2950186"/>
            <a:ext cx="3037588" cy="3143608"/>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Autofit/>
          </a:bodyPr>
          <a:lstStyle/>
          <a:p>
            <a:pPr indent="0" algn="l" fontAlgn="base">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语言是一个纯粹的</a:t>
            </a:r>
            <a:r>
              <a:rPr lang="zh-CN" altLang="zh-CN" sz="2000" dirty="0">
                <a:solidFill>
                  <a:srgbClr val="1369B2"/>
                </a:solidFill>
                <a:latin typeface="微软雅黑" panose="020B0503020204020204" pitchFamily="34" charset="-122"/>
                <a:ea typeface="微软雅黑" panose="020B0503020204020204" pitchFamily="34" charset="-122"/>
              </a:rPr>
              <a:t>面向对象程序设计语言</a:t>
            </a:r>
            <a:r>
              <a:rPr lang="zh-CN" altLang="zh-CN" sz="2000" dirty="0">
                <a:solidFill>
                  <a:srgbClr val="595959"/>
                </a:solidFill>
                <a:latin typeface="微软雅黑" panose="020B0503020204020204" pitchFamily="34" charset="-122"/>
                <a:ea typeface="微软雅黑" panose="020B0503020204020204" pitchFamily="34" charset="-122"/>
              </a:rPr>
              <a:t>，它提供了</a:t>
            </a:r>
            <a:r>
              <a:rPr lang="zh-CN" altLang="zh-CN" sz="2000" dirty="0">
                <a:solidFill>
                  <a:srgbClr val="1369B2"/>
                </a:solidFill>
                <a:latin typeface="微软雅黑" panose="020B0503020204020204" pitchFamily="34" charset="-122"/>
                <a:ea typeface="微软雅黑" panose="020B0503020204020204" pitchFamily="34" charset="-122"/>
              </a:rPr>
              <a:t>类</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继承</a:t>
            </a:r>
            <a:r>
              <a:rPr lang="zh-CN" altLang="zh-CN" sz="2000" dirty="0">
                <a:solidFill>
                  <a:srgbClr val="595959"/>
                </a:solidFill>
                <a:latin typeface="微软雅黑" panose="020B0503020204020204" pitchFamily="34" charset="-122"/>
                <a:ea typeface="微软雅黑" panose="020B0503020204020204" pitchFamily="34" charset="-122"/>
              </a:rPr>
              <a:t>等原语</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mn-ea"/>
            </a:endParaRPr>
          </a:p>
        </p:txBody>
      </p:sp>
      <p:sp>
        <p:nvSpPr>
          <p:cNvPr id="13" name="MH_Entry_2">
            <a:hlinkClick r:id="" action="ppaction://noaction"/>
          </p:cNvPr>
          <p:cNvSpPr/>
          <p:nvPr>
            <p:custDataLst>
              <p:tags r:id="rId4"/>
            </p:custDataLst>
          </p:nvPr>
        </p:nvSpPr>
        <p:spPr>
          <a:xfrm>
            <a:off x="1420276" y="2957557"/>
            <a:ext cx="3040528" cy="3140666"/>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Autofit/>
          </a:bodyPr>
          <a:lstStyle/>
          <a:p>
            <a:pPr indent="0" algn="l"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语言是一种相对简单的编程语言，能够通过最基本的方法完成指定的任务。</a:t>
            </a:r>
          </a:p>
        </p:txBody>
      </p:sp>
      <p:sp>
        <p:nvSpPr>
          <p:cNvPr id="14" name="MH_Entry_2">
            <a:hlinkClick r:id="" action="ppaction://noaction"/>
          </p:cNvPr>
          <p:cNvSpPr/>
          <p:nvPr>
            <p:custDataLst>
              <p:tags r:id="rId5"/>
            </p:custDataLst>
          </p:nvPr>
        </p:nvSpPr>
        <p:spPr>
          <a:xfrm>
            <a:off x="8261155" y="2950186"/>
            <a:ext cx="3037588" cy="3143608"/>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Autofit/>
          </a:bodyPr>
          <a:lstStyle/>
          <a:p>
            <a:pPr indent="0" algn="l"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语言安全可靠</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编译器在编译程序时，不显示存储安排决策，</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程序中的存储是在程序运行时由</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解释程序决定。</a:t>
            </a:r>
          </a:p>
        </p:txBody>
      </p:sp>
      <p:sp>
        <p:nvSpPr>
          <p:cNvPr id="15" name="MH_Number_1"/>
          <p:cNvSpPr/>
          <p:nvPr>
            <p:custDataLst>
              <p:tags r:id="rId6"/>
            </p:custDataLst>
          </p:nvPr>
        </p:nvSpPr>
        <p:spPr>
          <a:xfrm>
            <a:off x="4798262" y="1485794"/>
            <a:ext cx="3040528" cy="985083"/>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面向对象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的特点</a:t>
            </a:r>
          </a:p>
        </p:txBody>
      </p:sp>
      <p:sp>
        <p:nvSpPr>
          <p:cNvPr id="11" name="MH_Number_1"/>
          <p:cNvSpPr/>
          <p:nvPr>
            <p:custDataLst>
              <p:tags r:id="rId1"/>
            </p:custDataLst>
          </p:nvPr>
        </p:nvSpPr>
        <p:spPr>
          <a:xfrm>
            <a:off x="8259684" y="1413794"/>
            <a:ext cx="3040528" cy="985083"/>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分布式</a:t>
            </a:r>
          </a:p>
        </p:txBody>
      </p:sp>
      <p:sp>
        <p:nvSpPr>
          <p:cNvPr id="12" name="MH_Number_1"/>
          <p:cNvSpPr/>
          <p:nvPr>
            <p:custDataLst>
              <p:tags r:id="rId2"/>
            </p:custDataLst>
          </p:nvPr>
        </p:nvSpPr>
        <p:spPr>
          <a:xfrm>
            <a:off x="1420276" y="1413794"/>
            <a:ext cx="3040528" cy="985083"/>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跨平台性</a:t>
            </a:r>
          </a:p>
        </p:txBody>
      </p:sp>
      <p:sp>
        <p:nvSpPr>
          <p:cNvPr id="13" name="MH_Entry_2">
            <a:hlinkClick r:id="" action="ppaction://noaction"/>
          </p:cNvPr>
          <p:cNvSpPr/>
          <p:nvPr>
            <p:custDataLst>
              <p:tags r:id="rId3"/>
            </p:custDataLst>
          </p:nvPr>
        </p:nvSpPr>
        <p:spPr>
          <a:xfrm>
            <a:off x="4801202" y="2878186"/>
            <a:ext cx="3037588" cy="2783608"/>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Autofit/>
          </a:bodyPr>
          <a:lstStyle/>
          <a:p>
            <a:pPr indent="0" algn="l" fontAlgn="base">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语言支持多线程。</a:t>
            </a:r>
            <a:r>
              <a:rPr lang="zh-CN" altLang="zh-CN" sz="2000" dirty="0">
                <a:solidFill>
                  <a:srgbClr val="1369B2"/>
                </a:solidFill>
                <a:latin typeface="微软雅黑" panose="020B0503020204020204" pitchFamily="34" charset="-122"/>
                <a:ea typeface="微软雅黑" panose="020B0503020204020204" pitchFamily="34" charset="-122"/>
              </a:rPr>
              <a:t>多线程</a:t>
            </a:r>
            <a:r>
              <a:rPr lang="zh-CN" altLang="zh-CN" sz="2000" dirty="0">
                <a:solidFill>
                  <a:srgbClr val="595959"/>
                </a:solidFill>
                <a:latin typeface="微软雅黑" panose="020B0503020204020204" pitchFamily="34" charset="-122"/>
                <a:ea typeface="微软雅黑" panose="020B0503020204020204" pitchFamily="34" charset="-122"/>
              </a:rPr>
              <a:t>简单理解为程序中多个任务可以并发执行，多线程可以在很大程度上提高程序的执行效率</a:t>
            </a:r>
            <a:r>
              <a:rPr lang="zh-CN" altLang="en-US" sz="2000" dirty="0">
                <a:solidFill>
                  <a:srgbClr val="595959"/>
                </a:solidFill>
                <a:latin typeface="微软雅黑" panose="020B0503020204020204" pitchFamily="34" charset="-122"/>
                <a:ea typeface="微软雅黑" panose="020B0503020204020204" pitchFamily="34" charset="-122"/>
                <a:sym typeface="+mn-ea"/>
              </a:rPr>
              <a:t>。</a:t>
            </a:r>
          </a:p>
        </p:txBody>
      </p:sp>
      <p:sp>
        <p:nvSpPr>
          <p:cNvPr id="14" name="MH_Entry_2">
            <a:hlinkClick r:id="" action="ppaction://noaction"/>
          </p:cNvPr>
          <p:cNvSpPr/>
          <p:nvPr>
            <p:custDataLst>
              <p:tags r:id="rId4"/>
            </p:custDataLst>
          </p:nvPr>
        </p:nvSpPr>
        <p:spPr>
          <a:xfrm>
            <a:off x="1423216" y="2881128"/>
            <a:ext cx="3037588" cy="2780666"/>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rmAutofit/>
          </a:bodyPr>
          <a:lstStyle/>
          <a:p>
            <a:pPr indent="0" algn="ctr" fontAlgn="base">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1369B2"/>
                </a:solidFill>
                <a:latin typeface="微软雅黑" panose="020B0503020204020204" pitchFamily="34" charset="-122"/>
                <a:ea typeface="微软雅黑" panose="020B0503020204020204" pitchFamily="34" charset="-122"/>
              </a:rPr>
              <a:t>JVM</a:t>
            </a:r>
            <a:r>
              <a:rPr lang="zh-CN" altLang="zh-CN" sz="2000" dirty="0">
                <a:solidFill>
                  <a:srgbClr val="595959"/>
                </a:solidFill>
                <a:latin typeface="微软雅黑" panose="020B0503020204020204" pitchFamily="34" charset="-122"/>
                <a:ea typeface="微软雅黑" panose="020B0503020204020204" pitchFamily="34" charset="-122"/>
              </a:rPr>
              <a:t>（虚拟机）以及字节码实现跨平台</a:t>
            </a:r>
            <a:r>
              <a:rPr lang="zh-CN" altLang="en-US" sz="2000" dirty="0">
                <a:solidFill>
                  <a:srgbClr val="595959"/>
                </a:solidFill>
                <a:latin typeface="微软雅黑" panose="020B0503020204020204" pitchFamily="34" charset="-122"/>
                <a:ea typeface="微软雅黑" panose="020B0503020204020204" pitchFamily="34" charset="-122"/>
                <a:sym typeface="+mn-ea"/>
              </a:rPr>
              <a:t>。</a:t>
            </a:r>
          </a:p>
        </p:txBody>
      </p:sp>
      <p:sp>
        <p:nvSpPr>
          <p:cNvPr id="15" name="MH_Entry_2">
            <a:hlinkClick r:id="" action="ppaction://noaction"/>
          </p:cNvPr>
          <p:cNvSpPr/>
          <p:nvPr>
            <p:custDataLst>
              <p:tags r:id="rId5"/>
            </p:custDataLst>
          </p:nvPr>
        </p:nvSpPr>
        <p:spPr>
          <a:xfrm>
            <a:off x="8261155" y="2878186"/>
            <a:ext cx="3037588" cy="2783608"/>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Autofit/>
          </a:bodyPr>
          <a:lstStyle/>
          <a:p>
            <a:pPr indent="0" algn="l" fontAlgn="base">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是</a:t>
            </a:r>
            <a:r>
              <a:rPr lang="zh-CN" altLang="zh-CN" sz="2000" dirty="0">
                <a:solidFill>
                  <a:srgbClr val="1369B2"/>
                </a:solidFill>
                <a:latin typeface="微软雅黑" panose="020B0503020204020204" pitchFamily="34" charset="-122"/>
                <a:ea typeface="微软雅黑" panose="020B0503020204020204" pitchFamily="34" charset="-122"/>
              </a:rPr>
              <a:t>分布式语言</a:t>
            </a:r>
            <a:r>
              <a:rPr lang="zh-CN" altLang="zh-CN" sz="2000" dirty="0">
                <a:solidFill>
                  <a:srgbClr val="595959"/>
                </a:solidFill>
                <a:latin typeface="微软雅黑" panose="020B0503020204020204" pitchFamily="34" charset="-122"/>
                <a:ea typeface="微软雅黑" panose="020B0503020204020204" pitchFamily="34" charset="-122"/>
              </a:rPr>
              <a:t>，既支持各种层次的网络连接，又可以通过</a:t>
            </a:r>
            <a:r>
              <a:rPr lang="en-US" altLang="zh-CN" sz="2000" dirty="0">
                <a:solidFill>
                  <a:srgbClr val="595959"/>
                </a:solidFill>
                <a:latin typeface="微软雅黑" panose="020B0503020204020204" pitchFamily="34" charset="-122"/>
                <a:ea typeface="微软雅黑" panose="020B0503020204020204" pitchFamily="34" charset="-122"/>
              </a:rPr>
              <a:t>Socket</a:t>
            </a:r>
            <a:r>
              <a:rPr lang="zh-CN" altLang="zh-CN" sz="2000" dirty="0">
                <a:solidFill>
                  <a:srgbClr val="595959"/>
                </a:solidFill>
                <a:latin typeface="微软雅黑" panose="020B0503020204020204" pitchFamily="34" charset="-122"/>
                <a:ea typeface="微软雅黑" panose="020B0503020204020204" pitchFamily="34" charset="-122"/>
              </a:rPr>
              <a:t>类支持可靠的流</a:t>
            </a:r>
            <a:r>
              <a:rPr lang="en-US"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stream</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进行网络连接</a:t>
            </a:r>
            <a:r>
              <a:rPr lang="en-US" altLang="zh-CN" sz="2000" noProof="1">
                <a:solidFill>
                  <a:srgbClr val="595959"/>
                </a:solidFill>
                <a:latin typeface="微软雅黑" panose="020B0503020204020204" pitchFamily="34" charset="-122"/>
                <a:ea typeface="微软雅黑" panose="020B0503020204020204" pitchFamily="34" charset="-122"/>
                <a:sym typeface="Arial" panose="020B0604020202020204" pitchFamily="34" charset="0"/>
              </a:rPr>
              <a:t>。</a:t>
            </a:r>
          </a:p>
        </p:txBody>
      </p:sp>
      <p:sp>
        <p:nvSpPr>
          <p:cNvPr id="16" name="MH_Number_1"/>
          <p:cNvSpPr/>
          <p:nvPr>
            <p:custDataLst>
              <p:tags r:id="rId6"/>
            </p:custDataLst>
          </p:nvPr>
        </p:nvSpPr>
        <p:spPr>
          <a:xfrm>
            <a:off x="4798262" y="1413794"/>
            <a:ext cx="3040528" cy="985083"/>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支持多线程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的发展史</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429635"/>
            <a:ext cx="5594985" cy="1043940"/>
            <a:chOff x="8472" y="5401"/>
            <a:chExt cx="8811" cy="1644"/>
          </a:xfrm>
        </p:grpSpPr>
        <p:sp>
          <p:nvSpPr>
            <p:cNvPr id="15" name="TextBox 35"/>
            <p:cNvSpPr txBox="1">
              <a:spLocks noChangeArrowheads="1"/>
            </p:cNvSpPr>
            <p:nvPr/>
          </p:nvSpPr>
          <p:spPr bwMode="auto">
            <a:xfrm>
              <a:off x="9325" y="540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的发展史，</a:t>
              </a:r>
              <a:r>
                <a:rPr lang="zh-CN" altLang="en-US" sz="2000" dirty="0">
                  <a:solidFill>
                    <a:srgbClr val="595959"/>
                  </a:solidFill>
                  <a:latin typeface="微软雅黑" panose="020B0503020204020204" pitchFamily="34" charset="-122"/>
                  <a:ea typeface="微软雅黑" panose="020B0503020204020204" pitchFamily="34" charset="-122"/>
                </a:rPr>
                <a:t>能够说出</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en-US" sz="2000" dirty="0">
                  <a:solidFill>
                    <a:srgbClr val="595959"/>
                  </a:solidFill>
                  <a:latin typeface="微软雅黑" panose="020B0503020204020204" pitchFamily="34" charset="-122"/>
                  <a:ea typeface="微软雅黑" panose="020B0503020204020204" pitchFamily="34" charset="-122"/>
                </a:rPr>
                <a:t>的发展史</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的发展史</a:t>
            </a:r>
          </a:p>
        </p:txBody>
      </p:sp>
      <p:sp>
        <p:nvSpPr>
          <p:cNvPr id="4" name="Chevron 3"/>
          <p:cNvSpPr/>
          <p:nvPr>
            <p:custDataLst>
              <p:tags r:id="rId1"/>
            </p:custDataLst>
          </p:nvPr>
        </p:nvSpPr>
        <p:spPr>
          <a:xfrm>
            <a:off x="1143635" y="962025"/>
            <a:ext cx="26409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101984"/>
            <a:ext cx="170434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的发展史</a:t>
            </a:r>
          </a:p>
        </p:txBody>
      </p:sp>
      <p:sp>
        <p:nvSpPr>
          <p:cNvPr id="5" name="文本框 4"/>
          <p:cNvSpPr txBox="1"/>
          <p:nvPr/>
        </p:nvSpPr>
        <p:spPr>
          <a:xfrm>
            <a:off x="4046220" y="962025"/>
            <a:ext cx="4154805"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Java的发展史具体如下</a:t>
            </a:r>
            <a:r>
              <a:rPr lang="zh-CN" altLang="en-US" sz="2000" dirty="0">
                <a:solidFill>
                  <a:srgbClr val="595959"/>
                </a:solidFill>
                <a:latin typeface="微软雅黑" panose="020B0503020204020204" pitchFamily="34" charset="-122"/>
                <a:ea typeface="微软雅黑" panose="020B0503020204020204" pitchFamily="34" charset="-122"/>
                <a:cs typeface="+mn-ea"/>
              </a:rPr>
              <a:t>表</a:t>
            </a:r>
            <a:r>
              <a:rPr lang="zh-CN" altLang="zh-CN" sz="2000" dirty="0">
                <a:solidFill>
                  <a:srgbClr val="595959"/>
                </a:solidFill>
                <a:latin typeface="微软雅黑" panose="020B0503020204020204" pitchFamily="34" charset="-122"/>
                <a:ea typeface="微软雅黑" panose="020B0503020204020204" pitchFamily="34" charset="-122"/>
                <a:cs typeface="+mn-ea"/>
              </a:rPr>
              <a:t>所示。</a:t>
            </a:r>
          </a:p>
        </p:txBody>
      </p:sp>
      <p:graphicFrame>
        <p:nvGraphicFramePr>
          <p:cNvPr id="15" name="表格 14"/>
          <p:cNvGraphicFramePr>
            <a:graphicFrameLocks noGrp="1"/>
          </p:cNvGraphicFramePr>
          <p:nvPr>
            <p:custDataLst>
              <p:tags r:id="rId2"/>
            </p:custDataLst>
          </p:nvPr>
        </p:nvGraphicFramePr>
        <p:xfrm>
          <a:off x="1143635" y="2133794"/>
          <a:ext cx="10208424" cy="3639774"/>
        </p:xfrm>
        <a:graphic>
          <a:graphicData uri="http://schemas.openxmlformats.org/drawingml/2006/table">
            <a:tbl>
              <a:tblPr>
                <a:tableStyleId>{7DF18680-E054-41AD-8BC1-D1AEF772440D}</a:tableStyleId>
              </a:tblPr>
              <a:tblGrid>
                <a:gridCol w="2690614">
                  <a:extLst>
                    <a:ext uri="{9D8B030D-6E8A-4147-A177-3AD203B41FA5}">
                      <a16:colId xmlns:a16="http://schemas.microsoft.com/office/drawing/2014/main" val="20000"/>
                    </a:ext>
                  </a:extLst>
                </a:gridCol>
                <a:gridCol w="7517810">
                  <a:extLst>
                    <a:ext uri="{9D8B030D-6E8A-4147-A177-3AD203B41FA5}">
                      <a16:colId xmlns:a16="http://schemas.microsoft.com/office/drawing/2014/main" val="20001"/>
                    </a:ext>
                  </a:extLst>
                </a:gridCol>
              </a:tblGrid>
              <a:tr h="551638">
                <a:tc>
                  <a:txBody>
                    <a:bodyPr/>
                    <a:lstStyle/>
                    <a:p>
                      <a:pPr indent="267970" algn="ctr">
                        <a:lnSpc>
                          <a:spcPct val="100000"/>
                        </a:lnSpc>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时间</a:t>
                      </a:r>
                    </a:p>
                  </a:txBody>
                  <a:tcPr marL="76030" marR="76030" marT="0" marB="0" anchor="ctr">
                    <a:solidFill>
                      <a:srgbClr val="F2F2F2"/>
                    </a:solidFill>
                  </a:tcPr>
                </a:tc>
                <a:tc>
                  <a:txBody>
                    <a:bodyPr/>
                    <a:lstStyle/>
                    <a:p>
                      <a:pPr indent="267970" algn="ctr">
                        <a:lnSpc>
                          <a:spcPct val="100000"/>
                        </a:lnSpc>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rPr>
                        <a:t>事件</a:t>
                      </a:r>
                    </a:p>
                  </a:txBody>
                  <a:tcPr marL="76030" marR="76030" marT="0" marB="0" anchor="ctr">
                    <a:solidFill>
                      <a:srgbClr val="F2F2F2"/>
                    </a:solidFill>
                  </a:tcPr>
                </a:tc>
                <a:extLst>
                  <a:ext uri="{0D108BD9-81ED-4DB2-BD59-A6C34878D82A}">
                    <a16:rowId xmlns:a16="http://schemas.microsoft.com/office/drawing/2014/main" val="10000"/>
                  </a:ext>
                </a:extLst>
              </a:tr>
              <a:tr h="497714">
                <a:tc>
                  <a:txBody>
                    <a:bodyPr/>
                    <a:lstStyle/>
                    <a:p>
                      <a:pPr algn="ctr">
                        <a:lnSpc>
                          <a:spcPct val="100000"/>
                        </a:lnSpc>
                        <a:spcAft>
                          <a:spcPts val="0"/>
                        </a:spcAft>
                        <a:buClrTx/>
                        <a:buSzTx/>
                        <a:buFontTx/>
                        <a:buNone/>
                      </a:pPr>
                      <a:r>
                        <a:rPr lang="zh-CN" sz="18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1995年5月23日</a:t>
                      </a:r>
                      <a:endParaRPr lang="zh-CN"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76030" marR="76030" marT="0" marB="0" anchor="ctr">
                    <a:solidFill>
                      <a:srgbClr val="F2F2F2"/>
                    </a:solidFill>
                  </a:tcPr>
                </a:tc>
                <a:tc>
                  <a:txBody>
                    <a:bodyPr/>
                    <a:lstStyle/>
                    <a:p>
                      <a:pPr algn="l">
                        <a:lnSpc>
                          <a:spcPct val="100000"/>
                        </a:lnSpc>
                        <a:spcAft>
                          <a:spcPts val="0"/>
                        </a:spcAft>
                        <a:buClrTx/>
                        <a:buSzTx/>
                        <a:buFontTx/>
                        <a:buNone/>
                      </a:pPr>
                      <a:r>
                        <a:rPr lang="zh-CN"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Java语言诞生</a:t>
                      </a:r>
                    </a:p>
                  </a:txBody>
                  <a:tcPr marL="76030" marR="76030" marT="0" marB="0">
                    <a:solidFill>
                      <a:srgbClr val="F2F2F2"/>
                    </a:solidFill>
                  </a:tcPr>
                </a:tc>
                <a:extLst>
                  <a:ext uri="{0D108BD9-81ED-4DB2-BD59-A6C34878D82A}">
                    <a16:rowId xmlns:a16="http://schemas.microsoft.com/office/drawing/2014/main" val="10001"/>
                  </a:ext>
                </a:extLst>
              </a:tr>
              <a:tr h="497714">
                <a:tc>
                  <a:txBody>
                    <a:bodyPr/>
                    <a:lstStyle/>
                    <a:p>
                      <a:pPr algn="ctr">
                        <a:lnSpc>
                          <a:spcPct val="100000"/>
                        </a:lnSpc>
                        <a:spcAft>
                          <a:spcPts val="0"/>
                        </a:spcAft>
                        <a:buClrTx/>
                        <a:buSzTx/>
                        <a:buFontTx/>
                        <a:buNone/>
                      </a:pPr>
                      <a:r>
                        <a:rPr lang="zh-CN" altLang="en-US" sz="18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1998年12月8日</a:t>
                      </a:r>
                      <a:endPar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76030" marR="76030" marT="0" marB="0" anchor="ctr">
                    <a:solidFill>
                      <a:srgbClr val="F2F2F2"/>
                    </a:solidFill>
                  </a:tcPr>
                </a:tc>
                <a:tc>
                  <a:txBody>
                    <a:bodyPr/>
                    <a:lstStyle/>
                    <a:p>
                      <a:pPr algn="l">
                        <a:lnSpc>
                          <a:spcPct val="100000"/>
                        </a:lnSpc>
                        <a:spcAft>
                          <a:spcPts val="0"/>
                        </a:spcAft>
                        <a:buClrTx/>
                        <a:buSzTx/>
                        <a:buFontTx/>
                        <a:buNone/>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Java 1.2企业平台J2EE发布</a:t>
                      </a:r>
                    </a:p>
                  </a:txBody>
                  <a:tcPr marL="76030" marR="76030" marT="0" marB="0">
                    <a:solidFill>
                      <a:srgbClr val="F2F2F2"/>
                    </a:solidFill>
                  </a:tcPr>
                </a:tc>
                <a:extLst>
                  <a:ext uri="{0D108BD9-81ED-4DB2-BD59-A6C34878D82A}">
                    <a16:rowId xmlns:a16="http://schemas.microsoft.com/office/drawing/2014/main" val="10002"/>
                  </a:ext>
                </a:extLst>
              </a:tr>
              <a:tr h="540657">
                <a:tc>
                  <a:txBody>
                    <a:bodyPr/>
                    <a:lstStyle/>
                    <a:p>
                      <a:pPr algn="ctr">
                        <a:lnSpc>
                          <a:spcPct val="100000"/>
                        </a:lnSpc>
                        <a:spcAft>
                          <a:spcPts val="0"/>
                        </a:spcAft>
                        <a:buClrTx/>
                        <a:buSzTx/>
                        <a:buFontTx/>
                        <a:buNone/>
                      </a:pPr>
                      <a:r>
                        <a:rPr lang="zh-CN" altLang="en-US" sz="18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1999年6月</a:t>
                      </a:r>
                      <a:endPar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76030" marR="76030" marT="0" marB="0" anchor="ctr">
                    <a:solidFill>
                      <a:srgbClr val="F2F2F2"/>
                    </a:solidFill>
                  </a:tcPr>
                </a:tc>
                <a:tc>
                  <a:txBody>
                    <a:bodyPr/>
                    <a:lstStyle/>
                    <a:p>
                      <a:pPr algn="l">
                        <a:lnSpc>
                          <a:spcPct val="100000"/>
                        </a:lnSpc>
                        <a:spcAft>
                          <a:spcPts val="0"/>
                        </a:spcAft>
                        <a:buClrTx/>
                        <a:buSzTx/>
                        <a:buFontTx/>
                        <a:buNone/>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SUN公司发布Java的3个版本：标准版（J2SE）、企业版（J2EE）和微型版（J2ME）</a:t>
                      </a:r>
                    </a:p>
                  </a:txBody>
                  <a:tcPr marL="76030" marR="76030" marT="0" marB="0">
                    <a:solidFill>
                      <a:srgbClr val="F2F2F2"/>
                    </a:solidFill>
                  </a:tcPr>
                </a:tc>
                <a:extLst>
                  <a:ext uri="{0D108BD9-81ED-4DB2-BD59-A6C34878D82A}">
                    <a16:rowId xmlns:a16="http://schemas.microsoft.com/office/drawing/2014/main" val="10003"/>
                  </a:ext>
                </a:extLst>
              </a:tr>
              <a:tr h="497714">
                <a:tc>
                  <a:txBody>
                    <a:bodyPr/>
                    <a:lstStyle/>
                    <a:p>
                      <a:pPr algn="ctr">
                        <a:lnSpc>
                          <a:spcPct val="100000"/>
                        </a:lnSpc>
                        <a:spcAft>
                          <a:spcPts val="0"/>
                        </a:spcAft>
                        <a:buClrTx/>
                        <a:buSzTx/>
                        <a:buFontTx/>
                        <a:buNone/>
                      </a:pPr>
                      <a:r>
                        <a:rPr lang="zh-CN" altLang="en-US" sz="18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2001年9月24日</a:t>
                      </a:r>
                      <a:endPar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76030" marR="76030" marT="0" marB="0" anchor="ctr">
                    <a:solidFill>
                      <a:srgbClr val="F2F2F2"/>
                    </a:solidFill>
                  </a:tcPr>
                </a:tc>
                <a:tc>
                  <a:txBody>
                    <a:bodyPr/>
                    <a:lstStyle/>
                    <a:p>
                      <a:pPr algn="l">
                        <a:lnSpc>
                          <a:spcPct val="100000"/>
                        </a:lnSpc>
                        <a:spcAft>
                          <a:spcPts val="0"/>
                        </a:spcAft>
                        <a:buClrTx/>
                        <a:buSzTx/>
                        <a:buFontTx/>
                        <a:buNone/>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J2EE 1.3发布</a:t>
                      </a:r>
                    </a:p>
                  </a:txBody>
                  <a:tcPr marL="76030" marR="76030" marT="0" marB="0">
                    <a:solidFill>
                      <a:srgbClr val="F2F2F2"/>
                    </a:solidFill>
                  </a:tcPr>
                </a:tc>
                <a:extLst>
                  <a:ext uri="{0D108BD9-81ED-4DB2-BD59-A6C34878D82A}">
                    <a16:rowId xmlns:a16="http://schemas.microsoft.com/office/drawing/2014/main" val="10004"/>
                  </a:ext>
                </a:extLst>
              </a:tr>
              <a:tr h="497714">
                <a:tc>
                  <a:txBody>
                    <a:bodyPr/>
                    <a:lstStyle/>
                    <a:p>
                      <a:pPr algn="ctr">
                        <a:lnSpc>
                          <a:spcPct val="100000"/>
                        </a:lnSpc>
                        <a:spcAft>
                          <a:spcPts val="0"/>
                        </a:spcAft>
                        <a:buClrTx/>
                        <a:buSzTx/>
                        <a:buFontTx/>
                        <a:buNone/>
                      </a:pPr>
                      <a:r>
                        <a:rPr lang="zh-CN" altLang="en-US" sz="18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2002年2月26日</a:t>
                      </a:r>
                      <a:endPar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76030" marR="76030" marT="0" marB="0" anchor="ctr">
                    <a:solidFill>
                      <a:srgbClr val="F2F2F2"/>
                    </a:solidFill>
                  </a:tcPr>
                </a:tc>
                <a:tc>
                  <a:txBody>
                    <a:bodyPr/>
                    <a:lstStyle/>
                    <a:p>
                      <a:pPr algn="l">
                        <a:lnSpc>
                          <a:spcPct val="100000"/>
                        </a:lnSpc>
                        <a:spcAft>
                          <a:spcPts val="0"/>
                        </a:spcAft>
                        <a:buClrTx/>
                        <a:buSzTx/>
                        <a:buFontTx/>
                        <a:buNone/>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J2SE 1.4发布，自此Java的计算能力有了大幅提升</a:t>
                      </a:r>
                    </a:p>
                  </a:txBody>
                  <a:tcPr marL="76030" marR="76030" marT="0" marB="0">
                    <a:solidFill>
                      <a:srgbClr val="F2F2F2"/>
                    </a:solidFill>
                  </a:tcPr>
                </a:tc>
                <a:extLst>
                  <a:ext uri="{0D108BD9-81ED-4DB2-BD59-A6C34878D82A}">
                    <a16:rowId xmlns:a16="http://schemas.microsoft.com/office/drawing/2014/main" val="10005"/>
                  </a:ext>
                </a:extLst>
              </a:tr>
              <a:tr h="540657">
                <a:tc>
                  <a:txBody>
                    <a:bodyPr/>
                    <a:lstStyle/>
                    <a:p>
                      <a:pPr algn="ctr">
                        <a:lnSpc>
                          <a:spcPct val="100000"/>
                        </a:lnSpc>
                        <a:spcAft>
                          <a:spcPts val="0"/>
                        </a:spcAft>
                        <a:buClrTx/>
                        <a:buSzTx/>
                        <a:buFontTx/>
                        <a:buNone/>
                      </a:pPr>
                      <a:r>
                        <a:rPr lang="zh-CN" altLang="en-US" sz="18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2004年9月30日</a:t>
                      </a:r>
                      <a:endPar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76030" marR="76030" marT="0" marB="0" anchor="ctr">
                    <a:solidFill>
                      <a:srgbClr val="F2F2F2"/>
                    </a:solidFill>
                  </a:tcPr>
                </a:tc>
                <a:tc>
                  <a:txBody>
                    <a:bodyPr/>
                    <a:lstStyle/>
                    <a:p>
                      <a:pPr algn="l">
                        <a:lnSpc>
                          <a:spcPct val="100000"/>
                        </a:lnSpc>
                        <a:spcAft>
                          <a:spcPts val="0"/>
                        </a:spcAft>
                        <a:buClrTx/>
                        <a:buSzTx/>
                        <a:buFontTx/>
                        <a:buNone/>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J2SE 1.5的发布成为Java语言发展史上的又一里程碑。为了表示该版本的重要性，J2SE 1.5更名为Java SE 5.0</a:t>
                      </a:r>
                    </a:p>
                  </a:txBody>
                  <a:tcPr marL="76030" marR="7603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的发展史</a:t>
            </a:r>
          </a:p>
        </p:txBody>
      </p:sp>
      <p:sp>
        <p:nvSpPr>
          <p:cNvPr id="4" name="Chevron 3"/>
          <p:cNvSpPr/>
          <p:nvPr>
            <p:custDataLst>
              <p:tags r:id="rId1"/>
            </p:custDataLst>
          </p:nvPr>
        </p:nvSpPr>
        <p:spPr>
          <a:xfrm>
            <a:off x="1143635" y="962025"/>
            <a:ext cx="26409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101984"/>
            <a:ext cx="170434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的发展史</a:t>
            </a:r>
          </a:p>
        </p:txBody>
      </p:sp>
      <p:graphicFrame>
        <p:nvGraphicFramePr>
          <p:cNvPr id="15" name="表格 14"/>
          <p:cNvGraphicFramePr>
            <a:graphicFrameLocks noGrp="1"/>
          </p:cNvGraphicFramePr>
          <p:nvPr>
            <p:custDataLst>
              <p:tags r:id="rId2"/>
            </p:custDataLst>
          </p:nvPr>
        </p:nvGraphicFramePr>
        <p:xfrm>
          <a:off x="1663372" y="1924209"/>
          <a:ext cx="9208135" cy="3819017"/>
        </p:xfrm>
        <a:graphic>
          <a:graphicData uri="http://schemas.openxmlformats.org/drawingml/2006/table">
            <a:tbl>
              <a:tblPr>
                <a:tableStyleId>{7DF18680-E054-41AD-8BC1-D1AEF772440D}</a:tableStyleId>
              </a:tblPr>
              <a:tblGrid>
                <a:gridCol w="2426970">
                  <a:extLst>
                    <a:ext uri="{9D8B030D-6E8A-4147-A177-3AD203B41FA5}">
                      <a16:colId xmlns:a16="http://schemas.microsoft.com/office/drawing/2014/main" val="20000"/>
                    </a:ext>
                  </a:extLst>
                </a:gridCol>
                <a:gridCol w="678116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时间</a:t>
                      </a: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sym typeface="+mn-ea"/>
                        </a:rPr>
                        <a:t>事件</a:t>
                      </a:r>
                      <a:endParaRPr lang="zh-CN" altLang="en-US"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2005年6月</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JavaOne大会召开，SUN公司公开Java SE 6。自此，Java的各种版本进行了更名，取消了名称中的数字2，J2EE更名为Java EE，J2SE更名为Java SE，J2ME更名为Java ME</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2009年12月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SUN公司发布Java EE 6</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2011年7月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7</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2014年3月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8</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2017年9月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9</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2018年3月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10</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4D6BB-B0CD-7F44-94EE-AF3500537864}"/>
              </a:ext>
            </a:extLst>
          </p:cNvPr>
          <p:cNvSpPr/>
          <p:nvPr/>
        </p:nvSpPr>
        <p:spPr>
          <a:xfrm>
            <a:off x="1523206" y="2061794"/>
            <a:ext cx="9144000" cy="1938992"/>
          </a:xfrm>
          <a:prstGeom prst="rect">
            <a:avLst/>
          </a:prstGeom>
        </p:spPr>
        <p:txBody>
          <a:bodyPr wrap="square">
            <a:spAutoFit/>
          </a:bodyPr>
          <a:lstStyle/>
          <a:p>
            <a:pPr marL="342900" indent="-342900">
              <a:buFont typeface="Wingdings" pitchFamily="2" charset="2"/>
              <a:buChar char="v"/>
              <a:defRPr/>
            </a:pPr>
            <a:r>
              <a:rPr lang="zh-TW" altLang="en-US" dirty="0">
                <a:ea typeface="PMingLiU" panose="02020500000000000000" pitchFamily="18" charset="-120"/>
              </a:rPr>
              <a:t>平时成绩</a:t>
            </a:r>
            <a:r>
              <a:rPr lang="zh-CN" altLang="en-US" dirty="0">
                <a:ea typeface="宋体" panose="02010600030101010101" pitchFamily="2" charset="-122"/>
              </a:rPr>
              <a:t>（</a:t>
            </a:r>
            <a:r>
              <a:rPr lang="zh-TW" altLang="en-US" dirty="0">
                <a:ea typeface="PMingLiU" panose="02020500000000000000" pitchFamily="18" charset="-120"/>
              </a:rPr>
              <a:t>参与性</a:t>
            </a:r>
            <a:r>
              <a:rPr lang="zh-CN" altLang="en-US" dirty="0">
                <a:ea typeface="宋体" panose="02010600030101010101" pitchFamily="2" charset="-122"/>
              </a:rPr>
              <a:t>） </a:t>
            </a:r>
            <a:r>
              <a:rPr lang="en-US" altLang="zh-CN" dirty="0">
                <a:ea typeface="宋体" panose="02010600030101010101" pitchFamily="2" charset="-122"/>
              </a:rPr>
              <a:t>20%</a:t>
            </a:r>
            <a:r>
              <a:rPr lang="zh-CN" altLang="en-US" dirty="0">
                <a:ea typeface="宋体" panose="02010600030101010101" pitchFamily="2" charset="-122"/>
              </a:rPr>
              <a:t> </a:t>
            </a:r>
            <a:r>
              <a:rPr lang="en-US" altLang="zh-CN" dirty="0">
                <a:ea typeface="宋体" panose="02010600030101010101" pitchFamily="2" charset="-122"/>
              </a:rPr>
              <a:t>——</a:t>
            </a:r>
            <a:r>
              <a:rPr lang="zh-CN" altLang="en-US" dirty="0">
                <a:ea typeface="宋体" panose="02010600030101010101" pitchFamily="2" charset="-122"/>
              </a:rPr>
              <a:t> </a:t>
            </a:r>
            <a:r>
              <a:rPr lang="zh-TW" altLang="en-US" dirty="0">
                <a:ea typeface="PMingLiU" panose="02020500000000000000" pitchFamily="18" charset="-120"/>
              </a:rPr>
              <a:t>课堂签到</a:t>
            </a:r>
            <a:r>
              <a:rPr lang="zh-CN" altLang="en-US" dirty="0">
                <a:ea typeface="宋体" panose="02010600030101010101" pitchFamily="2" charset="-122"/>
              </a:rPr>
              <a:t> </a:t>
            </a:r>
            <a:r>
              <a:rPr lang="zh-TW" altLang="en-US" dirty="0">
                <a:ea typeface="PMingLiU" panose="02020500000000000000" pitchFamily="18" charset="-120"/>
              </a:rPr>
              <a:t>课堂表现</a:t>
            </a:r>
            <a:r>
              <a:rPr lang="zh-CN" altLang="en-US" dirty="0">
                <a:ea typeface="宋体" panose="02010600030101010101" pitchFamily="2" charset="-122"/>
              </a:rPr>
              <a:t> </a:t>
            </a:r>
            <a:r>
              <a:rPr lang="zh-TW" altLang="en-US" dirty="0">
                <a:ea typeface="宋体" panose="02010600030101010101" pitchFamily="2" charset="-122"/>
              </a:rPr>
              <a:t>作业</a:t>
            </a:r>
            <a:endParaRPr lang="en-US" altLang="zh-CN" dirty="0">
              <a:ea typeface="宋体" panose="02010600030101010101" pitchFamily="2" charset="-122"/>
            </a:endParaRPr>
          </a:p>
          <a:p>
            <a:pPr marL="342900" indent="-342900">
              <a:buFont typeface="Wingdings" pitchFamily="2" charset="2"/>
              <a:buChar char="v"/>
              <a:defRPr/>
            </a:pPr>
            <a:endParaRPr lang="en-US" altLang="zh-CN" dirty="0">
              <a:ea typeface="宋体" panose="02010600030101010101" pitchFamily="2" charset="-122"/>
            </a:endParaRPr>
          </a:p>
          <a:p>
            <a:pPr marL="342900" indent="-342900">
              <a:buFont typeface="Wingdings" pitchFamily="2" charset="2"/>
              <a:buChar char="v"/>
              <a:defRPr/>
            </a:pPr>
            <a:r>
              <a:rPr lang="zh-TW" altLang="en-US" dirty="0">
                <a:ea typeface="PMingLiU" panose="02020500000000000000" pitchFamily="18" charset="-120"/>
              </a:rPr>
              <a:t>实验成绩</a:t>
            </a:r>
            <a:r>
              <a:rPr lang="zh-CN" altLang="en-US" dirty="0">
                <a:ea typeface="宋体" panose="02010600030101010101" pitchFamily="2" charset="-122"/>
              </a:rPr>
              <a:t>（</a:t>
            </a:r>
            <a:r>
              <a:rPr lang="zh-TW" altLang="en-US" dirty="0">
                <a:ea typeface="PMingLiU" panose="02020500000000000000" pitchFamily="18" charset="-120"/>
              </a:rPr>
              <a:t>动手性</a:t>
            </a:r>
            <a:r>
              <a:rPr lang="zh-CN" altLang="en-US" dirty="0">
                <a:ea typeface="宋体" panose="02010600030101010101" pitchFamily="2" charset="-122"/>
              </a:rPr>
              <a:t>） </a:t>
            </a:r>
            <a:r>
              <a:rPr lang="en-US" altLang="zh-CN" dirty="0">
                <a:ea typeface="宋体" panose="02010600030101010101" pitchFamily="2" charset="-122"/>
              </a:rPr>
              <a:t>20%</a:t>
            </a:r>
            <a:r>
              <a:rPr lang="zh-CN" altLang="en-US" dirty="0">
                <a:ea typeface="宋体" panose="02010600030101010101" pitchFamily="2" charset="-122"/>
              </a:rPr>
              <a:t> </a:t>
            </a:r>
            <a:r>
              <a:rPr lang="en-US" altLang="zh-CN" dirty="0">
                <a:ea typeface="宋体" panose="02010600030101010101" pitchFamily="2" charset="-122"/>
              </a:rPr>
              <a:t>——</a:t>
            </a:r>
            <a:r>
              <a:rPr lang="zh-CN" altLang="en-US" dirty="0">
                <a:ea typeface="宋体" panose="02010600030101010101" pitchFamily="2" charset="-122"/>
              </a:rPr>
              <a:t> </a:t>
            </a:r>
            <a:r>
              <a:rPr lang="zh-TW" altLang="en-US" dirty="0">
                <a:ea typeface="PMingLiU" panose="02020500000000000000" pitchFamily="18" charset="-120"/>
              </a:rPr>
              <a:t>实验报告</a:t>
            </a:r>
            <a:endParaRPr lang="en-US" altLang="zh-TW" dirty="0">
              <a:ea typeface="PMingLiU" panose="02020500000000000000" pitchFamily="18" charset="-120"/>
            </a:endParaRPr>
          </a:p>
          <a:p>
            <a:pPr marL="342900" indent="-342900">
              <a:buFont typeface="Wingdings" pitchFamily="2" charset="2"/>
              <a:buChar char="v"/>
              <a:defRPr/>
            </a:pPr>
            <a:endParaRPr lang="en-US" altLang="zh-TW" dirty="0">
              <a:ea typeface="PMingLiU" panose="02020500000000000000" pitchFamily="18" charset="-120"/>
            </a:endParaRPr>
          </a:p>
          <a:p>
            <a:pPr marL="342900" indent="-342900">
              <a:buFont typeface="Wingdings" pitchFamily="2" charset="2"/>
              <a:buChar char="v"/>
              <a:defRPr/>
            </a:pPr>
            <a:r>
              <a:rPr lang="zh-TW" altLang="en-US" dirty="0">
                <a:ea typeface="PMingLiU" panose="02020500000000000000" pitchFamily="18" charset="-120"/>
              </a:rPr>
              <a:t>考核成绩</a:t>
            </a:r>
            <a:r>
              <a:rPr lang="zh-CN" altLang="en-US" dirty="0">
                <a:ea typeface="宋体" panose="02010600030101010101" pitchFamily="2" charset="-122"/>
              </a:rPr>
              <a:t>（</a:t>
            </a:r>
            <a:r>
              <a:rPr lang="zh-TW" altLang="en-US" dirty="0">
                <a:ea typeface="PMingLiU" panose="02020500000000000000" pitchFamily="18" charset="-120"/>
              </a:rPr>
              <a:t>检查性</a:t>
            </a:r>
            <a:r>
              <a:rPr lang="zh-CN" altLang="en-US" dirty="0">
                <a:ea typeface="宋体" panose="02010600030101010101" pitchFamily="2" charset="-122"/>
              </a:rPr>
              <a:t>） </a:t>
            </a:r>
            <a:r>
              <a:rPr lang="en-US" altLang="zh-CN" dirty="0">
                <a:ea typeface="宋体" panose="02010600030101010101" pitchFamily="2" charset="-122"/>
              </a:rPr>
              <a:t>60%</a:t>
            </a:r>
            <a:r>
              <a:rPr lang="zh-CN" altLang="en-US" dirty="0">
                <a:ea typeface="宋体" panose="02010600030101010101" pitchFamily="2" charset="-122"/>
              </a:rPr>
              <a:t> </a:t>
            </a:r>
            <a:r>
              <a:rPr lang="en-US" altLang="zh-CN" dirty="0">
                <a:ea typeface="宋体" panose="02010600030101010101" pitchFamily="2" charset="-122"/>
              </a:rPr>
              <a:t>——</a:t>
            </a:r>
            <a:r>
              <a:rPr lang="zh-CN" altLang="en-US" dirty="0">
                <a:ea typeface="宋体" panose="02010600030101010101" pitchFamily="2" charset="-122"/>
              </a:rPr>
              <a:t> </a:t>
            </a:r>
            <a:r>
              <a:rPr lang="zh-TW" altLang="en-US" dirty="0">
                <a:ea typeface="PMingLiU" panose="02020500000000000000" pitchFamily="18" charset="-120"/>
              </a:rPr>
              <a:t>期末考核成绩</a:t>
            </a:r>
            <a:endParaRPr lang="en-US" altLang="zh-CN" dirty="0">
              <a:ea typeface="宋体" panose="02010600030101010101" pitchFamily="2" charset="-122"/>
            </a:endParaRPr>
          </a:p>
        </p:txBody>
      </p:sp>
      <p:sp>
        <p:nvSpPr>
          <p:cNvPr id="4" name="Text Placeholder 4">
            <a:extLst>
              <a:ext uri="{FF2B5EF4-FFF2-40B4-BE49-F238E27FC236}">
                <a16:creationId xmlns:a16="http://schemas.microsoft.com/office/drawing/2014/main" id="{5D43BC75-130E-954F-889B-028B900231E8}"/>
              </a:ext>
            </a:extLst>
          </p:cNvPr>
          <p:cNvSpPr txBox="1"/>
          <p:nvPr/>
        </p:nvSpPr>
        <p:spPr>
          <a:xfrm>
            <a:off x="983206" y="618050"/>
            <a:ext cx="593513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TW" altLang="en-US" b="1" dirty="0">
                <a:solidFill>
                  <a:srgbClr val="1369B2"/>
                </a:solidFill>
                <a:latin typeface="微软雅黑" panose="020B0503020204020204" pitchFamily="34" charset="-122"/>
                <a:ea typeface="微软雅黑" panose="020B0503020204020204" pitchFamily="34" charset="-122"/>
                <a:cs typeface="+mn-ea"/>
              </a:rPr>
              <a:t>考试要求</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Examination</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42670576"/>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的发展史</a:t>
            </a:r>
          </a:p>
        </p:txBody>
      </p:sp>
      <p:sp>
        <p:nvSpPr>
          <p:cNvPr id="4" name="Chevron 3"/>
          <p:cNvSpPr/>
          <p:nvPr>
            <p:custDataLst>
              <p:tags r:id="rId1"/>
            </p:custDataLst>
          </p:nvPr>
        </p:nvSpPr>
        <p:spPr>
          <a:xfrm>
            <a:off x="1143635" y="962025"/>
            <a:ext cx="26409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101984"/>
            <a:ext cx="170434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的发展史</a:t>
            </a:r>
          </a:p>
        </p:txBody>
      </p:sp>
      <p:graphicFrame>
        <p:nvGraphicFramePr>
          <p:cNvPr id="15" name="表格 14"/>
          <p:cNvGraphicFramePr>
            <a:graphicFrameLocks noGrp="1"/>
          </p:cNvGraphicFramePr>
          <p:nvPr>
            <p:custDataLst>
              <p:tags r:id="rId2"/>
            </p:custDataLst>
          </p:nvPr>
        </p:nvGraphicFramePr>
        <p:xfrm>
          <a:off x="1663372" y="1924209"/>
          <a:ext cx="9208135" cy="3662680"/>
        </p:xfrm>
        <a:graphic>
          <a:graphicData uri="http://schemas.openxmlformats.org/drawingml/2006/table">
            <a:tbl>
              <a:tblPr>
                <a:tableStyleId>{7DF18680-E054-41AD-8BC1-D1AEF772440D}</a:tableStyleId>
              </a:tblPr>
              <a:tblGrid>
                <a:gridCol w="2426970">
                  <a:extLst>
                    <a:ext uri="{9D8B030D-6E8A-4147-A177-3AD203B41FA5}">
                      <a16:colId xmlns:a16="http://schemas.microsoft.com/office/drawing/2014/main" val="20000"/>
                    </a:ext>
                  </a:extLst>
                </a:gridCol>
                <a:gridCol w="678116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时间</a:t>
                      </a: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sym typeface="+mn-ea"/>
                        </a:rPr>
                        <a:t>事件</a:t>
                      </a:r>
                      <a:endParaRPr lang="zh-CN" altLang="en-US"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2018年9月</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11</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2019年3月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12</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2019年9月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13</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2020年3月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14</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2020年9月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15</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2021年3月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16</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2021年5月</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Oracle公司发布Java SE 17</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en-US" altLang="zh-CN" sz="3400" b="1" dirty="0">
                <a:solidFill>
                  <a:srgbClr val="1369B2"/>
                </a:solidFill>
                <a:latin typeface="微软雅黑" panose="020B0503020204020204" pitchFamily="34" charset="-122"/>
                <a:ea typeface="微软雅黑" panose="020B0503020204020204" pitchFamily="34" charset="-122"/>
                <a:cs typeface="+mn-ea"/>
                <a:sym typeface="+mn-lt"/>
              </a:rPr>
              <a:t>JDK</a:t>
            </a:r>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的使用</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JDK</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509169"/>
            <a:ext cx="5515610" cy="582295"/>
            <a:chOff x="8472" y="5693"/>
            <a:chExt cx="8686" cy="917"/>
          </a:xfrm>
        </p:grpSpPr>
        <p:sp>
          <p:nvSpPr>
            <p:cNvPr id="15" name="TextBox 35"/>
            <p:cNvSpPr txBox="1">
              <a:spLocks noChangeArrowheads="1"/>
            </p:cNvSpPr>
            <p:nvPr/>
          </p:nvSpPr>
          <p:spPr bwMode="auto">
            <a:xfrm>
              <a:off x="9200" y="5693"/>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en-US" sz="2000" dirty="0">
                  <a:solidFill>
                    <a:srgbClr val="595959"/>
                  </a:solidFill>
                  <a:latin typeface="微软雅黑" panose="020B0503020204020204" pitchFamily="34" charset="-122"/>
                  <a:ea typeface="微软雅黑" panose="020B0503020204020204" pitchFamily="34" charset="-122"/>
                </a:rPr>
                <a:t>的安装，能够独立</a:t>
              </a:r>
              <a:r>
                <a:rPr lang="zh-CN" altLang="en-US" sz="2000" dirty="0">
                  <a:solidFill>
                    <a:srgbClr val="1369B2"/>
                  </a:solidFill>
                  <a:latin typeface="微软雅黑" panose="020B0503020204020204" pitchFamily="34" charset="-122"/>
                  <a:ea typeface="微软雅黑" panose="020B0503020204020204" pitchFamily="34" charset="-122"/>
                </a:rPr>
                <a:t>安装</a:t>
              </a:r>
              <a:r>
                <a:rPr lang="en-US" altLang="zh-CN" sz="2000" dirty="0">
                  <a:solidFill>
                    <a:srgbClr val="1369B2"/>
                  </a:solidFill>
                  <a:latin typeface="微软雅黑" panose="020B0503020204020204" pitchFamily="34" charset="-122"/>
                  <a:ea typeface="微软雅黑" panose="020B0503020204020204" pitchFamily="34" charset="-122"/>
                </a:rPr>
                <a:t>JDK</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JDK</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000125" y="1911033"/>
            <a:ext cx="10462542" cy="1014730"/>
          </a:xfrm>
          <a:prstGeom prst="rect">
            <a:avLst/>
          </a:prstGeom>
          <a:noFill/>
          <a:ln>
            <a:noFill/>
          </a:ln>
        </p:spPr>
        <p:txBody>
          <a:bodyPr wrap="square" rtlCol="0">
            <a:spAutoFit/>
          </a:bodyPr>
          <a:lstStyle/>
          <a:p>
            <a:pPr lvl="0"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从</a:t>
            </a:r>
            <a:r>
              <a:rPr lang="en-US" altLang="zh-CN" sz="2000" dirty="0">
                <a:solidFill>
                  <a:srgbClr val="595959"/>
                </a:solidFill>
                <a:latin typeface="微软雅黑" panose="020B0503020204020204" pitchFamily="34" charset="-122"/>
                <a:ea typeface="微软雅黑" panose="020B0503020204020204" pitchFamily="34" charset="-122"/>
              </a:rPr>
              <a:t>Oracle</a:t>
            </a:r>
            <a:r>
              <a:rPr lang="zh-CN" altLang="en-US" sz="2000" dirty="0">
                <a:solidFill>
                  <a:srgbClr val="595959"/>
                </a:solidFill>
                <a:latin typeface="微软雅黑" panose="020B0503020204020204" pitchFamily="34" charset="-122"/>
                <a:ea typeface="微软雅黑" panose="020B0503020204020204" pitchFamily="34" charset="-122"/>
              </a:rPr>
              <a:t>官网下载安装文件“</a:t>
            </a:r>
            <a:r>
              <a:rPr lang="en-US" altLang="zh-CN" sz="2000" dirty="0">
                <a:solidFill>
                  <a:srgbClr val="1369B2"/>
                </a:solidFill>
                <a:latin typeface="微软雅黑" panose="020B0503020204020204" pitchFamily="34" charset="-122"/>
                <a:ea typeface="微软雅黑" panose="020B0503020204020204" pitchFamily="34" charset="-122"/>
              </a:rPr>
              <a:t>jdk-11.0.11-windows-x64-bin.exe</a:t>
            </a:r>
            <a:r>
              <a:rPr lang="zh-CN"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找到安装文件的所在位置，双击文件，开始安装</a:t>
            </a:r>
            <a:r>
              <a:rPr lang="zh-CN" altLang="en-US" sz="2000" dirty="0">
                <a:solidFill>
                  <a:srgbClr val="595959"/>
                </a:solidFill>
                <a:latin typeface="微软雅黑" panose="020B0503020204020204" pitchFamily="34" charset="-122"/>
                <a:ea typeface="微软雅黑" panose="020B0503020204020204" pitchFamily="34" charset="-122"/>
                <a:sym typeface="+mn-lt"/>
              </a:rPr>
              <a:t>。</a:t>
            </a: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06" y="3131992"/>
            <a:ext cx="1728470" cy="172847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100501" y="3959519"/>
            <a:ext cx="4629689" cy="398780"/>
          </a:xfrm>
          <a:prstGeom prst="rect">
            <a:avLst/>
          </a:prstGeom>
          <a:noFill/>
        </p:spPr>
        <p:txBody>
          <a:bodyPr wrap="square"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双击文件，进入</a:t>
            </a:r>
            <a:r>
              <a:rPr lang="en-US" altLang="zh-CN" sz="2000" dirty="0">
                <a:solidFill>
                  <a:srgbClr val="595959"/>
                </a:solidFill>
                <a:latin typeface="微软雅黑" panose="020B0503020204020204" pitchFamily="34" charset="-122"/>
                <a:ea typeface="微软雅黑" panose="020B0503020204020204" pitchFamily="34" charset="-122"/>
              </a:rPr>
              <a:t>JDK 11</a:t>
            </a:r>
            <a:r>
              <a:rPr lang="zh-CN" altLang="zh-CN" sz="2000" dirty="0">
                <a:solidFill>
                  <a:srgbClr val="595959"/>
                </a:solidFill>
                <a:latin typeface="微软雅黑" panose="020B0503020204020204" pitchFamily="34" charset="-122"/>
                <a:ea typeface="微软雅黑" panose="020B0503020204020204" pitchFamily="34" charset="-122"/>
              </a:rPr>
              <a:t>安装界面</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0" name="矩形 19"/>
          <p:cNvSpPr/>
          <p:nvPr/>
        </p:nvSpPr>
        <p:spPr>
          <a:xfrm>
            <a:off x="2246630" y="4860462"/>
            <a:ext cx="1400175" cy="398780"/>
          </a:xfrm>
          <a:prstGeom prst="rect">
            <a:avLst/>
          </a:prstGeom>
        </p:spPr>
        <p:txBody>
          <a:bodyPr wrap="none">
            <a:spAutoFit/>
          </a:bodyPr>
          <a:lstStyle/>
          <a:p>
            <a:r>
              <a:rPr lang="en-US" altLang="zh-CN" sz="2000" kern="0" dirty="0">
                <a:solidFill>
                  <a:srgbClr val="595959"/>
                </a:solidFill>
                <a:latin typeface="微软雅黑" panose="020B0503020204020204" pitchFamily="34" charset="-122"/>
                <a:ea typeface="微软雅黑" panose="020B0503020204020204" pitchFamily="34" charset="-122"/>
                <a:cs typeface="+mn-ea"/>
                <a:sym typeface="+mn-lt"/>
              </a:rPr>
              <a:t>JDK</a:t>
            </a:r>
            <a:r>
              <a:rPr lang="zh-CN" altLang="en-US" sz="2000" kern="0" dirty="0">
                <a:solidFill>
                  <a:srgbClr val="595959"/>
                </a:solidFill>
                <a:latin typeface="微软雅黑" panose="020B0503020204020204" pitchFamily="34" charset="-122"/>
                <a:ea typeface="微软雅黑" panose="020B0503020204020204" pitchFamily="34" charset="-122"/>
                <a:cs typeface="+mn-ea"/>
                <a:sym typeface="+mn-lt"/>
              </a:rPr>
              <a:t>安装包</a:t>
            </a:r>
          </a:p>
        </p:txBody>
      </p:sp>
      <p:cxnSp>
        <p:nvCxnSpPr>
          <p:cNvPr id="4" name="直接箭头连接符 3"/>
          <p:cNvCxnSpPr/>
          <p:nvPr/>
        </p:nvCxnSpPr>
        <p:spPr>
          <a:xfrm>
            <a:off x="3646805" y="4158909"/>
            <a:ext cx="139242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hevron 3"/>
          <p:cNvSpPr/>
          <p:nvPr>
            <p:custDataLst>
              <p:tags r:id="rId2"/>
            </p:custDataLst>
          </p:nvPr>
        </p:nvSpPr>
        <p:spPr>
          <a:xfrm>
            <a:off x="1000125" y="1105535"/>
            <a:ext cx="296735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70803" y="1245494"/>
            <a:ext cx="246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步骤一：下载安装包</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JDK</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对象 1"/>
          <p:cNvGraphicFramePr/>
          <p:nvPr/>
        </p:nvGraphicFramePr>
        <p:xfrm>
          <a:off x="3712210" y="2178050"/>
          <a:ext cx="4766310" cy="3632200"/>
        </p:xfrm>
        <a:graphic>
          <a:graphicData uri="http://schemas.openxmlformats.org/presentationml/2006/ole">
            <mc:AlternateContent xmlns:mc="http://schemas.openxmlformats.org/markup-compatibility/2006">
              <mc:Choice xmlns:v="urn:schemas-microsoft-com:vml" Requires="v">
                <p:oleObj spid="_x0000_s1035" r:id="rId5" imgW="4762500" imgH="3629025" progId="Paint.Picture">
                  <p:embed/>
                </p:oleObj>
              </mc:Choice>
              <mc:Fallback>
                <p:oleObj r:id="rId5" imgW="4762500" imgH="3629025" progId="Paint.Picture">
                  <p:embed/>
                  <p:pic>
                    <p:nvPicPr>
                      <p:cNvPr id="0" name="图片 2"/>
                      <p:cNvPicPr/>
                      <p:nvPr/>
                    </p:nvPicPr>
                    <p:blipFill>
                      <a:blip r:embed="rId6"/>
                      <a:stretch>
                        <a:fillRect/>
                      </a:stretch>
                    </p:blipFill>
                    <p:spPr>
                      <a:xfrm>
                        <a:off x="3712210" y="2178050"/>
                        <a:ext cx="4766310" cy="3632200"/>
                      </a:xfrm>
                      <a:prstGeom prst="rect">
                        <a:avLst/>
                      </a:prstGeom>
                    </p:spPr>
                  </p:pic>
                </p:oleObj>
              </mc:Fallback>
            </mc:AlternateContent>
          </a:graphicData>
        </a:graphic>
      </p:graphicFrame>
      <p:sp>
        <p:nvSpPr>
          <p:cNvPr id="11" name="矩形 10"/>
          <p:cNvSpPr/>
          <p:nvPr/>
        </p:nvSpPr>
        <p:spPr>
          <a:xfrm>
            <a:off x="6604000" y="5490210"/>
            <a:ext cx="870585" cy="295910"/>
          </a:xfrm>
          <a:prstGeom prst="rect">
            <a:avLst/>
          </a:prstGeom>
          <a:noFill/>
          <a:ln w="38100">
            <a:solidFill>
              <a:srgbClr val="FF0000"/>
            </a:solidFill>
          </a:ln>
          <a:extLst>
            <a:ext uri="{909E8E84-426E-40DD-AFC4-6F175D3DCCD1}">
              <a14:hiddenFill xmlns:a14="http://schemas.microsoft.com/office/drawing/2010/main">
                <a:solidFill>
                  <a:srgbClr val="0070C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hevron 3"/>
          <p:cNvSpPr/>
          <p:nvPr>
            <p:custDataLst>
              <p:tags r:id="rId2"/>
            </p:custDataLst>
          </p:nvPr>
        </p:nvSpPr>
        <p:spPr>
          <a:xfrm>
            <a:off x="1000125" y="1105535"/>
            <a:ext cx="24853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1245494"/>
            <a:ext cx="2162175"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ea"/>
              </a:rPr>
              <a:t>步骤二：安装</a:t>
            </a:r>
            <a:r>
              <a:rPr lang="en-US" altLang="zh-CN" sz="2000" dirty="0">
                <a:solidFill>
                  <a:srgbClr val="1369B2"/>
                </a:solidFill>
                <a:latin typeface="微软雅黑" panose="020B0503020204020204" pitchFamily="34" charset="-122"/>
                <a:ea typeface="微软雅黑" panose="020B0503020204020204" pitchFamily="34" charset="-122"/>
                <a:sym typeface="+mn-ea"/>
              </a:rPr>
              <a:t>JDK</a:t>
            </a:r>
          </a:p>
        </p:txBody>
      </p:sp>
      <p:sp>
        <p:nvSpPr>
          <p:cNvPr id="100" name="文本框 99"/>
          <p:cNvSpPr txBox="1"/>
          <p:nvPr/>
        </p:nvSpPr>
        <p:spPr>
          <a:xfrm>
            <a:off x="4034155" y="1162050"/>
            <a:ext cx="6704330" cy="55308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在下图中，单击“下一步”按钮进入</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自定义安装界面。</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JDK</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4" name="对象 3"/>
          <p:cNvGraphicFramePr/>
          <p:nvPr/>
        </p:nvGraphicFramePr>
        <p:xfrm>
          <a:off x="3712210" y="2261870"/>
          <a:ext cx="4766310" cy="3632200"/>
        </p:xfrm>
        <a:graphic>
          <a:graphicData uri="http://schemas.openxmlformats.org/presentationml/2006/ole">
            <mc:AlternateContent xmlns:mc="http://schemas.openxmlformats.org/markup-compatibility/2006">
              <mc:Choice xmlns:v="urn:schemas-microsoft-com:vml" Requires="v">
                <p:oleObj spid="_x0000_s2059" r:id="rId5" imgW="4762500" imgH="3629025" progId="Paint.Picture">
                  <p:embed/>
                </p:oleObj>
              </mc:Choice>
              <mc:Fallback>
                <p:oleObj r:id="rId5" imgW="4762500" imgH="3629025" progId="Paint.Picture">
                  <p:embed/>
                  <p:pic>
                    <p:nvPicPr>
                      <p:cNvPr id="0" name="图片 4"/>
                      <p:cNvPicPr/>
                      <p:nvPr/>
                    </p:nvPicPr>
                    <p:blipFill>
                      <a:blip r:embed="rId6"/>
                      <a:stretch>
                        <a:fillRect/>
                      </a:stretch>
                    </p:blipFill>
                    <p:spPr>
                      <a:xfrm>
                        <a:off x="3712210" y="2261870"/>
                        <a:ext cx="4766310" cy="3632200"/>
                      </a:xfrm>
                      <a:prstGeom prst="rect">
                        <a:avLst/>
                      </a:prstGeom>
                    </p:spPr>
                  </p:pic>
                </p:oleObj>
              </mc:Fallback>
            </mc:AlternateContent>
          </a:graphicData>
        </a:graphic>
      </p:graphicFrame>
      <p:sp>
        <p:nvSpPr>
          <p:cNvPr id="11" name="矩形 10"/>
          <p:cNvSpPr/>
          <p:nvPr/>
        </p:nvSpPr>
        <p:spPr>
          <a:xfrm>
            <a:off x="6664325" y="5574030"/>
            <a:ext cx="870585" cy="295910"/>
          </a:xfrm>
          <a:prstGeom prst="rect">
            <a:avLst/>
          </a:prstGeom>
          <a:noFill/>
          <a:ln w="38100">
            <a:solidFill>
              <a:srgbClr val="FF0000"/>
            </a:solidFill>
          </a:ln>
          <a:extLst>
            <a:ext uri="{909E8E84-426E-40DD-AFC4-6F175D3DCCD1}">
              <a14:hiddenFill xmlns:a14="http://schemas.microsoft.com/office/drawing/2010/main">
                <a:solidFill>
                  <a:srgbClr val="0070C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Chevron 3"/>
          <p:cNvSpPr/>
          <p:nvPr>
            <p:custDataLst>
              <p:tags r:id="rId2"/>
            </p:custDataLst>
          </p:nvPr>
        </p:nvSpPr>
        <p:spPr>
          <a:xfrm>
            <a:off x="1000125" y="1105535"/>
            <a:ext cx="24853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199048" y="1245494"/>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步骤三：</a:t>
            </a:r>
            <a:r>
              <a:rPr lang="zh-CN" sz="2000" dirty="0">
                <a:solidFill>
                  <a:srgbClr val="1369B2"/>
                </a:solidFill>
                <a:latin typeface="微软雅黑" panose="020B0503020204020204" pitchFamily="34" charset="-122"/>
                <a:ea typeface="微软雅黑" panose="020B0503020204020204" pitchFamily="34" charset="-122"/>
                <a:sym typeface="+mn-ea"/>
              </a:rPr>
              <a:t>选择功能</a:t>
            </a:r>
          </a:p>
        </p:txBody>
      </p:sp>
      <p:sp>
        <p:nvSpPr>
          <p:cNvPr id="100" name="文本框 99"/>
          <p:cNvSpPr txBox="1"/>
          <p:nvPr/>
        </p:nvSpPr>
        <p:spPr>
          <a:xfrm>
            <a:off x="3973830" y="937260"/>
            <a:ext cx="734822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在下图</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左侧有两个功能模块</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。开发工具和源代码，可以根据自己的需求选择所要安装的模块，本书选择“开发工具”模块。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JDK</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4" name="对象 3"/>
          <p:cNvGraphicFramePr/>
          <p:nvPr/>
        </p:nvGraphicFramePr>
        <p:xfrm>
          <a:off x="3712210" y="2318385"/>
          <a:ext cx="4766310" cy="3632200"/>
        </p:xfrm>
        <a:graphic>
          <a:graphicData uri="http://schemas.openxmlformats.org/presentationml/2006/ole">
            <mc:AlternateContent xmlns:mc="http://schemas.openxmlformats.org/markup-compatibility/2006">
              <mc:Choice xmlns:v="urn:schemas-microsoft-com:vml" Requires="v">
                <p:oleObj spid="_x0000_s3083" r:id="rId5" imgW="4762500" imgH="3629025" progId="Paint.Picture">
                  <p:embed/>
                </p:oleObj>
              </mc:Choice>
              <mc:Fallback>
                <p:oleObj r:id="rId5" imgW="4762500" imgH="3629025" progId="Paint.Picture">
                  <p:embed/>
                  <p:pic>
                    <p:nvPicPr>
                      <p:cNvPr id="0" name="图片 4"/>
                      <p:cNvPicPr/>
                      <p:nvPr/>
                    </p:nvPicPr>
                    <p:blipFill>
                      <a:blip r:embed="rId6"/>
                      <a:stretch>
                        <a:fillRect/>
                      </a:stretch>
                    </p:blipFill>
                    <p:spPr>
                      <a:xfrm>
                        <a:off x="3712210" y="2318385"/>
                        <a:ext cx="4766310" cy="3632200"/>
                      </a:xfrm>
                      <a:prstGeom prst="rect">
                        <a:avLst/>
                      </a:prstGeom>
                    </p:spPr>
                  </p:pic>
                </p:oleObj>
              </mc:Fallback>
            </mc:AlternateContent>
          </a:graphicData>
        </a:graphic>
      </p:graphicFrame>
      <p:sp>
        <p:nvSpPr>
          <p:cNvPr id="11" name="矩形 10"/>
          <p:cNvSpPr/>
          <p:nvPr/>
        </p:nvSpPr>
        <p:spPr>
          <a:xfrm>
            <a:off x="6633845" y="5592445"/>
            <a:ext cx="870585" cy="295910"/>
          </a:xfrm>
          <a:prstGeom prst="rect">
            <a:avLst/>
          </a:prstGeom>
          <a:noFill/>
          <a:ln w="38100">
            <a:solidFill>
              <a:srgbClr val="FF0000"/>
            </a:solidFill>
          </a:ln>
          <a:extLst>
            <a:ext uri="{909E8E84-426E-40DD-AFC4-6F175D3DCCD1}">
              <a14:hiddenFill xmlns:a14="http://schemas.microsoft.com/office/drawing/2010/main">
                <a:solidFill>
                  <a:srgbClr val="0070C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Chevron 3"/>
          <p:cNvSpPr/>
          <p:nvPr>
            <p:custDataLst>
              <p:tags r:id="rId2"/>
            </p:custDataLst>
          </p:nvPr>
        </p:nvSpPr>
        <p:spPr>
          <a:xfrm>
            <a:off x="1000125" y="1105535"/>
            <a:ext cx="30270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199048" y="1245494"/>
            <a:ext cx="272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步骤四：</a:t>
            </a:r>
            <a:r>
              <a:rPr lang="zh-CN" sz="2000" dirty="0">
                <a:solidFill>
                  <a:srgbClr val="1369B2"/>
                </a:solidFill>
                <a:latin typeface="微软雅黑" panose="020B0503020204020204" pitchFamily="34" charset="-122"/>
                <a:ea typeface="微软雅黑" panose="020B0503020204020204" pitchFamily="34" charset="-122"/>
                <a:sym typeface="+mn-ea"/>
              </a:rPr>
              <a:t>更改安装目录</a:t>
            </a:r>
          </a:p>
        </p:txBody>
      </p:sp>
      <p:sp>
        <p:nvSpPr>
          <p:cNvPr id="100" name="文本框 99"/>
          <p:cNvSpPr txBox="1"/>
          <p:nvPr/>
        </p:nvSpPr>
        <p:spPr>
          <a:xfrm>
            <a:off x="3973830" y="937260"/>
            <a:ext cx="734822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在步骤三中，界面右侧有一个“更改”按钮，</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可以更改JDK的安装目录。确定安装目录之后，直接单击“确定”按钮即可</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JDK</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4" name="对象 3"/>
          <p:cNvGraphicFramePr/>
          <p:nvPr/>
        </p:nvGraphicFramePr>
        <p:xfrm>
          <a:off x="3711575" y="2138045"/>
          <a:ext cx="4766310" cy="3632200"/>
        </p:xfrm>
        <a:graphic>
          <a:graphicData uri="http://schemas.openxmlformats.org/presentationml/2006/ole">
            <mc:AlternateContent xmlns:mc="http://schemas.openxmlformats.org/markup-compatibility/2006">
              <mc:Choice xmlns:v="urn:schemas-microsoft-com:vml" Requires="v">
                <p:oleObj spid="_x0000_s4107" r:id="rId5" imgW="4762500" imgH="3629025" progId="Paint.Picture">
                  <p:embed/>
                </p:oleObj>
              </mc:Choice>
              <mc:Fallback>
                <p:oleObj r:id="rId5" imgW="4762500" imgH="3629025" progId="Paint.Picture">
                  <p:embed/>
                  <p:pic>
                    <p:nvPicPr>
                      <p:cNvPr id="0" name="图片 4"/>
                      <p:cNvPicPr/>
                      <p:nvPr/>
                    </p:nvPicPr>
                    <p:blipFill>
                      <a:blip r:embed="rId6"/>
                      <a:stretch>
                        <a:fillRect/>
                      </a:stretch>
                    </p:blipFill>
                    <p:spPr>
                      <a:xfrm>
                        <a:off x="3711575" y="2138045"/>
                        <a:ext cx="4766310" cy="3632200"/>
                      </a:xfrm>
                      <a:prstGeom prst="rect">
                        <a:avLst/>
                      </a:prstGeom>
                    </p:spPr>
                  </p:pic>
                </p:oleObj>
              </mc:Fallback>
            </mc:AlternateContent>
          </a:graphicData>
        </a:graphic>
      </p:graphicFrame>
      <p:sp>
        <p:nvSpPr>
          <p:cNvPr id="11" name="矩形 10"/>
          <p:cNvSpPr/>
          <p:nvPr/>
        </p:nvSpPr>
        <p:spPr>
          <a:xfrm>
            <a:off x="6616700" y="5412105"/>
            <a:ext cx="870585" cy="295910"/>
          </a:xfrm>
          <a:prstGeom prst="rect">
            <a:avLst/>
          </a:prstGeom>
          <a:noFill/>
          <a:ln w="38100">
            <a:solidFill>
              <a:srgbClr val="FF0000"/>
            </a:solidFill>
          </a:ln>
          <a:extLst>
            <a:ext uri="{909E8E84-426E-40DD-AFC4-6F175D3DCCD1}">
              <a14:hiddenFill xmlns:a14="http://schemas.microsoft.com/office/drawing/2010/main">
                <a:solidFill>
                  <a:srgbClr val="0070C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Chevron 3"/>
          <p:cNvSpPr/>
          <p:nvPr>
            <p:custDataLst>
              <p:tags r:id="rId2"/>
            </p:custDataLst>
          </p:nvPr>
        </p:nvSpPr>
        <p:spPr>
          <a:xfrm>
            <a:off x="569595" y="1105535"/>
            <a:ext cx="2884170" cy="772993"/>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768518" y="1245494"/>
            <a:ext cx="267017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步骤五：完成</a:t>
            </a:r>
            <a:r>
              <a:rPr lang="en-US" altLang="zh-CN" sz="2000" dirty="0">
                <a:solidFill>
                  <a:srgbClr val="1369B2"/>
                </a:solidFill>
                <a:latin typeface="微软雅黑" panose="020B0503020204020204" pitchFamily="34" charset="-122"/>
                <a:ea typeface="微软雅黑" panose="020B0503020204020204" pitchFamily="34" charset="-122"/>
                <a:sym typeface="+mn-ea"/>
              </a:rPr>
              <a:t>JDK</a:t>
            </a:r>
            <a:r>
              <a:rPr lang="zh-CN" altLang="en-US" sz="2000" dirty="0">
                <a:solidFill>
                  <a:srgbClr val="1369B2"/>
                </a:solidFill>
                <a:latin typeface="微软雅黑" panose="020B0503020204020204" pitchFamily="34" charset="-122"/>
                <a:ea typeface="微软雅黑" panose="020B0503020204020204" pitchFamily="34" charset="-122"/>
                <a:sym typeface="+mn-ea"/>
              </a:rPr>
              <a:t>安装</a:t>
            </a:r>
            <a:endParaRPr lang="en-US" sz="2000" dirty="0">
              <a:solidFill>
                <a:srgbClr val="1369B2"/>
              </a:solidFill>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3471545" y="937260"/>
            <a:ext cx="799338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选择安装选项</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后，在</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步骤三</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中，单击“下一步”按钮</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开始</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完成</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后进入</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如下</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界面</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单击“关闭”按钮，关闭窗口，完成JDK安装</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目录介绍</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509169"/>
            <a:ext cx="6115486" cy="1043940"/>
            <a:chOff x="8472" y="5693"/>
            <a:chExt cx="8596" cy="1644"/>
          </a:xfrm>
        </p:grpSpPr>
        <p:sp>
          <p:nvSpPr>
            <p:cNvPr id="15" name="TextBox 35"/>
            <p:cNvSpPr txBox="1">
              <a:spLocks noChangeArrowheads="1"/>
            </p:cNvSpPr>
            <p:nvPr/>
          </p:nvSpPr>
          <p:spPr bwMode="auto">
            <a:xfrm>
              <a:off x="9110" y="5693"/>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JDK目录介绍</a:t>
              </a:r>
              <a:r>
                <a:rPr lang="zh-CN" altLang="en-US" sz="2000" dirty="0">
                  <a:solidFill>
                    <a:srgbClr val="595959"/>
                  </a:solidFill>
                  <a:latin typeface="微软雅黑" panose="020B0503020204020204" pitchFamily="34" charset="-122"/>
                  <a:ea typeface="微软雅黑" panose="020B0503020204020204" pitchFamily="34" charset="-122"/>
                </a:rPr>
                <a:t>，能够说出</a:t>
              </a: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en-US" sz="2000" dirty="0">
                  <a:solidFill>
                    <a:srgbClr val="595959"/>
                  </a:solidFill>
                  <a:latin typeface="微软雅黑" panose="020B0503020204020204" pitchFamily="34" charset="-122"/>
                  <a:ea typeface="微软雅黑" panose="020B0503020204020204" pitchFamily="34" charset="-122"/>
                </a:rPr>
                <a:t>安装目录下各子文件夹的意义和作用</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JDK</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目录介绍</a:t>
            </a:r>
          </a:p>
        </p:txBody>
      </p:sp>
      <p:sp>
        <p:nvSpPr>
          <p:cNvPr id="9" name="TextBox 35"/>
          <p:cNvSpPr txBox="1">
            <a:spLocks noChangeArrowheads="1"/>
          </p:cNvSpPr>
          <p:nvPr/>
        </p:nvSpPr>
        <p:spPr bwMode="auto">
          <a:xfrm>
            <a:off x="3065780" y="1146359"/>
            <a:ext cx="8554891"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zh-CN" sz="2000" dirty="0">
                <a:solidFill>
                  <a:srgbClr val="595959"/>
                </a:solidFill>
                <a:latin typeface="微软雅黑" panose="020B0503020204020204" pitchFamily="34" charset="-122"/>
                <a:ea typeface="微软雅黑" panose="020B0503020204020204" pitchFamily="34" charset="-122"/>
              </a:rPr>
              <a:t>安装完毕后，会在磁盘上生成一个目录，该目录被称为</a:t>
            </a: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zh-CN" sz="2000" dirty="0">
                <a:solidFill>
                  <a:srgbClr val="595959"/>
                </a:solidFill>
                <a:latin typeface="微软雅黑" panose="020B0503020204020204" pitchFamily="34" charset="-122"/>
                <a:ea typeface="微软雅黑" panose="020B0503020204020204" pitchFamily="34" charset="-122"/>
              </a:rPr>
              <a:t>安装目录</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4" name="Chevron 3"/>
          <p:cNvSpPr/>
          <p:nvPr>
            <p:custDataLst>
              <p:tags r:id="rId1"/>
            </p:custDataLst>
          </p:nvPr>
        </p:nvSpPr>
        <p:spPr>
          <a:xfrm>
            <a:off x="1143635" y="1105535"/>
            <a:ext cx="20129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42558" y="1245494"/>
            <a:ext cx="1654175"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JDK</a:t>
            </a:r>
            <a:r>
              <a:rPr lang="zh-CN" altLang="en-US" sz="2000" dirty="0">
                <a:solidFill>
                  <a:srgbClr val="1369B2"/>
                </a:solidFill>
                <a:latin typeface="微软雅黑" panose="020B0503020204020204" pitchFamily="34" charset="-122"/>
                <a:ea typeface="微软雅黑" panose="020B0503020204020204" pitchFamily="34" charset="-122"/>
                <a:sym typeface="+mn-ea"/>
              </a:rPr>
              <a:t>目录介绍</a:t>
            </a:r>
          </a:p>
        </p:txBody>
      </p:sp>
      <p:pic>
        <p:nvPicPr>
          <p:cNvPr id="7" name="图片 6"/>
          <p:cNvPicPr>
            <a:picLocks noChangeAspect="1"/>
          </p:cNvPicPr>
          <p:nvPr/>
        </p:nvPicPr>
        <p:blipFill>
          <a:blip r:embed="rId4"/>
          <a:stretch>
            <a:fillRect/>
          </a:stretch>
        </p:blipFill>
        <p:spPr>
          <a:xfrm>
            <a:off x="3359785" y="1951990"/>
            <a:ext cx="6183365" cy="453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559206" y="2421794"/>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，能够简述Java的</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特点</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发展史</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557948" y="3353169"/>
            <a:ext cx="856107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掌握Java</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开发环境</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（JDK）的搭建，能够独立</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安装JDK</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9" name="组合 8"/>
          <p:cNvGrpSpPr/>
          <p:nvPr/>
        </p:nvGrpSpPr>
        <p:grpSpPr>
          <a:xfrm>
            <a:off x="1557948" y="4282004"/>
            <a:ext cx="8561070" cy="685801"/>
            <a:chOff x="978872" y="2570437"/>
            <a:chExt cx="5437064" cy="514351"/>
          </a:xfrm>
        </p:grpSpPr>
        <p:sp>
          <p:nvSpPr>
            <p:cNvPr id="10"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Java程序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基本操作</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，能够独立完成第一个Java程序的</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编写</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p>
          </p:txBody>
        </p:sp>
        <p:sp>
          <p:nvSpPr>
            <p:cNvPr id="1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第一个</a:t>
            </a:r>
            <a:r>
              <a:rPr lang="en-US" altLang="zh-CN" sz="3400" b="1" dirty="0">
                <a:solidFill>
                  <a:srgbClr val="1369B2"/>
                </a:solidFill>
                <a:latin typeface="微软雅黑" panose="020B0503020204020204" pitchFamily="34" charset="-122"/>
                <a:ea typeface="微软雅黑" panose="020B0503020204020204" pitchFamily="34" charset="-122"/>
                <a:cs typeface="+mn-ea"/>
                <a:sym typeface="+mn-lt"/>
              </a:rPr>
              <a:t>Java</a:t>
            </a:r>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程序</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815965" y="3535680"/>
            <a:ext cx="5429568"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第一个Java程序</a:t>
            </a:r>
            <a:r>
              <a:rPr lang="zh-CN" altLang="en-US" sz="2000" dirty="0">
                <a:solidFill>
                  <a:srgbClr val="595959"/>
                </a:solidFill>
                <a:latin typeface="微软雅黑" panose="020B0503020204020204" pitchFamily="34" charset="-122"/>
                <a:ea typeface="微软雅黑" panose="020B0503020204020204" pitchFamily="34" charset="-122"/>
              </a:rPr>
              <a:t>，能够编写并运行</a:t>
            </a:r>
            <a:r>
              <a:rPr lang="en-US" altLang="zh-CN" sz="2000" dirty="0">
                <a:solidFill>
                  <a:srgbClr val="595959"/>
                </a:solidFill>
                <a:latin typeface="微软雅黑" panose="020B0503020204020204" pitchFamily="34" charset="-122"/>
                <a:ea typeface="微软雅黑" panose="020B0503020204020204" pitchFamily="34" charset="-122"/>
              </a:rPr>
              <a:t>HelloWorld</a:t>
            </a:r>
            <a:r>
              <a:rPr lang="zh-CN" altLang="en-US" sz="2000" dirty="0">
                <a:solidFill>
                  <a:srgbClr val="595959"/>
                </a:solidFill>
                <a:latin typeface="微软雅黑" panose="020B0503020204020204" pitchFamily="34" charset="-122"/>
                <a:ea typeface="微软雅黑" panose="020B0503020204020204" pitchFamily="34" charset="-122"/>
              </a:rPr>
              <a:t>程序</a:t>
            </a:r>
          </a:p>
        </p:txBody>
      </p:sp>
      <p:grpSp>
        <p:nvGrpSpPr>
          <p:cNvPr id="19" name="组合 18"/>
          <p:cNvGrpSpPr/>
          <p:nvPr/>
        </p:nvGrpSpPr>
        <p:grpSpPr>
          <a:xfrm>
            <a:off x="5379720" y="3775710"/>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a:t>
            </a:r>
          </a:p>
        </p:txBody>
      </p:sp>
      <p:sp>
        <p:nvSpPr>
          <p:cNvPr id="10" name="圆角矩形 9"/>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1" name="文本框 10"/>
          <p:cNvSpPr txBox="1"/>
          <p:nvPr/>
        </p:nvSpPr>
        <p:spPr>
          <a:xfrm flipH="1">
            <a:off x="1050502" y="1331599"/>
            <a:ext cx="1624965" cy="39878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STEP  01</a:t>
            </a:r>
          </a:p>
        </p:txBody>
      </p:sp>
      <p:sp>
        <p:nvSpPr>
          <p:cNvPr id="12" name="1"/>
          <p:cNvSpPr txBox="1"/>
          <p:nvPr>
            <p:custDataLst>
              <p:tags r:id="rId1"/>
            </p:custDataLst>
          </p:nvPr>
        </p:nvSpPr>
        <p:spPr>
          <a:xfrm>
            <a:off x="2916980" y="1031179"/>
            <a:ext cx="7937288" cy="1014730"/>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编写</a:t>
            </a:r>
            <a:r>
              <a:rPr kumimoji="0" lang="en-US" altLang="zh-CN"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Java</a:t>
            </a:r>
            <a:r>
              <a:rPr kumimoji="0" lang="zh-CN" altLang="en-US"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源文件。</a:t>
            </a:r>
            <a:endParaRPr kumimoji="0" lang="en-US" altLang="zh-CN"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安装目录的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bin</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目录下新建文本文档，重命名</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HelloWorld.java</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13" name="图片 12"/>
          <p:cNvPicPr>
            <a:picLocks noChangeAspect="1"/>
          </p:cNvPicPr>
          <p:nvPr/>
        </p:nvPicPr>
        <p:blipFill>
          <a:blip r:embed="rId4"/>
          <a:stretch>
            <a:fillRect/>
          </a:stretch>
        </p:blipFill>
        <p:spPr>
          <a:xfrm>
            <a:off x="1826629" y="2423246"/>
            <a:ext cx="8906368" cy="2848717"/>
          </a:xfrm>
          <a:prstGeom prst="rect">
            <a:avLst/>
          </a:prstGeom>
        </p:spPr>
      </p:pic>
      <p:sp>
        <p:nvSpPr>
          <p:cNvPr id="23" name="矩形 22"/>
          <p:cNvSpPr/>
          <p:nvPr/>
        </p:nvSpPr>
        <p:spPr>
          <a:xfrm>
            <a:off x="2423206" y="2674464"/>
            <a:ext cx="8640000" cy="2346283"/>
          </a:xfrm>
          <a:prstGeom prst="rect">
            <a:avLst/>
          </a:prstGeom>
        </p:spPr>
        <p:txBody>
          <a:bodyPr wrap="square">
            <a:spAutoFit/>
          </a:bodyPr>
          <a:lstStyle/>
          <a:p>
            <a:pPr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public class </a:t>
            </a:r>
            <a:r>
              <a:rPr lang="en-US" altLang="zh-CN" sz="2000" dirty="0" err="1">
                <a:solidFill>
                  <a:srgbClr val="595959"/>
                </a:solidFill>
                <a:latin typeface="微软雅黑" panose="020B0503020204020204" pitchFamily="34" charset="-122"/>
                <a:ea typeface="微软雅黑" panose="020B0503020204020204" pitchFamily="34" charset="-122"/>
              </a:rPr>
              <a:t>HelloWord</a:t>
            </a:r>
            <a:r>
              <a:rPr lang="en-US" altLang="zh-CN" sz="2000" dirty="0">
                <a:solidFill>
                  <a:srgbClr val="595959"/>
                </a:solidFill>
                <a:latin typeface="微软雅黑" panose="020B0503020204020204" pitchFamily="34" charset="-122"/>
                <a:ea typeface="微软雅黑" panose="020B0503020204020204" pitchFamily="34" charset="-122"/>
              </a:rPr>
              <a:t>{</a:t>
            </a:r>
          </a:p>
          <a:p>
            <a:pPr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public static void main(String[] </a:t>
            </a:r>
            <a:r>
              <a:rPr lang="en-US" altLang="zh-CN" sz="2000" dirty="0" err="1">
                <a:solidFill>
                  <a:srgbClr val="595959"/>
                </a:solidFill>
                <a:latin typeface="微软雅黑" panose="020B0503020204020204" pitchFamily="34" charset="-122"/>
                <a:ea typeface="微软雅黑" panose="020B0503020204020204" pitchFamily="34" charset="-122"/>
              </a:rPr>
              <a:t>args</a:t>
            </a:r>
            <a:r>
              <a:rPr lang="en-US" altLang="zh-CN" sz="2000" dirty="0">
                <a:solidFill>
                  <a:srgbClr val="595959"/>
                </a:solidFill>
                <a:latin typeface="微软雅黑" panose="020B0503020204020204" pitchFamily="34" charset="-122"/>
                <a:ea typeface="微软雅黑" panose="020B0503020204020204" pitchFamily="34" charset="-122"/>
              </a:rPr>
              <a:t>){</a:t>
            </a:r>
          </a:p>
          <a:p>
            <a:pPr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err="1">
                <a:solidFill>
                  <a:srgbClr val="595959"/>
                </a:solidFill>
                <a:latin typeface="微软雅黑" panose="020B0503020204020204" pitchFamily="34" charset="-122"/>
                <a:ea typeface="微软雅黑" panose="020B0503020204020204" pitchFamily="34" charset="-122"/>
              </a:rPr>
              <a:t>System.out.println</a:t>
            </a:r>
            <a:r>
              <a:rPr lang="en-US" altLang="zh-CN" sz="2000" dirty="0">
                <a:solidFill>
                  <a:srgbClr val="595959"/>
                </a:solidFill>
                <a:latin typeface="微软雅黑" panose="020B0503020204020204" pitchFamily="34" charset="-122"/>
                <a:ea typeface="微软雅黑" panose="020B0503020204020204" pitchFamily="34" charset="-122"/>
              </a:rPr>
              <a:t>("hello world");</a:t>
            </a:r>
          </a:p>
          <a:p>
            <a:pPr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p>
          <a:p>
            <a:pPr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206" y="2588623"/>
            <a:ext cx="7071245" cy="299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a:t>
            </a:r>
          </a:p>
        </p:txBody>
      </p:sp>
      <p:sp>
        <p:nvSpPr>
          <p:cNvPr id="9" name="1"/>
          <p:cNvSpPr txBox="1"/>
          <p:nvPr>
            <p:custDataLst>
              <p:tags r:id="rId1"/>
            </p:custDataLst>
          </p:nvPr>
        </p:nvSpPr>
        <p:spPr>
          <a:xfrm>
            <a:off x="2916980" y="1045946"/>
            <a:ext cx="8074226" cy="1014730"/>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运行程序。</a:t>
            </a:r>
            <a:endParaRPr kumimoji="0" lang="en-US" altLang="zh-CN"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输入“</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 HelloWorld”</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命令，运行编译好的字节码文件。</a:t>
            </a:r>
          </a:p>
        </p:txBody>
      </p:sp>
      <p:sp>
        <p:nvSpPr>
          <p:cNvPr id="10" name="圆角矩形 9"/>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1" name="文本框 10"/>
          <p:cNvSpPr txBox="1"/>
          <p:nvPr/>
        </p:nvSpPr>
        <p:spPr>
          <a:xfrm flipH="1">
            <a:off x="1050502" y="1331599"/>
            <a:ext cx="1624965" cy="39878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STEP  02</a:t>
            </a:r>
          </a:p>
        </p:txBody>
      </p:sp>
      <p:cxnSp>
        <p:nvCxnSpPr>
          <p:cNvPr id="14" name="直线箭头连接符 6"/>
          <p:cNvCxnSpPr>
            <a:endCxn id="17" idx="2"/>
          </p:cNvCxnSpPr>
          <p:nvPr/>
        </p:nvCxnSpPr>
        <p:spPr>
          <a:xfrm>
            <a:off x="8255206" y="4738953"/>
            <a:ext cx="2093759" cy="7129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对角圆角矩形 16"/>
          <p:cNvSpPr/>
          <p:nvPr/>
        </p:nvSpPr>
        <p:spPr>
          <a:xfrm>
            <a:off x="10348965" y="5172473"/>
            <a:ext cx="1578241" cy="558804"/>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运行命令</a:t>
            </a:r>
          </a:p>
        </p:txBody>
      </p:sp>
      <p:sp>
        <p:nvSpPr>
          <p:cNvPr id="18" name="对角圆角矩形 17"/>
          <p:cNvSpPr/>
          <p:nvPr/>
        </p:nvSpPr>
        <p:spPr>
          <a:xfrm>
            <a:off x="601097" y="5232800"/>
            <a:ext cx="1536705" cy="644994"/>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运行结果</a:t>
            </a:r>
          </a:p>
        </p:txBody>
      </p:sp>
      <p:sp>
        <p:nvSpPr>
          <p:cNvPr id="20" name="矩形 19"/>
          <p:cNvSpPr/>
          <p:nvPr/>
        </p:nvSpPr>
        <p:spPr>
          <a:xfrm>
            <a:off x="4439206" y="3592610"/>
            <a:ext cx="4583696" cy="4106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6"/>
          <p:cNvCxnSpPr>
            <a:stCxn id="20" idx="1"/>
            <a:endCxn id="26" idx="0"/>
          </p:cNvCxnSpPr>
          <p:nvPr/>
        </p:nvCxnSpPr>
        <p:spPr>
          <a:xfrm flipH="1">
            <a:off x="2141776" y="3798579"/>
            <a:ext cx="2297430" cy="723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对角圆角矩形 25"/>
          <p:cNvSpPr/>
          <p:nvPr/>
        </p:nvSpPr>
        <p:spPr>
          <a:xfrm>
            <a:off x="528955" y="3232150"/>
            <a:ext cx="1612900" cy="1276985"/>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zh-CN" sz="2000" dirty="0">
                <a:solidFill>
                  <a:srgbClr val="595959"/>
                </a:solidFill>
                <a:latin typeface="微软雅黑" panose="020B0503020204020204" pitchFamily="34" charset="-122"/>
                <a:ea typeface="微软雅黑" panose="020B0503020204020204" pitchFamily="34" charset="-122"/>
              </a:rPr>
              <a:t>进入</a:t>
            </a: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zh-CN" sz="2000" dirty="0">
                <a:solidFill>
                  <a:srgbClr val="595959"/>
                </a:solidFill>
                <a:latin typeface="微软雅黑" panose="020B0503020204020204" pitchFamily="34" charset="-122"/>
                <a:ea typeface="微软雅黑" panose="020B0503020204020204" pitchFamily="34" charset="-122"/>
              </a:rPr>
              <a:t>安装目录的</a:t>
            </a:r>
            <a:r>
              <a:rPr lang="en-US" altLang="zh-CN" sz="2000" dirty="0">
                <a:solidFill>
                  <a:srgbClr val="595959"/>
                </a:solidFill>
                <a:latin typeface="微软雅黑" panose="020B0503020204020204" pitchFamily="34" charset="-122"/>
                <a:ea typeface="微软雅黑" panose="020B0503020204020204" pitchFamily="34" charset="-122"/>
              </a:rPr>
              <a:t>bin</a:t>
            </a:r>
            <a:r>
              <a:rPr lang="zh-CN" altLang="zh-CN" sz="2000" dirty="0">
                <a:solidFill>
                  <a:srgbClr val="595959"/>
                </a:solidFill>
                <a:latin typeface="微软雅黑" panose="020B0503020204020204" pitchFamily="34" charset="-122"/>
                <a:ea typeface="微软雅黑" panose="020B0503020204020204" pitchFamily="34" charset="-122"/>
              </a:rPr>
              <a:t>目录</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32" name="矩形 31"/>
          <p:cNvSpPr/>
          <p:nvPr/>
        </p:nvSpPr>
        <p:spPr>
          <a:xfrm>
            <a:off x="6444752" y="4135673"/>
            <a:ext cx="2578150" cy="239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对角圆角矩形 32"/>
          <p:cNvSpPr/>
          <p:nvPr/>
        </p:nvSpPr>
        <p:spPr>
          <a:xfrm>
            <a:off x="10271206" y="3177680"/>
            <a:ext cx="1656000" cy="945562"/>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编译</a:t>
            </a:r>
            <a:r>
              <a:rPr lang="en-US" altLang="zh-CN" sz="2000" dirty="0">
                <a:solidFill>
                  <a:srgbClr val="595959"/>
                </a:solidFill>
                <a:latin typeface="微软雅黑" panose="020B0503020204020204" pitchFamily="34" charset="-122"/>
                <a:ea typeface="微软雅黑" panose="020B0503020204020204" pitchFamily="34" charset="-122"/>
              </a:rPr>
              <a:t>Java</a:t>
            </a:r>
          </a:p>
          <a:p>
            <a:pPr algn="l">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源文件</a:t>
            </a:r>
          </a:p>
        </p:txBody>
      </p:sp>
      <p:cxnSp>
        <p:nvCxnSpPr>
          <p:cNvPr id="34" name="直线箭头连接符 6"/>
          <p:cNvCxnSpPr>
            <a:endCxn id="33" idx="2"/>
          </p:cNvCxnSpPr>
          <p:nvPr/>
        </p:nvCxnSpPr>
        <p:spPr>
          <a:xfrm flipV="1">
            <a:off x="9022902" y="3650461"/>
            <a:ext cx="1248304" cy="58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6"/>
          <p:cNvCxnSpPr>
            <a:endCxn id="18" idx="3"/>
          </p:cNvCxnSpPr>
          <p:nvPr/>
        </p:nvCxnSpPr>
        <p:spPr>
          <a:xfrm flipH="1">
            <a:off x="1369450" y="5058644"/>
            <a:ext cx="905425" cy="1741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528984" y="2637794"/>
            <a:ext cx="576406" cy="576406"/>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dirty="0">
                <a:solidFill>
                  <a:schemeClr val="bg1"/>
                </a:solidFill>
                <a:latin typeface="微软雅黑" panose="020B0503020204020204" pitchFamily="34" charset="-122"/>
              </a:rPr>
              <a:t>1</a:t>
            </a:r>
            <a:endParaRPr lang="zh-CN" altLang="en-US" sz="2000" dirty="0">
              <a:solidFill>
                <a:schemeClr val="bg1"/>
              </a:solidFill>
              <a:latin typeface="微软雅黑" panose="020B0503020204020204" pitchFamily="34" charset="-122"/>
            </a:endParaRPr>
          </a:p>
        </p:txBody>
      </p:sp>
      <p:sp>
        <p:nvSpPr>
          <p:cNvPr id="44" name="椭圆 43"/>
          <p:cNvSpPr/>
          <p:nvPr/>
        </p:nvSpPr>
        <p:spPr>
          <a:xfrm>
            <a:off x="9727594" y="2811160"/>
            <a:ext cx="576406" cy="576406"/>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dirty="0">
                <a:solidFill>
                  <a:schemeClr val="bg1"/>
                </a:solidFill>
                <a:latin typeface="微软雅黑" panose="020B0503020204020204" pitchFamily="34" charset="-122"/>
              </a:rPr>
              <a:t>2</a:t>
            </a:r>
            <a:endParaRPr lang="zh-CN" altLang="en-US" sz="2000" dirty="0">
              <a:solidFill>
                <a:schemeClr val="bg1"/>
              </a:solidFill>
              <a:latin typeface="微软雅黑" panose="020B0503020204020204" pitchFamily="34" charset="-122"/>
            </a:endParaRPr>
          </a:p>
        </p:txBody>
      </p:sp>
      <p:sp>
        <p:nvSpPr>
          <p:cNvPr id="45" name="椭圆 44"/>
          <p:cNvSpPr/>
          <p:nvPr/>
        </p:nvSpPr>
        <p:spPr>
          <a:xfrm>
            <a:off x="9772559" y="4722871"/>
            <a:ext cx="576406" cy="576406"/>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dirty="0">
                <a:solidFill>
                  <a:schemeClr val="bg1"/>
                </a:solidFill>
                <a:latin typeface="微软雅黑" panose="020B0503020204020204" pitchFamily="34" charset="-122"/>
              </a:rPr>
              <a:t>3</a:t>
            </a:r>
            <a:endParaRPr lang="zh-CN" altLang="en-US" sz="2000" dirty="0">
              <a:solidFill>
                <a:schemeClr val="bg1"/>
              </a:solidFill>
              <a:latin typeface="微软雅黑" panose="020B0503020204020204" pitchFamily="34" charset="-122"/>
            </a:endParaRPr>
          </a:p>
        </p:txBody>
      </p:sp>
      <p:sp>
        <p:nvSpPr>
          <p:cNvPr id="47" name="椭圆 46"/>
          <p:cNvSpPr/>
          <p:nvPr/>
        </p:nvSpPr>
        <p:spPr>
          <a:xfrm>
            <a:off x="528984" y="4581388"/>
            <a:ext cx="576406" cy="576406"/>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dirty="0">
                <a:solidFill>
                  <a:schemeClr val="bg1"/>
                </a:solidFill>
                <a:latin typeface="微软雅黑" panose="020B0503020204020204" pitchFamily="34" charset="-122"/>
              </a:rPr>
              <a:t>4</a:t>
            </a:r>
            <a:endParaRPr lang="zh-CN" altLang="en-US" sz="2000" dirty="0">
              <a:solidFill>
                <a:schemeClr val="bg1"/>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223206" y="3122771"/>
            <a:ext cx="6733001" cy="614045"/>
          </a:xfrm>
          <a:prstGeom prst="rect">
            <a:avLst/>
          </a:prstGeom>
          <a:noFill/>
        </p:spPr>
        <p:txBody>
          <a:bodyPr wrap="square" lIns="91443" tIns="45720" rIns="91443" bIns="45720" rtlCol="0">
            <a:spAutoFit/>
          </a:bodyPr>
          <a:lstStyle/>
          <a:p>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系统环境变量</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501549"/>
            <a:ext cx="6043295" cy="991870"/>
            <a:chOff x="8472" y="5681"/>
            <a:chExt cx="9517" cy="1562"/>
          </a:xfrm>
        </p:grpSpPr>
        <p:sp>
          <p:nvSpPr>
            <p:cNvPr id="15" name="TextBox 35"/>
            <p:cNvSpPr txBox="1">
              <a:spLocks noChangeArrowheads="1"/>
            </p:cNvSpPr>
            <p:nvPr/>
          </p:nvSpPr>
          <p:spPr bwMode="auto">
            <a:xfrm>
              <a:off x="9159" y="5681"/>
              <a:ext cx="8830" cy="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PATH</a:t>
              </a:r>
              <a:r>
                <a:rPr lang="zh-CN" altLang="en-US" sz="2000" dirty="0">
                  <a:solidFill>
                    <a:srgbClr val="1369B2"/>
                  </a:solidFill>
                  <a:latin typeface="微软雅黑" panose="020B0503020204020204" pitchFamily="34" charset="-122"/>
                  <a:ea typeface="微软雅黑" panose="020B0503020204020204" pitchFamily="34" charset="-122"/>
                </a:rPr>
                <a:t>环境变量</a:t>
              </a:r>
              <a:r>
                <a:rPr lang="zh-CN" altLang="en-US" sz="2000" dirty="0">
                  <a:solidFill>
                    <a:srgbClr val="595959"/>
                  </a:solidFill>
                  <a:latin typeface="微软雅黑" panose="020B0503020204020204" pitchFamily="34" charset="-122"/>
                  <a:ea typeface="微软雅黑" panose="020B0503020204020204" pitchFamily="34" charset="-122"/>
                </a:rPr>
                <a:t>的配置，能够正确在</a:t>
              </a:r>
              <a:r>
                <a:rPr lang="en-US" altLang="zh-CN" sz="2000" dirty="0">
                  <a:solidFill>
                    <a:srgbClr val="595959"/>
                  </a:solidFill>
                  <a:latin typeface="微软雅黑" panose="020B0503020204020204" pitchFamily="34" charset="-122"/>
                  <a:ea typeface="微软雅黑" panose="020B0503020204020204" pitchFamily="34" charset="-122"/>
                </a:rPr>
                <a:t>PATH</a:t>
              </a:r>
              <a:r>
                <a:rPr lang="zh-CN" altLang="en-US" sz="2000" dirty="0">
                  <a:solidFill>
                    <a:srgbClr val="595959"/>
                  </a:solidFill>
                  <a:latin typeface="微软雅黑" panose="020B0503020204020204" pitchFamily="34" charset="-122"/>
                  <a:ea typeface="微软雅黑" panose="020B0503020204020204" pitchFamily="34" charset="-122"/>
                </a:rPr>
                <a:t>环境变量中配置</a:t>
              </a: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en-US" sz="2000" dirty="0">
                  <a:solidFill>
                    <a:srgbClr val="595959"/>
                  </a:solidFill>
                  <a:latin typeface="微软雅黑" panose="020B0503020204020204" pitchFamily="34" charset="-122"/>
                  <a:ea typeface="微软雅黑" panose="020B0503020204020204" pitchFamily="34" charset="-122"/>
                </a:rPr>
                <a:t>的安装路径</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sp>
        <p:nvSpPr>
          <p:cNvPr id="4" name="Chevron 3"/>
          <p:cNvSpPr/>
          <p:nvPr>
            <p:custDataLst>
              <p:tags r:id="rId1"/>
            </p:custDataLst>
          </p:nvPr>
        </p:nvSpPr>
        <p:spPr>
          <a:xfrm>
            <a:off x="1143635" y="1329055"/>
            <a:ext cx="27857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69014"/>
            <a:ext cx="234061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rPr>
              <a:t>PATH</a:t>
            </a:r>
            <a:r>
              <a:rPr lang="zh-CN" altLang="en-US" sz="2000" dirty="0">
                <a:solidFill>
                  <a:srgbClr val="1369B2"/>
                </a:solidFill>
                <a:latin typeface="微软雅黑" panose="020B0503020204020204" pitchFamily="34" charset="-122"/>
                <a:ea typeface="微软雅黑" panose="020B0503020204020204" pitchFamily="34" charset="-122"/>
              </a:rPr>
              <a:t>环境变量介绍</a:t>
            </a:r>
          </a:p>
        </p:txBody>
      </p:sp>
      <p:sp>
        <p:nvSpPr>
          <p:cNvPr id="5" name="文本框 4"/>
          <p:cNvSpPr txBox="1"/>
          <p:nvPr/>
        </p:nvSpPr>
        <p:spPr>
          <a:xfrm>
            <a:off x="1464945" y="2660650"/>
            <a:ext cx="9259570" cy="2399665"/>
          </a:xfrm>
          <a:prstGeom prst="rect">
            <a:avLst/>
          </a:prstGeom>
          <a:noFill/>
        </p:spPr>
        <p:txBody>
          <a:bodyPr wrap="square" rtlCol="0">
            <a:spAutoFit/>
          </a:bodyPr>
          <a:lstStyle/>
          <a:p>
            <a:pPr algn="l">
              <a:lnSpc>
                <a:spcPct val="150000"/>
              </a:lnSpc>
              <a:buClrTx/>
              <a:buSzTx/>
              <a:buNone/>
            </a:pPr>
            <a:r>
              <a:rPr lang="en-US" altLang="zh-CN" sz="2000" dirty="0">
                <a:solidFill>
                  <a:srgbClr val="1369B2"/>
                </a:solidFill>
                <a:latin typeface="微软雅黑" panose="020B0503020204020204" pitchFamily="34" charset="-122"/>
                <a:ea typeface="微软雅黑" panose="020B0503020204020204" pitchFamily="34" charset="-122"/>
                <a:sym typeface="+mn-ea"/>
              </a:rPr>
              <a:t>PATH</a:t>
            </a:r>
            <a:r>
              <a:rPr lang="zh-CN" altLang="zh-CN" sz="2000" dirty="0">
                <a:solidFill>
                  <a:srgbClr val="1369B2"/>
                </a:solidFill>
                <a:latin typeface="微软雅黑" panose="020B0503020204020204" pitchFamily="34" charset="-122"/>
                <a:ea typeface="微软雅黑" panose="020B0503020204020204" pitchFamily="34" charset="-122"/>
                <a:sym typeface="+mn-ea"/>
              </a:rPr>
              <a:t>环境变量</a:t>
            </a:r>
            <a:r>
              <a:rPr lang="zh-CN" altLang="zh-CN" sz="2000" dirty="0">
                <a:solidFill>
                  <a:srgbClr val="595959"/>
                </a:solidFill>
                <a:latin typeface="微软雅黑" panose="020B0503020204020204" pitchFamily="34" charset="-122"/>
                <a:ea typeface="微软雅黑" panose="020B0503020204020204" pitchFamily="34" charset="-122"/>
                <a:sym typeface="+mn-ea"/>
              </a:rPr>
              <a:t>用于保存一系列命令（可执行程序）的路径，每个路径之间以分号分隔。当在命令行窗口运行一个命令时，操作系统首先会在当前目录下</a:t>
            </a:r>
            <a:r>
              <a:rPr lang="zh-CN" altLang="zh-CN" sz="2000" dirty="0">
                <a:solidFill>
                  <a:srgbClr val="1369B2"/>
                </a:solidFill>
                <a:latin typeface="微软雅黑" panose="020B0503020204020204" pitchFamily="34" charset="-122"/>
                <a:ea typeface="微软雅黑" panose="020B0503020204020204" pitchFamily="34" charset="-122"/>
                <a:sym typeface="+mn-ea"/>
              </a:rPr>
              <a:t>查找</a:t>
            </a:r>
            <a:r>
              <a:rPr lang="zh-CN" altLang="zh-CN" sz="2000" dirty="0">
                <a:solidFill>
                  <a:srgbClr val="595959"/>
                </a:solidFill>
                <a:latin typeface="微软雅黑" panose="020B0503020204020204" pitchFamily="34" charset="-122"/>
                <a:ea typeface="微软雅黑" panose="020B0503020204020204" pitchFamily="34" charset="-122"/>
                <a:sym typeface="+mn-ea"/>
              </a:rPr>
              <a:t>是否存在该命令对应的</a:t>
            </a:r>
            <a:r>
              <a:rPr lang="zh-CN" altLang="zh-CN" sz="2000" dirty="0">
                <a:solidFill>
                  <a:srgbClr val="1369B2"/>
                </a:solidFill>
                <a:latin typeface="微软雅黑" panose="020B0503020204020204" pitchFamily="34" charset="-122"/>
                <a:ea typeface="微软雅黑" panose="020B0503020204020204" pitchFamily="34" charset="-122"/>
                <a:sym typeface="+mn-ea"/>
              </a:rPr>
              <a:t>可执行文件</a:t>
            </a:r>
            <a:r>
              <a:rPr lang="zh-CN" altLang="zh-CN" sz="2000" dirty="0">
                <a:solidFill>
                  <a:srgbClr val="595959"/>
                </a:solidFill>
                <a:latin typeface="微软雅黑" panose="020B0503020204020204" pitchFamily="34" charset="-122"/>
                <a:ea typeface="微软雅黑" panose="020B0503020204020204" pitchFamily="34" charset="-122"/>
                <a:sym typeface="+mn-ea"/>
              </a:rPr>
              <a:t>，如果未找到，操作系统会继续在</a:t>
            </a:r>
            <a:r>
              <a:rPr lang="en-US" altLang="zh-CN" sz="2000" dirty="0">
                <a:solidFill>
                  <a:srgbClr val="595959"/>
                </a:solidFill>
                <a:latin typeface="微软雅黑" panose="020B0503020204020204" pitchFamily="34" charset="-122"/>
                <a:ea typeface="微软雅黑" panose="020B0503020204020204" pitchFamily="34" charset="-122"/>
                <a:sym typeface="+mn-ea"/>
              </a:rPr>
              <a:t>PATH</a:t>
            </a:r>
            <a:r>
              <a:rPr lang="zh-CN" altLang="zh-CN" sz="2000" dirty="0">
                <a:solidFill>
                  <a:srgbClr val="595959"/>
                </a:solidFill>
                <a:latin typeface="微软雅黑" panose="020B0503020204020204" pitchFamily="34" charset="-122"/>
                <a:ea typeface="微软雅黑" panose="020B0503020204020204" pitchFamily="34" charset="-122"/>
                <a:sym typeface="+mn-ea"/>
              </a:rPr>
              <a:t>环境变量中定义的路径下寻找这个文件，如果仍未找到，系统会报错</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配置系统</a:t>
            </a:r>
            <a:r>
              <a:rPr lang="en-US" altLang="zh-CN" sz="2000" dirty="0">
                <a:solidFill>
                  <a:srgbClr val="595959"/>
                </a:solidFill>
                <a:latin typeface="微软雅黑" panose="020B0503020204020204" pitchFamily="34" charset="-122"/>
                <a:ea typeface="微软雅黑" panose="020B0503020204020204" pitchFamily="34" charset="-122"/>
                <a:sym typeface="+mn-ea"/>
              </a:rPr>
              <a:t>PATH</a:t>
            </a:r>
            <a:r>
              <a:rPr lang="zh-CN" altLang="zh-CN" sz="2000" dirty="0">
                <a:solidFill>
                  <a:srgbClr val="595959"/>
                </a:solidFill>
                <a:latin typeface="微软雅黑" panose="020B0503020204020204" pitchFamily="34" charset="-122"/>
                <a:ea typeface="微软雅黑" panose="020B0503020204020204" pitchFamily="34" charset="-122"/>
                <a:sym typeface="+mn-ea"/>
              </a:rPr>
              <a:t>环境变量的步骤如下</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圆角矩形 8"/>
          <p:cNvSpPr/>
          <p:nvPr/>
        </p:nvSpPr>
        <p:spPr>
          <a:xfrm>
            <a:off x="1163320" y="2519045"/>
            <a:ext cx="9864090" cy="26822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7148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1047052" y="1877927"/>
          <a:ext cx="5242560" cy="4194175"/>
        </p:xfrm>
        <a:graphic>
          <a:graphicData uri="http://schemas.openxmlformats.org/presentationml/2006/ole">
            <mc:AlternateContent xmlns:mc="http://schemas.openxmlformats.org/markup-compatibility/2006">
              <mc:Choice xmlns:v="urn:schemas-microsoft-com:vml" Requires="v">
                <p:oleObj spid="_x0000_s5131" r:id="rId4" imgW="5238750" imgH="4191000" progId="Paint.Picture">
                  <p:embed/>
                </p:oleObj>
              </mc:Choice>
              <mc:Fallback>
                <p:oleObj r:id="rId4" imgW="5238750" imgH="4191000" progId="Paint.Picture">
                  <p:embed/>
                  <p:pic>
                    <p:nvPicPr>
                      <p:cNvPr id="0" name="图片 4"/>
                      <p:cNvPicPr/>
                      <p:nvPr/>
                    </p:nvPicPr>
                    <p:blipFill>
                      <a:blip r:embed="rId5"/>
                      <a:stretch>
                        <a:fillRect/>
                      </a:stretch>
                    </p:blipFill>
                    <p:spPr>
                      <a:xfrm>
                        <a:off x="1047052" y="1877927"/>
                        <a:ext cx="5242560" cy="4194175"/>
                      </a:xfrm>
                      <a:prstGeom prst="rect">
                        <a:avLst/>
                      </a:prstGeom>
                    </p:spPr>
                  </p:pic>
                </p:oleObj>
              </mc:Fallback>
            </mc:AlternateContent>
          </a:graphicData>
        </a:graphic>
      </p:graphicFrame>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grpSp>
        <p:nvGrpSpPr>
          <p:cNvPr id="33" name="组合 32"/>
          <p:cNvGrpSpPr/>
          <p:nvPr/>
        </p:nvGrpSpPr>
        <p:grpSpPr>
          <a:xfrm>
            <a:off x="1055206" y="976324"/>
            <a:ext cx="1697355" cy="593725"/>
            <a:chOff x="-2086" y="2064008"/>
            <a:chExt cx="1697355" cy="593725"/>
          </a:xfrm>
        </p:grpSpPr>
        <p:sp>
          <p:nvSpPr>
            <p:cNvPr id="34" name="箭头: 五边形 31"/>
            <p:cNvSpPr/>
            <p:nvPr/>
          </p:nvSpPr>
          <p:spPr>
            <a:xfrm>
              <a:off x="56969" y="2064008"/>
              <a:ext cx="1638300" cy="593725"/>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5" name="文本框 34"/>
            <p:cNvSpPr txBox="1"/>
            <p:nvPr/>
          </p:nvSpPr>
          <p:spPr>
            <a:xfrm>
              <a:off x="-2086" y="2168643"/>
              <a:ext cx="1490650"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2783206" y="1080959"/>
            <a:ext cx="4968000" cy="398780"/>
          </a:xfrm>
          <a:prstGeom prst="rect">
            <a:avLst/>
          </a:prstGeom>
          <a:noFill/>
        </p:spPr>
        <p:txBody>
          <a:bodyPr wrap="square"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查看</a:t>
            </a:r>
            <a:r>
              <a:rPr lang="en-US" altLang="zh-CN" sz="2000" dirty="0">
                <a:solidFill>
                  <a:srgbClr val="595959"/>
                </a:solidFill>
                <a:latin typeface="微软雅黑" panose="020B0503020204020204" pitchFamily="34" charset="-122"/>
                <a:ea typeface="微软雅黑" panose="020B0503020204020204" pitchFamily="34" charset="-122"/>
              </a:rPr>
              <a:t>Windows</a:t>
            </a:r>
            <a:r>
              <a:rPr lang="zh-CN" altLang="zh-CN" sz="2000" dirty="0">
                <a:solidFill>
                  <a:srgbClr val="595959"/>
                </a:solidFill>
                <a:latin typeface="微软雅黑" panose="020B0503020204020204" pitchFamily="34" charset="-122"/>
                <a:ea typeface="微软雅黑" panose="020B0503020204020204" pitchFamily="34" charset="-122"/>
              </a:rPr>
              <a:t>系统属性中的环境变量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圆角矩形标注 1"/>
          <p:cNvSpPr/>
          <p:nvPr/>
        </p:nvSpPr>
        <p:spPr>
          <a:xfrm>
            <a:off x="6455206" y="2355014"/>
            <a:ext cx="5242560" cy="3240000"/>
          </a:xfrm>
          <a:prstGeom prst="wedgeRoundRectCallout">
            <a:avLst>
              <a:gd name="adj1" fmla="val -62259"/>
              <a:gd name="adj2" fmla="val -3676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indent="0" algn="l"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右键单击桌面上的计算机→属性，在弹出的系统窗口左边选择“高级系统设置”选项，弹出系统属性对话框，在系统属性对话框的“高级”选项卡下单击“环境变量”按钮，弹出“环境变量”对话框</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grpSp>
        <p:nvGrpSpPr>
          <p:cNvPr id="8" name="组合 7"/>
          <p:cNvGrpSpPr/>
          <p:nvPr/>
        </p:nvGrpSpPr>
        <p:grpSpPr>
          <a:xfrm>
            <a:off x="1127206" y="1066104"/>
            <a:ext cx="1697355" cy="575945"/>
            <a:chOff x="-2086" y="2081788"/>
            <a:chExt cx="1697355" cy="575945"/>
          </a:xfrm>
        </p:grpSpPr>
        <p:sp>
          <p:nvSpPr>
            <p:cNvPr id="11" name="箭头: 五边形 31"/>
            <p:cNvSpPr/>
            <p:nvPr/>
          </p:nvSpPr>
          <p:spPr>
            <a:xfrm>
              <a:off x="56969" y="2081788"/>
              <a:ext cx="1638300" cy="575945"/>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文本框 11"/>
            <p:cNvSpPr txBox="1"/>
            <p:nvPr/>
          </p:nvSpPr>
          <p:spPr>
            <a:xfrm>
              <a:off x="-2086" y="2168643"/>
              <a:ext cx="1490650"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3071206" y="1125794"/>
            <a:ext cx="3240000" cy="398780"/>
          </a:xfrm>
          <a:prstGeom prst="rect">
            <a:avLst/>
          </a:prstGeom>
          <a:noFill/>
        </p:spPr>
        <p:txBody>
          <a:bodyPr wrap="square"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设置</a:t>
            </a:r>
            <a:r>
              <a:rPr lang="en-US" altLang="zh-CN" sz="2000" dirty="0">
                <a:solidFill>
                  <a:srgbClr val="595959"/>
                </a:solidFill>
                <a:latin typeface="微软雅黑" panose="020B0503020204020204" pitchFamily="34" charset="-122"/>
                <a:ea typeface="微软雅黑" panose="020B0503020204020204" pitchFamily="34" charset="-122"/>
              </a:rPr>
              <a:t>PATH</a:t>
            </a:r>
            <a:r>
              <a:rPr lang="zh-CN" altLang="zh-CN" sz="2000" dirty="0">
                <a:solidFill>
                  <a:srgbClr val="595959"/>
                </a:solidFill>
                <a:latin typeface="微软雅黑" panose="020B0503020204020204" pitchFamily="34" charset="-122"/>
                <a:ea typeface="微软雅黑" panose="020B0503020204020204" pitchFamily="34" charset="-122"/>
              </a:rPr>
              <a:t>系统环境变量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329680" y="1666240"/>
            <a:ext cx="4616631" cy="4932000"/>
          </a:xfrm>
          <a:prstGeom prst="rect">
            <a:avLst/>
          </a:prstGeom>
        </p:spPr>
      </p:pic>
      <p:sp>
        <p:nvSpPr>
          <p:cNvPr id="9" name="原创设计师QQ598969553          _3"/>
          <p:cNvSpPr/>
          <p:nvPr/>
        </p:nvSpPr>
        <p:spPr>
          <a:xfrm>
            <a:off x="1002350" y="2020666"/>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原创设计师QQ598969553          _4"/>
          <p:cNvSpPr/>
          <p:nvPr/>
        </p:nvSpPr>
        <p:spPr>
          <a:xfrm>
            <a:off x="1335725" y="2340095"/>
            <a:ext cx="3923980" cy="929640"/>
          </a:xfrm>
          <a:prstGeom prst="rect">
            <a:avLst/>
          </a:prstGeom>
        </p:spPr>
        <p:txBody>
          <a:bodyPr wrap="square">
            <a:spAutoFit/>
          </a:bodyPr>
          <a:lstStyle/>
          <a:p>
            <a:pPr algn="ctr">
              <a:lnSpc>
                <a:spcPct val="130000"/>
              </a:lnSpc>
            </a:pPr>
            <a:r>
              <a:rPr lang="en-US" altLang="zh-CN" sz="1400" dirty="0">
                <a:solidFill>
                  <a:srgbClr val="595959"/>
                </a:solidFill>
                <a:latin typeface="微软雅黑" panose="020B0503020204020204" pitchFamily="34" charset="-122"/>
                <a:ea typeface="微软雅黑" panose="020B0503020204020204" pitchFamily="34" charset="-122"/>
                <a:sym typeface="+mn-ea"/>
              </a:rPr>
              <a:t>系统变量对话框中，从系统变量区域选中名为PATH的系统变量，单击“编辑”按钮，弹出</a:t>
            </a:r>
            <a:r>
              <a:rPr lang="zh-CN" altLang="en-US" sz="1400" dirty="0">
                <a:solidFill>
                  <a:srgbClr val="595959"/>
                </a:solidFill>
                <a:latin typeface="微软雅黑" panose="020B0503020204020204" pitchFamily="34" charset="-122"/>
                <a:ea typeface="微软雅黑" panose="020B0503020204020204" pitchFamily="34" charset="-122"/>
                <a:sym typeface="+mn-ea"/>
              </a:rPr>
              <a:t>右</a:t>
            </a:r>
            <a:r>
              <a:rPr lang="en-US" altLang="zh-CN" sz="1400" dirty="0">
                <a:solidFill>
                  <a:srgbClr val="595959"/>
                </a:solidFill>
                <a:latin typeface="微软雅黑" panose="020B0503020204020204" pitchFamily="34" charset="-122"/>
                <a:ea typeface="微软雅黑" panose="020B0503020204020204" pitchFamily="34" charset="-122"/>
                <a:sym typeface="+mn-ea"/>
              </a:rPr>
              <a:t>侧的编辑</a:t>
            </a:r>
            <a:r>
              <a:rPr lang="zh-CN" altLang="en-US" sz="1400" dirty="0">
                <a:solidFill>
                  <a:srgbClr val="595959"/>
                </a:solidFill>
                <a:latin typeface="微软雅黑" panose="020B0503020204020204" pitchFamily="34" charset="-122"/>
                <a:ea typeface="微软雅黑" panose="020B0503020204020204" pitchFamily="34" charset="-122"/>
                <a:sym typeface="+mn-ea"/>
              </a:rPr>
              <a:t>环境</a:t>
            </a:r>
            <a:r>
              <a:rPr lang="en-US" altLang="zh-CN" sz="1400" dirty="0">
                <a:solidFill>
                  <a:srgbClr val="595959"/>
                </a:solidFill>
                <a:latin typeface="微软雅黑" panose="020B0503020204020204" pitchFamily="34" charset="-122"/>
                <a:ea typeface="微软雅黑" panose="020B0503020204020204" pitchFamily="34" charset="-122"/>
                <a:sym typeface="+mn-ea"/>
              </a:rPr>
              <a:t>变量对话框。</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sp>
        <p:nvSpPr>
          <p:cNvPr id="6" name="原创设计师QQ598969553          _3"/>
          <p:cNvSpPr/>
          <p:nvPr/>
        </p:nvSpPr>
        <p:spPr>
          <a:xfrm>
            <a:off x="1002350" y="2020666"/>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原创设计师QQ598969553          _4"/>
          <p:cNvSpPr/>
          <p:nvPr/>
        </p:nvSpPr>
        <p:spPr>
          <a:xfrm>
            <a:off x="1335725" y="2340095"/>
            <a:ext cx="3923980" cy="929640"/>
          </a:xfrm>
          <a:prstGeom prst="rect">
            <a:avLst/>
          </a:prstGeom>
        </p:spPr>
        <p:txBody>
          <a:bodyPr wrap="square">
            <a:spAutoFit/>
          </a:bodyPr>
          <a:lstStyle/>
          <a:p>
            <a:pPr algn="ctr">
              <a:lnSpc>
                <a:spcPct val="130000"/>
              </a:lnSpc>
            </a:pPr>
            <a:r>
              <a:rPr sz="1400" dirty="0">
                <a:solidFill>
                  <a:srgbClr val="595959"/>
                </a:solidFill>
                <a:latin typeface="微软雅黑" panose="020B0503020204020204" pitchFamily="34" charset="-122"/>
                <a:ea typeface="微软雅黑" panose="020B0503020204020204" pitchFamily="34" charset="-122"/>
                <a:sym typeface="+mn-ea"/>
              </a:rPr>
              <a:t>单击“新建”按钮，在弹出的输入框中添加javac命令所在的路径，例如，C:\Program\Files\Java\jdk-11.0.11\bin</a:t>
            </a:r>
          </a:p>
        </p:txBody>
      </p:sp>
      <p:pic>
        <p:nvPicPr>
          <p:cNvPr id="2" name="图片 -2147482536"/>
          <p:cNvPicPr>
            <a:picLocks noChangeAspect="1"/>
          </p:cNvPicPr>
          <p:nvPr/>
        </p:nvPicPr>
        <p:blipFill>
          <a:blip r:embed="rId3"/>
          <a:stretch>
            <a:fillRect/>
          </a:stretch>
        </p:blipFill>
        <p:spPr>
          <a:xfrm>
            <a:off x="6070600" y="1170623"/>
            <a:ext cx="5019675" cy="53625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1420948" y="2421794"/>
            <a:ext cx="9348515" cy="685801"/>
            <a:chOff x="978872" y="2570437"/>
            <a:chExt cx="5937164" cy="514351"/>
          </a:xfrm>
        </p:grpSpPr>
        <p:sp>
          <p:nvSpPr>
            <p:cNvPr id="20" name="Pentagon 5"/>
            <p:cNvSpPr/>
            <p:nvPr/>
          </p:nvSpPr>
          <p:spPr bwMode="auto">
            <a:xfrm>
              <a:off x="978872" y="2570438"/>
              <a:ext cx="59371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系统环境变量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的配置，能够独立完成</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PATH</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CLASSPATH</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环境变量的配置。</a:t>
              </a: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1429826" y="3307539"/>
            <a:ext cx="9339638" cy="717156"/>
            <a:chOff x="978872" y="2570437"/>
            <a:chExt cx="5519987" cy="537867"/>
          </a:xfrm>
        </p:grpSpPr>
        <p:sp>
          <p:nvSpPr>
            <p:cNvPr id="23" name="Pentagon 5"/>
            <p:cNvSpPr/>
            <p:nvPr/>
          </p:nvSpPr>
          <p:spPr bwMode="auto">
            <a:xfrm>
              <a:off x="978872" y="2593954"/>
              <a:ext cx="5519987"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了解Java的</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运行机制</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，能够简述Java的编译运行过程</a:t>
              </a:r>
            </a:p>
          </p:txBody>
        </p:sp>
        <p:sp>
          <p:nvSpPr>
            <p:cNvPr id="2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5" name="组合 24"/>
          <p:cNvGrpSpPr/>
          <p:nvPr/>
        </p:nvGrpSpPr>
        <p:grpSpPr>
          <a:xfrm>
            <a:off x="1429826" y="4255993"/>
            <a:ext cx="9339638" cy="685801"/>
            <a:chOff x="978872" y="2570437"/>
            <a:chExt cx="5931526" cy="514351"/>
          </a:xfrm>
        </p:grpSpPr>
        <p:sp>
          <p:nvSpPr>
            <p:cNvPr id="26" name="Pentagon 5"/>
            <p:cNvSpPr/>
            <p:nvPr/>
          </p:nvSpPr>
          <p:spPr bwMode="auto">
            <a:xfrm>
              <a:off x="978872" y="2570438"/>
              <a:ext cx="593152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rPr>
                <a:t>掌握</a:t>
              </a:r>
              <a:r>
                <a:rPr lang="zh-CN" altLang="en-US" dirty="0">
                  <a:solidFill>
                    <a:srgbClr val="1369B2"/>
                  </a:solidFill>
                  <a:latin typeface="微软雅黑" panose="020B0503020204020204" pitchFamily="34" charset="-122"/>
                  <a:ea typeface="微软雅黑" panose="020B0503020204020204" pitchFamily="34" charset="-122"/>
                  <a:cs typeface="+mn-ea"/>
                </a:rPr>
                <a:t>IntelliJ IDEA</a:t>
              </a:r>
              <a:r>
                <a:rPr lang="zh-CN" altLang="en-US" dirty="0">
                  <a:solidFill>
                    <a:srgbClr val="595959"/>
                  </a:solidFill>
                  <a:latin typeface="微软雅黑" panose="020B0503020204020204" pitchFamily="34" charset="-122"/>
                  <a:ea typeface="微软雅黑" panose="020B0503020204020204" pitchFamily="34" charset="-122"/>
                  <a:cs typeface="+mn-ea"/>
                </a:rPr>
                <a:t>开发工具的基本用法，能够独立</a:t>
              </a:r>
              <a:r>
                <a:rPr lang="zh-CN" altLang="en-US" dirty="0">
                  <a:solidFill>
                    <a:srgbClr val="1369B2"/>
                  </a:solidFill>
                  <a:latin typeface="微软雅黑" panose="020B0503020204020204" pitchFamily="34" charset="-122"/>
                  <a:ea typeface="微软雅黑" panose="020B0503020204020204" pitchFamily="34" charset="-122"/>
                  <a:cs typeface="+mn-ea"/>
                </a:rPr>
                <a:t>安装</a:t>
              </a:r>
              <a:r>
                <a:rPr lang="zh-CN" altLang="en-US" dirty="0">
                  <a:solidFill>
                    <a:srgbClr val="595959"/>
                  </a:solidFill>
                  <a:latin typeface="微软雅黑" panose="020B0503020204020204" pitchFamily="34" charset="-122"/>
                  <a:ea typeface="微软雅黑" panose="020B0503020204020204" pitchFamily="34" charset="-122"/>
                  <a:cs typeface="+mn-ea"/>
                </a:rPr>
                <a:t>IntelliJ IDEA并使用它</a:t>
              </a:r>
              <a:r>
                <a:rPr lang="zh-CN" altLang="en-US" dirty="0">
                  <a:solidFill>
                    <a:srgbClr val="1369B2"/>
                  </a:solidFill>
                  <a:latin typeface="微软雅黑" panose="020B0503020204020204" pitchFamily="34" charset="-122"/>
                  <a:ea typeface="微软雅黑" panose="020B0503020204020204" pitchFamily="34" charset="-122"/>
                  <a:cs typeface="+mn-ea"/>
                </a:rPr>
                <a:t>开发</a:t>
              </a:r>
              <a:r>
                <a:rPr lang="zh-CN" altLang="en-US" dirty="0">
                  <a:solidFill>
                    <a:srgbClr val="595959"/>
                  </a:solidFill>
                  <a:latin typeface="微软雅黑" panose="020B0503020204020204" pitchFamily="34" charset="-122"/>
                  <a:ea typeface="微软雅黑" panose="020B0503020204020204" pitchFamily="34" charset="-122"/>
                  <a:cs typeface="+mn-ea"/>
                </a:rPr>
                <a:t>与</a:t>
              </a:r>
              <a:r>
                <a:rPr lang="zh-CN" altLang="en-US" dirty="0">
                  <a:solidFill>
                    <a:srgbClr val="1369B2"/>
                  </a:solidFill>
                  <a:latin typeface="微软雅黑" panose="020B0503020204020204" pitchFamily="34" charset="-122"/>
                  <a:ea typeface="微软雅黑" panose="020B0503020204020204" pitchFamily="34" charset="-122"/>
                  <a:cs typeface="+mn-ea"/>
                </a:rPr>
                <a:t>调试</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
          <p:nvSpPr>
            <p:cNvPr id="2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grpSp>
        <p:nvGrpSpPr>
          <p:cNvPr id="7" name="组合 6"/>
          <p:cNvGrpSpPr/>
          <p:nvPr/>
        </p:nvGrpSpPr>
        <p:grpSpPr>
          <a:xfrm>
            <a:off x="1086925" y="1087425"/>
            <a:ext cx="1697355" cy="601345"/>
            <a:chOff x="-2086" y="2056388"/>
            <a:chExt cx="1697355" cy="601345"/>
          </a:xfrm>
        </p:grpSpPr>
        <p:sp>
          <p:nvSpPr>
            <p:cNvPr id="8" name="箭头: 五边形 31"/>
            <p:cNvSpPr/>
            <p:nvPr/>
          </p:nvSpPr>
          <p:spPr>
            <a:xfrm>
              <a:off x="56969" y="2056388"/>
              <a:ext cx="1638300" cy="601345"/>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文本框 10"/>
            <p:cNvSpPr txBox="1"/>
            <p:nvPr/>
          </p:nvSpPr>
          <p:spPr>
            <a:xfrm>
              <a:off x="-2086" y="2168643"/>
              <a:ext cx="1490650"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2875973" y="1215071"/>
            <a:ext cx="4875233" cy="398780"/>
          </a:xfrm>
          <a:prstGeom prst="rect">
            <a:avLst/>
          </a:prstGeom>
          <a:noFill/>
        </p:spPr>
        <p:txBody>
          <a:bodyPr wrap="square"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查看</a:t>
            </a:r>
            <a:r>
              <a:rPr lang="en-US" altLang="zh-CN" sz="2000" dirty="0">
                <a:solidFill>
                  <a:srgbClr val="595959"/>
                </a:solidFill>
                <a:latin typeface="微软雅黑" panose="020B0503020204020204" pitchFamily="34" charset="-122"/>
                <a:ea typeface="微软雅黑" panose="020B0503020204020204" pitchFamily="34" charset="-122"/>
              </a:rPr>
              <a:t>PATH</a:t>
            </a:r>
            <a:r>
              <a:rPr lang="zh-CN" altLang="zh-CN" sz="2000" dirty="0">
                <a:solidFill>
                  <a:srgbClr val="595959"/>
                </a:solidFill>
                <a:latin typeface="微软雅黑" panose="020B0503020204020204" pitchFamily="34" charset="-122"/>
                <a:ea typeface="微软雅黑" panose="020B0503020204020204" pitchFamily="34" charset="-122"/>
              </a:rPr>
              <a:t>系统环境变量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2355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459" y="2130502"/>
            <a:ext cx="45148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a:xfrm>
            <a:off x="6671206" y="2853794"/>
            <a:ext cx="3456000" cy="2376000"/>
          </a:xfrm>
          <a:prstGeom prst="wedgeRoundRectCallout">
            <a:avLst>
              <a:gd name="adj1" fmla="val -69471"/>
              <a:gd name="adj2" fmla="val -3740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lnSpc>
                <a:spcPct val="150000"/>
              </a:lnSpc>
              <a:buClrTx/>
              <a:buSzTx/>
              <a:buFontTx/>
            </a:pPr>
            <a:r>
              <a:rPr lang="en-US" altLang="zh-CN" sz="2000" dirty="0">
                <a:solidFill>
                  <a:srgbClr val="595959"/>
                </a:solidFill>
                <a:latin typeface="微软雅黑" panose="020B0503020204020204" pitchFamily="34" charset="-122"/>
                <a:ea typeface="微软雅黑" panose="020B0503020204020204" pitchFamily="34" charset="-122"/>
              </a:rPr>
              <a:t>打开命令行窗口,执行set PATH命令，查看设置后的PATH变量的变量值。环境变量中显示出了javac命令的路径信息。</a:t>
            </a:r>
          </a:p>
        </p:txBody>
      </p:sp>
      <p:sp>
        <p:nvSpPr>
          <p:cNvPr id="16" name="矩形 15"/>
          <p:cNvSpPr/>
          <p:nvPr/>
        </p:nvSpPr>
        <p:spPr>
          <a:xfrm>
            <a:off x="6815206" y="3429794"/>
            <a:ext cx="1296000" cy="402572"/>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 name="矩形 2"/>
          <p:cNvSpPr/>
          <p:nvPr/>
        </p:nvSpPr>
        <p:spPr>
          <a:xfrm>
            <a:off x="9203055" y="2954655"/>
            <a:ext cx="574675" cy="402590"/>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sp>
        <p:nvSpPr>
          <p:cNvPr id="2" name="圆角矩形标注 1"/>
          <p:cNvSpPr/>
          <p:nvPr/>
        </p:nvSpPr>
        <p:spPr>
          <a:xfrm>
            <a:off x="7174661" y="3285756"/>
            <a:ext cx="4032000" cy="2608013"/>
          </a:xfrm>
          <a:prstGeom prst="wedgeRoundRectCallout">
            <a:avLst>
              <a:gd name="adj1" fmla="val -62121"/>
              <a:gd name="adj2" fmla="val -5237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lnSpc>
                <a:spcPct val="150000"/>
              </a:lnSpc>
              <a:buClrTx/>
              <a:buSzTx/>
              <a:buFontTx/>
            </a:pPr>
            <a:r>
              <a:rPr lang="en-US" altLang="zh-CN" sz="2000" dirty="0">
                <a:solidFill>
                  <a:srgbClr val="595959"/>
                </a:solidFill>
                <a:latin typeface="微软雅黑" panose="020B0503020204020204" pitchFamily="34" charset="-122"/>
                <a:ea typeface="微软雅黑" panose="020B0503020204020204" pitchFamily="34" charset="-122"/>
              </a:rPr>
              <a:t>在命令行窗口中执行javac命令，如果能正常地显示帮助信息，说明系统PATH环境变量配置成功，这样系统就会永久性地保存PATH环境变量的设置</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17" name="矩形 16"/>
          <p:cNvSpPr/>
          <p:nvPr/>
        </p:nvSpPr>
        <p:spPr>
          <a:xfrm>
            <a:off x="9671612" y="3573894"/>
            <a:ext cx="720000" cy="288000"/>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grpSp>
        <p:nvGrpSpPr>
          <p:cNvPr id="15" name="组合 14"/>
          <p:cNvGrpSpPr/>
          <p:nvPr/>
        </p:nvGrpSpPr>
        <p:grpSpPr>
          <a:xfrm>
            <a:off x="1086925" y="1103935"/>
            <a:ext cx="1697355" cy="584835"/>
            <a:chOff x="-2086" y="2072898"/>
            <a:chExt cx="1697355" cy="584835"/>
          </a:xfrm>
        </p:grpSpPr>
        <p:sp>
          <p:nvSpPr>
            <p:cNvPr id="18" name="箭头: 五边形 31"/>
            <p:cNvSpPr/>
            <p:nvPr/>
          </p:nvSpPr>
          <p:spPr>
            <a:xfrm>
              <a:off x="56969" y="2072898"/>
              <a:ext cx="1638300" cy="584835"/>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18"/>
            <p:cNvSpPr txBox="1"/>
            <p:nvPr/>
          </p:nvSpPr>
          <p:spPr>
            <a:xfrm>
              <a:off x="-2086" y="2168643"/>
              <a:ext cx="1490650"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步骤</a:t>
              </a:r>
              <a:r>
                <a:rPr lang="en-US" altLang="zh-CN" sz="2000" dirty="0">
                  <a:solidFill>
                    <a:schemeClr val="bg1"/>
                  </a:solidFill>
                  <a:latin typeface="微软雅黑" panose="020B0503020204020204" pitchFamily="34" charset="-122"/>
                  <a:ea typeface="微软雅黑" panose="020B0503020204020204" pitchFamily="34" charset="-122"/>
                </a:rPr>
                <a:t>4</a:t>
              </a:r>
            </a:p>
          </p:txBody>
        </p:sp>
      </p:grpSp>
      <p:sp>
        <p:nvSpPr>
          <p:cNvPr id="20" name="文本框 19"/>
          <p:cNvSpPr txBox="1"/>
          <p:nvPr/>
        </p:nvSpPr>
        <p:spPr>
          <a:xfrm>
            <a:off x="2875973" y="1215071"/>
            <a:ext cx="4875233" cy="398780"/>
          </a:xfrm>
          <a:prstGeom prst="rect">
            <a:avLst/>
          </a:prstGeom>
          <a:noFill/>
        </p:spPr>
        <p:txBody>
          <a:bodyPr wrap="square"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验证设置的</a:t>
            </a:r>
            <a:r>
              <a:rPr lang="en-US" altLang="zh-CN" sz="2000" dirty="0">
                <a:solidFill>
                  <a:srgbClr val="595959"/>
                </a:solidFill>
                <a:latin typeface="微软雅黑" panose="020B0503020204020204" pitchFamily="34" charset="-122"/>
                <a:ea typeface="微软雅黑" panose="020B0503020204020204" pitchFamily="34" charset="-122"/>
              </a:rPr>
              <a:t>PATH</a:t>
            </a:r>
            <a:r>
              <a:rPr lang="zh-CN" altLang="zh-CN" sz="2000" dirty="0">
                <a:solidFill>
                  <a:srgbClr val="595959"/>
                </a:solidFill>
                <a:latin typeface="微软雅黑" panose="020B0503020204020204" pitchFamily="34" charset="-122"/>
                <a:ea typeface="微软雅黑" panose="020B0503020204020204" pitchFamily="34" charset="-122"/>
              </a:rPr>
              <a:t>系统环境变量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1146175" y="1845945"/>
          <a:ext cx="5499100" cy="4744720"/>
        </p:xfrm>
        <a:graphic>
          <a:graphicData uri="http://schemas.openxmlformats.org/presentationml/2006/ole">
            <mc:AlternateContent xmlns:mc="http://schemas.openxmlformats.org/markup-compatibility/2006">
              <mc:Choice xmlns:v="urn:schemas-microsoft-com:vml" Requires="v">
                <p:oleObj spid="_x0000_s6155" r:id="rId4" imgW="5648325" imgH="4953000" progId="Paint.Picture">
                  <p:embed/>
                </p:oleObj>
              </mc:Choice>
              <mc:Fallback>
                <p:oleObj r:id="rId4" imgW="5648325" imgH="4953000" progId="Paint.Picture">
                  <p:embed/>
                  <p:pic>
                    <p:nvPicPr>
                      <p:cNvPr id="0" name="图片 3"/>
                      <p:cNvPicPr/>
                      <p:nvPr/>
                    </p:nvPicPr>
                    <p:blipFill>
                      <a:blip r:embed="rId5"/>
                      <a:stretch>
                        <a:fillRect/>
                      </a:stretch>
                    </p:blipFill>
                    <p:spPr>
                      <a:xfrm>
                        <a:off x="1146175" y="1845945"/>
                        <a:ext cx="5499100" cy="474472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379720" y="3504734"/>
            <a:ext cx="5866130" cy="1505585"/>
            <a:chOff x="8472" y="5681"/>
            <a:chExt cx="9238" cy="2371"/>
          </a:xfrm>
        </p:grpSpPr>
        <p:sp>
          <p:nvSpPr>
            <p:cNvPr id="16" name="TextBox 35"/>
            <p:cNvSpPr txBox="1">
              <a:spLocks noChangeArrowheads="1"/>
            </p:cNvSpPr>
            <p:nvPr/>
          </p:nvSpPr>
          <p:spPr bwMode="auto">
            <a:xfrm>
              <a:off x="9159" y="5681"/>
              <a:ext cx="8551"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CLASSPATH</a:t>
              </a:r>
              <a:r>
                <a:rPr lang="zh-CN" altLang="en-US" sz="2000" dirty="0">
                  <a:solidFill>
                    <a:srgbClr val="1369B2"/>
                  </a:solidFill>
                  <a:latin typeface="微软雅黑" panose="020B0503020204020204" pitchFamily="34" charset="-122"/>
                  <a:ea typeface="微软雅黑" panose="020B0503020204020204" pitchFamily="34" charset="-122"/>
                </a:rPr>
                <a:t>环境变量</a:t>
              </a:r>
              <a:r>
                <a:rPr lang="zh-CN" altLang="en-US" sz="2000" dirty="0">
                  <a:solidFill>
                    <a:srgbClr val="595959"/>
                  </a:solidFill>
                  <a:latin typeface="微软雅黑" panose="020B0503020204020204" pitchFamily="34" charset="-122"/>
                  <a:ea typeface="微软雅黑" panose="020B0503020204020204" pitchFamily="34" charset="-122"/>
                </a:rPr>
                <a:t>的配置，能够正确在</a:t>
              </a:r>
              <a:r>
                <a:rPr lang="en-US" altLang="zh-CN" sz="2000" dirty="0">
                  <a:solidFill>
                    <a:srgbClr val="595959"/>
                  </a:solidFill>
                  <a:latin typeface="微软雅黑" panose="020B0503020204020204" pitchFamily="34" charset="-122"/>
                  <a:ea typeface="微软雅黑" panose="020B0503020204020204" pitchFamily="34" charset="-122"/>
                  <a:sym typeface="+mn-ea"/>
                </a:rPr>
                <a:t>CLASSPATH</a:t>
              </a:r>
              <a:r>
                <a:rPr lang="zh-CN" altLang="en-US" sz="2000" dirty="0">
                  <a:solidFill>
                    <a:srgbClr val="595959"/>
                  </a:solidFill>
                  <a:latin typeface="微软雅黑" panose="020B0503020204020204" pitchFamily="34" charset="-122"/>
                  <a:ea typeface="微软雅黑" panose="020B0503020204020204" pitchFamily="34" charset="-122"/>
                  <a:sym typeface="+mn-ea"/>
                </a:rPr>
                <a:t>环境变量中配置字节码文件所在的路径</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72" y="5946"/>
              <a:ext cx="638" cy="638"/>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Title 1"/>
          <p:cNvSpPr txBox="1"/>
          <p:nvPr/>
        </p:nvSpPr>
        <p:spPr>
          <a:xfrm>
            <a:off x="1143690" y="266995"/>
            <a:ext cx="4879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CLASSPATH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CLASSPATH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sp>
        <p:nvSpPr>
          <p:cNvPr id="4" name="Chevron 3"/>
          <p:cNvSpPr/>
          <p:nvPr>
            <p:custDataLst>
              <p:tags r:id="rId1"/>
            </p:custDataLst>
          </p:nvPr>
        </p:nvSpPr>
        <p:spPr>
          <a:xfrm>
            <a:off x="1143635" y="1329055"/>
            <a:ext cx="36099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69014"/>
            <a:ext cx="312039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rPr>
              <a:t>CLASSPATH</a:t>
            </a:r>
            <a:r>
              <a:rPr lang="zh-CN" altLang="en-US" sz="2000" dirty="0">
                <a:solidFill>
                  <a:srgbClr val="1369B2"/>
                </a:solidFill>
                <a:latin typeface="微软雅黑" panose="020B0503020204020204" pitchFamily="34" charset="-122"/>
                <a:ea typeface="微软雅黑" panose="020B0503020204020204" pitchFamily="34" charset="-122"/>
              </a:rPr>
              <a:t>环境变量介绍</a:t>
            </a:r>
          </a:p>
        </p:txBody>
      </p:sp>
      <p:sp>
        <p:nvSpPr>
          <p:cNvPr id="5" name="文本框 4"/>
          <p:cNvSpPr txBox="1"/>
          <p:nvPr/>
        </p:nvSpPr>
        <p:spPr>
          <a:xfrm>
            <a:off x="1464945" y="2608580"/>
            <a:ext cx="9259570" cy="1476375"/>
          </a:xfrm>
          <a:prstGeom prst="rect">
            <a:avLst/>
          </a:prstGeom>
          <a:noFill/>
        </p:spPr>
        <p:txBody>
          <a:bodyPr wrap="square" rtlCol="0">
            <a:spAutoFit/>
          </a:bodyPr>
          <a:lstStyle/>
          <a:p>
            <a:pPr algn="l">
              <a:lnSpc>
                <a:spcPct val="150000"/>
              </a:lnSpc>
              <a:buClrTx/>
              <a:buSzTx/>
              <a:buNone/>
            </a:pPr>
            <a:r>
              <a:rPr lang="en-US" altLang="zh-CN" sz="2000" dirty="0">
                <a:solidFill>
                  <a:srgbClr val="1369B2"/>
                </a:solidFill>
                <a:latin typeface="微软雅黑" panose="020B0503020204020204" pitchFamily="34" charset="-122"/>
                <a:ea typeface="微软雅黑" panose="020B0503020204020204" pitchFamily="34" charset="-122"/>
                <a:sym typeface="+mn-ea"/>
              </a:rPr>
              <a:t>CLASSPATH</a:t>
            </a:r>
            <a:r>
              <a:rPr lang="zh-CN" altLang="zh-CN" sz="2000" dirty="0">
                <a:solidFill>
                  <a:srgbClr val="1369B2"/>
                </a:solidFill>
                <a:latin typeface="微软雅黑" panose="020B0503020204020204" pitchFamily="34" charset="-122"/>
                <a:ea typeface="微软雅黑" panose="020B0503020204020204" pitchFamily="34" charset="-122"/>
                <a:sym typeface="+mn-ea"/>
              </a:rPr>
              <a:t>环境变量</a:t>
            </a:r>
            <a:r>
              <a:rPr lang="zh-CN" altLang="zh-CN" sz="2000" dirty="0">
                <a:solidFill>
                  <a:srgbClr val="595959"/>
                </a:solidFill>
                <a:latin typeface="微软雅黑" panose="020B0503020204020204" pitchFamily="34" charset="-122"/>
                <a:ea typeface="微软雅黑" panose="020B0503020204020204" pitchFamily="34" charset="-122"/>
                <a:sym typeface="+mn-ea"/>
              </a:rPr>
              <a:t>用于保存一系列类包的路径，它和</a:t>
            </a:r>
            <a:r>
              <a:rPr lang="en-US" altLang="zh-CN" sz="2000" dirty="0">
                <a:solidFill>
                  <a:srgbClr val="595959"/>
                </a:solidFill>
                <a:latin typeface="微软雅黑" panose="020B0503020204020204" pitchFamily="34" charset="-122"/>
                <a:ea typeface="微软雅黑" panose="020B0503020204020204" pitchFamily="34" charset="-122"/>
                <a:sym typeface="+mn-ea"/>
              </a:rPr>
              <a:t>PATH</a:t>
            </a:r>
            <a:r>
              <a:rPr lang="zh-CN" altLang="zh-CN" sz="2000" dirty="0">
                <a:solidFill>
                  <a:srgbClr val="595959"/>
                </a:solidFill>
                <a:latin typeface="微软雅黑" panose="020B0503020204020204" pitchFamily="34" charset="-122"/>
                <a:ea typeface="微软雅黑" panose="020B0503020204020204" pitchFamily="34" charset="-122"/>
                <a:sym typeface="+mn-ea"/>
              </a:rPr>
              <a:t>环境变量的查看与配置方式完全相同。当</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虚拟机需要运行一个类时，会在</a:t>
            </a:r>
            <a:r>
              <a:rPr lang="en-US" altLang="zh-CN" sz="2000" dirty="0">
                <a:solidFill>
                  <a:srgbClr val="595959"/>
                </a:solidFill>
                <a:latin typeface="微软雅黑" panose="020B0503020204020204" pitchFamily="34" charset="-122"/>
                <a:ea typeface="微软雅黑" panose="020B0503020204020204" pitchFamily="34" charset="-122"/>
                <a:sym typeface="+mn-ea"/>
              </a:rPr>
              <a:t>CLASSPATH</a:t>
            </a:r>
            <a:r>
              <a:rPr lang="zh-CN" altLang="zh-CN" sz="2000" dirty="0">
                <a:solidFill>
                  <a:srgbClr val="595959"/>
                </a:solidFill>
                <a:latin typeface="微软雅黑" panose="020B0503020204020204" pitchFamily="34" charset="-122"/>
                <a:ea typeface="微软雅黑" panose="020B0503020204020204" pitchFamily="34" charset="-122"/>
                <a:sym typeface="+mn-ea"/>
              </a:rPr>
              <a:t>环境变量定义的路径下寻找所需的</a:t>
            </a:r>
            <a:r>
              <a:rPr lang="en-US" altLang="zh-CN" sz="2000" dirty="0">
                <a:solidFill>
                  <a:srgbClr val="1369B2"/>
                </a:solidFill>
                <a:latin typeface="微软雅黑" panose="020B0503020204020204" pitchFamily="34" charset="-122"/>
                <a:ea typeface="微软雅黑" panose="020B0503020204020204" pitchFamily="34" charset="-122"/>
                <a:sym typeface="+mn-ea"/>
              </a:rPr>
              <a:t>.class</a:t>
            </a:r>
            <a:r>
              <a:rPr lang="zh-CN" altLang="zh-CN" sz="2000" dirty="0">
                <a:solidFill>
                  <a:srgbClr val="1369B2"/>
                </a:solidFill>
                <a:latin typeface="微软雅黑" panose="020B0503020204020204" pitchFamily="34" charset="-122"/>
                <a:ea typeface="微软雅黑" panose="020B0503020204020204" pitchFamily="34" charset="-122"/>
                <a:sym typeface="+mn-ea"/>
              </a:rPr>
              <a:t>文件</a:t>
            </a:r>
            <a:r>
              <a:rPr lang="zh-CN" altLang="zh-CN" sz="2000" dirty="0">
                <a:solidFill>
                  <a:srgbClr val="595959"/>
                </a:solidFill>
                <a:latin typeface="微软雅黑" panose="020B0503020204020204" pitchFamily="34" charset="-122"/>
                <a:ea typeface="微软雅黑" panose="020B0503020204020204" pitchFamily="34" charset="-122"/>
                <a:sym typeface="+mn-ea"/>
              </a:rPr>
              <a:t>和</a:t>
            </a:r>
            <a:r>
              <a:rPr lang="zh-CN" altLang="zh-CN" sz="2000" dirty="0">
                <a:solidFill>
                  <a:srgbClr val="1369B2"/>
                </a:solidFill>
                <a:latin typeface="微软雅黑" panose="020B0503020204020204" pitchFamily="34" charset="-122"/>
                <a:ea typeface="微软雅黑" panose="020B0503020204020204" pitchFamily="34" charset="-122"/>
                <a:sym typeface="+mn-ea"/>
              </a:rPr>
              <a:t>类包</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圆角矩形 8"/>
          <p:cNvSpPr/>
          <p:nvPr/>
        </p:nvSpPr>
        <p:spPr>
          <a:xfrm>
            <a:off x="1163320" y="2375535"/>
            <a:ext cx="9864090" cy="19431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38322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CLASSPATH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sp>
        <p:nvSpPr>
          <p:cNvPr id="5" name="Chevron 3"/>
          <p:cNvSpPr/>
          <p:nvPr>
            <p:custDataLst>
              <p:tags r:id="rId1"/>
            </p:custDataLst>
          </p:nvPr>
        </p:nvSpPr>
        <p:spPr>
          <a:xfrm>
            <a:off x="1037590" y="1106170"/>
            <a:ext cx="37731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56858" y="1232159"/>
            <a:ext cx="3120390" cy="398780"/>
          </a:xfrm>
          <a:prstGeom prst="rect">
            <a:avLst/>
          </a:prstGeom>
          <a:noFill/>
        </p:spPr>
        <p:txBody>
          <a:bodyPr wrap="none" rtlCol="0">
            <a:spAutoFit/>
          </a:bodyPr>
          <a:lstStyle/>
          <a:p>
            <a:r>
              <a:rPr lang="en-US" sz="2000" dirty="0">
                <a:solidFill>
                  <a:srgbClr val="1369B2"/>
                </a:solidFill>
                <a:latin typeface="微软雅黑" panose="020B0503020204020204" pitchFamily="34" charset="-122"/>
                <a:ea typeface="微软雅黑" panose="020B0503020204020204" pitchFamily="34" charset="-122"/>
                <a:sym typeface="+mn-ea"/>
              </a:rPr>
              <a:t>CLASSPATH</a:t>
            </a:r>
            <a:r>
              <a:rPr lang="zh-CN" altLang="en-US" sz="2000" dirty="0">
                <a:solidFill>
                  <a:srgbClr val="1369B2"/>
                </a:solidFill>
                <a:latin typeface="微软雅黑" panose="020B0503020204020204" pitchFamily="34" charset="-122"/>
                <a:ea typeface="微软雅黑" panose="020B0503020204020204" pitchFamily="34" charset="-122"/>
                <a:sym typeface="+mn-ea"/>
              </a:rPr>
              <a:t>环境变量配置</a:t>
            </a:r>
          </a:p>
        </p:txBody>
      </p:sp>
      <p:sp>
        <p:nvSpPr>
          <p:cNvPr id="7" name="文本框 6"/>
          <p:cNvSpPr txBox="1"/>
          <p:nvPr/>
        </p:nvSpPr>
        <p:spPr>
          <a:xfrm>
            <a:off x="1143635" y="2181225"/>
            <a:ext cx="9898380" cy="1014730"/>
          </a:xfrm>
          <a:prstGeom prst="rect">
            <a:avLst/>
          </a:prstGeom>
          <a:noFill/>
        </p:spPr>
        <p:txBody>
          <a:bodyPr wrap="square" rtlCol="0">
            <a:spAutoFit/>
          </a:bodyPr>
          <a:lstStyle/>
          <a:p>
            <a:pPr>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为了让Java虚拟机能找到所需的class文件，就需要对</a:t>
            </a:r>
            <a:r>
              <a:rPr lang="zh-CN" altLang="zh-CN" sz="2000" dirty="0">
                <a:solidFill>
                  <a:srgbClr val="1369B2"/>
                </a:solidFill>
                <a:latin typeface="微软雅黑" panose="020B0503020204020204" pitchFamily="34" charset="-122"/>
                <a:ea typeface="微软雅黑" panose="020B0503020204020204" pitchFamily="34" charset="-122"/>
                <a:cs typeface="+mn-ea"/>
              </a:rPr>
              <a:t>CLASSPATH环境变量</a:t>
            </a:r>
            <a:r>
              <a:rPr lang="zh-CN" altLang="zh-CN" sz="2000" dirty="0">
                <a:solidFill>
                  <a:srgbClr val="595959"/>
                </a:solidFill>
                <a:latin typeface="微软雅黑" panose="020B0503020204020204" pitchFamily="34" charset="-122"/>
                <a:ea typeface="微软雅黑" panose="020B0503020204020204" pitchFamily="34" charset="-122"/>
                <a:cs typeface="+mn-ea"/>
              </a:rPr>
              <a:t>进行设置，保存HelloWorld.class文件路径。在命令行窗口执行下面的命令。</a:t>
            </a:r>
          </a:p>
        </p:txBody>
      </p:sp>
      <p:pic>
        <p:nvPicPr>
          <p:cNvPr id="9" name="图片 8"/>
          <p:cNvPicPr>
            <a:picLocks noChangeAspect="1"/>
          </p:cNvPicPr>
          <p:nvPr>
            <p:custDataLst>
              <p:tags r:id="rId2"/>
            </p:custDataLst>
          </p:nvPr>
        </p:nvPicPr>
        <p:blipFill>
          <a:blip r:embed="rId5"/>
          <a:stretch>
            <a:fillRect/>
          </a:stretch>
        </p:blipFill>
        <p:spPr>
          <a:xfrm>
            <a:off x="2944495" y="3824605"/>
            <a:ext cx="6181090" cy="678180"/>
          </a:xfrm>
          <a:prstGeom prst="rect">
            <a:avLst/>
          </a:prstGeom>
        </p:spPr>
      </p:pic>
      <p:sp>
        <p:nvSpPr>
          <p:cNvPr id="10" name="矩形 9"/>
          <p:cNvSpPr/>
          <p:nvPr/>
        </p:nvSpPr>
        <p:spPr>
          <a:xfrm>
            <a:off x="3029585" y="3949700"/>
            <a:ext cx="6095365" cy="36830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set CLASSPATH=C:\Program Files\Java\jdk-11.0.11\bin</a:t>
            </a:r>
          </a:p>
        </p:txBody>
      </p:sp>
      <p:sp>
        <p:nvSpPr>
          <p:cNvPr id="8" name="文本框 7"/>
          <p:cNvSpPr txBox="1"/>
          <p:nvPr/>
        </p:nvSpPr>
        <p:spPr>
          <a:xfrm>
            <a:off x="1143635" y="5132070"/>
            <a:ext cx="8347075" cy="553085"/>
          </a:xfrm>
          <a:prstGeom prst="rect">
            <a:avLst/>
          </a:prstGeom>
          <a:noFill/>
          <a:ln w="9525">
            <a:noFill/>
          </a:ln>
        </p:spPr>
        <p:txBody>
          <a:bodyPr wrap="square">
            <a:spAutoFit/>
          </a:bodyPr>
          <a:lstStyle/>
          <a:p>
            <a:pPr algn="l">
              <a:lnSpc>
                <a:spcPct val="150000"/>
              </a:lnSpc>
              <a:buClrTx/>
              <a:buSzTx/>
              <a:buNone/>
            </a:pPr>
            <a:r>
              <a:rPr lang="zh-CN" altLang="zh-CN" sz="2000" b="0" dirty="0">
                <a:solidFill>
                  <a:srgbClr val="595959"/>
                </a:solidFill>
                <a:latin typeface="微软雅黑" panose="020B0503020204020204" pitchFamily="34" charset="-122"/>
                <a:ea typeface="微软雅黑" panose="020B0503020204020204" pitchFamily="34" charset="-122"/>
                <a:cs typeface="+mn-ea"/>
              </a:rPr>
              <a:t>执行完上述命令之后，再次执行java HelloWorld命令运行程序。</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CLASSPATH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环境变量</a:t>
            </a:r>
          </a:p>
        </p:txBody>
      </p:sp>
      <p:sp>
        <p:nvSpPr>
          <p:cNvPr id="2"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71158" y="138519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命令运行结果</a:t>
            </a:r>
          </a:p>
        </p:txBody>
      </p:sp>
      <p:sp>
        <p:nvSpPr>
          <p:cNvPr id="7" name="文本框 6"/>
          <p:cNvSpPr txBox="1"/>
          <p:nvPr/>
        </p:nvSpPr>
        <p:spPr>
          <a:xfrm>
            <a:off x="4114165" y="1330960"/>
            <a:ext cx="642874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执行java HelloWorld命令运行程序，结果如下图所示。</a:t>
            </a:r>
          </a:p>
        </p:txBody>
      </p:sp>
      <p:sp>
        <p:nvSpPr>
          <p:cNvPr id="8" name="文本框 7"/>
          <p:cNvSpPr txBox="1"/>
          <p:nvPr/>
        </p:nvSpPr>
        <p:spPr>
          <a:xfrm>
            <a:off x="1013460" y="4428490"/>
            <a:ext cx="10184765" cy="1476375"/>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由上图可知，Java HelloWorld命令成功运行，输出了“hello world”结果。在命令窗口中设置CLASSPATH后，程序会根据CLASSPATH的设置，去指定的目录寻找类文件，因此，虽然C盘根目录下没有HelloWorld.class文件，但Java HelloWorld命令仍能正确执行。</a:t>
            </a:r>
          </a:p>
        </p:txBody>
      </p:sp>
      <p:pic>
        <p:nvPicPr>
          <p:cNvPr id="3" name="图片 1"/>
          <p:cNvPicPr>
            <a:picLocks noChangeAspect="1"/>
          </p:cNvPicPr>
          <p:nvPr/>
        </p:nvPicPr>
        <p:blipFill>
          <a:blip r:embed="rId4"/>
          <a:stretch>
            <a:fillRect/>
          </a:stretch>
        </p:blipFill>
        <p:spPr>
          <a:xfrm>
            <a:off x="3256915" y="2449830"/>
            <a:ext cx="5676265" cy="15621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en-US" altLang="zh-CN" sz="3400" b="1" dirty="0">
                <a:solidFill>
                  <a:srgbClr val="1369B2"/>
                </a:solidFill>
                <a:latin typeface="微软雅黑" panose="020B0503020204020204" pitchFamily="34" charset="-122"/>
                <a:ea typeface="微软雅黑" panose="020B0503020204020204" pitchFamily="34" charset="-122"/>
                <a:cs typeface="+mn-ea"/>
                <a:sym typeface="+mn-lt"/>
              </a:rPr>
              <a:t>Java</a:t>
            </a:r>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的运行机制</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程序的运行机制</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501549"/>
            <a:ext cx="6043295" cy="991870"/>
            <a:chOff x="8472" y="5681"/>
            <a:chExt cx="9517" cy="1562"/>
          </a:xfrm>
        </p:grpSpPr>
        <p:sp>
          <p:nvSpPr>
            <p:cNvPr id="15" name="TextBox 35"/>
            <p:cNvSpPr txBox="1">
              <a:spLocks noChangeArrowheads="1"/>
            </p:cNvSpPr>
            <p:nvPr/>
          </p:nvSpPr>
          <p:spPr bwMode="auto">
            <a:xfrm>
              <a:off x="9159" y="5681"/>
              <a:ext cx="8830" cy="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程序的运行机制</a:t>
              </a:r>
              <a:r>
                <a:rPr lang="zh-CN" altLang="en-US" sz="2000" dirty="0">
                  <a:solidFill>
                    <a:srgbClr val="595959"/>
                  </a:solidFill>
                  <a:latin typeface="微软雅黑" panose="020B0503020204020204" pitchFamily="34" charset="-122"/>
                  <a:ea typeface="微软雅黑" panose="020B0503020204020204" pitchFamily="34" charset="-122"/>
                </a:rPr>
                <a:t>，能够说出</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en-US" sz="2000" dirty="0">
                  <a:solidFill>
                    <a:srgbClr val="595959"/>
                  </a:solidFill>
                  <a:latin typeface="微软雅黑" panose="020B0503020204020204" pitchFamily="34" charset="-122"/>
                  <a:ea typeface="微软雅黑" panose="020B0503020204020204" pitchFamily="34" charset="-122"/>
                </a:rPr>
                <a:t>程序的编译和运行的过程</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的运行机制</a:t>
            </a:r>
          </a:p>
        </p:txBody>
      </p:sp>
      <p:sp>
        <p:nvSpPr>
          <p:cNvPr id="13" name="文本框 12"/>
          <p:cNvSpPr txBox="1"/>
          <p:nvPr/>
        </p:nvSpPr>
        <p:spPr>
          <a:xfrm>
            <a:off x="4295140" y="932180"/>
            <a:ext cx="716026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下面以</a:t>
            </a:r>
            <a:r>
              <a:rPr 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1.3</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节中的第一个</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程序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为例，对</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程序的编译运行过程进行详细地分析，</a:t>
            </a:r>
            <a:r>
              <a:rPr 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程序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从编写到运行的过程如下所示。</a:t>
            </a:r>
          </a:p>
        </p:txBody>
      </p:sp>
      <p:sp>
        <p:nvSpPr>
          <p:cNvPr id="15" name="文本框 14"/>
          <p:cNvSpPr txBox="1"/>
          <p:nvPr/>
        </p:nvSpPr>
        <p:spPr>
          <a:xfrm>
            <a:off x="1519555" y="2475230"/>
            <a:ext cx="9401175" cy="2861310"/>
          </a:xfrm>
          <a:prstGeom prst="rect">
            <a:avLst/>
          </a:prstGeom>
          <a:noFill/>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编写</a:t>
            </a:r>
            <a:r>
              <a:rPr lang="en-US" altLang="zh-CN" sz="2000" dirty="0">
                <a:solidFill>
                  <a:srgbClr val="1369B2"/>
                </a:solidFill>
                <a:latin typeface="微软雅黑" panose="020B0503020204020204" pitchFamily="34" charset="-122"/>
                <a:ea typeface="微软雅黑" panose="020B0503020204020204" pitchFamily="34" charset="-122"/>
              </a:rPr>
              <a:t>HelloWorld.java</a:t>
            </a:r>
            <a:r>
              <a:rPr lang="zh-CN" altLang="zh-CN" sz="2000" dirty="0">
                <a:solidFill>
                  <a:srgbClr val="595959"/>
                </a:solidFill>
                <a:latin typeface="微软雅黑" panose="020B0503020204020204" pitchFamily="34" charset="-122"/>
                <a:ea typeface="微软雅黑" panose="020B0503020204020204" pitchFamily="34" charset="-122"/>
              </a:rPr>
              <a:t>文件。</a:t>
            </a: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使用</a:t>
            </a:r>
            <a:r>
              <a:rPr lang="en-US" altLang="zh-CN" sz="2000" dirty="0" err="1">
                <a:solidFill>
                  <a:srgbClr val="1369B2"/>
                </a:solidFill>
                <a:latin typeface="微软雅黑" panose="020B0503020204020204" pitchFamily="34" charset="-122"/>
                <a:ea typeface="微软雅黑" panose="020B0503020204020204" pitchFamily="34" charset="-122"/>
                <a:sym typeface="+mn-ea"/>
              </a:rPr>
              <a:t>javac</a:t>
            </a:r>
            <a:r>
              <a:rPr lang="en-US" altLang="zh-CN" sz="2000" dirty="0">
                <a:solidFill>
                  <a:srgbClr val="1369B2"/>
                </a:solidFill>
                <a:latin typeface="微软雅黑" panose="020B0503020204020204" pitchFamily="34" charset="-122"/>
                <a:ea typeface="微软雅黑" panose="020B0503020204020204" pitchFamily="34" charset="-122"/>
                <a:sym typeface="+mn-ea"/>
              </a:rPr>
              <a:t> HelloWorld.java</a:t>
            </a:r>
            <a:r>
              <a:rPr lang="zh-CN" altLang="zh-CN" sz="2000" dirty="0">
                <a:solidFill>
                  <a:srgbClr val="595959"/>
                </a:solidFill>
                <a:latin typeface="微软雅黑" panose="020B0503020204020204" pitchFamily="34" charset="-122"/>
                <a:ea typeface="微软雅黑" panose="020B0503020204020204" pitchFamily="34" charset="-122"/>
                <a:sym typeface="+mn-ea"/>
              </a:rPr>
              <a:t>命令开启</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编译器，编译</a:t>
            </a:r>
            <a:r>
              <a:rPr lang="en-US" altLang="zh-CN" sz="2000" dirty="0">
                <a:solidFill>
                  <a:srgbClr val="595959"/>
                </a:solidFill>
                <a:latin typeface="微软雅黑" panose="020B0503020204020204" pitchFamily="34" charset="-122"/>
                <a:ea typeface="微软雅黑" panose="020B0503020204020204" pitchFamily="34" charset="-122"/>
                <a:sym typeface="+mn-ea"/>
              </a:rPr>
              <a:t>HelloWorld.java</a:t>
            </a:r>
            <a:r>
              <a:rPr lang="zh-CN" altLang="zh-CN" sz="2000" dirty="0">
                <a:solidFill>
                  <a:srgbClr val="595959"/>
                </a:solidFill>
                <a:latin typeface="微软雅黑" panose="020B0503020204020204" pitchFamily="34" charset="-122"/>
                <a:ea typeface="微软雅黑" panose="020B0503020204020204" pitchFamily="34" charset="-122"/>
                <a:sym typeface="+mn-ea"/>
              </a:rPr>
              <a:t>文件。编译结束后，编译器会自动生成一个名为</a:t>
            </a:r>
            <a:r>
              <a:rPr lang="en-US" altLang="zh-CN" sz="2000" dirty="0" err="1">
                <a:solidFill>
                  <a:srgbClr val="1369B2"/>
                </a:solidFill>
                <a:latin typeface="微软雅黑" panose="020B0503020204020204" pitchFamily="34" charset="-122"/>
                <a:ea typeface="微软雅黑" panose="020B0503020204020204" pitchFamily="34" charset="-122"/>
                <a:sym typeface="+mn-ea"/>
              </a:rPr>
              <a:t>HelloWorld.class</a:t>
            </a:r>
            <a:r>
              <a:rPr lang="zh-CN" altLang="zh-CN" sz="2000" dirty="0">
                <a:solidFill>
                  <a:srgbClr val="595959"/>
                </a:solidFill>
                <a:latin typeface="微软雅黑" panose="020B0503020204020204" pitchFamily="34" charset="-122"/>
                <a:ea typeface="微软雅黑" panose="020B0503020204020204" pitchFamily="34" charset="-122"/>
                <a:sym typeface="+mn-ea"/>
              </a:rPr>
              <a:t>的字节码文件。</a:t>
            </a:r>
            <a:endParaRPr lang="zh-CN" altLang="en-US"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使用</a:t>
            </a:r>
            <a:r>
              <a:rPr lang="en-US" altLang="zh-CN" sz="2000" dirty="0">
                <a:solidFill>
                  <a:srgbClr val="1369B2"/>
                </a:solidFill>
                <a:latin typeface="微软雅黑" panose="020B0503020204020204" pitchFamily="34" charset="-122"/>
                <a:ea typeface="微软雅黑" panose="020B0503020204020204" pitchFamily="34" charset="-122"/>
                <a:sym typeface="+mn-ea"/>
              </a:rPr>
              <a:t>java HelloWorld</a:t>
            </a:r>
            <a:r>
              <a:rPr lang="zh-CN" altLang="zh-CN" sz="2000" dirty="0">
                <a:solidFill>
                  <a:srgbClr val="595959"/>
                </a:solidFill>
                <a:latin typeface="微软雅黑" panose="020B0503020204020204" pitchFamily="34" charset="-122"/>
                <a:ea typeface="微软雅黑" panose="020B0503020204020204" pitchFamily="34" charset="-122"/>
                <a:sym typeface="+mn-ea"/>
              </a:rPr>
              <a:t>命令启动</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虚拟机运行程序，</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虚拟机首先将编译好的</a:t>
            </a:r>
            <a:r>
              <a:rPr lang="zh-CN" altLang="zh-CN" sz="2000" dirty="0">
                <a:solidFill>
                  <a:srgbClr val="1369B2"/>
                </a:solidFill>
                <a:latin typeface="微软雅黑" panose="020B0503020204020204" pitchFamily="34" charset="-122"/>
                <a:ea typeface="微软雅黑" panose="020B0503020204020204" pitchFamily="34" charset="-122"/>
                <a:sym typeface="+mn-ea"/>
              </a:rPr>
              <a:t>字节码文件</a:t>
            </a:r>
            <a:r>
              <a:rPr lang="zh-CN" altLang="zh-CN" sz="2000" dirty="0">
                <a:solidFill>
                  <a:srgbClr val="595959"/>
                </a:solidFill>
                <a:latin typeface="微软雅黑" panose="020B0503020204020204" pitchFamily="34" charset="-122"/>
                <a:ea typeface="微软雅黑" panose="020B0503020204020204" pitchFamily="34" charset="-122"/>
                <a:sym typeface="+mn-ea"/>
              </a:rPr>
              <a:t>加载到内存，这个过程被称为</a:t>
            </a:r>
            <a:r>
              <a:rPr lang="zh-CN" altLang="zh-CN" sz="2000" dirty="0">
                <a:solidFill>
                  <a:srgbClr val="1369B2"/>
                </a:solidFill>
                <a:latin typeface="微软雅黑" panose="020B0503020204020204" pitchFamily="34" charset="-122"/>
                <a:ea typeface="微软雅黑" panose="020B0503020204020204" pitchFamily="34" charset="-122"/>
                <a:sym typeface="+mn-ea"/>
              </a:rPr>
              <a:t>类加载</a:t>
            </a:r>
            <a:r>
              <a:rPr lang="zh-CN" altLang="zh-CN" sz="2000" dirty="0">
                <a:solidFill>
                  <a:srgbClr val="595959"/>
                </a:solidFill>
                <a:latin typeface="微软雅黑" panose="020B0503020204020204" pitchFamily="34" charset="-122"/>
                <a:ea typeface="微软雅黑" panose="020B0503020204020204" pitchFamily="34" charset="-122"/>
                <a:sym typeface="+mn-ea"/>
              </a:rPr>
              <a:t>，由类加载器完成。然后</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虚拟机</a:t>
            </a:r>
            <a:r>
              <a:rPr lang="zh-CN" altLang="zh-CN" sz="2000" dirty="0">
                <a:solidFill>
                  <a:srgbClr val="595959"/>
                </a:solidFill>
                <a:latin typeface="微软雅黑" panose="020B0503020204020204" pitchFamily="34" charset="-122"/>
                <a:ea typeface="微软雅黑" panose="020B0503020204020204" pitchFamily="34" charset="-122"/>
                <a:sym typeface="+mn-ea"/>
              </a:rPr>
              <a:t>针对加载到内存中的</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类进行解释执行，输出运行结果。</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037590" y="1106170"/>
            <a:ext cx="32575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41593" y="1232159"/>
            <a:ext cx="297434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Java程序的编译运行过程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的运行机制</a:t>
            </a:r>
          </a:p>
        </p:txBody>
      </p:sp>
      <p:sp>
        <p:nvSpPr>
          <p:cNvPr id="2" name="Rectangle 2"/>
          <p:cNvSpPr>
            <a:spLocks noChangeArrowheads="1"/>
          </p:cNvSpPr>
          <p:nvPr/>
        </p:nvSpPr>
        <p:spPr bwMode="auto">
          <a:xfrm>
            <a:off x="6599206" y="2205793"/>
            <a:ext cx="130209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文本框 8"/>
          <p:cNvSpPr txBox="1"/>
          <p:nvPr/>
        </p:nvSpPr>
        <p:spPr>
          <a:xfrm>
            <a:off x="1487226" y="2397509"/>
            <a:ext cx="9495360" cy="193802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通过上面的分析不难发现，</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程序是由</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zh-CN" sz="2000" dirty="0">
                <a:solidFill>
                  <a:srgbClr val="1369B2"/>
                </a:solidFill>
                <a:latin typeface="微软雅黑" panose="020B0503020204020204" pitchFamily="34" charset="-122"/>
                <a:ea typeface="微软雅黑" panose="020B0503020204020204" pitchFamily="34" charset="-122"/>
              </a:rPr>
              <a:t>虚拟机</a:t>
            </a:r>
            <a:r>
              <a:rPr lang="zh-CN" altLang="zh-CN" sz="2000" dirty="0">
                <a:solidFill>
                  <a:srgbClr val="595959"/>
                </a:solidFill>
                <a:latin typeface="微软雅黑" panose="020B0503020204020204" pitchFamily="34" charset="-122"/>
                <a:ea typeface="微软雅黑" panose="020B0503020204020204" pitchFamily="34" charset="-122"/>
              </a:rPr>
              <a:t>负责解释执行的，并非操作系统。这样做的好处是可以实现</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程序的</a:t>
            </a:r>
            <a:r>
              <a:rPr lang="zh-CN" altLang="zh-CN" sz="2000" dirty="0">
                <a:solidFill>
                  <a:srgbClr val="1369B2"/>
                </a:solidFill>
                <a:latin typeface="微软雅黑" panose="020B0503020204020204" pitchFamily="34" charset="-122"/>
                <a:ea typeface="微软雅黑" panose="020B0503020204020204" pitchFamily="34" charset="-122"/>
              </a:rPr>
              <a:t>跨平台</a:t>
            </a:r>
            <a:r>
              <a:rPr lang="zh-CN" altLang="zh-CN" sz="2000" dirty="0">
                <a:solidFill>
                  <a:srgbClr val="595959"/>
                </a:solidFill>
                <a:latin typeface="微软雅黑" panose="020B0503020204020204" pitchFamily="34" charset="-122"/>
                <a:ea typeface="微软雅黑" panose="020B0503020204020204" pitchFamily="34" charset="-122"/>
              </a:rPr>
              <a:t>。也就是说，在不同的</a:t>
            </a:r>
            <a:r>
              <a:rPr lang="zh-CN" altLang="zh-CN" sz="2000" dirty="0">
                <a:solidFill>
                  <a:srgbClr val="1369B2"/>
                </a:solidFill>
                <a:latin typeface="微软雅黑" panose="020B0503020204020204" pitchFamily="34" charset="-122"/>
                <a:ea typeface="微软雅黑" panose="020B0503020204020204" pitchFamily="34" charset="-122"/>
              </a:rPr>
              <a:t>操作系统</a:t>
            </a:r>
            <a:r>
              <a:rPr lang="zh-CN" altLang="zh-CN" sz="2000" dirty="0">
                <a:solidFill>
                  <a:srgbClr val="595959"/>
                </a:solidFill>
                <a:latin typeface="微软雅黑" panose="020B0503020204020204" pitchFamily="34" charset="-122"/>
                <a:ea typeface="微软雅黑" panose="020B0503020204020204" pitchFamily="34" charset="-122"/>
              </a:rPr>
              <a:t>上，可以运行相同的</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程序，不同操作系统只需安装不同版本的</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虚拟机即可。不同操作系统安装不同版本</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虚拟机示意图</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5" name="Chevron 3"/>
          <p:cNvSpPr/>
          <p:nvPr>
            <p:custDataLst>
              <p:tags r:id="rId1"/>
            </p:custDataLst>
          </p:nvPr>
        </p:nvSpPr>
        <p:spPr>
          <a:xfrm>
            <a:off x="1037590" y="1106170"/>
            <a:ext cx="32575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41593" y="1232159"/>
            <a:ext cx="297434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Java程序的编译运行过程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911206" y="2681470"/>
            <a:ext cx="5688000" cy="283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Java</a:t>
            </a:r>
            <a:r>
              <a:rPr lang="zh-CN" altLang="zh-CN" sz="2000" dirty="0">
                <a:solidFill>
                  <a:srgbClr val="595959"/>
                </a:solidFill>
                <a:latin typeface="微软雅黑" panose="020B0503020204020204" pitchFamily="34" charset="-122"/>
                <a:ea typeface="微软雅黑" panose="020B0503020204020204" pitchFamily="34" charset="-122"/>
              </a:rPr>
              <a:t>是一门</a:t>
            </a:r>
            <a:r>
              <a:rPr lang="zh-CN" altLang="en-US" sz="2000" dirty="0">
                <a:solidFill>
                  <a:srgbClr val="1369B2"/>
                </a:solidFill>
                <a:latin typeface="微软雅黑" panose="020B0503020204020204" pitchFamily="34" charset="-122"/>
                <a:ea typeface="微软雅黑" panose="020B0503020204020204" pitchFamily="34" charset="-122"/>
                <a:cs typeface="+mn-ea"/>
              </a:rPr>
              <a:t>高级程序设计语言</a:t>
            </a:r>
            <a:r>
              <a:rPr lang="zh-CN" altLang="zh-CN" sz="2000" dirty="0">
                <a:solidFill>
                  <a:srgbClr val="595959"/>
                </a:solidFill>
                <a:latin typeface="微软雅黑" panose="020B0503020204020204" pitchFamily="34" charset="-122"/>
                <a:ea typeface="微软雅黑" panose="020B0503020204020204" pitchFamily="34" charset="-122"/>
              </a:rPr>
              <a:t>，自问世以来，</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就受到了前所未有的关注，并成为计算机、移动电话、家用电器等领域中最受欢迎的开发语言之一。本章将针对</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语言的</a:t>
            </a:r>
            <a:r>
              <a:rPr lang="zh-CN" altLang="en-US" sz="2000" dirty="0">
                <a:solidFill>
                  <a:srgbClr val="1369B2"/>
                </a:solidFill>
                <a:latin typeface="微软雅黑" panose="020B0503020204020204" pitchFamily="34" charset="-122"/>
                <a:ea typeface="微软雅黑" panose="020B0503020204020204" pitchFamily="34" charset="-122"/>
                <a:cs typeface="+mn-ea"/>
              </a:rPr>
              <a:t>特点</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发展史</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开发运行环境</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cs typeface="+mn-ea"/>
              </a:rPr>
              <a:t>运行机制</a:t>
            </a:r>
            <a:r>
              <a:rPr lang="zh-CN" altLang="zh-CN" sz="2000" dirty="0">
                <a:solidFill>
                  <a:srgbClr val="595959"/>
                </a:solidFill>
                <a:latin typeface="微软雅黑" panose="020B0503020204020204" pitchFamily="34" charset="-122"/>
                <a:ea typeface="微软雅黑" panose="020B0503020204020204" pitchFamily="34" charset="-122"/>
              </a:rPr>
              <a:t>以及</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a:t>
            </a:r>
            <a:r>
              <a:rPr lang="zh-CN" altLang="en-US" sz="2000" dirty="0">
                <a:solidFill>
                  <a:srgbClr val="1369B2"/>
                </a:solidFill>
                <a:latin typeface="微软雅黑" panose="020B0503020204020204" pitchFamily="34" charset="-122"/>
                <a:ea typeface="微软雅黑" panose="020B0503020204020204" pitchFamily="34" charset="-122"/>
                <a:cs typeface="+mn-ea"/>
              </a:rPr>
              <a:t>开发工具</a:t>
            </a:r>
            <a:r>
              <a:rPr lang="zh-CN" altLang="zh-CN" sz="2000" dirty="0">
                <a:solidFill>
                  <a:srgbClr val="595959"/>
                </a:solidFill>
                <a:latin typeface="微软雅黑" panose="020B0503020204020204" pitchFamily="34" charset="-122"/>
                <a:ea typeface="微软雅黑" panose="020B0503020204020204" pitchFamily="34" charset="-122"/>
              </a:rPr>
              <a:t>等内容进行介绍</a:t>
            </a:r>
            <a:r>
              <a:rPr lang="zh-CN" sz="2000" dirty="0">
                <a:solidFill>
                  <a:srgbClr val="595959"/>
                </a:solidFill>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3"/>
          <a:stretch>
            <a:fillRect/>
          </a:stretch>
        </p:blipFill>
        <p:spPr>
          <a:xfrm>
            <a:off x="6925275" y="2840831"/>
            <a:ext cx="4353932" cy="25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的运行机制</a:t>
            </a:r>
          </a:p>
        </p:txBody>
      </p:sp>
      <p:sp>
        <p:nvSpPr>
          <p:cNvPr id="2" name="Rectangle 2"/>
          <p:cNvSpPr>
            <a:spLocks noChangeArrowheads="1"/>
          </p:cNvSpPr>
          <p:nvPr/>
        </p:nvSpPr>
        <p:spPr bwMode="auto">
          <a:xfrm>
            <a:off x="6599206" y="2205793"/>
            <a:ext cx="130209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269226" y="2093406"/>
          <a:ext cx="5652480" cy="2304000"/>
        </p:xfrm>
        <a:graphic>
          <a:graphicData uri="http://schemas.openxmlformats.org/presentationml/2006/ole">
            <mc:AlternateContent xmlns:mc="http://schemas.openxmlformats.org/markup-compatibility/2006">
              <mc:Choice xmlns:v="urn:schemas-microsoft-com:vml" Requires="v">
                <p:oleObj spid="_x0000_s18510" r:id="rId5" imgW="10299700" imgH="4191000" progId="Visio.Drawing.11">
                  <p:embed/>
                </p:oleObj>
              </mc:Choice>
              <mc:Fallback>
                <p:oleObj r:id="rId5" imgW="10299700" imgH="419100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9226" y="2093406"/>
                        <a:ext cx="5652480" cy="2304000"/>
                      </a:xfrm>
                      <a:prstGeom prst="rect">
                        <a:avLst/>
                      </a:prstGeom>
                      <a:noFill/>
                    </p:spPr>
                  </p:pic>
                </p:oleObj>
              </mc:Fallback>
            </mc:AlternateContent>
          </a:graphicData>
        </a:graphic>
      </p:graphicFrame>
      <p:sp>
        <p:nvSpPr>
          <p:cNvPr id="11" name="文本框 10"/>
          <p:cNvSpPr txBox="1"/>
          <p:nvPr/>
        </p:nvSpPr>
        <p:spPr>
          <a:xfrm>
            <a:off x="1037590" y="4852670"/>
            <a:ext cx="10460990" cy="1014730"/>
          </a:xfrm>
          <a:prstGeom prst="rect">
            <a:avLst/>
          </a:prstGeom>
          <a:noFill/>
        </p:spPr>
        <p:txBody>
          <a:bodyPr wrap="square" rtlCol="0">
            <a:spAutoFit/>
          </a:bodyPr>
          <a:lstStyle/>
          <a:p>
            <a:pPr indent="0"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程序的</a:t>
            </a:r>
            <a:r>
              <a:rPr lang="zh-CN" altLang="zh-CN" sz="2000" dirty="0">
                <a:solidFill>
                  <a:srgbClr val="1369B2"/>
                </a:solidFill>
                <a:latin typeface="微软雅黑" panose="020B0503020204020204" pitchFamily="34" charset="-122"/>
                <a:ea typeface="微软雅黑" panose="020B0503020204020204" pitchFamily="34" charset="-122"/>
              </a:rPr>
              <a:t>跨平台</a:t>
            </a:r>
            <a:r>
              <a:rPr lang="zh-CN" altLang="zh-CN" sz="2000" dirty="0">
                <a:solidFill>
                  <a:srgbClr val="595959"/>
                </a:solidFill>
                <a:latin typeface="微软雅黑" panose="020B0503020204020204" pitchFamily="34" charset="-122"/>
                <a:ea typeface="微软雅黑" panose="020B0503020204020204" pitchFamily="34" charset="-122"/>
              </a:rPr>
              <a:t>特性，有效地解决了程序设计语言在不同操作系统编译时产生不同机器代码的问题，大大降低了</a:t>
            </a:r>
            <a:r>
              <a:rPr lang="zh-CN" altLang="zh-CN" sz="2000" dirty="0">
                <a:solidFill>
                  <a:srgbClr val="1369B2"/>
                </a:solidFill>
                <a:latin typeface="微软雅黑" panose="020B0503020204020204" pitchFamily="34" charset="-122"/>
                <a:ea typeface="微软雅黑" panose="020B0503020204020204" pitchFamily="34" charset="-122"/>
              </a:rPr>
              <a:t>程序开发</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维护</a:t>
            </a:r>
            <a:r>
              <a:rPr lang="zh-CN" altLang="zh-CN" sz="2000" dirty="0">
                <a:solidFill>
                  <a:srgbClr val="595959"/>
                </a:solidFill>
                <a:latin typeface="微软雅黑" panose="020B0503020204020204" pitchFamily="34" charset="-122"/>
                <a:ea typeface="微软雅黑" panose="020B0503020204020204" pitchFamily="34" charset="-122"/>
              </a:rPr>
              <a:t>的成本。</a:t>
            </a:r>
          </a:p>
        </p:txBody>
      </p:sp>
      <p:sp>
        <p:nvSpPr>
          <p:cNvPr id="5" name="Chevron 3"/>
          <p:cNvSpPr/>
          <p:nvPr>
            <p:custDataLst>
              <p:tags r:id="rId2"/>
            </p:custDataLst>
          </p:nvPr>
        </p:nvSpPr>
        <p:spPr>
          <a:xfrm>
            <a:off x="1037590" y="1106170"/>
            <a:ext cx="32575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60363" y="1240414"/>
            <a:ext cx="2212340" cy="398780"/>
          </a:xfrm>
          <a:prstGeom prst="rect">
            <a:avLst/>
          </a:prstGeom>
          <a:noFill/>
        </p:spPr>
        <p:txBody>
          <a:bodyPr wrap="none" rtlCol="0">
            <a:spAutoFit/>
          </a:bodyPr>
          <a:lstStyle/>
          <a:p>
            <a:r>
              <a:rPr sz="2000" dirty="0">
                <a:solidFill>
                  <a:srgbClr val="1369B2"/>
                </a:solidFill>
                <a:latin typeface="微软雅黑" panose="020B0503020204020204" pitchFamily="34" charset="-122"/>
                <a:ea typeface="微软雅黑" panose="020B0503020204020204" pitchFamily="34" charset="-122"/>
                <a:sym typeface="+mn-ea"/>
              </a:rPr>
              <a:t>Java虚拟机示意图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en-US" altLang="zh-CN" sz="3400" b="1" dirty="0">
                <a:solidFill>
                  <a:srgbClr val="1369B2"/>
                </a:solidFill>
                <a:latin typeface="微软雅黑" panose="020B0503020204020204" pitchFamily="34" charset="-122"/>
                <a:ea typeface="微软雅黑" panose="020B0503020204020204" pitchFamily="34" charset="-122"/>
                <a:cs typeface="+mn-ea"/>
                <a:sym typeface="+mn-lt"/>
              </a:rPr>
              <a:t>IntelliJ IDEA</a:t>
            </a:r>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开发工具</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横卷形 13"/>
          <p:cNvSpPr/>
          <p:nvPr/>
        </p:nvSpPr>
        <p:spPr>
          <a:xfrm>
            <a:off x="982980" y="1368425"/>
            <a:ext cx="10079990" cy="3969385"/>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endParaRPr lang="zh-CN" altLang="en-US" dirty="0">
              <a:solidFill>
                <a:srgbClr val="595959"/>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8632351" y="2267130"/>
            <a:ext cx="2209524" cy="2171429"/>
          </a:xfrm>
          <a:prstGeom prst="rect">
            <a:avLst/>
          </a:prstGeom>
        </p:spPr>
      </p:pic>
      <p:sp>
        <p:nvSpPr>
          <p:cNvPr id="2" name="文本框 1"/>
          <p:cNvSpPr txBox="1"/>
          <p:nvPr/>
        </p:nvSpPr>
        <p:spPr>
          <a:xfrm>
            <a:off x="1775206" y="2157765"/>
            <a:ext cx="6552000" cy="2399665"/>
          </a:xfrm>
          <a:prstGeom prst="rect">
            <a:avLst/>
          </a:prstGeom>
          <a:noFill/>
        </p:spPr>
        <p:txBody>
          <a:bodyPr wrap="square" rtlCol="0">
            <a:spAutoFit/>
          </a:bodyPr>
          <a:lstStyle/>
          <a:p>
            <a:pPr indent="53975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IntelliJ IDEA</a:t>
            </a:r>
            <a:r>
              <a:rPr lang="zh-CN" altLang="zh-CN" sz="2000" dirty="0">
                <a:solidFill>
                  <a:srgbClr val="595959"/>
                </a:solidFill>
                <a:latin typeface="微软雅黑" panose="020B0503020204020204" pitchFamily="34" charset="-122"/>
                <a:ea typeface="微软雅黑" panose="020B0503020204020204" pitchFamily="34" charset="-122"/>
              </a:rPr>
              <a:t>简称</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在智能代码助手、代码自动提示、重构、</a:t>
            </a:r>
            <a:r>
              <a:rPr lang="en-US" altLang="zh-CN" sz="2000" dirty="0">
                <a:solidFill>
                  <a:srgbClr val="595959"/>
                </a:solidFill>
                <a:latin typeface="微软雅黑" panose="020B0503020204020204" pitchFamily="34" charset="-122"/>
                <a:ea typeface="微软雅黑" panose="020B0503020204020204" pitchFamily="34" charset="-122"/>
              </a:rPr>
              <a:t>J2EE</a:t>
            </a:r>
            <a:r>
              <a:rPr lang="zh-CN" altLang="zh-CN" sz="2000" dirty="0">
                <a:solidFill>
                  <a:srgbClr val="595959"/>
                </a:solidFill>
                <a:latin typeface="微软雅黑" panose="020B0503020204020204" pitchFamily="34" charset="-122"/>
                <a:ea typeface="微软雅黑" panose="020B0503020204020204" pitchFamily="34" charset="-122"/>
              </a:rPr>
              <a:t>支持、</a:t>
            </a:r>
            <a:r>
              <a:rPr lang="en-US" altLang="zh-CN" sz="2000" dirty="0">
                <a:solidFill>
                  <a:srgbClr val="595959"/>
                </a:solidFill>
                <a:latin typeface="微软雅黑" panose="020B0503020204020204" pitchFamily="34" charset="-122"/>
                <a:ea typeface="微软雅黑" panose="020B0503020204020204" pitchFamily="34" charset="-122"/>
              </a:rPr>
              <a:t>Ant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JUnit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CVS</a:t>
            </a:r>
            <a:r>
              <a:rPr lang="zh-CN" altLang="zh-CN" sz="2000" dirty="0">
                <a:solidFill>
                  <a:srgbClr val="595959"/>
                </a:solidFill>
                <a:latin typeface="微软雅黑" panose="020B0503020204020204" pitchFamily="34" charset="-122"/>
                <a:ea typeface="微软雅黑" panose="020B0503020204020204" pitchFamily="34" charset="-122"/>
              </a:rPr>
              <a:t>整合、代码审查、创新的</a:t>
            </a:r>
            <a:r>
              <a:rPr lang="en-US" altLang="zh-CN" sz="2000" dirty="0">
                <a:solidFill>
                  <a:srgbClr val="595959"/>
                </a:solidFill>
                <a:latin typeface="微软雅黑" panose="020B0503020204020204" pitchFamily="34" charset="-122"/>
                <a:ea typeface="微软雅黑" panose="020B0503020204020204" pitchFamily="34" charset="-122"/>
              </a:rPr>
              <a:t>GUI</a:t>
            </a:r>
            <a:r>
              <a:rPr lang="zh-CN" altLang="zh-CN" sz="2000" dirty="0">
                <a:solidFill>
                  <a:srgbClr val="595959"/>
                </a:solidFill>
                <a:latin typeface="微软雅黑" panose="020B0503020204020204" pitchFamily="34" charset="-122"/>
                <a:ea typeface="微软雅黑" panose="020B0503020204020204" pitchFamily="34" charset="-122"/>
              </a:rPr>
              <a:t>设计等方面的功能是非常完善的。</a:t>
            </a:r>
          </a:p>
          <a:p>
            <a:pPr indent="53975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本书后续章节的</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程序编写及运行都将采用</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开发工具。</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5"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开发工具</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501549"/>
            <a:ext cx="5866130" cy="991870"/>
            <a:chOff x="8472" y="5681"/>
            <a:chExt cx="9238" cy="1562"/>
          </a:xfrm>
        </p:grpSpPr>
        <p:sp>
          <p:nvSpPr>
            <p:cNvPr id="15" name="TextBox 35"/>
            <p:cNvSpPr txBox="1">
              <a:spLocks noChangeArrowheads="1"/>
            </p:cNvSpPr>
            <p:nvPr/>
          </p:nvSpPr>
          <p:spPr bwMode="auto">
            <a:xfrm>
              <a:off x="9159" y="5681"/>
              <a:ext cx="8551" cy="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掌握</a:t>
              </a:r>
              <a:r>
                <a:rPr sz="2000" dirty="0">
                  <a:solidFill>
                    <a:srgbClr val="1369B2"/>
                  </a:solidFill>
                  <a:latin typeface="微软雅黑" panose="020B0503020204020204" pitchFamily="34" charset="-122"/>
                  <a:ea typeface="微软雅黑" panose="020B0503020204020204" pitchFamily="34" charset="-122"/>
                </a:rPr>
                <a:t>IntelliJ IDEA的安装与启动</a:t>
              </a:r>
              <a:r>
                <a:rPr lang="zh-CN" sz="2000" dirty="0">
                  <a:solidFill>
                    <a:srgbClr val="595959"/>
                  </a:solidFill>
                  <a:latin typeface="微软雅黑" panose="020B0503020204020204" pitchFamily="34" charset="-122"/>
                  <a:ea typeface="微软雅黑" panose="020B0503020204020204" pitchFamily="34" charset="-122"/>
                </a:rPr>
                <a:t>，能够独立安装</a:t>
              </a:r>
              <a:r>
                <a:rPr lang="zh-CN" sz="2000" dirty="0">
                  <a:solidFill>
                    <a:srgbClr val="595959"/>
                  </a:solidFill>
                  <a:latin typeface="微软雅黑" panose="020B0503020204020204" pitchFamily="34" charset="-122"/>
                  <a:ea typeface="微软雅黑" panose="020B0503020204020204" pitchFamily="34" charset="-122"/>
                  <a:sym typeface="+mn-ea"/>
                </a:rPr>
                <a:t>并启动</a:t>
              </a:r>
              <a:r>
                <a:rPr sz="2000" dirty="0">
                  <a:solidFill>
                    <a:srgbClr val="595959"/>
                  </a:solidFill>
                  <a:latin typeface="微软雅黑" panose="020B0503020204020204" pitchFamily="34" charset="-122"/>
                  <a:ea typeface="微软雅黑" panose="020B0503020204020204" pitchFamily="34" charset="-122"/>
                  <a:sym typeface="+mn-ea"/>
                </a:rPr>
                <a:t>IntelliJ IDEA</a:t>
              </a:r>
              <a:endParaRPr lang="zh-CN" sz="2000" dirty="0">
                <a:solidFill>
                  <a:srgbClr val="595959"/>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
        <p:nvSpPr>
          <p:cNvPr id="10" name="矩形 9"/>
          <p:cNvSpPr/>
          <p:nvPr/>
        </p:nvSpPr>
        <p:spPr>
          <a:xfrm>
            <a:off x="1063570" y="2414444"/>
            <a:ext cx="944880" cy="398780"/>
          </a:xfrm>
          <a:prstGeom prst="rect">
            <a:avLst/>
          </a:prstGeom>
        </p:spPr>
        <p:txBody>
          <a:bodyPr wrap="none">
            <a:spAutoFit/>
          </a:bodyPr>
          <a:lstStyle/>
          <a:p>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步骤一</a:t>
            </a:r>
          </a:p>
        </p:txBody>
      </p:sp>
      <p:sp>
        <p:nvSpPr>
          <p:cNvPr id="11" name="文本框 10"/>
          <p:cNvSpPr txBox="1"/>
          <p:nvPr/>
        </p:nvSpPr>
        <p:spPr>
          <a:xfrm>
            <a:off x="2131060" y="2277745"/>
            <a:ext cx="2374265" cy="2861310"/>
          </a:xfrm>
          <a:prstGeom prst="rect">
            <a:avLst/>
          </a:prstGeom>
          <a:noFill/>
        </p:spPr>
        <p:txBody>
          <a:bodyPr wrap="square" rtlCol="0">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登录</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en-US" sz="2000" dirty="0">
                <a:solidFill>
                  <a:srgbClr val="595959"/>
                </a:solidFill>
                <a:latin typeface="微软雅黑" panose="020B0503020204020204" pitchFamily="34" charset="-122"/>
                <a:ea typeface="微软雅黑" panose="020B0503020204020204" pitchFamily="34" charset="-122"/>
              </a:rPr>
              <a:t>官网下载</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en-US" sz="2000" dirty="0">
                <a:solidFill>
                  <a:srgbClr val="595959"/>
                </a:solidFill>
                <a:latin typeface="微软雅黑" panose="020B0503020204020204" pitchFamily="34" charset="-122"/>
                <a:ea typeface="微软雅黑" panose="020B0503020204020204" pitchFamily="34" charset="-122"/>
              </a:rPr>
              <a:t>安装包，</a:t>
            </a:r>
            <a:r>
              <a:rPr lang="zh-CN" altLang="zh-CN" sz="2000" dirty="0">
                <a:solidFill>
                  <a:srgbClr val="595959"/>
                </a:solidFill>
                <a:latin typeface="微软雅黑" panose="020B0503020204020204" pitchFamily="34" charset="-122"/>
                <a:ea typeface="微软雅黑" panose="020B0503020204020204" pitchFamily="34" charset="-122"/>
              </a:rPr>
              <a:t>旗舰版比社区版的组件更全面，因此这里我们选择使用旗舰版</a:t>
            </a:r>
            <a:r>
              <a:rPr lang="zh-CN" altLang="en-US" sz="2000" dirty="0">
                <a:solidFill>
                  <a:srgbClr val="595959"/>
                </a:solidFill>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4"/>
          <a:stretch>
            <a:fillRect/>
          </a:stretch>
        </p:blipFill>
        <p:spPr>
          <a:xfrm>
            <a:off x="4867275" y="1918970"/>
            <a:ext cx="5848052" cy="3492000"/>
          </a:xfrm>
          <a:prstGeom prst="rect">
            <a:avLst/>
          </a:prstGeom>
        </p:spPr>
      </p:pic>
      <p:sp>
        <p:nvSpPr>
          <p:cNvPr id="5" name="Chevron 3"/>
          <p:cNvSpPr/>
          <p:nvPr>
            <p:custDataLst>
              <p:tags r:id="rId1"/>
            </p:custDataLst>
          </p:nvPr>
        </p:nvSpPr>
        <p:spPr>
          <a:xfrm>
            <a:off x="1063625" y="934085"/>
            <a:ext cx="32575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99378" y="1068329"/>
            <a:ext cx="280289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安装</a:t>
            </a:r>
            <a:r>
              <a:rPr lang="en-US" altLang="zh-CN" sz="2000" dirty="0">
                <a:solidFill>
                  <a:srgbClr val="1369B2"/>
                </a:solidFill>
                <a:latin typeface="微软雅黑" panose="020B0503020204020204" pitchFamily="34" charset="-122"/>
                <a:ea typeface="微软雅黑" panose="020B0503020204020204" pitchFamily="34" charset="-122"/>
                <a:sym typeface="+mn-ea"/>
              </a:rPr>
              <a:t>IDEA</a:t>
            </a:r>
            <a:r>
              <a:rPr lang="zh-CN" altLang="en-US" sz="2000" dirty="0">
                <a:solidFill>
                  <a:srgbClr val="1369B2"/>
                </a:solidFill>
                <a:latin typeface="微软雅黑" panose="020B0503020204020204" pitchFamily="34" charset="-122"/>
                <a:ea typeface="微软雅黑" panose="020B0503020204020204" pitchFamily="34" charset="-122"/>
                <a:sym typeface="+mn-ea"/>
              </a:rPr>
              <a:t>开发工具步骤</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
        <p:nvSpPr>
          <p:cNvPr id="24" name="文本框 23"/>
          <p:cNvSpPr txBox="1"/>
          <p:nvPr/>
        </p:nvSpPr>
        <p:spPr>
          <a:xfrm>
            <a:off x="2160270" y="1887855"/>
            <a:ext cx="2353310" cy="2861310"/>
          </a:xfrm>
          <a:prstGeom prst="rect">
            <a:avLst/>
          </a:prstGeom>
          <a:noFill/>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下载完成后，双击安装包，进入</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安装欢迎界面，单击“</a:t>
            </a:r>
            <a:r>
              <a:rPr lang="en-US" altLang="zh-CN" sz="2000" dirty="0">
                <a:solidFill>
                  <a:srgbClr val="595959"/>
                </a:solidFill>
                <a:latin typeface="微软雅黑" panose="020B0503020204020204" pitchFamily="34" charset="-122"/>
                <a:ea typeface="微软雅黑" panose="020B0503020204020204" pitchFamily="34" charset="-122"/>
              </a:rPr>
              <a:t>Next</a:t>
            </a:r>
            <a:r>
              <a:rPr lang="zh-CN" altLang="zh-CN" sz="2000" dirty="0">
                <a:solidFill>
                  <a:srgbClr val="595959"/>
                </a:solidFill>
                <a:latin typeface="微软雅黑" panose="020B0503020204020204" pitchFamily="34" charset="-122"/>
                <a:ea typeface="微软雅黑" panose="020B0503020204020204" pitchFamily="34" charset="-122"/>
              </a:rPr>
              <a:t>”按钮，进入安装路径设置界面</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2" name="对象 1"/>
          <p:cNvGraphicFramePr/>
          <p:nvPr/>
        </p:nvGraphicFramePr>
        <p:xfrm>
          <a:off x="4942840" y="1875155"/>
          <a:ext cx="5696585" cy="3924300"/>
        </p:xfrm>
        <a:graphic>
          <a:graphicData uri="http://schemas.openxmlformats.org/presentationml/2006/ole">
            <mc:AlternateContent xmlns:mc="http://schemas.openxmlformats.org/markup-compatibility/2006">
              <mc:Choice xmlns:v="urn:schemas-microsoft-com:vml" Requires="v">
                <p:oleObj spid="_x0000_s19467" r:id="rId4" imgW="4791075" imgH="3676650" progId="Paint.Picture">
                  <p:embed/>
                </p:oleObj>
              </mc:Choice>
              <mc:Fallback>
                <p:oleObj r:id="rId4" imgW="4791075" imgH="3676650" progId="Paint.Picture">
                  <p:embed/>
                  <p:pic>
                    <p:nvPicPr>
                      <p:cNvPr id="0" name="图片 2"/>
                      <p:cNvPicPr/>
                      <p:nvPr/>
                    </p:nvPicPr>
                    <p:blipFill>
                      <a:blip r:embed="rId5"/>
                      <a:stretch>
                        <a:fillRect/>
                      </a:stretch>
                    </p:blipFill>
                    <p:spPr>
                      <a:xfrm>
                        <a:off x="4942840" y="1875155"/>
                        <a:ext cx="5696585" cy="3924300"/>
                      </a:xfrm>
                      <a:prstGeom prst="rect">
                        <a:avLst/>
                      </a:prstGeom>
                    </p:spPr>
                  </p:pic>
                </p:oleObj>
              </mc:Fallback>
            </mc:AlternateContent>
          </a:graphicData>
        </a:graphic>
      </p:graphicFrame>
      <p:sp>
        <p:nvSpPr>
          <p:cNvPr id="10" name="矩形 9"/>
          <p:cNvSpPr/>
          <p:nvPr/>
        </p:nvSpPr>
        <p:spPr>
          <a:xfrm>
            <a:off x="1143580" y="2044239"/>
            <a:ext cx="944880" cy="398780"/>
          </a:xfrm>
          <a:prstGeom prst="rect">
            <a:avLst/>
          </a:prstGeom>
        </p:spPr>
        <p:txBody>
          <a:bodyPr wrap="none">
            <a:spAutoFit/>
          </a:bodyPr>
          <a:lstStyle/>
          <a:p>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步骤二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8684" y="1916872"/>
            <a:ext cx="944880" cy="398780"/>
          </a:xfrm>
          <a:prstGeom prst="rect">
            <a:avLst/>
          </a:prstGeom>
        </p:spPr>
        <p:txBody>
          <a:bodyPr wrap="none">
            <a:spAutoFit/>
          </a:bodyPr>
          <a:lstStyle/>
          <a:p>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步骤三</a:t>
            </a:r>
            <a:endParaRPr lang="zh-CN" altLang="en-US" sz="2000" dirty="0"/>
          </a:p>
        </p:txBody>
      </p:sp>
      <p:sp>
        <p:nvSpPr>
          <p:cNvPr id="12" name="文本框 11"/>
          <p:cNvSpPr txBox="1"/>
          <p:nvPr/>
        </p:nvSpPr>
        <p:spPr>
          <a:xfrm>
            <a:off x="1933575" y="1773555"/>
            <a:ext cx="3014980" cy="2861310"/>
          </a:xfrm>
          <a:prstGeom prst="rect">
            <a:avLst/>
          </a:prstGeom>
          <a:noFill/>
        </p:spPr>
        <p:txBody>
          <a:bodyPr wrap="square" rtlCol="0">
            <a:spAutoFit/>
          </a:bodyPr>
          <a:lstStyle/>
          <a:p>
            <a:pPr>
              <a:lnSpc>
                <a:spcPct val="150000"/>
              </a:lnSpc>
            </a:pPr>
            <a:r>
              <a:rPr sz="2000" dirty="0">
                <a:solidFill>
                  <a:srgbClr val="595959"/>
                </a:solidFill>
                <a:latin typeface="微软雅黑" panose="020B0503020204020204" pitchFamily="34" charset="-122"/>
                <a:ea typeface="微软雅黑" panose="020B0503020204020204" pitchFamily="34" charset="-122"/>
              </a:rPr>
              <a:t>IDEA有默认安装路径，读者可以单击“Browser”按钮修改安装路径。设置完安装路径之后，单击“Next”按钮，进入基本安装选项配置界面</a:t>
            </a:r>
            <a:r>
              <a:rPr lang="zh-CN"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2" name="对象 1"/>
          <p:cNvGraphicFramePr/>
          <p:nvPr/>
        </p:nvGraphicFramePr>
        <p:xfrm>
          <a:off x="5302885" y="1773555"/>
          <a:ext cx="4794885" cy="3679825"/>
        </p:xfrm>
        <a:graphic>
          <a:graphicData uri="http://schemas.openxmlformats.org/presentationml/2006/ole">
            <mc:AlternateContent xmlns:mc="http://schemas.openxmlformats.org/markup-compatibility/2006">
              <mc:Choice xmlns:v="urn:schemas-microsoft-com:vml" Requires="v">
                <p:oleObj spid="_x0000_s20491" r:id="rId4" imgW="4791075" imgH="3676650" progId="Paint.Picture">
                  <p:embed/>
                </p:oleObj>
              </mc:Choice>
              <mc:Fallback>
                <p:oleObj r:id="rId4" imgW="4791075" imgH="3676650" progId="Paint.Picture">
                  <p:embed/>
                  <p:pic>
                    <p:nvPicPr>
                      <p:cNvPr id="0" name="图片 2"/>
                      <p:cNvPicPr/>
                      <p:nvPr/>
                    </p:nvPicPr>
                    <p:blipFill>
                      <a:blip r:embed="rId5"/>
                      <a:stretch>
                        <a:fillRect/>
                      </a:stretch>
                    </p:blipFill>
                    <p:spPr>
                      <a:xfrm>
                        <a:off x="5302885" y="1773555"/>
                        <a:ext cx="4794885" cy="3679825"/>
                      </a:xfrm>
                      <a:prstGeom prst="rect">
                        <a:avLst/>
                      </a:prstGeom>
                    </p:spPr>
                  </p:pic>
                </p:oleObj>
              </mc:Fallback>
            </mc:AlternateContent>
          </a:graphicData>
        </a:graphic>
      </p:graphicFrame>
      <p:sp>
        <p:nvSpPr>
          <p:cNvPr id="4"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365885" y="2133600"/>
            <a:ext cx="963930" cy="398780"/>
          </a:xfrm>
          <a:prstGeom prst="rect">
            <a:avLst/>
          </a:prstGeom>
        </p:spPr>
        <p:txBody>
          <a:bodyPr wrap="square">
            <a:spAutoFit/>
          </a:bodyPr>
          <a:lstStyle/>
          <a:p>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步骤四</a:t>
            </a:r>
            <a:endParaRPr lang="zh-CN" altLang="en-US" sz="2000" dirty="0"/>
          </a:p>
        </p:txBody>
      </p:sp>
      <p:sp>
        <p:nvSpPr>
          <p:cNvPr id="25" name="文本框 24"/>
          <p:cNvSpPr txBox="1"/>
          <p:nvPr/>
        </p:nvSpPr>
        <p:spPr>
          <a:xfrm>
            <a:off x="2420620" y="1990090"/>
            <a:ext cx="2971165" cy="3322955"/>
          </a:xfrm>
          <a:prstGeom prst="rect">
            <a:avLst/>
          </a:prstGeom>
          <a:noFill/>
        </p:spPr>
        <p:txBody>
          <a:bodyPr wrap="square" rtlCol="0">
            <a:spAutoFit/>
          </a:bodyPr>
          <a:lstStyle/>
          <a:p>
            <a:pPr>
              <a:lnSpc>
                <a:spcPct val="150000"/>
              </a:lnSpc>
            </a:pPr>
            <a:r>
              <a:rPr sz="2000">
                <a:solidFill>
                  <a:srgbClr val="595959"/>
                </a:solidFill>
                <a:latin typeface="微软雅黑" panose="020B0503020204020204" pitchFamily="34" charset="-122"/>
                <a:ea typeface="微软雅黑" panose="020B0503020204020204" pitchFamily="34" charset="-122"/>
              </a:rPr>
              <a:t>勾选 “64-bit launcher”复选框。勾选了该复选框，IDEA在安装完成后会生成桌面快捷方式。勾选之后，单击“Next”按钮，进入选择开始菜单界面</a:t>
            </a:r>
            <a:r>
              <a:rPr lang="zh-CN" sz="2000">
                <a:solidFill>
                  <a:srgbClr val="595959"/>
                </a:solidFill>
                <a:latin typeface="微软雅黑" panose="020B0503020204020204" pitchFamily="34" charset="-122"/>
                <a:ea typeface="微软雅黑" panose="020B0503020204020204" pitchFamily="34" charset="-122"/>
              </a:rPr>
              <a:t>。</a:t>
            </a:r>
          </a:p>
        </p:txBody>
      </p:sp>
      <p:graphicFrame>
        <p:nvGraphicFramePr>
          <p:cNvPr id="2" name="对象 1"/>
          <p:cNvGraphicFramePr/>
          <p:nvPr/>
        </p:nvGraphicFramePr>
        <p:xfrm>
          <a:off x="5807075" y="1990090"/>
          <a:ext cx="4794885" cy="3679825"/>
        </p:xfrm>
        <a:graphic>
          <a:graphicData uri="http://schemas.openxmlformats.org/presentationml/2006/ole">
            <mc:AlternateContent xmlns:mc="http://schemas.openxmlformats.org/markup-compatibility/2006">
              <mc:Choice xmlns:v="urn:schemas-microsoft-com:vml" Requires="v">
                <p:oleObj spid="_x0000_s21515" r:id="rId4" imgW="4791075" imgH="3676650" progId="Paint.Picture">
                  <p:embed/>
                </p:oleObj>
              </mc:Choice>
              <mc:Fallback>
                <p:oleObj r:id="rId4" imgW="4791075" imgH="3676650" progId="Paint.Picture">
                  <p:embed/>
                  <p:pic>
                    <p:nvPicPr>
                      <p:cNvPr id="0" name="图片 2"/>
                      <p:cNvPicPr/>
                      <p:nvPr/>
                    </p:nvPicPr>
                    <p:blipFill>
                      <a:blip r:embed="rId5"/>
                      <a:stretch>
                        <a:fillRect/>
                      </a:stretch>
                    </p:blipFill>
                    <p:spPr>
                      <a:xfrm>
                        <a:off x="5807075" y="1990090"/>
                        <a:ext cx="4794885" cy="3679825"/>
                      </a:xfrm>
                      <a:prstGeom prst="rect">
                        <a:avLst/>
                      </a:prstGeom>
                    </p:spPr>
                  </p:pic>
                </p:oleObj>
              </mc:Fallback>
            </mc:AlternateContent>
          </a:graphicData>
        </a:graphic>
      </p:graphicFrame>
      <p:sp>
        <p:nvSpPr>
          <p:cNvPr id="4"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136650" y="2133600"/>
            <a:ext cx="973455" cy="398780"/>
          </a:xfrm>
          <a:prstGeom prst="rect">
            <a:avLst/>
          </a:prstGeom>
        </p:spPr>
        <p:txBody>
          <a:bodyPr wrap="square">
            <a:spAutoFit/>
          </a:bodyPr>
          <a:lstStyle/>
          <a:p>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步骤五</a:t>
            </a:r>
            <a:endParaRPr lang="zh-CN" altLang="en-US" sz="2000" dirty="0"/>
          </a:p>
        </p:txBody>
      </p:sp>
      <p:sp>
        <p:nvSpPr>
          <p:cNvPr id="25" name="文本框 24"/>
          <p:cNvSpPr txBox="1"/>
          <p:nvPr/>
        </p:nvSpPr>
        <p:spPr>
          <a:xfrm>
            <a:off x="2277110" y="1990090"/>
            <a:ext cx="2722245" cy="1476375"/>
          </a:xfrm>
          <a:prstGeom prst="rect">
            <a:avLst/>
          </a:prstGeom>
          <a:noFill/>
        </p:spPr>
        <p:txBody>
          <a:bodyPr wrap="square" rtlCol="0">
            <a:spAutoFit/>
          </a:bodyPr>
          <a:lstStyle/>
          <a:p>
            <a:pPr>
              <a:lnSpc>
                <a:spcPct val="150000"/>
              </a:lnSpc>
            </a:pPr>
            <a:r>
              <a:rPr sz="2000">
                <a:solidFill>
                  <a:srgbClr val="595959"/>
                </a:solidFill>
                <a:latin typeface="微软雅黑" panose="020B0503020204020204" pitchFamily="34" charset="-122"/>
                <a:ea typeface="微软雅黑" panose="020B0503020204020204" pitchFamily="34" charset="-122"/>
              </a:rPr>
              <a:t>单击“Install”按钮开始安装IDEA，IDEA安装界面</a:t>
            </a:r>
            <a:r>
              <a:rPr lang="zh-CN" sz="2000">
                <a:solidFill>
                  <a:srgbClr val="595959"/>
                </a:solidFill>
                <a:latin typeface="微软雅黑" panose="020B0503020204020204" pitchFamily="34" charset="-122"/>
                <a:ea typeface="微软雅黑" panose="020B0503020204020204" pitchFamily="34" charset="-122"/>
              </a:rPr>
              <a:t>。</a:t>
            </a:r>
          </a:p>
        </p:txBody>
      </p:sp>
      <p:graphicFrame>
        <p:nvGraphicFramePr>
          <p:cNvPr id="4" name="对象 3"/>
          <p:cNvGraphicFramePr/>
          <p:nvPr/>
        </p:nvGraphicFramePr>
        <p:xfrm>
          <a:off x="5518785" y="1701800"/>
          <a:ext cx="4794885" cy="3679825"/>
        </p:xfrm>
        <a:graphic>
          <a:graphicData uri="http://schemas.openxmlformats.org/presentationml/2006/ole">
            <mc:AlternateContent xmlns:mc="http://schemas.openxmlformats.org/markup-compatibility/2006">
              <mc:Choice xmlns:v="urn:schemas-microsoft-com:vml" Requires="v">
                <p:oleObj spid="_x0000_s22539" r:id="rId4" imgW="4791075" imgH="3676650" progId="Paint.Picture">
                  <p:embed/>
                </p:oleObj>
              </mc:Choice>
              <mc:Fallback>
                <p:oleObj r:id="rId4" imgW="4791075" imgH="3676650" progId="Paint.Picture">
                  <p:embed/>
                  <p:pic>
                    <p:nvPicPr>
                      <p:cNvPr id="0" name="图片 4"/>
                      <p:cNvPicPr/>
                      <p:nvPr/>
                    </p:nvPicPr>
                    <p:blipFill>
                      <a:blip r:embed="rId5"/>
                      <a:stretch>
                        <a:fillRect/>
                      </a:stretch>
                    </p:blipFill>
                    <p:spPr>
                      <a:xfrm>
                        <a:off x="5518785" y="1701800"/>
                        <a:ext cx="4794885" cy="3679825"/>
                      </a:xfrm>
                      <a:prstGeom prst="rect">
                        <a:avLst/>
                      </a:prstGeom>
                    </p:spPr>
                  </p:pic>
                </p:oleObj>
              </mc:Fallback>
            </mc:AlternateContent>
          </a:graphicData>
        </a:graphic>
      </p:graphicFrame>
      <p:sp>
        <p:nvSpPr>
          <p:cNvPr id="2"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527175" y="2133600"/>
            <a:ext cx="972185" cy="398780"/>
          </a:xfrm>
          <a:prstGeom prst="rect">
            <a:avLst/>
          </a:prstGeom>
        </p:spPr>
        <p:txBody>
          <a:bodyPr wrap="square">
            <a:spAutoFit/>
          </a:bodyPr>
          <a:lstStyle/>
          <a:p>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步骤六</a:t>
            </a:r>
            <a:endParaRPr lang="zh-CN" altLang="en-US" sz="2000" dirty="0"/>
          </a:p>
        </p:txBody>
      </p:sp>
      <p:sp>
        <p:nvSpPr>
          <p:cNvPr id="25" name="文本框 24"/>
          <p:cNvSpPr txBox="1"/>
          <p:nvPr/>
        </p:nvSpPr>
        <p:spPr>
          <a:xfrm>
            <a:off x="2635885" y="1990090"/>
            <a:ext cx="2404110" cy="1476375"/>
          </a:xfrm>
          <a:prstGeom prst="rect">
            <a:avLst/>
          </a:prstGeom>
          <a:noFill/>
        </p:spPr>
        <p:txBody>
          <a:bodyPr wrap="square" rtlCol="0">
            <a:spAutoFit/>
          </a:bodyPr>
          <a:lstStyle/>
          <a:p>
            <a:pPr>
              <a:lnSpc>
                <a:spcPct val="150000"/>
              </a:lnSpc>
            </a:pPr>
            <a:r>
              <a:rPr sz="2000">
                <a:solidFill>
                  <a:srgbClr val="595959"/>
                </a:solidFill>
                <a:latin typeface="微软雅黑" panose="020B0503020204020204" pitchFamily="34" charset="-122"/>
                <a:ea typeface="微软雅黑" panose="020B0503020204020204" pitchFamily="34" charset="-122"/>
              </a:rPr>
              <a:t>IDEA安装完成之后，会自动进入安装完成界面</a:t>
            </a:r>
            <a:r>
              <a:rPr lang="zh-CN" sz="2000">
                <a:solidFill>
                  <a:srgbClr val="595959"/>
                </a:solidFill>
                <a:latin typeface="微软雅黑" panose="020B0503020204020204" pitchFamily="34" charset="-122"/>
                <a:ea typeface="微软雅黑" panose="020B0503020204020204" pitchFamily="34" charset="-122"/>
              </a:rPr>
              <a:t>。</a:t>
            </a:r>
          </a:p>
        </p:txBody>
      </p:sp>
      <p:graphicFrame>
        <p:nvGraphicFramePr>
          <p:cNvPr id="4" name="对象 3"/>
          <p:cNvGraphicFramePr/>
          <p:nvPr/>
        </p:nvGraphicFramePr>
        <p:xfrm>
          <a:off x="5518785" y="1773555"/>
          <a:ext cx="4794885" cy="3679825"/>
        </p:xfrm>
        <a:graphic>
          <a:graphicData uri="http://schemas.openxmlformats.org/presentationml/2006/ole">
            <mc:AlternateContent xmlns:mc="http://schemas.openxmlformats.org/markup-compatibility/2006">
              <mc:Choice xmlns:v="urn:schemas-microsoft-com:vml" Requires="v">
                <p:oleObj spid="_x0000_s23563" r:id="rId4" imgW="4791075" imgH="3676650" progId="Paint.Picture">
                  <p:embed/>
                </p:oleObj>
              </mc:Choice>
              <mc:Fallback>
                <p:oleObj r:id="rId4" imgW="4791075" imgH="3676650" progId="Paint.Picture">
                  <p:embed/>
                  <p:pic>
                    <p:nvPicPr>
                      <p:cNvPr id="0" name="图片 4"/>
                      <p:cNvPicPr/>
                      <p:nvPr/>
                    </p:nvPicPr>
                    <p:blipFill>
                      <a:blip r:embed="rId5"/>
                      <a:stretch>
                        <a:fillRect/>
                      </a:stretch>
                    </p:blipFill>
                    <p:spPr>
                      <a:xfrm>
                        <a:off x="5518785" y="1773555"/>
                        <a:ext cx="4794885" cy="3679825"/>
                      </a:xfrm>
                      <a:prstGeom prst="rect">
                        <a:avLst/>
                      </a:prstGeom>
                    </p:spPr>
                  </p:pic>
                </p:oleObj>
              </mc:Fallback>
            </mc:AlternateContent>
          </a:graphicData>
        </a:graphic>
      </p:graphicFrame>
      <p:sp>
        <p:nvSpPr>
          <p:cNvPr id="2"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2999206" y="251449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2999206" y="3496564"/>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2999206" y="447126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04758" y="2505616"/>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概述</a:t>
              </a: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3904758" y="3479738"/>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JDK</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的使用</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3904758" y="4449616"/>
            <a:ext cx="5496560" cy="612775"/>
            <a:chOff x="4315150" y="2341731"/>
            <a:chExt cx="4122956" cy="539804"/>
          </a:xfrm>
        </p:grpSpPr>
        <p:sp>
          <p:nvSpPr>
            <p:cNvPr id="67" name="矩形 66"/>
            <p:cNvSpPr/>
            <p:nvPr/>
          </p:nvSpPr>
          <p:spPr>
            <a:xfrm>
              <a:off x="4840998" y="2424520"/>
              <a:ext cx="3437543"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第一个</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671955" y="2261870"/>
            <a:ext cx="963930" cy="398780"/>
          </a:xfrm>
          <a:prstGeom prst="rect">
            <a:avLst/>
          </a:prstGeom>
        </p:spPr>
        <p:txBody>
          <a:bodyPr wrap="square">
            <a:spAutoFit/>
          </a:bodyPr>
          <a:lstStyle/>
          <a:p>
            <a:r>
              <a:rPr lang="zh-CN" altLang="en-US" sz="2000"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步骤七</a:t>
            </a:r>
            <a:endParaRPr lang="zh-CN" altLang="en-US" sz="2000" dirty="0"/>
          </a:p>
        </p:txBody>
      </p:sp>
      <p:sp>
        <p:nvSpPr>
          <p:cNvPr id="25" name="文本框 24"/>
          <p:cNvSpPr txBox="1"/>
          <p:nvPr/>
        </p:nvSpPr>
        <p:spPr>
          <a:xfrm>
            <a:off x="2635885" y="2133600"/>
            <a:ext cx="2369820" cy="1014730"/>
          </a:xfrm>
          <a:prstGeom prst="rect">
            <a:avLst/>
          </a:prstGeom>
          <a:noFill/>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单击“</a:t>
            </a:r>
            <a:r>
              <a:rPr lang="en-US" altLang="zh-CN" sz="2000" dirty="0">
                <a:solidFill>
                  <a:srgbClr val="595959"/>
                </a:solidFill>
                <a:latin typeface="微软雅黑" panose="020B0503020204020204" pitchFamily="34" charset="-122"/>
                <a:ea typeface="微软雅黑" panose="020B0503020204020204" pitchFamily="34" charset="-122"/>
                <a:sym typeface="+mn-ea"/>
              </a:rPr>
              <a:t>Finish</a:t>
            </a:r>
            <a:r>
              <a:rPr lang="zh-CN" altLang="zh-CN" sz="2000" dirty="0">
                <a:solidFill>
                  <a:srgbClr val="595959"/>
                </a:solidFill>
                <a:latin typeface="微软雅黑" panose="020B0503020204020204" pitchFamily="34" charset="-122"/>
                <a:ea typeface="微软雅黑" panose="020B0503020204020204" pitchFamily="34" charset="-122"/>
                <a:sym typeface="+mn-ea"/>
              </a:rPr>
              <a:t>”按钮完成</a:t>
            </a:r>
            <a:r>
              <a:rPr lang="en-US" altLang="zh-CN" sz="2000" dirty="0">
                <a:solidFill>
                  <a:srgbClr val="595959"/>
                </a:solidFill>
                <a:latin typeface="微软雅黑" panose="020B0503020204020204" pitchFamily="34" charset="-122"/>
                <a:ea typeface="微软雅黑" panose="020B0503020204020204" pitchFamily="34" charset="-122"/>
                <a:sym typeface="+mn-ea"/>
              </a:rPr>
              <a:t>IDEA</a:t>
            </a:r>
            <a:r>
              <a:rPr lang="zh-CN" altLang="zh-CN" sz="2000" dirty="0">
                <a:solidFill>
                  <a:srgbClr val="595959"/>
                </a:solidFill>
                <a:latin typeface="微软雅黑" panose="020B0503020204020204" pitchFamily="34" charset="-122"/>
                <a:ea typeface="微软雅黑" panose="020B0503020204020204" pitchFamily="34" charset="-122"/>
                <a:sym typeface="+mn-ea"/>
              </a:rPr>
              <a:t>的安装</a:t>
            </a:r>
            <a:r>
              <a:rPr lang="zh-CN" altLang="en-US" sz="2000" dirty="0">
                <a:solidFill>
                  <a:srgbClr val="595959"/>
                </a:solidFill>
                <a:latin typeface="微软雅黑" panose="020B0503020204020204" pitchFamily="34" charset="-122"/>
                <a:ea typeface="微软雅黑" panose="020B0503020204020204" pitchFamily="34" charset="-122"/>
                <a:sym typeface="+mn-ea"/>
              </a:rPr>
              <a:t>。</a:t>
            </a:r>
            <a:endParaRPr sz="2000">
              <a:solidFill>
                <a:srgbClr val="595959"/>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5374640" y="1990090"/>
          <a:ext cx="4794885" cy="3679825"/>
        </p:xfrm>
        <a:graphic>
          <a:graphicData uri="http://schemas.openxmlformats.org/presentationml/2006/ole">
            <mc:AlternateContent xmlns:mc="http://schemas.openxmlformats.org/markup-compatibility/2006">
              <mc:Choice xmlns:v="urn:schemas-microsoft-com:vml" Requires="v">
                <p:oleObj spid="_x0000_s24587" r:id="rId4" imgW="4791075" imgH="3676650" progId="Paint.Picture">
                  <p:embed/>
                </p:oleObj>
              </mc:Choice>
              <mc:Fallback>
                <p:oleObj r:id="rId4" imgW="4791075" imgH="3676650" progId="Paint.Picture">
                  <p:embed/>
                  <p:pic>
                    <p:nvPicPr>
                      <p:cNvPr id="0" name="图片 2"/>
                      <p:cNvPicPr/>
                      <p:nvPr/>
                    </p:nvPicPr>
                    <p:blipFill>
                      <a:blip r:embed="rId5"/>
                      <a:stretch>
                        <a:fillRect/>
                      </a:stretch>
                    </p:blipFill>
                    <p:spPr>
                      <a:xfrm>
                        <a:off x="5374640" y="1990090"/>
                        <a:ext cx="4794885" cy="3679825"/>
                      </a:xfrm>
                      <a:prstGeom prst="rect">
                        <a:avLst/>
                      </a:prstGeom>
                    </p:spPr>
                  </p:pic>
                </p:oleObj>
              </mc:Fallback>
            </mc:AlternateContent>
          </a:graphicData>
        </a:graphic>
      </p:graphicFrame>
      <p:sp>
        <p:nvSpPr>
          <p:cNvPr id="4" name="Title 1"/>
          <p:cNvSpPr txBox="1"/>
          <p:nvPr/>
        </p:nvSpPr>
        <p:spPr>
          <a:xfrm>
            <a:off x="1143690" y="266995"/>
            <a:ext cx="639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07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的安装与启动</a:t>
            </a:r>
          </a:p>
        </p:txBody>
      </p:sp>
      <p:sp>
        <p:nvSpPr>
          <p:cNvPr id="23" name="文本框 22"/>
          <p:cNvSpPr txBox="1"/>
          <p:nvPr/>
        </p:nvSpPr>
        <p:spPr>
          <a:xfrm>
            <a:off x="1055370" y="2574290"/>
            <a:ext cx="4679315" cy="2399665"/>
          </a:xfrm>
          <a:prstGeom prst="rect">
            <a:avLst/>
          </a:prstGeom>
          <a:noFill/>
        </p:spPr>
        <p:txBody>
          <a:bodyPr wrap="square"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IDEA</a:t>
            </a:r>
            <a:r>
              <a:rPr lang="zh-CN" altLang="zh-CN" sz="2000" dirty="0">
                <a:solidFill>
                  <a:srgbClr val="595959"/>
                </a:solidFill>
                <a:latin typeface="微软雅黑" panose="020B0503020204020204" pitchFamily="34" charset="-122"/>
                <a:ea typeface="微软雅黑" panose="020B0503020204020204" pitchFamily="34" charset="-122"/>
              </a:rPr>
              <a:t>启动完成后会弹出一个对话框，提示需要购买</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。因为</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旗舰版有</a:t>
            </a:r>
            <a:r>
              <a:rPr lang="en-US" altLang="zh-CN" sz="2000" dirty="0">
                <a:solidFill>
                  <a:srgbClr val="595959"/>
                </a:solidFill>
                <a:latin typeface="微软雅黑" panose="020B0503020204020204" pitchFamily="34" charset="-122"/>
                <a:ea typeface="微软雅黑" panose="020B0503020204020204" pitchFamily="34" charset="-122"/>
              </a:rPr>
              <a:t>30</a:t>
            </a:r>
            <a:r>
              <a:rPr lang="zh-CN" altLang="zh-CN" sz="2000" dirty="0">
                <a:solidFill>
                  <a:srgbClr val="595959"/>
                </a:solidFill>
                <a:latin typeface="微软雅黑" panose="020B0503020204020204" pitchFamily="34" charset="-122"/>
                <a:ea typeface="微软雅黑" panose="020B0503020204020204" pitchFamily="34" charset="-122"/>
              </a:rPr>
              <a:t>天免费试用期，所以这里我们可以关闭该对话框，免费使</a:t>
            </a:r>
            <a:r>
              <a:rPr lang="zh-CN" altLang="en-US" sz="2000" dirty="0">
                <a:solidFill>
                  <a:srgbClr val="595959"/>
                </a:solidFill>
                <a:latin typeface="微软雅黑" panose="020B0503020204020204" pitchFamily="34" charset="-122"/>
                <a:ea typeface="微软雅黑" panose="020B0503020204020204" pitchFamily="34" charset="-122"/>
              </a:rPr>
              <a:t>用</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。关闭提示购买的对话框之后，进入</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界面</a:t>
            </a:r>
            <a:r>
              <a:rPr lang="zh-CN" altLang="en-US" sz="2000" dirty="0">
                <a:solidFill>
                  <a:srgbClr val="595959"/>
                </a:solidFill>
                <a:latin typeface="微软雅黑" panose="020B0503020204020204" pitchFamily="34" charset="-122"/>
                <a:ea typeface="微软雅黑" panose="020B0503020204020204" pitchFamily="34" charset="-122"/>
              </a:rPr>
              <a:t>。</a:t>
            </a:r>
          </a:p>
        </p:txBody>
      </p:sp>
      <p:pic>
        <p:nvPicPr>
          <p:cNvPr id="20485"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975" y="2205990"/>
            <a:ext cx="5112385" cy="313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evron 3"/>
          <p:cNvSpPr/>
          <p:nvPr>
            <p:custDataLst>
              <p:tags r:id="rId1"/>
            </p:custDataLst>
          </p:nvPr>
        </p:nvSpPr>
        <p:spPr>
          <a:xfrm>
            <a:off x="1063625" y="1149350"/>
            <a:ext cx="26219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99378" y="1283594"/>
            <a:ext cx="229489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ea"/>
              </a:rPr>
              <a:t>启动</a:t>
            </a:r>
            <a:r>
              <a:rPr lang="en-US" altLang="zh-CN" sz="2000" dirty="0">
                <a:solidFill>
                  <a:srgbClr val="1369B2"/>
                </a:solidFill>
                <a:latin typeface="微软雅黑" panose="020B0503020204020204" pitchFamily="34" charset="-122"/>
                <a:ea typeface="微软雅黑" panose="020B0503020204020204" pitchFamily="34" charset="-122"/>
                <a:sym typeface="+mn-ea"/>
              </a:rPr>
              <a:t>IDEA</a:t>
            </a:r>
            <a:r>
              <a:rPr lang="zh-CN" altLang="en-US" sz="2000" dirty="0">
                <a:solidFill>
                  <a:srgbClr val="1369B2"/>
                </a:solidFill>
                <a:latin typeface="微软雅黑" panose="020B0503020204020204" pitchFamily="34" charset="-122"/>
                <a:ea typeface="微软雅黑" panose="020B0503020204020204" pitchFamily="34" charset="-122"/>
                <a:sym typeface="+mn-ea"/>
              </a:rPr>
              <a:t>开发工具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501549"/>
            <a:ext cx="5489575" cy="1043940"/>
            <a:chOff x="8472" y="5681"/>
            <a:chExt cx="8645" cy="1644"/>
          </a:xfrm>
        </p:grpSpPr>
        <p:sp>
          <p:nvSpPr>
            <p:cNvPr id="15" name="TextBox 35"/>
            <p:cNvSpPr txBox="1">
              <a:spLocks noChangeArrowheads="1"/>
            </p:cNvSpPr>
            <p:nvPr/>
          </p:nvSpPr>
          <p:spPr bwMode="auto">
            <a:xfrm>
              <a:off x="9147" y="5681"/>
              <a:ext cx="7970"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掌握</a:t>
              </a:r>
              <a:r>
                <a:rPr lang="zh-CN" altLang="en-US" sz="2000" dirty="0">
                  <a:solidFill>
                    <a:srgbClr val="1369B2"/>
                  </a:solidFill>
                  <a:latin typeface="微软雅黑" panose="020B0503020204020204" pitchFamily="34" charset="-122"/>
                  <a:ea typeface="微软雅黑" panose="020B0503020204020204" pitchFamily="34" charset="-122"/>
                  <a:sym typeface="+mn-lt"/>
                </a:rPr>
                <a:t>使用</a:t>
              </a:r>
              <a:r>
                <a:rPr lang="en-US" altLang="zh-CN" sz="2000" dirty="0">
                  <a:solidFill>
                    <a:srgbClr val="1369B2"/>
                  </a:solidFill>
                  <a:latin typeface="微软雅黑" panose="020B0503020204020204" pitchFamily="34" charset="-122"/>
                  <a:ea typeface="微软雅黑" panose="020B0503020204020204" pitchFamily="34" charset="-122"/>
                  <a:sym typeface="+mn-lt"/>
                </a:rPr>
                <a:t>IntelliJ IDEA</a:t>
              </a:r>
              <a:r>
                <a:rPr lang="zh-CN" altLang="en-US" sz="2000" dirty="0">
                  <a:solidFill>
                    <a:srgbClr val="1369B2"/>
                  </a:solidFill>
                  <a:latin typeface="微软雅黑" panose="020B0503020204020204" pitchFamily="34" charset="-122"/>
                  <a:ea typeface="微软雅黑" panose="020B0503020204020204" pitchFamily="34" charset="-122"/>
                  <a:sym typeface="+mn-lt"/>
                </a:rPr>
                <a:t>进行开发</a:t>
              </a:r>
              <a:r>
                <a:rPr lang="zh-CN" altLang="en-US" sz="2000" dirty="0">
                  <a:solidFill>
                    <a:srgbClr val="595959"/>
                  </a:solidFill>
                  <a:latin typeface="微软雅黑" panose="020B0503020204020204" pitchFamily="34" charset="-122"/>
                  <a:ea typeface="微软雅黑" panose="020B0503020204020204" pitchFamily="34" charset="-122"/>
                  <a:sym typeface="+mn-lt"/>
                </a:rPr>
                <a:t>，能够使用</a:t>
              </a:r>
              <a:r>
                <a:rPr lang="en-US" altLang="zh-CN" sz="2000" dirty="0">
                  <a:solidFill>
                    <a:srgbClr val="595959"/>
                  </a:solidFill>
                  <a:latin typeface="微软雅黑" panose="020B0503020204020204" pitchFamily="34" charset="-122"/>
                  <a:ea typeface="微软雅黑" panose="020B0503020204020204" pitchFamily="34" charset="-122"/>
                  <a:sym typeface="+mn-lt"/>
                </a:rPr>
                <a:t>IntelliJ IDEA</a:t>
              </a:r>
              <a:r>
                <a:rPr lang="zh-CN" altLang="en-US" sz="2000" dirty="0">
                  <a:solidFill>
                    <a:srgbClr val="595959"/>
                  </a:solidFill>
                  <a:latin typeface="微软雅黑" panose="020B0503020204020204" pitchFamily="34" charset="-122"/>
                  <a:ea typeface="微软雅黑" panose="020B0503020204020204" pitchFamily="34" charset="-122"/>
                  <a:sym typeface="+mn-lt"/>
                </a:rPr>
                <a:t>编写和运行</a:t>
              </a:r>
              <a:r>
                <a:rPr lang="en-US" altLang="zh-CN" sz="2000" dirty="0">
                  <a:solidFill>
                    <a:srgbClr val="595959"/>
                  </a:solidFill>
                  <a:latin typeface="微软雅黑" panose="020B0503020204020204" pitchFamily="34" charset="-122"/>
                  <a:ea typeface="微软雅黑" panose="020B0503020204020204" pitchFamily="34" charset="-122"/>
                  <a:sym typeface="+mn-lt"/>
                </a:rPr>
                <a:t>HelloWorld</a:t>
              </a:r>
              <a:r>
                <a:rPr lang="zh-CN" altLang="en-US" sz="2000" dirty="0">
                  <a:solidFill>
                    <a:srgbClr val="595959"/>
                  </a:solidFill>
                  <a:latin typeface="微软雅黑" panose="020B0503020204020204" pitchFamily="34" charset="-122"/>
                  <a:ea typeface="微软雅黑" panose="020B0503020204020204" pitchFamily="34" charset="-122"/>
                  <a:sym typeface="+mn-lt"/>
                </a:rPr>
                <a:t>程序</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1" name="Title 1"/>
          <p:cNvSpPr txBox="1"/>
          <p:nvPr/>
        </p:nvSpPr>
        <p:spPr>
          <a:xfrm>
            <a:off x="1143690" y="266995"/>
            <a:ext cx="466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66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5" name="文本框 44"/>
          <p:cNvSpPr txBox="1"/>
          <p:nvPr/>
        </p:nvSpPr>
        <p:spPr>
          <a:xfrm>
            <a:off x="1494155" y="2639695"/>
            <a:ext cx="2945130" cy="1938020"/>
          </a:xfrm>
          <a:prstGeom prst="rect">
            <a:avLst/>
          </a:prstGeom>
          <a:noFill/>
        </p:spPr>
        <p:txBody>
          <a:bodyPr wrap="square" rtlCol="0">
            <a:spAutoFit/>
          </a:bodyPr>
          <a:lstStyle/>
          <a:p>
            <a:pPr>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步骤一：</a:t>
            </a:r>
            <a:r>
              <a:rPr lang="zh-CN" altLang="zh-CN" sz="2000" dirty="0">
                <a:solidFill>
                  <a:srgbClr val="595959"/>
                </a:solidFill>
                <a:latin typeface="微软雅黑" panose="020B0503020204020204" pitchFamily="34" charset="-122"/>
                <a:ea typeface="微软雅黑" panose="020B0503020204020204" pitchFamily="34" charset="-122"/>
              </a:rPr>
              <a:t>单击</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Create New Project</a:t>
            </a:r>
            <a:r>
              <a:rPr lang="zh-CN" altLang="zh-CN" sz="2000" dirty="0">
                <a:solidFill>
                  <a:srgbClr val="595959"/>
                </a:solidFill>
                <a:latin typeface="微软雅黑" panose="020B0503020204020204" pitchFamily="34" charset="-122"/>
                <a:ea typeface="微软雅黑" panose="020B0503020204020204" pitchFamily="34" charset="-122"/>
              </a:rPr>
              <a:t>”选项创建新项目，单击之后进入</a:t>
            </a:r>
            <a:r>
              <a:rPr lang="en-US" altLang="zh-CN" sz="2000" dirty="0">
                <a:solidFill>
                  <a:srgbClr val="595959"/>
                </a:solidFill>
                <a:latin typeface="微软雅黑" panose="020B0503020204020204" pitchFamily="34" charset="-122"/>
                <a:ea typeface="微软雅黑" panose="020B0503020204020204" pitchFamily="34" charset="-122"/>
              </a:rPr>
              <a:t>New Project</a:t>
            </a:r>
            <a:r>
              <a:rPr lang="zh-CN" altLang="zh-CN" sz="2000" dirty="0">
                <a:solidFill>
                  <a:srgbClr val="595959"/>
                </a:solidFill>
                <a:latin typeface="微软雅黑" panose="020B0503020204020204" pitchFamily="34" charset="-122"/>
                <a:ea typeface="微软雅黑" panose="020B0503020204020204" pitchFamily="34" charset="-122"/>
              </a:rPr>
              <a:t>界面</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2" name="对象 1"/>
          <p:cNvGraphicFramePr>
            <a:graphicFrameLocks noChangeAspect="1"/>
          </p:cNvGraphicFramePr>
          <p:nvPr/>
        </p:nvGraphicFramePr>
        <p:xfrm>
          <a:off x="4438650" y="1485900"/>
          <a:ext cx="6440183" cy="4284000"/>
        </p:xfrm>
        <a:graphic>
          <a:graphicData uri="http://schemas.openxmlformats.org/presentationml/2006/ole">
            <mc:AlternateContent xmlns:mc="http://schemas.openxmlformats.org/markup-compatibility/2006">
              <mc:Choice xmlns:v="urn:schemas-microsoft-com:vml" Requires="v">
                <p:oleObj spid="_x0000_s25611" r:id="rId5" imgW="6915150" imgH="4600575" progId="Paint.Picture">
                  <p:embed/>
                </p:oleObj>
              </mc:Choice>
              <mc:Fallback>
                <p:oleObj r:id="rId5" imgW="6915150" imgH="4600575" progId="Paint.Picture">
                  <p:embed/>
                  <p:pic>
                    <p:nvPicPr>
                      <p:cNvPr id="0" name="图片 2"/>
                      <p:cNvPicPr/>
                      <p:nvPr/>
                    </p:nvPicPr>
                    <p:blipFill>
                      <a:blip r:embed="rId6"/>
                      <a:stretch>
                        <a:fillRect/>
                      </a:stretch>
                    </p:blipFill>
                    <p:spPr>
                      <a:xfrm>
                        <a:off x="4438650" y="1485900"/>
                        <a:ext cx="6440183" cy="4284000"/>
                      </a:xfrm>
                      <a:prstGeom prst="rect">
                        <a:avLst/>
                      </a:prstGeom>
                    </p:spPr>
                  </p:pic>
                </p:oleObj>
              </mc:Fallback>
            </mc:AlternateContent>
          </a:graphicData>
        </a:graphic>
      </p:graphicFrame>
      <p:sp>
        <p:nvSpPr>
          <p:cNvPr id="5" name="Chevron 3"/>
          <p:cNvSpPr/>
          <p:nvPr>
            <p:custDataLst>
              <p:tags r:id="rId2"/>
            </p:custDataLst>
          </p:nvPr>
        </p:nvSpPr>
        <p:spPr>
          <a:xfrm>
            <a:off x="1063625" y="934085"/>
            <a:ext cx="32575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99378" y="1068329"/>
            <a:ext cx="272034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创建</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项目具体步骤</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66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8" name="文本框 47"/>
          <p:cNvSpPr txBox="1"/>
          <p:nvPr/>
        </p:nvSpPr>
        <p:spPr>
          <a:xfrm>
            <a:off x="1366520" y="1917700"/>
            <a:ext cx="3000375" cy="3322955"/>
          </a:xfrm>
          <a:prstGeom prst="rect">
            <a:avLst/>
          </a:prstGeom>
          <a:noFill/>
        </p:spPr>
        <p:txBody>
          <a:bodyPr wrap="square" rtlCol="0">
            <a:spAutoFit/>
          </a:bodyPr>
          <a:lstStyle/>
          <a:p>
            <a:pPr>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步骤二：</a:t>
            </a:r>
            <a:r>
              <a:rPr lang="zh-CN" altLang="zh-CN" sz="2000" dirty="0">
                <a:solidFill>
                  <a:srgbClr val="595959"/>
                </a:solidFill>
                <a:latin typeface="微软雅黑" panose="020B0503020204020204" pitchFamily="34" charset="-122"/>
                <a:ea typeface="微软雅黑" panose="020B0503020204020204" pitchFamily="34" charset="-122"/>
              </a:rPr>
              <a:t>需要设置</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程序开发所需要的</a:t>
            </a: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zh-CN" sz="2000" dirty="0">
                <a:solidFill>
                  <a:srgbClr val="595959"/>
                </a:solidFill>
                <a:latin typeface="微软雅黑" panose="020B0503020204020204" pitchFamily="34" charset="-122"/>
                <a:ea typeface="微软雅黑" panose="020B0503020204020204" pitchFamily="34" charset="-122"/>
              </a:rPr>
              <a:t>。在左侧栏选中</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，在右侧栏顶部</a:t>
            </a:r>
            <a:r>
              <a:rPr lang="en-US" altLang="zh-CN" sz="2000" dirty="0">
                <a:solidFill>
                  <a:srgbClr val="595959"/>
                </a:solidFill>
                <a:latin typeface="微软雅黑" panose="020B0503020204020204" pitchFamily="34" charset="-122"/>
                <a:ea typeface="微软雅黑" panose="020B0503020204020204" pitchFamily="34" charset="-122"/>
              </a:rPr>
              <a:t>Project SDK</a:t>
            </a:r>
            <a:r>
              <a:rPr lang="zh-CN" altLang="zh-CN" sz="2000" dirty="0">
                <a:solidFill>
                  <a:srgbClr val="595959"/>
                </a:solidFill>
                <a:latin typeface="微软雅黑" panose="020B0503020204020204" pitchFamily="34" charset="-122"/>
                <a:ea typeface="微软雅黑" panose="020B0503020204020204" pitchFamily="34" charset="-122"/>
              </a:rPr>
              <a:t>后面选择下载好的</a:t>
            </a:r>
            <a:r>
              <a:rPr lang="en-US" altLang="zh-CN" sz="2000" dirty="0">
                <a:solidFill>
                  <a:srgbClr val="595959"/>
                </a:solidFill>
                <a:latin typeface="微软雅黑" panose="020B0503020204020204" pitchFamily="34" charset="-122"/>
                <a:ea typeface="微软雅黑" panose="020B0503020204020204" pitchFamily="34" charset="-122"/>
              </a:rPr>
              <a:t>JDK</a:t>
            </a:r>
            <a:r>
              <a:rPr lang="zh-CN" altLang="zh-CN" sz="2000" dirty="0">
                <a:solidFill>
                  <a:srgbClr val="595959"/>
                </a:solidFill>
                <a:latin typeface="微软雅黑" panose="020B0503020204020204" pitchFamily="34" charset="-122"/>
                <a:ea typeface="微软雅黑" panose="020B0503020204020204" pitchFamily="34" charset="-122"/>
              </a:rPr>
              <a:t>，然后单击“</a:t>
            </a:r>
            <a:r>
              <a:rPr lang="en-US" altLang="zh-CN" sz="2000" dirty="0">
                <a:solidFill>
                  <a:srgbClr val="595959"/>
                </a:solidFill>
                <a:latin typeface="微软雅黑" panose="020B0503020204020204" pitchFamily="34" charset="-122"/>
                <a:ea typeface="微软雅黑" panose="020B0503020204020204" pitchFamily="34" charset="-122"/>
              </a:rPr>
              <a:t>Next</a:t>
            </a:r>
            <a:r>
              <a:rPr lang="zh-CN" altLang="zh-CN" sz="2000" dirty="0">
                <a:solidFill>
                  <a:srgbClr val="595959"/>
                </a:solidFill>
                <a:latin typeface="微软雅黑" panose="020B0503020204020204" pitchFamily="34" charset="-122"/>
                <a:ea typeface="微软雅黑" panose="020B0503020204020204" pitchFamily="34" charset="-122"/>
              </a:rPr>
              <a:t>”按钮进入选择模板创建项目界面</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2" name="对象 1"/>
          <p:cNvGraphicFramePr>
            <a:graphicFrameLocks noChangeAspect="1"/>
          </p:cNvGraphicFramePr>
          <p:nvPr/>
        </p:nvGraphicFramePr>
        <p:xfrm>
          <a:off x="5039995" y="1395730"/>
          <a:ext cx="5898759" cy="4068000"/>
        </p:xfrm>
        <a:graphic>
          <a:graphicData uri="http://schemas.openxmlformats.org/presentationml/2006/ole">
            <mc:AlternateContent xmlns:mc="http://schemas.openxmlformats.org/markup-compatibility/2006">
              <mc:Choice xmlns:v="urn:schemas-microsoft-com:vml" Requires="v">
                <p:oleObj spid="_x0000_s26635" r:id="rId4" imgW="7181850" imgH="4953000" progId="Paint.Picture">
                  <p:embed/>
                </p:oleObj>
              </mc:Choice>
              <mc:Fallback>
                <p:oleObj r:id="rId4" imgW="7181850" imgH="4953000" progId="Paint.Picture">
                  <p:embed/>
                  <p:pic>
                    <p:nvPicPr>
                      <p:cNvPr id="0" name="图片 2"/>
                      <p:cNvPicPr/>
                      <p:nvPr/>
                    </p:nvPicPr>
                    <p:blipFill>
                      <a:blip r:embed="rId5"/>
                      <a:stretch>
                        <a:fillRect/>
                      </a:stretch>
                    </p:blipFill>
                    <p:spPr>
                      <a:xfrm>
                        <a:off x="5039995" y="1395730"/>
                        <a:ext cx="5898759" cy="40680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66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8" name="文本框 47"/>
          <p:cNvSpPr txBox="1"/>
          <p:nvPr/>
        </p:nvSpPr>
        <p:spPr>
          <a:xfrm>
            <a:off x="1511935" y="1998980"/>
            <a:ext cx="3564255" cy="2861310"/>
          </a:xfrm>
          <a:prstGeom prst="rect">
            <a:avLst/>
          </a:prstGeom>
          <a:noFill/>
        </p:spPr>
        <p:txBody>
          <a:bodyPr wrap="square" rtlCol="0">
            <a:spAutoFit/>
          </a:bodyPr>
          <a:lstStyle/>
          <a:p>
            <a:pPr>
              <a:lnSpc>
                <a:spcPct val="150000"/>
              </a:lnSpc>
            </a:pPr>
            <a:r>
              <a:rPr lang="zh-CN" sz="2000" dirty="0">
                <a:solidFill>
                  <a:srgbClr val="1369B2"/>
                </a:solidFill>
                <a:latin typeface="微软雅黑" panose="020B0503020204020204" pitchFamily="34" charset="-122"/>
                <a:ea typeface="微软雅黑" panose="020B0503020204020204" pitchFamily="34" charset="-122"/>
              </a:rPr>
              <a:t>步骤三：</a:t>
            </a:r>
            <a:r>
              <a:rPr sz="2000" dirty="0">
                <a:solidFill>
                  <a:srgbClr val="595959"/>
                </a:solidFill>
                <a:latin typeface="微软雅黑" panose="020B0503020204020204" pitchFamily="34" charset="-122"/>
                <a:ea typeface="微软雅黑" panose="020B0503020204020204" pitchFamily="34" charset="-122"/>
              </a:rPr>
              <a:t>需要设置Java程序开发所需要的JDK。在左侧栏选中Java，在右侧栏顶部Project SDK后面选择下载好的JDK，然后单击“Next”按钮进入选择模板创建项目界面</a:t>
            </a:r>
          </a:p>
        </p:txBody>
      </p:sp>
      <p:graphicFrame>
        <p:nvGraphicFramePr>
          <p:cNvPr id="4" name="对象 3"/>
          <p:cNvGraphicFramePr/>
          <p:nvPr/>
        </p:nvGraphicFramePr>
        <p:xfrm>
          <a:off x="5400040" y="2052320"/>
          <a:ext cx="5185410" cy="2754630"/>
        </p:xfrm>
        <a:graphic>
          <a:graphicData uri="http://schemas.openxmlformats.org/presentationml/2006/ole">
            <mc:AlternateContent xmlns:mc="http://schemas.openxmlformats.org/markup-compatibility/2006">
              <mc:Choice xmlns:v="urn:schemas-microsoft-com:vml" Requires="v">
                <p:oleObj spid="_x0000_s27659" r:id="rId4" imgW="5181600" imgH="2752725" progId="Paint.Picture">
                  <p:embed/>
                </p:oleObj>
              </mc:Choice>
              <mc:Fallback>
                <p:oleObj r:id="rId4" imgW="5181600" imgH="2752725" progId="Paint.Picture">
                  <p:embed/>
                  <p:pic>
                    <p:nvPicPr>
                      <p:cNvPr id="0" name="图片 4"/>
                      <p:cNvPicPr/>
                      <p:nvPr/>
                    </p:nvPicPr>
                    <p:blipFill>
                      <a:blip r:embed="rId5"/>
                      <a:stretch>
                        <a:fillRect/>
                      </a:stretch>
                    </p:blipFill>
                    <p:spPr>
                      <a:xfrm>
                        <a:off x="5400040" y="2052320"/>
                        <a:ext cx="5185410" cy="275463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66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8" name="文本框 47"/>
          <p:cNvSpPr txBox="1"/>
          <p:nvPr/>
        </p:nvSpPr>
        <p:spPr>
          <a:xfrm>
            <a:off x="1602105" y="2691130"/>
            <a:ext cx="2408555" cy="1476375"/>
          </a:xfrm>
          <a:prstGeom prst="rect">
            <a:avLst/>
          </a:prstGeom>
          <a:noFill/>
        </p:spPr>
        <p:txBody>
          <a:bodyPr wrap="square" rtlCol="0">
            <a:spAutoFit/>
          </a:bodyPr>
          <a:lstStyle/>
          <a:p>
            <a:pPr>
              <a:lnSpc>
                <a:spcPct val="150000"/>
              </a:lnSpc>
            </a:pPr>
            <a:r>
              <a:rPr lang="zh-CN" sz="2000" dirty="0">
                <a:solidFill>
                  <a:srgbClr val="1369B2"/>
                </a:solidFill>
                <a:latin typeface="微软雅黑" panose="020B0503020204020204" pitchFamily="34" charset="-122"/>
                <a:ea typeface="微软雅黑" panose="020B0503020204020204" pitchFamily="34" charset="-122"/>
              </a:rPr>
              <a:t>步骤四：</a:t>
            </a:r>
            <a:r>
              <a:rPr sz="2000" dirty="0">
                <a:solidFill>
                  <a:srgbClr val="595959"/>
                </a:solidFill>
                <a:latin typeface="微软雅黑" panose="020B0503020204020204" pitchFamily="34" charset="-122"/>
                <a:ea typeface="微软雅黑" panose="020B0503020204020204" pitchFamily="34" charset="-122"/>
              </a:rPr>
              <a:t>单击“Next”按钮进入项目设置界面</a:t>
            </a:r>
            <a:r>
              <a:rPr lang="zh-CN"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2" name="对象 1"/>
          <p:cNvGraphicFramePr/>
          <p:nvPr/>
        </p:nvGraphicFramePr>
        <p:xfrm>
          <a:off x="4657090" y="1630045"/>
          <a:ext cx="5547995" cy="3784600"/>
        </p:xfrm>
        <a:graphic>
          <a:graphicData uri="http://schemas.openxmlformats.org/presentationml/2006/ole">
            <mc:AlternateContent xmlns:mc="http://schemas.openxmlformats.org/markup-compatibility/2006">
              <mc:Choice xmlns:v="urn:schemas-microsoft-com:vml" Requires="v">
                <p:oleObj spid="_x0000_s28683" r:id="rId4" imgW="5543550" imgH="3781425" progId="Paint.Picture">
                  <p:embed/>
                </p:oleObj>
              </mc:Choice>
              <mc:Fallback>
                <p:oleObj r:id="rId4" imgW="5543550" imgH="3781425" progId="Paint.Picture">
                  <p:embed/>
                  <p:pic>
                    <p:nvPicPr>
                      <p:cNvPr id="0" name="图片 2"/>
                      <p:cNvPicPr/>
                      <p:nvPr/>
                    </p:nvPicPr>
                    <p:blipFill>
                      <a:blip r:embed="rId5"/>
                      <a:stretch>
                        <a:fillRect/>
                      </a:stretch>
                    </p:blipFill>
                    <p:spPr>
                      <a:xfrm>
                        <a:off x="4657090" y="1630045"/>
                        <a:ext cx="5547995" cy="37846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483737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圆角矩形标注 1"/>
          <p:cNvSpPr/>
          <p:nvPr/>
        </p:nvSpPr>
        <p:spPr>
          <a:xfrm>
            <a:off x="6949440" y="1431925"/>
            <a:ext cx="4545330" cy="4054475"/>
          </a:xfrm>
          <a:prstGeom prst="wedgeRoundRectCallout">
            <a:avLst>
              <a:gd name="adj1" fmla="val -64696"/>
              <a:gd name="adj2" fmla="val -1787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indent="0"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rPr>
              <a:t>左侧栏是chapter01项目的目录结构，其中.idea目录下的所有文件，以及chapter01.iml文件都是IDEA开发工具使用的配置文件，不需要开发者操作。src是source单词的缩写，该目录用于保存程序的源文件。External Libraries是扩展类库，即Java程序编写和运行所依赖的JDK中的类</a:t>
            </a:r>
            <a:r>
              <a:rPr lang="zh-CN"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3" name="对象 2"/>
          <p:cNvGraphicFramePr>
            <a:graphicFrameLocks noChangeAspect="1"/>
          </p:cNvGraphicFramePr>
          <p:nvPr/>
        </p:nvGraphicFramePr>
        <p:xfrm>
          <a:off x="1143635" y="1431925"/>
          <a:ext cx="5145415" cy="3996000"/>
        </p:xfrm>
        <a:graphic>
          <a:graphicData uri="http://schemas.openxmlformats.org/presentationml/2006/ole">
            <mc:AlternateContent xmlns:mc="http://schemas.openxmlformats.org/markup-compatibility/2006">
              <mc:Choice xmlns:v="urn:schemas-microsoft-com:vml" Requires="v">
                <p:oleObj spid="_x0000_s29707" r:id="rId4" imgW="7696200" imgH="5181600" progId="Paint.Picture">
                  <p:embed/>
                </p:oleObj>
              </mc:Choice>
              <mc:Fallback>
                <p:oleObj r:id="rId4" imgW="7696200" imgH="5181600" progId="Paint.Picture">
                  <p:embed/>
                  <p:pic>
                    <p:nvPicPr>
                      <p:cNvPr id="0" name="图片 3"/>
                      <p:cNvPicPr/>
                      <p:nvPr/>
                    </p:nvPicPr>
                    <p:blipFill>
                      <a:blip r:embed="rId5"/>
                      <a:stretch>
                        <a:fillRect/>
                      </a:stretch>
                    </p:blipFill>
                    <p:spPr>
                      <a:xfrm>
                        <a:off x="1143635" y="1431925"/>
                        <a:ext cx="5145415" cy="39960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73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圆角矩形标注 1"/>
          <p:cNvSpPr/>
          <p:nvPr/>
        </p:nvSpPr>
        <p:spPr>
          <a:xfrm>
            <a:off x="6409055" y="2244725"/>
            <a:ext cx="3145155" cy="2261235"/>
          </a:xfrm>
          <a:prstGeom prst="wedgeRoundRectCallout">
            <a:avLst>
              <a:gd name="adj1" fmla="val -77538"/>
              <a:gd name="adj2" fmla="val -1301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indent="0" algn="l" fontAlgn="auto">
              <a:lnSpc>
                <a:spcPct val="150000"/>
              </a:lnSpc>
            </a:pPr>
            <a:r>
              <a:rPr sz="2000" dirty="0">
                <a:solidFill>
                  <a:srgbClr val="595959"/>
                </a:solidFill>
                <a:latin typeface="微软雅黑" panose="020B0503020204020204" pitchFamily="34" charset="-122"/>
                <a:ea typeface="微软雅黑" panose="020B0503020204020204" pitchFamily="34" charset="-122"/>
              </a:rPr>
              <a:t>右键单击chapter01项目下的src目录，依次选择“New”→”Java Class”，进入New Java Class选项界面</a:t>
            </a:r>
            <a:r>
              <a:rPr lang="zh-CN"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5" name="对象 4"/>
          <p:cNvGraphicFramePr/>
          <p:nvPr/>
        </p:nvGraphicFramePr>
        <p:xfrm>
          <a:off x="2144395" y="2032635"/>
          <a:ext cx="3385185" cy="2685415"/>
        </p:xfrm>
        <a:graphic>
          <a:graphicData uri="http://schemas.openxmlformats.org/presentationml/2006/ole">
            <mc:AlternateContent xmlns:mc="http://schemas.openxmlformats.org/markup-compatibility/2006">
              <mc:Choice xmlns:v="urn:schemas-microsoft-com:vml" Requires="v">
                <p:oleObj spid="_x0000_s30731" r:id="rId5" imgW="2305050" imgH="1924050" progId="Paint.Picture">
                  <p:embed/>
                </p:oleObj>
              </mc:Choice>
              <mc:Fallback>
                <p:oleObj r:id="rId5" imgW="2305050" imgH="1924050" progId="Paint.Picture">
                  <p:embed/>
                  <p:pic>
                    <p:nvPicPr>
                      <p:cNvPr id="0" name="图片 5"/>
                      <p:cNvPicPr/>
                      <p:nvPr/>
                    </p:nvPicPr>
                    <p:blipFill>
                      <a:blip r:embed="rId6"/>
                      <a:stretch>
                        <a:fillRect/>
                      </a:stretch>
                    </p:blipFill>
                    <p:spPr>
                      <a:xfrm>
                        <a:off x="2144395" y="2032635"/>
                        <a:ext cx="3385185" cy="2685415"/>
                      </a:xfrm>
                      <a:prstGeom prst="rect">
                        <a:avLst/>
                      </a:prstGeom>
                    </p:spPr>
                  </p:pic>
                </p:oleObj>
              </mc:Fallback>
            </mc:AlternateContent>
          </a:graphicData>
        </a:graphic>
      </p:graphicFrame>
      <p:sp>
        <p:nvSpPr>
          <p:cNvPr id="3" name="Chevron 3"/>
          <p:cNvSpPr/>
          <p:nvPr>
            <p:custDataLst>
              <p:tags r:id="rId2"/>
            </p:custDataLst>
          </p:nvPr>
        </p:nvSpPr>
        <p:spPr>
          <a:xfrm>
            <a:off x="1063625" y="934085"/>
            <a:ext cx="20980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299378" y="1068329"/>
            <a:ext cx="1706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编写程序代码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73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圆角矩形标注 1"/>
          <p:cNvSpPr/>
          <p:nvPr/>
        </p:nvSpPr>
        <p:spPr>
          <a:xfrm>
            <a:off x="6882130" y="1339850"/>
            <a:ext cx="4631690" cy="4074795"/>
          </a:xfrm>
          <a:prstGeom prst="wedgeRoundRectCallout">
            <a:avLst>
              <a:gd name="adj1" fmla="val -54483"/>
              <a:gd name="adj2" fmla="val -1615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indent="0" algn="l" fontAlgn="auto">
              <a:lnSpc>
                <a:spcPct val="150000"/>
              </a:lnSpc>
            </a:pPr>
            <a:r>
              <a:rPr sz="2000" dirty="0">
                <a:solidFill>
                  <a:srgbClr val="595959"/>
                </a:solidFill>
                <a:latin typeface="微软雅黑" panose="020B0503020204020204" pitchFamily="34" charset="-122"/>
                <a:ea typeface="微软雅黑" panose="020B0503020204020204" pitchFamily="34" charset="-122"/>
              </a:rPr>
              <a:t>HelloWorld文件以.java为后缀名，右侧区域显示的是HelloWorld.java文件创建时的默认代码。其中，HelloWorld为类的名称；class为定义类的关键字；public是类的权限修饰符，表示该类是公有类，即所有Java程序均可访问该类；在HelloWorld后面的一对{}中，可以编写类的程序代码</a:t>
            </a:r>
            <a:r>
              <a:rPr lang="zh-CN"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5" name="对象 4"/>
          <p:cNvGraphicFramePr>
            <a:graphicFrameLocks noChangeAspect="1"/>
          </p:cNvGraphicFramePr>
          <p:nvPr/>
        </p:nvGraphicFramePr>
        <p:xfrm>
          <a:off x="1143635" y="1811655"/>
          <a:ext cx="5508000" cy="3236655"/>
        </p:xfrm>
        <a:graphic>
          <a:graphicData uri="http://schemas.openxmlformats.org/presentationml/2006/ole">
            <mc:AlternateContent xmlns:mc="http://schemas.openxmlformats.org/markup-compatibility/2006">
              <mc:Choice xmlns:v="urn:schemas-microsoft-com:vml" Requires="v">
                <p:oleObj spid="_x0000_s31755" r:id="rId4" imgW="6143625" imgH="3609975" progId="Paint.Picture">
                  <p:embed/>
                </p:oleObj>
              </mc:Choice>
              <mc:Fallback>
                <p:oleObj r:id="rId4" imgW="6143625" imgH="3609975" progId="Paint.Picture">
                  <p:embed/>
                  <p:pic>
                    <p:nvPicPr>
                      <p:cNvPr id="0" name="图片 5"/>
                      <p:cNvPicPr/>
                      <p:nvPr/>
                    </p:nvPicPr>
                    <p:blipFill>
                      <a:blip r:embed="rId5"/>
                      <a:stretch>
                        <a:fillRect/>
                      </a:stretch>
                    </p:blipFill>
                    <p:spPr>
                      <a:xfrm>
                        <a:off x="1143635" y="1811655"/>
                        <a:ext cx="5508000" cy="323665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1" name="组合 20"/>
          <p:cNvGrpSpPr/>
          <p:nvPr/>
        </p:nvGrpSpPr>
        <p:grpSpPr>
          <a:xfrm>
            <a:off x="2999206" y="2502673"/>
            <a:ext cx="1192190" cy="613062"/>
            <a:chOff x="2215144" y="982844"/>
            <a:chExt cx="1244730" cy="842780"/>
          </a:xfrm>
        </p:grpSpPr>
        <p:sp>
          <p:nvSpPr>
            <p:cNvPr id="22" name="平行四边形 21"/>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2999206" y="3488584"/>
            <a:ext cx="1192190" cy="618406"/>
            <a:chOff x="2215144" y="2026500"/>
            <a:chExt cx="1244730" cy="850129"/>
          </a:xfrm>
        </p:grpSpPr>
        <p:sp>
          <p:nvSpPr>
            <p:cNvPr id="25" name="平行四边形 24"/>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6"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2999206" y="4471269"/>
            <a:ext cx="1192190" cy="614525"/>
            <a:chOff x="2215144" y="3084852"/>
            <a:chExt cx="1244730" cy="844793"/>
          </a:xfrm>
        </p:grpSpPr>
        <p:sp>
          <p:nvSpPr>
            <p:cNvPr id="28" name="平行四边形 2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9"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3904758" y="2493794"/>
            <a:ext cx="5496560" cy="612775"/>
            <a:chOff x="4315150" y="953426"/>
            <a:chExt cx="4122956" cy="539804"/>
          </a:xfrm>
        </p:grpSpPr>
        <p:sp>
          <p:nvSpPr>
            <p:cNvPr id="31" name="矩形 3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系统环境变量</a:t>
              </a:r>
            </a:p>
          </p:txBody>
        </p:sp>
        <p:sp>
          <p:nvSpPr>
            <p:cNvPr id="32" name="平行四边形 3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3904758" y="3471758"/>
            <a:ext cx="5496560" cy="612775"/>
            <a:chOff x="4315150" y="1647579"/>
            <a:chExt cx="4122956" cy="539804"/>
          </a:xfrm>
        </p:grpSpPr>
        <p:sp>
          <p:nvSpPr>
            <p:cNvPr id="34" name="矩形 33"/>
            <p:cNvSpPr/>
            <p:nvPr/>
          </p:nvSpPr>
          <p:spPr>
            <a:xfrm>
              <a:off x="4840998" y="1730368"/>
              <a:ext cx="3238445"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的运行机制</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5" name="平行四边形 3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3904758" y="4449616"/>
            <a:ext cx="5496560" cy="612775"/>
            <a:chOff x="4315150" y="2341731"/>
            <a:chExt cx="4122956" cy="539804"/>
          </a:xfrm>
        </p:grpSpPr>
        <p:sp>
          <p:nvSpPr>
            <p:cNvPr id="37" name="矩形 36"/>
            <p:cNvSpPr/>
            <p:nvPr/>
          </p:nvSpPr>
          <p:spPr>
            <a:xfrm>
              <a:off x="4840998" y="2424520"/>
              <a:ext cx="3437543"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IntelliJ IDEA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开发工具</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38" name="平行四边形 3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73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圆角矩形标注 1"/>
          <p:cNvSpPr/>
          <p:nvPr/>
        </p:nvSpPr>
        <p:spPr>
          <a:xfrm>
            <a:off x="8001635" y="2830830"/>
            <a:ext cx="3239770" cy="1197610"/>
          </a:xfrm>
          <a:prstGeom prst="wedgeRoundRectCallout">
            <a:avLst>
              <a:gd name="adj1" fmla="val -70246"/>
              <a:gd name="adj2" fmla="val -1792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我们可以在该文件中编写</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代码</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3" name="对象 2"/>
          <p:cNvGraphicFramePr>
            <a:graphicFrameLocks noChangeAspect="1"/>
          </p:cNvGraphicFramePr>
          <p:nvPr/>
        </p:nvGraphicFramePr>
        <p:xfrm>
          <a:off x="1061085" y="1701800"/>
          <a:ext cx="6264000" cy="2708369"/>
        </p:xfrm>
        <a:graphic>
          <a:graphicData uri="http://schemas.openxmlformats.org/presentationml/2006/ole">
            <mc:AlternateContent xmlns:mc="http://schemas.openxmlformats.org/markup-compatibility/2006">
              <mc:Choice xmlns:v="urn:schemas-microsoft-com:vml" Requires="v">
                <p:oleObj spid="_x0000_s32779" r:id="rId4" imgW="7181850" imgH="3105150" progId="Paint.Picture">
                  <p:embed/>
                </p:oleObj>
              </mc:Choice>
              <mc:Fallback>
                <p:oleObj r:id="rId4" imgW="7181850" imgH="3105150" progId="Paint.Picture">
                  <p:embed/>
                  <p:pic>
                    <p:nvPicPr>
                      <p:cNvPr id="0" name="图片 3"/>
                      <p:cNvPicPr/>
                      <p:nvPr/>
                    </p:nvPicPr>
                    <p:blipFill>
                      <a:blip r:embed="rId5"/>
                      <a:stretch>
                        <a:fillRect/>
                      </a:stretch>
                    </p:blipFill>
                    <p:spPr>
                      <a:xfrm>
                        <a:off x="1061085" y="1701800"/>
                        <a:ext cx="6264000" cy="270836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73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进行开发</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圆角矩形标注 1"/>
          <p:cNvSpPr/>
          <p:nvPr/>
        </p:nvSpPr>
        <p:spPr>
          <a:xfrm>
            <a:off x="7309485" y="3042285"/>
            <a:ext cx="2620010" cy="1622425"/>
          </a:xfrm>
          <a:prstGeom prst="wedgeRoundRectCallout">
            <a:avLst>
              <a:gd name="adj1" fmla="val -75602"/>
              <a:gd name="adj2" fmla="val -2745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3" name="文本框 12"/>
          <p:cNvSpPr txBox="1"/>
          <p:nvPr/>
        </p:nvSpPr>
        <p:spPr>
          <a:xfrm>
            <a:off x="7371080" y="3041650"/>
            <a:ext cx="2626995" cy="1476375"/>
          </a:xfrm>
          <a:prstGeom prst="rect">
            <a:avLst/>
          </a:prstGeom>
          <a:noFill/>
        </p:spPr>
        <p:txBody>
          <a:bodyPr wrap="square" rtlCol="0">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单击工具栏中的“   ”</a:t>
            </a:r>
            <a:r>
              <a:rPr lang="zh-CN" altLang="zh-CN" sz="2000" dirty="0">
                <a:solidFill>
                  <a:srgbClr val="595959"/>
                </a:solidFill>
                <a:latin typeface="微软雅黑" panose="020B0503020204020204" pitchFamily="34" charset="-122"/>
                <a:ea typeface="微软雅黑" panose="020B0503020204020204" pitchFamily="34" charset="-122"/>
              </a:rPr>
              <a:t>按钮运行程序，控制台会显示运行结果</a:t>
            </a:r>
            <a:r>
              <a:rPr lang="zh-CN" altLang="en-US" sz="2000" dirty="0">
                <a:solidFill>
                  <a:srgbClr val="595959"/>
                </a:solidFill>
                <a:latin typeface="微软雅黑" panose="020B0503020204020204" pitchFamily="34" charset="-122"/>
                <a:ea typeface="微软雅黑" panose="020B0503020204020204" pitchFamily="34" charset="-122"/>
              </a:rPr>
              <a:t>。</a:t>
            </a:r>
          </a:p>
        </p:txBody>
      </p:sp>
      <p:pic>
        <p:nvPicPr>
          <p:cNvPr id="14" name="图片 13"/>
          <p:cNvPicPr>
            <a:picLocks noChangeAspect="1"/>
          </p:cNvPicPr>
          <p:nvPr/>
        </p:nvPicPr>
        <p:blipFill>
          <a:blip r:embed="rId5"/>
          <a:stretch>
            <a:fillRect/>
          </a:stretch>
        </p:blipFill>
        <p:spPr>
          <a:xfrm>
            <a:off x="9556384" y="3242949"/>
            <a:ext cx="149127" cy="161905"/>
          </a:xfrm>
          <a:prstGeom prst="rect">
            <a:avLst/>
          </a:prstGeom>
        </p:spPr>
      </p:pic>
      <p:graphicFrame>
        <p:nvGraphicFramePr>
          <p:cNvPr id="3" name="对象 2"/>
          <p:cNvGraphicFramePr>
            <a:graphicFrameLocks noChangeAspect="1"/>
          </p:cNvGraphicFramePr>
          <p:nvPr/>
        </p:nvGraphicFramePr>
        <p:xfrm>
          <a:off x="1645285" y="1701800"/>
          <a:ext cx="4974870" cy="3456000"/>
        </p:xfrm>
        <a:graphic>
          <a:graphicData uri="http://schemas.openxmlformats.org/presentationml/2006/ole">
            <mc:AlternateContent xmlns:mc="http://schemas.openxmlformats.org/markup-compatibility/2006">
              <mc:Choice xmlns:v="urn:schemas-microsoft-com:vml" Requires="v">
                <p:oleObj spid="_x0000_s33803" r:id="rId6" imgW="6562725" imgH="4572000" progId="Paint.Picture">
                  <p:embed/>
                </p:oleObj>
              </mc:Choice>
              <mc:Fallback>
                <p:oleObj r:id="rId6" imgW="6562725" imgH="4572000" progId="Paint.Picture">
                  <p:embed/>
                  <p:pic>
                    <p:nvPicPr>
                      <p:cNvPr id="0" name="图片 3"/>
                      <p:cNvPicPr/>
                      <p:nvPr/>
                    </p:nvPicPr>
                    <p:blipFill>
                      <a:blip r:embed="rId7"/>
                      <a:stretch>
                        <a:fillRect/>
                      </a:stretch>
                    </p:blipFill>
                    <p:spPr>
                      <a:xfrm>
                        <a:off x="1645285" y="1701800"/>
                        <a:ext cx="4974870" cy="3456000"/>
                      </a:xfrm>
                      <a:prstGeom prst="rect">
                        <a:avLst/>
                      </a:prstGeom>
                    </p:spPr>
                  </p:pic>
                </p:oleObj>
              </mc:Fallback>
            </mc:AlternateContent>
          </a:graphicData>
        </a:graphic>
      </p:graphicFrame>
      <p:sp>
        <p:nvSpPr>
          <p:cNvPr id="5" name="Chevron 3"/>
          <p:cNvSpPr/>
          <p:nvPr>
            <p:custDataLst>
              <p:tags r:id="rId2"/>
            </p:custDataLst>
          </p:nvPr>
        </p:nvSpPr>
        <p:spPr>
          <a:xfrm>
            <a:off x="1063625" y="934085"/>
            <a:ext cx="16421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99378" y="1068329"/>
            <a:ext cx="1198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运行程序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501549"/>
            <a:ext cx="5489575" cy="1505585"/>
            <a:chOff x="8472" y="5681"/>
            <a:chExt cx="8645" cy="2371"/>
          </a:xfrm>
        </p:grpSpPr>
        <p:sp>
          <p:nvSpPr>
            <p:cNvPr id="15" name="TextBox 35"/>
            <p:cNvSpPr txBox="1">
              <a:spLocks noChangeArrowheads="1"/>
            </p:cNvSpPr>
            <p:nvPr/>
          </p:nvSpPr>
          <p:spPr bwMode="auto">
            <a:xfrm>
              <a:off x="9159" y="5681"/>
              <a:ext cx="7958"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掌握</a:t>
              </a:r>
              <a:r>
                <a:rPr lang="en-US" altLang="zh-CN" sz="2000" dirty="0">
                  <a:solidFill>
                    <a:srgbClr val="1369B2"/>
                  </a:solidFill>
                  <a:latin typeface="微软雅黑" panose="020B0503020204020204" pitchFamily="34" charset="-122"/>
                  <a:ea typeface="微软雅黑" panose="020B0503020204020204" pitchFamily="34" charset="-122"/>
                  <a:sym typeface="+mn-lt"/>
                </a:rPr>
                <a:t>IntelliJ IDEA</a:t>
              </a:r>
              <a:r>
                <a:rPr lang="zh-CN" altLang="en-US" sz="2000" dirty="0">
                  <a:solidFill>
                    <a:srgbClr val="1369B2"/>
                  </a:solidFill>
                  <a:latin typeface="微软雅黑" panose="020B0503020204020204" pitchFamily="34" charset="-122"/>
                  <a:ea typeface="微软雅黑" panose="020B0503020204020204" pitchFamily="34" charset="-122"/>
                  <a:sym typeface="+mn-lt"/>
                </a:rPr>
                <a:t>调试工具</a:t>
              </a:r>
              <a:r>
                <a:rPr lang="zh-CN" altLang="en-US" sz="2000" dirty="0">
                  <a:solidFill>
                    <a:srgbClr val="595959"/>
                  </a:solidFill>
                  <a:latin typeface="微软雅黑" panose="020B0503020204020204" pitchFamily="34" charset="-122"/>
                  <a:ea typeface="微软雅黑" panose="020B0503020204020204" pitchFamily="34" charset="-122"/>
                  <a:sym typeface="+mn-lt"/>
                </a:rPr>
                <a:t>，能够进入</a:t>
              </a:r>
              <a:r>
                <a:rPr lang="en-US" altLang="zh-CN" sz="2000" dirty="0">
                  <a:solidFill>
                    <a:srgbClr val="595959"/>
                  </a:solidFill>
                  <a:latin typeface="微软雅黑" panose="020B0503020204020204" pitchFamily="34" charset="-122"/>
                  <a:ea typeface="微软雅黑" panose="020B0503020204020204" pitchFamily="34" charset="-122"/>
                  <a:sym typeface="+mn-lt"/>
                </a:rPr>
                <a:t>IntelliJ IDEA</a:t>
              </a:r>
              <a:r>
                <a:rPr lang="zh-CN" altLang="en-US" sz="2000" dirty="0">
                  <a:solidFill>
                    <a:srgbClr val="595959"/>
                  </a:solidFill>
                  <a:latin typeface="微软雅黑" panose="020B0503020204020204" pitchFamily="34" charset="-122"/>
                  <a:ea typeface="微软雅黑" panose="020B0503020204020204" pitchFamily="34" charset="-122"/>
                  <a:sym typeface="+mn-lt"/>
                </a:rPr>
                <a:t>的</a:t>
              </a:r>
              <a:r>
                <a:rPr lang="en-US" altLang="zh-CN" sz="2000" dirty="0">
                  <a:solidFill>
                    <a:srgbClr val="595959"/>
                  </a:solidFill>
                  <a:latin typeface="微软雅黑" panose="020B0503020204020204" pitchFamily="34" charset="-122"/>
                  <a:ea typeface="微软雅黑" panose="020B0503020204020204" pitchFamily="34" charset="-122"/>
                  <a:sym typeface="+mn-lt"/>
                </a:rPr>
                <a:t>Debug</a:t>
              </a:r>
              <a:r>
                <a:rPr lang="zh-CN" altLang="en-US" sz="2000" dirty="0">
                  <a:solidFill>
                    <a:srgbClr val="595959"/>
                  </a:solidFill>
                  <a:latin typeface="微软雅黑" panose="020B0503020204020204" pitchFamily="34" charset="-122"/>
                  <a:ea typeface="微软雅黑" panose="020B0503020204020204" pitchFamily="34" charset="-122"/>
                  <a:sym typeface="+mn-lt"/>
                </a:rPr>
                <a:t>模式对</a:t>
              </a:r>
              <a:r>
                <a:rPr lang="en-US" altLang="zh-CN" sz="2000" dirty="0">
                  <a:solidFill>
                    <a:srgbClr val="595959"/>
                  </a:solidFill>
                  <a:latin typeface="微软雅黑" panose="020B0503020204020204" pitchFamily="34" charset="-122"/>
                  <a:ea typeface="微软雅黑" panose="020B0503020204020204" pitchFamily="34" charset="-122"/>
                  <a:sym typeface="+mn-lt"/>
                </a:rPr>
                <a:t>HelloWorld</a:t>
              </a:r>
              <a:r>
                <a:rPr lang="zh-CN" altLang="en-US" sz="2000" dirty="0">
                  <a:solidFill>
                    <a:srgbClr val="595959"/>
                  </a:solidFill>
                  <a:latin typeface="微软雅黑" panose="020B0503020204020204" pitchFamily="34" charset="-122"/>
                  <a:ea typeface="微软雅黑" panose="020B0503020204020204" pitchFamily="34" charset="-122"/>
                  <a:sym typeface="+mn-lt"/>
                </a:rPr>
                <a:t>程序进行调试</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1" name="Title 1"/>
          <p:cNvSpPr txBox="1"/>
          <p:nvPr/>
        </p:nvSpPr>
        <p:spPr>
          <a:xfrm>
            <a:off x="1143690" y="266995"/>
            <a:ext cx="430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调试工具</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30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en-US" altLang="zh-CN" sz="2400" b="1"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rPr>
              <a:t>调试工具</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圆角矩形标注 1"/>
          <p:cNvSpPr/>
          <p:nvPr/>
        </p:nvSpPr>
        <p:spPr>
          <a:xfrm>
            <a:off x="6668770" y="1507490"/>
            <a:ext cx="3672205" cy="3844290"/>
          </a:xfrm>
          <a:prstGeom prst="wedgeRoundRectCallout">
            <a:avLst>
              <a:gd name="adj1" fmla="val -57095"/>
              <a:gd name="adj2" fmla="val -2131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6812086" y="1507339"/>
            <a:ext cx="3384000" cy="3784600"/>
          </a:xfrm>
          <a:prstGeom prst="rect">
            <a:avLst/>
          </a:prstGeom>
          <a:noFill/>
        </p:spPr>
        <p:txBody>
          <a:bodyPr wrap="square" rtlCol="0">
            <a:spAutoFit/>
          </a:bodyPr>
          <a:lstStyle/>
          <a:p>
            <a:pPr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自带了调试工具，下面以</a:t>
            </a:r>
            <a:r>
              <a:rPr lang="en-US" altLang="zh-CN" sz="2000" dirty="0">
                <a:solidFill>
                  <a:srgbClr val="595959"/>
                </a:solidFill>
                <a:latin typeface="微软雅黑" panose="020B0503020204020204" pitchFamily="34" charset="-122"/>
                <a:ea typeface="微软雅黑" panose="020B0503020204020204" pitchFamily="34" charset="-122"/>
              </a:rPr>
              <a:t>1.6.2</a:t>
            </a:r>
            <a:r>
              <a:rPr lang="zh-CN" altLang="zh-CN" sz="2000" dirty="0">
                <a:solidFill>
                  <a:srgbClr val="595959"/>
                </a:solidFill>
                <a:latin typeface="微软雅黑" panose="020B0503020204020204" pitchFamily="34" charset="-122"/>
                <a:ea typeface="微软雅黑" panose="020B0503020204020204" pitchFamily="34" charset="-122"/>
              </a:rPr>
              <a:t>节中的</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程序为例，演示</a:t>
            </a:r>
            <a:r>
              <a:rPr lang="en-US" altLang="zh-CN" sz="2000" dirty="0">
                <a:solidFill>
                  <a:srgbClr val="595959"/>
                </a:solidFill>
                <a:latin typeface="微软雅黑" panose="020B0503020204020204" pitchFamily="34" charset="-122"/>
                <a:ea typeface="微软雅黑" panose="020B0503020204020204" pitchFamily="34" charset="-122"/>
              </a:rPr>
              <a:t>IDEA</a:t>
            </a:r>
            <a:r>
              <a:rPr lang="zh-CN" altLang="zh-CN" sz="2000" dirty="0">
                <a:solidFill>
                  <a:srgbClr val="595959"/>
                </a:solidFill>
                <a:latin typeface="微软雅黑" panose="020B0503020204020204" pitchFamily="34" charset="-122"/>
                <a:ea typeface="微软雅黑" panose="020B0503020204020204" pitchFamily="34" charset="-122"/>
              </a:rPr>
              <a:t>调试工具的使用。首先在图</a:t>
            </a:r>
            <a:r>
              <a:rPr lang="en-US" altLang="zh-CN" sz="2000" dirty="0">
                <a:solidFill>
                  <a:srgbClr val="595959"/>
                </a:solidFill>
                <a:latin typeface="微软雅黑" panose="020B0503020204020204" pitchFamily="34" charset="-122"/>
                <a:ea typeface="微软雅黑" panose="020B0503020204020204" pitchFamily="34" charset="-122"/>
              </a:rPr>
              <a:t>1-39</a:t>
            </a:r>
            <a:r>
              <a:rPr lang="zh-CN" altLang="zh-CN" sz="2000" dirty="0">
                <a:solidFill>
                  <a:srgbClr val="595959"/>
                </a:solidFill>
                <a:latin typeface="微软雅黑" panose="020B0503020204020204" pitchFamily="34" charset="-122"/>
                <a:ea typeface="微软雅黑" panose="020B0503020204020204" pitchFamily="34" charset="-122"/>
              </a:rPr>
              <a:t>中的第</a:t>
            </a:r>
            <a:r>
              <a:rPr lang="en-US" altLang="zh-CN" sz="2000" dirty="0">
                <a:solidFill>
                  <a:srgbClr val="595959"/>
                </a:solidFill>
                <a:latin typeface="微软雅黑" panose="020B0503020204020204" pitchFamily="34" charset="-122"/>
                <a:ea typeface="微软雅黑" panose="020B0503020204020204" pitchFamily="34" charset="-122"/>
              </a:rPr>
              <a:t>7</a:t>
            </a:r>
            <a:r>
              <a:rPr lang="zh-CN" altLang="zh-CN" sz="2000" dirty="0">
                <a:solidFill>
                  <a:srgbClr val="595959"/>
                </a:solidFill>
                <a:latin typeface="微软雅黑" panose="020B0503020204020204" pitchFamily="34" charset="-122"/>
                <a:ea typeface="微软雅黑" panose="020B0503020204020204" pitchFamily="34" charset="-122"/>
              </a:rPr>
              <a:t>行代码设置断点，左键单击行号后面的空白区域，便可插入断点。然后单击“</a:t>
            </a: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”调试按钮进入</a:t>
            </a:r>
            <a:r>
              <a:rPr lang="en-US" altLang="zh-CN" sz="2000" dirty="0" err="1">
                <a:solidFill>
                  <a:srgbClr val="595959"/>
                </a:solidFill>
                <a:latin typeface="微软雅黑" panose="020B0503020204020204" pitchFamily="34" charset="-122"/>
                <a:ea typeface="微软雅黑" panose="020B0503020204020204" pitchFamily="34" charset="-122"/>
              </a:rPr>
              <a:t>Dubug</a:t>
            </a:r>
            <a:r>
              <a:rPr lang="zh-CN" altLang="zh-CN" sz="2000" dirty="0">
                <a:solidFill>
                  <a:srgbClr val="595959"/>
                </a:solidFill>
                <a:latin typeface="微软雅黑" panose="020B0503020204020204" pitchFamily="34" charset="-122"/>
                <a:ea typeface="微软雅黑" panose="020B0503020204020204" pitchFamily="34" charset="-122"/>
              </a:rPr>
              <a:t>模式。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8" name="图片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006" y="4468229"/>
            <a:ext cx="247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nvGraphicFramePr>
        <p:xfrm>
          <a:off x="1667510" y="1586230"/>
          <a:ext cx="4728721" cy="3456000"/>
        </p:xfrm>
        <a:graphic>
          <a:graphicData uri="http://schemas.openxmlformats.org/presentationml/2006/ole">
            <mc:AlternateContent xmlns:mc="http://schemas.openxmlformats.org/markup-compatibility/2006">
              <mc:Choice xmlns:v="urn:schemas-microsoft-com:vml" Requires="v">
                <p:oleObj spid="_x0000_s34827" r:id="rId5" imgW="6562725" imgH="4572000" progId="Paint.Picture">
                  <p:embed/>
                </p:oleObj>
              </mc:Choice>
              <mc:Fallback>
                <p:oleObj r:id="rId5" imgW="6562725" imgH="4572000" progId="Paint.Picture">
                  <p:embed/>
                  <p:pic>
                    <p:nvPicPr>
                      <p:cNvPr id="0" name="图片 3"/>
                      <p:cNvPicPr/>
                      <p:nvPr/>
                    </p:nvPicPr>
                    <p:blipFill>
                      <a:blip r:embed="rId6"/>
                      <a:stretch>
                        <a:fillRect/>
                      </a:stretch>
                    </p:blipFill>
                    <p:spPr>
                      <a:xfrm>
                        <a:off x="1667510" y="1586230"/>
                        <a:ext cx="4728721" cy="34560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48881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ea"/>
              </a:rPr>
              <a:t>调试工具</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3145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39779"/>
            <a:ext cx="1960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常用调试快捷键</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02361" y="1138935"/>
            <a:ext cx="8173231" cy="499624"/>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sym typeface="+mn-ea"/>
              </a:rPr>
              <a:t>可以使用快捷键调试程序，</a:t>
            </a:r>
            <a:r>
              <a:rPr lang="en-US" altLang="zh-CN" sz="2000" dirty="0">
                <a:solidFill>
                  <a:srgbClr val="595959"/>
                </a:solidFill>
                <a:latin typeface="微软雅黑" panose="020B0503020204020204" pitchFamily="34" charset="-122"/>
                <a:ea typeface="微软雅黑" panose="020B0503020204020204" pitchFamily="34" charset="-122"/>
                <a:sym typeface="+mn-ea"/>
              </a:rPr>
              <a:t>IDEA</a:t>
            </a:r>
            <a:r>
              <a:rPr lang="zh-CN" altLang="zh-CN" sz="2000" dirty="0">
                <a:solidFill>
                  <a:srgbClr val="595959"/>
                </a:solidFill>
                <a:latin typeface="微软雅黑" panose="020B0503020204020204" pitchFamily="34" charset="-122"/>
                <a:ea typeface="微软雅黑" panose="020B0503020204020204" pitchFamily="34" charset="-122"/>
                <a:sym typeface="+mn-ea"/>
              </a:rPr>
              <a:t>常用的调试快捷键及含义</a:t>
            </a:r>
            <a:r>
              <a:rPr lang="zh-CN" altLang="en-US" sz="2000" dirty="0">
                <a:solidFill>
                  <a:srgbClr val="595959"/>
                </a:solidFill>
                <a:latin typeface="微软雅黑" panose="020B0503020204020204" pitchFamily="34" charset="-122"/>
                <a:ea typeface="微软雅黑" panose="020B0503020204020204" pitchFamily="34" charset="-122"/>
                <a:cs typeface="+mn-ea"/>
              </a:rPr>
              <a:t>，具体</a:t>
            </a:r>
            <a:r>
              <a:rPr lang="zh-CN" altLang="zh-CN" sz="2000" dirty="0">
                <a:solidFill>
                  <a:srgbClr val="595959"/>
                </a:solidFill>
                <a:latin typeface="微软雅黑" panose="020B0503020204020204" pitchFamily="34" charset="-122"/>
                <a:ea typeface="微软雅黑" panose="020B0503020204020204" pitchFamily="34" charset="-122"/>
                <a:cs typeface="+mn-ea"/>
              </a:rPr>
              <a:t>如下</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5" name="表格 14"/>
          <p:cNvGraphicFramePr>
            <a:graphicFrameLocks noGrp="1"/>
          </p:cNvGraphicFramePr>
          <p:nvPr>
            <p:custDataLst>
              <p:tags r:id="rId2"/>
            </p:custDataLst>
          </p:nvPr>
        </p:nvGraphicFramePr>
        <p:xfrm>
          <a:off x="3722697" y="2349794"/>
          <a:ext cx="7272000" cy="3734678"/>
        </p:xfrm>
        <a:graphic>
          <a:graphicData uri="http://schemas.openxmlformats.org/drawingml/2006/table">
            <a:tbl>
              <a:tblPr>
                <a:tableStyleId>{7DF18680-E054-41AD-8BC1-D1AEF772440D}</a:tableStyleId>
              </a:tblPr>
              <a:tblGrid>
                <a:gridCol w="1566706">
                  <a:extLst>
                    <a:ext uri="{9D8B030D-6E8A-4147-A177-3AD203B41FA5}">
                      <a16:colId xmlns:a16="http://schemas.microsoft.com/office/drawing/2014/main" val="20000"/>
                    </a:ext>
                  </a:extLst>
                </a:gridCol>
                <a:gridCol w="5705294">
                  <a:extLst>
                    <a:ext uri="{9D8B030D-6E8A-4147-A177-3AD203B41FA5}">
                      <a16:colId xmlns:a16="http://schemas.microsoft.com/office/drawing/2014/main" val="20001"/>
                    </a:ext>
                  </a:extLst>
                </a:gridCol>
              </a:tblGrid>
              <a:tr h="530288">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快捷键</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操作名称</a:t>
                      </a:r>
                    </a:p>
                  </a:txBody>
                  <a:tcPr marL="68580" marR="68580" marT="0" marB="0" anchor="ctr">
                    <a:solidFill>
                      <a:srgbClr val="F2F2F2"/>
                    </a:solidFill>
                  </a:tcPr>
                </a:tc>
                <a:extLst>
                  <a:ext uri="{0D108BD9-81ED-4DB2-BD59-A6C34878D82A}">
                    <a16:rowId xmlns:a16="http://schemas.microsoft.com/office/drawing/2014/main" val="10000"/>
                  </a:ext>
                </a:extLst>
              </a:tr>
              <a:tr h="45777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F8</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单步调试（不进入函数内部）</a:t>
                      </a:r>
                    </a:p>
                  </a:txBody>
                  <a:tcPr marL="68580" marR="68580" marT="0" marB="0">
                    <a:solidFill>
                      <a:srgbClr val="F2F2F2"/>
                    </a:solidFill>
                  </a:tcPr>
                </a:tc>
                <a:extLst>
                  <a:ext uri="{0D108BD9-81ED-4DB2-BD59-A6C34878D82A}">
                    <a16:rowId xmlns:a16="http://schemas.microsoft.com/office/drawing/2014/main" val="10001"/>
                  </a:ext>
                </a:extLst>
              </a:tr>
              <a:tr h="45777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F7</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单步调试（进入函数内部）</a:t>
                      </a:r>
                    </a:p>
                  </a:txBody>
                  <a:tcPr marL="68580" marR="68580" marT="0" marB="0">
                    <a:solidFill>
                      <a:srgbClr val="F2F2F2"/>
                    </a:solidFill>
                  </a:tcPr>
                </a:tc>
                <a:extLst>
                  <a:ext uri="{0D108BD9-81ED-4DB2-BD59-A6C34878D82A}">
                    <a16:rowId xmlns:a16="http://schemas.microsoft.com/office/drawing/2014/main" val="10002"/>
                  </a:ext>
                </a:extLst>
              </a:tr>
              <a:tr h="457770">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Shift+F7</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选择要进入的函数</a:t>
                      </a:r>
                    </a:p>
                  </a:txBody>
                  <a:tcPr marL="68580" marR="68580" marT="0" marB="0">
                    <a:solidFill>
                      <a:srgbClr val="F2F2F2"/>
                    </a:solidFill>
                  </a:tcPr>
                </a:tc>
                <a:extLst>
                  <a:ext uri="{0D108BD9-81ED-4DB2-BD59-A6C34878D82A}">
                    <a16:rowId xmlns:a16="http://schemas.microsoft.com/office/drawing/2014/main" val="10003"/>
                  </a:ext>
                </a:extLst>
              </a:tr>
              <a:tr h="457770">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Shift+F8</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跳出函数</a:t>
                      </a:r>
                    </a:p>
                  </a:txBody>
                  <a:tcPr marL="68580" marR="68580" marT="0" marB="0">
                    <a:solidFill>
                      <a:srgbClr val="F2F2F2"/>
                    </a:solidFill>
                  </a:tcPr>
                </a:tc>
                <a:extLst>
                  <a:ext uri="{0D108BD9-81ED-4DB2-BD59-A6C34878D82A}">
                    <a16:rowId xmlns:a16="http://schemas.microsoft.com/office/drawing/2014/main" val="10004"/>
                  </a:ext>
                </a:extLst>
              </a:tr>
              <a:tr h="457770">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Alt+F9</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运行到断点</a:t>
                      </a:r>
                    </a:p>
                  </a:txBody>
                  <a:tcPr marL="68580" marR="68580" marT="0" marB="0">
                    <a:solidFill>
                      <a:srgbClr val="F2F2F2"/>
                    </a:solidFill>
                  </a:tcPr>
                </a:tc>
                <a:extLst>
                  <a:ext uri="{0D108BD9-81ED-4DB2-BD59-A6C34878D82A}">
                    <a16:rowId xmlns:a16="http://schemas.microsoft.com/office/drawing/2014/main" val="10005"/>
                  </a:ext>
                </a:extLst>
              </a:tr>
              <a:tr h="457770">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Alt+F8</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执行表达式查看结果</a:t>
                      </a:r>
                    </a:p>
                  </a:txBody>
                  <a:tcPr marL="68580" marR="68580" marT="0" marB="0">
                    <a:solidFill>
                      <a:srgbClr val="F2F2F2"/>
                    </a:solidFill>
                  </a:tcPr>
                </a:tc>
                <a:extLst>
                  <a:ext uri="{0D108BD9-81ED-4DB2-BD59-A6C34878D82A}">
                    <a16:rowId xmlns:a16="http://schemas.microsoft.com/office/drawing/2014/main" val="10006"/>
                  </a:ext>
                </a:extLst>
              </a:tr>
              <a:tr h="457770">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F9</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继续执行，进入下一个断点或执行完程序</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5"/>
          <p:cNvSpPr txBox="1">
            <a:spLocks noChangeArrowheads="1"/>
          </p:cNvSpPr>
          <p:nvPr/>
        </p:nvSpPr>
        <p:spPr bwMode="auto">
          <a:xfrm>
            <a:off x="1126245" y="2334315"/>
            <a:ext cx="979360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本章主要介绍</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开发入门</a:t>
            </a:r>
            <a:r>
              <a:rPr lang="zh-CN" altLang="zh-CN" sz="2000" dirty="0">
                <a:solidFill>
                  <a:srgbClr val="595959"/>
                </a:solidFill>
                <a:latin typeface="微软雅黑" panose="020B0503020204020204" pitchFamily="34" charset="-122"/>
                <a:ea typeface="微软雅黑" panose="020B0503020204020204" pitchFamily="34" charset="-122"/>
                <a:sym typeface="+mn-ea"/>
              </a:rPr>
              <a:t>的一些知识。首先介绍了</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语言</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语言的相关特性</a:t>
            </a:r>
            <a:r>
              <a:rPr lang="zh-CN" altLang="zh-CN" sz="2000" dirty="0">
                <a:solidFill>
                  <a:srgbClr val="595959"/>
                </a:solidFill>
                <a:latin typeface="微软雅黑" panose="020B0503020204020204" pitchFamily="34" charset="-122"/>
                <a:ea typeface="微软雅黑" panose="020B0503020204020204" pitchFamily="34" charset="-122"/>
                <a:sym typeface="+mn-ea"/>
              </a:rPr>
              <a:t>和</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语言的发展史</a:t>
            </a:r>
            <a:r>
              <a:rPr lang="zh-CN" altLang="zh-CN" sz="2000" dirty="0">
                <a:solidFill>
                  <a:srgbClr val="595959"/>
                </a:solidFill>
                <a:latin typeface="微软雅黑" panose="020B0503020204020204" pitchFamily="34" charset="-122"/>
                <a:ea typeface="微软雅黑" panose="020B0503020204020204" pitchFamily="34" charset="-122"/>
                <a:sym typeface="+mn-ea"/>
              </a:rPr>
              <a:t>；其次介绍了</a:t>
            </a:r>
            <a:r>
              <a:rPr lang="en-US" altLang="zh-CN" sz="2000" dirty="0">
                <a:solidFill>
                  <a:srgbClr val="1369B2"/>
                </a:solidFill>
                <a:latin typeface="微软雅黑" panose="020B0503020204020204" pitchFamily="34" charset="-122"/>
                <a:ea typeface="微软雅黑" panose="020B0503020204020204" pitchFamily="34" charset="-122"/>
                <a:sym typeface="+mn-ea"/>
              </a:rPr>
              <a:t>JDK</a:t>
            </a:r>
            <a:r>
              <a:rPr lang="zh-CN" altLang="zh-CN" sz="2000" dirty="0">
                <a:solidFill>
                  <a:srgbClr val="1369B2"/>
                </a:solidFill>
                <a:latin typeface="微软雅黑" panose="020B0503020204020204" pitchFamily="34" charset="-122"/>
                <a:ea typeface="微软雅黑" panose="020B0503020204020204" pitchFamily="34" charset="-122"/>
                <a:sym typeface="+mn-ea"/>
              </a:rPr>
              <a:t>的概念</a:t>
            </a:r>
            <a:r>
              <a:rPr lang="zh-CN" altLang="zh-CN" sz="2000" dirty="0">
                <a:solidFill>
                  <a:srgbClr val="595959"/>
                </a:solidFill>
                <a:latin typeface="微软雅黑" panose="020B0503020204020204" pitchFamily="34" charset="-122"/>
                <a:ea typeface="微软雅黑" panose="020B0503020204020204" pitchFamily="34" charset="-122"/>
                <a:sym typeface="+mn-ea"/>
              </a:rPr>
              <a:t>，并在</a:t>
            </a:r>
            <a:r>
              <a:rPr lang="en-US" altLang="zh-CN" sz="2000" dirty="0">
                <a:solidFill>
                  <a:srgbClr val="595959"/>
                </a:solidFill>
                <a:latin typeface="微软雅黑" panose="020B0503020204020204" pitchFamily="34" charset="-122"/>
                <a:ea typeface="微软雅黑" panose="020B0503020204020204" pitchFamily="34" charset="-122"/>
                <a:sym typeface="+mn-ea"/>
              </a:rPr>
              <a:t>Windows 7</a:t>
            </a:r>
            <a:r>
              <a:rPr lang="zh-CN" altLang="zh-CN" sz="2000" dirty="0">
                <a:solidFill>
                  <a:srgbClr val="595959"/>
                </a:solidFill>
                <a:latin typeface="微软雅黑" panose="020B0503020204020204" pitchFamily="34" charset="-122"/>
                <a:ea typeface="微软雅黑" panose="020B0503020204020204" pitchFamily="34" charset="-122"/>
                <a:sym typeface="+mn-ea"/>
              </a:rPr>
              <a:t>系统中安装了</a:t>
            </a:r>
            <a:r>
              <a:rPr lang="en-US" altLang="zh-CN" sz="2000" dirty="0">
                <a:solidFill>
                  <a:srgbClr val="595959"/>
                </a:solidFill>
                <a:latin typeface="微软雅黑" panose="020B0503020204020204" pitchFamily="34" charset="-122"/>
                <a:ea typeface="微软雅黑" panose="020B0503020204020204" pitchFamily="34" charset="-122"/>
                <a:sym typeface="+mn-ea"/>
              </a:rPr>
              <a:t>JDK</a:t>
            </a:r>
            <a:r>
              <a:rPr lang="zh-CN" altLang="zh-CN" sz="2000" dirty="0">
                <a:solidFill>
                  <a:srgbClr val="595959"/>
                </a:solidFill>
                <a:latin typeface="微软雅黑" panose="020B0503020204020204" pitchFamily="34" charset="-122"/>
                <a:ea typeface="微软雅黑" panose="020B0503020204020204" pitchFamily="34" charset="-122"/>
                <a:sym typeface="+mn-ea"/>
              </a:rPr>
              <a:t>；然后带领读者编写了一个简单的</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程序，并讲解了</a:t>
            </a:r>
            <a:r>
              <a:rPr lang="zh-CN" altLang="zh-CN" sz="2000" dirty="0">
                <a:solidFill>
                  <a:srgbClr val="1369B2"/>
                </a:solidFill>
                <a:latin typeface="微软雅黑" panose="020B0503020204020204" pitchFamily="34" charset="-122"/>
                <a:ea typeface="微软雅黑" panose="020B0503020204020204" pitchFamily="34" charset="-122"/>
                <a:sym typeface="+mn-ea"/>
              </a:rPr>
              <a:t>环境变量的配置和</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程序的运行机制</a:t>
            </a:r>
            <a:r>
              <a:rPr lang="zh-CN" altLang="zh-CN" sz="2000" dirty="0">
                <a:solidFill>
                  <a:srgbClr val="595959"/>
                </a:solidFill>
                <a:latin typeface="微软雅黑" panose="020B0503020204020204" pitchFamily="34" charset="-122"/>
                <a:ea typeface="微软雅黑" panose="020B0503020204020204" pitchFamily="34" charset="-122"/>
                <a:sym typeface="+mn-ea"/>
              </a:rPr>
              <a:t>；最后为读者介绍了常用的</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开发工具</a:t>
            </a:r>
            <a:r>
              <a:rPr lang="en-US" altLang="zh-CN" sz="2000" dirty="0">
                <a:solidFill>
                  <a:srgbClr val="595959"/>
                </a:solidFill>
                <a:latin typeface="微软雅黑" panose="020B0503020204020204" pitchFamily="34" charset="-122"/>
                <a:ea typeface="微软雅黑" panose="020B0503020204020204" pitchFamily="34" charset="-122"/>
                <a:sym typeface="+mn-ea"/>
              </a:rPr>
              <a:t>IDEA</a:t>
            </a:r>
            <a:r>
              <a:rPr lang="zh-CN" altLang="zh-CN" sz="2000" dirty="0">
                <a:solidFill>
                  <a:srgbClr val="595959"/>
                </a:solidFill>
                <a:latin typeface="微软雅黑" panose="020B0503020204020204" pitchFamily="34" charset="-122"/>
                <a:ea typeface="微软雅黑" panose="020B0503020204020204" pitchFamily="34" charset="-122"/>
                <a:sym typeface="+mn-ea"/>
              </a:rPr>
              <a:t>，包括</a:t>
            </a:r>
            <a:r>
              <a:rPr lang="en-US" altLang="zh-CN" sz="2000" dirty="0">
                <a:solidFill>
                  <a:srgbClr val="595959"/>
                </a:solidFill>
                <a:latin typeface="微软雅黑" panose="020B0503020204020204" pitchFamily="34" charset="-122"/>
                <a:ea typeface="微软雅黑" panose="020B0503020204020204" pitchFamily="34" charset="-122"/>
                <a:sym typeface="+mn-ea"/>
              </a:rPr>
              <a:t>IDEA</a:t>
            </a:r>
            <a:r>
              <a:rPr lang="zh-CN" altLang="zh-CN" sz="2000" dirty="0">
                <a:solidFill>
                  <a:srgbClr val="595959"/>
                </a:solidFill>
                <a:latin typeface="微软雅黑" panose="020B0503020204020204" pitchFamily="34" charset="-122"/>
                <a:ea typeface="微软雅黑" panose="020B0503020204020204" pitchFamily="34" charset="-122"/>
                <a:sym typeface="+mn-ea"/>
              </a:rPr>
              <a:t>的特点、下载、安装以及入门程序的编写和调试。通过本章的学习，读者能够对</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语言有一个基础认识，为后面学习</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知识开启了大门</a:t>
            </a:r>
            <a:r>
              <a:rPr sz="2000" dirty="0">
                <a:solidFill>
                  <a:srgbClr val="595959"/>
                </a:solidFill>
                <a:latin typeface="微软雅黑" panose="020B0503020204020204" pitchFamily="34" charset="-122"/>
                <a:ea typeface="微软雅黑" panose="020B0503020204020204" pitchFamily="34" charset="-122"/>
                <a:sym typeface="+mn-ea"/>
              </a:rPr>
              <a:t>。</a:t>
            </a:r>
            <a:endParaRPr lang="zh-CN" sz="2000" dirty="0">
              <a:solidFill>
                <a:srgbClr val="595959"/>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39206" y="1822505"/>
            <a:ext cx="10512000" cy="3778874"/>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347710" y="141379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066530" y="141379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785350" y="141379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04170" y="141379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4359275"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概述</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Java</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6187440" cy="567055"/>
            <a:chOff x="8472" y="5316"/>
            <a:chExt cx="9744" cy="893"/>
          </a:xfrm>
        </p:grpSpPr>
        <p:sp>
          <p:nvSpPr>
            <p:cNvPr id="15" name="TextBox 35"/>
            <p:cNvSpPr txBox="1">
              <a:spLocks noChangeArrowheads="1"/>
            </p:cNvSpPr>
            <p:nvPr/>
          </p:nvSpPr>
          <p:spPr bwMode="auto">
            <a:xfrm>
              <a:off x="9159" y="5316"/>
              <a:ext cx="9057"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了解什么是Java，能够说出</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的三个技术平台</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7f8e4a56fc57c2e92e6fdc581ab83ee55365e"/>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2"/>
  <p:tag name="KSO_WM_UNIT_ID" val="diagram160805_1*r_v*1_2"/>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3"/>
  <p:tag name="KSO_WM_UNIT_ID" val="diagram160805_1*r_v*1_3"/>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2"/>
  <p:tag name="KSO_WM_UNIT_ID" val="diagram160805_1*r_t*1_2"/>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1"/>
  <p:tag name="KSO_WM_UNIT_ID" val="diagram160805_1*r_t*1_1"/>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4"/>
  <p:tag name="KSO_WM_UNIT_ID" val="diagram160805_1*r_t*1_4"/>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4"/>
  <p:tag name="KSO_WM_UNIT_ID" val="diagram160805_1*r_v*1_4"/>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2"/>
  <p:tag name="KSO_WM_UNIT_ID" val="diagram160805_1*r_v*1_2"/>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3"/>
  <p:tag name="KSO_WM_UNIT_ID" val="diagram160805_1*r_v*1_3"/>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2"/>
  <p:tag name="KSO_WM_UNIT_ID" val="diagram160805_1*r_t*1_2"/>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1"/>
  <p:tag name="KSO_WM_UNIT_ID" val="diagram160805_1*r_t*1_1"/>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4"/>
  <p:tag name="KSO_WM_UNIT_ID" val="diagram160805_1*r_t*1_4"/>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4"/>
  <p:tag name="KSO_WM_UNIT_ID" val="diagram160805_1*r_v*1_4"/>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3552</Words>
  <Application>Microsoft Macintosh PowerPoint</Application>
  <PresentationFormat>Custom</PresentationFormat>
  <Paragraphs>411</Paragraphs>
  <Slides>76</Slides>
  <Notes>75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76</vt:i4>
      </vt:variant>
    </vt:vector>
  </HeadingPairs>
  <TitlesOfParts>
    <vt:vector size="87" baseType="lpstr">
      <vt:lpstr>微软雅黑</vt:lpstr>
      <vt:lpstr>Source Han Sans K Bold</vt:lpstr>
      <vt:lpstr>字魂105号-简雅黑</vt:lpstr>
      <vt:lpstr>Arial</vt:lpstr>
      <vt:lpstr>Calibri</vt:lpstr>
      <vt:lpstr>Times New Roman</vt:lpstr>
      <vt:lpstr>Wingdings</vt:lpstr>
      <vt:lpstr>webwppDefTheme</vt:lpstr>
      <vt:lpstr>Office 主题</vt:lpstr>
      <vt:lpstr>Paint.Picture</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Microsoft Office User</cp:lastModifiedBy>
  <cp:revision>332</cp:revision>
  <dcterms:created xsi:type="dcterms:W3CDTF">2020-09-03T07:01:00Z</dcterms:created>
  <dcterms:modified xsi:type="dcterms:W3CDTF">2025-08-31T09:33:05Z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03013A3A94CD454694814E0E696C3A33</vt:lpwstr>
  </property>
</Properties>
</file>