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42.xml" ContentType="application/vnd.openxmlformats-officedocument.presentationml.tags+xml"/>
  <Override PartName="/ppt/notesSlides/notesSlide38.xml" ContentType="application/vnd.openxmlformats-officedocument.presentationml.notesSlide+xml"/>
  <Override PartName="/ppt/tags/tag43.xml" ContentType="application/vnd.openxmlformats-officedocument.presentationml.tags+xml"/>
  <Override PartName="/ppt/notesSlides/notesSlide39.xml" ContentType="application/vnd.openxmlformats-officedocument.presentationml.notesSlide+xml"/>
  <Override PartName="/ppt/tags/tag44.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46.xml" ContentType="application/vnd.openxmlformats-officedocument.presentationml.notesSlide+xml"/>
  <Override PartName="/ppt/tags/tag51.xml" ContentType="application/vnd.openxmlformats-officedocument.presentationml.tags+xml"/>
  <Override PartName="/ppt/notesSlides/notesSlide47.xml" ContentType="application/vnd.openxmlformats-officedocument.presentationml.notesSlide+xml"/>
  <Override PartName="/ppt/tags/tag52.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56.xml" ContentType="application/vnd.openxmlformats-officedocument.presentationml.tags+xml"/>
  <Override PartName="/ppt/notesSlides/notesSlide5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55.xml" ContentType="application/vnd.openxmlformats-officedocument.presentationml.notesSlide+xml"/>
  <Override PartName="/ppt/tags/tag59.xml" ContentType="application/vnd.openxmlformats-officedocument.presentationml.tags+xml"/>
  <Override PartName="/ppt/notesSlides/notesSlide56.xml" ContentType="application/vnd.openxmlformats-officedocument.presentationml.notesSlide+xml"/>
  <Override PartName="/ppt/tags/tag60.xml" ContentType="application/vnd.openxmlformats-officedocument.presentationml.tags+xml"/>
  <Override PartName="/ppt/notesSlides/notesSlide57.xml" ContentType="application/vnd.openxmlformats-officedocument.presentationml.notesSlide+xml"/>
  <Override PartName="/ppt/tags/tag61.xml" ContentType="application/vnd.openxmlformats-officedocument.presentationml.tags+xml"/>
  <Override PartName="/ppt/notesSlides/notesSlide58.xml" ContentType="application/vnd.openxmlformats-officedocument.presentationml.notesSlide+xml"/>
  <Override PartName="/ppt/tags/tag62.xml" ContentType="application/vnd.openxmlformats-officedocument.presentationml.tags+xml"/>
  <Override PartName="/ppt/notesSlides/notesSlide59.xml" ContentType="application/vnd.openxmlformats-officedocument.presentationml.notesSlide+xml"/>
  <Override PartName="/ppt/tags/tag63.xml" ContentType="application/vnd.openxmlformats-officedocument.presentationml.tags+xml"/>
  <Override PartName="/ppt/notesSlides/notesSlide60.xml" ContentType="application/vnd.openxmlformats-officedocument.presentationml.notesSlide+xml"/>
  <Override PartName="/ppt/tags/tag64.xml" ContentType="application/vnd.openxmlformats-officedocument.presentationml.tags+xml"/>
  <Override PartName="/ppt/notesSlides/notesSlide61.xml" ContentType="application/vnd.openxmlformats-officedocument.presentationml.notesSlide+xml"/>
  <Override PartName="/ppt/tags/tag65.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66.xml" ContentType="application/vnd.openxmlformats-officedocument.presentationml.tags+xml"/>
  <Override PartName="/ppt/notesSlides/notesSlide64.xml" ContentType="application/vnd.openxmlformats-officedocument.presentationml.notesSlide+xml"/>
  <Override PartName="/ppt/tags/tag67.xml" ContentType="application/vnd.openxmlformats-officedocument.presentationml.tags+xml"/>
  <Override PartName="/ppt/notesSlides/notesSlide65.xml" ContentType="application/vnd.openxmlformats-officedocument.presentationml.notesSlide+xml"/>
  <Override PartName="/ppt/tags/tag68.xml" ContentType="application/vnd.openxmlformats-officedocument.presentationml.tags+xml"/>
  <Override PartName="/ppt/notesSlides/notesSlide66.xml" ContentType="application/vnd.openxmlformats-officedocument.presentationml.notesSlide+xml"/>
  <Override PartName="/ppt/tags/tag69.xml" ContentType="application/vnd.openxmlformats-officedocument.presentationml.tags+xml"/>
  <Override PartName="/ppt/notesSlides/notesSlide67.xml" ContentType="application/vnd.openxmlformats-officedocument.presentationml.notesSlide+xml"/>
  <Override PartName="/ppt/tags/tag70.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notesSlides/notesSlide72.xml" ContentType="application/vnd.openxmlformats-officedocument.presentationml.notesSlide+xml"/>
  <Override PartName="/ppt/tags/tag74.xml" ContentType="application/vnd.openxmlformats-officedocument.presentationml.tags+xml"/>
  <Override PartName="/ppt/notesSlides/notesSlide73.xml" ContentType="application/vnd.openxmlformats-officedocument.presentationml.notesSlide+xml"/>
  <Override PartName="/ppt/tags/tag75.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77.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78.xml" ContentType="application/vnd.openxmlformats-officedocument.presentationml.notesSlide+xml"/>
  <Override PartName="/ppt/tags/tag80.xml" ContentType="application/vnd.openxmlformats-officedocument.presentationml.tags+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tags/tag81.xml" ContentType="application/vnd.openxmlformats-officedocument.presentationml.tags+xml"/>
  <Override PartName="/ppt/notesSlides/notesSlide81.xml" ContentType="application/vnd.openxmlformats-officedocument.presentationml.notesSlide+xml"/>
  <Override PartName="/ppt/tags/tag82.xml" ContentType="application/vnd.openxmlformats-officedocument.presentationml.tags+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84.xml" ContentType="application/vnd.openxmlformats-officedocument.presentationml.notesSlide+xml"/>
  <Override PartName="/ppt/tags/tag85.xml" ContentType="application/vnd.openxmlformats-officedocument.presentationml.tags+xml"/>
  <Override PartName="/ppt/notesSlides/notesSlide85.xml" ContentType="application/vnd.openxmlformats-officedocument.presentationml.notesSlide+xml"/>
  <Override PartName="/ppt/tags/tag86.xml" ContentType="application/vnd.openxmlformats-officedocument.presentationml.tags+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tags/tag87.xml" ContentType="application/vnd.openxmlformats-officedocument.presentationml.tags+xml"/>
  <Override PartName="/ppt/notesSlides/notesSlide88.xml" ContentType="application/vnd.openxmlformats-officedocument.presentationml.notesSlide+xml"/>
  <Override PartName="/ppt/tags/tag88.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93.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94.xml" ContentType="application/vnd.openxmlformats-officedocument.presentationml.notesSlide+xml"/>
  <Override PartName="/ppt/tags/tag95.xml" ContentType="application/vnd.openxmlformats-officedocument.presentationml.tags+xml"/>
  <Override PartName="/ppt/notesSlides/notesSlide95.xml" ContentType="application/vnd.openxmlformats-officedocument.presentationml.notesSlide+xml"/>
  <Override PartName="/ppt/tags/tag96.xml" ContentType="application/vnd.openxmlformats-officedocument.presentationml.tags+xml"/>
  <Override PartName="/ppt/notesSlides/notesSlide96.xml" ContentType="application/vnd.openxmlformats-officedocument.presentationml.notesSlide+xml"/>
  <Override PartName="/ppt/tags/tag97.xml" ContentType="application/vnd.openxmlformats-officedocument.presentationml.tags+xml"/>
  <Override PartName="/ppt/notesSlides/notesSlide97.xml" ContentType="application/vnd.openxmlformats-officedocument.presentationml.notesSlide+xml"/>
  <Override PartName="/ppt/tags/tag98.xml" ContentType="application/vnd.openxmlformats-officedocument.presentationml.tags+xml"/>
  <Override PartName="/ppt/notesSlides/notesSlide98.xml" ContentType="application/vnd.openxmlformats-officedocument.presentationml.notesSlide+xml"/>
  <Override PartName="/ppt/tags/tag99.xml" ContentType="application/vnd.openxmlformats-officedocument.presentationml.tags+xml"/>
  <Override PartName="/ppt/notesSlides/notesSlide99.xml" ContentType="application/vnd.openxmlformats-officedocument.presentationml.notesSlide+xml"/>
  <Override PartName="/ppt/tags/tag100.xml" ContentType="application/vnd.openxmlformats-officedocument.presentationml.tags+xml"/>
  <Override PartName="/ppt/notesSlides/notesSlide100.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101.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102.xml" ContentType="application/vnd.openxmlformats-officedocument.presentationml.notesSlide+xml"/>
  <Override PartName="/ppt/tags/tag105.xml" ContentType="application/vnd.openxmlformats-officedocument.presentationml.tags+xml"/>
  <Override PartName="/ppt/notesSlides/notesSlide103.xml" ContentType="application/vnd.openxmlformats-officedocument.presentationml.notesSlide+xml"/>
  <Override PartName="/ppt/tags/tag106.xml" ContentType="application/vnd.openxmlformats-officedocument.presentationml.tags+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tags/tag107.xml" ContentType="application/vnd.openxmlformats-officedocument.presentationml.tags+xml"/>
  <Override PartName="/ppt/notesSlides/notesSlide109.xml" ContentType="application/vnd.openxmlformats-officedocument.presentationml.notesSlide+xml"/>
  <Override PartName="/ppt/tags/tag108.xml" ContentType="application/vnd.openxmlformats-officedocument.presentationml.tags+xml"/>
  <Override PartName="/ppt/notesSlides/notesSlide110.xml" ContentType="application/vnd.openxmlformats-officedocument.presentationml.notesSlide+xml"/>
  <Override PartName="/ppt/tags/tag109.xml" ContentType="application/vnd.openxmlformats-officedocument.presentationml.tags+xml"/>
  <Override PartName="/ppt/notesSlides/notesSlide111.xml" ContentType="application/vnd.openxmlformats-officedocument.presentationml.notesSlide+xml"/>
  <Override PartName="/ppt/tags/tag110.xml" ContentType="application/vnd.openxmlformats-officedocument.presentationml.tags+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tags/tag111.xml" ContentType="application/vnd.openxmlformats-officedocument.presentationml.tags+xml"/>
  <Override PartName="/ppt/notesSlides/notesSlide114.xml" ContentType="application/vnd.openxmlformats-officedocument.presentationml.notesSlide+xml"/>
  <Override PartName="/ppt/tags/tag112.xml" ContentType="application/vnd.openxmlformats-officedocument.presentationml.tags+xml"/>
  <Override PartName="/ppt/notesSlides/notesSlide115.xml" ContentType="application/vnd.openxmlformats-officedocument.presentationml.notesSlide+xml"/>
  <Override PartName="/ppt/tags/tag113.xml" ContentType="application/vnd.openxmlformats-officedocument.presentationml.tags+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tags/tag114.xml" ContentType="application/vnd.openxmlformats-officedocument.presentationml.tags+xml"/>
  <Override PartName="/ppt/notesSlides/notesSlide118.xml" ContentType="application/vnd.openxmlformats-officedocument.presentationml.notesSlide+xml"/>
  <Override PartName="/ppt/tags/tag115.xml" ContentType="application/vnd.openxmlformats-officedocument.presentationml.tags+xml"/>
  <Override PartName="/ppt/notesSlides/notesSlide119.xml" ContentType="application/vnd.openxmlformats-officedocument.presentationml.notesSlide+xml"/>
  <Override PartName="/ppt/tags/tag116.xml" ContentType="application/vnd.openxmlformats-officedocument.presentationml.tags+xml"/>
  <Override PartName="/ppt/notesSlides/notesSlide120.xml" ContentType="application/vnd.openxmlformats-officedocument.presentationml.notesSlide+xml"/>
  <Override PartName="/ppt/tags/tag117.xml" ContentType="application/vnd.openxmlformats-officedocument.presentationml.tags+xml"/>
  <Override PartName="/ppt/notesSlides/notesSlide121.xml" ContentType="application/vnd.openxmlformats-officedocument.presentationml.notesSlide+xml"/>
  <Override PartName="/ppt/tags/tag118.xml" ContentType="application/vnd.openxmlformats-officedocument.presentationml.tags+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tags/tag119.xml" ContentType="application/vnd.openxmlformats-officedocument.presentationml.tags+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tags/tag120.xml" ContentType="application/vnd.openxmlformats-officedocument.presentationml.tags+xml"/>
  <Override PartName="/ppt/notesSlides/notesSlide126.xml" ContentType="application/vnd.openxmlformats-officedocument.presentationml.notesSlide+xml"/>
  <Override PartName="/ppt/tags/tag121.xml" ContentType="application/vnd.openxmlformats-officedocument.presentationml.tags+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tags/tag122.xml" ContentType="application/vnd.openxmlformats-officedocument.presentationml.tags+xml"/>
  <Override PartName="/ppt/notesSlides/notesSlide129.xml" ContentType="application/vnd.openxmlformats-officedocument.presentationml.notesSlide+xml"/>
  <Override PartName="/ppt/tags/tag123.xml" ContentType="application/vnd.openxmlformats-officedocument.presentationml.tags+xml"/>
  <Override PartName="/ppt/notesSlides/notesSlide130.xml" ContentType="application/vnd.openxmlformats-officedocument.presentationml.notesSlide+xml"/>
  <Override PartName="/ppt/tags/tag124.xml" ContentType="application/vnd.openxmlformats-officedocument.presentationml.tags+xml"/>
  <Override PartName="/ppt/notesSlides/notesSlide131.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132.xml" ContentType="application/vnd.openxmlformats-officedocument.presentationml.notesSlide+xml"/>
  <Override PartName="/ppt/tags/tag127.xml" ContentType="application/vnd.openxmlformats-officedocument.presentationml.tags+xml"/>
  <Override PartName="/ppt/notesSlides/notesSlide13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134.xml" ContentType="application/vnd.openxmlformats-officedocument.presentationml.notesSlide+xml"/>
  <Override PartName="/ppt/tags/tag130.xml" ContentType="application/vnd.openxmlformats-officedocument.presentationml.tags+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tags/tag131.xml" ContentType="application/vnd.openxmlformats-officedocument.presentationml.tags+xml"/>
  <Override PartName="/ppt/notesSlides/notesSlide138.xml" ContentType="application/vnd.openxmlformats-officedocument.presentationml.notesSlide+xml"/>
  <Override PartName="/ppt/tags/tag132.xml" ContentType="application/vnd.openxmlformats-officedocument.presentationml.tags+xml"/>
  <Override PartName="/ppt/notesSlides/notesSlide139.xml" ContentType="application/vnd.openxmlformats-officedocument.presentationml.notesSlide+xml"/>
  <Override PartName="/ppt/tags/tag133.xml" ContentType="application/vnd.openxmlformats-officedocument.presentationml.tags+xml"/>
  <Override PartName="/ppt/notesSlides/notesSlide140.xml" ContentType="application/vnd.openxmlformats-officedocument.presentationml.notesSlide+xml"/>
  <Override PartName="/ppt/tags/tag134.xml" ContentType="application/vnd.openxmlformats-officedocument.presentationml.tags+xml"/>
  <Override PartName="/ppt/notesSlides/notesSlide141.xml" ContentType="application/vnd.openxmlformats-officedocument.presentationml.notesSlide+xml"/>
  <Override PartName="/ppt/tags/tag135.xml" ContentType="application/vnd.openxmlformats-officedocument.presentationml.tags+xml"/>
  <Override PartName="/ppt/notesSlides/notesSlide142.xml" ContentType="application/vnd.openxmlformats-officedocument.presentationml.notesSlide+xml"/>
  <Override PartName="/ppt/tags/tag136.xml" ContentType="application/vnd.openxmlformats-officedocument.presentationml.tags+xml"/>
  <Override PartName="/ppt/notesSlides/notesSlide143.xml" ContentType="application/vnd.openxmlformats-officedocument.presentationml.notesSlide+xml"/>
  <Override PartName="/ppt/tags/tag137.xml" ContentType="application/vnd.openxmlformats-officedocument.presentationml.tags+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tags/tag138.xml" ContentType="application/vnd.openxmlformats-officedocument.presentationml.tags+xml"/>
  <Override PartName="/ppt/notesSlides/notesSlide146.xml" ContentType="application/vnd.openxmlformats-officedocument.presentationml.notesSlide+xml"/>
  <Override PartName="/ppt/tags/tag139.xml" ContentType="application/vnd.openxmlformats-officedocument.presentationml.tags+xml"/>
  <Override PartName="/ppt/notesSlides/notesSlide147.xml" ContentType="application/vnd.openxmlformats-officedocument.presentationml.notesSlide+xml"/>
  <Override PartName="/ppt/tags/tag140.xml" ContentType="application/vnd.openxmlformats-officedocument.presentationml.tags+xml"/>
  <Override PartName="/ppt/notesSlides/notesSlide148.xml" ContentType="application/vnd.openxmlformats-officedocument.presentationml.notesSlide+xml"/>
  <Override PartName="/ppt/tags/tag141.xml" ContentType="application/vnd.openxmlformats-officedocument.presentationml.tags+xml"/>
  <Override PartName="/ppt/notesSlides/notesSlide149.xml" ContentType="application/vnd.openxmlformats-officedocument.presentationml.notesSlide+xml"/>
  <Override PartName="/ppt/tags/tag142.xml" ContentType="application/vnd.openxmlformats-officedocument.presentationml.tags+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tags/tag143.xml" ContentType="application/vnd.openxmlformats-officedocument.presentationml.tags+xml"/>
  <Override PartName="/ppt/notesSlides/notesSlide152.xml" ContentType="application/vnd.openxmlformats-officedocument.presentationml.notesSlide+xml"/>
  <Override PartName="/ppt/tags/tag144.xml" ContentType="application/vnd.openxmlformats-officedocument.presentationml.tags+xml"/>
  <Override PartName="/ppt/notesSlides/notesSlide153.xml" ContentType="application/vnd.openxmlformats-officedocument.presentationml.notesSlide+xml"/>
  <Override PartName="/ppt/tags/tag145.xml" ContentType="application/vnd.openxmlformats-officedocument.presentationml.tags+xml"/>
  <Override PartName="/ppt/notesSlides/notesSlide154.xml" ContentType="application/vnd.openxmlformats-officedocument.presentationml.notesSlide+xml"/>
  <Override PartName="/ppt/tags/tag146.xml" ContentType="application/vnd.openxmlformats-officedocument.presentationml.tags+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tags/tag147.xml" ContentType="application/vnd.openxmlformats-officedocument.presentationml.tags+xml"/>
  <Override PartName="/ppt/notesSlides/notesSlide162.xml" ContentType="application/vnd.openxmlformats-officedocument.presentationml.notesSlide+xml"/>
  <Override PartName="/ppt/tags/tag148.xml" ContentType="application/vnd.openxmlformats-officedocument.presentationml.tags+xml"/>
  <Override PartName="/ppt/notesSlides/notesSlide163.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notesSlides/notesSlide164.xml" ContentType="application/vnd.openxmlformats-officedocument.presentationml.notesSlide+xml"/>
  <Override PartName="/ppt/tags/tag151.xml" ContentType="application/vnd.openxmlformats-officedocument.presentationml.tags+xml"/>
  <Override PartName="/ppt/notesSlides/notesSlide165.xml" ContentType="application/vnd.openxmlformats-officedocument.presentationml.notesSlide+xml"/>
  <Override PartName="/ppt/tags/tag152.xml" ContentType="application/vnd.openxmlformats-officedocument.presentationml.tags+xml"/>
  <Override PartName="/ppt/notesSlides/notesSlide166.xml" ContentType="application/vnd.openxmlformats-officedocument.presentationml.notesSlide+xml"/>
  <Override PartName="/ppt/tags/tag153.xml" ContentType="application/vnd.openxmlformats-officedocument.presentationml.tags+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notesSlides/notesSlide170.xml" ContentType="application/vnd.openxmlformats-officedocument.presentationml.notesSlide+xml"/>
  <Override PartName="/ppt/tags/tag156.xml" ContentType="application/vnd.openxmlformats-officedocument.presentationml.tags+xml"/>
  <Override PartName="/ppt/notesSlides/notesSlide17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172.xml" ContentType="application/vnd.openxmlformats-officedocument.presentationml.notesSlide+xml"/>
  <Override PartName="/ppt/tags/tag159.xml" ContentType="application/vnd.openxmlformats-officedocument.presentationml.tags+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175.xml" ContentType="application/vnd.openxmlformats-officedocument.presentationml.notesSlide+xml"/>
  <Override PartName="/ppt/tags/tag162.xml" ContentType="application/vnd.openxmlformats-officedocument.presentationml.tags+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tags/tag163.xml" ContentType="application/vnd.openxmlformats-officedocument.presentationml.tags+xml"/>
  <Override PartName="/ppt/notesSlides/notesSlide179.xml" ContentType="application/vnd.openxmlformats-officedocument.presentationml.notesSlide+xml"/>
  <Override PartName="/ppt/tags/tag164.xml" ContentType="application/vnd.openxmlformats-officedocument.presentationml.tags+xml"/>
  <Override PartName="/ppt/notesSlides/notesSlide180.xml" ContentType="application/vnd.openxmlformats-officedocument.presentationml.notesSlide+xml"/>
  <Override PartName="/ppt/tags/tag165.xml" ContentType="application/vnd.openxmlformats-officedocument.presentationml.tags+xml"/>
  <Override PartName="/ppt/notesSlides/notesSlide181.xml" ContentType="application/vnd.openxmlformats-officedocument.presentationml.notesSlide+xml"/>
  <Override PartName="/ppt/tags/tag166.xml" ContentType="application/vnd.openxmlformats-officedocument.presentationml.tags+xml"/>
  <Override PartName="/ppt/notesSlides/notesSlide182.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notesSlides/notesSlide183.xml" ContentType="application/vnd.openxmlformats-officedocument.presentationml.notesSlide+xml"/>
  <Override PartName="/ppt/tags/tag169.xml" ContentType="application/vnd.openxmlformats-officedocument.presentationml.tags+xml"/>
  <Override PartName="/ppt/notesSlides/notesSlide184.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notesSlides/notesSlide185.xml" ContentType="application/vnd.openxmlformats-officedocument.presentationml.notesSlide+xml"/>
  <Override PartName="/ppt/tags/tag172.xml" ContentType="application/vnd.openxmlformats-officedocument.presentationml.tags+xml"/>
  <Override PartName="/ppt/notesSlides/notesSlide186.xml" ContentType="application/vnd.openxmlformats-officedocument.presentationml.notesSlide+xml"/>
  <Override PartName="/ppt/tags/tag173.xml" ContentType="application/vnd.openxmlformats-officedocument.presentationml.tags+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tags/tag174.xml" ContentType="application/vnd.openxmlformats-officedocument.presentationml.tags+xml"/>
  <Override PartName="/ppt/notesSlides/notesSlide189.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notesSlides/notesSlide190.xml" ContentType="application/vnd.openxmlformats-officedocument.presentationml.notesSlide+xml"/>
  <Override PartName="/ppt/tags/tag177.xml" ContentType="application/vnd.openxmlformats-officedocument.presentationml.tags+xml"/>
  <Override PartName="/ppt/notesSlides/notesSlide191.xml" ContentType="application/vnd.openxmlformats-officedocument.presentationml.notesSlide+xml"/>
  <Override PartName="/ppt/tags/tag178.xml" ContentType="application/vnd.openxmlformats-officedocument.presentationml.tags+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195.xml" ContentType="application/vnd.openxmlformats-officedocument.presentationml.notesSlide+xml"/>
  <Override PartName="/ppt/tags/tag182.xml" ContentType="application/vnd.openxmlformats-officedocument.presentationml.tags+xml"/>
  <Override PartName="/ppt/notesSlides/notesSlide196.xml" ContentType="application/vnd.openxmlformats-officedocument.presentationml.notesSlide+xml"/>
  <Override PartName="/ppt/tags/tag183.xml" ContentType="application/vnd.openxmlformats-officedocument.presentationml.tags+xml"/>
  <Override PartName="/ppt/notesSlides/notesSlide197.xml" ContentType="application/vnd.openxmlformats-officedocument.presentationml.notesSlide+xml"/>
  <Override PartName="/ppt/tags/tag184.xml" ContentType="application/vnd.openxmlformats-officedocument.presentationml.tags+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tags/tag185.xml" ContentType="application/vnd.openxmlformats-officedocument.presentationml.tags+xml"/>
  <Override PartName="/ppt/notesSlides/notesSlide200.xml" ContentType="application/vnd.openxmlformats-officedocument.presentationml.notesSlide+xml"/>
  <Override PartName="/ppt/tags/tag186.xml" ContentType="application/vnd.openxmlformats-officedocument.presentationml.tags+xml"/>
  <Override PartName="/ppt/notesSlides/notesSlide201.xml" ContentType="application/vnd.openxmlformats-officedocument.presentationml.notesSlide+xml"/>
  <Override PartName="/ppt/tags/tag187.xml" ContentType="application/vnd.openxmlformats-officedocument.presentationml.tags+xml"/>
  <Override PartName="/ppt/notesSlides/notesSlide202.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notesSlides/notesSlide203.xml" ContentType="application/vnd.openxmlformats-officedocument.presentationml.notesSlide+xml"/>
  <Override PartName="/ppt/tags/tag190.xml" ContentType="application/vnd.openxmlformats-officedocument.presentationml.tags+xml"/>
  <Override PartName="/ppt/notesSlides/notesSlide204.xml" ContentType="application/vnd.openxmlformats-officedocument.presentationml.notesSlide+xml"/>
  <Override PartName="/ppt/tags/tag191.xml" ContentType="application/vnd.openxmlformats-officedocument.presentationml.tags+xml"/>
  <Override PartName="/ppt/notesSlides/notesSlide205.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notesSlides/notesSlide206.xml" ContentType="application/vnd.openxmlformats-officedocument.presentationml.notesSlide+xml"/>
  <Override PartName="/ppt/tags/tag194.xml" ContentType="application/vnd.openxmlformats-officedocument.presentationml.tags+xml"/>
  <Override PartName="/ppt/notesSlides/notesSlide207.xml" ContentType="application/vnd.openxmlformats-officedocument.presentationml.notesSlide+xml"/>
  <Override PartName="/ppt/tags/tag195.xml" ContentType="application/vnd.openxmlformats-officedocument.presentationml.tags+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tags/tag196.xml" ContentType="application/vnd.openxmlformats-officedocument.presentationml.tags+xml"/>
  <Override PartName="/ppt/notesSlides/notesSlide210.xml" ContentType="application/vnd.openxmlformats-officedocument.presentationml.notesSlide+xml"/>
  <Override PartName="/ppt/tags/tag197.xml" ContentType="application/vnd.openxmlformats-officedocument.presentationml.tags+xml"/>
  <Override PartName="/ppt/notesSlides/notesSlide211.xml" ContentType="application/vnd.openxmlformats-officedocument.presentationml.notesSlide+xml"/>
  <Override PartName="/ppt/tags/tag198.xml" ContentType="application/vnd.openxmlformats-officedocument.presentationml.tags+xml"/>
  <Override PartName="/ppt/notesSlides/notesSlide212.xml" ContentType="application/vnd.openxmlformats-officedocument.presentationml.notesSlide+xml"/>
  <Override PartName="/ppt/tags/tag199.xml" ContentType="application/vnd.openxmlformats-officedocument.presentationml.tags+xml"/>
  <Override PartName="/ppt/notesSlides/notesSlide213.xml" ContentType="application/vnd.openxmlformats-officedocument.presentationml.notesSlide+xml"/>
  <Override PartName="/ppt/tags/tag200.xml" ContentType="application/vnd.openxmlformats-officedocument.presentationml.tags+xml"/>
  <Override PartName="/ppt/notesSlides/notesSlide214.xml" ContentType="application/vnd.openxmlformats-officedocument.presentationml.notesSlide+xml"/>
  <Override PartName="/ppt/tags/tag201.xml" ContentType="application/vnd.openxmlformats-officedocument.presentationml.tags+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tags/tag202.xml" ContentType="application/vnd.openxmlformats-officedocument.presentationml.tags+xml"/>
  <Override PartName="/ppt/notesSlides/notesSlide218.xml" ContentType="application/vnd.openxmlformats-officedocument.presentationml.notesSlide+xml"/>
  <Override PartName="/ppt/tags/tag203.xml" ContentType="application/vnd.openxmlformats-officedocument.presentationml.tags+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tags/tag204.xml" ContentType="application/vnd.openxmlformats-officedocument.presentationml.tags+xml"/>
  <Override PartName="/ppt/notesSlides/notesSlide221.xml" ContentType="application/vnd.openxmlformats-officedocument.presentationml.notesSlide+xml"/>
  <Override PartName="/ppt/tags/tag205.xml" ContentType="application/vnd.openxmlformats-officedocument.presentationml.tags+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tags/tag206.xml" ContentType="application/vnd.openxmlformats-officedocument.presentationml.tags+xml"/>
  <Override PartName="/ppt/notesSlides/notesSlide225.xml" ContentType="application/vnd.openxmlformats-officedocument.presentationml.notesSlide+xml"/>
  <Override PartName="/ppt/tags/tag207.xml" ContentType="application/vnd.openxmlformats-officedocument.presentationml.tags+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tags/tag208.xml" ContentType="application/vnd.openxmlformats-officedocument.presentationml.tags+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tags/tag209.xml" ContentType="application/vnd.openxmlformats-officedocument.presentationml.tags+xml"/>
  <Override PartName="/ppt/notesSlides/notesSlide232.xml" ContentType="application/vnd.openxmlformats-officedocument.presentationml.notesSlide+xml"/>
  <Override PartName="/ppt/tags/tag210.xml" ContentType="application/vnd.openxmlformats-officedocument.presentationml.tags+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tags/tag211.xml" ContentType="application/vnd.openxmlformats-officedocument.presentationml.tags+xml"/>
  <Override PartName="/ppt/notesSlides/notesSlide235.xml" ContentType="application/vnd.openxmlformats-officedocument.presentationml.notesSlide+xml"/>
  <Override PartName="/ppt/tags/tag212.xml" ContentType="application/vnd.openxmlformats-officedocument.presentationml.tags+xml"/>
  <Override PartName="/ppt/notesSlides/notesSlide236.xml" ContentType="application/vnd.openxmlformats-officedocument.presentationml.notesSlide+xml"/>
  <Override PartName="/ppt/tags/tag213.xml" ContentType="application/vnd.openxmlformats-officedocument.presentationml.tags+xml"/>
  <Override PartName="/ppt/notesSlides/notesSlide237.xml" ContentType="application/vnd.openxmlformats-officedocument.presentationml.notesSlide+xml"/>
  <Override PartName="/ppt/tags/tag214.xml" ContentType="application/vnd.openxmlformats-officedocument.presentationml.tags+xml"/>
  <Override PartName="/ppt/notesSlides/notesSlide238.xml" ContentType="application/vnd.openxmlformats-officedocument.presentationml.notesSlide+xml"/>
  <Override PartName="/ppt/tags/tag215.xml" ContentType="application/vnd.openxmlformats-officedocument.presentationml.tags+xml"/>
  <Override PartName="/ppt/notesSlides/notesSlide239.xml" ContentType="application/vnd.openxmlformats-officedocument.presentationml.notesSlide+xml"/>
  <Override PartName="/ppt/tags/tag216.xml" ContentType="application/vnd.openxmlformats-officedocument.presentationml.tags+xml"/>
  <Override PartName="/ppt/notesSlides/notesSlide240.xml" ContentType="application/vnd.openxmlformats-officedocument.presentationml.notesSlide+xml"/>
  <Override PartName="/ppt/tags/tag217.xml" ContentType="application/vnd.openxmlformats-officedocument.presentationml.tags+xml"/>
  <Override PartName="/ppt/notesSlides/notesSlide241.xml" ContentType="application/vnd.openxmlformats-officedocument.presentationml.notesSlide+xml"/>
  <Override PartName="/ppt/tags/tag218.xml" ContentType="application/vnd.openxmlformats-officedocument.presentationml.tags+xml"/>
  <Override PartName="/ppt/notesSlides/notesSlide242.xml" ContentType="application/vnd.openxmlformats-officedocument.presentationml.notesSlide+xml"/>
  <Override PartName="/ppt/tags/tag219.xml" ContentType="application/vnd.openxmlformats-officedocument.presentationml.tags+xml"/>
  <Override PartName="/ppt/notesSlides/notesSlide243.xml" ContentType="application/vnd.openxmlformats-officedocument.presentationml.notesSlide+xml"/>
  <Override PartName="/ppt/tags/tag220.xml" ContentType="application/vnd.openxmlformats-officedocument.presentationml.tags+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258"/>
  </p:notesMasterIdLst>
  <p:handoutMasterIdLst>
    <p:handoutMasterId r:id="rId259"/>
  </p:handoutMasterIdLst>
  <p:sldIdLst>
    <p:sldId id="3150" r:id="rId3"/>
    <p:sldId id="3519" r:id="rId4"/>
    <p:sldId id="3518" r:id="rId5"/>
    <p:sldId id="3520" r:id="rId6"/>
    <p:sldId id="3154" r:id="rId7"/>
    <p:sldId id="3155" r:id="rId8"/>
    <p:sldId id="3156" r:id="rId9"/>
    <p:sldId id="3157" r:id="rId10"/>
    <p:sldId id="3521" r:id="rId11"/>
    <p:sldId id="3159" r:id="rId12"/>
    <p:sldId id="3160" r:id="rId13"/>
    <p:sldId id="3161" r:id="rId14"/>
    <p:sldId id="3522" r:id="rId15"/>
    <p:sldId id="3163" r:id="rId16"/>
    <p:sldId id="3523" r:id="rId17"/>
    <p:sldId id="3165" r:id="rId18"/>
    <p:sldId id="3166" r:id="rId19"/>
    <p:sldId id="3167" r:id="rId20"/>
    <p:sldId id="3168" r:id="rId21"/>
    <p:sldId id="3169" r:id="rId22"/>
    <p:sldId id="3170" r:id="rId23"/>
    <p:sldId id="3171" r:id="rId24"/>
    <p:sldId id="3524" r:id="rId25"/>
    <p:sldId id="3173" r:id="rId26"/>
    <p:sldId id="3525" r:id="rId27"/>
    <p:sldId id="3175" r:id="rId28"/>
    <p:sldId id="3176" r:id="rId29"/>
    <p:sldId id="3526" r:id="rId30"/>
    <p:sldId id="3527" r:id="rId31"/>
    <p:sldId id="3179" r:id="rId32"/>
    <p:sldId id="3180" r:id="rId33"/>
    <p:sldId id="3181" r:id="rId34"/>
    <p:sldId id="3182" r:id="rId35"/>
    <p:sldId id="3528" r:id="rId36"/>
    <p:sldId id="3529" r:id="rId37"/>
    <p:sldId id="3530" r:id="rId38"/>
    <p:sldId id="3531" r:id="rId39"/>
    <p:sldId id="3532" r:id="rId40"/>
    <p:sldId id="3188" r:id="rId41"/>
    <p:sldId id="3189" r:id="rId42"/>
    <p:sldId id="3190" r:id="rId43"/>
    <p:sldId id="3191" r:id="rId44"/>
    <p:sldId id="3192" r:id="rId45"/>
    <p:sldId id="3193" r:id="rId46"/>
    <p:sldId id="3194" r:id="rId47"/>
    <p:sldId id="3195" r:id="rId48"/>
    <p:sldId id="3196" r:id="rId49"/>
    <p:sldId id="3197" r:id="rId50"/>
    <p:sldId id="3198" r:id="rId51"/>
    <p:sldId id="3199" r:id="rId52"/>
    <p:sldId id="3533" r:id="rId53"/>
    <p:sldId id="3534" r:id="rId54"/>
    <p:sldId id="3202" r:id="rId55"/>
    <p:sldId id="3203" r:id="rId56"/>
    <p:sldId id="3535" r:id="rId57"/>
    <p:sldId id="3205" r:id="rId58"/>
    <p:sldId id="3206" r:id="rId59"/>
    <p:sldId id="3207" r:id="rId60"/>
    <p:sldId id="3536" r:id="rId61"/>
    <p:sldId id="3537" r:id="rId62"/>
    <p:sldId id="3210" r:id="rId63"/>
    <p:sldId id="3538" r:id="rId64"/>
    <p:sldId id="3212" r:id="rId65"/>
    <p:sldId id="3213" r:id="rId66"/>
    <p:sldId id="3214" r:id="rId67"/>
    <p:sldId id="3215" r:id="rId68"/>
    <p:sldId id="3216" r:id="rId69"/>
    <p:sldId id="3217" r:id="rId70"/>
    <p:sldId id="3218" r:id="rId71"/>
    <p:sldId id="3219" r:id="rId72"/>
    <p:sldId id="3220" r:id="rId73"/>
    <p:sldId id="3221" r:id="rId74"/>
    <p:sldId id="3222" r:id="rId75"/>
    <p:sldId id="3223" r:id="rId76"/>
    <p:sldId id="3224" r:id="rId77"/>
    <p:sldId id="3225" r:id="rId78"/>
    <p:sldId id="3226" r:id="rId79"/>
    <p:sldId id="3227" r:id="rId80"/>
    <p:sldId id="3228" r:id="rId81"/>
    <p:sldId id="3229" r:id="rId82"/>
    <p:sldId id="3539" r:id="rId83"/>
    <p:sldId id="3231" r:id="rId84"/>
    <p:sldId id="3232" r:id="rId85"/>
    <p:sldId id="3233" r:id="rId86"/>
    <p:sldId id="3234" r:id="rId87"/>
    <p:sldId id="3235" r:id="rId88"/>
    <p:sldId id="3236" r:id="rId89"/>
    <p:sldId id="3540" r:id="rId90"/>
    <p:sldId id="3238" r:id="rId91"/>
    <p:sldId id="3239" r:id="rId92"/>
    <p:sldId id="3240" r:id="rId93"/>
    <p:sldId id="3241" r:id="rId94"/>
    <p:sldId id="3242" r:id="rId95"/>
    <p:sldId id="3243" r:id="rId96"/>
    <p:sldId id="3541" r:id="rId97"/>
    <p:sldId id="3555" r:id="rId98"/>
    <p:sldId id="3245" r:id="rId99"/>
    <p:sldId id="3542" r:id="rId100"/>
    <p:sldId id="3247" r:id="rId101"/>
    <p:sldId id="3248" r:id="rId102"/>
    <p:sldId id="3249" r:id="rId103"/>
    <p:sldId id="3250" r:id="rId104"/>
    <p:sldId id="3251" r:id="rId105"/>
    <p:sldId id="3252" r:id="rId106"/>
    <p:sldId id="3556" r:id="rId107"/>
    <p:sldId id="3253" r:id="rId108"/>
    <p:sldId id="3254" r:id="rId109"/>
    <p:sldId id="3255" r:id="rId110"/>
    <p:sldId id="3256" r:id="rId111"/>
    <p:sldId id="3257" r:id="rId112"/>
    <p:sldId id="3557" r:id="rId113"/>
    <p:sldId id="3558" r:id="rId114"/>
    <p:sldId id="3559" r:id="rId115"/>
    <p:sldId id="3258" r:id="rId116"/>
    <p:sldId id="3259" r:id="rId117"/>
    <p:sldId id="3260" r:id="rId118"/>
    <p:sldId id="3261" r:id="rId119"/>
    <p:sldId id="3543" r:id="rId120"/>
    <p:sldId id="3263" r:id="rId121"/>
    <p:sldId id="3264" r:id="rId122"/>
    <p:sldId id="3265" r:id="rId123"/>
    <p:sldId id="3266" r:id="rId124"/>
    <p:sldId id="3267" r:id="rId125"/>
    <p:sldId id="3268" r:id="rId126"/>
    <p:sldId id="3269" r:id="rId127"/>
    <p:sldId id="3270" r:id="rId128"/>
    <p:sldId id="3271" r:id="rId129"/>
    <p:sldId id="3272" r:id="rId130"/>
    <p:sldId id="3273" r:id="rId131"/>
    <p:sldId id="3544" r:id="rId132"/>
    <p:sldId id="3275" r:id="rId133"/>
    <p:sldId id="3276" r:id="rId134"/>
    <p:sldId id="3277" r:id="rId135"/>
    <p:sldId id="3278" r:id="rId136"/>
    <p:sldId id="3279" r:id="rId137"/>
    <p:sldId id="3545" r:id="rId138"/>
    <p:sldId id="3399" r:id="rId139"/>
    <p:sldId id="3281" r:id="rId140"/>
    <p:sldId id="3282" r:id="rId141"/>
    <p:sldId id="3283" r:id="rId142"/>
    <p:sldId id="3284" r:id="rId143"/>
    <p:sldId id="3285" r:id="rId144"/>
    <p:sldId id="3286" r:id="rId145"/>
    <p:sldId id="3287" r:id="rId146"/>
    <p:sldId id="3288" r:id="rId147"/>
    <p:sldId id="3289" r:id="rId148"/>
    <p:sldId id="3546" r:id="rId149"/>
    <p:sldId id="3291" r:id="rId150"/>
    <p:sldId id="3292" r:id="rId151"/>
    <p:sldId id="3293" r:id="rId152"/>
    <p:sldId id="3294" r:id="rId153"/>
    <p:sldId id="3295" r:id="rId154"/>
    <p:sldId id="3296" r:id="rId155"/>
    <p:sldId id="3297" r:id="rId156"/>
    <p:sldId id="3298" r:id="rId157"/>
    <p:sldId id="3299" r:id="rId158"/>
    <p:sldId id="3300" r:id="rId159"/>
    <p:sldId id="3301" r:id="rId160"/>
    <p:sldId id="3302" r:id="rId161"/>
    <p:sldId id="3303" r:id="rId162"/>
    <p:sldId id="3547" r:id="rId163"/>
    <p:sldId id="3305" r:id="rId164"/>
    <p:sldId id="3548" r:id="rId165"/>
    <p:sldId id="3307" r:id="rId166"/>
    <p:sldId id="3308" r:id="rId167"/>
    <p:sldId id="3309" r:id="rId168"/>
    <p:sldId id="3310" r:id="rId169"/>
    <p:sldId id="3311" r:id="rId170"/>
    <p:sldId id="3312" r:id="rId171"/>
    <p:sldId id="3313" r:id="rId172"/>
    <p:sldId id="3314" r:id="rId173"/>
    <p:sldId id="3315" r:id="rId174"/>
    <p:sldId id="3316" r:id="rId175"/>
    <p:sldId id="3317" r:id="rId176"/>
    <p:sldId id="3318" r:id="rId177"/>
    <p:sldId id="3319" r:id="rId178"/>
    <p:sldId id="3320" r:id="rId179"/>
    <p:sldId id="3321" r:id="rId180"/>
    <p:sldId id="3322" r:id="rId181"/>
    <p:sldId id="3323" r:id="rId182"/>
    <p:sldId id="3324" r:id="rId183"/>
    <p:sldId id="3325" r:id="rId184"/>
    <p:sldId id="3326" r:id="rId185"/>
    <p:sldId id="3327" r:id="rId186"/>
    <p:sldId id="3328" r:id="rId187"/>
    <p:sldId id="3329" r:id="rId188"/>
    <p:sldId id="3330" r:id="rId189"/>
    <p:sldId id="3331" r:id="rId190"/>
    <p:sldId id="3332" r:id="rId191"/>
    <p:sldId id="3333" r:id="rId192"/>
    <p:sldId id="3334" r:id="rId193"/>
    <p:sldId id="3549" r:id="rId194"/>
    <p:sldId id="3336" r:id="rId195"/>
    <p:sldId id="3337" r:id="rId196"/>
    <p:sldId id="3338" r:id="rId197"/>
    <p:sldId id="3339" r:id="rId198"/>
    <p:sldId id="3340" r:id="rId199"/>
    <p:sldId id="3341" r:id="rId200"/>
    <p:sldId id="3342" r:id="rId201"/>
    <p:sldId id="3343" r:id="rId202"/>
    <p:sldId id="3344" r:id="rId203"/>
    <p:sldId id="3345" r:id="rId204"/>
    <p:sldId id="3346" r:id="rId205"/>
    <p:sldId id="3550" r:id="rId206"/>
    <p:sldId id="3348" r:id="rId207"/>
    <p:sldId id="3349" r:id="rId208"/>
    <p:sldId id="3350" r:id="rId209"/>
    <p:sldId id="3351" r:id="rId210"/>
    <p:sldId id="3352" r:id="rId211"/>
    <p:sldId id="3353" r:id="rId212"/>
    <p:sldId id="3354" r:id="rId213"/>
    <p:sldId id="3355" r:id="rId214"/>
    <p:sldId id="3356" r:id="rId215"/>
    <p:sldId id="3357" r:id="rId216"/>
    <p:sldId id="3358" r:id="rId217"/>
    <p:sldId id="3359" r:id="rId218"/>
    <p:sldId id="3360" r:id="rId219"/>
    <p:sldId id="3551" r:id="rId220"/>
    <p:sldId id="3552" r:id="rId221"/>
    <p:sldId id="3363" r:id="rId222"/>
    <p:sldId id="3364" r:id="rId223"/>
    <p:sldId id="3365" r:id="rId224"/>
    <p:sldId id="3366" r:id="rId225"/>
    <p:sldId id="3553" r:id="rId226"/>
    <p:sldId id="3368" r:id="rId227"/>
    <p:sldId id="3369" r:id="rId228"/>
    <p:sldId id="3370" r:id="rId229"/>
    <p:sldId id="3371" r:id="rId230"/>
    <p:sldId id="3372" r:id="rId231"/>
    <p:sldId id="3373" r:id="rId232"/>
    <p:sldId id="3374" r:id="rId233"/>
    <p:sldId id="3375" r:id="rId234"/>
    <p:sldId id="3376" r:id="rId235"/>
    <p:sldId id="3377" r:id="rId236"/>
    <p:sldId id="3378" r:id="rId237"/>
    <p:sldId id="3379" r:id="rId238"/>
    <p:sldId id="3380" r:id="rId239"/>
    <p:sldId id="3381" r:id="rId240"/>
    <p:sldId id="3382" r:id="rId241"/>
    <p:sldId id="3383" r:id="rId242"/>
    <p:sldId id="3384" r:id="rId243"/>
    <p:sldId id="3385" r:id="rId244"/>
    <p:sldId id="3386" r:id="rId245"/>
    <p:sldId id="3387" r:id="rId246"/>
    <p:sldId id="3388" r:id="rId247"/>
    <p:sldId id="3389" r:id="rId248"/>
    <p:sldId id="3390" r:id="rId249"/>
    <p:sldId id="3391" r:id="rId250"/>
    <p:sldId id="3392" r:id="rId251"/>
    <p:sldId id="3393" r:id="rId252"/>
    <p:sldId id="3394" r:id="rId253"/>
    <p:sldId id="3395" r:id="rId254"/>
    <p:sldId id="3396" r:id="rId255"/>
    <p:sldId id="3554" r:id="rId256"/>
    <p:sldId id="3398" r:id="rId257"/>
  </p:sldIdLst>
  <p:sldSz cx="12190413" cy="6859588"/>
  <p:notesSz cx="6858000" cy="9144000"/>
  <p:custDataLst>
    <p:tags r:id="rId260"/>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68">
          <p15:clr>
            <a:srgbClr val="A4A3A4"/>
          </p15:clr>
        </p15:guide>
        <p15:guide id="2" pos="720">
          <p15:clr>
            <a:srgbClr val="A4A3A4"/>
          </p15:clr>
        </p15:guide>
        <p15:guide id="3" pos="6546">
          <p15:clr>
            <a:srgbClr val="A4A3A4"/>
          </p15:clr>
        </p15:guide>
      </p15:sldGuideLst>
    </p:ext>
    <p:ext uri="{2D200454-40CA-4A62-9FC3-DE9A4176ACB9}">
      <p15:notesGuideLst xmlns:p15="http://schemas.microsoft.com/office/powerpoint/2012/main">
        <p15:guide id="1" orient="horz" pos="3424">
          <p15:clr>
            <a:srgbClr val="A4A3A4"/>
          </p15:clr>
        </p15:guide>
        <p15:guide id="2" pos="204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cast" initials="i" lastIdx="5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1369B2"/>
    <a:srgbClr val="FF0000"/>
    <a:srgbClr val="76C0DD"/>
    <a:srgbClr val="FAFAFA"/>
    <a:srgbClr val="FFCA08"/>
    <a:srgbClr val="F2F2F2"/>
    <a:srgbClr val="006BBC"/>
    <a:srgbClr val="0075CC"/>
    <a:srgbClr val="008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24" autoAdjust="0"/>
    <p:restoredTop sz="94660" autoAdjust="0"/>
  </p:normalViewPr>
  <p:slideViewPr>
    <p:cSldViewPr>
      <p:cViewPr>
        <p:scale>
          <a:sx n="74" d="100"/>
          <a:sy n="74" d="100"/>
        </p:scale>
        <p:origin x="88" y="1176"/>
      </p:cViewPr>
      <p:guideLst>
        <p:guide orient="horz" pos="2568"/>
        <p:guide pos="720"/>
        <p:guide pos="654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3424"/>
        <p:guide pos="2045"/>
      </p:guideLst>
    </p:cSldViewPr>
  </p:notesViewPr>
  <p:gridSpacing cx="72000" cy="720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slide" Target="slides/slide235.xml"/><Relationship Id="rId258" Type="http://schemas.openxmlformats.org/officeDocument/2006/relationships/notesMaster" Target="notesMasters/notesMaster1.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248" Type="http://schemas.openxmlformats.org/officeDocument/2006/relationships/slide" Target="slides/slide246.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handoutMaster" Target="handoutMasters/handoutMaster1.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tags" Target="tags/tag1.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commentAuthors" Target="commentAuthors.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presProps" Target="presProps.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viewProps" Target="viewProps.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theme" Target="theme/theme1.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tableStyles" Target="tableStyles.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2025/8/31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2025/8/31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137</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139</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140</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141</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142</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143</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144</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145</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146</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147</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149</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150</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151</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152</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153</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154</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155</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156</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157</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159</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160</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161</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162</a:t>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163</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164</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165</a:t>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166</a:t>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167</a:t>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169</a:t>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170</a:t>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171</a:t>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172</a:t>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173</a:t>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174</a:t>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175</a:t>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176</a:t>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177</a:t>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179</a:t>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180</a:t>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181</a:t>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182</a:t>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183</a:t>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184</a:t>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185</a:t>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186</a:t>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187</a:t>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189</a:t>
            </a:fld>
            <a:endParaRPr lang="zh-CN" alt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190</a:t>
            </a:fld>
            <a:endParaRPr lang="zh-CN" alt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191</a:t>
            </a:fld>
            <a:endParaRPr lang="zh-CN" alt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192</a:t>
            </a:fld>
            <a:endParaRPr lang="zh-CN" alt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193</a:t>
            </a:fld>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194</a:t>
            </a:fld>
            <a:endParaRPr lang="zh-CN" alt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195</a:t>
            </a:fld>
            <a:endParaRPr lang="zh-CN" alt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196</a:t>
            </a:fld>
            <a:endParaRPr lang="zh-CN" alt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197</a:t>
            </a:fld>
            <a:endParaRPr lang="zh-CN" alt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199</a:t>
            </a:fld>
            <a:endParaRPr lang="zh-CN" alt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200</a:t>
            </a:fld>
            <a:endParaRPr lang="zh-CN" alt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201</a:t>
            </a:fld>
            <a:endParaRPr lang="zh-CN" alt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202</a:t>
            </a:fld>
            <a:endParaRPr lang="zh-CN" altLang="en-US"/>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203</a:t>
            </a:fld>
            <a:endParaRPr lang="zh-CN" altLang="en-US"/>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204</a:t>
            </a:fld>
            <a:endParaRPr lang="zh-CN" altLang="en-US"/>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205</a:t>
            </a:fld>
            <a:endParaRPr lang="zh-CN" altLang="en-US"/>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206</a:t>
            </a:fld>
            <a:endParaRPr lang="zh-CN" altLang="en-US"/>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207</a:t>
            </a:fld>
            <a:endParaRPr lang="zh-CN" altLang="en-US"/>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209</a:t>
            </a:fld>
            <a:endParaRPr lang="zh-CN" altLang="en-US"/>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210</a:t>
            </a:fld>
            <a:endParaRPr lang="zh-CN" altLang="en-US"/>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211</a:t>
            </a:fld>
            <a:endParaRPr lang="zh-CN" altLang="en-US"/>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212</a:t>
            </a:fld>
            <a:endParaRPr lang="zh-CN" altLang="en-US"/>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213</a:t>
            </a:fld>
            <a:endParaRPr lang="zh-CN" altLang="en-US"/>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214</a:t>
            </a:fld>
            <a:endParaRPr lang="zh-CN" altLang="en-US"/>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215</a:t>
            </a:fld>
            <a:endParaRPr lang="zh-CN" altLang="en-US"/>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216</a:t>
            </a:fld>
            <a:endParaRPr lang="zh-CN" altLang="en-US"/>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217</a:t>
            </a:fld>
            <a:endParaRPr lang="zh-CN" altLang="en-US"/>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219</a:t>
            </a:fld>
            <a:endParaRPr lang="zh-CN" altLang="en-US"/>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220</a:t>
            </a:fld>
            <a:endParaRPr lang="zh-CN" altLang="en-US"/>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221</a:t>
            </a:fld>
            <a:endParaRPr lang="zh-CN" altLang="en-US"/>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222</a:t>
            </a:fld>
            <a:endParaRPr lang="zh-CN" altLang="en-US"/>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223</a:t>
            </a:fld>
            <a:endParaRPr lang="zh-CN" altLang="en-US"/>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224</a:t>
            </a:fld>
            <a:endParaRPr lang="zh-CN" altLang="en-US"/>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225</a:t>
            </a:fld>
            <a:endParaRPr lang="zh-CN" altLang="en-US"/>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226</a:t>
            </a:fld>
            <a:endParaRPr lang="zh-CN" altLang="en-US"/>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227</a:t>
            </a:fld>
            <a:endParaRPr lang="zh-CN" altLang="en-US"/>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228</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229</a:t>
            </a:fld>
            <a:endParaRPr lang="zh-CN" altLang="en-US"/>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230</a:t>
            </a:fld>
            <a:endParaRPr lang="zh-CN" altLang="en-US"/>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231</a:t>
            </a:fld>
            <a:endParaRPr lang="zh-CN" altLang="en-US"/>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232</a:t>
            </a:fld>
            <a:endParaRPr lang="zh-CN" altLang="en-US"/>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233</a:t>
            </a:fld>
            <a:endParaRPr lang="zh-CN" altLang="en-US"/>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234</a:t>
            </a:fld>
            <a:endParaRPr lang="zh-CN" altLang="en-US"/>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235</a:t>
            </a:fld>
            <a:endParaRPr lang="zh-CN" altLang="en-US"/>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236</a:t>
            </a:fld>
            <a:endParaRPr lang="zh-CN" altLang="en-US"/>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237</a:t>
            </a:fld>
            <a:endParaRPr lang="zh-CN" altLang="en-US"/>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238</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239</a:t>
            </a:fld>
            <a:endParaRPr lang="zh-CN" altLang="en-US"/>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240</a:t>
            </a:fld>
            <a:endParaRPr lang="zh-CN" altLang="en-US"/>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241</a:t>
            </a:fld>
            <a:endParaRPr lang="zh-CN" altLang="en-US"/>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242</a:t>
            </a:fld>
            <a:endParaRPr lang="zh-CN" altLang="en-US"/>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243</a:t>
            </a:fld>
            <a:endParaRPr lang="zh-CN" altLang="en-US"/>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244</a:t>
            </a:fld>
            <a:endParaRPr lang="zh-CN" altLang="en-US"/>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245</a:t>
            </a:fld>
            <a:endParaRPr lang="zh-CN" altLang="en-US"/>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246</a:t>
            </a:fld>
            <a:endParaRPr lang="zh-CN" altLang="en-US"/>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247</a:t>
            </a:fld>
            <a:endParaRPr lang="zh-CN" altLang="en-US"/>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248</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249</a:t>
            </a:fld>
            <a:endParaRPr lang="zh-CN" altLang="en-US"/>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250</a:t>
            </a:fld>
            <a:endParaRPr lang="zh-CN" altLang="en-US"/>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251</a:t>
            </a:fld>
            <a:endParaRPr lang="zh-CN" altLang="en-US"/>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252</a:t>
            </a:fld>
            <a:endParaRPr lang="zh-CN" altLang="en-US"/>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253</a:t>
            </a:fld>
            <a:endParaRPr lang="zh-CN" altLang="en-US"/>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254</a:t>
            </a:fld>
            <a:endParaRPr lang="zh-CN" altLang="en-US"/>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2025/8/31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2025/8/31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2025/8/31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2025/8/31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2025/8/31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2025/8/31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2025/8/31</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2025/8/31</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0.xml"/><Relationship Id="rId1" Type="http://schemas.openxmlformats.org/officeDocument/2006/relationships/tags" Target="../tags/tag95.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0.xml"/><Relationship Id="rId1" Type="http://schemas.openxmlformats.org/officeDocument/2006/relationships/tags" Target="../tags/tag96.xml"/><Relationship Id="rId4" Type="http://schemas.openxmlformats.org/officeDocument/2006/relationships/image" Target="../media/image4.png"/></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0.xml"/><Relationship Id="rId1" Type="http://schemas.openxmlformats.org/officeDocument/2006/relationships/tags" Target="../tags/tag97.xml"/><Relationship Id="rId4" Type="http://schemas.openxmlformats.org/officeDocument/2006/relationships/image" Target="../media/image22.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0.xml"/><Relationship Id="rId1" Type="http://schemas.openxmlformats.org/officeDocument/2006/relationships/tags" Target="../tags/tag98.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0.xml"/><Relationship Id="rId1" Type="http://schemas.openxmlformats.org/officeDocument/2006/relationships/tags" Target="../tags/tag99.xml"/></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100.xml"/></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notesSlide" Target="../notesSlides/notesSlide101.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notesSlide" Target="../notesSlides/notesSlide10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0.xml"/><Relationship Id="rId1" Type="http://schemas.openxmlformats.org/officeDocument/2006/relationships/tags" Target="../tags/tag10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0.xml"/><Relationship Id="rId1" Type="http://schemas.openxmlformats.org/officeDocument/2006/relationships/tags" Target="../tags/tag10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9.xml"/></Relationships>
</file>

<file path=ppt/slides/_rels/slide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6.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0.xml"/><Relationship Id="rId1" Type="http://schemas.openxmlformats.org/officeDocument/2006/relationships/tags" Target="../tags/tag107.xml"/></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08.xml"/><Relationship Id="rId1" Type="http://schemas.openxmlformats.org/officeDocument/2006/relationships/vmlDrawing" Target="../drawings/vmlDrawing3.vml"/><Relationship Id="rId6" Type="http://schemas.openxmlformats.org/officeDocument/2006/relationships/image" Target="../media/image23.emf"/><Relationship Id="rId5" Type="http://schemas.openxmlformats.org/officeDocument/2006/relationships/oleObject" Target="../embeddings/oleObject3.bin"/><Relationship Id="rId4" Type="http://schemas.openxmlformats.org/officeDocument/2006/relationships/notesSlide" Target="../notesSlides/notesSlide1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5.xml"/><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10.xml"/><Relationship Id="rId1" Type="http://schemas.openxmlformats.org/officeDocument/2006/relationships/tags" Target="../tags/tag109.xml"/><Relationship Id="rId4" Type="http://schemas.openxmlformats.org/officeDocument/2006/relationships/image" Target="../media/image4.png"/></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10.xml"/><Relationship Id="rId1" Type="http://schemas.openxmlformats.org/officeDocument/2006/relationships/tags" Target="../tags/tag110.xml"/><Relationship Id="rId4" Type="http://schemas.openxmlformats.org/officeDocument/2006/relationships/image" Target="../media/image24.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11.xml"/><Relationship Id="rId1" Type="http://schemas.openxmlformats.org/officeDocument/2006/relationships/vmlDrawing" Target="../drawings/vmlDrawing4.vml"/><Relationship Id="rId6" Type="http://schemas.openxmlformats.org/officeDocument/2006/relationships/image" Target="../media/image25.emf"/><Relationship Id="rId5" Type="http://schemas.openxmlformats.org/officeDocument/2006/relationships/oleObject" Target="../embeddings/oleObject4.bin"/><Relationship Id="rId4" Type="http://schemas.openxmlformats.org/officeDocument/2006/relationships/notesSlide" Target="../notesSlides/notesSlide114.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0.xml"/><Relationship Id="rId1" Type="http://schemas.openxmlformats.org/officeDocument/2006/relationships/tags" Target="../tags/tag112.xml"/><Relationship Id="rId4" Type="http://schemas.openxmlformats.org/officeDocument/2006/relationships/image" Target="../media/image4.png"/></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10.xml"/><Relationship Id="rId1" Type="http://schemas.openxmlformats.org/officeDocument/2006/relationships/tags" Target="../tags/tag113.xml"/><Relationship Id="rId4" Type="http://schemas.openxmlformats.org/officeDocument/2006/relationships/image" Target="../media/image26.pn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10.xml"/><Relationship Id="rId1" Type="http://schemas.openxmlformats.org/officeDocument/2006/relationships/tags" Target="../tags/tag114.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10.xml"/><Relationship Id="rId1" Type="http://schemas.openxmlformats.org/officeDocument/2006/relationships/tags" Target="../tags/tag115.xml"/></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16.xml"/><Relationship Id="rId1" Type="http://schemas.openxmlformats.org/officeDocument/2006/relationships/vmlDrawing" Target="../drawings/vmlDrawing5.vml"/><Relationship Id="rId6" Type="http://schemas.openxmlformats.org/officeDocument/2006/relationships/image" Target="../media/image27.emf"/><Relationship Id="rId5" Type="http://schemas.openxmlformats.org/officeDocument/2006/relationships/oleObject" Target="../embeddings/oleObject5.bin"/><Relationship Id="rId4" Type="http://schemas.openxmlformats.org/officeDocument/2006/relationships/notesSlide" Target="../notesSlides/notesSlide12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6.xml"/><Relationship Id="rId4" Type="http://schemas.openxmlformats.org/officeDocument/2006/relationships/image" Target="../media/image4.png"/></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0.xml"/><Relationship Id="rId1" Type="http://schemas.openxmlformats.org/officeDocument/2006/relationships/tags" Target="../tags/tag117.xml"/><Relationship Id="rId4" Type="http://schemas.openxmlformats.org/officeDocument/2006/relationships/image" Target="../media/image4.png"/></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10.xml"/><Relationship Id="rId1" Type="http://schemas.openxmlformats.org/officeDocument/2006/relationships/tags" Target="../tags/tag118.xml"/><Relationship Id="rId4" Type="http://schemas.openxmlformats.org/officeDocument/2006/relationships/image" Target="../media/image28.png"/></Relationships>
</file>

<file path=ppt/slides/_rels/slide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3.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10.xml"/><Relationship Id="rId1" Type="http://schemas.openxmlformats.org/officeDocument/2006/relationships/tags" Target="../tags/tag119.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10.xml"/><Relationship Id="rId1" Type="http://schemas.openxmlformats.org/officeDocument/2006/relationships/tags" Target="../tags/tag120.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10.xml"/><Relationship Id="rId1" Type="http://schemas.openxmlformats.org/officeDocument/2006/relationships/tags" Target="../tags/tag121.xml"/></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8.xml"/><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10.xml"/><Relationship Id="rId1" Type="http://schemas.openxmlformats.org/officeDocument/2006/relationships/tags" Target="../tags/tag122.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10.xml"/><Relationship Id="rId1" Type="http://schemas.openxmlformats.org/officeDocument/2006/relationships/tags" Target="../tags/tag12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10.xml"/><Relationship Id="rId1" Type="http://schemas.openxmlformats.org/officeDocument/2006/relationships/tags" Target="../tags/tag124.xml"/></Relationships>
</file>

<file path=ppt/slides/_rels/slide14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image" Target="../media/image4.png"/><Relationship Id="rId4" Type="http://schemas.openxmlformats.org/officeDocument/2006/relationships/notesSlide" Target="../notesSlides/notesSlide132.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10.xml"/><Relationship Id="rId1" Type="http://schemas.openxmlformats.org/officeDocument/2006/relationships/tags" Target="../tags/tag127.xml"/><Relationship Id="rId5" Type="http://schemas.openxmlformats.org/officeDocument/2006/relationships/image" Target="../media/image30.png"/><Relationship Id="rId4" Type="http://schemas.openxmlformats.org/officeDocument/2006/relationships/image" Target="../media/image29.png"/></Relationships>
</file>

<file path=ppt/slides/_rels/slide14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4.png"/><Relationship Id="rId4" Type="http://schemas.openxmlformats.org/officeDocument/2006/relationships/notesSlide" Target="../notesSlides/notesSlide134.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10.xml"/><Relationship Id="rId1" Type="http://schemas.openxmlformats.org/officeDocument/2006/relationships/tags" Target="../tags/tag130.xml"/><Relationship Id="rId4" Type="http://schemas.openxmlformats.org/officeDocument/2006/relationships/image" Target="../media/image31.png"/></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9.xml"/></Relationships>
</file>

<file path=ppt/slides/_rels/slide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7.xml"/><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10.xml"/><Relationship Id="rId1" Type="http://schemas.openxmlformats.org/officeDocument/2006/relationships/tags" Target="../tags/tag131.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0.xml"/><Relationship Id="rId1" Type="http://schemas.openxmlformats.org/officeDocument/2006/relationships/tags" Target="../tags/tag132.xml"/><Relationship Id="rId4" Type="http://schemas.openxmlformats.org/officeDocument/2006/relationships/image" Target="../media/image4.png"/></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10.xml"/><Relationship Id="rId1" Type="http://schemas.openxmlformats.org/officeDocument/2006/relationships/tags" Target="../tags/tag13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10.xml"/><Relationship Id="rId1" Type="http://schemas.openxmlformats.org/officeDocument/2006/relationships/tags" Target="../tags/tag134.xml"/><Relationship Id="rId4" Type="http://schemas.openxmlformats.org/officeDocument/2006/relationships/image" Target="../media/image32.png"/></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10.xml"/><Relationship Id="rId1" Type="http://schemas.openxmlformats.org/officeDocument/2006/relationships/tags" Target="../tags/tag135.xml"/><Relationship Id="rId4" Type="http://schemas.openxmlformats.org/officeDocument/2006/relationships/image" Target="../media/image4.png"/></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10.xml"/><Relationship Id="rId1" Type="http://schemas.openxmlformats.org/officeDocument/2006/relationships/tags" Target="../tags/tag136.xml"/><Relationship Id="rId4" Type="http://schemas.openxmlformats.org/officeDocument/2006/relationships/image" Target="../media/image33.png"/></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0.xml"/><Relationship Id="rId1" Type="http://schemas.openxmlformats.org/officeDocument/2006/relationships/tags" Target="../tags/tag137.xml"/></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5.xml"/><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10.xml"/><Relationship Id="rId1" Type="http://schemas.openxmlformats.org/officeDocument/2006/relationships/tags" Target="../tags/tag138.xml"/><Relationship Id="rId4" Type="http://schemas.openxmlformats.org/officeDocument/2006/relationships/image" Target="../media/image4.png"/></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10.xml"/><Relationship Id="rId1" Type="http://schemas.openxmlformats.org/officeDocument/2006/relationships/tags" Target="../tags/tag139.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10.xml"/><Relationship Id="rId1" Type="http://schemas.openxmlformats.org/officeDocument/2006/relationships/tags" Target="../tags/tag140.xml"/><Relationship Id="rId4" Type="http://schemas.openxmlformats.org/officeDocument/2006/relationships/image" Target="../media/image34.png"/></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10.xml"/><Relationship Id="rId1" Type="http://schemas.openxmlformats.org/officeDocument/2006/relationships/tags" Target="../tags/tag141.xml"/><Relationship Id="rId4" Type="http://schemas.openxmlformats.org/officeDocument/2006/relationships/image" Target="../media/image4.png"/></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10.xml"/><Relationship Id="rId1" Type="http://schemas.openxmlformats.org/officeDocument/2006/relationships/tags" Target="../tags/tag14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4.png"/><Relationship Id="rId5" Type="http://schemas.openxmlformats.org/officeDocument/2006/relationships/notesSlide" Target="../notesSlides/notesSlide16.xml"/><Relationship Id="rId4"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1.xml"/><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10.xml"/><Relationship Id="rId1" Type="http://schemas.openxmlformats.org/officeDocument/2006/relationships/tags" Target="../tags/tag143.xml"/><Relationship Id="rId4" Type="http://schemas.openxmlformats.org/officeDocument/2006/relationships/image" Target="../media/image4.png"/></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10.xml"/><Relationship Id="rId1" Type="http://schemas.openxmlformats.org/officeDocument/2006/relationships/tags" Target="../tags/tag144.xml"/><Relationship Id="rId4" Type="http://schemas.openxmlformats.org/officeDocument/2006/relationships/image" Target="../media/image4.png"/></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10.xml"/><Relationship Id="rId1" Type="http://schemas.openxmlformats.org/officeDocument/2006/relationships/tags" Target="../tags/tag145.xml"/><Relationship Id="rId4" Type="http://schemas.openxmlformats.org/officeDocument/2006/relationships/image" Target="../media/image4.png"/></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10.xml"/><Relationship Id="rId1" Type="http://schemas.openxmlformats.org/officeDocument/2006/relationships/tags" Target="../tags/tag146.xml"/><Relationship Id="rId4" Type="http://schemas.openxmlformats.org/officeDocument/2006/relationships/image" Target="../media/image36.png"/></Relationships>
</file>

<file path=ppt/slides/_rels/slide1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6.xml"/><Relationship Id="rId1" Type="http://schemas.openxmlformats.org/officeDocument/2006/relationships/slideLayout" Target="../slideLayouts/slideLayout10.xml"/><Relationship Id="rId4" Type="http://schemas.openxmlformats.org/officeDocument/2006/relationships/image" Target="../media/image6.svg"/></Relationships>
</file>

<file path=ppt/slides/_rels/slide1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7.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6.svg"/></Relationships>
</file>

<file path=ppt/slides/_rels/slide1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8.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6.svg"/></Relationships>
</file>

<file path=ppt/slides/_rels/slide1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9.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6.svg"/></Relationships>
</file>

<file path=ppt/slides/_rels/slide1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0.xml"/><Relationship Id="rId1" Type="http://schemas.openxmlformats.org/officeDocument/2006/relationships/slideLayout" Target="../slideLayouts/slideLayout10.xml"/><Relationship Id="rId5" Type="http://schemas.openxmlformats.org/officeDocument/2006/relationships/image" Target="../media/image37.png"/><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notesSlide" Target="../notesSlides/notesSlide17.xml"/><Relationship Id="rId4"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1.xml"/><Relationship Id="rId1" Type="http://schemas.openxmlformats.org/officeDocument/2006/relationships/slideLayout" Target="../slideLayouts/slideLayout10.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10.xml"/><Relationship Id="rId1" Type="http://schemas.openxmlformats.org/officeDocument/2006/relationships/tags" Target="../tags/tag147.xml"/></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10.xml"/><Relationship Id="rId1" Type="http://schemas.openxmlformats.org/officeDocument/2006/relationships/tags" Target="../tags/tag148.xml"/><Relationship Id="rId4" Type="http://schemas.openxmlformats.org/officeDocument/2006/relationships/image" Target="../media/image4.png"/></Relationships>
</file>

<file path=ppt/slides/_rels/slide17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50.xml"/><Relationship Id="rId1" Type="http://schemas.openxmlformats.org/officeDocument/2006/relationships/tags" Target="../tags/tag149.xml"/><Relationship Id="rId5" Type="http://schemas.openxmlformats.org/officeDocument/2006/relationships/image" Target="../media/image4.png"/><Relationship Id="rId4" Type="http://schemas.openxmlformats.org/officeDocument/2006/relationships/notesSlide" Target="../notesSlides/notesSlide164.xml"/></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10.xml"/><Relationship Id="rId1" Type="http://schemas.openxmlformats.org/officeDocument/2006/relationships/tags" Target="../tags/tag151.xml"/><Relationship Id="rId4" Type="http://schemas.openxmlformats.org/officeDocument/2006/relationships/image" Target="../media/image38.png"/></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10.xml"/><Relationship Id="rId1" Type="http://schemas.openxmlformats.org/officeDocument/2006/relationships/tags" Target="../tags/tag152.xml"/></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10.xml"/><Relationship Id="rId1" Type="http://schemas.openxmlformats.org/officeDocument/2006/relationships/tags" Target="../tags/tag153.xml"/></Relationships>
</file>

<file path=ppt/slides/_rels/slide1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8.xml"/><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55.xml"/><Relationship Id="rId1" Type="http://schemas.openxmlformats.org/officeDocument/2006/relationships/tags" Target="../tags/tag154.xml"/><Relationship Id="rId5" Type="http://schemas.openxmlformats.org/officeDocument/2006/relationships/image" Target="../media/image4.png"/><Relationship Id="rId4" Type="http://schemas.openxmlformats.org/officeDocument/2006/relationships/notesSlide" Target="../notesSlides/notesSlide170.xml"/></Relationships>
</file>

<file path=ppt/slides/_rels/slide18.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4.png"/><Relationship Id="rId5" Type="http://schemas.openxmlformats.org/officeDocument/2006/relationships/notesSlide" Target="../notesSlides/notesSlide18.xml"/><Relationship Id="rId4"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3" Type="http://schemas.openxmlformats.org/officeDocument/2006/relationships/notesSlide" Target="../notesSlides/notesSlide171.xml"/><Relationship Id="rId2" Type="http://schemas.openxmlformats.org/officeDocument/2006/relationships/slideLayout" Target="../slideLayouts/slideLayout10.xml"/><Relationship Id="rId1" Type="http://schemas.openxmlformats.org/officeDocument/2006/relationships/tags" Target="../tags/tag156.xml"/><Relationship Id="rId4" Type="http://schemas.openxmlformats.org/officeDocument/2006/relationships/image" Target="../media/image39.png"/></Relationships>
</file>

<file path=ppt/slides/_rels/slide18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58.xml"/><Relationship Id="rId1" Type="http://schemas.openxmlformats.org/officeDocument/2006/relationships/tags" Target="../tags/tag157.xml"/><Relationship Id="rId5" Type="http://schemas.openxmlformats.org/officeDocument/2006/relationships/image" Target="../media/image4.png"/><Relationship Id="rId4" Type="http://schemas.openxmlformats.org/officeDocument/2006/relationships/notesSlide" Target="../notesSlides/notesSlide172.xml"/></Relationships>
</file>

<file path=ppt/slides/_rels/slide182.xml.rels><?xml version="1.0" encoding="UTF-8" standalone="yes"?>
<Relationships xmlns="http://schemas.openxmlformats.org/package/2006/relationships"><Relationship Id="rId3" Type="http://schemas.openxmlformats.org/officeDocument/2006/relationships/notesSlide" Target="../notesSlides/notesSlide173.xml"/><Relationship Id="rId2" Type="http://schemas.openxmlformats.org/officeDocument/2006/relationships/slideLayout" Target="../slideLayouts/slideLayout10.xml"/><Relationship Id="rId1" Type="http://schemas.openxmlformats.org/officeDocument/2006/relationships/tags" Target="../tags/tag159.xml"/><Relationship Id="rId4" Type="http://schemas.openxmlformats.org/officeDocument/2006/relationships/image" Target="../media/image40.png"/></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10.xml"/></Relationships>
</file>

<file path=ppt/slides/_rels/slide18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image" Target="../media/image4.png"/><Relationship Id="rId4" Type="http://schemas.openxmlformats.org/officeDocument/2006/relationships/notesSlide" Target="../notesSlides/notesSlide175.xml"/></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176.xml"/><Relationship Id="rId2" Type="http://schemas.openxmlformats.org/officeDocument/2006/relationships/slideLayout" Target="../slideLayouts/slideLayout10.xml"/><Relationship Id="rId1" Type="http://schemas.openxmlformats.org/officeDocument/2006/relationships/tags" Target="../tags/tag162.xml"/><Relationship Id="rId4" Type="http://schemas.openxmlformats.org/officeDocument/2006/relationships/image" Target="../media/image41.png"/></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9.xml"/></Relationships>
</file>

<file path=ppt/slides/_rels/slide1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8.xml"/><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179.xml"/><Relationship Id="rId2" Type="http://schemas.openxmlformats.org/officeDocument/2006/relationships/slideLayout" Target="../slideLayouts/slideLayout10.xml"/><Relationship Id="rId1" Type="http://schemas.openxmlformats.org/officeDocument/2006/relationships/tags" Target="../tags/tag163.xml"/></Relationships>
</file>

<file path=ppt/slides/_rels/slide189.xml.rels><?xml version="1.0" encoding="UTF-8" standalone="yes"?>
<Relationships xmlns="http://schemas.openxmlformats.org/package/2006/relationships"><Relationship Id="rId3" Type="http://schemas.openxmlformats.org/officeDocument/2006/relationships/notesSlide" Target="../notesSlides/notesSlide180.xml"/><Relationship Id="rId2" Type="http://schemas.openxmlformats.org/officeDocument/2006/relationships/slideLayout" Target="../slideLayouts/slideLayout10.xml"/><Relationship Id="rId1" Type="http://schemas.openxmlformats.org/officeDocument/2006/relationships/tags" Target="../tags/tag164.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3" Type="http://schemas.openxmlformats.org/officeDocument/2006/relationships/notesSlide" Target="../notesSlides/notesSlide181.xml"/><Relationship Id="rId2" Type="http://schemas.openxmlformats.org/officeDocument/2006/relationships/slideLayout" Target="../slideLayouts/slideLayout10.xml"/><Relationship Id="rId1" Type="http://schemas.openxmlformats.org/officeDocument/2006/relationships/tags" Target="../tags/tag165.xml"/></Relationships>
</file>

<file path=ppt/slides/_rels/slide191.xml.rels><?xml version="1.0" encoding="UTF-8" standalone="yes"?>
<Relationships xmlns="http://schemas.openxmlformats.org/package/2006/relationships"><Relationship Id="rId3" Type="http://schemas.openxmlformats.org/officeDocument/2006/relationships/notesSlide" Target="../notesSlides/notesSlide182.xml"/><Relationship Id="rId2" Type="http://schemas.openxmlformats.org/officeDocument/2006/relationships/slideLayout" Target="../slideLayouts/slideLayout10.xml"/><Relationship Id="rId1" Type="http://schemas.openxmlformats.org/officeDocument/2006/relationships/tags" Target="../tags/tag166.xml"/></Relationships>
</file>

<file path=ppt/slides/_rels/slide19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68.xml"/><Relationship Id="rId1" Type="http://schemas.openxmlformats.org/officeDocument/2006/relationships/tags" Target="../tags/tag167.xml"/><Relationship Id="rId5" Type="http://schemas.openxmlformats.org/officeDocument/2006/relationships/image" Target="../media/image4.png"/><Relationship Id="rId4" Type="http://schemas.openxmlformats.org/officeDocument/2006/relationships/notesSlide" Target="../notesSlides/notesSlide183.xml"/></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84.xml"/><Relationship Id="rId2" Type="http://schemas.openxmlformats.org/officeDocument/2006/relationships/slideLayout" Target="../slideLayouts/slideLayout10.xml"/><Relationship Id="rId1" Type="http://schemas.openxmlformats.org/officeDocument/2006/relationships/tags" Target="../tags/tag169.xml"/><Relationship Id="rId4" Type="http://schemas.openxmlformats.org/officeDocument/2006/relationships/image" Target="../media/image42.png"/></Relationships>
</file>

<file path=ppt/slides/_rels/slide19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image" Target="../media/image4.png"/><Relationship Id="rId4" Type="http://schemas.openxmlformats.org/officeDocument/2006/relationships/notesSlide" Target="../notesSlides/notesSlide185.xml"/></Relationships>
</file>

<file path=ppt/slides/_rels/slide195.xml.rels><?xml version="1.0" encoding="UTF-8" standalone="yes"?>
<Relationships xmlns="http://schemas.openxmlformats.org/package/2006/relationships"><Relationship Id="rId3" Type="http://schemas.openxmlformats.org/officeDocument/2006/relationships/notesSlide" Target="../notesSlides/notesSlide186.xml"/><Relationship Id="rId2" Type="http://schemas.openxmlformats.org/officeDocument/2006/relationships/slideLayout" Target="../slideLayouts/slideLayout10.xml"/><Relationship Id="rId1" Type="http://schemas.openxmlformats.org/officeDocument/2006/relationships/tags" Target="../tags/tag172.xml"/><Relationship Id="rId4" Type="http://schemas.openxmlformats.org/officeDocument/2006/relationships/image" Target="../media/image43.png"/></Relationships>
</file>

<file path=ppt/slides/_rels/slide196.xml.rels><?xml version="1.0" encoding="UTF-8" standalone="yes"?>
<Relationships xmlns="http://schemas.openxmlformats.org/package/2006/relationships"><Relationship Id="rId3" Type="http://schemas.openxmlformats.org/officeDocument/2006/relationships/notesSlide" Target="../notesSlides/notesSlide187.xml"/><Relationship Id="rId2" Type="http://schemas.openxmlformats.org/officeDocument/2006/relationships/slideLayout" Target="../slideLayouts/slideLayout10.xml"/><Relationship Id="rId1" Type="http://schemas.openxmlformats.org/officeDocument/2006/relationships/tags" Target="../tags/tag173.xml"/><Relationship Id="rId4" Type="http://schemas.openxmlformats.org/officeDocument/2006/relationships/image" Target="../media/image44.png"/></Relationships>
</file>

<file path=ppt/slides/_rels/slide1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8.xml"/><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3" Type="http://schemas.openxmlformats.org/officeDocument/2006/relationships/notesSlide" Target="../notesSlides/notesSlide189.xml"/><Relationship Id="rId2" Type="http://schemas.openxmlformats.org/officeDocument/2006/relationships/slideLayout" Target="../slideLayouts/slideLayout10.xml"/><Relationship Id="rId1" Type="http://schemas.openxmlformats.org/officeDocument/2006/relationships/tags" Target="../tags/tag174.xml"/></Relationships>
</file>

<file path=ppt/slides/_rels/slide19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76.xml"/><Relationship Id="rId1" Type="http://schemas.openxmlformats.org/officeDocument/2006/relationships/tags" Target="../tags/tag175.xml"/><Relationship Id="rId5" Type="http://schemas.openxmlformats.org/officeDocument/2006/relationships/image" Target="../media/image4.png"/><Relationship Id="rId4" Type="http://schemas.openxmlformats.org/officeDocument/2006/relationships/notesSlide" Target="../notesSlides/notesSlide19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tags" Target="../tags/tag19.xml"/><Relationship Id="rId4" Type="http://schemas.openxmlformats.org/officeDocument/2006/relationships/image" Target="../media/image4.png"/></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191.xml"/><Relationship Id="rId2" Type="http://schemas.openxmlformats.org/officeDocument/2006/relationships/slideLayout" Target="../slideLayouts/slideLayout10.xml"/><Relationship Id="rId1" Type="http://schemas.openxmlformats.org/officeDocument/2006/relationships/tags" Target="../tags/tag177.xml"/><Relationship Id="rId4" Type="http://schemas.openxmlformats.org/officeDocument/2006/relationships/image" Target="../media/image4.png"/></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92.xml"/><Relationship Id="rId2" Type="http://schemas.openxmlformats.org/officeDocument/2006/relationships/slideLayout" Target="../slideLayouts/slideLayout10.xml"/><Relationship Id="rId1" Type="http://schemas.openxmlformats.org/officeDocument/2006/relationships/tags" Target="../tags/tag178.xml"/><Relationship Id="rId4" Type="http://schemas.openxmlformats.org/officeDocument/2006/relationships/image" Target="../media/image45.png"/></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9.xml"/></Relationships>
</file>

<file path=ppt/slides/_rels/slide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4.xml"/><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image" Target="../media/image4.png"/><Relationship Id="rId5" Type="http://schemas.openxmlformats.org/officeDocument/2006/relationships/notesSlide" Target="../notesSlides/notesSlide195.xml"/><Relationship Id="rId4"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96.xml"/><Relationship Id="rId2" Type="http://schemas.openxmlformats.org/officeDocument/2006/relationships/slideLayout" Target="../slideLayouts/slideLayout10.xml"/><Relationship Id="rId1" Type="http://schemas.openxmlformats.org/officeDocument/2006/relationships/tags" Target="../tags/tag182.xml"/><Relationship Id="rId4" Type="http://schemas.openxmlformats.org/officeDocument/2006/relationships/image" Target="../media/image46.png"/></Relationships>
</file>

<file path=ppt/slides/_rels/slide20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83.xml"/><Relationship Id="rId1" Type="http://schemas.openxmlformats.org/officeDocument/2006/relationships/vmlDrawing" Target="../drawings/vmlDrawing6.vml"/><Relationship Id="rId6" Type="http://schemas.openxmlformats.org/officeDocument/2006/relationships/image" Target="../media/image47.emf"/><Relationship Id="rId5" Type="http://schemas.openxmlformats.org/officeDocument/2006/relationships/oleObject" Target="../embeddings/oleObject6.bin"/><Relationship Id="rId4" Type="http://schemas.openxmlformats.org/officeDocument/2006/relationships/notesSlide" Target="../notesSlides/notesSlide197.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98.xml"/><Relationship Id="rId2" Type="http://schemas.openxmlformats.org/officeDocument/2006/relationships/slideLayout" Target="../slideLayouts/slideLayout10.xml"/><Relationship Id="rId1" Type="http://schemas.openxmlformats.org/officeDocument/2006/relationships/tags" Target="../tags/tag184.xml"/></Relationships>
</file>

<file path=ppt/slides/_rels/slide2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9.xml"/><Relationship Id="rId1" Type="http://schemas.openxmlformats.org/officeDocument/2006/relationships/slideLayout" Target="../slideLayouts/slideLayout10.xml"/></Relationships>
</file>

<file path=ppt/slides/_rels/slide209.xml.rels><?xml version="1.0" encoding="UTF-8" standalone="yes"?>
<Relationships xmlns="http://schemas.openxmlformats.org/package/2006/relationships"><Relationship Id="rId3" Type="http://schemas.openxmlformats.org/officeDocument/2006/relationships/notesSlide" Target="../notesSlides/notesSlide200.xml"/><Relationship Id="rId2" Type="http://schemas.openxmlformats.org/officeDocument/2006/relationships/slideLayout" Target="../slideLayouts/slideLayout10.xml"/><Relationship Id="rId1" Type="http://schemas.openxmlformats.org/officeDocument/2006/relationships/tags" Target="../tags/tag185.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20.xml"/><Relationship Id="rId4" Type="http://schemas.openxmlformats.org/officeDocument/2006/relationships/image" Target="../media/image4.png"/></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201.xml"/><Relationship Id="rId2" Type="http://schemas.openxmlformats.org/officeDocument/2006/relationships/slideLayout" Target="../slideLayouts/slideLayout10.xml"/><Relationship Id="rId1" Type="http://schemas.openxmlformats.org/officeDocument/2006/relationships/tags" Target="../tags/tag186.xml"/><Relationship Id="rId4" Type="http://schemas.openxmlformats.org/officeDocument/2006/relationships/image" Target="../media/image48.png"/></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202.xml"/><Relationship Id="rId2" Type="http://schemas.openxmlformats.org/officeDocument/2006/relationships/slideLayout" Target="../slideLayouts/slideLayout10.xml"/><Relationship Id="rId1" Type="http://schemas.openxmlformats.org/officeDocument/2006/relationships/tags" Target="../tags/tag187.xml"/></Relationships>
</file>

<file path=ppt/slides/_rels/slide21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89.xml"/><Relationship Id="rId1" Type="http://schemas.openxmlformats.org/officeDocument/2006/relationships/tags" Target="../tags/tag188.xml"/><Relationship Id="rId4" Type="http://schemas.openxmlformats.org/officeDocument/2006/relationships/notesSlide" Target="../notesSlides/notesSlide203.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204.xml"/><Relationship Id="rId2" Type="http://schemas.openxmlformats.org/officeDocument/2006/relationships/slideLayout" Target="../slideLayouts/slideLayout10.xml"/><Relationship Id="rId1" Type="http://schemas.openxmlformats.org/officeDocument/2006/relationships/tags" Target="../tags/tag190.xml"/><Relationship Id="rId4" Type="http://schemas.openxmlformats.org/officeDocument/2006/relationships/image" Target="../media/image4.png"/></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205.xml"/><Relationship Id="rId2" Type="http://schemas.openxmlformats.org/officeDocument/2006/relationships/slideLayout" Target="../slideLayouts/slideLayout10.xml"/><Relationship Id="rId1" Type="http://schemas.openxmlformats.org/officeDocument/2006/relationships/tags" Target="../tags/tag191.xml"/><Relationship Id="rId4" Type="http://schemas.openxmlformats.org/officeDocument/2006/relationships/image" Target="../media/image49.png"/></Relationships>
</file>

<file path=ppt/slides/_rels/slide21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93.xml"/><Relationship Id="rId1" Type="http://schemas.openxmlformats.org/officeDocument/2006/relationships/tags" Target="../tags/tag192.xml"/><Relationship Id="rId5" Type="http://schemas.openxmlformats.org/officeDocument/2006/relationships/image" Target="../media/image4.png"/><Relationship Id="rId4" Type="http://schemas.openxmlformats.org/officeDocument/2006/relationships/notesSlide" Target="../notesSlides/notesSlide206.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207.xml"/><Relationship Id="rId2" Type="http://schemas.openxmlformats.org/officeDocument/2006/relationships/slideLayout" Target="../slideLayouts/slideLayout10.xml"/><Relationship Id="rId1" Type="http://schemas.openxmlformats.org/officeDocument/2006/relationships/tags" Target="../tags/tag194.xml"/><Relationship Id="rId4" Type="http://schemas.openxmlformats.org/officeDocument/2006/relationships/image" Target="../media/image4.png"/></Relationships>
</file>

<file path=ppt/slides/_rels/slide217.xml.rels><?xml version="1.0" encoding="UTF-8" standalone="yes"?>
<Relationships xmlns="http://schemas.openxmlformats.org/package/2006/relationships"><Relationship Id="rId3" Type="http://schemas.openxmlformats.org/officeDocument/2006/relationships/notesSlide" Target="../notesSlides/notesSlide208.xml"/><Relationship Id="rId2" Type="http://schemas.openxmlformats.org/officeDocument/2006/relationships/slideLayout" Target="../slideLayouts/slideLayout10.xml"/><Relationship Id="rId1" Type="http://schemas.openxmlformats.org/officeDocument/2006/relationships/tags" Target="../tags/tag195.xml"/><Relationship Id="rId4" Type="http://schemas.openxmlformats.org/officeDocument/2006/relationships/image" Target="../media/image50.png"/></Relationships>
</file>

<file path=ppt/slides/_rels/slide2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9.xml"/><Relationship Id="rId1" Type="http://schemas.openxmlformats.org/officeDocument/2006/relationships/slideLayout" Target="../slideLayouts/slideLayout10.xml"/><Relationship Id="rId4" Type="http://schemas.openxmlformats.org/officeDocument/2006/relationships/image" Target="../media/image52.svg"/></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210.xml"/><Relationship Id="rId2" Type="http://schemas.openxmlformats.org/officeDocument/2006/relationships/slideLayout" Target="../slideLayouts/slideLayout10.xml"/><Relationship Id="rId1" Type="http://schemas.openxmlformats.org/officeDocument/2006/relationships/tags" Target="../tags/tag196.xml"/><Relationship Id="rId6" Type="http://schemas.openxmlformats.org/officeDocument/2006/relationships/image" Target="../media/image4.png"/><Relationship Id="rId5" Type="http://schemas.openxmlformats.org/officeDocument/2006/relationships/image" Target="../media/image52.svg"/><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211.xml"/><Relationship Id="rId2" Type="http://schemas.openxmlformats.org/officeDocument/2006/relationships/slideLayout" Target="../slideLayouts/slideLayout10.xml"/><Relationship Id="rId1" Type="http://schemas.openxmlformats.org/officeDocument/2006/relationships/tags" Target="../tags/tag197.xml"/><Relationship Id="rId6" Type="http://schemas.openxmlformats.org/officeDocument/2006/relationships/image" Target="../media/image53.png"/><Relationship Id="rId5" Type="http://schemas.openxmlformats.org/officeDocument/2006/relationships/image" Target="../media/image52.svg"/><Relationship Id="rId4" Type="http://schemas.openxmlformats.org/officeDocument/2006/relationships/image" Target="../media/image51.png"/></Relationships>
</file>

<file path=ppt/slides/_rels/slide221.xml.rels><?xml version="1.0" encoding="UTF-8" standalone="yes"?>
<Relationships xmlns="http://schemas.openxmlformats.org/package/2006/relationships"><Relationship Id="rId3" Type="http://schemas.openxmlformats.org/officeDocument/2006/relationships/notesSlide" Target="../notesSlides/notesSlide212.xml"/><Relationship Id="rId2" Type="http://schemas.openxmlformats.org/officeDocument/2006/relationships/slideLayout" Target="../slideLayouts/slideLayout10.xml"/><Relationship Id="rId1" Type="http://schemas.openxmlformats.org/officeDocument/2006/relationships/tags" Target="../tags/tag198.xml"/><Relationship Id="rId5" Type="http://schemas.openxmlformats.org/officeDocument/2006/relationships/image" Target="../media/image52.svg"/><Relationship Id="rId4" Type="http://schemas.openxmlformats.org/officeDocument/2006/relationships/image" Target="../media/image51.png"/></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213.xml"/><Relationship Id="rId2" Type="http://schemas.openxmlformats.org/officeDocument/2006/relationships/slideLayout" Target="../slideLayouts/slideLayout10.xml"/><Relationship Id="rId1" Type="http://schemas.openxmlformats.org/officeDocument/2006/relationships/tags" Target="../tags/tag199.xml"/><Relationship Id="rId5" Type="http://schemas.openxmlformats.org/officeDocument/2006/relationships/image" Target="../media/image52.svg"/><Relationship Id="rId4" Type="http://schemas.openxmlformats.org/officeDocument/2006/relationships/image" Target="../media/image51.png"/></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214.xml"/><Relationship Id="rId2" Type="http://schemas.openxmlformats.org/officeDocument/2006/relationships/slideLayout" Target="../slideLayouts/slideLayout10.xml"/><Relationship Id="rId1" Type="http://schemas.openxmlformats.org/officeDocument/2006/relationships/tags" Target="../tags/tag200.xml"/><Relationship Id="rId6" Type="http://schemas.openxmlformats.org/officeDocument/2006/relationships/image" Target="../media/image4.png"/><Relationship Id="rId5" Type="http://schemas.openxmlformats.org/officeDocument/2006/relationships/image" Target="../media/image52.svg"/><Relationship Id="rId4" Type="http://schemas.openxmlformats.org/officeDocument/2006/relationships/image" Target="../media/image51.png"/></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215.xml"/><Relationship Id="rId2" Type="http://schemas.openxmlformats.org/officeDocument/2006/relationships/slideLayout" Target="../slideLayouts/slideLayout10.xml"/><Relationship Id="rId1" Type="http://schemas.openxmlformats.org/officeDocument/2006/relationships/tags" Target="../tags/tag201.xml"/><Relationship Id="rId6" Type="http://schemas.openxmlformats.org/officeDocument/2006/relationships/image" Target="../media/image54.png"/><Relationship Id="rId5" Type="http://schemas.openxmlformats.org/officeDocument/2006/relationships/image" Target="../media/image52.svg"/><Relationship Id="rId4" Type="http://schemas.openxmlformats.org/officeDocument/2006/relationships/image" Target="../media/image51.png"/></Relationships>
</file>

<file path=ppt/slides/_rels/slide2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6.xml"/><Relationship Id="rId1" Type="http://schemas.openxmlformats.org/officeDocument/2006/relationships/slideLayout" Target="../slideLayouts/slideLayout10.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10.xml"/></Relationships>
</file>

<file path=ppt/slides/_rels/slide227.xml.rels><?xml version="1.0" encoding="UTF-8" standalone="yes"?>
<Relationships xmlns="http://schemas.openxmlformats.org/package/2006/relationships"><Relationship Id="rId3" Type="http://schemas.openxmlformats.org/officeDocument/2006/relationships/notesSlide" Target="../notesSlides/notesSlide218.xml"/><Relationship Id="rId2" Type="http://schemas.openxmlformats.org/officeDocument/2006/relationships/slideLayout" Target="../slideLayouts/slideLayout10.xml"/><Relationship Id="rId1" Type="http://schemas.openxmlformats.org/officeDocument/2006/relationships/tags" Target="../tags/tag202.xml"/><Relationship Id="rId4" Type="http://schemas.openxmlformats.org/officeDocument/2006/relationships/image" Target="../media/image4.png"/></Relationships>
</file>

<file path=ppt/slides/_rels/slide228.xml.rels><?xml version="1.0" encoding="UTF-8" standalone="yes"?>
<Relationships xmlns="http://schemas.openxmlformats.org/package/2006/relationships"><Relationship Id="rId3" Type="http://schemas.openxmlformats.org/officeDocument/2006/relationships/notesSlide" Target="../notesSlides/notesSlide219.xml"/><Relationship Id="rId2" Type="http://schemas.openxmlformats.org/officeDocument/2006/relationships/slideLayout" Target="../slideLayouts/slideLayout10.xml"/><Relationship Id="rId1" Type="http://schemas.openxmlformats.org/officeDocument/2006/relationships/tags" Target="../tags/tag203.xml"/><Relationship Id="rId4" Type="http://schemas.openxmlformats.org/officeDocument/2006/relationships/image" Target="../media/image55.png"/></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221.xml"/><Relationship Id="rId2" Type="http://schemas.openxmlformats.org/officeDocument/2006/relationships/slideLayout" Target="../slideLayouts/slideLayout10.xml"/><Relationship Id="rId1" Type="http://schemas.openxmlformats.org/officeDocument/2006/relationships/tags" Target="../tags/tag204.xml"/><Relationship Id="rId4" Type="http://schemas.openxmlformats.org/officeDocument/2006/relationships/image" Target="../media/image4.png"/></Relationships>
</file>

<file path=ppt/slides/_rels/slide231.xml.rels><?xml version="1.0" encoding="UTF-8" standalone="yes"?>
<Relationships xmlns="http://schemas.openxmlformats.org/package/2006/relationships"><Relationship Id="rId3" Type="http://schemas.openxmlformats.org/officeDocument/2006/relationships/notesSlide" Target="../notesSlides/notesSlide222.xml"/><Relationship Id="rId2" Type="http://schemas.openxmlformats.org/officeDocument/2006/relationships/slideLayout" Target="../slideLayouts/slideLayout10.xml"/><Relationship Id="rId1" Type="http://schemas.openxmlformats.org/officeDocument/2006/relationships/tags" Target="../tags/tag205.xml"/><Relationship Id="rId4" Type="http://schemas.openxmlformats.org/officeDocument/2006/relationships/image" Target="../media/image56.png"/></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10.xml"/></Relationships>
</file>

<file path=ppt/slides/_rels/slide2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4.xml"/><Relationship Id="rId1" Type="http://schemas.openxmlformats.org/officeDocument/2006/relationships/slideLayout" Target="../slideLayouts/slideLayout10.xml"/></Relationships>
</file>

<file path=ppt/slides/_rels/slide234.xml.rels><?xml version="1.0" encoding="UTF-8" standalone="yes"?>
<Relationships xmlns="http://schemas.openxmlformats.org/package/2006/relationships"><Relationship Id="rId3" Type="http://schemas.openxmlformats.org/officeDocument/2006/relationships/notesSlide" Target="../notesSlides/notesSlide225.xml"/><Relationship Id="rId2" Type="http://schemas.openxmlformats.org/officeDocument/2006/relationships/slideLayout" Target="../slideLayouts/slideLayout10.xml"/><Relationship Id="rId1" Type="http://schemas.openxmlformats.org/officeDocument/2006/relationships/tags" Target="../tags/tag206.xml"/><Relationship Id="rId4" Type="http://schemas.openxmlformats.org/officeDocument/2006/relationships/image" Target="../media/image4.png"/></Relationships>
</file>

<file path=ppt/slides/_rels/slide235.xml.rels><?xml version="1.0" encoding="UTF-8" standalone="yes"?>
<Relationships xmlns="http://schemas.openxmlformats.org/package/2006/relationships"><Relationship Id="rId3" Type="http://schemas.openxmlformats.org/officeDocument/2006/relationships/notesSlide" Target="../notesSlides/notesSlide226.xml"/><Relationship Id="rId2" Type="http://schemas.openxmlformats.org/officeDocument/2006/relationships/slideLayout" Target="../slideLayouts/slideLayout10.xml"/><Relationship Id="rId1" Type="http://schemas.openxmlformats.org/officeDocument/2006/relationships/tags" Target="../tags/tag207.xml"/><Relationship Id="rId4" Type="http://schemas.openxmlformats.org/officeDocument/2006/relationships/image" Target="../media/image58.png"/></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10.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10.xml"/></Relationships>
</file>

<file path=ppt/slides/_rels/slide238.xml.rels><?xml version="1.0" encoding="UTF-8" standalone="yes"?>
<Relationships xmlns="http://schemas.openxmlformats.org/package/2006/relationships"><Relationship Id="rId3" Type="http://schemas.openxmlformats.org/officeDocument/2006/relationships/notesSlide" Target="../notesSlides/notesSlide229.xml"/><Relationship Id="rId2" Type="http://schemas.openxmlformats.org/officeDocument/2006/relationships/slideLayout" Target="../slideLayouts/slideLayout10.xml"/><Relationship Id="rId1" Type="http://schemas.openxmlformats.org/officeDocument/2006/relationships/tags" Target="../tags/tag208.xml"/><Relationship Id="rId4" Type="http://schemas.openxmlformats.org/officeDocument/2006/relationships/image" Target="../media/image4.png"/></Relationships>
</file>

<file path=ppt/slides/_rels/slide2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notesSlide" Target="../notesSlides/notesSlide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10.xml"/><Relationship Id="rId5" Type="http://schemas.openxmlformats.org/officeDocument/2006/relationships/tags" Target="../tags/tag26.xml"/><Relationship Id="rId4" Type="http://schemas.openxmlformats.org/officeDocument/2006/relationships/tags" Target="../tags/tag25.xml"/></Relationships>
</file>

<file path=ppt/slides/_rels/slide2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1.xml"/><Relationship Id="rId1" Type="http://schemas.openxmlformats.org/officeDocument/2006/relationships/slideLayout" Target="../slideLayouts/slideLayout10.xml"/></Relationships>
</file>

<file path=ppt/slides/_rels/slide241.xml.rels><?xml version="1.0" encoding="UTF-8" standalone="yes"?>
<Relationships xmlns="http://schemas.openxmlformats.org/package/2006/relationships"><Relationship Id="rId3" Type="http://schemas.openxmlformats.org/officeDocument/2006/relationships/notesSlide" Target="../notesSlides/notesSlide232.xml"/><Relationship Id="rId2" Type="http://schemas.openxmlformats.org/officeDocument/2006/relationships/slideLayout" Target="../slideLayouts/slideLayout10.xml"/><Relationship Id="rId1" Type="http://schemas.openxmlformats.org/officeDocument/2006/relationships/tags" Target="../tags/tag209.xml"/><Relationship Id="rId4" Type="http://schemas.openxmlformats.org/officeDocument/2006/relationships/image" Target="../media/image59.png"/></Relationships>
</file>

<file path=ppt/slides/_rels/slide242.xml.rels><?xml version="1.0" encoding="UTF-8" standalone="yes"?>
<Relationships xmlns="http://schemas.openxmlformats.org/package/2006/relationships"><Relationship Id="rId3" Type="http://schemas.openxmlformats.org/officeDocument/2006/relationships/notesSlide" Target="../notesSlides/notesSlide233.xml"/><Relationship Id="rId2" Type="http://schemas.openxmlformats.org/officeDocument/2006/relationships/slideLayout" Target="../slideLayouts/slideLayout10.xml"/><Relationship Id="rId1" Type="http://schemas.openxmlformats.org/officeDocument/2006/relationships/tags" Target="../tags/tag210.xml"/><Relationship Id="rId4" Type="http://schemas.openxmlformats.org/officeDocument/2006/relationships/image" Target="../media/image60.jpeg"/></Relationships>
</file>

<file path=ppt/slides/_rels/slide2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4.xml"/><Relationship Id="rId1" Type="http://schemas.openxmlformats.org/officeDocument/2006/relationships/slideLayout" Target="../slideLayouts/slideLayout10.xml"/></Relationships>
</file>

<file path=ppt/slides/_rels/slide244.xml.rels><?xml version="1.0" encoding="UTF-8" standalone="yes"?>
<Relationships xmlns="http://schemas.openxmlformats.org/package/2006/relationships"><Relationship Id="rId3" Type="http://schemas.openxmlformats.org/officeDocument/2006/relationships/notesSlide" Target="../notesSlides/notesSlide235.xml"/><Relationship Id="rId2" Type="http://schemas.openxmlformats.org/officeDocument/2006/relationships/slideLayout" Target="../slideLayouts/slideLayout10.xml"/><Relationship Id="rId1" Type="http://schemas.openxmlformats.org/officeDocument/2006/relationships/tags" Target="../tags/tag211.xml"/></Relationships>
</file>

<file path=ppt/slides/_rels/slide245.xml.rels><?xml version="1.0" encoding="UTF-8" standalone="yes"?>
<Relationships xmlns="http://schemas.openxmlformats.org/package/2006/relationships"><Relationship Id="rId3" Type="http://schemas.openxmlformats.org/officeDocument/2006/relationships/notesSlide" Target="../notesSlides/notesSlide236.xml"/><Relationship Id="rId2" Type="http://schemas.openxmlformats.org/officeDocument/2006/relationships/slideLayout" Target="../slideLayouts/slideLayout10.xml"/><Relationship Id="rId1" Type="http://schemas.openxmlformats.org/officeDocument/2006/relationships/tags" Target="../tags/tag212.xml"/></Relationships>
</file>

<file path=ppt/slides/_rels/slide246.xml.rels><?xml version="1.0" encoding="UTF-8" standalone="yes"?>
<Relationships xmlns="http://schemas.openxmlformats.org/package/2006/relationships"><Relationship Id="rId3" Type="http://schemas.openxmlformats.org/officeDocument/2006/relationships/notesSlide" Target="../notesSlides/notesSlide237.xml"/><Relationship Id="rId2" Type="http://schemas.openxmlformats.org/officeDocument/2006/relationships/slideLayout" Target="../slideLayouts/slideLayout10.xml"/><Relationship Id="rId1" Type="http://schemas.openxmlformats.org/officeDocument/2006/relationships/tags" Target="../tags/tag213.xml"/><Relationship Id="rId4" Type="http://schemas.openxmlformats.org/officeDocument/2006/relationships/image" Target="../media/image61.png"/></Relationships>
</file>

<file path=ppt/slides/_rels/slide247.xml.rels><?xml version="1.0" encoding="UTF-8" standalone="yes"?>
<Relationships xmlns="http://schemas.openxmlformats.org/package/2006/relationships"><Relationship Id="rId3" Type="http://schemas.openxmlformats.org/officeDocument/2006/relationships/notesSlide" Target="../notesSlides/notesSlide238.xml"/><Relationship Id="rId2" Type="http://schemas.openxmlformats.org/officeDocument/2006/relationships/slideLayout" Target="../slideLayouts/slideLayout10.xml"/><Relationship Id="rId1" Type="http://schemas.openxmlformats.org/officeDocument/2006/relationships/tags" Target="../tags/tag214.xml"/></Relationships>
</file>

<file path=ppt/slides/_rels/slide248.xml.rels><?xml version="1.0" encoding="UTF-8" standalone="yes"?>
<Relationships xmlns="http://schemas.openxmlformats.org/package/2006/relationships"><Relationship Id="rId3" Type="http://schemas.openxmlformats.org/officeDocument/2006/relationships/notesSlide" Target="../notesSlides/notesSlide239.xml"/><Relationship Id="rId2" Type="http://schemas.openxmlformats.org/officeDocument/2006/relationships/slideLayout" Target="../slideLayouts/slideLayout10.xml"/><Relationship Id="rId1" Type="http://schemas.openxmlformats.org/officeDocument/2006/relationships/tags" Target="../tags/tag215.xml"/><Relationship Id="rId4" Type="http://schemas.openxmlformats.org/officeDocument/2006/relationships/image" Target="../media/image62.png"/></Relationships>
</file>

<file path=ppt/slides/_rels/slide249.xml.rels><?xml version="1.0" encoding="UTF-8" standalone="yes"?>
<Relationships xmlns="http://schemas.openxmlformats.org/package/2006/relationships"><Relationship Id="rId3" Type="http://schemas.openxmlformats.org/officeDocument/2006/relationships/notesSlide" Target="../notesSlides/notesSlide240.xml"/><Relationship Id="rId2" Type="http://schemas.openxmlformats.org/officeDocument/2006/relationships/slideLayout" Target="../slideLayouts/slideLayout10.xml"/><Relationship Id="rId1" Type="http://schemas.openxmlformats.org/officeDocument/2006/relationships/tags" Target="../tags/tag21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250.xml.rels><?xml version="1.0" encoding="UTF-8" standalone="yes"?>
<Relationships xmlns="http://schemas.openxmlformats.org/package/2006/relationships"><Relationship Id="rId3" Type="http://schemas.openxmlformats.org/officeDocument/2006/relationships/notesSlide" Target="../notesSlides/notesSlide241.xml"/><Relationship Id="rId2" Type="http://schemas.openxmlformats.org/officeDocument/2006/relationships/slideLayout" Target="../slideLayouts/slideLayout10.xml"/><Relationship Id="rId1" Type="http://schemas.openxmlformats.org/officeDocument/2006/relationships/tags" Target="../tags/tag217.xml"/><Relationship Id="rId4" Type="http://schemas.openxmlformats.org/officeDocument/2006/relationships/image" Target="../media/image63.png"/></Relationships>
</file>

<file path=ppt/slides/_rels/slide251.xml.rels><?xml version="1.0" encoding="UTF-8" standalone="yes"?>
<Relationships xmlns="http://schemas.openxmlformats.org/package/2006/relationships"><Relationship Id="rId3" Type="http://schemas.openxmlformats.org/officeDocument/2006/relationships/notesSlide" Target="../notesSlides/notesSlide242.xml"/><Relationship Id="rId2" Type="http://schemas.openxmlformats.org/officeDocument/2006/relationships/slideLayout" Target="../slideLayouts/slideLayout10.xml"/><Relationship Id="rId1" Type="http://schemas.openxmlformats.org/officeDocument/2006/relationships/tags" Target="../tags/tag218.xml"/></Relationships>
</file>

<file path=ppt/slides/_rels/slide252.xml.rels><?xml version="1.0" encoding="UTF-8" standalone="yes"?>
<Relationships xmlns="http://schemas.openxmlformats.org/package/2006/relationships"><Relationship Id="rId3" Type="http://schemas.openxmlformats.org/officeDocument/2006/relationships/notesSlide" Target="../notesSlides/notesSlide243.xml"/><Relationship Id="rId2" Type="http://schemas.openxmlformats.org/officeDocument/2006/relationships/slideLayout" Target="../slideLayouts/slideLayout10.xml"/><Relationship Id="rId1" Type="http://schemas.openxmlformats.org/officeDocument/2006/relationships/tags" Target="../tags/tag219.xml"/><Relationship Id="rId4" Type="http://schemas.openxmlformats.org/officeDocument/2006/relationships/image" Target="../media/image4.png"/></Relationships>
</file>

<file path=ppt/slides/_rels/slide253.xml.rels><?xml version="1.0" encoding="UTF-8" standalone="yes"?>
<Relationships xmlns="http://schemas.openxmlformats.org/package/2006/relationships"><Relationship Id="rId3" Type="http://schemas.openxmlformats.org/officeDocument/2006/relationships/notesSlide" Target="../notesSlides/notesSlide244.xml"/><Relationship Id="rId2" Type="http://schemas.openxmlformats.org/officeDocument/2006/relationships/slideLayout" Target="../slideLayouts/slideLayout10.xml"/><Relationship Id="rId1" Type="http://schemas.openxmlformats.org/officeDocument/2006/relationships/tags" Target="../tags/tag220.xml"/><Relationship Id="rId4" Type="http://schemas.openxmlformats.org/officeDocument/2006/relationships/image" Target="../media/image64.png"/></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10.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27.xml"/><Relationship Id="rId4"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3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4.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40.xml"/><Relationship Id="rId4" Type="http://schemas.openxmlformats.org/officeDocument/2006/relationships/image" Target="../media/image6.svg"/></Relationships>
</file>

<file path=ppt/slides/_rels/slide3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1.xml"/><Relationship Id="rId1" Type="http://schemas.openxmlformats.org/officeDocument/2006/relationships/tags" Target="../tags/tag41.xml"/><Relationship Id="rId4" Type="http://schemas.openxmlformats.org/officeDocument/2006/relationships/image" Target="../media/image6.svg"/></Relationships>
</file>

<file path=ppt/slides/_rels/slide3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42.xml"/><Relationship Id="rId5" Type="http://schemas.openxmlformats.org/officeDocument/2006/relationships/image" Target="../media/image4.png"/><Relationship Id="rId4" Type="http://schemas.openxmlformats.org/officeDocument/2006/relationships/image" Target="../media/image8.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43.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tags" Target="../tags/tag44.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tags" Target="../tags/tag45.x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4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47.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4.png"/><Relationship Id="rId4"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51.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0.xml"/><Relationship Id="rId1" Type="http://schemas.openxmlformats.org/officeDocument/2006/relationships/tags" Target="../tags/tag52.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4.png"/><Relationship Id="rId4" Type="http://schemas.openxmlformats.org/officeDocument/2006/relationships/notesSlide" Target="../notesSlides/notesSlide5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5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0.xml"/><Relationship Id="rId1" Type="http://schemas.openxmlformats.org/officeDocument/2006/relationships/tags" Target="../tags/tag56.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2.png"/><Relationship Id="rId4"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0.xml"/><Relationship Id="rId1" Type="http://schemas.openxmlformats.org/officeDocument/2006/relationships/tags" Target="../tags/tag5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0.xml"/><Relationship Id="rId1" Type="http://schemas.openxmlformats.org/officeDocument/2006/relationships/tags" Target="../tags/tag6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0.xml"/><Relationship Id="rId1" Type="http://schemas.openxmlformats.org/officeDocument/2006/relationships/tags" Target="../tags/tag61.xml"/><Relationship Id="rId4" Type="http://schemas.openxmlformats.org/officeDocument/2006/relationships/image" Target="../media/image13.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62.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0.xml"/><Relationship Id="rId1" Type="http://schemas.openxmlformats.org/officeDocument/2006/relationships/tags" Target="../tags/tag63.xml"/><Relationship Id="rId4" Type="http://schemas.openxmlformats.org/officeDocument/2006/relationships/image" Target="../media/image14.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0.xml"/><Relationship Id="rId1" Type="http://schemas.openxmlformats.org/officeDocument/2006/relationships/tags" Target="../tags/tag6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5.xml"/><Relationship Id="rId1" Type="http://schemas.openxmlformats.org/officeDocument/2006/relationships/vmlDrawing" Target="../drawings/vmlDrawing1.vml"/><Relationship Id="rId6" Type="http://schemas.openxmlformats.org/officeDocument/2006/relationships/image" Target="../media/image15.emf"/><Relationship Id="rId5" Type="http://schemas.openxmlformats.org/officeDocument/2006/relationships/oleObject" Target="../embeddings/oleObject1.bin"/><Relationship Id="rId4"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3.xml"/><Relationship Id="rId1" Type="http://schemas.openxmlformats.org/officeDocument/2006/relationships/slideLayout" Target="../slideLayouts/slideLayout10.xml"/><Relationship Id="rId4" Type="http://schemas.openxmlformats.org/officeDocument/2006/relationships/image" Target="../media/image6.sv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0.xml"/><Relationship Id="rId1" Type="http://schemas.openxmlformats.org/officeDocument/2006/relationships/tags" Target="../tags/tag66.xml"/><Relationship Id="rId6" Type="http://schemas.openxmlformats.org/officeDocument/2006/relationships/image" Target="../media/image4.png"/><Relationship Id="rId5" Type="http://schemas.openxmlformats.org/officeDocument/2006/relationships/image" Target="../media/image6.svg"/><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tags" Target="../tags/tag67.xml"/><Relationship Id="rId6" Type="http://schemas.openxmlformats.org/officeDocument/2006/relationships/image" Target="../media/image16.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0.xml"/><Relationship Id="rId1" Type="http://schemas.openxmlformats.org/officeDocument/2006/relationships/tags" Target="../tags/tag68.xml"/><Relationship Id="rId5" Type="http://schemas.openxmlformats.org/officeDocument/2006/relationships/image" Target="../media/image6.svg"/><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0.xml"/><Relationship Id="rId1" Type="http://schemas.openxmlformats.org/officeDocument/2006/relationships/tags" Target="../tags/tag69.xml"/><Relationship Id="rId5" Type="http://schemas.openxmlformats.org/officeDocument/2006/relationships/image" Target="../media/image6.svg"/><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0.xml"/><Relationship Id="rId1" Type="http://schemas.openxmlformats.org/officeDocument/2006/relationships/tags" Target="../tags/tag70.xml"/><Relationship Id="rId6" Type="http://schemas.openxmlformats.org/officeDocument/2006/relationships/image" Target="../media/image17.png"/><Relationship Id="rId5" Type="http://schemas.openxmlformats.org/officeDocument/2006/relationships/image" Target="../media/image6.svg"/><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1.xml"/><Relationship Id="rId1" Type="http://schemas.openxmlformats.org/officeDocument/2006/relationships/vmlDrawing" Target="../drawings/vmlDrawing2.vml"/><Relationship Id="rId6" Type="http://schemas.openxmlformats.org/officeDocument/2006/relationships/image" Target="../media/image18.emf"/><Relationship Id="rId5" Type="http://schemas.openxmlformats.org/officeDocument/2006/relationships/oleObject" Target="../embeddings/oleObject2.bin"/><Relationship Id="rId4" Type="http://schemas.openxmlformats.org/officeDocument/2006/relationships/notesSlide" Target="../notesSlides/notesSlide70.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0.xml"/><Relationship Id="rId1" Type="http://schemas.openxmlformats.org/officeDocument/2006/relationships/tags" Target="../tags/tag72.xml"/><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0.xml"/><Relationship Id="rId1" Type="http://schemas.openxmlformats.org/officeDocument/2006/relationships/tags" Target="../tags/tag73.xml"/><Relationship Id="rId4" Type="http://schemas.openxmlformats.org/officeDocument/2006/relationships/image" Target="../media/image19.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0.xml"/><Relationship Id="rId1" Type="http://schemas.openxmlformats.org/officeDocument/2006/relationships/tags" Target="../tags/tag7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0.xml"/><Relationship Id="rId1" Type="http://schemas.openxmlformats.org/officeDocument/2006/relationships/tags" Target="../tags/tag75.xml"/><Relationship Id="rId4" Type="http://schemas.openxmlformats.org/officeDocument/2006/relationships/image" Target="../media/image20.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77.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notesSlide" Target="../notesSlides/notesSlide78.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0.xml"/><Relationship Id="rId1" Type="http://schemas.openxmlformats.org/officeDocument/2006/relationships/tags" Target="../tags/tag80.xml"/><Relationship Id="rId4" Type="http://schemas.openxmlformats.org/officeDocument/2006/relationships/image" Target="../media/image8.jpe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0.xml"/><Relationship Id="rId1" Type="http://schemas.openxmlformats.org/officeDocument/2006/relationships/tags" Target="../tags/tag81.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0.xml"/><Relationship Id="rId1" Type="http://schemas.openxmlformats.org/officeDocument/2006/relationships/tags" Target="../tags/tag82.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notesSlide" Target="../notesSlides/notesSlide84.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0.xml"/><Relationship Id="rId1" Type="http://schemas.openxmlformats.org/officeDocument/2006/relationships/tags" Target="../tags/tag8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0.xml"/><Relationship Id="rId1" Type="http://schemas.openxmlformats.org/officeDocument/2006/relationships/tags" Target="../tags/tag86.xml"/></Relationships>
</file>

<file path=ppt/slides/_rels/slide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7.xml"/><Relationship Id="rId1" Type="http://schemas.openxmlformats.org/officeDocument/2006/relationships/slideLayout" Target="../slideLayouts/slideLayout10.xml"/><Relationship Id="rId4" Type="http://schemas.openxmlformats.org/officeDocument/2006/relationships/image" Target="../media/image6.sv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0.xml"/><Relationship Id="rId1" Type="http://schemas.openxmlformats.org/officeDocument/2006/relationships/tags" Target="../tags/tag87.xml"/><Relationship Id="rId6" Type="http://schemas.openxmlformats.org/officeDocument/2006/relationships/image" Target="../media/image4.png"/><Relationship Id="rId5" Type="http://schemas.openxmlformats.org/officeDocument/2006/relationships/image" Target="../media/image6.svg"/><Relationship Id="rId4" Type="http://schemas.openxmlformats.org/officeDocument/2006/relationships/image" Target="../media/image5.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0.xml"/><Relationship Id="rId1" Type="http://schemas.openxmlformats.org/officeDocument/2006/relationships/tags" Target="../tags/tag88.xml"/><Relationship Id="rId6" Type="http://schemas.openxmlformats.org/officeDocument/2006/relationships/image" Target="../media/image21.png"/><Relationship Id="rId5" Type="http://schemas.openxmlformats.org/officeDocument/2006/relationships/image" Target="../media/image6.svg"/><Relationship Id="rId4" Type="http://schemas.openxmlformats.org/officeDocument/2006/relationships/image" Target="../media/image5.png"/></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notesSlide" Target="../notesSlides/notesSlide9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92.xml"/><Relationship Id="rId1" Type="http://schemas.openxmlformats.org/officeDocument/2006/relationships/tags" Target="../tags/tag91.xml"/><Relationship Id="rId4" Type="http://schemas.openxmlformats.org/officeDocument/2006/relationships/notesSlide" Target="../notesSlides/notesSlide93.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notesSlide" Target="../notesSlides/notesSlide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504662" y="2534497"/>
            <a:ext cx="7406544" cy="783590"/>
          </a:xfrm>
          <a:prstGeom prst="rect">
            <a:avLst/>
          </a:prstGeom>
          <a:noFill/>
        </p:spPr>
        <p:txBody>
          <a:bodyPr wrap="square" rtlCol="0">
            <a:spAutoFit/>
          </a:bodyPr>
          <a:lstStyle/>
          <a:p>
            <a:pPr algn="ct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2</a:t>
            </a: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Java</a:t>
            </a: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编程基础</a:t>
            </a:r>
          </a:p>
        </p:txBody>
      </p:sp>
      <p:sp>
        <p:nvSpPr>
          <p:cNvPr id="4" name="Rectangle 4"/>
          <p:cNvSpPr txBox="1">
            <a:spLocks noChangeArrowheads="1"/>
          </p:cNvSpPr>
          <p:nvPr/>
        </p:nvSpPr>
        <p:spPr>
          <a:xfrm>
            <a:off x="2279207" y="3861435"/>
            <a:ext cx="792000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基础入门（第</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3</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版）</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程序的基本格式</a:t>
            </a:r>
          </a:p>
        </p:txBody>
      </p:sp>
      <p:sp>
        <p:nvSpPr>
          <p:cNvPr id="2" name="Chevron 3"/>
          <p:cNvSpPr/>
          <p:nvPr>
            <p:custDataLst>
              <p:tags r:id="rId1"/>
            </p:custDataLst>
          </p:nvPr>
        </p:nvSpPr>
        <p:spPr>
          <a:xfrm>
            <a:off x="1143635" y="1105535"/>
            <a:ext cx="38284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42558" y="1245494"/>
            <a:ext cx="348234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编写</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en-US" sz="2000" dirty="0">
                <a:solidFill>
                  <a:srgbClr val="1369B2"/>
                </a:solidFill>
                <a:latin typeface="微软雅黑" panose="020B0503020204020204" pitchFamily="34" charset="-122"/>
                <a:ea typeface="微软雅黑" panose="020B0503020204020204" pitchFamily="34" charset="-122"/>
                <a:sym typeface="+mn-ea"/>
              </a:rPr>
              <a:t>程序的四点注意事项</a:t>
            </a:r>
          </a:p>
        </p:txBody>
      </p:sp>
      <p:sp>
        <p:nvSpPr>
          <p:cNvPr id="8" name="文本框 7"/>
          <p:cNvSpPr txBox="1"/>
          <p:nvPr/>
        </p:nvSpPr>
        <p:spPr>
          <a:xfrm>
            <a:off x="1040130" y="2100580"/>
            <a:ext cx="10403205" cy="1476375"/>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（1）Java程序代码可分为</a:t>
            </a:r>
            <a:r>
              <a:rPr sz="2000" dirty="0">
                <a:solidFill>
                  <a:srgbClr val="1369B2"/>
                </a:solidFill>
                <a:latin typeface="微软雅黑" panose="020B0503020204020204" pitchFamily="34" charset="-122"/>
                <a:ea typeface="微软雅黑" panose="020B0503020204020204" pitchFamily="34" charset="-122"/>
                <a:cs typeface="+mn-ea"/>
              </a:rPr>
              <a:t>结构定义语句</a:t>
            </a:r>
            <a:r>
              <a:rPr sz="2000" dirty="0">
                <a:solidFill>
                  <a:srgbClr val="595959"/>
                </a:solidFill>
                <a:latin typeface="微软雅黑" panose="020B0503020204020204" pitchFamily="34" charset="-122"/>
                <a:ea typeface="微软雅黑" panose="020B0503020204020204" pitchFamily="34" charset="-122"/>
                <a:cs typeface="+mn-ea"/>
              </a:rPr>
              <a:t>和</a:t>
            </a:r>
            <a:r>
              <a:rPr sz="2000" dirty="0">
                <a:solidFill>
                  <a:srgbClr val="1369B2"/>
                </a:solidFill>
                <a:latin typeface="微软雅黑" panose="020B0503020204020204" pitchFamily="34" charset="-122"/>
                <a:ea typeface="微软雅黑" panose="020B0503020204020204" pitchFamily="34" charset="-122"/>
                <a:cs typeface="+mn-ea"/>
              </a:rPr>
              <a:t>功能执行语句</a:t>
            </a:r>
            <a:r>
              <a:rPr sz="2000" dirty="0">
                <a:solidFill>
                  <a:srgbClr val="595959"/>
                </a:solidFill>
                <a:latin typeface="微软雅黑" panose="020B0503020204020204" pitchFamily="34" charset="-122"/>
                <a:ea typeface="微软雅黑" panose="020B0503020204020204" pitchFamily="34" charset="-122"/>
                <a:cs typeface="+mn-ea"/>
              </a:rPr>
              <a:t>，其中，结构定义语句用于声明一个类或方法，功能执行语句用于实现具体的功能。每条功能执行语句的最后必须用</a:t>
            </a:r>
            <a:r>
              <a:rPr sz="2000" dirty="0">
                <a:solidFill>
                  <a:srgbClr val="1369B2"/>
                </a:solidFill>
                <a:latin typeface="微软雅黑" panose="020B0503020204020204" pitchFamily="34" charset="-122"/>
                <a:ea typeface="微软雅黑" panose="020B0503020204020204" pitchFamily="34" charset="-122"/>
                <a:cs typeface="+mn-ea"/>
              </a:rPr>
              <a:t>分号(;)结束</a:t>
            </a:r>
            <a:r>
              <a:rPr sz="2000" dirty="0">
                <a:solidFill>
                  <a:srgbClr val="595959"/>
                </a:solidFill>
                <a:latin typeface="微软雅黑" panose="020B0503020204020204" pitchFamily="34" charset="-122"/>
                <a:ea typeface="微软雅黑" panose="020B0503020204020204" pitchFamily="34" charset="-122"/>
                <a:cs typeface="+mn-ea"/>
              </a:rPr>
              <a:t>，如下面的语句。</a:t>
            </a:r>
            <a:endParaRPr 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矩形 8"/>
          <p:cNvSpPr/>
          <p:nvPr/>
        </p:nvSpPr>
        <p:spPr>
          <a:xfrm>
            <a:off x="2433955" y="3797300"/>
            <a:ext cx="7322185" cy="69469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System.out.println("这是第一个Java程序！")</a:t>
            </a:r>
            <a:r>
              <a:rPr lang="zh-CN" altLang="en-US" sz="18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11" name="文本框 10"/>
          <p:cNvSpPr txBox="1"/>
          <p:nvPr/>
        </p:nvSpPr>
        <p:spPr>
          <a:xfrm>
            <a:off x="1143635" y="4719320"/>
            <a:ext cx="10403205" cy="1014730"/>
          </a:xfrm>
          <a:prstGeom prst="rect">
            <a:avLst/>
          </a:prstGeom>
          <a:noFill/>
        </p:spPr>
        <p:txBody>
          <a:bodyPr wrap="square" rtlCol="0">
            <a:spAutoFit/>
          </a:bodyPr>
          <a:lstStyle/>
          <a:p>
            <a:pPr algn="l">
              <a:lnSpc>
                <a:spcPct val="150000"/>
              </a:lnSpc>
              <a:buClrTx/>
              <a:buSzTx/>
              <a:buNone/>
            </a:pPr>
            <a:r>
              <a:rPr lang="zh-CN" sz="2000" dirty="0">
                <a:solidFill>
                  <a:srgbClr val="FF0000"/>
                </a:solidFill>
                <a:latin typeface="微软雅黑" panose="020B0503020204020204" pitchFamily="34" charset="-122"/>
                <a:ea typeface="微软雅黑" panose="020B0503020204020204" pitchFamily="34" charset="-122"/>
                <a:cs typeface="+mn-ea"/>
              </a:rPr>
              <a:t>注意：在程序中不要将英文的分号(;)误写成中文的分号（；），如果写成中文的分号，编译器会报告 “illegal character”（非法字符）错误信息。</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逻辑运算符</a:t>
            </a:r>
          </a:p>
        </p:txBody>
      </p:sp>
      <p:sp>
        <p:nvSpPr>
          <p:cNvPr id="2" name="文本框 1"/>
          <p:cNvSpPr txBox="1"/>
          <p:nvPr/>
        </p:nvSpPr>
        <p:spPr>
          <a:xfrm>
            <a:off x="1143691" y="2130854"/>
            <a:ext cx="9919515" cy="332295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逻辑运算符可以针对结果为布尔值的表达式进行运算</a:t>
            </a:r>
            <a:r>
              <a:rPr lang="zh-CN" altLang="zh-CN" sz="2000" dirty="0">
                <a:solidFill>
                  <a:srgbClr val="595959"/>
                </a:solidFill>
                <a:latin typeface="微软雅黑" panose="020B0503020204020204" pitchFamily="34" charset="-122"/>
                <a:ea typeface="微软雅黑" panose="020B0503020204020204" pitchFamily="34" charset="-122"/>
              </a:rPr>
              <a:t>。</a:t>
            </a: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例如，</a:t>
            </a:r>
            <a:r>
              <a:rPr lang="en-US" altLang="zh-CN" sz="2000" dirty="0">
                <a:solidFill>
                  <a:srgbClr val="595959"/>
                </a:solidFill>
                <a:latin typeface="微软雅黑" panose="020B0503020204020204" pitchFamily="34" charset="-122"/>
                <a:ea typeface="微软雅黑" panose="020B0503020204020204" pitchFamily="34" charset="-122"/>
              </a:rPr>
              <a:t>x &gt; 3 &amp;&amp; y != 0</a:t>
            </a:r>
            <a:r>
              <a:rPr lang="zh-CN" altLang="zh-CN" sz="2000" dirty="0">
                <a:solidFill>
                  <a:srgbClr val="595959"/>
                </a:solidFill>
                <a:latin typeface="微软雅黑" panose="020B0503020204020204" pitchFamily="34" charset="-122"/>
                <a:ea typeface="微软雅黑" panose="020B0503020204020204" pitchFamily="34" charset="-122"/>
              </a:rPr>
              <a:t>。</a:t>
            </a: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运算符“</a:t>
            </a:r>
            <a:r>
              <a:rPr lang="en-US" altLang="zh-CN" sz="2000" dirty="0">
                <a:solidFill>
                  <a:srgbClr val="1369B2"/>
                </a:solidFill>
                <a:latin typeface="微软雅黑" panose="020B0503020204020204" pitchFamily="34" charset="-122"/>
                <a:ea typeface="微软雅黑" panose="020B0503020204020204" pitchFamily="34" charset="-122"/>
              </a:rPr>
              <a:t>&amp;</a:t>
            </a:r>
            <a:r>
              <a:rPr lang="zh-CN" altLang="zh-CN" sz="2000" dirty="0">
                <a:solidFill>
                  <a:srgbClr val="1369B2"/>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&amp;&amp;</a:t>
            </a:r>
            <a:r>
              <a:rPr lang="zh-CN" altLang="zh-CN" sz="2000" dirty="0">
                <a:solidFill>
                  <a:srgbClr val="1369B2"/>
                </a:solidFill>
                <a:latin typeface="微软雅黑" panose="020B0503020204020204" pitchFamily="34" charset="-122"/>
                <a:ea typeface="微软雅黑" panose="020B0503020204020204" pitchFamily="34" charset="-122"/>
              </a:rPr>
              <a:t>”都表示与操作，当且仅当运算符两边的操作数都为</a:t>
            </a:r>
            <a:r>
              <a:rPr lang="en-US" altLang="zh-CN" sz="2000" dirty="0">
                <a:solidFill>
                  <a:srgbClr val="1369B2"/>
                </a:solidFill>
                <a:latin typeface="微软雅黑" panose="020B0503020204020204" pitchFamily="34" charset="-122"/>
                <a:ea typeface="微软雅黑" panose="020B0503020204020204" pitchFamily="34" charset="-122"/>
              </a:rPr>
              <a:t>true</a:t>
            </a:r>
            <a:r>
              <a:rPr lang="zh-CN" altLang="zh-CN" sz="2000" dirty="0">
                <a:solidFill>
                  <a:srgbClr val="1369B2"/>
                </a:solidFill>
                <a:latin typeface="微软雅黑" panose="020B0503020204020204" pitchFamily="34" charset="-122"/>
                <a:ea typeface="微软雅黑" panose="020B0503020204020204" pitchFamily="34" charset="-122"/>
              </a:rPr>
              <a:t>时，其结果才为</a:t>
            </a:r>
            <a:r>
              <a:rPr lang="en-US" altLang="zh-CN" sz="2000" dirty="0">
                <a:solidFill>
                  <a:srgbClr val="1369B2"/>
                </a:solidFill>
                <a:latin typeface="微软雅黑" panose="020B0503020204020204" pitchFamily="34" charset="-122"/>
                <a:ea typeface="微软雅黑" panose="020B0503020204020204" pitchFamily="34" charset="-122"/>
              </a:rPr>
              <a:t>true</a:t>
            </a:r>
            <a:r>
              <a:rPr lang="zh-CN" altLang="zh-CN" sz="2000" dirty="0">
                <a:solidFill>
                  <a:srgbClr val="1369B2"/>
                </a:solidFill>
                <a:latin typeface="微软雅黑" panose="020B0503020204020204" pitchFamily="34" charset="-122"/>
                <a:ea typeface="微软雅黑" panose="020B0503020204020204" pitchFamily="34" charset="-122"/>
              </a:rPr>
              <a:t>，否则结果为</a:t>
            </a:r>
            <a:r>
              <a:rPr lang="en-US" altLang="zh-CN" sz="2000" dirty="0">
                <a:solidFill>
                  <a:srgbClr val="1369B2"/>
                </a:solidFill>
                <a:latin typeface="微软雅黑" panose="020B0503020204020204" pitchFamily="34" charset="-122"/>
                <a:ea typeface="微软雅黑" panose="020B0503020204020204" pitchFamily="34" charset="-122"/>
              </a:rPr>
              <a:t>false</a:t>
            </a:r>
            <a:r>
              <a:rPr lang="zh-CN" altLang="zh-CN" sz="2000" dirty="0">
                <a:solidFill>
                  <a:srgbClr val="595959"/>
                </a:solidFill>
                <a:latin typeface="微软雅黑" panose="020B0503020204020204" pitchFamily="34" charset="-122"/>
                <a:ea typeface="微软雅黑" panose="020B0503020204020204" pitchFamily="34" charset="-122"/>
              </a:rPr>
              <a:t>。虽然运算符“</a:t>
            </a:r>
            <a:r>
              <a:rPr lang="en-US" altLang="zh-CN" sz="2000" dirty="0">
                <a:solidFill>
                  <a:srgbClr val="595959"/>
                </a:solidFill>
                <a:latin typeface="微软雅黑" panose="020B0503020204020204" pitchFamily="34" charset="-122"/>
                <a:ea typeface="微软雅黑" panose="020B0503020204020204" pitchFamily="34" charset="-122"/>
              </a:rPr>
              <a:t>&amp;</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&amp;&amp;</a:t>
            </a:r>
            <a:r>
              <a:rPr lang="zh-CN" altLang="zh-CN" sz="2000" dirty="0">
                <a:solidFill>
                  <a:srgbClr val="595959"/>
                </a:solidFill>
                <a:latin typeface="微软雅黑" panose="020B0503020204020204" pitchFamily="34" charset="-122"/>
                <a:ea typeface="微软雅黑" panose="020B0503020204020204" pitchFamily="34" charset="-122"/>
              </a:rPr>
              <a:t>”都表示与操作，但两者在使用上还有一定的区别。在使用“</a:t>
            </a:r>
            <a:r>
              <a:rPr lang="en-US" altLang="zh-CN" sz="2000" dirty="0">
                <a:solidFill>
                  <a:srgbClr val="595959"/>
                </a:solidFill>
                <a:latin typeface="微软雅黑" panose="020B0503020204020204" pitchFamily="34" charset="-122"/>
                <a:ea typeface="微软雅黑" panose="020B0503020204020204" pitchFamily="34" charset="-122"/>
              </a:rPr>
              <a:t>&amp;</a:t>
            </a:r>
            <a:r>
              <a:rPr lang="zh-CN" altLang="zh-CN" sz="2000" dirty="0">
                <a:solidFill>
                  <a:srgbClr val="595959"/>
                </a:solidFill>
                <a:latin typeface="微软雅黑" panose="020B0503020204020204" pitchFamily="34" charset="-122"/>
                <a:ea typeface="微软雅黑" panose="020B0503020204020204" pitchFamily="34" charset="-122"/>
              </a:rPr>
              <a:t>”进行运算时，不论左边为</a:t>
            </a:r>
            <a:r>
              <a:rPr lang="en-US" altLang="zh-CN" sz="2000" dirty="0">
                <a:solidFill>
                  <a:srgbClr val="595959"/>
                </a:solidFill>
                <a:latin typeface="微软雅黑" panose="020B0503020204020204" pitchFamily="34" charset="-122"/>
                <a:ea typeface="微软雅黑" panose="020B0503020204020204" pitchFamily="34" charset="-122"/>
              </a:rPr>
              <a:t>true</a:t>
            </a:r>
            <a:r>
              <a:rPr lang="zh-CN" altLang="zh-CN" sz="2000" dirty="0">
                <a:solidFill>
                  <a:srgbClr val="595959"/>
                </a:solidFill>
                <a:latin typeface="微软雅黑" panose="020B0503020204020204" pitchFamily="34" charset="-122"/>
                <a:ea typeface="微软雅黑" panose="020B0503020204020204" pitchFamily="34" charset="-122"/>
              </a:rPr>
              <a:t>或者</a:t>
            </a:r>
            <a:r>
              <a:rPr lang="en-US" altLang="zh-CN" sz="2000" dirty="0">
                <a:solidFill>
                  <a:srgbClr val="595959"/>
                </a:solidFill>
                <a:latin typeface="微软雅黑" panose="020B0503020204020204" pitchFamily="34" charset="-122"/>
                <a:ea typeface="微软雅黑" panose="020B0503020204020204" pitchFamily="34" charset="-122"/>
              </a:rPr>
              <a:t>false</a:t>
            </a:r>
            <a:r>
              <a:rPr lang="zh-CN" altLang="zh-CN" sz="2000" dirty="0">
                <a:solidFill>
                  <a:srgbClr val="595959"/>
                </a:solidFill>
                <a:latin typeface="微软雅黑" panose="020B0503020204020204" pitchFamily="34" charset="-122"/>
                <a:ea typeface="微软雅黑" panose="020B0503020204020204" pitchFamily="34" charset="-122"/>
              </a:rPr>
              <a:t>，右边的表达式都会进行运算。在使用“</a:t>
            </a:r>
            <a:r>
              <a:rPr lang="en-US" altLang="zh-CN" sz="2000" dirty="0">
                <a:solidFill>
                  <a:srgbClr val="595959"/>
                </a:solidFill>
                <a:latin typeface="微软雅黑" panose="020B0503020204020204" pitchFamily="34" charset="-122"/>
                <a:ea typeface="微软雅黑" panose="020B0503020204020204" pitchFamily="34" charset="-122"/>
              </a:rPr>
              <a:t>&amp;&amp;</a:t>
            </a:r>
            <a:r>
              <a:rPr lang="zh-CN" altLang="zh-CN" sz="2000" dirty="0">
                <a:solidFill>
                  <a:srgbClr val="595959"/>
                </a:solidFill>
                <a:latin typeface="微软雅黑" panose="020B0503020204020204" pitchFamily="34" charset="-122"/>
                <a:ea typeface="微软雅黑" panose="020B0503020204020204" pitchFamily="34" charset="-122"/>
              </a:rPr>
              <a:t>”进行运算，当左边为</a:t>
            </a:r>
            <a:r>
              <a:rPr lang="en-US" altLang="zh-CN" sz="2000" dirty="0">
                <a:solidFill>
                  <a:srgbClr val="595959"/>
                </a:solidFill>
                <a:latin typeface="微软雅黑" panose="020B0503020204020204" pitchFamily="34" charset="-122"/>
                <a:ea typeface="微软雅黑" panose="020B0503020204020204" pitchFamily="34" charset="-122"/>
              </a:rPr>
              <a:t>false</a:t>
            </a:r>
            <a:r>
              <a:rPr lang="zh-CN" altLang="zh-CN" sz="2000" dirty="0">
                <a:solidFill>
                  <a:srgbClr val="595959"/>
                </a:solidFill>
                <a:latin typeface="微软雅黑" panose="020B0503020204020204" pitchFamily="34" charset="-122"/>
                <a:ea typeface="微软雅黑" panose="020B0503020204020204" pitchFamily="34" charset="-122"/>
              </a:rPr>
              <a:t>时，右边的表达式就不再进行运算，因此“</a:t>
            </a:r>
            <a:r>
              <a:rPr lang="en-US" altLang="zh-CN" sz="2000" dirty="0">
                <a:solidFill>
                  <a:srgbClr val="595959"/>
                </a:solidFill>
                <a:latin typeface="微软雅黑" panose="020B0503020204020204" pitchFamily="34" charset="-122"/>
                <a:ea typeface="微软雅黑" panose="020B0503020204020204" pitchFamily="34" charset="-122"/>
              </a:rPr>
              <a:t>&amp;&amp;</a:t>
            </a:r>
            <a:r>
              <a:rPr lang="zh-CN" altLang="zh-CN" sz="2000" dirty="0">
                <a:solidFill>
                  <a:srgbClr val="595959"/>
                </a:solidFill>
                <a:latin typeface="微软雅黑" panose="020B0503020204020204" pitchFamily="34" charset="-122"/>
                <a:ea typeface="微软雅黑" panose="020B0503020204020204" pitchFamily="34" charset="-122"/>
              </a:rPr>
              <a:t>”被称作短路与。</a:t>
            </a:r>
            <a:endParaRPr lang="zh-CN" altLang="en-US" sz="1200" dirty="0">
              <a:solidFill>
                <a:srgbClr val="595959"/>
              </a:solidFill>
              <a:latin typeface="微软雅黑" panose="020B0503020204020204" pitchFamily="34" charset="-122"/>
              <a:ea typeface="微软雅黑" panose="020B0503020204020204" pitchFamily="34" charset="-122"/>
            </a:endParaRPr>
          </a:p>
        </p:txBody>
      </p:sp>
      <p:sp>
        <p:nvSpPr>
          <p:cNvPr id="3" name="Chevron 3"/>
          <p:cNvSpPr/>
          <p:nvPr>
            <p:custDataLst>
              <p:tags r:id="rId1"/>
            </p:custDataLst>
          </p:nvPr>
        </p:nvSpPr>
        <p:spPr>
          <a:xfrm>
            <a:off x="1143635" y="1105535"/>
            <a:ext cx="3571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42558" y="1245494"/>
            <a:ext cx="3230880" cy="398780"/>
          </a:xfrm>
          <a:prstGeom prst="rect">
            <a:avLst/>
          </a:prstGeom>
          <a:noFill/>
        </p:spPr>
        <p:txBody>
          <a:bodyPr wrap="none" rtlCol="0">
            <a:spAutoFit/>
          </a:bodyPr>
          <a:lstStyle/>
          <a:p>
            <a:r>
              <a:rPr lang="zh-CN" sz="2000" dirty="0">
                <a:solidFill>
                  <a:srgbClr val="1369B2"/>
                </a:solidFill>
                <a:latin typeface="微软雅黑" panose="020B0503020204020204" pitchFamily="34" charset="-122"/>
                <a:ea typeface="微软雅黑" panose="020B0503020204020204" pitchFamily="34" charset="-122"/>
                <a:sym typeface="+mn-ea"/>
              </a:rPr>
              <a:t>使用逻辑</a:t>
            </a:r>
            <a:r>
              <a:rPr sz="2000" dirty="0">
                <a:solidFill>
                  <a:srgbClr val="1369B2"/>
                </a:solidFill>
                <a:latin typeface="微软雅黑" panose="020B0503020204020204" pitchFamily="34" charset="-122"/>
                <a:ea typeface="微软雅黑" panose="020B0503020204020204" pitchFamily="34" charset="-122"/>
                <a:sym typeface="+mn-ea"/>
              </a:rPr>
              <a:t>运算符</a:t>
            </a:r>
            <a:r>
              <a:rPr lang="zh-CN" sz="2000" dirty="0">
                <a:solidFill>
                  <a:srgbClr val="1369B2"/>
                </a:solidFill>
                <a:latin typeface="微软雅黑" panose="020B0503020204020204" pitchFamily="34" charset="-122"/>
                <a:ea typeface="微软雅黑" panose="020B0503020204020204" pitchFamily="34" charset="-122"/>
                <a:sym typeface="+mn-ea"/>
              </a:rPr>
              <a:t>的注意事项</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逻辑运算符</a:t>
            </a:r>
          </a:p>
        </p:txBody>
      </p:sp>
      <p:pic>
        <p:nvPicPr>
          <p:cNvPr id="4" name="图片 3"/>
          <p:cNvPicPr>
            <a:picLocks noChangeAspect="1"/>
          </p:cNvPicPr>
          <p:nvPr/>
        </p:nvPicPr>
        <p:blipFill>
          <a:blip r:embed="rId4"/>
          <a:stretch>
            <a:fillRect/>
          </a:stretch>
        </p:blipFill>
        <p:spPr>
          <a:xfrm>
            <a:off x="1500505" y="2018030"/>
            <a:ext cx="9273540" cy="4107180"/>
          </a:xfrm>
          <a:prstGeom prst="rect">
            <a:avLst/>
          </a:prstGeom>
        </p:spPr>
      </p:pic>
      <p:sp>
        <p:nvSpPr>
          <p:cNvPr id="2" name="矩形 1"/>
          <p:cNvSpPr/>
          <p:nvPr/>
        </p:nvSpPr>
        <p:spPr>
          <a:xfrm>
            <a:off x="1915795" y="2090420"/>
            <a:ext cx="8357870" cy="3879215"/>
          </a:xfrm>
          <a:prstGeom prst="rect">
            <a:avLst/>
          </a:prstGeom>
        </p:spPr>
        <p:txBody>
          <a:bodyPr wrap="square">
            <a:spAutoFit/>
          </a:bodyPr>
          <a:lstStyle/>
          <a:p>
            <a:pPr indent="0" fontAlgn="auto">
              <a:lnSpc>
                <a:spcPct val="110000"/>
              </a:lnSpc>
              <a:buFont typeface="+mj-lt"/>
              <a:buNone/>
            </a:pPr>
            <a:r>
              <a:rPr lang="zh-CN" altLang="zh-CN" sz="1600" dirty="0">
                <a:solidFill>
                  <a:srgbClr val="595959"/>
                </a:solidFill>
                <a:latin typeface="微软雅黑" panose="020B0503020204020204" pitchFamily="34" charset="-122"/>
                <a:ea typeface="微软雅黑" panose="020B0503020204020204" pitchFamily="34" charset="-122"/>
              </a:rPr>
              <a:t>public class Example06 {</a:t>
            </a:r>
          </a:p>
          <a:p>
            <a:pPr indent="0" fontAlgn="auto">
              <a:lnSpc>
                <a:spcPct val="110000"/>
              </a:lnSpc>
              <a:buFont typeface="+mj-lt"/>
              <a:buNone/>
            </a:pPr>
            <a:r>
              <a:rPr lang="zh-CN" altLang="zh-CN" sz="1600" dirty="0">
                <a:solidFill>
                  <a:srgbClr val="595959"/>
                </a:solidFill>
                <a:latin typeface="微软雅黑" panose="020B0503020204020204" pitchFamily="34" charset="-122"/>
                <a:ea typeface="微软雅黑" panose="020B0503020204020204" pitchFamily="34" charset="-122"/>
              </a:rPr>
              <a:t>	public static void main(String[] args) {</a:t>
            </a:r>
          </a:p>
          <a:p>
            <a:pPr indent="0" fontAlgn="auto">
              <a:lnSpc>
                <a:spcPct val="110000"/>
              </a:lnSpc>
              <a:buFont typeface="+mj-lt"/>
              <a:buNone/>
            </a:pPr>
            <a:r>
              <a:rPr lang="zh-CN" altLang="zh-CN" sz="1600" dirty="0">
                <a:solidFill>
                  <a:srgbClr val="595959"/>
                </a:solidFill>
                <a:latin typeface="微软雅黑" panose="020B0503020204020204" pitchFamily="34" charset="-122"/>
                <a:ea typeface="微软雅黑" panose="020B0503020204020204" pitchFamily="34" charset="-122"/>
              </a:rPr>
              <a:t>		int x = 0; 		// 定义变量x，初始值为0</a:t>
            </a:r>
          </a:p>
          <a:p>
            <a:pPr indent="0" fontAlgn="auto">
              <a:lnSpc>
                <a:spcPct val="110000"/>
              </a:lnSpc>
              <a:buFont typeface="+mj-lt"/>
              <a:buNone/>
            </a:pPr>
            <a:r>
              <a:rPr lang="zh-CN" altLang="zh-CN" sz="1600" dirty="0">
                <a:solidFill>
                  <a:srgbClr val="595959"/>
                </a:solidFill>
                <a:latin typeface="微软雅黑" panose="020B0503020204020204" pitchFamily="34" charset="-122"/>
                <a:ea typeface="微软雅黑" panose="020B0503020204020204" pitchFamily="34" charset="-122"/>
              </a:rPr>
              <a:t>		int y = 0; 		// 定义变量y，初始值为0</a:t>
            </a:r>
          </a:p>
          <a:p>
            <a:pPr indent="0" fontAlgn="auto">
              <a:lnSpc>
                <a:spcPct val="110000"/>
              </a:lnSpc>
              <a:buFont typeface="+mj-lt"/>
              <a:buNone/>
            </a:pPr>
            <a:r>
              <a:rPr lang="zh-CN" altLang="zh-CN" sz="1600" dirty="0">
                <a:solidFill>
                  <a:srgbClr val="595959"/>
                </a:solidFill>
                <a:latin typeface="微软雅黑" panose="020B0503020204020204" pitchFamily="34" charset="-122"/>
                <a:ea typeface="微软雅黑" panose="020B0503020204020204" pitchFamily="34" charset="-122"/>
              </a:rPr>
              <a:t>		int z = 0; 		// 定义变量z，初始值为0</a:t>
            </a:r>
          </a:p>
          <a:p>
            <a:pPr indent="0" fontAlgn="auto">
              <a:lnSpc>
                <a:spcPct val="110000"/>
              </a:lnSpc>
              <a:buFont typeface="+mj-lt"/>
              <a:buNone/>
            </a:pPr>
            <a:r>
              <a:rPr lang="zh-CN" altLang="zh-CN" sz="1600" dirty="0">
                <a:solidFill>
                  <a:srgbClr val="595959"/>
                </a:solidFill>
                <a:latin typeface="微软雅黑" panose="020B0503020204020204" pitchFamily="34" charset="-122"/>
                <a:ea typeface="微软雅黑" panose="020B0503020204020204" pitchFamily="34" charset="-122"/>
              </a:rPr>
              <a:t>		boolean a, b; 	// 定义boolean变量a和b</a:t>
            </a:r>
          </a:p>
          <a:p>
            <a:pPr indent="0" fontAlgn="auto">
              <a:lnSpc>
                <a:spcPct val="110000"/>
              </a:lnSpc>
              <a:buFont typeface="+mj-lt"/>
              <a:buNone/>
            </a:pPr>
            <a:r>
              <a:rPr lang="zh-CN" altLang="zh-CN" sz="1600" dirty="0">
                <a:solidFill>
                  <a:srgbClr val="595959"/>
                </a:solidFill>
                <a:latin typeface="微软雅黑" panose="020B0503020204020204" pitchFamily="34" charset="-122"/>
                <a:ea typeface="微软雅黑" panose="020B0503020204020204" pitchFamily="34" charset="-122"/>
              </a:rPr>
              <a:t>		a = x &gt; 0 &amp; y++ &gt; 1; 	// 逻辑运算符&amp;对表达式进行运算</a:t>
            </a:r>
          </a:p>
          <a:p>
            <a:pPr indent="0" fontAlgn="auto">
              <a:lnSpc>
                <a:spcPct val="110000"/>
              </a:lnSpc>
              <a:buFont typeface="+mj-lt"/>
              <a:buNone/>
            </a:pPr>
            <a:r>
              <a:rPr lang="zh-CN" altLang="zh-CN" sz="1600" dirty="0">
                <a:solidFill>
                  <a:srgbClr val="595959"/>
                </a:solidFill>
                <a:latin typeface="微软雅黑" panose="020B0503020204020204" pitchFamily="34" charset="-122"/>
                <a:ea typeface="微软雅黑" panose="020B0503020204020204" pitchFamily="34" charset="-122"/>
              </a:rPr>
              <a:t>		System.out.println(a);</a:t>
            </a:r>
          </a:p>
          <a:p>
            <a:pPr indent="0" fontAlgn="auto">
              <a:lnSpc>
                <a:spcPct val="110000"/>
              </a:lnSpc>
              <a:buFont typeface="+mj-lt"/>
              <a:buNone/>
            </a:pPr>
            <a:r>
              <a:rPr lang="zh-CN" altLang="zh-CN" sz="1600" dirty="0">
                <a:solidFill>
                  <a:srgbClr val="595959"/>
                </a:solidFill>
                <a:latin typeface="微软雅黑" panose="020B0503020204020204" pitchFamily="34" charset="-122"/>
                <a:ea typeface="微软雅黑" panose="020B0503020204020204" pitchFamily="34" charset="-122"/>
              </a:rPr>
              <a:t>		System.out.println("y = " + y);</a:t>
            </a:r>
          </a:p>
          <a:p>
            <a:pPr indent="0" fontAlgn="auto">
              <a:lnSpc>
                <a:spcPct val="110000"/>
              </a:lnSpc>
              <a:buFont typeface="+mj-lt"/>
              <a:buNone/>
            </a:pPr>
            <a:r>
              <a:rPr lang="zh-CN" altLang="zh-CN" sz="1600" dirty="0">
                <a:solidFill>
                  <a:srgbClr val="595959"/>
                </a:solidFill>
                <a:latin typeface="微软雅黑" panose="020B0503020204020204" pitchFamily="34" charset="-122"/>
                <a:ea typeface="微软雅黑" panose="020B0503020204020204" pitchFamily="34" charset="-122"/>
              </a:rPr>
              <a:t>		b = x &gt; 0 &amp;&amp; z++ &gt; 1; // 逻辑运算符&amp;&amp;对表达式进行运算</a:t>
            </a:r>
          </a:p>
          <a:p>
            <a:pPr indent="0" fontAlgn="auto">
              <a:lnSpc>
                <a:spcPct val="110000"/>
              </a:lnSpc>
              <a:buFont typeface="+mj-lt"/>
              <a:buNone/>
            </a:pPr>
            <a:r>
              <a:rPr lang="zh-CN" altLang="zh-CN" sz="1600" dirty="0">
                <a:solidFill>
                  <a:srgbClr val="595959"/>
                </a:solidFill>
                <a:latin typeface="微软雅黑" panose="020B0503020204020204" pitchFamily="34" charset="-122"/>
                <a:ea typeface="微软雅黑" panose="020B0503020204020204" pitchFamily="34" charset="-122"/>
              </a:rPr>
              <a:t>		System.out.println(b);</a:t>
            </a:r>
          </a:p>
          <a:p>
            <a:pPr indent="0" fontAlgn="auto">
              <a:lnSpc>
                <a:spcPct val="110000"/>
              </a:lnSpc>
              <a:buFont typeface="+mj-lt"/>
              <a:buNone/>
            </a:pPr>
            <a:r>
              <a:rPr lang="zh-CN" altLang="zh-CN" sz="1600" dirty="0">
                <a:solidFill>
                  <a:srgbClr val="595959"/>
                </a:solidFill>
                <a:latin typeface="微软雅黑" panose="020B0503020204020204" pitchFamily="34" charset="-122"/>
                <a:ea typeface="微软雅黑" panose="020B0503020204020204" pitchFamily="34" charset="-122"/>
              </a:rPr>
              <a:t>		System.out.println("z = " + z);</a:t>
            </a:r>
          </a:p>
          <a:p>
            <a:pPr indent="0" fontAlgn="auto">
              <a:lnSpc>
                <a:spcPct val="110000"/>
              </a:lnSpc>
              <a:buFont typeface="+mj-lt"/>
              <a:buNone/>
            </a:pPr>
            <a:r>
              <a:rPr lang="zh-CN" altLang="zh-CN" sz="1600" dirty="0">
                <a:solidFill>
                  <a:srgbClr val="595959"/>
                </a:solidFill>
                <a:latin typeface="微软雅黑" panose="020B0503020204020204" pitchFamily="34" charset="-122"/>
                <a:ea typeface="微软雅黑" panose="020B0503020204020204" pitchFamily="34" charset="-122"/>
              </a:rPr>
              <a:t>	}</a:t>
            </a:r>
          </a:p>
          <a:p>
            <a:pPr indent="0" fontAlgn="auto">
              <a:lnSpc>
                <a:spcPct val="110000"/>
              </a:lnSpc>
              <a:buFont typeface="+mj-lt"/>
              <a:buNone/>
            </a:pPr>
            <a:r>
              <a:rPr lang="zh-CN" altLang="zh-CN" sz="1600" dirty="0">
                <a:solidFill>
                  <a:srgbClr val="595959"/>
                </a:solidFill>
                <a:latin typeface="微软雅黑" panose="020B0503020204020204" pitchFamily="34" charset="-122"/>
                <a:ea typeface="微软雅黑" panose="020B0503020204020204" pitchFamily="34" charset="-122"/>
              </a:rPr>
              <a:t>}</a:t>
            </a:r>
          </a:p>
        </p:txBody>
      </p:sp>
      <p:sp>
        <p:nvSpPr>
          <p:cNvPr id="9" name="文本框 8"/>
          <p:cNvSpPr txBox="1"/>
          <p:nvPr/>
        </p:nvSpPr>
        <p:spPr>
          <a:xfrm>
            <a:off x="2969260" y="911860"/>
            <a:ext cx="8237855" cy="101473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下面通过一个案例深入了解一下“&amp;”和“&amp;&amp;”的区别，</a:t>
            </a:r>
            <a:r>
              <a:rPr lang="zh-CN" sz="2000" dirty="0">
                <a:solidFill>
                  <a:srgbClr val="595959"/>
                </a:solidFill>
                <a:latin typeface="微软雅黑" panose="020B0503020204020204" pitchFamily="34" charset="-122"/>
                <a:ea typeface="微软雅黑" panose="020B0503020204020204" pitchFamily="34" charset="-122"/>
              </a:rPr>
              <a:t>具体代码如下</a:t>
            </a: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所示。</a:t>
            </a:r>
          </a:p>
        </p:txBody>
      </p:sp>
      <p:sp>
        <p:nvSpPr>
          <p:cNvPr id="5" name="Chevron 3"/>
          <p:cNvSpPr/>
          <p:nvPr>
            <p:custDataLst>
              <p:tags r:id="rId1"/>
            </p:custDataLst>
          </p:nvPr>
        </p:nvSpPr>
        <p:spPr>
          <a:xfrm>
            <a:off x="1064895" y="1080135"/>
            <a:ext cx="17564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07328" y="122009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逻辑运算符</a:t>
            </a: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9653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750945" y="1148715"/>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1"/>
          <p:cNvPicPr>
            <a:picLocks noChangeAspect="1"/>
          </p:cNvPicPr>
          <p:nvPr/>
        </p:nvPicPr>
        <p:blipFill>
          <a:blip r:embed="rId4"/>
          <a:stretch>
            <a:fillRect/>
          </a:stretch>
        </p:blipFill>
        <p:spPr>
          <a:xfrm>
            <a:off x="3515360" y="2367598"/>
            <a:ext cx="5159199" cy="2124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逻辑运算符</a:t>
            </a:r>
          </a:p>
        </p:txBody>
      </p:sp>
      <p:sp>
        <p:nvSpPr>
          <p:cNvPr id="5" name="文本框 4"/>
          <p:cNvSpPr txBox="1"/>
          <p:nvPr/>
        </p:nvSpPr>
        <p:spPr>
          <a:xfrm>
            <a:off x="839206" y="1986119"/>
            <a:ext cx="9720000" cy="193802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运算符“</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”都表示或操作，当运算符两边的任一表达式值为</a:t>
            </a:r>
            <a:r>
              <a:rPr lang="en-US" altLang="zh-CN" sz="2000" dirty="0">
                <a:solidFill>
                  <a:srgbClr val="1369B2"/>
                </a:solidFill>
                <a:latin typeface="微软雅黑" panose="020B0503020204020204" pitchFamily="34" charset="-122"/>
                <a:ea typeface="微软雅黑" panose="020B0503020204020204" pitchFamily="34" charset="-122"/>
              </a:rPr>
              <a:t>true</a:t>
            </a:r>
            <a:r>
              <a:rPr lang="zh-CN" altLang="zh-CN" sz="2000" dirty="0">
                <a:solidFill>
                  <a:srgbClr val="1369B2"/>
                </a:solidFill>
                <a:latin typeface="微软雅黑" panose="020B0503020204020204" pitchFamily="34" charset="-122"/>
                <a:ea typeface="微软雅黑" panose="020B0503020204020204" pitchFamily="34" charset="-122"/>
              </a:rPr>
              <a:t>时，其结果为</a:t>
            </a:r>
            <a:r>
              <a:rPr lang="en-US" altLang="zh-CN" sz="2000" dirty="0">
                <a:solidFill>
                  <a:srgbClr val="1369B2"/>
                </a:solidFill>
                <a:latin typeface="微软雅黑" panose="020B0503020204020204" pitchFamily="34" charset="-122"/>
                <a:ea typeface="微软雅黑" panose="020B0503020204020204" pitchFamily="34" charset="-122"/>
              </a:rPr>
              <a:t>true</a:t>
            </a:r>
            <a:r>
              <a:rPr lang="zh-CN"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只有两边表达式的值都为false时，其结果才为false。同逻辑与操作类似，“||”运算符为短路或，当运算符“||”的左边为true时，右边的表达式不再进行运算，具体示例如下。</a:t>
            </a:r>
          </a:p>
        </p:txBody>
      </p:sp>
      <p:sp>
        <p:nvSpPr>
          <p:cNvPr id="3" name="Chevron 3"/>
          <p:cNvSpPr/>
          <p:nvPr>
            <p:custDataLst>
              <p:tags r:id="rId1"/>
            </p:custDataLst>
          </p:nvPr>
        </p:nvSpPr>
        <p:spPr>
          <a:xfrm>
            <a:off x="1143635" y="1105535"/>
            <a:ext cx="3571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42558" y="1245494"/>
            <a:ext cx="3230880" cy="398780"/>
          </a:xfrm>
          <a:prstGeom prst="rect">
            <a:avLst/>
          </a:prstGeom>
          <a:noFill/>
        </p:spPr>
        <p:txBody>
          <a:bodyPr wrap="none" rtlCol="0">
            <a:spAutoFit/>
          </a:bodyPr>
          <a:lstStyle/>
          <a:p>
            <a:r>
              <a:rPr lang="zh-CN" sz="2000" dirty="0">
                <a:solidFill>
                  <a:srgbClr val="1369B2"/>
                </a:solidFill>
                <a:latin typeface="微软雅黑" panose="020B0503020204020204" pitchFamily="34" charset="-122"/>
                <a:ea typeface="微软雅黑" panose="020B0503020204020204" pitchFamily="34" charset="-122"/>
                <a:sym typeface="+mn-ea"/>
              </a:rPr>
              <a:t>使用逻辑</a:t>
            </a:r>
            <a:r>
              <a:rPr sz="2000" dirty="0">
                <a:solidFill>
                  <a:srgbClr val="1369B2"/>
                </a:solidFill>
                <a:latin typeface="微软雅黑" panose="020B0503020204020204" pitchFamily="34" charset="-122"/>
                <a:ea typeface="微软雅黑" panose="020B0503020204020204" pitchFamily="34" charset="-122"/>
                <a:sym typeface="+mn-ea"/>
              </a:rPr>
              <a:t>运算符</a:t>
            </a:r>
            <a:r>
              <a:rPr lang="zh-CN" sz="2000" dirty="0">
                <a:solidFill>
                  <a:srgbClr val="1369B2"/>
                </a:solidFill>
                <a:latin typeface="微软雅黑" panose="020B0503020204020204" pitchFamily="34" charset="-122"/>
                <a:ea typeface="微软雅黑" panose="020B0503020204020204" pitchFamily="34" charset="-122"/>
                <a:sym typeface="+mn-ea"/>
              </a:rPr>
              <a:t>的注意事项</a:t>
            </a:r>
          </a:p>
        </p:txBody>
      </p:sp>
      <p:sp>
        <p:nvSpPr>
          <p:cNvPr id="2" name="矩形 1"/>
          <p:cNvSpPr/>
          <p:nvPr/>
        </p:nvSpPr>
        <p:spPr>
          <a:xfrm>
            <a:off x="3471545" y="4037330"/>
            <a:ext cx="5247640" cy="13608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x = 0;</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y = 0;</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boolean b = x==0 || y++&gt;0</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逻辑运算符</a:t>
            </a:r>
          </a:p>
        </p:txBody>
      </p:sp>
      <p:sp>
        <p:nvSpPr>
          <p:cNvPr id="17" name="文本框 16"/>
          <p:cNvSpPr txBox="1"/>
          <p:nvPr/>
        </p:nvSpPr>
        <p:spPr>
          <a:xfrm>
            <a:off x="983206" y="2346854"/>
            <a:ext cx="9720000" cy="101473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4</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运算符“</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”表示异或操作，当运算符两边的布尔值相同时（都为</a:t>
            </a:r>
            <a:r>
              <a:rPr lang="en-US" altLang="zh-CN" sz="2000" dirty="0">
                <a:solidFill>
                  <a:srgbClr val="1369B2"/>
                </a:solidFill>
                <a:latin typeface="微软雅黑" panose="020B0503020204020204" pitchFamily="34" charset="-122"/>
                <a:ea typeface="微软雅黑" panose="020B0503020204020204" pitchFamily="34" charset="-122"/>
              </a:rPr>
              <a:t>true</a:t>
            </a:r>
            <a:r>
              <a:rPr lang="zh-CN" altLang="zh-CN" sz="2000" dirty="0">
                <a:solidFill>
                  <a:srgbClr val="1369B2"/>
                </a:solidFill>
                <a:latin typeface="微软雅黑" panose="020B0503020204020204" pitchFamily="34" charset="-122"/>
                <a:ea typeface="微软雅黑" panose="020B0503020204020204" pitchFamily="34" charset="-122"/>
              </a:rPr>
              <a:t>或都为</a:t>
            </a:r>
            <a:r>
              <a:rPr lang="en-US" altLang="zh-CN" sz="2000" dirty="0">
                <a:solidFill>
                  <a:srgbClr val="1369B2"/>
                </a:solidFill>
                <a:latin typeface="微软雅黑" panose="020B0503020204020204" pitchFamily="34" charset="-122"/>
                <a:ea typeface="微软雅黑" panose="020B0503020204020204" pitchFamily="34" charset="-122"/>
              </a:rPr>
              <a:t>false</a:t>
            </a:r>
            <a:r>
              <a:rPr lang="zh-CN" altLang="zh-CN" sz="2000" dirty="0">
                <a:solidFill>
                  <a:srgbClr val="1369B2"/>
                </a:solidFill>
                <a:latin typeface="微软雅黑" panose="020B0503020204020204" pitchFamily="34" charset="-122"/>
                <a:ea typeface="微软雅黑" panose="020B0503020204020204" pitchFamily="34" charset="-122"/>
              </a:rPr>
              <a:t>），其结果为</a:t>
            </a:r>
            <a:r>
              <a:rPr lang="en-US" altLang="zh-CN" sz="2000" dirty="0">
                <a:solidFill>
                  <a:srgbClr val="1369B2"/>
                </a:solidFill>
                <a:latin typeface="微软雅黑" panose="020B0503020204020204" pitchFamily="34" charset="-122"/>
                <a:ea typeface="微软雅黑" panose="020B0503020204020204" pitchFamily="34" charset="-122"/>
              </a:rPr>
              <a:t>false</a:t>
            </a:r>
            <a:r>
              <a:rPr lang="zh-CN" altLang="zh-CN" sz="2000" dirty="0">
                <a:solidFill>
                  <a:srgbClr val="1369B2"/>
                </a:solidFill>
                <a:latin typeface="微软雅黑" panose="020B0503020204020204" pitchFamily="34" charset="-122"/>
                <a:ea typeface="微软雅黑" panose="020B0503020204020204" pitchFamily="34" charset="-122"/>
              </a:rPr>
              <a:t>。当两边表达式的布尔值不相同时，其结果为</a:t>
            </a:r>
            <a:r>
              <a:rPr lang="en-US" altLang="zh-CN" sz="2000" dirty="0">
                <a:solidFill>
                  <a:srgbClr val="1369B2"/>
                </a:solidFill>
                <a:latin typeface="微软雅黑" panose="020B0503020204020204" pitchFamily="34" charset="-122"/>
                <a:ea typeface="微软雅黑" panose="020B0503020204020204" pitchFamily="34" charset="-122"/>
              </a:rPr>
              <a:t>true</a:t>
            </a:r>
            <a:r>
              <a:rPr lang="zh-CN" altLang="zh-CN" sz="2000" dirty="0">
                <a:solidFill>
                  <a:srgbClr val="1369B2"/>
                </a:solidFill>
                <a:latin typeface="微软雅黑" panose="020B0503020204020204" pitchFamily="34" charset="-122"/>
                <a:ea typeface="微软雅黑" panose="020B0503020204020204" pitchFamily="34" charset="-122"/>
              </a:rPr>
              <a:t>。</a:t>
            </a:r>
          </a:p>
        </p:txBody>
      </p:sp>
      <p:sp>
        <p:nvSpPr>
          <p:cNvPr id="3" name="Chevron 3"/>
          <p:cNvSpPr/>
          <p:nvPr>
            <p:custDataLst>
              <p:tags r:id="rId1"/>
            </p:custDataLst>
          </p:nvPr>
        </p:nvSpPr>
        <p:spPr>
          <a:xfrm>
            <a:off x="1143635" y="1105535"/>
            <a:ext cx="3571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42558" y="1245494"/>
            <a:ext cx="3230880" cy="398780"/>
          </a:xfrm>
          <a:prstGeom prst="rect">
            <a:avLst/>
          </a:prstGeom>
          <a:noFill/>
        </p:spPr>
        <p:txBody>
          <a:bodyPr wrap="none" rtlCol="0">
            <a:spAutoFit/>
          </a:bodyPr>
          <a:lstStyle/>
          <a:p>
            <a:r>
              <a:rPr lang="zh-CN" sz="2000" dirty="0">
                <a:solidFill>
                  <a:srgbClr val="1369B2"/>
                </a:solidFill>
                <a:latin typeface="微软雅黑" panose="020B0503020204020204" pitchFamily="34" charset="-122"/>
                <a:ea typeface="微软雅黑" panose="020B0503020204020204" pitchFamily="34" charset="-122"/>
                <a:sym typeface="+mn-ea"/>
              </a:rPr>
              <a:t>使用逻辑</a:t>
            </a:r>
            <a:r>
              <a:rPr sz="2000" dirty="0">
                <a:solidFill>
                  <a:srgbClr val="1369B2"/>
                </a:solidFill>
                <a:latin typeface="微软雅黑" panose="020B0503020204020204" pitchFamily="34" charset="-122"/>
                <a:ea typeface="微软雅黑" panose="020B0503020204020204" pitchFamily="34" charset="-122"/>
                <a:sym typeface="+mn-ea"/>
              </a:rPr>
              <a:t>运算符</a:t>
            </a:r>
            <a:r>
              <a:rPr lang="zh-CN" sz="2000" dirty="0">
                <a:solidFill>
                  <a:srgbClr val="1369B2"/>
                </a:solidFill>
                <a:latin typeface="微软雅黑" panose="020B0503020204020204" pitchFamily="34" charset="-122"/>
                <a:ea typeface="微软雅黑" panose="020B0503020204020204" pitchFamily="34" charset="-122"/>
                <a:sym typeface="+mn-ea"/>
              </a:rPr>
              <a:t>的注意事项</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6E6F-6DBD-FE42-9114-2AA04A2B4280}"/>
              </a:ext>
            </a:extLst>
          </p:cNvPr>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逻辑运算符</a:t>
            </a:r>
          </a:p>
        </p:txBody>
      </p:sp>
      <p:grpSp>
        <p:nvGrpSpPr>
          <p:cNvPr id="11" name="Group 10">
            <a:extLst>
              <a:ext uri="{FF2B5EF4-FFF2-40B4-BE49-F238E27FC236}">
                <a16:creationId xmlns:a16="http://schemas.microsoft.com/office/drawing/2014/main" id="{AF5B9810-0D81-904F-8E93-8363BDC87218}"/>
              </a:ext>
            </a:extLst>
          </p:cNvPr>
          <p:cNvGrpSpPr/>
          <p:nvPr/>
        </p:nvGrpSpPr>
        <p:grpSpPr>
          <a:xfrm>
            <a:off x="1064895" y="1080135"/>
            <a:ext cx="1756410" cy="666115"/>
            <a:chOff x="1064895" y="1080135"/>
            <a:chExt cx="1756410" cy="666115"/>
          </a:xfrm>
        </p:grpSpPr>
        <p:sp>
          <p:nvSpPr>
            <p:cNvPr id="4" name="Chevron 3">
              <a:extLst>
                <a:ext uri="{FF2B5EF4-FFF2-40B4-BE49-F238E27FC236}">
                  <a16:creationId xmlns:a16="http://schemas.microsoft.com/office/drawing/2014/main" id="{666623AB-A12E-B341-B039-A821035CCC6B}"/>
                </a:ext>
              </a:extLst>
            </p:cNvPr>
            <p:cNvSpPr/>
            <p:nvPr>
              <p:custDataLst>
                <p:tags r:id="rId1"/>
              </p:custDataLst>
            </p:nvPr>
          </p:nvSpPr>
          <p:spPr>
            <a:xfrm>
              <a:off x="1064895" y="1080135"/>
              <a:ext cx="17564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5">
              <a:extLst>
                <a:ext uri="{FF2B5EF4-FFF2-40B4-BE49-F238E27FC236}">
                  <a16:creationId xmlns:a16="http://schemas.microsoft.com/office/drawing/2014/main" id="{727610C6-B258-B646-925B-CD858E29EB65}"/>
                </a:ext>
              </a:extLst>
            </p:cNvPr>
            <p:cNvSpPr txBox="1"/>
            <p:nvPr/>
          </p:nvSpPr>
          <p:spPr>
            <a:xfrm>
              <a:off x="1407328" y="122009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grpSp>
      <p:sp>
        <p:nvSpPr>
          <p:cNvPr id="6" name="Rectangle 5">
            <a:extLst>
              <a:ext uri="{FF2B5EF4-FFF2-40B4-BE49-F238E27FC236}">
                <a16:creationId xmlns:a16="http://schemas.microsoft.com/office/drawing/2014/main" id="{BF99CF82-D164-684E-B4CB-825E8ABC81ED}"/>
              </a:ext>
            </a:extLst>
          </p:cNvPr>
          <p:cNvSpPr/>
          <p:nvPr/>
        </p:nvSpPr>
        <p:spPr>
          <a:xfrm>
            <a:off x="2821305" y="797282"/>
            <a:ext cx="8374413" cy="1422890"/>
          </a:xfrm>
          <a:prstGeom prst="rect">
            <a:avLst/>
          </a:prstGeom>
        </p:spPr>
        <p:txBody>
          <a:bodyPr wrap="square">
            <a:spAutoFit/>
          </a:bodyPr>
          <a:lstStyle/>
          <a:p>
            <a:pPr>
              <a:lnSpc>
                <a:spcPct val="150000"/>
              </a:lnSpc>
            </a:pPr>
            <a:r>
              <a:rPr lang="zh-CN" altLang="en-US" sz="2000" dirty="0">
                <a:solidFill>
                  <a:srgbClr val="595959"/>
                </a:solidFill>
                <a:latin typeface="Microsoft YaHei" panose="020B0503020204020204" pitchFamily="34" charset="-122"/>
                <a:ea typeface="Microsoft YaHei" panose="020B0503020204020204" pitchFamily="34" charset="-122"/>
              </a:rPr>
              <a:t>例如判断一个年份是否是闰年的布尔表达式，判断闰年的方法：闰年满足两个条件（满足其中一个即为闰年）</a:t>
            </a:r>
            <a:r>
              <a:rPr lang="en-US" altLang="zh-CN" sz="2000" dirty="0">
                <a:solidFill>
                  <a:srgbClr val="595959"/>
                </a:solidFill>
                <a:latin typeface="Microsoft YaHei" panose="020B0503020204020204" pitchFamily="34" charset="-122"/>
                <a:ea typeface="Microsoft YaHei" panose="020B0503020204020204" pitchFamily="34" charset="-122"/>
              </a:rPr>
              <a:t>a.</a:t>
            </a:r>
            <a:r>
              <a:rPr lang="zh-CN" altLang="en-US" sz="2000" dirty="0">
                <a:solidFill>
                  <a:srgbClr val="595959"/>
                </a:solidFill>
                <a:latin typeface="Microsoft YaHei" panose="020B0503020204020204" pitchFamily="34" charset="-122"/>
                <a:ea typeface="Microsoft YaHei" panose="020B0503020204020204" pitchFamily="34" charset="-122"/>
              </a:rPr>
              <a:t>能被</a:t>
            </a:r>
            <a:r>
              <a:rPr lang="en-US" altLang="zh-CN" sz="2000" dirty="0">
                <a:solidFill>
                  <a:srgbClr val="595959"/>
                </a:solidFill>
                <a:latin typeface="Microsoft YaHei" panose="020B0503020204020204" pitchFamily="34" charset="-122"/>
                <a:ea typeface="Microsoft YaHei" panose="020B0503020204020204" pitchFamily="34" charset="-122"/>
              </a:rPr>
              <a:t>4</a:t>
            </a:r>
            <a:r>
              <a:rPr lang="zh-CN" altLang="en-US" sz="2000" dirty="0">
                <a:solidFill>
                  <a:srgbClr val="595959"/>
                </a:solidFill>
                <a:latin typeface="Microsoft YaHei" panose="020B0503020204020204" pitchFamily="34" charset="-122"/>
                <a:ea typeface="Microsoft YaHei" panose="020B0503020204020204" pitchFamily="34" charset="-122"/>
              </a:rPr>
              <a:t>整除但不能被</a:t>
            </a:r>
            <a:r>
              <a:rPr lang="en-US" altLang="zh-CN" sz="2000" dirty="0">
                <a:solidFill>
                  <a:srgbClr val="595959"/>
                </a:solidFill>
                <a:latin typeface="Microsoft YaHei" panose="020B0503020204020204" pitchFamily="34" charset="-122"/>
                <a:ea typeface="Microsoft YaHei" panose="020B0503020204020204" pitchFamily="34" charset="-122"/>
              </a:rPr>
              <a:t>100</a:t>
            </a:r>
            <a:r>
              <a:rPr lang="zh-CN" altLang="en-US" sz="2000" dirty="0">
                <a:solidFill>
                  <a:srgbClr val="595959"/>
                </a:solidFill>
                <a:latin typeface="Microsoft YaHei" panose="020B0503020204020204" pitchFamily="34" charset="-122"/>
                <a:ea typeface="Microsoft YaHei" panose="020B0503020204020204" pitchFamily="34" charset="-122"/>
              </a:rPr>
              <a:t>整除 </a:t>
            </a:r>
            <a:r>
              <a:rPr lang="en-US" altLang="zh-CN" sz="2000" dirty="0">
                <a:solidFill>
                  <a:srgbClr val="595959"/>
                </a:solidFill>
                <a:latin typeface="Microsoft YaHei" panose="020B0503020204020204" pitchFamily="34" charset="-122"/>
                <a:ea typeface="Microsoft YaHei" panose="020B0503020204020204" pitchFamily="34" charset="-122"/>
              </a:rPr>
              <a:t>b.</a:t>
            </a:r>
            <a:r>
              <a:rPr lang="zh-CN" altLang="en-US" sz="2000" dirty="0">
                <a:solidFill>
                  <a:srgbClr val="595959"/>
                </a:solidFill>
                <a:latin typeface="Microsoft YaHei" panose="020B0503020204020204" pitchFamily="34" charset="-122"/>
                <a:ea typeface="Microsoft YaHei" panose="020B0503020204020204" pitchFamily="34" charset="-122"/>
              </a:rPr>
              <a:t>能被</a:t>
            </a:r>
            <a:r>
              <a:rPr lang="en-US" altLang="zh-CN" sz="2000" dirty="0">
                <a:solidFill>
                  <a:srgbClr val="595959"/>
                </a:solidFill>
                <a:latin typeface="Microsoft YaHei" panose="020B0503020204020204" pitchFamily="34" charset="-122"/>
                <a:ea typeface="Microsoft YaHei" panose="020B0503020204020204" pitchFamily="34" charset="-122"/>
              </a:rPr>
              <a:t>400</a:t>
            </a:r>
            <a:r>
              <a:rPr lang="zh-CN" altLang="en-US" sz="2000" dirty="0">
                <a:solidFill>
                  <a:srgbClr val="595959"/>
                </a:solidFill>
                <a:latin typeface="Microsoft YaHei" panose="020B0503020204020204" pitchFamily="34" charset="-122"/>
                <a:ea typeface="Microsoft YaHei" panose="020B0503020204020204" pitchFamily="34" charset="-122"/>
              </a:rPr>
              <a:t>整除。</a:t>
            </a:r>
            <a:endParaRPr lang="en-US" sz="2000" dirty="0">
              <a:solidFill>
                <a:srgbClr val="595959"/>
              </a:solidFill>
              <a:latin typeface="Microsoft YaHei" panose="020B0503020204020204" pitchFamily="34" charset="-122"/>
              <a:ea typeface="Microsoft YaHei" panose="020B0503020204020204" pitchFamily="34" charset="-122"/>
            </a:endParaRPr>
          </a:p>
        </p:txBody>
      </p:sp>
      <p:pic>
        <p:nvPicPr>
          <p:cNvPr id="9" name="图片 3">
            <a:extLst>
              <a:ext uri="{FF2B5EF4-FFF2-40B4-BE49-F238E27FC236}">
                <a16:creationId xmlns:a16="http://schemas.microsoft.com/office/drawing/2014/main" id="{B41E234A-76DD-6941-B4D7-5F8CD449EA4F}"/>
              </a:ext>
            </a:extLst>
          </p:cNvPr>
          <p:cNvPicPr>
            <a:picLocks noChangeAspect="1"/>
          </p:cNvPicPr>
          <p:nvPr/>
        </p:nvPicPr>
        <p:blipFill>
          <a:blip r:embed="rId3"/>
          <a:stretch>
            <a:fillRect/>
          </a:stretch>
        </p:blipFill>
        <p:spPr>
          <a:xfrm>
            <a:off x="2840854" y="2266116"/>
            <a:ext cx="7084770" cy="4508985"/>
          </a:xfrm>
          <a:prstGeom prst="rect">
            <a:avLst/>
          </a:prstGeom>
        </p:spPr>
      </p:pic>
      <p:sp>
        <p:nvSpPr>
          <p:cNvPr id="10" name="矩形 1">
            <a:extLst>
              <a:ext uri="{FF2B5EF4-FFF2-40B4-BE49-F238E27FC236}">
                <a16:creationId xmlns:a16="http://schemas.microsoft.com/office/drawing/2014/main" id="{7BFBD309-51F3-E648-906B-ABFEAC3FC545}"/>
              </a:ext>
            </a:extLst>
          </p:cNvPr>
          <p:cNvSpPr/>
          <p:nvPr/>
        </p:nvSpPr>
        <p:spPr>
          <a:xfrm>
            <a:off x="3256144" y="2338507"/>
            <a:ext cx="6813480" cy="4776244"/>
          </a:xfrm>
          <a:prstGeom prst="rect">
            <a:avLst/>
          </a:prstGeom>
        </p:spPr>
        <p:txBody>
          <a:bodyPr wrap="square">
            <a:spAutoFit/>
          </a:bodyPr>
          <a:lstStyle/>
          <a:p>
            <a:pPr defTabSz="365760"/>
            <a:r>
              <a:rPr lang="en-US" sz="1600" dirty="0">
                <a:solidFill>
                  <a:srgbClr val="595959"/>
                </a:solidFill>
                <a:latin typeface="微软雅黑" panose="020B0503020204020204" pitchFamily="34" charset="-122"/>
                <a:ea typeface="微软雅黑" panose="020B0503020204020204" pitchFamily="34" charset="-122"/>
              </a:rPr>
              <a:t>import </a:t>
            </a:r>
            <a:r>
              <a:rPr lang="en-US" sz="1600" dirty="0" err="1">
                <a:solidFill>
                  <a:srgbClr val="595959"/>
                </a:solidFill>
                <a:latin typeface="微软雅黑" panose="020B0503020204020204" pitchFamily="34" charset="-122"/>
                <a:ea typeface="微软雅黑" panose="020B0503020204020204" pitchFamily="34" charset="-122"/>
              </a:rPr>
              <a:t>java.util.Scanner</a:t>
            </a:r>
            <a:r>
              <a:rPr lang="en-US" sz="1600" dirty="0">
                <a:solidFill>
                  <a:srgbClr val="595959"/>
                </a:solidFill>
                <a:latin typeface="微软雅黑" panose="020B0503020204020204" pitchFamily="34" charset="-122"/>
                <a:ea typeface="微软雅黑" panose="020B0503020204020204" pitchFamily="34" charset="-122"/>
              </a:rPr>
              <a:t>;</a:t>
            </a:r>
            <a:br>
              <a:rPr lang="en-US" sz="1600" dirty="0">
                <a:solidFill>
                  <a:srgbClr val="595959"/>
                </a:solidFill>
                <a:latin typeface="微软雅黑" panose="020B0503020204020204" pitchFamily="34" charset="-122"/>
                <a:ea typeface="微软雅黑" panose="020B0503020204020204" pitchFamily="34" charset="-122"/>
              </a:rPr>
            </a:br>
            <a:r>
              <a:rPr lang="en-US" sz="1600" dirty="0">
                <a:solidFill>
                  <a:srgbClr val="595959"/>
                </a:solidFill>
                <a:latin typeface="微软雅黑" panose="020B0503020204020204" pitchFamily="34" charset="-122"/>
                <a:ea typeface="微软雅黑" panose="020B0503020204020204" pitchFamily="34" charset="-122"/>
              </a:rPr>
              <a:t>public class </a:t>
            </a:r>
            <a:r>
              <a:rPr lang="en-US" sz="1600" dirty="0" err="1">
                <a:solidFill>
                  <a:srgbClr val="595959"/>
                </a:solidFill>
                <a:latin typeface="微软雅黑" panose="020B0503020204020204" pitchFamily="34" charset="-122"/>
                <a:ea typeface="微软雅黑" panose="020B0503020204020204" pitchFamily="34" charset="-122"/>
              </a:rPr>
              <a:t>Leapyear</a:t>
            </a:r>
            <a:r>
              <a:rPr lang="en-US" sz="1600" dirty="0">
                <a:solidFill>
                  <a:srgbClr val="595959"/>
                </a:solidFill>
                <a:latin typeface="微软雅黑" panose="020B0503020204020204" pitchFamily="34" charset="-122"/>
                <a:ea typeface="微软雅黑" panose="020B0503020204020204" pitchFamily="34" charset="-122"/>
              </a:rPr>
              <a:t> {</a:t>
            </a:r>
            <a:br>
              <a:rPr lang="en-US" sz="1600" dirty="0">
                <a:solidFill>
                  <a:srgbClr val="595959"/>
                </a:solidFill>
                <a:latin typeface="微软雅黑" panose="020B0503020204020204" pitchFamily="34" charset="-122"/>
                <a:ea typeface="微软雅黑" panose="020B0503020204020204" pitchFamily="34" charset="-122"/>
              </a:rPr>
            </a:br>
            <a:r>
              <a:rPr lang="en-US" sz="1600" dirty="0">
                <a:solidFill>
                  <a:srgbClr val="595959"/>
                </a:solidFill>
                <a:latin typeface="微软雅黑" panose="020B0503020204020204" pitchFamily="34" charset="-122"/>
                <a:ea typeface="微软雅黑" panose="020B0503020204020204" pitchFamily="34" charset="-122"/>
              </a:rPr>
              <a:t>	public static void main(String[] </a:t>
            </a:r>
            <a:r>
              <a:rPr lang="en-US" sz="1600" dirty="0" err="1">
                <a:solidFill>
                  <a:srgbClr val="595959"/>
                </a:solidFill>
                <a:latin typeface="微软雅黑" panose="020B0503020204020204" pitchFamily="34" charset="-122"/>
                <a:ea typeface="微软雅黑" panose="020B0503020204020204" pitchFamily="34" charset="-122"/>
              </a:rPr>
              <a:t>args</a:t>
            </a:r>
            <a:r>
              <a:rPr lang="en-US" sz="1600" dirty="0">
                <a:solidFill>
                  <a:srgbClr val="595959"/>
                </a:solidFill>
                <a:latin typeface="微软雅黑" panose="020B0503020204020204" pitchFamily="34" charset="-122"/>
                <a:ea typeface="微软雅黑" panose="020B0503020204020204" pitchFamily="34" charset="-122"/>
              </a:rPr>
              <a:t>){</a:t>
            </a:r>
          </a:p>
          <a:p>
            <a:pPr defTabSz="365760"/>
            <a:r>
              <a:rPr lang="en-US" sz="1600" dirty="0">
                <a:solidFill>
                  <a:srgbClr val="595959"/>
                </a:solidFill>
                <a:latin typeface="微软雅黑" panose="020B0503020204020204" pitchFamily="34" charset="-122"/>
                <a:ea typeface="微软雅黑" panose="020B0503020204020204" pitchFamily="34" charset="-122"/>
              </a:rPr>
              <a:t>		Scanner scan = new Scanner(</a:t>
            </a:r>
            <a:r>
              <a:rPr lang="en-US" sz="1600" dirty="0" err="1">
                <a:solidFill>
                  <a:srgbClr val="595959"/>
                </a:solidFill>
                <a:latin typeface="微软雅黑" panose="020B0503020204020204" pitchFamily="34" charset="-122"/>
                <a:ea typeface="微软雅黑" panose="020B0503020204020204" pitchFamily="34" charset="-122"/>
              </a:rPr>
              <a:t>System.in</a:t>
            </a:r>
            <a:r>
              <a:rPr lang="en-US" sz="1600" dirty="0">
                <a:solidFill>
                  <a:srgbClr val="595959"/>
                </a:solidFill>
                <a:latin typeface="微软雅黑" panose="020B0503020204020204" pitchFamily="34" charset="-122"/>
                <a:ea typeface="微软雅黑" panose="020B0503020204020204" pitchFamily="34" charset="-122"/>
              </a:rPr>
              <a:t>);</a:t>
            </a:r>
          </a:p>
          <a:p>
            <a:pPr indent="692150" defTabSz="365760"/>
            <a:r>
              <a:rPr lang="en-US" sz="1600" dirty="0">
                <a:solidFill>
                  <a:srgbClr val="595959"/>
                </a:solidFill>
                <a:latin typeface="微软雅黑" panose="020B0503020204020204" pitchFamily="34" charset="-122"/>
                <a:ea typeface="微软雅黑" panose="020B0503020204020204" pitchFamily="34" charset="-122"/>
              </a:rPr>
              <a:t>	int year = 0 ; // </a:t>
            </a:r>
            <a:r>
              <a:rPr lang="zh-TW" altLang="en-US" sz="1600" dirty="0">
                <a:solidFill>
                  <a:srgbClr val="595959"/>
                </a:solidFill>
                <a:latin typeface="微软雅黑" panose="020B0503020204020204" pitchFamily="34" charset="-122"/>
                <a:ea typeface="微软雅黑" panose="020B0503020204020204" pitchFamily="34" charset="-122"/>
              </a:rPr>
              <a:t>已知所要判断的年份是</a:t>
            </a:r>
            <a:r>
              <a:rPr lang="en-US" sz="1600" dirty="0">
                <a:solidFill>
                  <a:srgbClr val="595959"/>
                </a:solidFill>
                <a:latin typeface="微软雅黑" panose="020B0503020204020204" pitchFamily="34" charset="-122"/>
                <a:ea typeface="微软雅黑" panose="020B0503020204020204" pitchFamily="34" charset="-122"/>
              </a:rPr>
              <a:t>year</a:t>
            </a:r>
          </a:p>
          <a:p>
            <a:pPr indent="692150" defTabSz="365760"/>
            <a:r>
              <a:rPr lang="en-US" sz="1600" dirty="0" err="1">
                <a:solidFill>
                  <a:srgbClr val="595959"/>
                </a:solidFill>
                <a:latin typeface="微软雅黑" panose="020B0503020204020204" pitchFamily="34" charset="-122"/>
                <a:ea typeface="微软雅黑" panose="020B0503020204020204" pitchFamily="34" charset="-122"/>
              </a:rPr>
              <a:t>System.out.print</a:t>
            </a:r>
            <a:r>
              <a:rPr lang="en-US" sz="1600" dirty="0">
                <a:solidFill>
                  <a:srgbClr val="595959"/>
                </a:solidFill>
                <a:latin typeface="微软雅黑" panose="020B0503020204020204" pitchFamily="34" charset="-122"/>
                <a:ea typeface="微软雅黑" panose="020B0503020204020204" pitchFamily="34" charset="-122"/>
              </a:rPr>
              <a:t>("Please input a year: "); </a:t>
            </a:r>
          </a:p>
          <a:p>
            <a:pPr indent="692150"/>
            <a:r>
              <a:rPr lang="en-US" sz="1600" dirty="0">
                <a:solidFill>
                  <a:srgbClr val="595959"/>
                </a:solidFill>
                <a:latin typeface="微软雅黑" panose="020B0503020204020204" pitchFamily="34" charset="-122"/>
                <a:ea typeface="微软雅黑" panose="020B0503020204020204" pitchFamily="34" charset="-122"/>
              </a:rPr>
              <a:t>if(</a:t>
            </a:r>
            <a:r>
              <a:rPr lang="en-US" sz="1600" dirty="0" err="1">
                <a:solidFill>
                  <a:srgbClr val="595959"/>
                </a:solidFill>
                <a:latin typeface="微软雅黑" panose="020B0503020204020204" pitchFamily="34" charset="-122"/>
                <a:ea typeface="微软雅黑" panose="020B0503020204020204" pitchFamily="34" charset="-122"/>
              </a:rPr>
              <a:t>scan.hasNextInt</a:t>
            </a:r>
            <a:r>
              <a:rPr lang="en-US" sz="1600" dirty="0">
                <a:solidFill>
                  <a:srgbClr val="595959"/>
                </a:solidFill>
                <a:latin typeface="微软雅黑" panose="020B0503020204020204" pitchFamily="34" charset="-122"/>
                <a:ea typeface="微软雅黑" panose="020B0503020204020204" pitchFamily="34" charset="-122"/>
              </a:rPr>
              <a:t>()){</a:t>
            </a:r>
          </a:p>
          <a:p>
            <a:pPr indent="1270000"/>
            <a:r>
              <a:rPr lang="en-US" sz="1600" dirty="0">
                <a:solidFill>
                  <a:srgbClr val="595959"/>
                </a:solidFill>
                <a:latin typeface="微软雅黑" panose="020B0503020204020204" pitchFamily="34" charset="-122"/>
                <a:ea typeface="微软雅黑" panose="020B0503020204020204" pitchFamily="34" charset="-122"/>
              </a:rPr>
              <a:t>year = </a:t>
            </a:r>
            <a:r>
              <a:rPr lang="en-US" sz="1600" dirty="0" err="1">
                <a:solidFill>
                  <a:srgbClr val="595959"/>
                </a:solidFill>
                <a:latin typeface="微软雅黑" panose="020B0503020204020204" pitchFamily="34" charset="-122"/>
                <a:ea typeface="微软雅黑" panose="020B0503020204020204" pitchFamily="34" charset="-122"/>
              </a:rPr>
              <a:t>scan.nextInt</a:t>
            </a:r>
            <a:r>
              <a:rPr lang="en-US" sz="1600" dirty="0">
                <a:solidFill>
                  <a:srgbClr val="595959"/>
                </a:solidFill>
                <a:latin typeface="微软雅黑" panose="020B0503020204020204" pitchFamily="34" charset="-122"/>
                <a:ea typeface="微软雅黑" panose="020B0503020204020204" pitchFamily="34" charset="-122"/>
              </a:rPr>
              <a:t>();</a:t>
            </a:r>
          </a:p>
          <a:p>
            <a:pPr indent="692150" defTabSz="365760"/>
            <a:r>
              <a:rPr lang="en-US" sz="1600" dirty="0">
                <a:solidFill>
                  <a:srgbClr val="595959"/>
                </a:solidFill>
                <a:latin typeface="微软雅黑" panose="020B0503020204020204" pitchFamily="34" charset="-122"/>
                <a:ea typeface="微软雅黑" panose="020B0503020204020204" pitchFamily="34" charset="-122"/>
              </a:rPr>
              <a:t>}else{</a:t>
            </a:r>
          </a:p>
          <a:p>
            <a:pPr indent="1270000"/>
            <a:r>
              <a:rPr lang="en-US" sz="1600" dirty="0" err="1">
                <a:solidFill>
                  <a:srgbClr val="595959"/>
                </a:solidFill>
                <a:latin typeface="微软雅黑" panose="020B0503020204020204" pitchFamily="34" charset="-122"/>
                <a:ea typeface="微软雅黑" panose="020B0503020204020204" pitchFamily="34" charset="-122"/>
              </a:rPr>
              <a:t>System.out.println</a:t>
            </a:r>
            <a:r>
              <a:rPr lang="en-US" sz="1600" dirty="0">
                <a:solidFill>
                  <a:srgbClr val="595959"/>
                </a:solidFill>
                <a:latin typeface="微软雅黑" panose="020B0503020204020204" pitchFamily="34" charset="-122"/>
                <a:ea typeface="微软雅黑" panose="020B0503020204020204" pitchFamily="34" charset="-122"/>
              </a:rPr>
              <a:t>("Please input a number!!!");</a:t>
            </a:r>
          </a:p>
          <a:p>
            <a:pPr indent="1270000"/>
            <a:r>
              <a:rPr lang="en-US" sz="1600" dirty="0" err="1">
                <a:solidFill>
                  <a:srgbClr val="595959"/>
                </a:solidFill>
                <a:latin typeface="微软雅黑" panose="020B0503020204020204" pitchFamily="34" charset="-122"/>
                <a:ea typeface="微软雅黑" panose="020B0503020204020204" pitchFamily="34" charset="-122"/>
              </a:rPr>
              <a:t>System.exit</a:t>
            </a:r>
            <a:r>
              <a:rPr lang="en-US" sz="1600" dirty="0">
                <a:solidFill>
                  <a:srgbClr val="595959"/>
                </a:solidFill>
                <a:latin typeface="微软雅黑" panose="020B0503020204020204" pitchFamily="34" charset="-122"/>
                <a:ea typeface="微软雅黑" panose="020B0503020204020204" pitchFamily="34" charset="-122"/>
              </a:rPr>
              <a:t>(0);}</a:t>
            </a:r>
          </a:p>
          <a:p>
            <a:pPr indent="749300"/>
            <a:r>
              <a:rPr lang="en-US" sz="1600" dirty="0">
                <a:solidFill>
                  <a:srgbClr val="595959"/>
                </a:solidFill>
                <a:latin typeface="微软雅黑" panose="020B0503020204020204" pitchFamily="34" charset="-122"/>
                <a:ea typeface="微软雅黑" panose="020B0503020204020204" pitchFamily="34" charset="-122"/>
              </a:rPr>
              <a:t>if(</a:t>
            </a:r>
            <a:r>
              <a:rPr lang="en-US" sz="1600" dirty="0">
                <a:solidFill>
                  <a:schemeClr val="accent1"/>
                </a:solidFill>
                <a:latin typeface="微软雅黑" panose="020B0503020204020204" pitchFamily="34" charset="-122"/>
                <a:ea typeface="微软雅黑" panose="020B0503020204020204" pitchFamily="34" charset="-122"/>
              </a:rPr>
              <a:t>year % 4 == 0 &amp;&amp; year % 100 != 0 || year % 400 == 0</a:t>
            </a:r>
            <a:r>
              <a:rPr lang="en-US" sz="1600" dirty="0">
                <a:solidFill>
                  <a:srgbClr val="595959"/>
                </a:solidFill>
                <a:latin typeface="微软雅黑" panose="020B0503020204020204" pitchFamily="34" charset="-122"/>
                <a:ea typeface="微软雅黑" panose="020B0503020204020204" pitchFamily="34" charset="-122"/>
              </a:rPr>
              <a:t>){</a:t>
            </a:r>
          </a:p>
          <a:p>
            <a:pPr indent="635000"/>
            <a:r>
              <a:rPr lang="en-US" sz="1600" dirty="0">
                <a:solidFill>
                  <a:srgbClr val="595959"/>
                </a:solidFill>
                <a:latin typeface="微软雅黑" panose="020B0503020204020204" pitchFamily="34" charset="-122"/>
                <a:ea typeface="微软雅黑" panose="020B0503020204020204" pitchFamily="34" charset="-122"/>
              </a:rPr>
              <a:t>	</a:t>
            </a:r>
            <a:r>
              <a:rPr lang="en-US" sz="1600" dirty="0" err="1">
                <a:solidFill>
                  <a:srgbClr val="595959"/>
                </a:solidFill>
                <a:latin typeface="微软雅黑" panose="020B0503020204020204" pitchFamily="34" charset="-122"/>
                <a:ea typeface="微软雅黑" panose="020B0503020204020204" pitchFamily="34" charset="-122"/>
              </a:rPr>
              <a:t>System.out.println</a:t>
            </a:r>
            <a:r>
              <a:rPr lang="en-US" sz="1600" dirty="0">
                <a:solidFill>
                  <a:srgbClr val="595959"/>
                </a:solidFill>
                <a:latin typeface="微软雅黑" panose="020B0503020204020204" pitchFamily="34" charset="-122"/>
                <a:ea typeface="微软雅黑" panose="020B0503020204020204" pitchFamily="34" charset="-122"/>
              </a:rPr>
              <a:t>(year+" is the leap year!"); </a:t>
            </a:r>
          </a:p>
          <a:p>
            <a:pPr indent="749300"/>
            <a:r>
              <a:rPr lang="en-US" sz="1600" dirty="0">
                <a:solidFill>
                  <a:srgbClr val="595959"/>
                </a:solidFill>
                <a:latin typeface="微软雅黑" panose="020B0503020204020204" pitchFamily="34" charset="-122"/>
                <a:ea typeface="微软雅黑" panose="020B0503020204020204" pitchFamily="34" charset="-122"/>
              </a:rPr>
              <a:t>}else{</a:t>
            </a:r>
          </a:p>
          <a:p>
            <a:r>
              <a:rPr lang="en-US" sz="1600" dirty="0">
                <a:solidFill>
                  <a:srgbClr val="595959"/>
                </a:solidFill>
                <a:latin typeface="微软雅黑" panose="020B0503020204020204" pitchFamily="34" charset="-122"/>
                <a:ea typeface="微软雅黑" panose="020B0503020204020204" pitchFamily="34" charset="-122"/>
              </a:rPr>
              <a:t>	</a:t>
            </a:r>
            <a:r>
              <a:rPr lang="en-US" sz="1600" dirty="0" err="1">
                <a:solidFill>
                  <a:srgbClr val="595959"/>
                </a:solidFill>
                <a:latin typeface="微软雅黑" panose="020B0503020204020204" pitchFamily="34" charset="-122"/>
                <a:ea typeface="微软雅黑" panose="020B0503020204020204" pitchFamily="34" charset="-122"/>
              </a:rPr>
              <a:t>System.out.println</a:t>
            </a:r>
            <a:r>
              <a:rPr lang="en-US" sz="1600" dirty="0">
                <a:solidFill>
                  <a:srgbClr val="595959"/>
                </a:solidFill>
                <a:latin typeface="微软雅黑" panose="020B0503020204020204" pitchFamily="34" charset="-122"/>
                <a:ea typeface="微软雅黑" panose="020B0503020204020204" pitchFamily="34" charset="-122"/>
              </a:rPr>
              <a:t>(year+" is not the leap year!");}</a:t>
            </a:r>
          </a:p>
          <a:p>
            <a:pPr indent="692150"/>
            <a:r>
              <a:rPr lang="en-US" sz="1600" dirty="0" err="1">
                <a:solidFill>
                  <a:srgbClr val="595959"/>
                </a:solidFill>
                <a:latin typeface="微软雅黑" panose="020B0503020204020204" pitchFamily="34" charset="-122"/>
                <a:ea typeface="微软雅黑" panose="020B0503020204020204" pitchFamily="34" charset="-122"/>
              </a:rPr>
              <a:t>scan.close</a:t>
            </a:r>
            <a:r>
              <a:rPr lang="en-US" sz="1600" dirty="0">
                <a:solidFill>
                  <a:srgbClr val="595959"/>
                </a:solidFill>
                <a:latin typeface="微软雅黑" panose="020B0503020204020204" pitchFamily="34" charset="-122"/>
                <a:ea typeface="微软雅黑" panose="020B0503020204020204" pitchFamily="34" charset="-122"/>
              </a:rPr>
              <a:t>();</a:t>
            </a:r>
          </a:p>
          <a:p>
            <a:pPr indent="403225"/>
            <a:r>
              <a:rPr lang="en-US" sz="1600" dirty="0">
                <a:solidFill>
                  <a:srgbClr val="595959"/>
                </a:solidFill>
                <a:latin typeface="微软雅黑" panose="020B0503020204020204" pitchFamily="34" charset="-122"/>
                <a:ea typeface="微软雅黑" panose="020B0503020204020204" pitchFamily="34" charset="-122"/>
              </a:rPr>
              <a:t>}</a:t>
            </a:r>
          </a:p>
          <a:p>
            <a:r>
              <a:rPr lang="en-US" sz="1600" dirty="0">
                <a:solidFill>
                  <a:srgbClr val="595959"/>
                </a:solidFill>
                <a:latin typeface="微软雅黑" panose="020B0503020204020204" pitchFamily="34" charset="-122"/>
                <a:ea typeface="微软雅黑" panose="020B0503020204020204" pitchFamily="34" charset="-122"/>
              </a:rPr>
              <a:t>}</a:t>
            </a:r>
          </a:p>
          <a:p>
            <a:pPr indent="0" fontAlgn="auto">
              <a:lnSpc>
                <a:spcPct val="110000"/>
              </a:lnSpc>
              <a:buFont typeface="+mj-lt"/>
              <a:buNone/>
            </a:pP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0608374"/>
      </p:ext>
    </p:extLst>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repeatCount="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
                                            <p:txEl>
                                              <p:pRg st="9" end="9"/>
                                            </p:txEl>
                                          </p:spTgt>
                                        </p:tgtEl>
                                        <p:attrNameLst>
                                          <p:attrName>style.visibility</p:attrName>
                                        </p:attrNameLst>
                                      </p:cBhvr>
                                      <p:to>
                                        <p:strVal val="visible"/>
                                      </p:to>
                                    </p:set>
                                    <p:anim calcmode="lin" valueType="num">
                                      <p:cBhvr additive="base">
                                        <p:cTn id="22"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0">
                                            <p:txEl>
                                              <p:pRg st="10" end="10"/>
                                            </p:txEl>
                                          </p:spTgt>
                                        </p:tgtEl>
                                        <p:attrNameLst>
                                          <p:attrName>style.visibility</p:attrName>
                                        </p:attrNameLst>
                                      </p:cBhvr>
                                      <p:to>
                                        <p:strVal val="visible"/>
                                      </p:to>
                                    </p:set>
                                    <p:animEffect transition="in" filter="circle(in)">
                                      <p:cBhvr>
                                        <p:cTn id="28" dur="2000"/>
                                        <p:tgtEl>
                                          <p:spTgt spid="10">
                                            <p:txEl>
                                              <p:pRg st="10" end="10"/>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10">
                                            <p:txEl>
                                              <p:pRg st="11" end="11"/>
                                            </p:txEl>
                                          </p:spTgt>
                                        </p:tgtEl>
                                        <p:attrNameLst>
                                          <p:attrName>style.visibility</p:attrName>
                                        </p:attrNameLst>
                                      </p:cBhvr>
                                      <p:to>
                                        <p:strVal val="visible"/>
                                      </p:to>
                                    </p:set>
                                    <p:animEffect transition="in" filter="circle(in)">
                                      <p:cBhvr>
                                        <p:cTn id="31" dur="2000"/>
                                        <p:tgtEl>
                                          <p:spTgt spid="10">
                                            <p:txEl>
                                              <p:pRg st="11" end="11"/>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animEffect transition="in" filter="circle(in)">
                                      <p:cBhvr>
                                        <p:cTn id="34" dur="2000"/>
                                        <p:tgtEl>
                                          <p:spTgt spid="10">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anim calcmode="lin" valueType="num">
                                      <p:cBhvr additive="base">
                                        <p:cTn id="39"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40" dur="500"/>
                                        <p:tgtEl>
                                          <p:spTgt spid="10">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Effect transition="in" filter="checkerboard(across)">
                                      <p:cBhvr>
                                        <p:cTn id="45" dur="500"/>
                                        <p:tgtEl>
                                          <p:spTgt spid="1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0">
                                            <p:txEl>
                                              <p:pRg st="14" end="14"/>
                                            </p:txEl>
                                          </p:spTgt>
                                        </p:tgtEl>
                                        <p:attrNameLst>
                                          <p:attrName>style.visibility</p:attrName>
                                        </p:attrNameLst>
                                      </p:cBhvr>
                                      <p:to>
                                        <p:strVal val="visible"/>
                                      </p:to>
                                    </p:set>
                                    <p:animEffect transition="in" filter="blinds(horizontal)">
                                      <p:cBhvr>
                                        <p:cTn id="50" dur="500"/>
                                        <p:tgtEl>
                                          <p:spTgt spid="10">
                                            <p:txEl>
                                              <p:pRg st="14" end="14"/>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10">
                                            <p:txEl>
                                              <p:pRg st="15" end="15"/>
                                            </p:txEl>
                                          </p:spTgt>
                                        </p:tgtEl>
                                        <p:attrNameLst>
                                          <p:attrName>style.visibility</p:attrName>
                                        </p:attrNameLst>
                                      </p:cBhvr>
                                      <p:to>
                                        <p:strVal val="visible"/>
                                      </p:to>
                                    </p:set>
                                    <p:animEffect transition="in" filter="blinds(horizontal)">
                                      <p:cBhvr>
                                        <p:cTn id="53" dur="500"/>
                                        <p:tgtEl>
                                          <p:spTgt spid="10">
                                            <p:txEl>
                                              <p:pRg st="15" end="1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0">
                                            <p:txEl>
                                              <p:pRg st="3" end="3"/>
                                            </p:txEl>
                                          </p:spTgt>
                                        </p:tgtEl>
                                        <p:attrNameLst>
                                          <p:attrName>style.visibility</p:attrName>
                                        </p:attrNameLst>
                                      </p:cBhvr>
                                      <p:to>
                                        <p:strVal val="visible"/>
                                      </p:to>
                                    </p:set>
                                    <p:animEffect transition="in" filter="blinds(horizontal)">
                                      <p:cBhvr>
                                        <p:cTn id="58" dur="500"/>
                                        <p:tgtEl>
                                          <p:spTgt spid="10">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0">
                                            <p:txEl>
                                              <p:pRg st="1" end="1"/>
                                            </p:txEl>
                                          </p:spTgt>
                                        </p:tgtEl>
                                        <p:attrNameLst>
                                          <p:attrName>style.visibility</p:attrName>
                                        </p:attrNameLst>
                                      </p:cBhvr>
                                      <p:to>
                                        <p:strVal val="visible"/>
                                      </p:to>
                                    </p:set>
                                    <p:anim calcmode="lin" valueType="num">
                                      <p:cBhvr additive="base">
                                        <p:cTn id="6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nodeType="clickEffect">
                                  <p:stCondLst>
                                    <p:cond delay="0"/>
                                  </p:stCondLst>
                                  <p:childTnLst>
                                    <p:set>
                                      <p:cBhvr>
                                        <p:cTn id="68" dur="1" fill="hold">
                                          <p:stCondLst>
                                            <p:cond delay="0"/>
                                          </p:stCondLst>
                                        </p:cTn>
                                        <p:tgtEl>
                                          <p:spTgt spid="10">
                                            <p:txEl>
                                              <p:pRg st="13" end="13"/>
                                            </p:txEl>
                                          </p:spTgt>
                                        </p:tgtEl>
                                        <p:attrNameLst>
                                          <p:attrName>style.visibility</p:attrName>
                                        </p:attrNameLst>
                                      </p:cBhvr>
                                      <p:to>
                                        <p:strVal val="visible"/>
                                      </p:to>
                                    </p:set>
                                    <p:animEffect transition="in" filter="randombar(horizontal)">
                                      <p:cBhvr>
                                        <p:cTn id="69" dur="500"/>
                                        <p:tgtEl>
                                          <p:spTgt spid="10">
                                            <p:txEl>
                                              <p:pRg st="13" end="1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nodeType="clickEffect">
                                  <p:stCondLst>
                                    <p:cond delay="0"/>
                                  </p:stCondLst>
                                  <p:childTnLst>
                                    <p:set>
                                      <p:cBhvr>
                                        <p:cTn id="73" dur="1" fill="hold">
                                          <p:stCondLst>
                                            <p:cond delay="0"/>
                                          </p:stCondLst>
                                        </p:cTn>
                                        <p:tgtEl>
                                          <p:spTgt spid="10">
                                            <p:txEl>
                                              <p:pRg st="4" end="4"/>
                                            </p:txEl>
                                          </p:spTgt>
                                        </p:tgtEl>
                                        <p:attrNameLst>
                                          <p:attrName>style.visibility</p:attrName>
                                        </p:attrNameLst>
                                      </p:cBhvr>
                                      <p:to>
                                        <p:strVal val="visible"/>
                                      </p:to>
                                    </p:set>
                                    <p:animEffect transition="in" filter="circle(in)">
                                      <p:cBhvr>
                                        <p:cTn id="74" dur="2000"/>
                                        <p:tgtEl>
                                          <p:spTgt spid="10">
                                            <p:txEl>
                                              <p:pRg st="4" end="4"/>
                                            </p:txEl>
                                          </p:spTgt>
                                        </p:tgtEl>
                                      </p:cBhvr>
                                    </p:animEffect>
                                  </p:childTnLst>
                                </p:cTn>
                              </p:par>
                              <p:par>
                                <p:cTn id="75" presetID="6" presetClass="entr" presetSubtype="16" fill="hold" nodeType="withEffect">
                                  <p:stCondLst>
                                    <p:cond delay="0"/>
                                  </p:stCondLst>
                                  <p:childTnLst>
                                    <p:set>
                                      <p:cBhvr>
                                        <p:cTn id="76" dur="1" fill="hold">
                                          <p:stCondLst>
                                            <p:cond delay="0"/>
                                          </p:stCondLst>
                                        </p:cTn>
                                        <p:tgtEl>
                                          <p:spTgt spid="10">
                                            <p:txEl>
                                              <p:pRg st="5" end="5"/>
                                            </p:txEl>
                                          </p:spTgt>
                                        </p:tgtEl>
                                        <p:attrNameLst>
                                          <p:attrName>style.visibility</p:attrName>
                                        </p:attrNameLst>
                                      </p:cBhvr>
                                      <p:to>
                                        <p:strVal val="visible"/>
                                      </p:to>
                                    </p:set>
                                    <p:animEffect transition="in" filter="circle(in)">
                                      <p:cBhvr>
                                        <p:cTn id="77" dur="2000"/>
                                        <p:tgtEl>
                                          <p:spTgt spid="10">
                                            <p:txEl>
                                              <p:pRg st="5" end="5"/>
                                            </p:txEl>
                                          </p:spTgt>
                                        </p:tgtEl>
                                      </p:cBhvr>
                                    </p:animEffect>
                                  </p:childTnLst>
                                </p:cTn>
                              </p:par>
                              <p:par>
                                <p:cTn id="78" presetID="6" presetClass="entr" presetSubtype="16" fill="hold" nodeType="withEffect">
                                  <p:stCondLst>
                                    <p:cond delay="0"/>
                                  </p:stCondLst>
                                  <p:childTnLst>
                                    <p:set>
                                      <p:cBhvr>
                                        <p:cTn id="79" dur="1" fill="hold">
                                          <p:stCondLst>
                                            <p:cond delay="0"/>
                                          </p:stCondLst>
                                        </p:cTn>
                                        <p:tgtEl>
                                          <p:spTgt spid="10">
                                            <p:txEl>
                                              <p:pRg st="6" end="6"/>
                                            </p:txEl>
                                          </p:spTgt>
                                        </p:tgtEl>
                                        <p:attrNameLst>
                                          <p:attrName>style.visibility</p:attrName>
                                        </p:attrNameLst>
                                      </p:cBhvr>
                                      <p:to>
                                        <p:strVal val="visible"/>
                                      </p:to>
                                    </p:set>
                                    <p:animEffect transition="in" filter="circle(in)">
                                      <p:cBhvr>
                                        <p:cTn id="80" dur="2000"/>
                                        <p:tgtEl>
                                          <p:spTgt spid="10">
                                            <p:txEl>
                                              <p:pRg st="6" end="6"/>
                                            </p:txEl>
                                          </p:spTgt>
                                        </p:tgtEl>
                                      </p:cBhvr>
                                    </p:animEffect>
                                  </p:childTnLst>
                                </p:cTn>
                              </p:par>
                              <p:par>
                                <p:cTn id="81" presetID="6" presetClass="entr" presetSubtype="16" fill="hold" nodeType="withEffect">
                                  <p:stCondLst>
                                    <p:cond delay="0"/>
                                  </p:stCondLst>
                                  <p:childTnLst>
                                    <p:set>
                                      <p:cBhvr>
                                        <p:cTn id="82" dur="1" fill="hold">
                                          <p:stCondLst>
                                            <p:cond delay="0"/>
                                          </p:stCondLst>
                                        </p:cTn>
                                        <p:tgtEl>
                                          <p:spTgt spid="10">
                                            <p:txEl>
                                              <p:pRg st="7" end="7"/>
                                            </p:txEl>
                                          </p:spTgt>
                                        </p:tgtEl>
                                        <p:attrNameLst>
                                          <p:attrName>style.visibility</p:attrName>
                                        </p:attrNameLst>
                                      </p:cBhvr>
                                      <p:to>
                                        <p:strVal val="visible"/>
                                      </p:to>
                                    </p:set>
                                    <p:animEffect transition="in" filter="circle(in)">
                                      <p:cBhvr>
                                        <p:cTn id="83" dur="2000"/>
                                        <p:tgtEl>
                                          <p:spTgt spid="10">
                                            <p:txEl>
                                              <p:pRg st="7" end="7"/>
                                            </p:txEl>
                                          </p:spTgt>
                                        </p:tgtEl>
                                      </p:cBhvr>
                                    </p:animEffect>
                                  </p:childTnLst>
                                </p:cTn>
                              </p:par>
                              <p:par>
                                <p:cTn id="84" presetID="6" presetClass="entr" presetSubtype="16" fill="hold" nodeType="withEffect">
                                  <p:stCondLst>
                                    <p:cond delay="0"/>
                                  </p:stCondLst>
                                  <p:childTnLst>
                                    <p:set>
                                      <p:cBhvr>
                                        <p:cTn id="85" dur="1" fill="hold">
                                          <p:stCondLst>
                                            <p:cond delay="0"/>
                                          </p:stCondLst>
                                        </p:cTn>
                                        <p:tgtEl>
                                          <p:spTgt spid="10">
                                            <p:txEl>
                                              <p:pRg st="8" end="8"/>
                                            </p:txEl>
                                          </p:spTgt>
                                        </p:tgtEl>
                                        <p:attrNameLst>
                                          <p:attrName>style.visibility</p:attrName>
                                        </p:attrNameLst>
                                      </p:cBhvr>
                                      <p:to>
                                        <p:strVal val="visible"/>
                                      </p:to>
                                    </p:set>
                                    <p:animEffect transition="in" filter="circle(in)">
                                      <p:cBhvr>
                                        <p:cTn id="86" dur="20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运算符的优先级</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777615"/>
            <a:ext cx="5489575" cy="1043940"/>
            <a:chOff x="8472" y="5681"/>
            <a:chExt cx="8645" cy="1644"/>
          </a:xfrm>
        </p:grpSpPr>
        <p:sp>
          <p:nvSpPr>
            <p:cNvPr id="15" name="TextBox 35"/>
            <p:cNvSpPr txBox="1">
              <a:spLocks noChangeArrowheads="1"/>
            </p:cNvSpPr>
            <p:nvPr/>
          </p:nvSpPr>
          <p:spPr bwMode="auto">
            <a:xfrm>
              <a:off x="9159" y="5681"/>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了解</a:t>
              </a:r>
              <a:r>
                <a:rPr lang="zh-CN" altLang="en-US" sz="2000" dirty="0">
                  <a:solidFill>
                    <a:srgbClr val="1369B2"/>
                  </a:solidFill>
                  <a:latin typeface="微软雅黑" panose="020B0503020204020204" pitchFamily="34" charset="-122"/>
                  <a:ea typeface="微软雅黑" panose="020B0503020204020204" pitchFamily="34" charset="-122"/>
                </a:rPr>
                <a:t>运算符的优先级</a:t>
              </a:r>
              <a:r>
                <a:rPr lang="zh-CN" altLang="en-US" sz="2000" dirty="0">
                  <a:solidFill>
                    <a:srgbClr val="595959"/>
                  </a:solidFill>
                  <a:latin typeface="微软雅黑" panose="020B0503020204020204" pitchFamily="34" charset="-122"/>
                  <a:ea typeface="微软雅黑" panose="020B0503020204020204" pitchFamily="34" charset="-122"/>
                </a:rPr>
                <a:t>，能够根据运算符的优先级分析出程序运算的先后顺序</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运算符的优先级</a:t>
            </a:r>
          </a:p>
        </p:txBody>
      </p:sp>
      <p:sp>
        <p:nvSpPr>
          <p:cNvPr id="4" name="Chevron 3"/>
          <p:cNvSpPr/>
          <p:nvPr>
            <p:custDataLst>
              <p:tags r:id="rId1"/>
            </p:custDataLst>
          </p:nvPr>
        </p:nvSpPr>
        <p:spPr>
          <a:xfrm>
            <a:off x="973455" y="1342390"/>
            <a:ext cx="25558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315888" y="1482349"/>
            <a:ext cx="196088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运算符</a:t>
            </a:r>
            <a:r>
              <a:rPr lang="zh-CN" sz="2000" dirty="0">
                <a:solidFill>
                  <a:srgbClr val="1369B2"/>
                </a:solidFill>
                <a:latin typeface="微软雅黑" panose="020B0503020204020204" pitchFamily="34" charset="-122"/>
                <a:ea typeface="微软雅黑" panose="020B0503020204020204" pitchFamily="34" charset="-122"/>
                <a:sym typeface="+mn-ea"/>
              </a:rPr>
              <a:t>的优先级</a:t>
            </a:r>
          </a:p>
        </p:txBody>
      </p:sp>
      <p:sp>
        <p:nvSpPr>
          <p:cNvPr id="100" name="文本框 99"/>
          <p:cNvSpPr txBox="1"/>
          <p:nvPr/>
        </p:nvSpPr>
        <p:spPr>
          <a:xfrm>
            <a:off x="3649345" y="937260"/>
            <a:ext cx="7882890" cy="1476375"/>
          </a:xfrm>
          <a:prstGeom prst="rect">
            <a:avLst/>
          </a:prstGeom>
          <a:noFill/>
          <a:ln w="9525">
            <a:noFill/>
          </a:ln>
        </p:spPr>
        <p:txBody>
          <a:bodyPr wrap="square">
            <a:spAutoFit/>
          </a:bodyPr>
          <a:lstStyle/>
          <a:p>
            <a:pPr indent="0" fontAlgn="auto">
              <a:lnSpc>
                <a:spcPct val="150000"/>
              </a:lnSpc>
            </a:pPr>
            <a:r>
              <a:rPr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复杂的表达式进行运算时，要明确表达式中所有运算符参与运算的先后顺序，通常把这种顺序称作</a:t>
            </a:r>
            <a:r>
              <a:rPr sz="2000" b="0">
                <a:solidFill>
                  <a:srgbClr val="1369B2"/>
                </a:solidFill>
                <a:uFillTx/>
                <a:latin typeface="微软雅黑" panose="020B0503020204020204" pitchFamily="34" charset="-122"/>
                <a:ea typeface="微软雅黑" panose="020B0503020204020204" pitchFamily="34" charset="-122"/>
                <a:cs typeface="微软雅黑" panose="020B0503020204020204" pitchFamily="34" charset="-122"/>
              </a:rPr>
              <a:t>运算符的优先级</a:t>
            </a:r>
            <a:r>
              <a:rPr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。运算符的优先级</a:t>
            </a:r>
            <a:r>
              <a:rPr lang="zh-CN"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如下表所示。</a:t>
            </a:r>
          </a:p>
        </p:txBody>
      </p:sp>
      <p:graphicFrame>
        <p:nvGraphicFramePr>
          <p:cNvPr id="15" name="表格 14"/>
          <p:cNvGraphicFramePr>
            <a:graphicFrameLocks noGrp="1"/>
          </p:cNvGraphicFramePr>
          <p:nvPr>
            <p:custDataLst>
              <p:tags r:id="rId2"/>
            </p:custDataLst>
          </p:nvPr>
        </p:nvGraphicFramePr>
        <p:xfrm>
          <a:off x="1489382" y="2450624"/>
          <a:ext cx="9208135" cy="3662680"/>
        </p:xfrm>
        <a:graphic>
          <a:graphicData uri="http://schemas.openxmlformats.org/drawingml/2006/table">
            <a:tbl>
              <a:tblPr>
                <a:tableStyleId>{7DF18680-E054-41AD-8BC1-D1AEF772440D}</a:tableStyleId>
              </a:tblPr>
              <a:tblGrid>
                <a:gridCol w="3691255">
                  <a:extLst>
                    <a:ext uri="{9D8B030D-6E8A-4147-A177-3AD203B41FA5}">
                      <a16:colId xmlns:a16="http://schemas.microsoft.com/office/drawing/2014/main" val="20000"/>
                    </a:ext>
                  </a:extLst>
                </a:gridCol>
                <a:gridCol w="551688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优先级</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运算符</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1</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  ()</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2</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  ~  !  (数据类型)</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3</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  %</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4</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5</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&lt;&lt;  &gt;&gt;  &gt;&gt;&gt;</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6</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&lt;  &gt; &lt;=  &gt;=</a:t>
                      </a:r>
                    </a:p>
                  </a:txBody>
                  <a:tcPr marL="68580" marR="68580" marT="0" marB="0">
                    <a:solidFill>
                      <a:srgbClr val="F2F2F2"/>
                    </a:solidFill>
                  </a:tcPr>
                </a:tc>
                <a:extLst>
                  <a:ext uri="{0D108BD9-81ED-4DB2-BD59-A6C34878D82A}">
                    <a16:rowId xmlns:a16="http://schemas.microsoft.com/office/drawing/2014/main" val="10006"/>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7</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p>
                  </a:txBody>
                  <a:tcPr marL="68580" marR="68580" marT="0" marB="0">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运算符的优先级</a:t>
            </a:r>
          </a:p>
        </p:txBody>
      </p:sp>
      <p:sp>
        <p:nvSpPr>
          <p:cNvPr id="4" name="Chevron 3"/>
          <p:cNvSpPr/>
          <p:nvPr>
            <p:custDataLst>
              <p:tags r:id="rId1"/>
            </p:custDataLst>
          </p:nvPr>
        </p:nvSpPr>
        <p:spPr>
          <a:xfrm>
            <a:off x="973455" y="983615"/>
            <a:ext cx="25558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315888" y="1123574"/>
            <a:ext cx="196088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运算符</a:t>
            </a:r>
            <a:r>
              <a:rPr lang="zh-CN" sz="2000" dirty="0">
                <a:solidFill>
                  <a:srgbClr val="1369B2"/>
                </a:solidFill>
                <a:latin typeface="微软雅黑" panose="020B0503020204020204" pitchFamily="34" charset="-122"/>
                <a:ea typeface="微软雅黑" panose="020B0503020204020204" pitchFamily="34" charset="-122"/>
                <a:sym typeface="+mn-ea"/>
              </a:rPr>
              <a:t>的优先级</a:t>
            </a:r>
          </a:p>
        </p:txBody>
      </p:sp>
      <p:graphicFrame>
        <p:nvGraphicFramePr>
          <p:cNvPr id="15" name="表格 14"/>
          <p:cNvGraphicFramePr>
            <a:graphicFrameLocks noGrp="1"/>
          </p:cNvGraphicFramePr>
          <p:nvPr>
            <p:custDataLst>
              <p:tags r:id="rId2"/>
            </p:custDataLst>
          </p:nvPr>
        </p:nvGraphicFramePr>
        <p:xfrm>
          <a:off x="1489382" y="1876584"/>
          <a:ext cx="9208135" cy="3662680"/>
        </p:xfrm>
        <a:graphic>
          <a:graphicData uri="http://schemas.openxmlformats.org/drawingml/2006/table">
            <a:tbl>
              <a:tblPr>
                <a:tableStyleId>{7DF18680-E054-41AD-8BC1-D1AEF772440D}</a:tableStyleId>
              </a:tblPr>
              <a:tblGrid>
                <a:gridCol w="3691255">
                  <a:extLst>
                    <a:ext uri="{9D8B030D-6E8A-4147-A177-3AD203B41FA5}">
                      <a16:colId xmlns:a16="http://schemas.microsoft.com/office/drawing/2014/main" val="20000"/>
                    </a:ext>
                  </a:extLst>
                </a:gridCol>
                <a:gridCol w="551688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优先级</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运算符</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8</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&amp;</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9</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10</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11</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&amp;&amp;</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12</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13</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t>
                      </a:r>
                    </a:p>
                  </a:txBody>
                  <a:tcPr marL="68580" marR="68580" marT="0" marB="0">
                    <a:solidFill>
                      <a:srgbClr val="F2F2F2"/>
                    </a:solidFill>
                  </a:tcPr>
                </a:tc>
                <a:extLst>
                  <a:ext uri="{0D108BD9-81ED-4DB2-BD59-A6C34878D82A}">
                    <a16:rowId xmlns:a16="http://schemas.microsoft.com/office/drawing/2014/main" val="10006"/>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14</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  /=  %=  +=  -=  &lt;&lt;=  &gt;&gt;=  &gt;&gt;&gt;=  &amp;=  ^=  |=</a:t>
                      </a:r>
                    </a:p>
                  </a:txBody>
                  <a:tcPr marL="68580" marR="68580" marT="0" marB="0">
                    <a:solidFill>
                      <a:srgbClr val="F2F2F2"/>
                    </a:solidFill>
                  </a:tcPr>
                </a:tc>
                <a:extLst>
                  <a:ext uri="{0D108BD9-81ED-4DB2-BD59-A6C34878D82A}">
                    <a16:rowId xmlns:a16="http://schemas.microsoft.com/office/drawing/2014/main" val="10007"/>
                  </a:ext>
                </a:extLst>
              </a:tr>
            </a:tbl>
          </a:graphicData>
        </a:graphic>
      </p:graphicFrame>
      <p:sp>
        <p:nvSpPr>
          <p:cNvPr id="3" name="文本框 2"/>
          <p:cNvSpPr txBox="1"/>
          <p:nvPr/>
        </p:nvSpPr>
        <p:spPr>
          <a:xfrm>
            <a:off x="973455" y="5539105"/>
            <a:ext cx="4461510" cy="553085"/>
          </a:xfrm>
          <a:prstGeom prst="rect">
            <a:avLst/>
          </a:prstGeom>
          <a:noFill/>
        </p:spPr>
        <p:txBody>
          <a:bodyPr wrap="square" rtlCol="0">
            <a:spAutoFit/>
          </a:bodyPr>
          <a:lstStyle/>
          <a:p>
            <a:pPr indent="0" fontAlgn="auto">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注意：数字越小优先级越高。</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运算符的优先级</a:t>
            </a:r>
          </a:p>
        </p:txBody>
      </p:sp>
      <p:sp>
        <p:nvSpPr>
          <p:cNvPr id="2" name="Chevron 3"/>
          <p:cNvSpPr/>
          <p:nvPr>
            <p:custDataLst>
              <p:tags r:id="rId1"/>
            </p:custDataLst>
          </p:nvPr>
        </p:nvSpPr>
        <p:spPr>
          <a:xfrm>
            <a:off x="1143635" y="1105535"/>
            <a:ext cx="3571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86068" y="1245494"/>
            <a:ext cx="2976880" cy="398780"/>
          </a:xfrm>
          <a:prstGeom prst="rect">
            <a:avLst/>
          </a:prstGeom>
          <a:noFill/>
        </p:spPr>
        <p:txBody>
          <a:bodyPr wrap="none" rtlCol="0">
            <a:spAutoFit/>
          </a:bodyPr>
          <a:lstStyle/>
          <a:p>
            <a:r>
              <a:rPr lang="zh-CN" sz="2000" dirty="0">
                <a:solidFill>
                  <a:srgbClr val="1369B2"/>
                </a:solidFill>
                <a:latin typeface="微软雅黑" panose="020B0503020204020204" pitchFamily="34" charset="-122"/>
                <a:ea typeface="微软雅黑" panose="020B0503020204020204" pitchFamily="34" charset="-122"/>
                <a:sym typeface="+mn-ea"/>
              </a:rPr>
              <a:t>举例说明运算符的优先级</a:t>
            </a:r>
          </a:p>
        </p:txBody>
      </p:sp>
      <p:sp>
        <p:nvSpPr>
          <p:cNvPr id="6" name="矩形 5"/>
          <p:cNvSpPr/>
          <p:nvPr/>
        </p:nvSpPr>
        <p:spPr>
          <a:xfrm>
            <a:off x="3470910" y="2553970"/>
            <a:ext cx="5247640" cy="13608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a =2;</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b = a + 3*a;</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System.out.println(b);		</a:t>
            </a:r>
          </a:p>
        </p:txBody>
      </p:sp>
      <p:sp>
        <p:nvSpPr>
          <p:cNvPr id="100" name="文本框 99"/>
          <p:cNvSpPr txBox="1"/>
          <p:nvPr/>
        </p:nvSpPr>
        <p:spPr>
          <a:xfrm>
            <a:off x="1143635" y="4679315"/>
            <a:ext cx="9704070" cy="101473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上述代码运行结果为8，由于运算符“*”的优先级高于运算符“+”，因此先运算3*a，得到的结果是6，再将6与a相加，得到最后的结果8。</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程序的基本格式</a:t>
            </a:r>
          </a:p>
        </p:txBody>
      </p:sp>
      <p:sp>
        <p:nvSpPr>
          <p:cNvPr id="8" name="文本框 7"/>
          <p:cNvSpPr txBox="1"/>
          <p:nvPr/>
        </p:nvSpPr>
        <p:spPr>
          <a:xfrm>
            <a:off x="1405890" y="2273935"/>
            <a:ext cx="9378950" cy="1476375"/>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（2）Java语言是严格</a:t>
            </a:r>
            <a:r>
              <a:rPr sz="2000" dirty="0">
                <a:solidFill>
                  <a:srgbClr val="1369B2"/>
                </a:solidFill>
                <a:latin typeface="微软雅黑" panose="020B0503020204020204" pitchFamily="34" charset="-122"/>
                <a:ea typeface="微软雅黑" panose="020B0503020204020204" pitchFamily="34" charset="-122"/>
                <a:cs typeface="+mn-ea"/>
              </a:rPr>
              <a:t>区分大小写</a:t>
            </a:r>
            <a:r>
              <a:rPr sz="2000" dirty="0">
                <a:solidFill>
                  <a:srgbClr val="595959"/>
                </a:solidFill>
                <a:latin typeface="微软雅黑" panose="020B0503020204020204" pitchFamily="34" charset="-122"/>
                <a:ea typeface="微软雅黑" panose="020B0503020204020204" pitchFamily="34" charset="-122"/>
                <a:cs typeface="+mn-ea"/>
              </a:rPr>
              <a:t>的。在定义类时，不能将class写成Class，否则编译器会报错。程序中定义一个computer类的同时，还可以定义一个Computer</a:t>
            </a:r>
            <a:r>
              <a:rPr sz="2000" dirty="0">
                <a:solidFill>
                  <a:srgbClr val="595959"/>
                </a:solidFill>
                <a:latin typeface="微软雅黑" panose="020B0503020204020204" pitchFamily="34" charset="-122"/>
                <a:ea typeface="微软雅黑" panose="020B0503020204020204" pitchFamily="34" charset="-122"/>
                <a:cs typeface="+mn-ea"/>
                <a:sym typeface="+mn-ea"/>
              </a:rPr>
              <a:t>类</a:t>
            </a:r>
            <a:r>
              <a:rPr sz="2000" dirty="0">
                <a:solidFill>
                  <a:srgbClr val="595959"/>
                </a:solidFill>
                <a:latin typeface="微软雅黑" panose="020B0503020204020204" pitchFamily="34" charset="-122"/>
                <a:ea typeface="微软雅黑" panose="020B0503020204020204" pitchFamily="34" charset="-122"/>
                <a:cs typeface="+mn-ea"/>
              </a:rPr>
              <a:t>，computer和Computer是两个完全不同的符号，在使用时务必注意。</a:t>
            </a:r>
          </a:p>
        </p:txBody>
      </p:sp>
      <p:sp>
        <p:nvSpPr>
          <p:cNvPr id="3" name="Chevron 3"/>
          <p:cNvSpPr/>
          <p:nvPr>
            <p:custDataLst>
              <p:tags r:id="rId1"/>
            </p:custDataLst>
          </p:nvPr>
        </p:nvSpPr>
        <p:spPr>
          <a:xfrm>
            <a:off x="1143635" y="1105535"/>
            <a:ext cx="38284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42558" y="1245494"/>
            <a:ext cx="348234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编写</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en-US" sz="2000" dirty="0">
                <a:solidFill>
                  <a:srgbClr val="1369B2"/>
                </a:solidFill>
                <a:latin typeface="微软雅黑" panose="020B0503020204020204" pitchFamily="34" charset="-122"/>
                <a:ea typeface="微软雅黑" panose="020B0503020204020204" pitchFamily="34" charset="-122"/>
                <a:sym typeface="+mn-ea"/>
              </a:rPr>
              <a:t>程序的四点注意事项</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运算符的优先级</a:t>
            </a:r>
          </a:p>
        </p:txBody>
      </p:sp>
      <p:sp>
        <p:nvSpPr>
          <p:cNvPr id="2" name="Chevron 3"/>
          <p:cNvSpPr/>
          <p:nvPr>
            <p:custDataLst>
              <p:tags r:id="rId1"/>
            </p:custDataLst>
          </p:nvPr>
        </p:nvSpPr>
        <p:spPr>
          <a:xfrm>
            <a:off x="1143635" y="1105535"/>
            <a:ext cx="3571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86068" y="1245494"/>
            <a:ext cx="2976880" cy="398780"/>
          </a:xfrm>
          <a:prstGeom prst="rect">
            <a:avLst/>
          </a:prstGeom>
          <a:noFill/>
        </p:spPr>
        <p:txBody>
          <a:bodyPr wrap="none" rtlCol="0">
            <a:spAutoFit/>
          </a:bodyPr>
          <a:lstStyle/>
          <a:p>
            <a:r>
              <a:rPr lang="zh-CN" sz="2000" dirty="0">
                <a:solidFill>
                  <a:srgbClr val="1369B2"/>
                </a:solidFill>
                <a:latin typeface="微软雅黑" panose="020B0503020204020204" pitchFamily="34" charset="-122"/>
                <a:ea typeface="微软雅黑" panose="020B0503020204020204" pitchFamily="34" charset="-122"/>
                <a:sym typeface="+mn-ea"/>
              </a:rPr>
              <a:t>举例说明运算符的优先级</a:t>
            </a:r>
          </a:p>
        </p:txBody>
      </p:sp>
      <p:sp>
        <p:nvSpPr>
          <p:cNvPr id="6" name="矩形 5"/>
          <p:cNvSpPr/>
          <p:nvPr/>
        </p:nvSpPr>
        <p:spPr>
          <a:xfrm>
            <a:off x="3470910" y="2553970"/>
            <a:ext cx="5247640" cy="13608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a =2;</a:t>
            </a: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b = (a+3) * a;</a:t>
            </a: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System.out.println(b);		</a:t>
            </a:r>
          </a:p>
        </p:txBody>
      </p:sp>
      <p:sp>
        <p:nvSpPr>
          <p:cNvPr id="100" name="文本框 99"/>
          <p:cNvSpPr txBox="1"/>
          <p:nvPr/>
        </p:nvSpPr>
        <p:spPr>
          <a:xfrm>
            <a:off x="1143635" y="4679315"/>
            <a:ext cx="9704070" cy="101473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上述代码运行结果为10，由于运算符“()”的优先级最高，因此先运算括号内的a+3，得到的结果是5，再将5与a相乘，得到最后的结果10</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6776-57A3-0044-80E5-4A85ED81F8A2}"/>
              </a:ext>
            </a:extLst>
          </p:cNvPr>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2.3.5 </a:t>
            </a:r>
            <a:r>
              <a:rPr lang="zh-TW" altLang="en-US" sz="2400" b="1" dirty="0">
                <a:solidFill>
                  <a:srgbClr val="595959"/>
                </a:solidFill>
                <a:latin typeface="微软雅黑" panose="020B0503020204020204" pitchFamily="34" charset="-122"/>
                <a:ea typeface="微软雅黑" panose="020B0503020204020204" pitchFamily="34" charset="-122"/>
                <a:cs typeface="+mn-ea"/>
                <a:sym typeface="+mn-lt"/>
              </a:rPr>
              <a:t>条件</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a:t>
            </a:r>
          </a:p>
        </p:txBody>
      </p:sp>
      <p:sp>
        <p:nvSpPr>
          <p:cNvPr id="3" name="Rectangle 2">
            <a:extLst>
              <a:ext uri="{FF2B5EF4-FFF2-40B4-BE49-F238E27FC236}">
                <a16:creationId xmlns:a16="http://schemas.microsoft.com/office/drawing/2014/main" id="{391F6F6D-DA62-0D43-8054-AC12781F0030}"/>
              </a:ext>
            </a:extLst>
          </p:cNvPr>
          <p:cNvSpPr/>
          <p:nvPr/>
        </p:nvSpPr>
        <p:spPr>
          <a:xfrm>
            <a:off x="479206" y="1269794"/>
            <a:ext cx="10944000" cy="4893647"/>
          </a:xfrm>
          <a:prstGeom prst="rect">
            <a:avLst/>
          </a:prstGeom>
        </p:spPr>
        <p:txBody>
          <a:bodyPr wrap="square">
            <a:spAutoFit/>
          </a:bodyPr>
          <a:lstStyle/>
          <a:p>
            <a:r>
              <a:rPr lang="zh-CN" altLang="en-US" dirty="0">
                <a:latin typeface="Microsoft YaHei" panose="020B0503020204020204" pitchFamily="34" charset="-122"/>
                <a:ea typeface="Microsoft YaHei" panose="020B0503020204020204" pitchFamily="34" charset="-122"/>
              </a:rPr>
              <a:t>       条件运算符</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是</a:t>
            </a:r>
            <a:r>
              <a:rPr lang="en-US" altLang="zh-CN" dirty="0">
                <a:latin typeface="Microsoft YaHei" panose="020B0503020204020204" pitchFamily="34" charset="-122"/>
                <a:ea typeface="Microsoft YaHei" panose="020B0503020204020204" pitchFamily="34" charset="-122"/>
              </a:rPr>
              <a:t>JAVA</a:t>
            </a:r>
            <a:r>
              <a:rPr lang="zh-CN" altLang="en-US" dirty="0">
                <a:latin typeface="Microsoft YaHei" panose="020B0503020204020204" pitchFamily="34" charset="-122"/>
                <a:ea typeface="Microsoft YaHei" panose="020B0503020204020204" pitchFamily="34" charset="-122"/>
              </a:rPr>
              <a:t>语言中唯一的一个三目运算符，它是对第一个表达式作真</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假检测，然后根据结果返回另外两个表达式中的一个。</a:t>
            </a:r>
            <a:endParaRPr lang="en-US" altLang="zh-CN" dirty="0">
              <a:latin typeface="Microsoft YaHei" panose="020B0503020204020204" pitchFamily="34" charset="-122"/>
              <a:ea typeface="Microsoft YaHei" panose="020B0503020204020204" pitchFamily="34" charset="-122"/>
            </a:endParaRPr>
          </a:p>
          <a:p>
            <a:br>
              <a:rPr lang="zh-CN" altLang="en-US" dirty="0">
                <a:latin typeface="Microsoft YaHei" panose="020B0503020204020204" pitchFamily="34" charset="-122"/>
                <a:ea typeface="Microsoft YaHei" panose="020B0503020204020204" pitchFamily="34" charset="-122"/>
              </a:rPr>
            </a:b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&lt;</a:t>
            </a:r>
            <a:r>
              <a:rPr lang="zh-CN" altLang="en-US" dirty="0">
                <a:latin typeface="Microsoft YaHei" panose="020B0503020204020204" pitchFamily="34" charset="-122"/>
                <a:ea typeface="Microsoft YaHei" panose="020B0503020204020204" pitchFamily="34" charset="-122"/>
              </a:rPr>
              <a:t>表达式</a:t>
            </a:r>
            <a:r>
              <a:rPr lang="en-US" altLang="zh-CN" dirty="0">
                <a:latin typeface="Microsoft YaHei" panose="020B0503020204020204" pitchFamily="34" charset="-122"/>
                <a:ea typeface="Microsoft YaHei" panose="020B0503020204020204" pitchFamily="34" charset="-122"/>
              </a:rPr>
              <a:t>1&gt;?&lt;</a:t>
            </a:r>
            <a:r>
              <a:rPr lang="zh-CN" altLang="en-US" dirty="0">
                <a:latin typeface="Microsoft YaHei" panose="020B0503020204020204" pitchFamily="34" charset="-122"/>
                <a:ea typeface="Microsoft YaHei" panose="020B0503020204020204" pitchFamily="34" charset="-122"/>
              </a:rPr>
              <a:t>表达式</a:t>
            </a:r>
            <a:r>
              <a:rPr lang="en-US" altLang="zh-CN" dirty="0">
                <a:latin typeface="Microsoft YaHei" panose="020B0503020204020204" pitchFamily="34" charset="-122"/>
                <a:ea typeface="Microsoft YaHei" panose="020B0503020204020204" pitchFamily="34" charset="-122"/>
              </a:rPr>
              <a:t>2&gt;:&lt;</a:t>
            </a:r>
            <a:r>
              <a:rPr lang="zh-CN" altLang="en-US" dirty="0">
                <a:latin typeface="Microsoft YaHei" panose="020B0503020204020204" pitchFamily="34" charset="-122"/>
                <a:ea typeface="Microsoft YaHei" panose="020B0503020204020204" pitchFamily="34" charset="-122"/>
              </a:rPr>
              <a:t>表达式</a:t>
            </a:r>
            <a:r>
              <a:rPr lang="en-US" altLang="zh-CN" dirty="0">
                <a:latin typeface="Microsoft YaHei" panose="020B0503020204020204" pitchFamily="34" charset="-122"/>
                <a:ea typeface="Microsoft YaHei" panose="020B0503020204020204" pitchFamily="34" charset="-122"/>
              </a:rPr>
              <a:t>3&gt;</a:t>
            </a:r>
          </a:p>
          <a:p>
            <a:br>
              <a:rPr lang="en-US" altLang="zh-CN" dirty="0">
                <a:latin typeface="Microsoft YaHei" panose="020B0503020204020204" pitchFamily="34" charset="-122"/>
                <a:ea typeface="Microsoft YaHei" panose="020B0503020204020204" pitchFamily="34" charset="-122"/>
              </a:rPr>
            </a:b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在运算中，首先对第一个表达式进行检验，如果为真，则返回表达式</a:t>
            </a:r>
            <a:r>
              <a:rPr lang="en-US" altLang="zh-CN" dirty="0">
                <a:latin typeface="Microsoft YaHei" panose="020B0503020204020204" pitchFamily="34" charset="-122"/>
                <a:ea typeface="Microsoft YaHei" panose="020B0503020204020204" pitchFamily="34" charset="-122"/>
              </a:rPr>
              <a:t>2</a:t>
            </a:r>
            <a:r>
              <a:rPr lang="zh-CN" altLang="en-US" dirty="0">
                <a:latin typeface="Microsoft YaHei" panose="020B0503020204020204" pitchFamily="34" charset="-122"/>
                <a:ea typeface="Microsoft YaHei" panose="020B0503020204020204" pitchFamily="34" charset="-122"/>
              </a:rPr>
              <a:t>的值；如果为假，则返回表达式</a:t>
            </a:r>
            <a:r>
              <a:rPr lang="en-US" altLang="zh-CN" dirty="0">
                <a:latin typeface="Microsoft YaHei" panose="020B0503020204020204" pitchFamily="34" charset="-122"/>
                <a:ea typeface="Microsoft YaHei" panose="020B0503020204020204" pitchFamily="34" charset="-122"/>
              </a:rPr>
              <a:t>3</a:t>
            </a:r>
            <a:r>
              <a:rPr lang="zh-CN" altLang="en-US" dirty="0">
                <a:latin typeface="Microsoft YaHei" panose="020B0503020204020204" pitchFamily="34" charset="-122"/>
                <a:ea typeface="Microsoft YaHei" panose="020B0503020204020204" pitchFamily="34" charset="-122"/>
              </a:rPr>
              <a:t>的值。</a:t>
            </a:r>
            <a:endParaRPr lang="en-US" altLang="zh-CN" dirty="0">
              <a:latin typeface="Microsoft YaHei" panose="020B0503020204020204" pitchFamily="34" charset="-122"/>
              <a:ea typeface="Microsoft YaHei" panose="020B0503020204020204" pitchFamily="34" charset="-122"/>
            </a:endParaRPr>
          </a:p>
          <a:p>
            <a:pPr indent="582613"/>
            <a:br>
              <a:rPr lang="zh-CN" altLang="en-US" dirty="0">
                <a:latin typeface="Microsoft YaHei" panose="020B0503020204020204" pitchFamily="34" charset="-122"/>
                <a:ea typeface="Microsoft YaHei" panose="020B0503020204020204" pitchFamily="34" charset="-122"/>
              </a:rPr>
            </a:br>
            <a:r>
              <a:rPr lang="zh-CN" altLang="en-US" dirty="0">
                <a:latin typeface="Microsoft YaHei" panose="020B0503020204020204" pitchFamily="34" charset="-122"/>
                <a:ea typeface="Microsoft YaHei" panose="020B0503020204020204" pitchFamily="34" charset="-122"/>
              </a:rPr>
              <a:t>   例如：</a:t>
            </a:r>
            <a:br>
              <a:rPr lang="zh-CN" altLang="en-US" dirty="0">
                <a:latin typeface="Microsoft YaHei" panose="020B0503020204020204" pitchFamily="34" charset="-122"/>
                <a:ea typeface="Microsoft YaHei" panose="020B0503020204020204" pitchFamily="34" charset="-122"/>
              </a:rPr>
            </a:b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	a=(b&gt;0)?b:-b;</a:t>
            </a:r>
            <a:br>
              <a:rPr lang="en-US" altLang="zh-CN" dirty="0">
                <a:latin typeface="Microsoft YaHei" panose="020B0503020204020204" pitchFamily="34" charset="-122"/>
                <a:ea typeface="Microsoft YaHei" panose="020B0503020204020204" pitchFamily="34" charset="-122"/>
              </a:rPr>
            </a:b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当</a:t>
            </a:r>
            <a:r>
              <a:rPr lang="en-US" altLang="zh-CN" dirty="0">
                <a:latin typeface="Microsoft YaHei" panose="020B0503020204020204" pitchFamily="34" charset="-122"/>
                <a:ea typeface="Microsoft YaHei" panose="020B0503020204020204" pitchFamily="34" charset="-122"/>
              </a:rPr>
              <a:t>b&gt;0</a:t>
            </a:r>
            <a:r>
              <a:rPr lang="zh-CN" altLang="en-US" dirty="0">
                <a:latin typeface="Microsoft YaHei" panose="020B0503020204020204" pitchFamily="34" charset="-122"/>
                <a:ea typeface="Microsoft YaHei" panose="020B0503020204020204" pitchFamily="34" charset="-122"/>
              </a:rPr>
              <a:t>时，</a:t>
            </a:r>
            <a:r>
              <a:rPr lang="en-US" altLang="zh-CN" dirty="0">
                <a:latin typeface="Microsoft YaHei" panose="020B0503020204020204" pitchFamily="34" charset="-122"/>
                <a:ea typeface="Microsoft YaHei" panose="020B0503020204020204" pitchFamily="34" charset="-122"/>
              </a:rPr>
              <a:t>a</a:t>
            </a:r>
            <a:r>
              <a:rPr lang="zh-CN" altLang="en-US" dirty="0">
                <a:latin typeface="Microsoft YaHei" panose="020B0503020204020204" pitchFamily="34" charset="-122"/>
                <a:ea typeface="Microsoft YaHei" panose="020B0503020204020204" pitchFamily="34" charset="-122"/>
              </a:rPr>
              <a:t>的值为</a:t>
            </a:r>
            <a:r>
              <a:rPr lang="en-US" altLang="zh-CN" dirty="0">
                <a:latin typeface="Microsoft YaHei" panose="020B0503020204020204" pitchFamily="34" charset="-122"/>
                <a:ea typeface="Microsoft YaHei" panose="020B0503020204020204" pitchFamily="34" charset="-122"/>
              </a:rPr>
              <a:t>b</a:t>
            </a:r>
            <a:r>
              <a:rPr lang="zh-CN" altLang="en-US" dirty="0">
                <a:latin typeface="Microsoft YaHei" panose="020B0503020204020204" pitchFamily="34" charset="-122"/>
                <a:ea typeface="Microsoft YaHei" panose="020B0503020204020204" pitchFamily="34" charset="-122"/>
              </a:rPr>
              <a:t>；当</a:t>
            </a:r>
            <a:r>
              <a:rPr lang="en-US" altLang="zh-CN" dirty="0">
                <a:latin typeface="Microsoft YaHei" panose="020B0503020204020204" pitchFamily="34" charset="-122"/>
                <a:ea typeface="Microsoft YaHei" panose="020B0503020204020204" pitchFamily="34" charset="-122"/>
              </a:rPr>
              <a:t>b</a:t>
            </a:r>
            <a:r>
              <a:rPr lang="zh-CN" altLang="en-US" dirty="0">
                <a:latin typeface="Microsoft YaHei" panose="020B0503020204020204" pitchFamily="34" charset="-122"/>
                <a:ea typeface="Microsoft YaHei" panose="020B0503020204020204" pitchFamily="34" charset="-122"/>
              </a:rPr>
              <a:t>不大于</a:t>
            </a:r>
            <a:r>
              <a:rPr lang="en-US" altLang="zh-CN" dirty="0">
                <a:latin typeface="Microsoft YaHei" panose="020B0503020204020204" pitchFamily="34" charset="-122"/>
                <a:ea typeface="Microsoft YaHei" panose="020B0503020204020204" pitchFamily="34" charset="-122"/>
              </a:rPr>
              <a:t>0</a:t>
            </a:r>
            <a:r>
              <a:rPr lang="zh-CN" altLang="en-US" dirty="0">
                <a:latin typeface="Microsoft YaHei" panose="020B0503020204020204" pitchFamily="34" charset="-122"/>
                <a:ea typeface="Microsoft YaHei" panose="020B0503020204020204" pitchFamily="34" charset="-122"/>
              </a:rPr>
              <a:t>时，</a:t>
            </a:r>
            <a:r>
              <a:rPr lang="en-US" altLang="zh-CN" dirty="0">
                <a:latin typeface="Microsoft YaHei" panose="020B0503020204020204" pitchFamily="34" charset="-122"/>
                <a:ea typeface="Microsoft YaHei" panose="020B0503020204020204" pitchFamily="34" charset="-122"/>
              </a:rPr>
              <a:t>a</a:t>
            </a:r>
            <a:r>
              <a:rPr lang="zh-CN" altLang="en-US" dirty="0">
                <a:latin typeface="Microsoft YaHei" panose="020B0503020204020204" pitchFamily="34" charset="-122"/>
                <a:ea typeface="Microsoft YaHei" panose="020B0503020204020204" pitchFamily="34" charset="-122"/>
              </a:rPr>
              <a:t>的值为</a:t>
            </a:r>
            <a:r>
              <a:rPr lang="en-US" altLang="zh-CN" dirty="0">
                <a:latin typeface="Microsoft YaHei" panose="020B0503020204020204" pitchFamily="34" charset="-122"/>
                <a:ea typeface="Microsoft YaHei" panose="020B0503020204020204" pitchFamily="34" charset="-122"/>
              </a:rPr>
              <a:t>-b</a:t>
            </a:r>
            <a:r>
              <a:rPr lang="zh-CN" altLang="en-US" dirty="0">
                <a:latin typeface="Microsoft YaHei" panose="020B0503020204020204" pitchFamily="34" charset="-122"/>
                <a:ea typeface="Microsoft YaHei" panose="020B0503020204020204" pitchFamily="34" charset="-122"/>
              </a:rPr>
              <a:t>；这就是条件表达式。其实上面的意思就是把</a:t>
            </a:r>
            <a:r>
              <a:rPr lang="en-US" altLang="zh-CN" dirty="0">
                <a:latin typeface="Microsoft YaHei" panose="020B0503020204020204" pitchFamily="34" charset="-122"/>
                <a:ea typeface="Microsoft YaHei" panose="020B0503020204020204" pitchFamily="34" charset="-122"/>
              </a:rPr>
              <a:t>b</a:t>
            </a:r>
            <a:r>
              <a:rPr lang="zh-CN" altLang="en-US" dirty="0">
                <a:latin typeface="Microsoft YaHei" panose="020B0503020204020204" pitchFamily="34" charset="-122"/>
                <a:ea typeface="Microsoft YaHei" panose="020B0503020204020204" pitchFamily="34" charset="-122"/>
              </a:rPr>
              <a:t>的绝对值赋值给</a:t>
            </a:r>
            <a:r>
              <a:rPr lang="en-US" altLang="zh-CN" dirty="0">
                <a:latin typeface="Microsoft YaHei" panose="020B0503020204020204" pitchFamily="34" charset="-122"/>
                <a:ea typeface="Microsoft YaHei" panose="020B0503020204020204" pitchFamily="34" charset="-122"/>
              </a:rPr>
              <a:t>a</a:t>
            </a:r>
            <a:r>
              <a:rPr lang="zh-CN" altLang="en-US" dirty="0">
                <a:latin typeface="Microsoft YaHei" panose="020B0503020204020204" pitchFamily="34" charset="-122"/>
                <a:ea typeface="Microsoft YaHei" panose="020B0503020204020204" pitchFamily="34" charset="-122"/>
              </a:rPr>
              <a:t>。</a:t>
            </a:r>
          </a:p>
          <a:p>
            <a:r>
              <a:rPr lang="zh-CN" altLang="en-US" dirty="0">
                <a:latin typeface="Microsoft YaHei" panose="020B0503020204020204" pitchFamily="34" charset="-122"/>
                <a:ea typeface="Microsoft YaHei" panose="020B0503020204020204" pitchFamily="34" charset="-122"/>
              </a:rPr>
              <a:t>       条件运算符的运算特点除了上面这些外，它的结合方向是右结合性性的。 </a:t>
            </a:r>
          </a:p>
        </p:txBody>
      </p:sp>
    </p:spTree>
    <p:extLst>
      <p:ext uri="{BB962C8B-B14F-4D97-AF65-F5344CB8AC3E}">
        <p14:creationId xmlns:p14="http://schemas.microsoft.com/office/powerpoint/2010/main" val="2883629446"/>
      </p:ext>
    </p:extLst>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6776-57A3-0044-80E5-4A85ED81F8A2}"/>
              </a:ext>
            </a:extLst>
          </p:cNvPr>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2.3.5 </a:t>
            </a:r>
            <a:r>
              <a:rPr lang="zh-TW" altLang="en-US" sz="2400" b="1" dirty="0">
                <a:solidFill>
                  <a:srgbClr val="595959"/>
                </a:solidFill>
                <a:latin typeface="微软雅黑" panose="020B0503020204020204" pitchFamily="34" charset="-122"/>
                <a:ea typeface="微软雅黑" panose="020B0503020204020204" pitchFamily="34" charset="-122"/>
                <a:cs typeface="+mn-ea"/>
                <a:sym typeface="+mn-lt"/>
              </a:rPr>
              <a:t>位</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a:t>
            </a:r>
            <a:r>
              <a:rPr lang="zh-TW" altLang="en-US" sz="2400" b="1" dirty="0">
                <a:solidFill>
                  <a:srgbClr val="595959"/>
                </a:solidFill>
                <a:latin typeface="微软雅黑" panose="020B0503020204020204" pitchFamily="34" charset="-122"/>
                <a:ea typeface="微软雅黑" panose="020B0503020204020204" pitchFamily="34" charset="-122"/>
                <a:cs typeface="+mn-ea"/>
                <a:sym typeface="+mn-lt"/>
              </a:rPr>
              <a:t>和移位运算符</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a:extLst>
              <a:ext uri="{FF2B5EF4-FFF2-40B4-BE49-F238E27FC236}">
                <a16:creationId xmlns:a16="http://schemas.microsoft.com/office/drawing/2014/main" id="{391F6F6D-DA62-0D43-8054-AC12781F0030}"/>
              </a:ext>
            </a:extLst>
          </p:cNvPr>
          <p:cNvSpPr/>
          <p:nvPr/>
        </p:nvSpPr>
        <p:spPr>
          <a:xfrm>
            <a:off x="479206" y="1269794"/>
            <a:ext cx="10944000" cy="4893647"/>
          </a:xfrm>
          <a:prstGeom prst="rect">
            <a:avLst/>
          </a:prstGeom>
        </p:spPr>
        <p:txBody>
          <a:bodyPr wrap="square">
            <a:spAutoFit/>
          </a:bodyPr>
          <a:lstStyle/>
          <a:p>
            <a:pPr>
              <a:lnSpc>
                <a:spcPct val="150000"/>
              </a:lnSpc>
            </a:pPr>
            <a:r>
              <a:rPr lang="en-US" altLang="zh-CN" dirty="0">
                <a:latin typeface="Microsoft YaHei" panose="020B0503020204020204" pitchFamily="34" charset="-122"/>
                <a:ea typeface="Microsoft YaHei" panose="020B0503020204020204" pitchFamily="34" charset="-122"/>
              </a:rPr>
              <a:t>⑴</a:t>
            </a:r>
            <a:r>
              <a:rPr lang="zh-CN" altLang="en-US" dirty="0">
                <a:latin typeface="Microsoft YaHei" panose="020B0503020204020204" pitchFamily="34" charset="-122"/>
                <a:ea typeface="Microsoft YaHei" panose="020B0503020204020204" pitchFamily="34" charset="-122"/>
              </a:rPr>
              <a:t>位运算符 </a:t>
            </a:r>
          </a:p>
          <a:p>
            <a:pPr indent="635000">
              <a:lnSpc>
                <a:spcPct val="150000"/>
              </a:lnSpc>
            </a:pPr>
            <a:r>
              <a:rPr lang="zh-CN" altLang="en-US" dirty="0">
                <a:latin typeface="Microsoft YaHei" panose="020B0503020204020204" pitchFamily="34" charset="-122"/>
                <a:ea typeface="Microsoft YaHei" panose="020B0503020204020204" pitchFamily="34" charset="-122"/>
              </a:rPr>
              <a:t>所有的数据、信息在计算机中都是以二进制形式存在的。我们可以对整数的二进制位进行相关的操作。这就是按位运算符，它主要包括：位的“与”、位的“或”、位的“非”、位的“异或”。 位运算符属于二元运算符。 </a:t>
            </a:r>
          </a:p>
          <a:p>
            <a:pPr>
              <a:lnSpc>
                <a:spcPct val="150000"/>
              </a:lnSpc>
            </a:pPr>
            <a:r>
              <a:rPr lang="zh-CN" altLang="en-US" dirty="0">
                <a:latin typeface="Microsoft YaHei" panose="020B0503020204020204" pitchFamily="34" charset="-122"/>
                <a:ea typeface="Microsoft YaHei" panose="020B0503020204020204" pitchFamily="34" charset="-122"/>
              </a:rPr>
              <a:t>⑵移位运算符</a:t>
            </a:r>
          </a:p>
          <a:p>
            <a:pPr indent="582613">
              <a:lnSpc>
                <a:spcPct val="150000"/>
              </a:lnSpc>
            </a:pPr>
            <a:r>
              <a:rPr lang="zh-CN" altLang="en-US" dirty="0">
                <a:latin typeface="Microsoft YaHei" panose="020B0503020204020204" pitchFamily="34" charset="-122"/>
                <a:ea typeface="Microsoft YaHei" panose="020B0503020204020204" pitchFamily="34" charset="-122"/>
              </a:rPr>
              <a:t>移位运算符的操作对象也是二进制的“位”。可以单独用移位运算符来处理</a:t>
            </a:r>
            <a:r>
              <a:rPr lang="en-US" altLang="zh-CN" dirty="0">
                <a:latin typeface="Microsoft YaHei" panose="020B0503020204020204" pitchFamily="34" charset="-122"/>
                <a:ea typeface="Microsoft YaHei" panose="020B0503020204020204" pitchFamily="34" charset="-122"/>
              </a:rPr>
              <a:t>int</a:t>
            </a:r>
            <a:r>
              <a:rPr lang="zh-CN" altLang="en-US" dirty="0">
                <a:latin typeface="Microsoft YaHei" panose="020B0503020204020204" pitchFamily="34" charset="-122"/>
                <a:ea typeface="Microsoft YaHei" panose="020B0503020204020204" pitchFamily="34" charset="-122"/>
              </a:rPr>
              <a:t>型数据。它主要包括：左移位运算符（</a:t>
            </a:r>
            <a:r>
              <a:rPr lang="en-US" altLang="zh-CN" dirty="0">
                <a:latin typeface="Microsoft YaHei" panose="020B0503020204020204" pitchFamily="34" charset="-122"/>
                <a:ea typeface="Microsoft YaHei" panose="020B0503020204020204" pitchFamily="34" charset="-122"/>
              </a:rPr>
              <a:t>&lt;&lt;</a:t>
            </a:r>
            <a:r>
              <a:rPr lang="zh-CN" altLang="en-US" dirty="0">
                <a:latin typeface="Microsoft YaHei" panose="020B0503020204020204" pitchFamily="34" charset="-122"/>
                <a:ea typeface="Microsoft YaHei" panose="020B0503020204020204" pitchFamily="34" charset="-122"/>
              </a:rPr>
              <a:t>）、“有符号”右移位运算符（</a:t>
            </a:r>
            <a:r>
              <a:rPr lang="en-US" altLang="zh-CN" dirty="0">
                <a:latin typeface="Microsoft YaHei" panose="020B0503020204020204" pitchFamily="34" charset="-122"/>
                <a:ea typeface="Microsoft YaHei" panose="020B0503020204020204" pitchFamily="34" charset="-122"/>
              </a:rPr>
              <a:t>&gt;&gt;</a:t>
            </a:r>
            <a:r>
              <a:rPr lang="zh-CN" altLang="en-US" dirty="0">
                <a:latin typeface="Microsoft YaHei" panose="020B0503020204020204" pitchFamily="34" charset="-122"/>
                <a:ea typeface="Microsoft YaHei" panose="020B0503020204020204" pitchFamily="34" charset="-122"/>
              </a:rPr>
              <a:t>）、“无符号”右移运算符（</a:t>
            </a:r>
            <a:r>
              <a:rPr lang="en-US" altLang="zh-CN" dirty="0">
                <a:latin typeface="Microsoft YaHei" panose="020B0503020204020204" pitchFamily="34" charset="-122"/>
                <a:ea typeface="Microsoft YaHei" panose="020B0503020204020204" pitchFamily="34" charset="-122"/>
              </a:rPr>
              <a:t>&gt;&gt;&gt;</a:t>
            </a:r>
            <a:r>
              <a:rPr lang="zh-CN" altLang="en-US" dirty="0">
                <a:latin typeface="Microsoft YaHei" panose="020B0503020204020204" pitchFamily="34" charset="-122"/>
                <a:ea typeface="Microsoft YaHei" panose="020B0503020204020204" pitchFamily="34" charset="-122"/>
              </a:rPr>
              <a:t>）</a:t>
            </a:r>
          </a:p>
          <a:p>
            <a:endParaRPr lang="en-US" dirty="0"/>
          </a:p>
        </p:txBody>
      </p:sp>
    </p:spTree>
    <p:extLst>
      <p:ext uri="{BB962C8B-B14F-4D97-AF65-F5344CB8AC3E}">
        <p14:creationId xmlns:p14="http://schemas.microsoft.com/office/powerpoint/2010/main" val="3617166888"/>
      </p:ext>
    </p:extLst>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6776-57A3-0044-80E5-4A85ED81F8A2}"/>
              </a:ext>
            </a:extLst>
          </p:cNvPr>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2.3.5 </a:t>
            </a:r>
            <a:r>
              <a:rPr lang="zh-TW" altLang="en-US" sz="2400" b="1" dirty="0">
                <a:solidFill>
                  <a:srgbClr val="595959"/>
                </a:solidFill>
                <a:latin typeface="微软雅黑" panose="020B0503020204020204" pitchFamily="34" charset="-122"/>
                <a:ea typeface="微软雅黑" panose="020B0503020204020204" pitchFamily="34" charset="-122"/>
                <a:cs typeface="+mn-ea"/>
                <a:sym typeface="+mn-lt"/>
              </a:rPr>
              <a:t>位</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a:t>
            </a:r>
            <a:r>
              <a:rPr lang="zh-TW" altLang="en-US" sz="2400" b="1" dirty="0">
                <a:solidFill>
                  <a:srgbClr val="595959"/>
                </a:solidFill>
                <a:latin typeface="微软雅黑" panose="020B0503020204020204" pitchFamily="34" charset="-122"/>
                <a:ea typeface="微软雅黑" panose="020B0503020204020204" pitchFamily="34" charset="-122"/>
                <a:cs typeface="+mn-ea"/>
                <a:sym typeface="+mn-lt"/>
              </a:rPr>
              <a:t>和移位运算符</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a:extLst>
              <a:ext uri="{FF2B5EF4-FFF2-40B4-BE49-F238E27FC236}">
                <a16:creationId xmlns:a16="http://schemas.microsoft.com/office/drawing/2014/main" id="{391F6F6D-DA62-0D43-8054-AC12781F0030}"/>
              </a:ext>
            </a:extLst>
          </p:cNvPr>
          <p:cNvSpPr/>
          <p:nvPr/>
        </p:nvSpPr>
        <p:spPr>
          <a:xfrm>
            <a:off x="479206" y="1269794"/>
            <a:ext cx="10944000" cy="5121467"/>
          </a:xfrm>
          <a:prstGeom prst="rect">
            <a:avLst/>
          </a:prstGeom>
        </p:spPr>
        <p:txBody>
          <a:bodyPr wrap="square">
            <a:spAutoFit/>
          </a:bodyPr>
          <a:lstStyle/>
          <a:p>
            <a:pPr indent="635000">
              <a:lnSpc>
                <a:spcPct val="150000"/>
              </a:lnSpc>
            </a:pPr>
            <a:r>
              <a:rPr lang="en-US" altLang="zh-CN" sz="2000" dirty="0">
                <a:latin typeface="Microsoft YaHei" panose="020B0503020204020204" pitchFamily="34" charset="-122"/>
                <a:ea typeface="Microsoft YaHei" panose="020B0503020204020204" pitchFamily="34" charset="-122"/>
              </a:rPr>
              <a:t>1</a:t>
            </a:r>
            <a:r>
              <a:rPr lang="zh-CN" altLang="en-US" sz="2000" dirty="0">
                <a:latin typeface="Microsoft YaHei" panose="020B0503020204020204" pitchFamily="34" charset="-122"/>
                <a:ea typeface="Microsoft YaHei" panose="020B0503020204020204" pitchFamily="34" charset="-122"/>
              </a:rPr>
              <a:t>）左移位运算符</a:t>
            </a:r>
          </a:p>
          <a:p>
            <a:pPr indent="635000">
              <a:lnSpc>
                <a:spcPct val="150000"/>
              </a:lnSpc>
            </a:pPr>
            <a:r>
              <a:rPr lang="zh-CN" altLang="en-US" sz="2000" dirty="0">
                <a:latin typeface="Microsoft YaHei" panose="020B0503020204020204" pitchFamily="34" charset="-122"/>
                <a:ea typeface="Microsoft YaHei" panose="020B0503020204020204" pitchFamily="34" charset="-122"/>
              </a:rPr>
              <a:t>左移位运算符，用符号“</a:t>
            </a:r>
            <a:r>
              <a:rPr lang="en-US" altLang="zh-CN" sz="2000" dirty="0">
                <a:latin typeface="Microsoft YaHei" panose="020B0503020204020204" pitchFamily="34" charset="-122"/>
                <a:ea typeface="Microsoft YaHei" panose="020B0503020204020204" pitchFamily="34" charset="-122"/>
              </a:rPr>
              <a:t>&lt;&lt;”</a:t>
            </a:r>
            <a:r>
              <a:rPr lang="zh-CN" altLang="en-US" sz="2000" dirty="0">
                <a:latin typeface="Microsoft YaHei" panose="020B0503020204020204" pitchFamily="34" charset="-122"/>
                <a:ea typeface="Microsoft YaHei" panose="020B0503020204020204" pitchFamily="34" charset="-122"/>
              </a:rPr>
              <a:t>表示。它是将运算符左边的对象向左移运动运算符右边指定的位数（在低位补</a:t>
            </a:r>
            <a:r>
              <a:rPr lang="en-US" altLang="zh-CN" sz="2000" dirty="0">
                <a:latin typeface="Microsoft YaHei" panose="020B0503020204020204" pitchFamily="34" charset="-122"/>
                <a:ea typeface="Microsoft YaHei" panose="020B0503020204020204" pitchFamily="34" charset="-122"/>
              </a:rPr>
              <a:t>0</a:t>
            </a:r>
            <a:r>
              <a:rPr lang="zh-CN" altLang="en-US" sz="2000" dirty="0">
                <a:latin typeface="Microsoft YaHei" panose="020B0503020204020204" pitchFamily="34" charset="-122"/>
                <a:ea typeface="Microsoft YaHei" panose="020B0503020204020204" pitchFamily="34" charset="-122"/>
              </a:rPr>
              <a:t>）。</a:t>
            </a:r>
          </a:p>
          <a:p>
            <a:pPr indent="635000">
              <a:lnSpc>
                <a:spcPct val="150000"/>
              </a:lnSpc>
            </a:pPr>
            <a:r>
              <a:rPr lang="en-US" altLang="zh-CN" sz="2000" dirty="0">
                <a:latin typeface="Microsoft YaHei" panose="020B0503020204020204" pitchFamily="34" charset="-122"/>
                <a:ea typeface="Microsoft YaHei" panose="020B0503020204020204" pitchFamily="34" charset="-122"/>
              </a:rPr>
              <a:t>2</a:t>
            </a:r>
            <a:r>
              <a:rPr lang="zh-CN" altLang="en-US" sz="2000" dirty="0">
                <a:latin typeface="Microsoft YaHei" panose="020B0503020204020204" pitchFamily="34" charset="-122"/>
                <a:ea typeface="Microsoft YaHei" panose="020B0503020204020204" pitchFamily="34" charset="-122"/>
              </a:rPr>
              <a:t>）“有符号”右移运算符</a:t>
            </a:r>
          </a:p>
          <a:p>
            <a:pPr indent="635000">
              <a:lnSpc>
                <a:spcPct val="150000"/>
              </a:lnSpc>
            </a:pPr>
            <a:r>
              <a:rPr lang="zh-CN" altLang="en-US" sz="2000" dirty="0">
                <a:latin typeface="Microsoft YaHei" panose="020B0503020204020204" pitchFamily="34" charset="-122"/>
                <a:ea typeface="Microsoft YaHei" panose="020B0503020204020204" pitchFamily="34" charset="-122"/>
              </a:rPr>
              <a:t> “有符号”右移运算符，用符号“</a:t>
            </a:r>
            <a:r>
              <a:rPr lang="en-US" altLang="zh-CN" sz="2000" dirty="0">
                <a:latin typeface="Microsoft YaHei" panose="020B0503020204020204" pitchFamily="34" charset="-122"/>
                <a:ea typeface="Microsoft YaHei" panose="020B0503020204020204" pitchFamily="34" charset="-122"/>
              </a:rPr>
              <a:t>&gt;&gt;”</a:t>
            </a:r>
            <a:r>
              <a:rPr lang="zh-CN" altLang="en-US" sz="2000" dirty="0">
                <a:latin typeface="Microsoft YaHei" panose="020B0503020204020204" pitchFamily="34" charset="-122"/>
                <a:ea typeface="Microsoft YaHei" panose="020B0503020204020204" pitchFamily="34" charset="-122"/>
              </a:rPr>
              <a:t>表示。它是将运算符左边的运算对象向右移动运算符右侧指定的位数。它使用了“符号扩展”机制，也就是说，如果值为正，在高位补</a:t>
            </a:r>
            <a:r>
              <a:rPr lang="en-US" altLang="zh-CN" sz="2000" dirty="0">
                <a:latin typeface="Microsoft YaHei" panose="020B0503020204020204" pitchFamily="34" charset="-122"/>
                <a:ea typeface="Microsoft YaHei" panose="020B0503020204020204" pitchFamily="34" charset="-122"/>
              </a:rPr>
              <a:t>0</a:t>
            </a:r>
            <a:r>
              <a:rPr lang="zh-CN" altLang="en-US" sz="2000" dirty="0">
                <a:latin typeface="Microsoft YaHei" panose="020B0503020204020204" pitchFamily="34" charset="-122"/>
                <a:ea typeface="Microsoft YaHei" panose="020B0503020204020204" pitchFamily="34" charset="-122"/>
              </a:rPr>
              <a:t>，若为负，则在高位补</a:t>
            </a:r>
            <a:r>
              <a:rPr lang="en-US" altLang="zh-CN" sz="2000" dirty="0">
                <a:latin typeface="Microsoft YaHei" panose="020B0503020204020204" pitchFamily="34" charset="-122"/>
                <a:ea typeface="Microsoft YaHei" panose="020B0503020204020204" pitchFamily="34" charset="-122"/>
              </a:rPr>
              <a:t>1</a:t>
            </a:r>
            <a:r>
              <a:rPr lang="zh-CN" altLang="en-US" sz="2000" dirty="0">
                <a:latin typeface="Microsoft YaHei" panose="020B0503020204020204" pitchFamily="34" charset="-122"/>
                <a:ea typeface="Microsoft YaHei" panose="020B0503020204020204" pitchFamily="34" charset="-122"/>
              </a:rPr>
              <a:t>。</a:t>
            </a:r>
          </a:p>
          <a:p>
            <a:pPr indent="635000">
              <a:lnSpc>
                <a:spcPct val="150000"/>
              </a:lnSpc>
            </a:pPr>
            <a:r>
              <a:rPr lang="en-US" altLang="zh-CN" sz="2000" dirty="0">
                <a:latin typeface="Microsoft YaHei" panose="020B0503020204020204" pitchFamily="34" charset="-122"/>
                <a:ea typeface="Microsoft YaHei" panose="020B0503020204020204" pitchFamily="34" charset="-122"/>
              </a:rPr>
              <a:t>3</a:t>
            </a:r>
            <a:r>
              <a:rPr lang="zh-CN" altLang="en-US" sz="2000" dirty="0">
                <a:latin typeface="Microsoft YaHei" panose="020B0503020204020204" pitchFamily="34" charset="-122"/>
                <a:ea typeface="Microsoft YaHei" panose="020B0503020204020204" pitchFamily="34" charset="-122"/>
              </a:rPr>
              <a:t>）“无符号”右移运算符</a:t>
            </a:r>
          </a:p>
          <a:p>
            <a:pPr indent="635000">
              <a:lnSpc>
                <a:spcPct val="150000"/>
              </a:lnSpc>
            </a:pPr>
            <a:r>
              <a:rPr lang="zh-CN" altLang="en-US" sz="2000" dirty="0">
                <a:latin typeface="Microsoft YaHei" panose="020B0503020204020204" pitchFamily="34" charset="-122"/>
                <a:ea typeface="Microsoft YaHei" panose="020B0503020204020204" pitchFamily="34" charset="-122"/>
              </a:rPr>
              <a:t>“无符号”右移运算符，用符号“</a:t>
            </a:r>
            <a:r>
              <a:rPr lang="en-US" altLang="zh-CN" sz="2000" dirty="0">
                <a:latin typeface="Microsoft YaHei" panose="020B0503020204020204" pitchFamily="34" charset="-122"/>
                <a:ea typeface="Microsoft YaHei" panose="020B0503020204020204" pitchFamily="34" charset="-122"/>
              </a:rPr>
              <a:t>&gt;&gt;&gt;”</a:t>
            </a:r>
            <a:r>
              <a:rPr lang="zh-CN" altLang="en-US" sz="2000" dirty="0">
                <a:latin typeface="Microsoft YaHei" panose="020B0503020204020204" pitchFamily="34" charset="-122"/>
                <a:ea typeface="Microsoft YaHei" panose="020B0503020204020204" pitchFamily="34" charset="-122"/>
              </a:rPr>
              <a:t>表示。它同“有符号”右移运算符的移动规则是一样的，惟一的区别就是：“无符号”右移运算符，它采用了”零扩展”，也就是说，无论值为正负，都在高位补</a:t>
            </a:r>
            <a:r>
              <a:rPr lang="en-US" altLang="zh-CN" sz="2000" dirty="0">
                <a:latin typeface="Microsoft YaHei" panose="020B0503020204020204" pitchFamily="34" charset="-122"/>
                <a:ea typeface="Microsoft YaHei" panose="020B0503020204020204" pitchFamily="34" charset="-122"/>
              </a:rPr>
              <a:t>0</a:t>
            </a:r>
            <a:r>
              <a:rPr lang="zh-CN" altLang="en-US" sz="2000" dirty="0">
                <a:latin typeface="Microsoft YaHei" panose="020B0503020204020204" pitchFamily="34" charset="-122"/>
                <a:ea typeface="Microsoft YaHei" panose="020B0503020204020204" pitchFamily="34" charset="-122"/>
              </a:rPr>
              <a:t>。 </a:t>
            </a:r>
          </a:p>
        </p:txBody>
      </p:sp>
    </p:spTree>
    <p:extLst>
      <p:ext uri="{BB962C8B-B14F-4D97-AF65-F5344CB8AC3E}">
        <p14:creationId xmlns:p14="http://schemas.microsoft.com/office/powerpoint/2010/main" val="4160763808"/>
      </p:ext>
    </p:extLst>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157766"/>
            <a:ext cx="6733001" cy="614045"/>
          </a:xfrm>
          <a:prstGeom prst="rect">
            <a:avLst/>
          </a:prstGeom>
          <a:noFill/>
        </p:spPr>
        <p:txBody>
          <a:bodyPr wrap="square" lIns="91443" tIns="45720" rIns="91443" bIns="45720" rtlCol="0">
            <a:spAutoFit/>
          </a:bodyPr>
          <a:lstStyle/>
          <a:p>
            <a:r>
              <a:rPr lang="zh-CN" altLang="en-US" sz="3400" b="1" dirty="0">
                <a:solidFill>
                  <a:srgbClr val="1369B2"/>
                </a:solidFill>
                <a:latin typeface="微软雅黑" panose="020B0503020204020204" pitchFamily="34" charset="-122"/>
                <a:ea typeface="微软雅黑" panose="020B0503020204020204" pitchFamily="34" charset="-122"/>
                <a:cs typeface="+mn-ea"/>
                <a:sym typeface="+mn-lt"/>
              </a:rPr>
              <a:t>选择结构语句</a:t>
            </a:r>
            <a:endParaRPr lang="en-US" altLang="zh-CN" sz="34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2.4</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777615"/>
            <a:ext cx="5489575" cy="1043940"/>
            <a:chOff x="8472" y="5681"/>
            <a:chExt cx="8645" cy="1644"/>
          </a:xfrm>
        </p:grpSpPr>
        <p:sp>
          <p:nvSpPr>
            <p:cNvPr id="15" name="TextBox 35"/>
            <p:cNvSpPr txBox="1">
              <a:spLocks noChangeArrowheads="1"/>
            </p:cNvSpPr>
            <p:nvPr/>
          </p:nvSpPr>
          <p:spPr bwMode="auto">
            <a:xfrm>
              <a:off x="9159" y="5681"/>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en-US" altLang="zh-CN" sz="2000" dirty="0">
                  <a:solidFill>
                    <a:srgbClr val="1369B2"/>
                  </a:solidFill>
                  <a:latin typeface="微软雅黑" panose="020B0503020204020204" pitchFamily="34" charset="-122"/>
                  <a:ea typeface="微软雅黑" panose="020B0503020204020204" pitchFamily="34" charset="-122"/>
                </a:rPr>
                <a:t>if</a:t>
              </a:r>
              <a:r>
                <a:rPr lang="zh-CN" altLang="en-US" sz="2000" dirty="0">
                  <a:solidFill>
                    <a:srgbClr val="1369B2"/>
                  </a:solidFill>
                  <a:latin typeface="微软雅黑" panose="020B0503020204020204" pitchFamily="34" charset="-122"/>
                  <a:ea typeface="微软雅黑" panose="020B0503020204020204" pitchFamily="34" charset="-122"/>
                </a:rPr>
                <a:t>条件语句</a:t>
              </a:r>
              <a:r>
                <a:rPr lang="zh-CN" altLang="en-US" sz="2000" dirty="0">
                  <a:solidFill>
                    <a:srgbClr val="595959"/>
                  </a:solidFill>
                  <a:latin typeface="微软雅黑" panose="020B0503020204020204" pitchFamily="34" charset="-122"/>
                  <a:ea typeface="微软雅黑" panose="020B0503020204020204" pitchFamily="34" charset="-122"/>
                </a:rPr>
                <a:t>，能够使用</a:t>
              </a:r>
              <a:r>
                <a:rPr lang="en-US" altLang="zh-CN" sz="2000" dirty="0">
                  <a:solidFill>
                    <a:srgbClr val="595959"/>
                  </a:solidFill>
                  <a:latin typeface="微软雅黑" panose="020B0503020204020204" pitchFamily="34" charset="-122"/>
                  <a:ea typeface="微软雅黑" panose="020B0503020204020204" pitchFamily="34" charset="-122"/>
                </a:rPr>
                <a:t>if</a:t>
              </a:r>
              <a:r>
                <a:rPr lang="zh-CN" altLang="en-US" sz="2000" dirty="0">
                  <a:solidFill>
                    <a:srgbClr val="595959"/>
                  </a:solidFill>
                  <a:latin typeface="微软雅黑" panose="020B0503020204020204" pitchFamily="34" charset="-122"/>
                  <a:ea typeface="微软雅黑" panose="020B0503020204020204" pitchFamily="34" charset="-122"/>
                </a:rPr>
                <a:t>语句、</a:t>
              </a:r>
              <a:r>
                <a:rPr lang="en-US" altLang="zh-CN" sz="2000" dirty="0">
                  <a:solidFill>
                    <a:srgbClr val="595959"/>
                  </a:solidFill>
                  <a:latin typeface="微软雅黑" panose="020B0503020204020204" pitchFamily="34" charset="-122"/>
                  <a:ea typeface="微软雅黑" panose="020B0503020204020204" pitchFamily="34" charset="-122"/>
                </a:rPr>
                <a:t>if…else语句</a:t>
              </a:r>
              <a:r>
                <a:rPr lang="zh-CN" altLang="en-US" sz="2000" dirty="0">
                  <a:solidFill>
                    <a:srgbClr val="595959"/>
                  </a:solidFill>
                  <a:latin typeface="微软雅黑" panose="020B0503020204020204" pitchFamily="34" charset="-122"/>
                  <a:ea typeface="微软雅黑" panose="020B0503020204020204" pitchFamily="34" charset="-122"/>
                </a:rPr>
                <a:t>、if…elseif…else语句进行条件判断</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6" name="TextBox 35"/>
          <p:cNvSpPr txBox="1">
            <a:spLocks noChangeArrowheads="1"/>
          </p:cNvSpPr>
          <p:nvPr/>
        </p:nvSpPr>
        <p:spPr bwMode="auto">
          <a:xfrm>
            <a:off x="1037591" y="1012825"/>
            <a:ext cx="1673616" cy="62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lang="en-US" altLang="zh-CN" sz="2200" b="1" dirty="0">
                <a:solidFill>
                  <a:srgbClr val="595959"/>
                </a:solidFill>
                <a:latin typeface="微软雅黑" panose="020B0503020204020204" pitchFamily="34" charset="-122"/>
                <a:ea typeface="微软雅黑" panose="020B0503020204020204" pitchFamily="34" charset="-122"/>
              </a:rPr>
              <a:t>1.   if</a:t>
            </a:r>
            <a:r>
              <a:rPr lang="zh-CN" altLang="en-US" sz="2200" b="1" dirty="0">
                <a:solidFill>
                  <a:srgbClr val="595959"/>
                </a:solidFill>
                <a:latin typeface="微软雅黑" panose="020B0503020204020204" pitchFamily="34" charset="-122"/>
                <a:ea typeface="微软雅黑" panose="020B0503020204020204" pitchFamily="34" charset="-122"/>
              </a:rPr>
              <a:t>语句</a:t>
            </a:r>
          </a:p>
        </p:txBody>
      </p:sp>
      <p:sp>
        <p:nvSpPr>
          <p:cNvPr id="9" name="TextBox 35"/>
          <p:cNvSpPr txBox="1">
            <a:spLocks noChangeArrowheads="1"/>
          </p:cNvSpPr>
          <p:nvPr/>
        </p:nvSpPr>
        <p:spPr bwMode="auto">
          <a:xfrm>
            <a:off x="1670685" y="1773555"/>
            <a:ext cx="9214485"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fontAlgn="auto">
              <a:lnSpc>
                <a:spcPct val="150000"/>
              </a:lnSpc>
            </a:pPr>
            <a:r>
              <a:rPr lang="en-US" altLang="zh-CN" sz="2000" dirty="0">
                <a:solidFill>
                  <a:srgbClr val="1369B2"/>
                </a:solidFill>
                <a:latin typeface="微软雅黑" panose="020B0503020204020204" pitchFamily="34" charset="-122"/>
                <a:ea typeface="微软雅黑" panose="020B0503020204020204" pitchFamily="34" charset="-122"/>
              </a:rPr>
              <a:t>if</a:t>
            </a:r>
            <a:r>
              <a:rPr lang="zh-CN" altLang="zh-CN" sz="2000" dirty="0">
                <a:solidFill>
                  <a:srgbClr val="1369B2"/>
                </a:solidFill>
                <a:latin typeface="微软雅黑" panose="020B0503020204020204" pitchFamily="34" charset="-122"/>
                <a:ea typeface="微软雅黑" panose="020B0503020204020204" pitchFamily="34" charset="-122"/>
              </a:rPr>
              <a:t>语句</a:t>
            </a:r>
            <a:r>
              <a:rPr lang="zh-CN" altLang="zh-CN" sz="2000" dirty="0">
                <a:solidFill>
                  <a:srgbClr val="595959"/>
                </a:solidFill>
                <a:latin typeface="微软雅黑" panose="020B0503020204020204" pitchFamily="34" charset="-122"/>
                <a:ea typeface="微软雅黑" panose="020B0503020204020204" pitchFamily="34" charset="-122"/>
              </a:rPr>
              <a:t>是指如果满足某种条件，就进行某种处理。例如，小明妈妈跟小明说“如果你考试得了</a:t>
            </a:r>
            <a:r>
              <a:rPr lang="en-US" altLang="zh-CN" sz="2000" dirty="0">
                <a:solidFill>
                  <a:srgbClr val="595959"/>
                </a:solidFill>
                <a:latin typeface="微软雅黑" panose="020B0503020204020204" pitchFamily="34" charset="-122"/>
                <a:ea typeface="微软雅黑" panose="020B0503020204020204" pitchFamily="34" charset="-122"/>
              </a:rPr>
              <a:t>100</a:t>
            </a:r>
            <a:r>
              <a:rPr lang="zh-CN" altLang="zh-CN" sz="2000" dirty="0">
                <a:solidFill>
                  <a:srgbClr val="595959"/>
                </a:solidFill>
                <a:latin typeface="微软雅黑" panose="020B0503020204020204" pitchFamily="34" charset="-122"/>
                <a:ea typeface="微软雅黑" panose="020B0503020204020204" pitchFamily="34" charset="-122"/>
              </a:rPr>
              <a:t>分，星期天就带你去游乐场玩”。这句话可以通过下面的一段伪代码来描述。</a:t>
            </a:r>
          </a:p>
        </p:txBody>
      </p:sp>
      <p:sp>
        <p:nvSpPr>
          <p:cNvPr id="2" name="矩形 1"/>
          <p:cNvSpPr/>
          <p:nvPr/>
        </p:nvSpPr>
        <p:spPr>
          <a:xfrm>
            <a:off x="3471545" y="3756660"/>
            <a:ext cx="5247640" cy="13608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如果小明考试得了100分</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妈妈星期天带小明去游乐场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9" name="TextBox 35"/>
          <p:cNvSpPr txBox="1">
            <a:spLocks noChangeArrowheads="1"/>
          </p:cNvSpPr>
          <p:nvPr/>
        </p:nvSpPr>
        <p:spPr bwMode="auto">
          <a:xfrm>
            <a:off x="1778000" y="1581150"/>
            <a:ext cx="8921115"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在上面的伪代码中，“如果”相当于</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中的关键字</a:t>
            </a:r>
            <a:r>
              <a:rPr lang="en-US" altLang="zh-CN" sz="2000" dirty="0">
                <a:solidFill>
                  <a:srgbClr val="595959"/>
                </a:solidFill>
                <a:latin typeface="微软雅黑" panose="020B0503020204020204" pitchFamily="34" charset="-122"/>
                <a:ea typeface="微软雅黑" panose="020B0503020204020204" pitchFamily="34" charset="-122"/>
              </a:rPr>
              <a:t>if</a:t>
            </a:r>
            <a:r>
              <a:rPr lang="zh-CN" altLang="zh-CN" sz="2000" dirty="0">
                <a:solidFill>
                  <a:srgbClr val="595959"/>
                </a:solidFill>
                <a:latin typeface="微软雅黑" panose="020B0503020204020204" pitchFamily="34" charset="-122"/>
                <a:ea typeface="微软雅黑" panose="020B0503020204020204" pitchFamily="34" charset="-122"/>
              </a:rPr>
              <a:t>，“小明考试得了</a:t>
            </a:r>
            <a:r>
              <a:rPr lang="en-US" altLang="zh-CN" sz="2000" dirty="0">
                <a:solidFill>
                  <a:srgbClr val="595959"/>
                </a:solidFill>
                <a:latin typeface="微软雅黑" panose="020B0503020204020204" pitchFamily="34" charset="-122"/>
                <a:ea typeface="微软雅黑" panose="020B0503020204020204" pitchFamily="34" charset="-122"/>
              </a:rPr>
              <a:t>100</a:t>
            </a:r>
            <a:r>
              <a:rPr lang="zh-CN" altLang="zh-CN" sz="2000" dirty="0">
                <a:solidFill>
                  <a:srgbClr val="595959"/>
                </a:solidFill>
                <a:latin typeface="微软雅黑" panose="020B0503020204020204" pitchFamily="34" charset="-122"/>
                <a:ea typeface="微软雅黑" panose="020B0503020204020204" pitchFamily="34" charset="-122"/>
              </a:rPr>
              <a:t>分”是判断条件，需要用</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括起来，“妈妈星期天带小明去游乐场”是执行语句，需要放在</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中。修改后的伪代码如下：</a:t>
            </a:r>
            <a:endParaRPr lang="en-US" altLang="zh-CN" sz="2000" dirty="0">
              <a:solidFill>
                <a:srgbClr val="595959"/>
              </a:solidFill>
              <a:latin typeface="微软雅黑" panose="020B0503020204020204" pitchFamily="34" charset="-122"/>
              <a:ea typeface="微软雅黑" panose="020B0503020204020204" pitchFamily="34" charset="-122"/>
            </a:endParaRPr>
          </a:p>
        </p:txBody>
      </p:sp>
      <p:sp>
        <p:nvSpPr>
          <p:cNvPr id="2" name="矩形 1"/>
          <p:cNvSpPr/>
          <p:nvPr/>
        </p:nvSpPr>
        <p:spPr>
          <a:xfrm>
            <a:off x="3471545" y="3756660"/>
            <a:ext cx="5247640" cy="13608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if (小明考试得了100分) {</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妈妈星期天带小明去游乐场</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2" name="文本框 1"/>
          <p:cNvSpPr txBox="1"/>
          <p:nvPr/>
        </p:nvSpPr>
        <p:spPr>
          <a:xfrm>
            <a:off x="3705860" y="1168400"/>
            <a:ext cx="4911725" cy="553085"/>
          </a:xfrm>
          <a:prstGeom prst="rect">
            <a:avLst/>
          </a:prstGeom>
          <a:noFill/>
        </p:spPr>
        <p:txBody>
          <a:bodyPr wrap="square"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中，</a:t>
            </a:r>
            <a:r>
              <a:rPr lang="en-US" altLang="zh-CN" sz="2000" dirty="0">
                <a:solidFill>
                  <a:srgbClr val="595959"/>
                </a:solidFill>
                <a:latin typeface="微软雅黑" panose="020B0503020204020204" pitchFamily="34" charset="-122"/>
                <a:ea typeface="微软雅黑" panose="020B0503020204020204" pitchFamily="34" charset="-122"/>
              </a:rPr>
              <a:t>if</a:t>
            </a:r>
            <a:r>
              <a:rPr lang="zh-CN" altLang="zh-CN" sz="2000" dirty="0">
                <a:solidFill>
                  <a:srgbClr val="595959"/>
                </a:solidFill>
                <a:latin typeface="微软雅黑" panose="020B0503020204020204" pitchFamily="34" charset="-122"/>
                <a:ea typeface="微软雅黑" panose="020B0503020204020204" pitchFamily="34" charset="-122"/>
              </a:rPr>
              <a:t>语句的具体语法格式如下。</a:t>
            </a:r>
          </a:p>
        </p:txBody>
      </p:sp>
      <p:sp>
        <p:nvSpPr>
          <p:cNvPr id="8"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595959"/>
              </a:solidFill>
            </a:endParaRPr>
          </a:p>
        </p:txBody>
      </p:sp>
      <p:sp>
        <p:nvSpPr>
          <p:cNvPr id="3" name="Chevron 3"/>
          <p:cNvSpPr/>
          <p:nvPr>
            <p:custDataLst>
              <p:tags r:id="rId1"/>
            </p:custDataLst>
          </p:nvPr>
        </p:nvSpPr>
        <p:spPr>
          <a:xfrm>
            <a:off x="1143635" y="1105535"/>
            <a:ext cx="24765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42558" y="1245494"/>
            <a:ext cx="2116455" cy="398780"/>
          </a:xfrm>
          <a:prstGeom prst="rect">
            <a:avLst/>
          </a:prstGeom>
          <a:noFill/>
        </p:spPr>
        <p:txBody>
          <a:bodyPr wrap="none" rtlCol="0">
            <a:spAutoFit/>
          </a:bodyPr>
          <a:lstStyle/>
          <a:p>
            <a:r>
              <a:rPr lang="en-US" sz="2000" dirty="0">
                <a:solidFill>
                  <a:srgbClr val="1369B2"/>
                </a:solidFill>
                <a:latin typeface="微软雅黑" panose="020B0503020204020204" pitchFamily="34" charset="-122"/>
                <a:ea typeface="微软雅黑" panose="020B0503020204020204" pitchFamily="34" charset="-122"/>
                <a:sym typeface="+mn-ea"/>
              </a:rPr>
              <a:t>if</a:t>
            </a:r>
            <a:r>
              <a:rPr lang="zh-CN" altLang="en-US" sz="2000" dirty="0">
                <a:solidFill>
                  <a:srgbClr val="1369B2"/>
                </a:solidFill>
                <a:latin typeface="微软雅黑" panose="020B0503020204020204" pitchFamily="34" charset="-122"/>
                <a:ea typeface="微软雅黑" panose="020B0503020204020204" pitchFamily="34" charset="-122"/>
                <a:sym typeface="+mn-ea"/>
              </a:rPr>
              <a:t>语句的语法格式</a:t>
            </a:r>
          </a:p>
        </p:txBody>
      </p:sp>
      <p:sp>
        <p:nvSpPr>
          <p:cNvPr id="5" name="矩形 4"/>
          <p:cNvSpPr/>
          <p:nvPr/>
        </p:nvSpPr>
        <p:spPr>
          <a:xfrm>
            <a:off x="3537585" y="2748915"/>
            <a:ext cx="5247640" cy="17348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buClrTx/>
              <a:buSzTx/>
              <a:buNone/>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if (判断条件)</a:t>
            </a:r>
          </a:p>
          <a:p>
            <a:pPr lvl="1" algn="l" fontAlgn="auto">
              <a:lnSpc>
                <a:spcPct val="150000"/>
              </a:lnSpc>
              <a:buClrTx/>
              <a:buSzTx/>
              <a:buNone/>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lvl="1" algn="l" fontAlgn="auto">
              <a:lnSpc>
                <a:spcPct val="150000"/>
              </a:lnSpc>
              <a:buClrTx/>
              <a:buSzTx/>
              <a:buNone/>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a:t>
            </a:r>
          </a:p>
          <a:p>
            <a:pPr lvl="1" algn="l" fontAlgn="auto">
              <a:lnSpc>
                <a:spcPct val="150000"/>
              </a:lnSpc>
              <a:buClrTx/>
              <a:buSzTx/>
              <a:buNone/>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7" name="文本框 6"/>
          <p:cNvSpPr txBox="1"/>
          <p:nvPr/>
        </p:nvSpPr>
        <p:spPr>
          <a:xfrm>
            <a:off x="3605530" y="937260"/>
            <a:ext cx="7436485" cy="101473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根据上述格式中，判断条件是一个布尔值，当判断条件为</a:t>
            </a:r>
            <a:r>
              <a:rPr lang="en-US" altLang="zh-CN" sz="2000" dirty="0">
                <a:solidFill>
                  <a:srgbClr val="595959"/>
                </a:solidFill>
                <a:latin typeface="微软雅黑" panose="020B0503020204020204" pitchFamily="34" charset="-122"/>
                <a:ea typeface="微软雅黑" panose="020B0503020204020204" pitchFamily="34" charset="-122"/>
              </a:rPr>
              <a:t>true</a:t>
            </a:r>
            <a:r>
              <a:rPr lang="zh-CN" altLang="zh-CN" sz="2000" dirty="0">
                <a:solidFill>
                  <a:srgbClr val="595959"/>
                </a:solidFill>
                <a:latin typeface="微软雅黑" panose="020B0503020204020204" pitchFamily="34" charset="-122"/>
                <a:ea typeface="微软雅黑" panose="020B0503020204020204" pitchFamily="34" charset="-122"/>
              </a:rPr>
              <a:t>时，</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中的执行语句才会执行。</a:t>
            </a:r>
            <a:r>
              <a:rPr lang="en-US" altLang="zh-CN" sz="2000" dirty="0">
                <a:solidFill>
                  <a:srgbClr val="1369B2"/>
                </a:solidFill>
                <a:latin typeface="微软雅黑" panose="020B0503020204020204" pitchFamily="34" charset="-122"/>
                <a:ea typeface="微软雅黑" panose="020B0503020204020204" pitchFamily="34" charset="-122"/>
              </a:rPr>
              <a:t>if</a:t>
            </a:r>
            <a:r>
              <a:rPr lang="zh-CN" altLang="zh-CN" sz="2000" dirty="0">
                <a:solidFill>
                  <a:srgbClr val="1369B2"/>
                </a:solidFill>
                <a:latin typeface="微软雅黑" panose="020B0503020204020204" pitchFamily="34" charset="-122"/>
                <a:ea typeface="微软雅黑" panose="020B0503020204020204" pitchFamily="34" charset="-122"/>
              </a:rPr>
              <a:t>语句</a:t>
            </a:r>
            <a:r>
              <a:rPr lang="zh-CN" altLang="zh-CN" sz="2000" dirty="0">
                <a:solidFill>
                  <a:srgbClr val="595959"/>
                </a:solidFill>
                <a:latin typeface="微软雅黑" panose="020B0503020204020204" pitchFamily="34" charset="-122"/>
                <a:ea typeface="微软雅黑" panose="020B0503020204020204" pitchFamily="34" charset="-122"/>
              </a:rPr>
              <a:t>的</a:t>
            </a:r>
            <a:r>
              <a:rPr lang="zh-CN" altLang="zh-CN" sz="2000" dirty="0">
                <a:solidFill>
                  <a:srgbClr val="1369B2"/>
                </a:solidFill>
                <a:latin typeface="微软雅黑" panose="020B0503020204020204" pitchFamily="34" charset="-122"/>
                <a:ea typeface="微软雅黑" panose="020B0503020204020204" pitchFamily="34" charset="-122"/>
              </a:rPr>
              <a:t>执行流程</a:t>
            </a:r>
            <a:r>
              <a:rPr lang="zh-CN" sz="2000" dirty="0">
                <a:solidFill>
                  <a:srgbClr val="595959"/>
                </a:solidFill>
                <a:latin typeface="微软雅黑" panose="020B0503020204020204" pitchFamily="34" charset="-122"/>
                <a:ea typeface="微软雅黑" panose="020B0503020204020204" pitchFamily="34" charset="-122"/>
              </a:rPr>
              <a:t>如下</a:t>
            </a:r>
            <a:r>
              <a:rPr lang="zh-CN" altLang="zh-CN" sz="2000" dirty="0">
                <a:solidFill>
                  <a:srgbClr val="595959"/>
                </a:solidFill>
                <a:latin typeface="微软雅黑" panose="020B0503020204020204" pitchFamily="34" charset="-122"/>
                <a:ea typeface="微软雅黑" panose="020B0503020204020204" pitchFamily="34" charset="-122"/>
              </a:rPr>
              <a:t>所示。</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595959"/>
              </a:solidFill>
            </a:endParaRPr>
          </a:p>
        </p:txBody>
      </p:sp>
      <p:graphicFrame>
        <p:nvGraphicFramePr>
          <p:cNvPr id="11" name="对象 10"/>
          <p:cNvGraphicFramePr>
            <a:graphicFrameLocks noChangeAspect="1"/>
          </p:cNvGraphicFramePr>
          <p:nvPr/>
        </p:nvGraphicFramePr>
        <p:xfrm>
          <a:off x="4595456" y="2584846"/>
          <a:ext cx="2622857" cy="3060000"/>
        </p:xfrm>
        <a:graphic>
          <a:graphicData uri="http://schemas.openxmlformats.org/presentationml/2006/ole">
            <mc:AlternateContent xmlns:mc="http://schemas.openxmlformats.org/markup-compatibility/2006">
              <mc:Choice xmlns:v="urn:schemas-microsoft-com:vml" Requires="v">
                <p:oleObj spid="_x0000_s27951" r:id="rId5" imgW="1678305" imgH="1959610" progId="Visio.Drawing.11">
                  <p:embed/>
                </p:oleObj>
              </mc:Choice>
              <mc:Fallback>
                <p:oleObj r:id="rId5" imgW="1678305" imgH="1959610" progId="Visio.Drawing.11">
                  <p:embed/>
                  <p:pic>
                    <p:nvPicPr>
                      <p:cNvPr id="0" name="对象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5456" y="2584846"/>
                        <a:ext cx="2622857" cy="3060000"/>
                      </a:xfrm>
                      <a:prstGeom prst="rect">
                        <a:avLst/>
                      </a:prstGeom>
                      <a:noFill/>
                    </p:spPr>
                  </p:pic>
                </p:oleObj>
              </mc:Fallback>
            </mc:AlternateContent>
          </a:graphicData>
        </a:graphic>
      </p:graphicFrame>
      <p:sp>
        <p:nvSpPr>
          <p:cNvPr id="3" name="Chevron 3"/>
          <p:cNvSpPr/>
          <p:nvPr>
            <p:custDataLst>
              <p:tags r:id="rId2"/>
            </p:custDataLst>
          </p:nvPr>
        </p:nvSpPr>
        <p:spPr>
          <a:xfrm>
            <a:off x="1143635" y="1105535"/>
            <a:ext cx="246189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42558" y="1245494"/>
            <a:ext cx="2116455" cy="398780"/>
          </a:xfrm>
          <a:prstGeom prst="rect">
            <a:avLst/>
          </a:prstGeom>
          <a:noFill/>
        </p:spPr>
        <p:txBody>
          <a:bodyPr wrap="none" rtlCol="0">
            <a:spAutoFit/>
          </a:bodyPr>
          <a:lstStyle/>
          <a:p>
            <a:r>
              <a:rPr lang="en-US" sz="2000" dirty="0">
                <a:solidFill>
                  <a:srgbClr val="1369B2"/>
                </a:solidFill>
                <a:latin typeface="微软雅黑" panose="020B0503020204020204" pitchFamily="34" charset="-122"/>
                <a:ea typeface="微软雅黑" panose="020B0503020204020204" pitchFamily="34" charset="-122"/>
                <a:sym typeface="+mn-ea"/>
              </a:rPr>
              <a:t>if</a:t>
            </a:r>
            <a:r>
              <a:rPr lang="zh-CN" altLang="en-US" sz="2000" dirty="0">
                <a:solidFill>
                  <a:srgbClr val="1369B2"/>
                </a:solidFill>
                <a:latin typeface="微软雅黑" panose="020B0503020204020204" pitchFamily="34" charset="-122"/>
                <a:ea typeface="微软雅黑" panose="020B0503020204020204" pitchFamily="34" charset="-122"/>
                <a:sym typeface="+mn-ea"/>
              </a:rPr>
              <a:t>语句的执行流程</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程序的基本格式</a:t>
            </a:r>
          </a:p>
        </p:txBody>
      </p:sp>
      <p:sp>
        <p:nvSpPr>
          <p:cNvPr id="3" name="Chevron 3"/>
          <p:cNvSpPr/>
          <p:nvPr>
            <p:custDataLst>
              <p:tags r:id="rId1"/>
            </p:custDataLst>
          </p:nvPr>
        </p:nvSpPr>
        <p:spPr>
          <a:xfrm>
            <a:off x="1143635" y="1105535"/>
            <a:ext cx="38284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42558" y="1245494"/>
            <a:ext cx="348234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编写</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en-US" sz="2000" dirty="0">
                <a:solidFill>
                  <a:srgbClr val="1369B2"/>
                </a:solidFill>
                <a:latin typeface="微软雅黑" panose="020B0503020204020204" pitchFamily="34" charset="-122"/>
                <a:ea typeface="微软雅黑" panose="020B0503020204020204" pitchFamily="34" charset="-122"/>
                <a:sym typeface="+mn-ea"/>
              </a:rPr>
              <a:t>程序的四点注意事项</a:t>
            </a:r>
          </a:p>
        </p:txBody>
      </p:sp>
      <p:sp>
        <p:nvSpPr>
          <p:cNvPr id="2" name="文本框 1"/>
          <p:cNvSpPr txBox="1"/>
          <p:nvPr/>
        </p:nvSpPr>
        <p:spPr>
          <a:xfrm>
            <a:off x="1040130" y="2100580"/>
            <a:ext cx="10403205" cy="1014730"/>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（3）</a:t>
            </a:r>
            <a:r>
              <a:rPr lang="zh-CN" altLang="zh-CN" sz="2000" dirty="0">
                <a:solidFill>
                  <a:srgbClr val="595959"/>
                </a:solidFill>
                <a:latin typeface="微软雅黑" panose="020B0503020204020204" pitchFamily="34" charset="-122"/>
                <a:ea typeface="微软雅黑" panose="020B0503020204020204" pitchFamily="34" charset="-122"/>
                <a:sym typeface="+mn-ea"/>
              </a:rPr>
              <a:t>在编写Java程序时，出于可读性的考虑，应该让自己编写的程序代码</a:t>
            </a:r>
            <a:r>
              <a:rPr lang="zh-CN" altLang="zh-CN" sz="2000" dirty="0">
                <a:solidFill>
                  <a:srgbClr val="1369B2"/>
                </a:solidFill>
                <a:latin typeface="微软雅黑" panose="020B0503020204020204" pitchFamily="34" charset="-122"/>
                <a:ea typeface="微软雅黑" panose="020B0503020204020204" pitchFamily="34" charset="-122"/>
                <a:sym typeface="+mn-ea"/>
              </a:rPr>
              <a:t>整齐美观</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层次清晰</a:t>
            </a:r>
            <a:r>
              <a:rPr lang="zh-CN" altLang="zh-CN" sz="2000" dirty="0">
                <a:solidFill>
                  <a:srgbClr val="595959"/>
                </a:solidFill>
                <a:latin typeface="微软雅黑" panose="020B0503020204020204" pitchFamily="34" charset="-122"/>
                <a:ea typeface="微软雅黑" panose="020B0503020204020204" pitchFamily="34" charset="-122"/>
                <a:sym typeface="+mn-ea"/>
              </a:rPr>
              <a:t>。常用的编排方式是</a:t>
            </a:r>
            <a:r>
              <a:rPr lang="zh-CN" altLang="zh-CN" sz="2000" dirty="0">
                <a:solidFill>
                  <a:srgbClr val="1369B2"/>
                </a:solidFill>
                <a:latin typeface="微软雅黑" panose="020B0503020204020204" pitchFamily="34" charset="-122"/>
                <a:ea typeface="微软雅黑" panose="020B0503020204020204" pitchFamily="34" charset="-122"/>
                <a:sym typeface="+mn-ea"/>
              </a:rPr>
              <a:t>一行只写一条语句</a:t>
            </a:r>
            <a:r>
              <a:rPr lang="zh-CN" altLang="zh-CN" sz="2000" dirty="0">
                <a:solidFill>
                  <a:srgbClr val="595959"/>
                </a:solidFill>
                <a:latin typeface="微软雅黑" panose="020B0503020204020204" pitchFamily="34" charset="-122"/>
                <a:ea typeface="微软雅黑" panose="020B0503020204020204" pitchFamily="34" charset="-122"/>
                <a:sym typeface="+mn-ea"/>
              </a:rPr>
              <a:t>，符号“</a:t>
            </a:r>
            <a:r>
              <a:rPr lang="en-US"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595959"/>
                </a:solidFill>
                <a:latin typeface="微软雅黑" panose="020B0503020204020204" pitchFamily="34" charset="-122"/>
                <a:ea typeface="微软雅黑" panose="020B0503020204020204" pitchFamily="34" charset="-122"/>
                <a:sym typeface="+mn-ea"/>
              </a:rPr>
              <a:t>”与语句同行，符号“</a:t>
            </a:r>
            <a:r>
              <a:rPr lang="en-US"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595959"/>
                </a:solidFill>
                <a:latin typeface="微软雅黑" panose="020B0503020204020204" pitchFamily="34" charset="-122"/>
                <a:ea typeface="微软雅黑" panose="020B0503020204020204" pitchFamily="34" charset="-122"/>
                <a:sym typeface="+mn-ea"/>
              </a:rPr>
              <a:t>”独占一行</a:t>
            </a:r>
            <a:r>
              <a:rPr sz="2000" dirty="0">
                <a:solidFill>
                  <a:srgbClr val="595959"/>
                </a:solidFill>
                <a:latin typeface="微软雅黑" panose="020B0503020204020204" pitchFamily="34" charset="-122"/>
                <a:ea typeface="微软雅黑" panose="020B0503020204020204" pitchFamily="34" charset="-122"/>
                <a:cs typeface="+mn-ea"/>
              </a:rPr>
              <a:t>。 </a:t>
            </a:r>
          </a:p>
        </p:txBody>
      </p:sp>
      <p:pic>
        <p:nvPicPr>
          <p:cNvPr id="6" name="图片 5"/>
          <p:cNvPicPr>
            <a:picLocks noChangeAspect="1"/>
          </p:cNvPicPr>
          <p:nvPr/>
        </p:nvPicPr>
        <p:blipFill>
          <a:blip r:embed="rId4"/>
          <a:stretch>
            <a:fillRect/>
          </a:stretch>
        </p:blipFill>
        <p:spPr>
          <a:xfrm>
            <a:off x="1883410" y="3420110"/>
            <a:ext cx="8178800" cy="2322830"/>
          </a:xfrm>
          <a:prstGeom prst="rect">
            <a:avLst/>
          </a:prstGeom>
        </p:spPr>
      </p:pic>
      <p:sp>
        <p:nvSpPr>
          <p:cNvPr id="5" name="矩形 4"/>
          <p:cNvSpPr/>
          <p:nvPr/>
        </p:nvSpPr>
        <p:spPr>
          <a:xfrm>
            <a:off x="2315845" y="3430905"/>
            <a:ext cx="7531100" cy="2168525"/>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public class HelloWorld {</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	public static void main(String[] </a:t>
            </a:r>
            <a:r>
              <a:rPr lang="en-US" altLang="zh-CN" sz="1800" dirty="0" err="1">
                <a:solidFill>
                  <a:srgbClr val="595959"/>
                </a:solidFill>
                <a:latin typeface="微软雅黑" panose="020B0503020204020204" pitchFamily="34" charset="-122"/>
                <a:ea typeface="微软雅黑" panose="020B0503020204020204" pitchFamily="34" charset="-122"/>
              </a:rPr>
              <a:t>args</a:t>
            </a:r>
            <a:r>
              <a:rPr lang="en-US" altLang="zh-CN" sz="1800" dirty="0">
                <a:solidFill>
                  <a:srgbClr val="595959"/>
                </a:solidFill>
                <a:latin typeface="微软雅黑" panose="020B0503020204020204" pitchFamily="34" charset="-122"/>
                <a:ea typeface="微软雅黑" panose="020B0503020204020204" pitchFamily="34" charset="-122"/>
              </a:rPr>
              <a:t>) {</a:t>
            </a:r>
            <a:endParaRPr lang="zh-CN" altLang="zh-CN" sz="18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800" dirty="0" err="1">
                <a:solidFill>
                  <a:srgbClr val="595959"/>
                </a:solidFill>
                <a:latin typeface="微软雅黑" panose="020B0503020204020204" pitchFamily="34" charset="-122"/>
                <a:ea typeface="微软雅黑" panose="020B0503020204020204" pitchFamily="34" charset="-122"/>
              </a:rPr>
              <a:t>		System.out.println</a:t>
            </a:r>
            <a:r>
              <a:rPr lang="en-US" altLang="zh-CN"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rPr>
              <a:t>这是第一个</a:t>
            </a:r>
            <a:r>
              <a:rPr lang="en-US" altLang="zh-CN" sz="1800" dirty="0">
                <a:solidFill>
                  <a:srgbClr val="595959"/>
                </a:solidFill>
                <a:latin typeface="微软雅黑" panose="020B0503020204020204" pitchFamily="34" charset="-122"/>
                <a:ea typeface="微软雅黑" panose="020B0503020204020204" pitchFamily="34" charset="-122"/>
              </a:rPr>
              <a:t>Java</a:t>
            </a:r>
            <a:r>
              <a:rPr lang="zh-CN" altLang="zh-CN" sz="1800" dirty="0">
                <a:solidFill>
                  <a:srgbClr val="595959"/>
                </a:solidFill>
                <a:latin typeface="微软雅黑" panose="020B0503020204020204" pitchFamily="34" charset="-122"/>
                <a:ea typeface="微软雅黑" panose="020B0503020204020204" pitchFamily="34" charset="-122"/>
              </a:rPr>
              <a:t>程序！</a:t>
            </a:r>
            <a:r>
              <a:rPr lang="en-US" altLang="zh-CN" sz="1800" dirty="0">
                <a:solidFill>
                  <a:srgbClr val="595959"/>
                </a:solidFill>
                <a:latin typeface="微软雅黑" panose="020B0503020204020204" pitchFamily="34" charset="-122"/>
                <a:ea typeface="微软雅黑" panose="020B0503020204020204" pitchFamily="34" charset="-122"/>
              </a:rPr>
              <a:t>");</a:t>
            </a:r>
            <a:endParaRPr lang="zh-CN" altLang="zh-CN" sz="18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	}</a:t>
            </a:r>
            <a:endParaRPr lang="zh-CN" altLang="zh-CN" sz="18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a:t>
            </a:r>
            <a:endParaRPr lang="zh-CN" altLang="zh-CN"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14" name="文本框 13"/>
          <p:cNvSpPr txBox="1"/>
          <p:nvPr/>
        </p:nvSpPr>
        <p:spPr>
          <a:xfrm>
            <a:off x="4111625" y="923925"/>
            <a:ext cx="6908165" cy="1014730"/>
          </a:xfrm>
          <a:prstGeom prst="rect">
            <a:avLst/>
          </a:prstGeom>
          <a:noFill/>
        </p:spPr>
        <p:txBody>
          <a:bodyPr wrap="square"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下面通过一个案例学习</a:t>
            </a:r>
            <a:r>
              <a:rPr lang="en-US" altLang="zh-CN" sz="2000" dirty="0">
                <a:solidFill>
                  <a:srgbClr val="595959"/>
                </a:solidFill>
                <a:latin typeface="微软雅黑" panose="020B0503020204020204" pitchFamily="34" charset="-122"/>
                <a:ea typeface="微软雅黑" panose="020B0503020204020204" pitchFamily="34" charset="-122"/>
              </a:rPr>
              <a:t>if</a:t>
            </a:r>
            <a:r>
              <a:rPr lang="zh-CN" altLang="zh-CN" sz="2000" dirty="0">
                <a:solidFill>
                  <a:srgbClr val="595959"/>
                </a:solidFill>
                <a:latin typeface="微软雅黑" panose="020B0503020204020204" pitchFamily="34" charset="-122"/>
                <a:ea typeface="微软雅黑" panose="020B0503020204020204" pitchFamily="34" charset="-122"/>
              </a:rPr>
              <a:t>语句的具体用法，</a:t>
            </a:r>
            <a:r>
              <a:rPr lang="zh-CN" sz="2000" dirty="0">
                <a:solidFill>
                  <a:srgbClr val="595959"/>
                </a:solidFill>
                <a:latin typeface="微软雅黑" panose="020B0503020204020204" pitchFamily="34" charset="-122"/>
                <a:ea typeface="微软雅黑" panose="020B0503020204020204" pitchFamily="34" charset="-122"/>
              </a:rPr>
              <a:t>具体代码如下</a:t>
            </a:r>
            <a:r>
              <a:rPr lang="zh-CN" altLang="zh-CN" sz="2000" dirty="0">
                <a:solidFill>
                  <a:srgbClr val="595959"/>
                </a:solidFill>
                <a:latin typeface="微软雅黑" panose="020B0503020204020204" pitchFamily="34" charset="-122"/>
                <a:ea typeface="微软雅黑" panose="020B0503020204020204" pitchFamily="34" charset="-122"/>
              </a:rPr>
              <a:t>所示。</a:t>
            </a:r>
          </a:p>
        </p:txBody>
      </p:sp>
      <p:pic>
        <p:nvPicPr>
          <p:cNvPr id="6" name="图片 5"/>
          <p:cNvPicPr>
            <a:picLocks noChangeAspect="1"/>
          </p:cNvPicPr>
          <p:nvPr/>
        </p:nvPicPr>
        <p:blipFill>
          <a:blip r:embed="rId4"/>
          <a:stretch>
            <a:fillRect/>
          </a:stretch>
        </p:blipFill>
        <p:spPr>
          <a:xfrm>
            <a:off x="2320290" y="2305050"/>
            <a:ext cx="7630160" cy="2959100"/>
          </a:xfrm>
          <a:prstGeom prst="rect">
            <a:avLst/>
          </a:prstGeom>
        </p:spPr>
      </p:pic>
      <p:sp>
        <p:nvSpPr>
          <p:cNvPr id="2" name="矩形 1"/>
          <p:cNvSpPr/>
          <p:nvPr/>
        </p:nvSpPr>
        <p:spPr>
          <a:xfrm>
            <a:off x="3135992" y="2350529"/>
            <a:ext cx="6092825" cy="2832100"/>
          </a:xfrm>
          <a:prstGeom prst="rect">
            <a:avLst/>
          </a:prstGeom>
        </p:spPr>
        <p:txBody>
          <a:bodyPr>
            <a:spAutoFit/>
          </a:bodyPr>
          <a:lstStyle/>
          <a:p>
            <a:pPr lvl="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public class Example07 {</a:t>
            </a:r>
            <a:endParaRPr lang="zh-CN" altLang="zh-CN" sz="1800" dirty="0">
              <a:solidFill>
                <a:srgbClr val="595959"/>
              </a:solidFill>
              <a:latin typeface="微软雅黑" panose="020B0503020204020204" pitchFamily="34" charset="-122"/>
              <a:ea typeface="微软雅黑" panose="020B0503020204020204" pitchFamily="34" charset="-122"/>
            </a:endParaRPr>
          </a:p>
          <a:p>
            <a:pPr lvl="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public static void main(String[] </a:t>
            </a:r>
            <a:r>
              <a:rPr lang="en-US" altLang="zh-CN" sz="1800" dirty="0" err="1">
                <a:solidFill>
                  <a:srgbClr val="595959"/>
                </a:solidFill>
                <a:latin typeface="微软雅黑" panose="020B0503020204020204" pitchFamily="34" charset="-122"/>
                <a:ea typeface="微软雅黑" panose="020B0503020204020204" pitchFamily="34" charset="-122"/>
              </a:rPr>
              <a:t>args</a:t>
            </a:r>
            <a:r>
              <a:rPr lang="en-US" altLang="zh-CN" sz="1800" dirty="0">
                <a:solidFill>
                  <a:srgbClr val="595959"/>
                </a:solidFill>
                <a:latin typeface="微软雅黑" panose="020B0503020204020204" pitchFamily="34" charset="-122"/>
                <a:ea typeface="微软雅黑" panose="020B0503020204020204" pitchFamily="34" charset="-122"/>
              </a:rPr>
              <a:t>) {</a:t>
            </a:r>
            <a:endParaRPr lang="zh-CN" altLang="zh-CN" sz="1800" dirty="0">
              <a:solidFill>
                <a:srgbClr val="595959"/>
              </a:solidFill>
              <a:latin typeface="微软雅黑" panose="020B0503020204020204" pitchFamily="34" charset="-122"/>
              <a:ea typeface="微软雅黑" panose="020B0503020204020204" pitchFamily="34" charset="-122"/>
            </a:endParaRPr>
          </a:p>
          <a:p>
            <a:pPr lvl="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a:t>
            </a:r>
            <a:r>
              <a:rPr lang="en-US" altLang="zh-CN" sz="1800" dirty="0" err="1">
                <a:solidFill>
                  <a:srgbClr val="595959"/>
                </a:solidFill>
                <a:latin typeface="微软雅黑" panose="020B0503020204020204" pitchFamily="34" charset="-122"/>
                <a:ea typeface="微软雅黑" panose="020B0503020204020204" pitchFamily="34" charset="-122"/>
              </a:rPr>
              <a:t>int</a:t>
            </a:r>
            <a:r>
              <a:rPr lang="en-US" altLang="zh-CN" sz="1800" dirty="0">
                <a:solidFill>
                  <a:srgbClr val="595959"/>
                </a:solidFill>
                <a:latin typeface="微软雅黑" panose="020B0503020204020204" pitchFamily="34" charset="-122"/>
                <a:ea typeface="微软雅黑" panose="020B0503020204020204" pitchFamily="34" charset="-122"/>
              </a:rPr>
              <a:t> x = 5;</a:t>
            </a:r>
            <a:endParaRPr lang="zh-CN" altLang="zh-CN" sz="1800" dirty="0">
              <a:solidFill>
                <a:srgbClr val="595959"/>
              </a:solidFill>
              <a:latin typeface="微软雅黑" panose="020B0503020204020204" pitchFamily="34" charset="-122"/>
              <a:ea typeface="微软雅黑" panose="020B0503020204020204" pitchFamily="34" charset="-122"/>
            </a:endParaRPr>
          </a:p>
          <a:p>
            <a:pPr lvl="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if (x &lt; 10) {</a:t>
            </a:r>
            <a:endParaRPr lang="zh-CN" altLang="zh-CN" sz="1800" dirty="0">
              <a:solidFill>
                <a:srgbClr val="595959"/>
              </a:solidFill>
              <a:latin typeface="微软雅黑" panose="020B0503020204020204" pitchFamily="34" charset="-122"/>
              <a:ea typeface="微软雅黑" panose="020B0503020204020204" pitchFamily="34" charset="-122"/>
            </a:endParaRPr>
          </a:p>
          <a:p>
            <a:pPr lvl="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x++;</a:t>
            </a:r>
            <a:endParaRPr lang="zh-CN" altLang="zh-CN" sz="1800" dirty="0">
              <a:solidFill>
                <a:srgbClr val="595959"/>
              </a:solidFill>
              <a:latin typeface="微软雅黑" panose="020B0503020204020204" pitchFamily="34" charset="-122"/>
              <a:ea typeface="微软雅黑" panose="020B0503020204020204" pitchFamily="34" charset="-122"/>
            </a:endParaRPr>
          </a:p>
          <a:p>
            <a:pPr lvl="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a:t>
            </a:r>
            <a:endParaRPr lang="zh-CN" altLang="zh-CN" sz="1800" dirty="0">
              <a:solidFill>
                <a:srgbClr val="595959"/>
              </a:solidFill>
              <a:latin typeface="微软雅黑" panose="020B0503020204020204" pitchFamily="34" charset="-122"/>
              <a:ea typeface="微软雅黑" panose="020B0503020204020204" pitchFamily="34" charset="-122"/>
            </a:endParaRPr>
          </a:p>
          <a:p>
            <a:pPr lvl="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a:t>
            </a:r>
            <a:r>
              <a:rPr lang="en-US" altLang="zh-CN" sz="1800" dirty="0" err="1">
                <a:solidFill>
                  <a:srgbClr val="595959"/>
                </a:solidFill>
                <a:latin typeface="微软雅黑" panose="020B0503020204020204" pitchFamily="34" charset="-122"/>
                <a:ea typeface="微软雅黑" panose="020B0503020204020204" pitchFamily="34" charset="-122"/>
              </a:rPr>
              <a:t>System.out.println</a:t>
            </a:r>
            <a:r>
              <a:rPr lang="en-US" altLang="zh-CN" sz="1800" dirty="0">
                <a:solidFill>
                  <a:srgbClr val="595959"/>
                </a:solidFill>
                <a:latin typeface="微软雅黑" panose="020B0503020204020204" pitchFamily="34" charset="-122"/>
                <a:ea typeface="微软雅黑" panose="020B0503020204020204" pitchFamily="34" charset="-122"/>
              </a:rPr>
              <a:t>("x=" + x);</a:t>
            </a:r>
            <a:endParaRPr lang="zh-CN" altLang="zh-CN" sz="1800" dirty="0">
              <a:solidFill>
                <a:srgbClr val="595959"/>
              </a:solidFill>
              <a:latin typeface="微软雅黑" panose="020B0503020204020204" pitchFamily="34" charset="-122"/>
              <a:ea typeface="微软雅黑" panose="020B0503020204020204" pitchFamily="34" charset="-122"/>
            </a:endParaRPr>
          </a:p>
          <a:p>
            <a:pPr lvl="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a:t>
            </a:r>
            <a:endParaRPr lang="zh-CN" altLang="zh-CN" sz="1800" dirty="0">
              <a:solidFill>
                <a:srgbClr val="595959"/>
              </a:solidFill>
              <a:latin typeface="微软雅黑" panose="020B0503020204020204" pitchFamily="34" charset="-122"/>
              <a:ea typeface="微软雅黑" panose="020B0503020204020204" pitchFamily="34" charset="-122"/>
            </a:endParaRPr>
          </a:p>
          <a:p>
            <a:pPr lvl="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a:t>
            </a:r>
            <a:endParaRPr lang="zh-CN" altLang="zh-CN" sz="1800" dirty="0">
              <a:solidFill>
                <a:srgbClr val="595959"/>
              </a:solidFill>
              <a:latin typeface="微软雅黑" panose="020B0503020204020204" pitchFamily="34" charset="-122"/>
              <a:ea typeface="微软雅黑" panose="020B0503020204020204" pitchFamily="34" charset="-122"/>
            </a:endParaRPr>
          </a:p>
        </p:txBody>
      </p:sp>
      <p:sp>
        <p:nvSpPr>
          <p:cNvPr id="4" name="Chevron 3"/>
          <p:cNvSpPr/>
          <p:nvPr>
            <p:custDataLst>
              <p:tags r:id="rId1"/>
            </p:custDataLst>
          </p:nvPr>
        </p:nvSpPr>
        <p:spPr>
          <a:xfrm>
            <a:off x="1054100" y="1092200"/>
            <a:ext cx="29235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232159"/>
            <a:ext cx="237045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if</a:t>
            </a:r>
            <a:r>
              <a:rPr lang="zh-CN" altLang="en-US" sz="2000" dirty="0">
                <a:solidFill>
                  <a:srgbClr val="1369B2"/>
                </a:solidFill>
                <a:latin typeface="微软雅黑" panose="020B0503020204020204" pitchFamily="34" charset="-122"/>
                <a:ea typeface="微软雅黑" panose="020B0503020204020204" pitchFamily="34" charset="-122"/>
              </a:rPr>
              <a:t>条件语句案例演示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509010" y="1177925"/>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1"/>
          <p:cNvPicPr>
            <a:picLocks noChangeAspect="1"/>
          </p:cNvPicPr>
          <p:nvPr/>
        </p:nvPicPr>
        <p:blipFill>
          <a:blip r:embed="rId4"/>
          <a:stretch>
            <a:fillRect/>
          </a:stretch>
        </p:blipFill>
        <p:spPr>
          <a:xfrm>
            <a:off x="3137535" y="2583498"/>
            <a:ext cx="5914204" cy="1692000"/>
          </a:xfrm>
          <a:prstGeom prst="rect">
            <a:avLst/>
          </a:prstGeom>
          <a:noFill/>
          <a:ln w="9525">
            <a:noFill/>
          </a:ln>
        </p:spPr>
      </p:pic>
      <p:sp>
        <p:nvSpPr>
          <p:cNvPr id="5" name="文本框 4"/>
          <p:cNvSpPr txBox="1"/>
          <p:nvPr/>
        </p:nvSpPr>
        <p:spPr>
          <a:xfrm>
            <a:off x="1205865" y="5243195"/>
            <a:ext cx="6706235" cy="398780"/>
          </a:xfrm>
          <a:prstGeom prst="rect">
            <a:avLst/>
          </a:prstGeom>
          <a:noFill/>
        </p:spPr>
        <p:txBody>
          <a:bodyPr wrap="none" rtlCol="0" anchor="t">
            <a:spAutoFit/>
          </a:bodyPr>
          <a:lstStyle/>
          <a:p>
            <a:pPr algn="ct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从上图的运行结果可以看出，x的值已由原来的5变成了6。</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6" name="TextBox 35"/>
          <p:cNvSpPr txBox="1">
            <a:spLocks noChangeArrowheads="1"/>
          </p:cNvSpPr>
          <p:nvPr/>
        </p:nvSpPr>
        <p:spPr bwMode="auto">
          <a:xfrm>
            <a:off x="1037590" y="1012825"/>
            <a:ext cx="3816985" cy="57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lang="en-US" altLang="zh-CN" sz="2200" b="1" dirty="0">
                <a:solidFill>
                  <a:srgbClr val="595959"/>
                </a:solidFill>
                <a:latin typeface="微软雅黑" panose="020B0503020204020204" pitchFamily="34" charset="-122"/>
                <a:ea typeface="微软雅黑" panose="020B0503020204020204" pitchFamily="34" charset="-122"/>
              </a:rPr>
              <a:t>2.   if…else</a:t>
            </a:r>
            <a:r>
              <a:rPr lang="zh-CN" altLang="en-US" sz="2200" b="1" dirty="0">
                <a:solidFill>
                  <a:srgbClr val="595959"/>
                </a:solidFill>
                <a:latin typeface="微软雅黑" panose="020B0503020204020204" pitchFamily="34" charset="-122"/>
                <a:ea typeface="微软雅黑" panose="020B0503020204020204" pitchFamily="34" charset="-122"/>
              </a:rPr>
              <a:t>语句</a:t>
            </a:r>
          </a:p>
        </p:txBody>
      </p:sp>
      <p:sp>
        <p:nvSpPr>
          <p:cNvPr id="9" name="TextBox 35"/>
          <p:cNvSpPr txBox="1">
            <a:spLocks noChangeArrowheads="1"/>
          </p:cNvSpPr>
          <p:nvPr/>
        </p:nvSpPr>
        <p:spPr bwMode="auto">
          <a:xfrm>
            <a:off x="1161223" y="1581294"/>
            <a:ext cx="10207571" cy="1508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fontAlgn="auto">
              <a:lnSpc>
                <a:spcPct val="150000"/>
              </a:lnSpc>
            </a:pPr>
            <a:r>
              <a:rPr lang="en-US" altLang="zh-CN" sz="2000" dirty="0">
                <a:solidFill>
                  <a:srgbClr val="1369B2"/>
                </a:solidFill>
                <a:latin typeface="微软雅黑" panose="020B0503020204020204" pitchFamily="34" charset="-122"/>
                <a:ea typeface="微软雅黑" panose="020B0503020204020204" pitchFamily="34" charset="-122"/>
              </a:rPr>
              <a:t>if…else</a:t>
            </a:r>
            <a:r>
              <a:rPr lang="zh-CN" altLang="zh-CN" sz="2000" dirty="0">
                <a:solidFill>
                  <a:srgbClr val="1369B2"/>
                </a:solidFill>
                <a:latin typeface="微软雅黑" panose="020B0503020204020204" pitchFamily="34" charset="-122"/>
                <a:ea typeface="微软雅黑" panose="020B0503020204020204" pitchFamily="34" charset="-122"/>
              </a:rPr>
              <a:t>语句</a:t>
            </a:r>
            <a:r>
              <a:rPr lang="zh-CN" altLang="zh-CN" sz="2000" dirty="0">
                <a:solidFill>
                  <a:srgbClr val="595959"/>
                </a:solidFill>
                <a:latin typeface="微软雅黑" panose="020B0503020204020204" pitchFamily="34" charset="-122"/>
                <a:ea typeface="微软雅黑" panose="020B0503020204020204" pitchFamily="34" charset="-122"/>
              </a:rPr>
              <a:t>是指如果满足某种条件，就进行某种处理，否则就进行另一种处理。例如，要判断一个正整数的奇偶，如果该数字能被</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整除则是一个偶数，否则该数字就是一个奇数。</a:t>
            </a:r>
            <a:r>
              <a:rPr lang="en-US" altLang="zh-CN" sz="2000" dirty="0">
                <a:solidFill>
                  <a:srgbClr val="595959"/>
                </a:solidFill>
                <a:latin typeface="微软雅黑" panose="020B0503020204020204" pitchFamily="34" charset="-122"/>
                <a:ea typeface="微软雅黑" panose="020B0503020204020204" pitchFamily="34" charset="-122"/>
              </a:rPr>
              <a:t>if…else</a:t>
            </a:r>
            <a:r>
              <a:rPr lang="zh-CN" altLang="zh-CN" sz="2000" dirty="0">
                <a:solidFill>
                  <a:srgbClr val="595959"/>
                </a:solidFill>
                <a:latin typeface="微软雅黑" panose="020B0503020204020204" pitchFamily="34" charset="-122"/>
                <a:ea typeface="微软雅黑" panose="020B0503020204020204" pitchFamily="34" charset="-122"/>
              </a:rPr>
              <a:t>语句具体</a:t>
            </a:r>
            <a:r>
              <a:rPr lang="zh-CN" altLang="zh-CN" sz="2000" dirty="0">
                <a:solidFill>
                  <a:srgbClr val="1369B2"/>
                </a:solidFill>
                <a:latin typeface="微软雅黑" panose="020B0503020204020204" pitchFamily="34" charset="-122"/>
                <a:ea typeface="微软雅黑" panose="020B0503020204020204" pitchFamily="34" charset="-122"/>
              </a:rPr>
              <a:t>语法格式</a:t>
            </a:r>
            <a:r>
              <a:rPr lang="zh-CN" altLang="zh-CN" sz="2000" dirty="0">
                <a:solidFill>
                  <a:srgbClr val="595959"/>
                </a:solidFill>
                <a:latin typeface="微软雅黑" panose="020B0503020204020204" pitchFamily="34" charset="-122"/>
                <a:ea typeface="微软雅黑" panose="020B0503020204020204" pitchFamily="34" charset="-122"/>
              </a:rPr>
              <a:t>如下。</a:t>
            </a:r>
          </a:p>
        </p:txBody>
      </p:sp>
      <p:sp>
        <p:nvSpPr>
          <p:cNvPr id="2" name="矩形 1"/>
          <p:cNvSpPr/>
          <p:nvPr/>
        </p:nvSpPr>
        <p:spPr>
          <a:xfrm>
            <a:off x="3471545" y="3089275"/>
            <a:ext cx="5247640" cy="319024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if (判断条件)</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执行语句1</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else</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执行语句2</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9" name="TextBox 35"/>
          <p:cNvSpPr txBox="1">
            <a:spLocks noChangeArrowheads="1"/>
          </p:cNvSpPr>
          <p:nvPr/>
        </p:nvSpPr>
        <p:spPr bwMode="auto">
          <a:xfrm>
            <a:off x="4232910" y="885825"/>
            <a:ext cx="6986905"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在上述格式中，判断条件是一个布尔值。当判断条件为</a:t>
            </a:r>
            <a:r>
              <a:rPr lang="en-US" altLang="zh-CN" sz="2000" dirty="0">
                <a:solidFill>
                  <a:srgbClr val="595959"/>
                </a:solidFill>
                <a:latin typeface="微软雅黑" panose="020B0503020204020204" pitchFamily="34" charset="-122"/>
                <a:ea typeface="微软雅黑" panose="020B0503020204020204" pitchFamily="34" charset="-122"/>
              </a:rPr>
              <a:t>true</a:t>
            </a:r>
            <a:r>
              <a:rPr lang="zh-CN" altLang="zh-CN" sz="2000" dirty="0">
                <a:solidFill>
                  <a:srgbClr val="595959"/>
                </a:solidFill>
                <a:latin typeface="微软雅黑" panose="020B0503020204020204" pitchFamily="34" charset="-122"/>
                <a:ea typeface="微软雅黑" panose="020B0503020204020204" pitchFamily="34" charset="-122"/>
              </a:rPr>
              <a:t>时，</a:t>
            </a:r>
            <a:r>
              <a:rPr lang="en-US" altLang="zh-CN" sz="2000" dirty="0">
                <a:solidFill>
                  <a:srgbClr val="595959"/>
                </a:solidFill>
                <a:latin typeface="微软雅黑" panose="020B0503020204020204" pitchFamily="34" charset="-122"/>
                <a:ea typeface="微软雅黑" panose="020B0503020204020204" pitchFamily="34" charset="-122"/>
              </a:rPr>
              <a:t>if</a:t>
            </a:r>
            <a:r>
              <a:rPr lang="zh-CN" altLang="zh-CN" sz="2000" dirty="0">
                <a:solidFill>
                  <a:srgbClr val="595959"/>
                </a:solidFill>
                <a:latin typeface="微软雅黑" panose="020B0503020204020204" pitchFamily="34" charset="-122"/>
                <a:ea typeface="微软雅黑" panose="020B0503020204020204" pitchFamily="34" charset="-122"/>
              </a:rPr>
              <a:t>后面</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中的执行语句</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会执行。当判断条件为</a:t>
            </a:r>
            <a:r>
              <a:rPr lang="en-US" altLang="zh-CN" sz="2000" dirty="0">
                <a:solidFill>
                  <a:srgbClr val="595959"/>
                </a:solidFill>
                <a:latin typeface="微软雅黑" panose="020B0503020204020204" pitchFamily="34" charset="-122"/>
                <a:ea typeface="微软雅黑" panose="020B0503020204020204" pitchFamily="34" charset="-122"/>
              </a:rPr>
              <a:t>false</a:t>
            </a:r>
            <a:r>
              <a:rPr lang="zh-CN" altLang="zh-CN" sz="2000" dirty="0">
                <a:solidFill>
                  <a:srgbClr val="595959"/>
                </a:solidFill>
                <a:latin typeface="微软雅黑" panose="020B0503020204020204" pitchFamily="34" charset="-122"/>
                <a:ea typeface="微软雅黑" panose="020B0503020204020204" pitchFamily="34" charset="-122"/>
              </a:rPr>
              <a:t>时，</a:t>
            </a:r>
            <a:r>
              <a:rPr lang="en-US" altLang="zh-CN" sz="2000" dirty="0">
                <a:solidFill>
                  <a:srgbClr val="595959"/>
                </a:solidFill>
                <a:latin typeface="微软雅黑" panose="020B0503020204020204" pitchFamily="34" charset="-122"/>
                <a:ea typeface="微软雅黑" panose="020B0503020204020204" pitchFamily="34" charset="-122"/>
              </a:rPr>
              <a:t>else</a:t>
            </a:r>
            <a:r>
              <a:rPr lang="zh-CN" altLang="zh-CN" sz="2000" dirty="0">
                <a:solidFill>
                  <a:srgbClr val="595959"/>
                </a:solidFill>
                <a:latin typeface="微软雅黑" panose="020B0503020204020204" pitchFamily="34" charset="-122"/>
                <a:ea typeface="微软雅黑" panose="020B0503020204020204" pitchFamily="34" charset="-122"/>
              </a:rPr>
              <a:t>后面</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中的执行语句</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会执行。</a:t>
            </a:r>
            <a:r>
              <a:rPr lang="zh-CN" altLang="zh-CN" sz="2000" dirty="0">
                <a:solidFill>
                  <a:srgbClr val="1369B2"/>
                </a:solidFill>
                <a:latin typeface="微软雅黑" panose="020B0503020204020204" pitchFamily="34" charset="-122"/>
                <a:ea typeface="微软雅黑" panose="020B0503020204020204" pitchFamily="34" charset="-122"/>
                <a:sym typeface="+mn-ea"/>
              </a:rPr>
              <a:t>执行流程</a:t>
            </a:r>
            <a:r>
              <a:rPr lang="zh-CN" sz="2000" dirty="0">
                <a:solidFill>
                  <a:srgbClr val="595959"/>
                </a:solidFill>
                <a:latin typeface="微软雅黑" panose="020B0503020204020204" pitchFamily="34" charset="-122"/>
                <a:ea typeface="微软雅黑" panose="020B0503020204020204" pitchFamily="34" charset="-122"/>
                <a:sym typeface="+mn-ea"/>
              </a:rPr>
              <a:t>如下</a:t>
            </a:r>
            <a:r>
              <a:rPr lang="zh-CN" altLang="zh-CN" sz="2000" dirty="0">
                <a:solidFill>
                  <a:srgbClr val="595959"/>
                </a:solidFill>
                <a:latin typeface="微软雅黑" panose="020B0503020204020204" pitchFamily="34" charset="-122"/>
                <a:ea typeface="微软雅黑" panose="020B0503020204020204" pitchFamily="34" charset="-122"/>
                <a:sym typeface="+mn-ea"/>
              </a:rPr>
              <a:t>所示。</a:t>
            </a:r>
            <a:endParaRPr lang="zh-CN" altLang="zh-CN" sz="2000" dirty="0">
              <a:solidFill>
                <a:srgbClr val="595959"/>
              </a:solidFill>
              <a:latin typeface="微软雅黑" panose="020B0503020204020204" pitchFamily="34" charset="-122"/>
              <a:ea typeface="微软雅黑" panose="020B0503020204020204" pitchFamily="34" charset="-122"/>
            </a:endParaRPr>
          </a:p>
        </p:txBody>
      </p:sp>
      <p:graphicFrame>
        <p:nvGraphicFramePr>
          <p:cNvPr id="3" name="对象 2"/>
          <p:cNvGraphicFramePr>
            <a:graphicFrameLocks noChangeAspect="1"/>
          </p:cNvGraphicFramePr>
          <p:nvPr/>
        </p:nvGraphicFramePr>
        <p:xfrm>
          <a:off x="4132413" y="2507521"/>
          <a:ext cx="2777779" cy="3204000"/>
        </p:xfrm>
        <a:graphic>
          <a:graphicData uri="http://schemas.openxmlformats.org/presentationml/2006/ole">
            <mc:AlternateContent xmlns:mc="http://schemas.openxmlformats.org/markup-compatibility/2006">
              <mc:Choice xmlns:v="urn:schemas-microsoft-com:vml" Requires="v">
                <p:oleObj spid="_x0000_s40231" r:id="rId5" imgW="2133600" imgH="2455545" progId="Visio.Drawing.11">
                  <p:embed/>
                </p:oleObj>
              </mc:Choice>
              <mc:Fallback>
                <p:oleObj r:id="rId5" imgW="2133600" imgH="2455545" progId="Visio.Drawing.11">
                  <p:embed/>
                  <p:pic>
                    <p:nvPicPr>
                      <p:cNvPr id="0" name="对象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2413" y="2507521"/>
                        <a:ext cx="2777779" cy="3204000"/>
                      </a:xfrm>
                      <a:prstGeom prst="rect">
                        <a:avLst/>
                      </a:prstGeom>
                      <a:noFill/>
                    </p:spPr>
                  </p:pic>
                </p:oleObj>
              </mc:Fallback>
            </mc:AlternateContent>
          </a:graphicData>
        </a:graphic>
      </p:graphicFrame>
      <p:sp>
        <p:nvSpPr>
          <p:cNvPr id="5" name="Chevron 3"/>
          <p:cNvSpPr/>
          <p:nvPr>
            <p:custDataLst>
              <p:tags r:id="rId2"/>
            </p:custDataLst>
          </p:nvPr>
        </p:nvSpPr>
        <p:spPr>
          <a:xfrm>
            <a:off x="1179195" y="1299210"/>
            <a:ext cx="30892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378118" y="1439169"/>
            <a:ext cx="2754630" cy="398780"/>
          </a:xfrm>
          <a:prstGeom prst="rect">
            <a:avLst/>
          </a:prstGeom>
          <a:noFill/>
        </p:spPr>
        <p:txBody>
          <a:bodyPr wrap="none" rtlCol="0">
            <a:spAutoFit/>
          </a:bodyPr>
          <a:lstStyle/>
          <a:p>
            <a:r>
              <a:rPr lang="en-US" sz="2000" dirty="0">
                <a:solidFill>
                  <a:srgbClr val="1369B2"/>
                </a:solidFill>
                <a:latin typeface="微软雅黑" panose="020B0503020204020204" pitchFamily="34" charset="-122"/>
                <a:ea typeface="微软雅黑" panose="020B0503020204020204" pitchFamily="34" charset="-122"/>
                <a:sym typeface="+mn-ea"/>
              </a:rPr>
              <a:t>if...else</a:t>
            </a:r>
            <a:r>
              <a:rPr lang="zh-CN" altLang="en-US" sz="2000" dirty="0">
                <a:solidFill>
                  <a:srgbClr val="1369B2"/>
                </a:solidFill>
                <a:latin typeface="微软雅黑" panose="020B0503020204020204" pitchFamily="34" charset="-122"/>
                <a:ea typeface="微软雅黑" panose="020B0503020204020204" pitchFamily="34" charset="-122"/>
                <a:sym typeface="+mn-ea"/>
              </a:rPr>
              <a:t>语句的执行流程</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14" name="文本框 13"/>
          <p:cNvSpPr txBox="1"/>
          <p:nvPr/>
        </p:nvSpPr>
        <p:spPr>
          <a:xfrm>
            <a:off x="4476750" y="917575"/>
            <a:ext cx="6982460" cy="1014730"/>
          </a:xfrm>
          <a:prstGeom prst="rect">
            <a:avLst/>
          </a:prstGeom>
          <a:noFill/>
        </p:spPr>
        <p:txBody>
          <a:bodyPr wrap="square"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下面通过一个</a:t>
            </a:r>
            <a:r>
              <a:rPr lang="zh-CN" altLang="en-US" sz="2000" dirty="0">
                <a:solidFill>
                  <a:srgbClr val="595959"/>
                </a:solidFill>
                <a:latin typeface="微软雅黑" panose="020B0503020204020204" pitchFamily="34" charset="-122"/>
                <a:ea typeface="微软雅黑" panose="020B0503020204020204" pitchFamily="34" charset="-122"/>
              </a:rPr>
              <a:t>案例实现判断奇偶数的程序</a:t>
            </a:r>
            <a:r>
              <a:rPr lang="zh-CN" altLang="zh-CN" sz="2000" dirty="0">
                <a:solidFill>
                  <a:srgbClr val="595959"/>
                </a:solidFill>
                <a:latin typeface="微软雅黑" panose="020B0503020204020204" pitchFamily="34" charset="-122"/>
                <a:ea typeface="微软雅黑" panose="020B0503020204020204" pitchFamily="34" charset="-122"/>
              </a:rPr>
              <a:t>，</a:t>
            </a:r>
            <a:r>
              <a:rPr lang="zh-CN" sz="2000" dirty="0">
                <a:solidFill>
                  <a:srgbClr val="595959"/>
                </a:solidFill>
                <a:latin typeface="微软雅黑" panose="020B0503020204020204" pitchFamily="34" charset="-122"/>
                <a:ea typeface="微软雅黑" panose="020B0503020204020204" pitchFamily="34" charset="-122"/>
                <a:sym typeface="+mn-ea"/>
              </a:rPr>
              <a:t>具体代码如下</a:t>
            </a:r>
            <a:r>
              <a:rPr lang="zh-CN" altLang="zh-CN" sz="2000" dirty="0">
                <a:solidFill>
                  <a:srgbClr val="595959"/>
                </a:solidFill>
                <a:latin typeface="微软雅黑" panose="020B0503020204020204" pitchFamily="34" charset="-122"/>
                <a:ea typeface="微软雅黑" panose="020B0503020204020204" pitchFamily="34" charset="-122"/>
                <a:sym typeface="+mn-ea"/>
              </a:rPr>
              <a:t>所示。</a:t>
            </a:r>
            <a:endParaRPr lang="zh-CN" altLang="zh-CN" sz="2000" dirty="0">
              <a:solidFill>
                <a:srgbClr val="595959"/>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1638935" y="2305050"/>
            <a:ext cx="9380855" cy="3561080"/>
          </a:xfrm>
          <a:prstGeom prst="rect">
            <a:avLst/>
          </a:prstGeom>
        </p:spPr>
      </p:pic>
      <p:sp>
        <p:nvSpPr>
          <p:cNvPr id="2" name="矩形 1"/>
          <p:cNvSpPr/>
          <p:nvPr/>
        </p:nvSpPr>
        <p:spPr>
          <a:xfrm>
            <a:off x="2369476" y="2364914"/>
            <a:ext cx="7920000" cy="3441700"/>
          </a:xfrm>
          <a:prstGeom prst="rect">
            <a:avLst/>
          </a:prstGeom>
        </p:spPr>
        <p:txBody>
          <a:bodyPr wrap="square">
            <a:spAutoFit/>
          </a:bodyPr>
          <a:lstStyle/>
          <a:p>
            <a:pPr lvl="0" indent="0" fontAlgn="auto">
              <a:lnSpc>
                <a:spcPct val="110000"/>
              </a:lnSpc>
              <a:buNone/>
            </a:pPr>
            <a:r>
              <a:rPr lang="zh-CN" altLang="zh-CN" sz="1800" dirty="0">
                <a:solidFill>
                  <a:srgbClr val="595959"/>
                </a:solidFill>
                <a:latin typeface="微软雅黑" panose="020B0503020204020204" pitchFamily="34" charset="-122"/>
                <a:ea typeface="微软雅黑" panose="020B0503020204020204" pitchFamily="34" charset="-122"/>
              </a:rPr>
              <a:t>public class Example08 {</a:t>
            </a:r>
          </a:p>
          <a:p>
            <a:pPr lvl="0" indent="0" fontAlgn="auto">
              <a:lnSpc>
                <a:spcPct val="110000"/>
              </a:lnSpc>
              <a:buNone/>
            </a:pPr>
            <a:r>
              <a:rPr lang="zh-CN" altLang="zh-CN" sz="1800" dirty="0">
                <a:solidFill>
                  <a:srgbClr val="595959"/>
                </a:solidFill>
                <a:latin typeface="微软雅黑" panose="020B0503020204020204" pitchFamily="34" charset="-122"/>
                <a:ea typeface="微软雅黑" panose="020B0503020204020204" pitchFamily="34" charset="-122"/>
              </a:rPr>
              <a:t>	public static void main(String[] args) {</a:t>
            </a:r>
          </a:p>
          <a:p>
            <a:pPr lvl="0" indent="0" fontAlgn="auto">
              <a:lnSpc>
                <a:spcPct val="110000"/>
              </a:lnSpc>
              <a:buNone/>
            </a:pPr>
            <a:r>
              <a:rPr lang="zh-CN" altLang="zh-CN" sz="1800" dirty="0">
                <a:solidFill>
                  <a:srgbClr val="595959"/>
                </a:solidFill>
                <a:latin typeface="微软雅黑" panose="020B0503020204020204" pitchFamily="34" charset="-122"/>
                <a:ea typeface="微软雅黑" panose="020B0503020204020204" pitchFamily="34" charset="-122"/>
              </a:rPr>
              <a:t>		int num = 19;</a:t>
            </a:r>
          </a:p>
          <a:p>
            <a:pPr lvl="0" indent="0" fontAlgn="auto">
              <a:lnSpc>
                <a:spcPct val="110000"/>
              </a:lnSpc>
              <a:buNone/>
            </a:pPr>
            <a:r>
              <a:rPr lang="zh-CN" altLang="zh-CN" sz="1800" dirty="0">
                <a:solidFill>
                  <a:srgbClr val="595959"/>
                </a:solidFill>
                <a:latin typeface="微软雅黑" panose="020B0503020204020204" pitchFamily="34" charset="-122"/>
                <a:ea typeface="微软雅黑" panose="020B0503020204020204" pitchFamily="34" charset="-122"/>
              </a:rPr>
              <a:t>		if (num % 2 == 0) {</a:t>
            </a:r>
          </a:p>
          <a:p>
            <a:pPr lvl="0" indent="0" fontAlgn="auto">
              <a:lnSpc>
                <a:spcPct val="110000"/>
              </a:lnSpc>
              <a:buNone/>
            </a:pPr>
            <a:r>
              <a:rPr lang="zh-CN" altLang="zh-CN" sz="1800" dirty="0">
                <a:solidFill>
                  <a:srgbClr val="595959"/>
                </a:solidFill>
                <a:latin typeface="微软雅黑" panose="020B0503020204020204" pitchFamily="34" charset="-122"/>
                <a:ea typeface="微软雅黑" panose="020B0503020204020204" pitchFamily="34" charset="-122"/>
              </a:rPr>
              <a:t>			// 判断条件成立，num被2整除</a:t>
            </a:r>
          </a:p>
          <a:p>
            <a:pPr lvl="0" indent="0" fontAlgn="auto">
              <a:lnSpc>
                <a:spcPct val="110000"/>
              </a:lnSpc>
              <a:buNone/>
            </a:pPr>
            <a:r>
              <a:rPr lang="zh-CN" altLang="zh-CN" sz="1800" dirty="0">
                <a:solidFill>
                  <a:srgbClr val="595959"/>
                </a:solidFill>
                <a:latin typeface="微软雅黑" panose="020B0503020204020204" pitchFamily="34" charset="-122"/>
                <a:ea typeface="微软雅黑" panose="020B0503020204020204" pitchFamily="34" charset="-122"/>
              </a:rPr>
              <a:t>			System.out.println("num是一个偶数");</a:t>
            </a:r>
          </a:p>
          <a:p>
            <a:pPr lvl="0" indent="0" fontAlgn="auto">
              <a:lnSpc>
                <a:spcPct val="110000"/>
              </a:lnSpc>
              <a:buNone/>
            </a:pPr>
            <a:r>
              <a:rPr lang="zh-CN" altLang="zh-CN" sz="1800" dirty="0">
                <a:solidFill>
                  <a:srgbClr val="595959"/>
                </a:solidFill>
                <a:latin typeface="微软雅黑" panose="020B0503020204020204" pitchFamily="34" charset="-122"/>
                <a:ea typeface="微软雅黑" panose="020B0503020204020204" pitchFamily="34" charset="-122"/>
              </a:rPr>
              <a:t>		} else {</a:t>
            </a:r>
          </a:p>
          <a:p>
            <a:pPr lvl="0" indent="0" fontAlgn="auto">
              <a:lnSpc>
                <a:spcPct val="110000"/>
              </a:lnSpc>
              <a:buNone/>
            </a:pPr>
            <a:r>
              <a:rPr lang="zh-CN" altLang="zh-CN" sz="1800" dirty="0">
                <a:solidFill>
                  <a:srgbClr val="595959"/>
                </a:solidFill>
                <a:latin typeface="微软雅黑" panose="020B0503020204020204" pitchFamily="34" charset="-122"/>
                <a:ea typeface="微软雅黑" panose="020B0503020204020204" pitchFamily="34" charset="-122"/>
              </a:rPr>
              <a:t>			System.out.println("num是一个奇数");</a:t>
            </a:r>
          </a:p>
          <a:p>
            <a:pPr lvl="0" indent="0" fontAlgn="auto">
              <a:lnSpc>
                <a:spcPct val="110000"/>
              </a:lnSpc>
              <a:buNone/>
            </a:pPr>
            <a:r>
              <a:rPr lang="zh-CN" altLang="zh-CN" sz="1800" dirty="0">
                <a:solidFill>
                  <a:srgbClr val="595959"/>
                </a:solidFill>
                <a:latin typeface="微软雅黑" panose="020B0503020204020204" pitchFamily="34" charset="-122"/>
                <a:ea typeface="微软雅黑" panose="020B0503020204020204" pitchFamily="34" charset="-122"/>
              </a:rPr>
              <a:t>		}</a:t>
            </a:r>
          </a:p>
          <a:p>
            <a:pPr lvl="0" indent="0" fontAlgn="auto">
              <a:lnSpc>
                <a:spcPct val="110000"/>
              </a:lnSpc>
              <a:buNone/>
            </a:pPr>
            <a:r>
              <a:rPr lang="zh-CN" altLang="zh-CN" sz="1800" dirty="0">
                <a:solidFill>
                  <a:srgbClr val="595959"/>
                </a:solidFill>
                <a:latin typeface="微软雅黑" panose="020B0503020204020204" pitchFamily="34" charset="-122"/>
                <a:ea typeface="微软雅黑" panose="020B0503020204020204" pitchFamily="34" charset="-122"/>
              </a:rPr>
              <a:t>	}</a:t>
            </a:r>
          </a:p>
          <a:p>
            <a:pPr lvl="0" indent="0" fontAlgn="auto">
              <a:lnSpc>
                <a:spcPct val="110000"/>
              </a:lnSpc>
              <a:buNone/>
            </a:pPr>
            <a:r>
              <a:rPr lang="zh-CN" altLang="zh-CN" sz="1800" dirty="0">
                <a:solidFill>
                  <a:srgbClr val="595959"/>
                </a:solidFill>
                <a:latin typeface="微软雅黑" panose="020B0503020204020204" pitchFamily="34" charset="-122"/>
                <a:ea typeface="微软雅黑" panose="020B0503020204020204" pitchFamily="34" charset="-122"/>
              </a:rPr>
              <a:t>}</a:t>
            </a:r>
          </a:p>
        </p:txBody>
      </p:sp>
      <p:sp>
        <p:nvSpPr>
          <p:cNvPr id="4" name="Chevron 3"/>
          <p:cNvSpPr/>
          <p:nvPr>
            <p:custDataLst>
              <p:tags r:id="rId1"/>
            </p:custDataLst>
          </p:nvPr>
        </p:nvSpPr>
        <p:spPr>
          <a:xfrm>
            <a:off x="1054100" y="1092200"/>
            <a:ext cx="35115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232159"/>
            <a:ext cx="300863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if...else</a:t>
            </a:r>
            <a:r>
              <a:rPr lang="zh-CN" altLang="en-US" sz="2000" dirty="0">
                <a:solidFill>
                  <a:srgbClr val="1369B2"/>
                </a:solidFill>
                <a:latin typeface="微软雅黑" panose="020B0503020204020204" pitchFamily="34" charset="-122"/>
                <a:ea typeface="微软雅黑" panose="020B0503020204020204" pitchFamily="34" charset="-122"/>
              </a:rPr>
              <a:t>条件语句案例演示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509010" y="1177925"/>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1"/>
          <p:cNvPicPr>
            <a:picLocks noChangeAspect="1"/>
          </p:cNvPicPr>
          <p:nvPr/>
        </p:nvPicPr>
        <p:blipFill>
          <a:blip r:embed="rId4"/>
          <a:stretch>
            <a:fillRect/>
          </a:stretch>
        </p:blipFill>
        <p:spPr>
          <a:xfrm>
            <a:off x="3151823" y="2547620"/>
            <a:ext cx="6230874" cy="1764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6" name="TextBox 35"/>
          <p:cNvSpPr txBox="1">
            <a:spLocks noChangeArrowheads="1"/>
          </p:cNvSpPr>
          <p:nvPr/>
        </p:nvSpPr>
        <p:spPr bwMode="auto">
          <a:xfrm>
            <a:off x="1037590" y="1012825"/>
            <a:ext cx="3816985" cy="57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lang="en-US" altLang="zh-CN" sz="2200" b="1" dirty="0">
                <a:solidFill>
                  <a:srgbClr val="595959"/>
                </a:solidFill>
                <a:latin typeface="微软雅黑" panose="020B0503020204020204" pitchFamily="34" charset="-122"/>
                <a:ea typeface="微软雅黑" panose="020B0503020204020204" pitchFamily="34" charset="-122"/>
              </a:rPr>
              <a:t>3.   if…else if…else</a:t>
            </a:r>
            <a:r>
              <a:rPr lang="zh-CN" altLang="en-US" sz="2200" b="1" dirty="0">
                <a:solidFill>
                  <a:srgbClr val="595959"/>
                </a:solidFill>
                <a:latin typeface="微软雅黑" panose="020B0503020204020204" pitchFamily="34" charset="-122"/>
                <a:ea typeface="微软雅黑" panose="020B0503020204020204" pitchFamily="34" charset="-122"/>
              </a:rPr>
              <a:t>语句</a:t>
            </a:r>
          </a:p>
        </p:txBody>
      </p:sp>
      <p:sp>
        <p:nvSpPr>
          <p:cNvPr id="9" name="TextBox 35"/>
          <p:cNvSpPr txBox="1">
            <a:spLocks noChangeArrowheads="1"/>
          </p:cNvSpPr>
          <p:nvPr/>
        </p:nvSpPr>
        <p:spPr bwMode="auto">
          <a:xfrm>
            <a:off x="1399540" y="2214880"/>
            <a:ext cx="9391650" cy="19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fontAlgn="auto">
              <a:lnSpc>
                <a:spcPct val="150000"/>
              </a:lnSpc>
            </a:pPr>
            <a:r>
              <a:rPr lang="en-US" altLang="zh-CN" sz="2000" dirty="0">
                <a:solidFill>
                  <a:srgbClr val="1369B2"/>
                </a:solidFill>
                <a:latin typeface="微软雅黑" panose="020B0503020204020204" pitchFamily="34" charset="-122"/>
                <a:ea typeface="微软雅黑" panose="020B0503020204020204" pitchFamily="34" charset="-122"/>
              </a:rPr>
              <a:t>if…else if…else</a:t>
            </a:r>
            <a:r>
              <a:rPr lang="zh-CN" altLang="zh-CN" sz="2000" dirty="0">
                <a:solidFill>
                  <a:srgbClr val="1369B2"/>
                </a:solidFill>
                <a:latin typeface="微软雅黑" panose="020B0503020204020204" pitchFamily="34" charset="-122"/>
                <a:ea typeface="微软雅黑" panose="020B0503020204020204" pitchFamily="34" charset="-122"/>
              </a:rPr>
              <a:t>语句</a:t>
            </a:r>
            <a:r>
              <a:rPr lang="zh-CN" altLang="zh-CN" sz="2000" dirty="0">
                <a:solidFill>
                  <a:srgbClr val="595959"/>
                </a:solidFill>
                <a:latin typeface="微软雅黑" panose="020B0503020204020204" pitchFamily="34" charset="-122"/>
                <a:ea typeface="微软雅黑" panose="020B0503020204020204" pitchFamily="34" charset="-122"/>
              </a:rPr>
              <a:t>用于对</a:t>
            </a:r>
            <a:r>
              <a:rPr lang="zh-CN" altLang="zh-CN" sz="2000" dirty="0">
                <a:solidFill>
                  <a:srgbClr val="1369B2"/>
                </a:solidFill>
                <a:latin typeface="微软雅黑" panose="020B0503020204020204" pitchFamily="34" charset="-122"/>
                <a:ea typeface="微软雅黑" panose="020B0503020204020204" pitchFamily="34" charset="-122"/>
              </a:rPr>
              <a:t>多个条件</a:t>
            </a:r>
            <a:r>
              <a:rPr lang="zh-CN" altLang="zh-CN" sz="2000" dirty="0">
                <a:solidFill>
                  <a:srgbClr val="595959"/>
                </a:solidFill>
                <a:latin typeface="微软雅黑" panose="020B0503020204020204" pitchFamily="34" charset="-122"/>
                <a:ea typeface="微软雅黑" panose="020B0503020204020204" pitchFamily="34" charset="-122"/>
              </a:rPr>
              <a:t>进行</a:t>
            </a:r>
            <a:r>
              <a:rPr lang="zh-CN" altLang="zh-CN" sz="2000" dirty="0">
                <a:solidFill>
                  <a:srgbClr val="1369B2"/>
                </a:solidFill>
                <a:latin typeface="微软雅黑" panose="020B0503020204020204" pitchFamily="34" charset="-122"/>
                <a:ea typeface="微软雅黑" panose="020B0503020204020204" pitchFamily="34" charset="-122"/>
              </a:rPr>
              <a:t>判断</a:t>
            </a:r>
            <a:r>
              <a:rPr lang="zh-CN" altLang="zh-CN" sz="2000" dirty="0">
                <a:solidFill>
                  <a:srgbClr val="595959"/>
                </a:solidFill>
                <a:latin typeface="微软雅黑" panose="020B0503020204020204" pitchFamily="34" charset="-122"/>
                <a:ea typeface="微软雅黑" panose="020B0503020204020204" pitchFamily="34" charset="-122"/>
              </a:rPr>
              <a:t>，进行多种不同的处理。例如，对一个学生的考试成绩进行等级划分，如果分数大于</a:t>
            </a:r>
            <a:r>
              <a:rPr lang="en-US" altLang="zh-CN" sz="2000" dirty="0">
                <a:solidFill>
                  <a:srgbClr val="595959"/>
                </a:solidFill>
                <a:latin typeface="微软雅黑" panose="020B0503020204020204" pitchFamily="34" charset="-122"/>
                <a:ea typeface="微软雅黑" panose="020B0503020204020204" pitchFamily="34" charset="-122"/>
              </a:rPr>
              <a:t>80</a:t>
            </a:r>
            <a:r>
              <a:rPr lang="zh-CN" altLang="zh-CN" sz="2000" dirty="0">
                <a:solidFill>
                  <a:srgbClr val="595959"/>
                </a:solidFill>
                <a:latin typeface="微软雅黑" panose="020B0503020204020204" pitchFamily="34" charset="-122"/>
                <a:ea typeface="微软雅黑" panose="020B0503020204020204" pitchFamily="34" charset="-122"/>
              </a:rPr>
              <a:t>分，则等级为优；如果分数大于</a:t>
            </a:r>
            <a:r>
              <a:rPr lang="en-US" altLang="zh-CN" sz="2000" dirty="0">
                <a:solidFill>
                  <a:srgbClr val="595959"/>
                </a:solidFill>
                <a:latin typeface="微软雅黑" panose="020B0503020204020204" pitchFamily="34" charset="-122"/>
                <a:ea typeface="微软雅黑" panose="020B0503020204020204" pitchFamily="34" charset="-122"/>
              </a:rPr>
              <a:t>70</a:t>
            </a:r>
            <a:r>
              <a:rPr lang="zh-CN" altLang="zh-CN" sz="2000" dirty="0">
                <a:solidFill>
                  <a:srgbClr val="595959"/>
                </a:solidFill>
                <a:latin typeface="微软雅黑" panose="020B0503020204020204" pitchFamily="34" charset="-122"/>
                <a:ea typeface="微软雅黑" panose="020B0503020204020204" pitchFamily="34" charset="-122"/>
              </a:rPr>
              <a:t>分，则等级为良；如果分数大于</a:t>
            </a:r>
            <a:r>
              <a:rPr lang="en-US" altLang="zh-CN" sz="2000" dirty="0">
                <a:solidFill>
                  <a:srgbClr val="595959"/>
                </a:solidFill>
                <a:latin typeface="微软雅黑" panose="020B0503020204020204" pitchFamily="34" charset="-122"/>
                <a:ea typeface="微软雅黑" panose="020B0503020204020204" pitchFamily="34" charset="-122"/>
              </a:rPr>
              <a:t>60</a:t>
            </a:r>
            <a:r>
              <a:rPr lang="zh-CN" altLang="zh-CN" sz="2000" dirty="0">
                <a:solidFill>
                  <a:srgbClr val="595959"/>
                </a:solidFill>
                <a:latin typeface="微软雅黑" panose="020B0503020204020204" pitchFamily="34" charset="-122"/>
                <a:ea typeface="微软雅黑" panose="020B0503020204020204" pitchFamily="34" charset="-122"/>
              </a:rPr>
              <a:t>分，则等级为中；如果分数小于</a:t>
            </a:r>
            <a:r>
              <a:rPr lang="en-US" altLang="zh-CN" sz="2000" dirty="0">
                <a:solidFill>
                  <a:srgbClr val="595959"/>
                </a:solidFill>
                <a:latin typeface="微软雅黑" panose="020B0503020204020204" pitchFamily="34" charset="-122"/>
                <a:ea typeface="微软雅黑" panose="020B0503020204020204" pitchFamily="34" charset="-122"/>
              </a:rPr>
              <a:t>60</a:t>
            </a:r>
            <a:r>
              <a:rPr lang="zh-CN" altLang="zh-CN" sz="2000" dirty="0">
                <a:solidFill>
                  <a:srgbClr val="595959"/>
                </a:solidFill>
                <a:latin typeface="微软雅黑" panose="020B0503020204020204" pitchFamily="34" charset="-122"/>
                <a:ea typeface="微软雅黑" panose="020B0503020204020204" pitchFamily="34" charset="-122"/>
              </a:rPr>
              <a:t>分，则等级为差。if…else if…else语句具体语法格式如下。</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5" name="Chevron 3"/>
          <p:cNvSpPr/>
          <p:nvPr>
            <p:custDataLst>
              <p:tags r:id="rId1"/>
            </p:custDataLst>
          </p:nvPr>
        </p:nvSpPr>
        <p:spPr>
          <a:xfrm>
            <a:off x="1179195" y="1012190"/>
            <a:ext cx="401129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378118" y="1152149"/>
            <a:ext cx="3670300"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sym typeface="+mn-ea"/>
              </a:rPr>
              <a:t>if…else if…else</a:t>
            </a:r>
            <a:r>
              <a:rPr lang="zh-CN" altLang="en-US" sz="2000" dirty="0">
                <a:solidFill>
                  <a:srgbClr val="1369B2"/>
                </a:solidFill>
                <a:latin typeface="微软雅黑" panose="020B0503020204020204" pitchFamily="34" charset="-122"/>
                <a:ea typeface="微软雅黑" panose="020B0503020204020204" pitchFamily="34" charset="-122"/>
                <a:sym typeface="+mn-ea"/>
              </a:rPr>
              <a:t>语句的语法格式</a:t>
            </a:r>
          </a:p>
        </p:txBody>
      </p:sp>
      <p:sp>
        <p:nvSpPr>
          <p:cNvPr id="2" name="矩形 1"/>
          <p:cNvSpPr/>
          <p:nvPr/>
        </p:nvSpPr>
        <p:spPr>
          <a:xfrm>
            <a:off x="3471545" y="1825625"/>
            <a:ext cx="5247640" cy="492188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if (判断条件1) </a:t>
            </a:r>
          </a:p>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执行语句1</a:t>
            </a:r>
          </a:p>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else if (判断条件2) </a:t>
            </a:r>
          </a:p>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执行语句2</a:t>
            </a:r>
          </a:p>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else if (判断条件n) </a:t>
            </a:r>
          </a:p>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执行语句n</a:t>
            </a:r>
          </a:p>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else </a:t>
            </a:r>
          </a:p>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执行语句n+1</a:t>
            </a:r>
          </a:p>
          <a:p>
            <a:pPr lvl="1" algn="l" fontAlgn="auto">
              <a:lnSpc>
                <a:spcPct val="110000"/>
              </a:lnSpc>
            </a:pPr>
            <a:r>
              <a:rPr lang="zh-CN" altLang="en-US" sz="17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9" name="TextBox 35"/>
          <p:cNvSpPr txBox="1">
            <a:spLocks noChangeArrowheads="1"/>
          </p:cNvSpPr>
          <p:nvPr/>
        </p:nvSpPr>
        <p:spPr bwMode="auto">
          <a:xfrm>
            <a:off x="1761871" y="2215364"/>
            <a:ext cx="90720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根据上述格式中，判断条件是一个布尔值。当判断条件</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为</a:t>
            </a:r>
            <a:r>
              <a:rPr lang="en-US" altLang="zh-CN" sz="2000" dirty="0">
                <a:solidFill>
                  <a:srgbClr val="595959"/>
                </a:solidFill>
                <a:latin typeface="微软雅黑" panose="020B0503020204020204" pitchFamily="34" charset="-122"/>
                <a:ea typeface="微软雅黑" panose="020B0503020204020204" pitchFamily="34" charset="-122"/>
              </a:rPr>
              <a:t>true</a:t>
            </a:r>
            <a:r>
              <a:rPr lang="zh-CN" altLang="zh-CN" sz="2000" dirty="0">
                <a:solidFill>
                  <a:srgbClr val="595959"/>
                </a:solidFill>
                <a:latin typeface="微软雅黑" panose="020B0503020204020204" pitchFamily="34" charset="-122"/>
                <a:ea typeface="微软雅黑" panose="020B0503020204020204" pitchFamily="34" charset="-122"/>
              </a:rPr>
              <a:t>时，</a:t>
            </a:r>
            <a:r>
              <a:rPr lang="en-US" altLang="zh-CN" sz="2000" dirty="0">
                <a:solidFill>
                  <a:srgbClr val="595959"/>
                </a:solidFill>
                <a:latin typeface="微软雅黑" panose="020B0503020204020204" pitchFamily="34" charset="-122"/>
                <a:ea typeface="微软雅黑" panose="020B0503020204020204" pitchFamily="34" charset="-122"/>
              </a:rPr>
              <a:t>if</a:t>
            </a:r>
            <a:r>
              <a:rPr lang="zh-CN" altLang="zh-CN" sz="2000" dirty="0">
                <a:solidFill>
                  <a:srgbClr val="595959"/>
                </a:solidFill>
                <a:latin typeface="微软雅黑" panose="020B0503020204020204" pitchFamily="34" charset="-122"/>
                <a:ea typeface="微软雅黑" panose="020B0503020204020204" pitchFamily="34" charset="-122"/>
              </a:rPr>
              <a:t>后面</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中的执行语句</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会执行。当判断条件</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为</a:t>
            </a:r>
            <a:r>
              <a:rPr lang="en-US" altLang="zh-CN" sz="2000" dirty="0">
                <a:solidFill>
                  <a:srgbClr val="595959"/>
                </a:solidFill>
                <a:latin typeface="微软雅黑" panose="020B0503020204020204" pitchFamily="34" charset="-122"/>
                <a:ea typeface="微软雅黑" panose="020B0503020204020204" pitchFamily="34" charset="-122"/>
              </a:rPr>
              <a:t>false</a:t>
            </a:r>
            <a:r>
              <a:rPr lang="zh-CN" altLang="zh-CN" sz="2000" dirty="0">
                <a:solidFill>
                  <a:srgbClr val="595959"/>
                </a:solidFill>
                <a:latin typeface="微软雅黑" panose="020B0503020204020204" pitchFamily="34" charset="-122"/>
                <a:ea typeface="微软雅黑" panose="020B0503020204020204" pitchFamily="34" charset="-122"/>
              </a:rPr>
              <a:t>时，会继续执行判断条件</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，如果判断条件</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为</a:t>
            </a:r>
            <a:r>
              <a:rPr lang="en-US" altLang="zh-CN" sz="2000" dirty="0">
                <a:solidFill>
                  <a:srgbClr val="595959"/>
                </a:solidFill>
                <a:latin typeface="微软雅黑" panose="020B0503020204020204" pitchFamily="34" charset="-122"/>
                <a:ea typeface="微软雅黑" panose="020B0503020204020204" pitchFamily="34" charset="-122"/>
              </a:rPr>
              <a:t>true</a:t>
            </a:r>
            <a:r>
              <a:rPr lang="zh-CN" altLang="zh-CN" sz="2000" dirty="0">
                <a:solidFill>
                  <a:srgbClr val="595959"/>
                </a:solidFill>
                <a:latin typeface="微软雅黑" panose="020B0503020204020204" pitchFamily="34" charset="-122"/>
                <a:ea typeface="微软雅黑" panose="020B0503020204020204" pitchFamily="34" charset="-122"/>
              </a:rPr>
              <a:t>则执行语句</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…，以此类推，如果所有的判断条件都为</a:t>
            </a:r>
            <a:r>
              <a:rPr lang="en-US" altLang="zh-CN" sz="2000" dirty="0">
                <a:solidFill>
                  <a:srgbClr val="595959"/>
                </a:solidFill>
                <a:latin typeface="微软雅黑" panose="020B0503020204020204" pitchFamily="34" charset="-122"/>
                <a:ea typeface="微软雅黑" panose="020B0503020204020204" pitchFamily="34" charset="-122"/>
              </a:rPr>
              <a:t>false</a:t>
            </a:r>
            <a:r>
              <a:rPr lang="zh-CN" altLang="zh-CN" sz="2000" dirty="0">
                <a:solidFill>
                  <a:srgbClr val="595959"/>
                </a:solidFill>
                <a:latin typeface="微软雅黑" panose="020B0503020204020204" pitchFamily="34" charset="-122"/>
                <a:ea typeface="微软雅黑" panose="020B0503020204020204" pitchFamily="34" charset="-122"/>
              </a:rPr>
              <a:t>，则意味着所有条件均不满足，</a:t>
            </a:r>
            <a:r>
              <a:rPr lang="en-US" altLang="zh-CN" sz="2000" dirty="0">
                <a:solidFill>
                  <a:srgbClr val="595959"/>
                </a:solidFill>
                <a:latin typeface="微软雅黑" panose="020B0503020204020204" pitchFamily="34" charset="-122"/>
                <a:ea typeface="微软雅黑" panose="020B0503020204020204" pitchFamily="34" charset="-122"/>
              </a:rPr>
              <a:t>else</a:t>
            </a:r>
            <a:r>
              <a:rPr lang="zh-CN" altLang="zh-CN" sz="2000" dirty="0">
                <a:solidFill>
                  <a:srgbClr val="595959"/>
                </a:solidFill>
                <a:latin typeface="微软雅黑" panose="020B0503020204020204" pitchFamily="34" charset="-122"/>
                <a:ea typeface="微软雅黑" panose="020B0503020204020204" pitchFamily="34" charset="-122"/>
              </a:rPr>
              <a:t>后面</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中的执行语句</a:t>
            </a:r>
            <a:r>
              <a:rPr lang="en-US" altLang="zh-CN" sz="2000" dirty="0">
                <a:solidFill>
                  <a:srgbClr val="595959"/>
                </a:solidFill>
                <a:latin typeface="微软雅黑" panose="020B0503020204020204" pitchFamily="34" charset="-122"/>
                <a:ea typeface="微软雅黑" panose="020B0503020204020204" pitchFamily="34" charset="-122"/>
              </a:rPr>
              <a:t>n+1</a:t>
            </a:r>
            <a:r>
              <a:rPr lang="zh-CN" altLang="zh-CN" sz="2000" dirty="0">
                <a:solidFill>
                  <a:srgbClr val="595959"/>
                </a:solidFill>
                <a:latin typeface="微软雅黑" panose="020B0503020204020204" pitchFamily="34" charset="-122"/>
                <a:ea typeface="微软雅黑" panose="020B0503020204020204" pitchFamily="34" charset="-122"/>
              </a:rPr>
              <a:t>会执行。</a:t>
            </a:r>
            <a:r>
              <a:rPr lang="en-US" altLang="zh-CN" sz="2000" dirty="0">
                <a:solidFill>
                  <a:srgbClr val="595959"/>
                </a:solidFill>
                <a:latin typeface="微软雅黑" panose="020B0503020204020204" pitchFamily="34" charset="-122"/>
                <a:ea typeface="微软雅黑" panose="020B0503020204020204" pitchFamily="34" charset="-122"/>
              </a:rPr>
              <a:t>if…else if…else</a:t>
            </a:r>
            <a:r>
              <a:rPr lang="zh-CN" altLang="zh-CN" sz="2000" dirty="0">
                <a:solidFill>
                  <a:srgbClr val="595959"/>
                </a:solidFill>
                <a:latin typeface="微软雅黑" panose="020B0503020204020204" pitchFamily="34" charset="-122"/>
                <a:ea typeface="微软雅黑" panose="020B0503020204020204" pitchFamily="34" charset="-122"/>
              </a:rPr>
              <a:t>语句的执行流程如</a:t>
            </a:r>
            <a:r>
              <a:rPr lang="zh-CN" sz="2000" dirty="0">
                <a:solidFill>
                  <a:srgbClr val="595959"/>
                </a:solidFill>
                <a:latin typeface="微软雅黑" panose="020B0503020204020204" pitchFamily="34" charset="-122"/>
                <a:ea typeface="微软雅黑" panose="020B0503020204020204" pitchFamily="34" charset="-122"/>
              </a:rPr>
              <a:t>下图</a:t>
            </a:r>
            <a:r>
              <a:rPr lang="zh-CN" altLang="zh-CN" sz="2000" dirty="0">
                <a:solidFill>
                  <a:srgbClr val="595959"/>
                </a:solidFill>
                <a:latin typeface="微软雅黑" panose="020B0503020204020204" pitchFamily="34" charset="-122"/>
                <a:ea typeface="微软雅黑" panose="020B0503020204020204" pitchFamily="34" charset="-122"/>
              </a:rPr>
              <a:t>所示。</a:t>
            </a:r>
          </a:p>
        </p:txBody>
      </p:sp>
      <p:sp>
        <p:nvSpPr>
          <p:cNvPr id="5" name="Chevron 3"/>
          <p:cNvSpPr/>
          <p:nvPr>
            <p:custDataLst>
              <p:tags r:id="rId1"/>
            </p:custDataLst>
          </p:nvPr>
        </p:nvSpPr>
        <p:spPr>
          <a:xfrm>
            <a:off x="1179195" y="1012190"/>
            <a:ext cx="401129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378118" y="1152149"/>
            <a:ext cx="3670300"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sym typeface="+mn-ea"/>
              </a:rPr>
              <a:t>if…else if…else</a:t>
            </a:r>
            <a:r>
              <a:rPr lang="zh-CN" altLang="en-US" sz="2000" dirty="0">
                <a:solidFill>
                  <a:srgbClr val="1369B2"/>
                </a:solidFill>
                <a:latin typeface="微软雅黑" panose="020B0503020204020204" pitchFamily="34" charset="-122"/>
                <a:ea typeface="微软雅黑" panose="020B0503020204020204" pitchFamily="34" charset="-122"/>
                <a:sym typeface="+mn-ea"/>
              </a:rPr>
              <a:t>语句的执行流程</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2" name="Rectangle 2"/>
          <p:cNvSpPr>
            <a:spLocks noChangeArrowheads="1"/>
          </p:cNvSpPr>
          <p:nvPr/>
        </p:nvSpPr>
        <p:spPr bwMode="auto">
          <a:xfrm>
            <a:off x="3863206" y="139896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595959"/>
              </a:solidFill>
            </a:endParaRPr>
          </a:p>
        </p:txBody>
      </p:sp>
      <p:graphicFrame>
        <p:nvGraphicFramePr>
          <p:cNvPr id="5" name="对象 4"/>
          <p:cNvGraphicFramePr>
            <a:graphicFrameLocks noChangeAspect="1"/>
          </p:cNvGraphicFramePr>
          <p:nvPr/>
        </p:nvGraphicFramePr>
        <p:xfrm>
          <a:off x="3819813" y="1678033"/>
          <a:ext cx="4613334" cy="4680000"/>
        </p:xfrm>
        <a:graphic>
          <a:graphicData uri="http://schemas.openxmlformats.org/presentationml/2006/ole">
            <mc:AlternateContent xmlns:mc="http://schemas.openxmlformats.org/markup-compatibility/2006">
              <mc:Choice xmlns:v="urn:schemas-microsoft-com:vml" Requires="v">
                <p:oleObj spid="_x0000_s54287" r:id="rId5" imgW="4131945" imgH="4208145" progId="Visio.Drawing.11">
                  <p:embed/>
                </p:oleObj>
              </mc:Choice>
              <mc:Fallback>
                <p:oleObj r:id="rId5" imgW="4131945" imgH="4208145" progId="Visio.Drawing.11">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9813" y="1678033"/>
                        <a:ext cx="4613334" cy="4680000"/>
                      </a:xfrm>
                      <a:prstGeom prst="rect">
                        <a:avLst/>
                      </a:prstGeom>
                      <a:noFill/>
                    </p:spPr>
                  </p:pic>
                </p:oleObj>
              </mc:Fallback>
            </mc:AlternateContent>
          </a:graphicData>
        </a:graphic>
      </p:graphicFrame>
      <p:sp>
        <p:nvSpPr>
          <p:cNvPr id="8" name="Chevron 3"/>
          <p:cNvSpPr/>
          <p:nvPr>
            <p:custDataLst>
              <p:tags r:id="rId2"/>
            </p:custDataLst>
          </p:nvPr>
        </p:nvSpPr>
        <p:spPr>
          <a:xfrm>
            <a:off x="1179195" y="1012190"/>
            <a:ext cx="401129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378118" y="1152149"/>
            <a:ext cx="3670300"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sym typeface="+mn-ea"/>
              </a:rPr>
              <a:t>if…else if…else</a:t>
            </a:r>
            <a:r>
              <a:rPr lang="zh-CN" altLang="en-US" sz="2000" dirty="0">
                <a:solidFill>
                  <a:srgbClr val="1369B2"/>
                </a:solidFill>
                <a:latin typeface="微软雅黑" panose="020B0503020204020204" pitchFamily="34" charset="-122"/>
                <a:ea typeface="微软雅黑" panose="020B0503020204020204" pitchFamily="34" charset="-122"/>
                <a:sym typeface="+mn-ea"/>
              </a:rPr>
              <a:t>语句的执行流程</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程序的基本格式</a:t>
            </a:r>
          </a:p>
        </p:txBody>
      </p:sp>
      <p:sp>
        <p:nvSpPr>
          <p:cNvPr id="3" name="Chevron 3"/>
          <p:cNvSpPr/>
          <p:nvPr>
            <p:custDataLst>
              <p:tags r:id="rId1"/>
            </p:custDataLst>
          </p:nvPr>
        </p:nvSpPr>
        <p:spPr>
          <a:xfrm>
            <a:off x="1143635" y="1105535"/>
            <a:ext cx="38284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42558" y="1245494"/>
            <a:ext cx="348234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编写</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en-US" sz="2000" dirty="0">
                <a:solidFill>
                  <a:srgbClr val="1369B2"/>
                </a:solidFill>
                <a:latin typeface="微软雅黑" panose="020B0503020204020204" pitchFamily="34" charset="-122"/>
                <a:ea typeface="微软雅黑" panose="020B0503020204020204" pitchFamily="34" charset="-122"/>
                <a:sym typeface="+mn-ea"/>
              </a:rPr>
              <a:t>程序的四点注意事项</a:t>
            </a:r>
          </a:p>
        </p:txBody>
      </p:sp>
      <p:sp>
        <p:nvSpPr>
          <p:cNvPr id="2" name="文本框 1"/>
          <p:cNvSpPr txBox="1"/>
          <p:nvPr/>
        </p:nvSpPr>
        <p:spPr>
          <a:xfrm>
            <a:off x="1143635" y="1885315"/>
            <a:ext cx="10299700" cy="553085"/>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a:t>
            </a:r>
            <a:r>
              <a:rPr lang="en-US" sz="2000" dirty="0">
                <a:solidFill>
                  <a:srgbClr val="595959"/>
                </a:solidFill>
                <a:latin typeface="微软雅黑" panose="020B0503020204020204" pitchFamily="34" charset="-122"/>
                <a:ea typeface="微软雅黑" panose="020B0503020204020204" pitchFamily="34" charset="-122"/>
                <a:cs typeface="+mn-ea"/>
              </a:rPr>
              <a:t>4</a:t>
            </a:r>
            <a:r>
              <a:rPr sz="2000" dirty="0">
                <a:solidFill>
                  <a:srgbClr val="595959"/>
                </a:solidFill>
                <a:latin typeface="微软雅黑" panose="020B0503020204020204" pitchFamily="34" charset="-122"/>
                <a:ea typeface="微软雅黑" panose="020B0503020204020204" pitchFamily="34" charset="-122"/>
                <a:cs typeface="+mn-ea"/>
              </a:rPr>
              <a:t>）</a:t>
            </a:r>
            <a:r>
              <a:rPr lang="en-US" sz="2000" dirty="0">
                <a:solidFill>
                  <a:srgbClr val="595959"/>
                </a:solidFill>
                <a:latin typeface="微软雅黑" panose="020B0503020204020204" pitchFamily="34" charset="-122"/>
                <a:ea typeface="微软雅黑" panose="020B0503020204020204" pitchFamily="34" charset="-122"/>
                <a:cs typeface="+mn-ea"/>
                <a:sym typeface="+mn-ea"/>
              </a:rPr>
              <a:t>Java程序中一个</a:t>
            </a:r>
            <a:r>
              <a:rPr sz="2000" dirty="0">
                <a:solidFill>
                  <a:srgbClr val="1369B2"/>
                </a:solidFill>
                <a:latin typeface="微软雅黑" panose="020B0503020204020204" pitchFamily="34" charset="-122"/>
                <a:ea typeface="微软雅黑" panose="020B0503020204020204" pitchFamily="34" charset="-122"/>
                <a:cs typeface="+mn-ea"/>
                <a:sym typeface="+mn-ea"/>
              </a:rPr>
              <a:t>连续的字符串不能分成两行书写</a:t>
            </a:r>
            <a:r>
              <a:rPr lang="en-US" sz="20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例如，</a:t>
            </a:r>
            <a:r>
              <a:rPr lang="en-US" sz="2000" dirty="0">
                <a:solidFill>
                  <a:srgbClr val="595959"/>
                </a:solidFill>
                <a:latin typeface="微软雅黑" panose="020B0503020204020204" pitchFamily="34" charset="-122"/>
                <a:ea typeface="微软雅黑" panose="020B0503020204020204" pitchFamily="34" charset="-122"/>
                <a:cs typeface="+mn-ea"/>
                <a:sym typeface="+mn-ea"/>
              </a:rPr>
              <a:t>下面</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的</a:t>
            </a:r>
            <a:r>
              <a:rPr lang="en-US" sz="2000" dirty="0">
                <a:solidFill>
                  <a:srgbClr val="595959"/>
                </a:solidFill>
                <a:latin typeface="微软雅黑" panose="020B0503020204020204" pitchFamily="34" charset="-122"/>
                <a:ea typeface="微软雅黑" panose="020B0503020204020204" pitchFamily="34" charset="-122"/>
                <a:cs typeface="+mn-ea"/>
                <a:sym typeface="+mn-ea"/>
              </a:rPr>
              <a:t>语句在编译时会出错</a:t>
            </a:r>
            <a:r>
              <a:rPr lang="en-US" sz="2000" dirty="0">
                <a:solidFill>
                  <a:srgbClr val="595959"/>
                </a:solidFill>
                <a:latin typeface="微软雅黑" panose="020B0503020204020204" pitchFamily="34" charset="-122"/>
                <a:ea typeface="微软雅黑" panose="020B0503020204020204" pitchFamily="34" charset="-122"/>
                <a:cs typeface="+mn-ea"/>
              </a:rPr>
              <a:t>。 </a:t>
            </a:r>
          </a:p>
        </p:txBody>
      </p:sp>
      <p:pic>
        <p:nvPicPr>
          <p:cNvPr id="6" name="图片 5"/>
          <p:cNvPicPr>
            <a:picLocks noChangeAspect="1"/>
          </p:cNvPicPr>
          <p:nvPr/>
        </p:nvPicPr>
        <p:blipFill>
          <a:blip r:embed="rId4"/>
          <a:stretch>
            <a:fillRect/>
          </a:stretch>
        </p:blipFill>
        <p:spPr>
          <a:xfrm>
            <a:off x="2005330" y="2713990"/>
            <a:ext cx="8178800" cy="933450"/>
          </a:xfrm>
          <a:prstGeom prst="rect">
            <a:avLst/>
          </a:prstGeom>
        </p:spPr>
      </p:pic>
      <p:sp>
        <p:nvSpPr>
          <p:cNvPr id="5" name="矩形 4"/>
          <p:cNvSpPr/>
          <p:nvPr/>
        </p:nvSpPr>
        <p:spPr>
          <a:xfrm>
            <a:off x="2437765" y="2724785"/>
            <a:ext cx="7531100" cy="92202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System.out.println("这是第一个</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	 	Java程序！");</a:t>
            </a:r>
          </a:p>
        </p:txBody>
      </p:sp>
      <p:sp>
        <p:nvSpPr>
          <p:cNvPr id="7" name="文本框 6"/>
          <p:cNvSpPr txBox="1"/>
          <p:nvPr/>
        </p:nvSpPr>
        <p:spPr>
          <a:xfrm>
            <a:off x="1143635" y="3923030"/>
            <a:ext cx="10403205" cy="1014730"/>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为了便于阅读，需要将一个比较长的字符串分两行书写，</a:t>
            </a:r>
            <a:r>
              <a:rPr sz="2000" dirty="0">
                <a:solidFill>
                  <a:srgbClr val="1369B2"/>
                </a:solidFill>
                <a:latin typeface="微软雅黑" panose="020B0503020204020204" pitchFamily="34" charset="-122"/>
                <a:ea typeface="微软雅黑" panose="020B0503020204020204" pitchFamily="34" charset="-122"/>
                <a:cs typeface="+mn-ea"/>
              </a:rPr>
              <a:t>可以先将字符串分成两个字符串</a:t>
            </a:r>
            <a:r>
              <a:rPr sz="2000" dirty="0">
                <a:solidFill>
                  <a:srgbClr val="595959"/>
                </a:solidFill>
                <a:latin typeface="微软雅黑" panose="020B0503020204020204" pitchFamily="34" charset="-122"/>
                <a:ea typeface="微软雅黑" panose="020B0503020204020204" pitchFamily="34" charset="-122"/>
                <a:cs typeface="+mn-ea"/>
              </a:rPr>
              <a:t>，然后用</a:t>
            </a:r>
            <a:r>
              <a:rPr sz="2000" dirty="0">
                <a:solidFill>
                  <a:srgbClr val="1369B2"/>
                </a:solidFill>
                <a:latin typeface="微软雅黑" panose="020B0503020204020204" pitchFamily="34" charset="-122"/>
                <a:ea typeface="微软雅黑" panose="020B0503020204020204" pitchFamily="34" charset="-122"/>
                <a:cs typeface="+mn-ea"/>
              </a:rPr>
              <a:t>加号</a:t>
            </a:r>
            <a:r>
              <a:rPr lang="en-US" sz="2000" dirty="0">
                <a:solidFill>
                  <a:srgbClr val="1369B2"/>
                </a:solidFill>
                <a:latin typeface="微软雅黑" panose="020B0503020204020204" pitchFamily="34" charset="-122"/>
                <a:ea typeface="微软雅黑" panose="020B0503020204020204" pitchFamily="34" charset="-122"/>
                <a:cs typeface="+mn-ea"/>
              </a:rPr>
              <a:t>(</a:t>
            </a:r>
            <a:r>
              <a:rPr sz="2000" dirty="0">
                <a:solidFill>
                  <a:srgbClr val="1369B2"/>
                </a:solidFill>
                <a:latin typeface="微软雅黑" panose="020B0503020204020204" pitchFamily="34" charset="-122"/>
                <a:ea typeface="微软雅黑" panose="020B0503020204020204" pitchFamily="34" charset="-122"/>
                <a:cs typeface="+mn-ea"/>
              </a:rPr>
              <a:t>+</a:t>
            </a:r>
            <a:r>
              <a:rPr lang="en-US" sz="2000" dirty="0">
                <a:solidFill>
                  <a:srgbClr val="1369B2"/>
                </a:solidFill>
                <a:latin typeface="微软雅黑" panose="020B0503020204020204" pitchFamily="34" charset="-122"/>
                <a:ea typeface="微软雅黑" panose="020B0503020204020204" pitchFamily="34" charset="-122"/>
                <a:cs typeface="+mn-ea"/>
              </a:rPr>
              <a:t>)</a:t>
            </a:r>
            <a:r>
              <a:rPr sz="2000" dirty="0">
                <a:solidFill>
                  <a:srgbClr val="595959"/>
                </a:solidFill>
                <a:latin typeface="微软雅黑" panose="020B0503020204020204" pitchFamily="34" charset="-122"/>
                <a:ea typeface="微软雅黑" panose="020B0503020204020204" pitchFamily="34" charset="-122"/>
                <a:cs typeface="+mn-ea"/>
              </a:rPr>
              <a:t>将这两个字符串连起来，在加号</a:t>
            </a:r>
            <a:r>
              <a:rPr sz="2000" dirty="0">
                <a:solidFill>
                  <a:srgbClr val="595959"/>
                </a:solidFill>
                <a:latin typeface="微软雅黑" panose="020B0503020204020204" pitchFamily="34" charset="-122"/>
                <a:ea typeface="微软雅黑" panose="020B0503020204020204" pitchFamily="34" charset="-122"/>
                <a:cs typeface="+mn-ea"/>
                <a:sym typeface="+mn-ea"/>
              </a:rPr>
              <a:t>(+)</a:t>
            </a:r>
            <a:r>
              <a:rPr sz="2000" dirty="0">
                <a:solidFill>
                  <a:srgbClr val="595959"/>
                </a:solidFill>
                <a:latin typeface="微软雅黑" panose="020B0503020204020204" pitchFamily="34" charset="-122"/>
                <a:ea typeface="微软雅黑" panose="020B0503020204020204" pitchFamily="34" charset="-122"/>
                <a:cs typeface="+mn-ea"/>
              </a:rPr>
              <a:t>处换行</a:t>
            </a:r>
            <a:r>
              <a:rPr lang="zh-CN" sz="2000" dirty="0">
                <a:solidFill>
                  <a:srgbClr val="595959"/>
                </a:solidFill>
                <a:latin typeface="微软雅黑" panose="020B0503020204020204" pitchFamily="34" charset="-122"/>
                <a:ea typeface="微软雅黑" panose="020B0503020204020204" pitchFamily="34" charset="-122"/>
                <a:cs typeface="+mn-ea"/>
              </a:rPr>
              <a:t>，上面的语句可以修改成如下形式。</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4"/>
          <a:stretch>
            <a:fillRect/>
          </a:stretch>
        </p:blipFill>
        <p:spPr>
          <a:xfrm>
            <a:off x="2005965" y="5210810"/>
            <a:ext cx="8178800" cy="933450"/>
          </a:xfrm>
          <a:prstGeom prst="rect">
            <a:avLst/>
          </a:prstGeom>
        </p:spPr>
      </p:pic>
      <p:sp>
        <p:nvSpPr>
          <p:cNvPr id="9" name="矩形 8"/>
          <p:cNvSpPr/>
          <p:nvPr/>
        </p:nvSpPr>
        <p:spPr>
          <a:xfrm>
            <a:off x="2438400" y="5221605"/>
            <a:ext cx="7531100" cy="92202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System.out.println("这是第一个" </a:t>
            </a:r>
            <a:r>
              <a:rPr lang="en-US" altLang="zh-CN" sz="1800" dirty="0">
                <a:solidFill>
                  <a:srgbClr val="1369B2"/>
                </a:solidFill>
                <a:latin typeface="微软雅黑" panose="020B0503020204020204" pitchFamily="34" charset="-122"/>
                <a:ea typeface="微软雅黑" panose="020B0503020204020204" pitchFamily="34" charset="-122"/>
              </a:rPr>
              <a:t>+</a:t>
            </a:r>
            <a:r>
              <a:rPr lang="en-US" altLang="zh-CN" sz="1800" dirty="0">
                <a:solidFill>
                  <a:srgbClr val="595959"/>
                </a:solidFill>
                <a:latin typeface="微软雅黑" panose="020B0503020204020204" pitchFamily="34" charset="-122"/>
                <a:ea typeface="微软雅黑" panose="020B0503020204020204" pitchFamily="34" charset="-122"/>
              </a:rPr>
              <a:t> </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 	    "Java程序！");</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14" name="文本框 13"/>
          <p:cNvSpPr txBox="1"/>
          <p:nvPr/>
        </p:nvSpPr>
        <p:spPr>
          <a:xfrm>
            <a:off x="5567045" y="884555"/>
            <a:ext cx="6033770" cy="101473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下面通过一个实现对学生考试成绩进行等级划分的程序演示</a:t>
            </a:r>
            <a:r>
              <a:rPr lang="en-US" altLang="zh-CN" sz="2000" dirty="0">
                <a:solidFill>
                  <a:srgbClr val="595959"/>
                </a:solidFill>
                <a:latin typeface="微软雅黑" panose="020B0503020204020204" pitchFamily="34" charset="-122"/>
                <a:ea typeface="微软雅黑" panose="020B0503020204020204" pitchFamily="34" charset="-122"/>
              </a:rPr>
              <a:t>if...else if...else</a:t>
            </a:r>
            <a:r>
              <a:rPr lang="zh-CN" altLang="en-US" sz="2000" dirty="0">
                <a:solidFill>
                  <a:srgbClr val="595959"/>
                </a:solidFill>
                <a:latin typeface="微软雅黑" panose="020B0503020204020204" pitchFamily="34" charset="-122"/>
                <a:ea typeface="微软雅黑" panose="020B0503020204020204" pitchFamily="34" charset="-122"/>
              </a:rPr>
              <a:t>语句</a:t>
            </a:r>
            <a:r>
              <a:rPr lang="zh-CN" altLang="zh-CN" sz="2000" dirty="0">
                <a:solidFill>
                  <a:srgbClr val="595959"/>
                </a:solidFill>
                <a:latin typeface="微软雅黑" panose="020B0503020204020204" pitchFamily="34" charset="-122"/>
                <a:ea typeface="微软雅黑" panose="020B0503020204020204" pitchFamily="34" charset="-122"/>
              </a:rPr>
              <a:t>，具体代码如下所示。</a:t>
            </a:r>
          </a:p>
        </p:txBody>
      </p:sp>
      <p:pic>
        <p:nvPicPr>
          <p:cNvPr id="5" name="图片 4"/>
          <p:cNvPicPr>
            <a:picLocks noChangeAspect="1"/>
          </p:cNvPicPr>
          <p:nvPr/>
        </p:nvPicPr>
        <p:blipFill>
          <a:blip r:embed="rId4"/>
          <a:stretch>
            <a:fillRect/>
          </a:stretch>
        </p:blipFill>
        <p:spPr>
          <a:xfrm>
            <a:off x="1847215" y="1813560"/>
            <a:ext cx="7776210" cy="4712335"/>
          </a:xfrm>
          <a:prstGeom prst="rect">
            <a:avLst/>
          </a:prstGeom>
        </p:spPr>
      </p:pic>
      <p:sp>
        <p:nvSpPr>
          <p:cNvPr id="2" name="矩形 1"/>
          <p:cNvSpPr/>
          <p:nvPr/>
        </p:nvSpPr>
        <p:spPr>
          <a:xfrm>
            <a:off x="1991360" y="1813560"/>
            <a:ext cx="7493000" cy="4691380"/>
          </a:xfrm>
          <a:prstGeom prst="rect">
            <a:avLst/>
          </a:prstGeom>
        </p:spPr>
        <p:txBody>
          <a:bodyPr wrap="square">
            <a:spAutoFit/>
          </a:bodyPr>
          <a:lstStyle/>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public class Example09 {</a:t>
            </a:r>
          </a:p>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endParaRPr>
          </a:p>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int grade = 75; // 定义学生成绩</a:t>
            </a:r>
            <a:endParaRPr lang="en-US" altLang="zh-CN" sz="1600" dirty="0">
              <a:solidFill>
                <a:srgbClr val="595959"/>
              </a:solidFill>
              <a:latin typeface="微软雅黑" panose="020B0503020204020204" pitchFamily="34" charset="-122"/>
              <a:ea typeface="微软雅黑" panose="020B0503020204020204" pitchFamily="34" charset="-122"/>
            </a:endParaRPr>
          </a:p>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if (grade &gt; 80) </a:t>
            </a:r>
            <a:endParaRPr lang="en-US" altLang="zh-CN" sz="1600" dirty="0">
              <a:solidFill>
                <a:srgbClr val="595959"/>
              </a:solidFill>
              <a:latin typeface="微软雅黑" panose="020B0503020204020204" pitchFamily="34" charset="-122"/>
              <a:ea typeface="微软雅黑" panose="020B0503020204020204" pitchFamily="34" charset="-122"/>
            </a:endParaRPr>
          </a:p>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System.out.println("该成绩的等级为优"); // 满足条件 grade &gt; 80</a:t>
            </a:r>
            <a:endParaRPr lang="en-US" altLang="zh-CN" sz="1600" dirty="0">
              <a:solidFill>
                <a:srgbClr val="595959"/>
              </a:solidFill>
              <a:latin typeface="微软雅黑" panose="020B0503020204020204" pitchFamily="34" charset="-122"/>
              <a:ea typeface="微软雅黑" panose="020B0503020204020204" pitchFamily="34" charset="-122"/>
            </a:endParaRPr>
          </a:p>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 else if (grade &gt; 70) {</a:t>
            </a:r>
            <a:endParaRPr lang="en-US" altLang="zh-CN" sz="1600" dirty="0">
              <a:solidFill>
                <a:srgbClr val="595959"/>
              </a:solidFill>
              <a:latin typeface="微软雅黑" panose="020B0503020204020204" pitchFamily="34" charset="-122"/>
              <a:ea typeface="微软雅黑" panose="020B0503020204020204" pitchFamily="34" charset="-122"/>
            </a:endParaRPr>
          </a:p>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 不满足条件 grade &gt; 80 ，但满足条件 grade &gt; 70 </a:t>
            </a:r>
            <a:endParaRPr lang="en-US" altLang="zh-CN" sz="1600" dirty="0">
              <a:solidFill>
                <a:srgbClr val="595959"/>
              </a:solidFill>
              <a:latin typeface="微软雅黑" panose="020B0503020204020204" pitchFamily="34" charset="-122"/>
              <a:ea typeface="微软雅黑" panose="020B0503020204020204" pitchFamily="34" charset="-122"/>
            </a:endParaRPr>
          </a:p>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System.out.println("该成绩的等级为良");</a:t>
            </a:r>
            <a:endParaRPr lang="en-US" altLang="zh-CN" sz="1600" dirty="0">
              <a:solidFill>
                <a:srgbClr val="595959"/>
              </a:solidFill>
              <a:latin typeface="微软雅黑" panose="020B0503020204020204" pitchFamily="34" charset="-122"/>
              <a:ea typeface="微软雅黑" panose="020B0503020204020204" pitchFamily="34" charset="-122"/>
            </a:endParaRPr>
          </a:p>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 else if (grade &gt; 60) {</a:t>
            </a:r>
            <a:endParaRPr lang="en-US" altLang="zh-CN" sz="1600" dirty="0">
              <a:solidFill>
                <a:srgbClr val="595959"/>
              </a:solidFill>
              <a:latin typeface="微软雅黑" panose="020B0503020204020204" pitchFamily="34" charset="-122"/>
              <a:ea typeface="微软雅黑" panose="020B0503020204020204" pitchFamily="34" charset="-122"/>
            </a:endParaRPr>
          </a:p>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 不满足条件 grade &gt; 70 ，但满足条件 grade &gt; 60 </a:t>
            </a:r>
            <a:endParaRPr lang="en-US" altLang="zh-CN" sz="1600" dirty="0">
              <a:solidFill>
                <a:srgbClr val="595959"/>
              </a:solidFill>
              <a:latin typeface="微软雅黑" panose="020B0503020204020204" pitchFamily="34" charset="-122"/>
              <a:ea typeface="微软雅黑" panose="020B0503020204020204" pitchFamily="34" charset="-122"/>
            </a:endParaRPr>
          </a:p>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System.out.println("该成绩的等级为中");</a:t>
            </a:r>
            <a:endParaRPr lang="en-US" altLang="zh-CN" sz="1600" dirty="0">
              <a:solidFill>
                <a:srgbClr val="595959"/>
              </a:solidFill>
              <a:latin typeface="微软雅黑" panose="020B0503020204020204" pitchFamily="34" charset="-122"/>
              <a:ea typeface="微软雅黑" panose="020B0503020204020204" pitchFamily="34" charset="-122"/>
            </a:endParaRPr>
          </a:p>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 else {</a:t>
            </a:r>
            <a:endParaRPr lang="en-US" altLang="zh-CN" sz="1600" dirty="0">
              <a:solidFill>
                <a:srgbClr val="595959"/>
              </a:solidFill>
              <a:latin typeface="微软雅黑" panose="020B0503020204020204" pitchFamily="34" charset="-122"/>
              <a:ea typeface="微软雅黑" panose="020B0503020204020204" pitchFamily="34" charset="-122"/>
            </a:endParaRPr>
          </a:p>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 不满足条件 grade &gt; 60 </a:t>
            </a:r>
            <a:endParaRPr lang="en-US" altLang="zh-CN" sz="1600" dirty="0">
              <a:solidFill>
                <a:srgbClr val="595959"/>
              </a:solidFill>
              <a:latin typeface="微软雅黑" panose="020B0503020204020204" pitchFamily="34" charset="-122"/>
              <a:ea typeface="微软雅黑" panose="020B0503020204020204" pitchFamily="34" charset="-122"/>
            </a:endParaRPr>
          </a:p>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System.out.println("该成绩的等级为差");</a:t>
            </a:r>
            <a:endParaRPr lang="en-US" altLang="zh-CN" sz="1600" dirty="0">
              <a:solidFill>
                <a:srgbClr val="595959"/>
              </a:solidFill>
              <a:latin typeface="微软雅黑" panose="020B0503020204020204" pitchFamily="34" charset="-122"/>
              <a:ea typeface="微软雅黑" panose="020B0503020204020204" pitchFamily="34" charset="-122"/>
            </a:endParaRPr>
          </a:p>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endParaRPr>
          </a:p>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a:t>
            </a:r>
          </a:p>
          <a:p>
            <a:pPr marL="360045" lvl="1" indent="0" fontAlgn="auto">
              <a:lnSpc>
                <a:spcPct val="110000"/>
              </a:lnSpc>
              <a:buNone/>
            </a:pPr>
            <a:r>
              <a:rPr lang="en-US" altLang="zh-CN" sz="1600" dirty="0">
                <a:solidFill>
                  <a:srgbClr val="595959"/>
                </a:solidFill>
                <a:latin typeface="微软雅黑" panose="020B0503020204020204" pitchFamily="34" charset="-122"/>
                <a:ea typeface="微软雅黑" panose="020B0503020204020204" pitchFamily="34" charset="-122"/>
              </a:rPr>
              <a:t>}</a:t>
            </a:r>
          </a:p>
        </p:txBody>
      </p:sp>
      <p:sp>
        <p:nvSpPr>
          <p:cNvPr id="4" name="Chevron 3"/>
          <p:cNvSpPr/>
          <p:nvPr>
            <p:custDataLst>
              <p:tags r:id="rId1"/>
            </p:custDataLst>
          </p:nvPr>
        </p:nvSpPr>
        <p:spPr>
          <a:xfrm>
            <a:off x="1054100" y="1092200"/>
            <a:ext cx="45129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387731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if...else if...else</a:t>
            </a:r>
            <a:r>
              <a:rPr lang="zh-CN" altLang="en-US" sz="2000" dirty="0">
                <a:solidFill>
                  <a:srgbClr val="1369B2"/>
                </a:solidFill>
                <a:latin typeface="微软雅黑" panose="020B0503020204020204" pitchFamily="34" charset="-122"/>
                <a:ea typeface="微软雅黑" panose="020B0503020204020204" pitchFamily="34" charset="-122"/>
              </a:rPr>
              <a:t>条件语句案例演示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2.4.1 if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pic>
        <p:nvPicPr>
          <p:cNvPr id="4505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7026" y="2493459"/>
            <a:ext cx="6456188" cy="18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hevron 3"/>
          <p:cNvSpPr/>
          <p:nvPr>
            <p:custDataLst>
              <p:tags r:id="rId1"/>
            </p:custDataLst>
          </p:nvPr>
        </p:nvSpPr>
        <p:spPr>
          <a:xfrm>
            <a:off x="1054100" y="1092200"/>
            <a:ext cx="2510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5" name="文本框 4"/>
          <p:cNvSpPr txBox="1"/>
          <p:nvPr/>
        </p:nvSpPr>
        <p:spPr>
          <a:xfrm>
            <a:off x="3862705" y="115506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三元运算符</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777615"/>
            <a:ext cx="5489575" cy="1043940"/>
            <a:chOff x="8472" y="5681"/>
            <a:chExt cx="8645" cy="1644"/>
          </a:xfrm>
        </p:grpSpPr>
        <p:sp>
          <p:nvSpPr>
            <p:cNvPr id="15" name="TextBox 35"/>
            <p:cNvSpPr txBox="1">
              <a:spLocks noChangeArrowheads="1"/>
            </p:cNvSpPr>
            <p:nvPr/>
          </p:nvSpPr>
          <p:spPr bwMode="auto">
            <a:xfrm>
              <a:off x="9159" y="5681"/>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三元运算符，</a:t>
              </a:r>
              <a:r>
                <a:rPr lang="zh-CN" altLang="en-US" sz="2000" dirty="0">
                  <a:solidFill>
                    <a:srgbClr val="595959"/>
                  </a:solidFill>
                  <a:latin typeface="微软雅黑" panose="020B0503020204020204" pitchFamily="34" charset="-122"/>
                  <a:ea typeface="微软雅黑" panose="020B0503020204020204" pitchFamily="34" charset="-122"/>
                </a:rPr>
                <a:t>能够使用三元运算符替换</a:t>
              </a:r>
              <a:r>
                <a:rPr lang="en-US" altLang="zh-CN" sz="2000" dirty="0">
                  <a:solidFill>
                    <a:srgbClr val="595959"/>
                  </a:solidFill>
                  <a:latin typeface="微软雅黑" panose="020B0503020204020204" pitchFamily="34" charset="-122"/>
                  <a:ea typeface="微软雅黑" panose="020B0503020204020204" pitchFamily="34" charset="-122"/>
                </a:rPr>
                <a:t>if...else</a:t>
              </a:r>
              <a:r>
                <a:rPr lang="zh-CN" altLang="en-US" sz="2000" dirty="0">
                  <a:solidFill>
                    <a:srgbClr val="595959"/>
                  </a:solidFill>
                  <a:latin typeface="微软雅黑" panose="020B0503020204020204" pitchFamily="34" charset="-122"/>
                  <a:ea typeface="微软雅黑" panose="020B0503020204020204" pitchFamily="34" charset="-122"/>
                </a:rPr>
                <a:t>语句</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三元运算符</a:t>
            </a:r>
          </a:p>
        </p:txBody>
      </p:sp>
      <p:sp>
        <p:nvSpPr>
          <p:cNvPr id="9" name="TextBox 35"/>
          <p:cNvSpPr txBox="1">
            <a:spLocks noChangeArrowheads="1"/>
          </p:cNvSpPr>
          <p:nvPr/>
        </p:nvSpPr>
        <p:spPr bwMode="auto">
          <a:xfrm>
            <a:off x="4294505" y="1088390"/>
            <a:ext cx="656463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提供了一个</a:t>
            </a:r>
            <a:r>
              <a:rPr lang="zh-CN" altLang="zh-CN" sz="2000" dirty="0">
                <a:solidFill>
                  <a:srgbClr val="1369B2"/>
                </a:solidFill>
                <a:latin typeface="微软雅黑" panose="020B0503020204020204" pitchFamily="34" charset="-122"/>
                <a:ea typeface="微软雅黑" panose="020B0503020204020204" pitchFamily="34" charset="-122"/>
              </a:rPr>
              <a:t>三元运算符</a:t>
            </a:r>
            <a:r>
              <a:rPr lang="zh-CN" altLang="zh-CN" sz="2000" dirty="0">
                <a:solidFill>
                  <a:srgbClr val="595959"/>
                </a:solidFill>
                <a:latin typeface="微软雅黑" panose="020B0503020204020204" pitchFamily="34" charset="-122"/>
                <a:ea typeface="微软雅黑" panose="020B0503020204020204" pitchFamily="34" charset="-122"/>
              </a:rPr>
              <a:t>，可以同时操作三个表达式。</a:t>
            </a:r>
          </a:p>
          <a:p>
            <a:pPr indent="0" algn="just">
              <a:lnSpc>
                <a:spcPct val="150000"/>
              </a:lnSpc>
              <a:buNone/>
            </a:pPr>
            <a:r>
              <a:rPr lang="zh-CN" altLang="zh-CN" sz="2000" dirty="0">
                <a:solidFill>
                  <a:srgbClr val="595959"/>
                </a:solidFill>
                <a:latin typeface="微软雅黑" panose="020B0503020204020204" pitchFamily="34" charset="-122"/>
                <a:ea typeface="微软雅黑" panose="020B0503020204020204" pitchFamily="34" charset="-122"/>
              </a:rPr>
              <a:t>三元运算符语法格式如下所示</a:t>
            </a:r>
            <a:r>
              <a:rPr lang="zh-CN" altLang="en-US" sz="2000" dirty="0">
                <a:solidFill>
                  <a:srgbClr val="595959"/>
                </a:solidFill>
                <a:latin typeface="微软雅黑" panose="020B0503020204020204" pitchFamily="34" charset="-122"/>
                <a:ea typeface="微软雅黑" panose="020B0503020204020204" pitchFamily="34" charset="-122"/>
              </a:rPr>
              <a:t>。</a:t>
            </a:r>
          </a:p>
        </p:txBody>
      </p:sp>
      <p:sp>
        <p:nvSpPr>
          <p:cNvPr id="4" name="Chevron 3"/>
          <p:cNvSpPr/>
          <p:nvPr>
            <p:custDataLst>
              <p:tags r:id="rId1"/>
            </p:custDataLst>
          </p:nvPr>
        </p:nvSpPr>
        <p:spPr>
          <a:xfrm>
            <a:off x="1143635" y="1329055"/>
            <a:ext cx="30511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469014"/>
            <a:ext cx="246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三元运算符语法格式</a:t>
            </a:r>
          </a:p>
        </p:txBody>
      </p:sp>
      <p:sp>
        <p:nvSpPr>
          <p:cNvPr id="6" name="矩形 5"/>
          <p:cNvSpPr/>
          <p:nvPr/>
        </p:nvSpPr>
        <p:spPr>
          <a:xfrm>
            <a:off x="3646805" y="2971165"/>
            <a:ext cx="4964430" cy="91694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判断条件 ? 表达式1 : 表达式2</a:t>
            </a:r>
          </a:p>
        </p:txBody>
      </p:sp>
      <p:sp>
        <p:nvSpPr>
          <p:cNvPr id="2" name="TextBox 35"/>
          <p:cNvSpPr txBox="1">
            <a:spLocks noChangeArrowheads="1"/>
          </p:cNvSpPr>
          <p:nvPr/>
        </p:nvSpPr>
        <p:spPr bwMode="auto">
          <a:xfrm>
            <a:off x="1143635" y="4437380"/>
            <a:ext cx="971550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altLang="zh-CN" sz="2000" dirty="0">
                <a:solidFill>
                  <a:srgbClr val="595959"/>
                </a:solidFill>
                <a:latin typeface="微软雅黑" panose="020B0503020204020204" pitchFamily="34" charset="-122"/>
                <a:ea typeface="微软雅黑" panose="020B0503020204020204" pitchFamily="34" charset="-122"/>
              </a:rPr>
              <a:t>在上述语法格式中，当判断条件成立时，计算表达式1的值作为整个表达式的结果，否则计算表达式2的值作为整个表达式的结果</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三元运算符</a:t>
            </a:r>
          </a:p>
        </p:txBody>
      </p:sp>
      <p:sp>
        <p:nvSpPr>
          <p:cNvPr id="11" name="文本框 10"/>
          <p:cNvSpPr txBox="1"/>
          <p:nvPr/>
        </p:nvSpPr>
        <p:spPr>
          <a:xfrm>
            <a:off x="1143635" y="1269365"/>
            <a:ext cx="9920605" cy="101473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三元运算符功能与</a:t>
            </a:r>
            <a:r>
              <a:rPr lang="en-US" altLang="zh-CN" sz="2000" dirty="0">
                <a:solidFill>
                  <a:srgbClr val="595959"/>
                </a:solidFill>
                <a:latin typeface="微软雅黑" panose="020B0503020204020204" pitchFamily="34" charset="-122"/>
                <a:ea typeface="微软雅黑" panose="020B0503020204020204" pitchFamily="34" charset="-122"/>
              </a:rPr>
              <a:t>if…else</a:t>
            </a:r>
            <a:r>
              <a:rPr lang="zh-CN" altLang="zh-CN" sz="2000" dirty="0">
                <a:solidFill>
                  <a:srgbClr val="595959"/>
                </a:solidFill>
                <a:latin typeface="微软雅黑" panose="020B0503020204020204" pitchFamily="34" charset="-122"/>
                <a:ea typeface="微软雅黑" panose="020B0503020204020204" pitchFamily="34" charset="-122"/>
              </a:rPr>
              <a:t>语法相同，但是使用三元运算符可以简化代码。例如，求两个数</a:t>
            </a:r>
            <a:r>
              <a:rPr lang="en-US" altLang="zh-CN" sz="2000" dirty="0">
                <a:solidFill>
                  <a:srgbClr val="595959"/>
                </a:solidFill>
                <a:latin typeface="微软雅黑" panose="020B0503020204020204" pitchFamily="34" charset="-122"/>
                <a:ea typeface="微软雅黑" panose="020B0503020204020204" pitchFamily="34" charset="-122"/>
              </a:rPr>
              <a:t>x</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y</a:t>
            </a:r>
            <a:r>
              <a:rPr lang="zh-CN" altLang="zh-CN" sz="2000" dirty="0">
                <a:solidFill>
                  <a:srgbClr val="595959"/>
                </a:solidFill>
                <a:latin typeface="微软雅黑" panose="020B0503020204020204" pitchFamily="34" charset="-122"/>
                <a:ea typeface="微软雅黑" panose="020B0503020204020204" pitchFamily="34" charset="-122"/>
              </a:rPr>
              <a:t>中的较大者，如果用</a:t>
            </a:r>
            <a:r>
              <a:rPr lang="en-US" altLang="zh-CN" sz="2000" dirty="0">
                <a:solidFill>
                  <a:srgbClr val="595959"/>
                </a:solidFill>
                <a:latin typeface="微软雅黑" panose="020B0503020204020204" pitchFamily="34" charset="-122"/>
                <a:ea typeface="微软雅黑" panose="020B0503020204020204" pitchFamily="34" charset="-122"/>
              </a:rPr>
              <a:t>if…else</a:t>
            </a:r>
            <a:r>
              <a:rPr lang="zh-CN" altLang="zh-CN" sz="2000" dirty="0">
                <a:solidFill>
                  <a:srgbClr val="595959"/>
                </a:solidFill>
                <a:latin typeface="微软雅黑" panose="020B0503020204020204" pitchFamily="34" charset="-122"/>
                <a:ea typeface="微软雅黑" panose="020B0503020204020204" pitchFamily="34" charset="-122"/>
              </a:rPr>
              <a:t>语句来实现，具体代码如</a:t>
            </a:r>
            <a:r>
              <a:rPr lang="zh-CN" altLang="en-US" sz="2000" dirty="0">
                <a:solidFill>
                  <a:srgbClr val="595959"/>
                </a:solidFill>
                <a:latin typeface="微软雅黑" panose="020B0503020204020204" pitchFamily="34" charset="-122"/>
                <a:ea typeface="微软雅黑" panose="020B0503020204020204" pitchFamily="34" charset="-122"/>
              </a:rPr>
              <a:t>下</a:t>
            </a:r>
            <a:r>
              <a:rPr lang="zh-CN" altLang="zh-CN" sz="2000" dirty="0">
                <a:solidFill>
                  <a:srgbClr val="595959"/>
                </a:solidFill>
                <a:latin typeface="微软雅黑" panose="020B0503020204020204" pitchFamily="34" charset="-122"/>
                <a:ea typeface="微软雅黑" panose="020B0503020204020204" pitchFamily="34" charset="-122"/>
              </a:rPr>
              <a:t>。</a:t>
            </a:r>
            <a:endParaRPr lang="zh-CN" altLang="en-US" sz="120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3286760" y="2493645"/>
            <a:ext cx="5753100" cy="385889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x = 0;</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y = 1;</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max;</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if (x &gt; y) {</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max = x;</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else {</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max = y;</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System.out.println(max);</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三元运算符</a:t>
            </a:r>
          </a:p>
        </p:txBody>
      </p:sp>
      <p:sp>
        <p:nvSpPr>
          <p:cNvPr id="7" name="文本框 6"/>
          <p:cNvSpPr txBox="1"/>
          <p:nvPr/>
        </p:nvSpPr>
        <p:spPr>
          <a:xfrm>
            <a:off x="4511040" y="1462405"/>
            <a:ext cx="3971290" cy="398780"/>
          </a:xfrm>
          <a:prstGeom prst="rect">
            <a:avLst/>
          </a:prstGeom>
          <a:noFill/>
        </p:spPr>
        <p:txBody>
          <a:bodyPr wrap="square" rtlCol="0">
            <a:spAutoFit/>
          </a:bodyPr>
          <a:lstStyle/>
          <a:p>
            <a:r>
              <a:rPr lang="zh-CN" altLang="zh-CN" sz="2000" dirty="0">
                <a:solidFill>
                  <a:srgbClr val="595959"/>
                </a:solidFill>
                <a:latin typeface="微软雅黑" panose="020B0503020204020204" pitchFamily="34" charset="-122"/>
                <a:ea typeface="微软雅黑" panose="020B0503020204020204" pitchFamily="34" charset="-122"/>
              </a:rPr>
              <a:t>用三元运算方法的具体代码如下：</a:t>
            </a:r>
          </a:p>
        </p:txBody>
      </p:sp>
      <p:sp>
        <p:nvSpPr>
          <p:cNvPr id="4" name="Chevron 3"/>
          <p:cNvSpPr/>
          <p:nvPr>
            <p:custDataLst>
              <p:tags r:id="rId1"/>
            </p:custDataLst>
          </p:nvPr>
        </p:nvSpPr>
        <p:spPr>
          <a:xfrm>
            <a:off x="1143635" y="1329055"/>
            <a:ext cx="31591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469014"/>
            <a:ext cx="272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三元运算符的使用方法</a:t>
            </a:r>
          </a:p>
        </p:txBody>
      </p:sp>
      <p:sp>
        <p:nvSpPr>
          <p:cNvPr id="6" name="矩形 5"/>
          <p:cNvSpPr/>
          <p:nvPr/>
        </p:nvSpPr>
        <p:spPr>
          <a:xfrm>
            <a:off x="3646805" y="2577465"/>
            <a:ext cx="5753100" cy="199199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x = 0;</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y = 1;</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max = x &gt; y? x : y;</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System.out.println(max);</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三元运算符</a:t>
            </a:r>
          </a:p>
        </p:txBody>
      </p:sp>
      <p:sp>
        <p:nvSpPr>
          <p:cNvPr id="11" name="文本框 10"/>
          <p:cNvSpPr txBox="1"/>
          <p:nvPr/>
        </p:nvSpPr>
        <p:spPr>
          <a:xfrm>
            <a:off x="1414145" y="2421255"/>
            <a:ext cx="9448165" cy="2861310"/>
          </a:xfrm>
          <a:prstGeom prst="rect">
            <a:avLst/>
          </a:prstGeom>
          <a:noFill/>
        </p:spPr>
        <p:txBody>
          <a:bodyPr wrap="square" rtlCol="0">
            <a:spAutoFit/>
          </a:bodyPr>
          <a:lstStyle/>
          <a:p>
            <a:pPr lvl="0">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使用三元运算符时需要注意以下几点：</a:t>
            </a:r>
          </a:p>
          <a:p>
            <a:pPr lvl="0">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三元运算符</a:t>
            </a:r>
            <a:r>
              <a:rPr lang="zh-CN" altLang="zh-CN" sz="2000" dirty="0">
                <a:solidFill>
                  <a:srgbClr val="1369B2"/>
                </a:solidFill>
                <a:latin typeface="微软雅黑" panose="020B0503020204020204" pitchFamily="34" charset="-122"/>
                <a:ea typeface="微软雅黑" panose="020B0503020204020204" pitchFamily="34" charset="-122"/>
              </a:rPr>
              <a:t>“？”和“：”是一对运算符</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不能分开单独使用</a:t>
            </a:r>
            <a:r>
              <a:rPr lang="zh-CN" altLang="zh-CN" sz="2000" dirty="0">
                <a:solidFill>
                  <a:srgbClr val="595959"/>
                </a:solidFill>
                <a:latin typeface="微软雅黑" panose="020B0503020204020204" pitchFamily="34" charset="-122"/>
                <a:ea typeface="微软雅黑" panose="020B0503020204020204" pitchFamily="34" charset="-122"/>
              </a:rPr>
              <a:t>。</a:t>
            </a:r>
          </a:p>
          <a:p>
            <a:pPr lvl="0">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三元</a:t>
            </a:r>
            <a:r>
              <a:rPr lang="zh-CN" altLang="zh-CN" sz="2000" dirty="0">
                <a:solidFill>
                  <a:srgbClr val="1369B2"/>
                </a:solidFill>
                <a:latin typeface="微软雅黑" panose="020B0503020204020204" pitchFamily="34" charset="-122"/>
                <a:ea typeface="微软雅黑" panose="020B0503020204020204" pitchFamily="34" charset="-122"/>
              </a:rPr>
              <a:t>运算符的优先级低于关系运算符与算术运算符，但高于赋值运算符</a:t>
            </a:r>
            <a:r>
              <a:rPr lang="zh-CN" altLang="zh-CN" sz="2000" dirty="0">
                <a:solidFill>
                  <a:srgbClr val="595959"/>
                </a:solidFill>
                <a:latin typeface="微软雅黑" panose="020B0503020204020204" pitchFamily="34" charset="-122"/>
                <a:ea typeface="微软雅黑" panose="020B0503020204020204" pitchFamily="34" charset="-122"/>
              </a:rPr>
              <a:t>。</a:t>
            </a:r>
          </a:p>
          <a:p>
            <a:pPr lvl="0">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三元</a:t>
            </a:r>
            <a:r>
              <a:rPr lang="zh-CN" altLang="zh-CN" sz="2000" dirty="0">
                <a:solidFill>
                  <a:srgbClr val="1369B2"/>
                </a:solidFill>
                <a:latin typeface="微软雅黑" panose="020B0503020204020204" pitchFamily="34" charset="-122"/>
                <a:ea typeface="微软雅黑" panose="020B0503020204020204" pitchFamily="34" charset="-122"/>
              </a:rPr>
              <a:t>运算符可以进行嵌套，结合方向自右向左</a:t>
            </a:r>
            <a:r>
              <a:rPr lang="zh-CN" altLang="zh-CN" sz="2000" dirty="0">
                <a:solidFill>
                  <a:srgbClr val="595959"/>
                </a:solidFill>
                <a:latin typeface="微软雅黑" panose="020B0503020204020204" pitchFamily="34" charset="-122"/>
                <a:ea typeface="微软雅黑" panose="020B0503020204020204" pitchFamily="34" charset="-122"/>
              </a:rPr>
              <a:t>。</a:t>
            </a:r>
          </a:p>
          <a:p>
            <a:pPr lvl="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例如，</a:t>
            </a:r>
            <a:r>
              <a:rPr lang="en-US" altLang="zh-CN" sz="2000" dirty="0">
                <a:solidFill>
                  <a:srgbClr val="595959"/>
                </a:solidFill>
                <a:latin typeface="微软雅黑" panose="020B0503020204020204" pitchFamily="34" charset="-122"/>
                <a:ea typeface="微软雅黑" panose="020B0503020204020204" pitchFamily="34" charset="-122"/>
              </a:rPr>
              <a:t>a&gt;</a:t>
            </a:r>
            <a:r>
              <a:rPr lang="en-US" altLang="zh-CN" sz="2000" dirty="0" err="1">
                <a:solidFill>
                  <a:srgbClr val="595959"/>
                </a:solidFill>
                <a:latin typeface="微软雅黑" panose="020B0503020204020204" pitchFamily="34" charset="-122"/>
                <a:ea typeface="微软雅黑" panose="020B0503020204020204" pitchFamily="34" charset="-122"/>
              </a:rPr>
              <a:t>b?a:c</a:t>
            </a:r>
            <a:r>
              <a:rPr lang="en-US" altLang="zh-CN" sz="2000" dirty="0">
                <a:solidFill>
                  <a:srgbClr val="595959"/>
                </a:solidFill>
                <a:latin typeface="微软雅黑" panose="020B0503020204020204" pitchFamily="34" charset="-122"/>
                <a:ea typeface="微软雅黑" panose="020B0503020204020204" pitchFamily="34" charset="-122"/>
              </a:rPr>
              <a:t>&gt;</a:t>
            </a:r>
            <a:r>
              <a:rPr lang="en-US" altLang="zh-CN" sz="2000" dirty="0" err="1">
                <a:solidFill>
                  <a:srgbClr val="595959"/>
                </a:solidFill>
                <a:latin typeface="微软雅黑" panose="020B0503020204020204" pitchFamily="34" charset="-122"/>
                <a:ea typeface="微软雅黑" panose="020B0503020204020204" pitchFamily="34" charset="-122"/>
              </a:rPr>
              <a:t>d?c:d</a:t>
            </a:r>
            <a:r>
              <a:rPr lang="zh-CN" altLang="zh-CN" sz="2000" dirty="0">
                <a:solidFill>
                  <a:srgbClr val="595959"/>
                </a:solidFill>
                <a:latin typeface="微软雅黑" panose="020B0503020204020204" pitchFamily="34" charset="-122"/>
                <a:ea typeface="微软雅黑" panose="020B0503020204020204" pitchFamily="34" charset="-122"/>
              </a:rPr>
              <a:t>应该理解为</a:t>
            </a:r>
            <a:r>
              <a:rPr lang="en-US" altLang="zh-CN" sz="2000" dirty="0">
                <a:solidFill>
                  <a:srgbClr val="595959"/>
                </a:solidFill>
                <a:latin typeface="微软雅黑" panose="020B0503020204020204" pitchFamily="34" charset="-122"/>
                <a:ea typeface="微软雅黑" panose="020B0503020204020204" pitchFamily="34" charset="-122"/>
              </a:rPr>
              <a:t>a&gt;</a:t>
            </a:r>
            <a:r>
              <a:rPr lang="en-US" altLang="zh-CN" sz="2000" dirty="0" err="1">
                <a:solidFill>
                  <a:srgbClr val="595959"/>
                </a:solidFill>
                <a:latin typeface="微软雅黑" panose="020B0503020204020204" pitchFamily="34" charset="-122"/>
                <a:ea typeface="微软雅黑" panose="020B0503020204020204" pitchFamily="34" charset="-122"/>
              </a:rPr>
              <a:t>b?a</a:t>
            </a:r>
            <a:r>
              <a:rPr lang="en-US" altLang="zh-CN" sz="2000" dirty="0">
                <a:solidFill>
                  <a:srgbClr val="595959"/>
                </a:solidFill>
                <a:latin typeface="微软雅黑" panose="020B0503020204020204" pitchFamily="34" charset="-122"/>
                <a:ea typeface="微软雅黑" panose="020B0503020204020204" pitchFamily="34" charset="-122"/>
              </a:rPr>
              <a:t>:(c&gt;</a:t>
            </a:r>
            <a:r>
              <a:rPr lang="en-US" altLang="zh-CN" sz="2000" dirty="0" err="1">
                <a:solidFill>
                  <a:srgbClr val="595959"/>
                </a:solidFill>
                <a:latin typeface="微软雅黑" panose="020B0503020204020204" pitchFamily="34" charset="-122"/>
                <a:ea typeface="微软雅黑" panose="020B0503020204020204" pitchFamily="34" charset="-122"/>
              </a:rPr>
              <a:t>d?c:d</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，这也是</a:t>
            </a:r>
            <a:r>
              <a:rPr lang="zh-CN" altLang="zh-CN" sz="2000" dirty="0">
                <a:solidFill>
                  <a:srgbClr val="595959"/>
                </a:solidFill>
                <a:latin typeface="微软雅黑" panose="020B0503020204020204" pitchFamily="34" charset="-122"/>
                <a:ea typeface="微软雅黑" panose="020B0503020204020204" pitchFamily="34" charset="-122"/>
                <a:sym typeface="+mn-ea"/>
              </a:rPr>
              <a:t>三元</a:t>
            </a:r>
            <a:r>
              <a:rPr lang="zh-CN" altLang="zh-CN" sz="2000" dirty="0">
                <a:solidFill>
                  <a:srgbClr val="595959"/>
                </a:solidFill>
                <a:latin typeface="微软雅黑" panose="020B0503020204020204" pitchFamily="34" charset="-122"/>
                <a:ea typeface="微软雅黑" panose="020B0503020204020204" pitchFamily="34" charset="-122"/>
              </a:rPr>
              <a:t>运算符的嵌套情形，即三元表达式中的表达式</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又是一个三元表达式。</a:t>
            </a:r>
          </a:p>
        </p:txBody>
      </p:sp>
      <p:sp>
        <p:nvSpPr>
          <p:cNvPr id="4" name="Chevron 3"/>
          <p:cNvSpPr/>
          <p:nvPr>
            <p:custDataLst>
              <p:tags r:id="rId1"/>
            </p:custDataLst>
          </p:nvPr>
        </p:nvSpPr>
        <p:spPr>
          <a:xfrm>
            <a:off x="1143635" y="1329055"/>
            <a:ext cx="34950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469014"/>
            <a:ext cx="2976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三元运算符使用注意事项</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777615"/>
            <a:ext cx="5489575" cy="1043940"/>
            <a:chOff x="8472" y="5681"/>
            <a:chExt cx="8645" cy="1644"/>
          </a:xfrm>
        </p:grpSpPr>
        <p:sp>
          <p:nvSpPr>
            <p:cNvPr id="15" name="TextBox 35"/>
            <p:cNvSpPr txBox="1">
              <a:spLocks noChangeArrowheads="1"/>
            </p:cNvSpPr>
            <p:nvPr/>
          </p:nvSpPr>
          <p:spPr bwMode="auto">
            <a:xfrm>
              <a:off x="9159" y="5681"/>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switch条件语句，</a:t>
              </a:r>
              <a:r>
                <a:rPr lang="zh-CN" altLang="en-US" sz="2000" dirty="0">
                  <a:solidFill>
                    <a:srgbClr val="595959"/>
                  </a:solidFill>
                  <a:latin typeface="微软雅黑" panose="020B0503020204020204" pitchFamily="34" charset="-122"/>
                  <a:ea typeface="微软雅黑" panose="020B0503020204020204" pitchFamily="34" charset="-122"/>
                </a:rPr>
                <a:t>能够使用</a:t>
              </a:r>
              <a:r>
                <a:rPr sz="2000" dirty="0">
                  <a:solidFill>
                    <a:srgbClr val="595959"/>
                  </a:solidFill>
                  <a:latin typeface="微软雅黑" panose="020B0503020204020204" pitchFamily="34" charset="-122"/>
                  <a:ea typeface="微软雅黑" panose="020B0503020204020204" pitchFamily="34" charset="-122"/>
                </a:rPr>
                <a:t>switch条件语句</a:t>
              </a:r>
              <a:r>
                <a:rPr lang="zh-CN" sz="2000" dirty="0">
                  <a:solidFill>
                    <a:srgbClr val="595959"/>
                  </a:solidFill>
                  <a:latin typeface="微软雅黑" panose="020B0503020204020204" pitchFamily="34" charset="-122"/>
                  <a:ea typeface="微软雅黑" panose="020B0503020204020204" pitchFamily="34" charset="-122"/>
                </a:rPr>
                <a:t>根据不同的值执行不同的语句</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2.4.3 switch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2.4.3 switch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2" name="文本框 1"/>
          <p:cNvSpPr txBox="1"/>
          <p:nvPr/>
        </p:nvSpPr>
        <p:spPr>
          <a:xfrm>
            <a:off x="1277620" y="2875915"/>
            <a:ext cx="9635490" cy="1014730"/>
          </a:xfrm>
          <a:prstGeom prst="rect">
            <a:avLst/>
          </a:prstGeom>
          <a:noFill/>
        </p:spPr>
        <p:txBody>
          <a:bodyPr wrap="square" rtlCol="0">
            <a:spAutoFit/>
          </a:bodyPr>
          <a:lstStyle/>
          <a:p>
            <a:pPr indent="0" fontAlgn="auto">
              <a:lnSpc>
                <a:spcPct val="150000"/>
              </a:lnSpc>
            </a:pPr>
            <a:r>
              <a:rPr lang="en-US" altLang="zh-CN" sz="2000" dirty="0">
                <a:solidFill>
                  <a:srgbClr val="1369B2"/>
                </a:solidFill>
                <a:latin typeface="微软雅黑" panose="020B0503020204020204" pitchFamily="34" charset="-122"/>
                <a:ea typeface="微软雅黑" panose="020B0503020204020204" pitchFamily="34" charset="-122"/>
              </a:rPr>
              <a:t>switch </a:t>
            </a:r>
            <a:r>
              <a:rPr lang="zh-CN" altLang="zh-CN" sz="2000" dirty="0">
                <a:solidFill>
                  <a:srgbClr val="1369B2"/>
                </a:solidFill>
                <a:latin typeface="微软雅黑" panose="020B0503020204020204" pitchFamily="34" charset="-122"/>
                <a:ea typeface="微软雅黑" panose="020B0503020204020204" pitchFamily="34" charset="-122"/>
              </a:rPr>
              <a:t>条件语句</a:t>
            </a:r>
            <a:r>
              <a:rPr lang="zh-CN" altLang="zh-CN" sz="2000" dirty="0">
                <a:solidFill>
                  <a:srgbClr val="595959"/>
                </a:solidFill>
                <a:latin typeface="微软雅黑" panose="020B0503020204020204" pitchFamily="34" charset="-122"/>
                <a:ea typeface="微软雅黑" panose="020B0503020204020204" pitchFamily="34" charset="-122"/>
              </a:rPr>
              <a:t>也是一种很常用的</a:t>
            </a:r>
            <a:r>
              <a:rPr lang="zh-CN" altLang="zh-CN" sz="2000" dirty="0">
                <a:solidFill>
                  <a:srgbClr val="1369B2"/>
                </a:solidFill>
                <a:latin typeface="微软雅黑" panose="020B0503020204020204" pitchFamily="34" charset="-122"/>
                <a:ea typeface="微软雅黑" panose="020B0503020204020204" pitchFamily="34" charset="-122"/>
              </a:rPr>
              <a:t>选择语句</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if</a:t>
            </a:r>
            <a:r>
              <a:rPr lang="zh-CN" altLang="zh-CN" sz="2000" dirty="0">
                <a:solidFill>
                  <a:srgbClr val="595959"/>
                </a:solidFill>
                <a:latin typeface="微软雅黑" panose="020B0503020204020204" pitchFamily="34" charset="-122"/>
                <a:ea typeface="微软雅黑" panose="020B0503020204020204" pitchFamily="34" charset="-122"/>
              </a:rPr>
              <a:t>条件语句不同，它只能针对某个表达式的值做出判断，从而决定程序执行哪一段代码。</a:t>
            </a:r>
          </a:p>
        </p:txBody>
      </p:sp>
      <p:sp>
        <p:nvSpPr>
          <p:cNvPr id="4" name="Chevron 3"/>
          <p:cNvSpPr/>
          <p:nvPr>
            <p:custDataLst>
              <p:tags r:id="rId1"/>
            </p:custDataLst>
          </p:nvPr>
        </p:nvSpPr>
        <p:spPr>
          <a:xfrm>
            <a:off x="1054100" y="1379220"/>
            <a:ext cx="2510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519179"/>
            <a:ext cx="1958975"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switch</a:t>
            </a:r>
            <a:r>
              <a:rPr lang="zh-CN" altLang="en-US" sz="2000" dirty="0">
                <a:solidFill>
                  <a:srgbClr val="1369B2"/>
                </a:solidFill>
                <a:latin typeface="微软雅黑" panose="020B0503020204020204" pitchFamily="34" charset="-122"/>
                <a:ea typeface="微软雅黑" panose="020B0503020204020204" pitchFamily="34" charset="-122"/>
              </a:rPr>
              <a:t>条件语句</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2.4.3 switch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2" name="矩形 1"/>
          <p:cNvSpPr/>
          <p:nvPr/>
        </p:nvSpPr>
        <p:spPr>
          <a:xfrm>
            <a:off x="3218815" y="2636520"/>
            <a:ext cx="5753100" cy="336296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用于表示星期的数字</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如果等于1，则输出星期一</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如果等于2，则输出星期二</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如果等于3，则输出星期三</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如果等于4，则输出星期四</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如果等于5，则输出星期五</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如果等于6，则输出星期六</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如果等于7，则输出星期天</a:t>
            </a:r>
          </a:p>
        </p:txBody>
      </p:sp>
      <p:sp>
        <p:nvSpPr>
          <p:cNvPr id="4" name="Chevron 3"/>
          <p:cNvSpPr/>
          <p:nvPr>
            <p:custDataLst>
              <p:tags r:id="rId1"/>
            </p:custDataLst>
          </p:nvPr>
        </p:nvSpPr>
        <p:spPr>
          <a:xfrm>
            <a:off x="1146810" y="1379220"/>
            <a:ext cx="34728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96533" y="1519179"/>
            <a:ext cx="2974975"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switch</a:t>
            </a:r>
            <a:r>
              <a:rPr lang="zh-CN" altLang="en-US" sz="2000" dirty="0">
                <a:solidFill>
                  <a:srgbClr val="1369B2"/>
                </a:solidFill>
                <a:latin typeface="微软雅黑" panose="020B0503020204020204" pitchFamily="34" charset="-122"/>
                <a:ea typeface="微软雅黑" panose="020B0503020204020204" pitchFamily="34" charset="-122"/>
              </a:rPr>
              <a:t>条件语句的伪代码</a:t>
            </a:r>
          </a:p>
        </p:txBody>
      </p:sp>
      <p:sp>
        <p:nvSpPr>
          <p:cNvPr id="5" name="文本框 4"/>
          <p:cNvSpPr txBox="1"/>
          <p:nvPr/>
        </p:nvSpPr>
        <p:spPr>
          <a:xfrm>
            <a:off x="4619625" y="878205"/>
            <a:ext cx="6578600" cy="147637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在程序中使用数字</a:t>
            </a:r>
            <a:r>
              <a:rPr lang="en-US" altLang="zh-CN" sz="2000" dirty="0">
                <a:solidFill>
                  <a:srgbClr val="595959"/>
                </a:solidFill>
                <a:latin typeface="微软雅黑" panose="020B0503020204020204" pitchFamily="34" charset="-122"/>
                <a:ea typeface="微软雅黑" panose="020B0503020204020204" pitchFamily="34" charset="-122"/>
              </a:rPr>
              <a:t>1~7</a:t>
            </a:r>
            <a:r>
              <a:rPr lang="zh-CN" altLang="zh-CN" sz="2000" dirty="0">
                <a:solidFill>
                  <a:srgbClr val="595959"/>
                </a:solidFill>
                <a:latin typeface="微软雅黑" panose="020B0503020204020204" pitchFamily="34" charset="-122"/>
                <a:ea typeface="微软雅黑" panose="020B0503020204020204" pitchFamily="34" charset="-122"/>
              </a:rPr>
              <a:t>表示星期一到星期天，如果想根据输入的数字输出对应中文格式的星期值，可以通过下面的一段伪代码来描述：</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中的注释</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297555"/>
            <a:ext cx="5489575" cy="1043940"/>
            <a:chOff x="8472" y="5193"/>
            <a:chExt cx="8645" cy="1644"/>
          </a:xfrm>
        </p:grpSpPr>
        <p:sp>
          <p:nvSpPr>
            <p:cNvPr id="15" name="TextBox 35"/>
            <p:cNvSpPr txBox="1">
              <a:spLocks noChangeArrowheads="1"/>
            </p:cNvSpPr>
            <p:nvPr/>
          </p:nvSpPr>
          <p:spPr bwMode="auto">
            <a:xfrm>
              <a:off x="9159" y="5193"/>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中的注释</a:t>
              </a:r>
              <a:r>
                <a:rPr lang="zh-CN" altLang="en-US" sz="2000" dirty="0">
                  <a:solidFill>
                    <a:srgbClr val="595959"/>
                  </a:solidFill>
                  <a:latin typeface="微软雅黑" panose="020B0503020204020204" pitchFamily="34" charset="-122"/>
                  <a:ea typeface="微软雅黑" panose="020B0503020204020204" pitchFamily="34" charset="-122"/>
                </a:rPr>
                <a:t>，能够正确使用</a:t>
              </a:r>
              <a:r>
                <a:rPr lang="zh-CN" altLang="en-US" sz="2000" dirty="0">
                  <a:solidFill>
                    <a:srgbClr val="1369B2"/>
                  </a:solidFill>
                  <a:latin typeface="微软雅黑" panose="020B0503020204020204" pitchFamily="34" charset="-122"/>
                  <a:ea typeface="微软雅黑" panose="020B0503020204020204" pitchFamily="34" charset="-122"/>
                </a:rPr>
                <a:t>单行注释、多行注释、文档注释</a:t>
              </a:r>
              <a:r>
                <a:rPr lang="zh-CN" altLang="en-US" sz="2000" dirty="0">
                  <a:solidFill>
                    <a:srgbClr val="595959"/>
                  </a:solidFill>
                  <a:latin typeface="微软雅黑" panose="020B0503020204020204" pitchFamily="34" charset="-122"/>
                  <a:ea typeface="微软雅黑" panose="020B0503020204020204" pitchFamily="34" charset="-122"/>
                </a:rPr>
                <a:t>进行注释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2.4.3 switch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4" name="Chevron 3"/>
          <p:cNvSpPr/>
          <p:nvPr>
            <p:custDataLst>
              <p:tags r:id="rId1"/>
            </p:custDataLst>
          </p:nvPr>
        </p:nvSpPr>
        <p:spPr>
          <a:xfrm>
            <a:off x="1146810" y="1092200"/>
            <a:ext cx="34728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96533" y="1232159"/>
            <a:ext cx="2974975"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switch</a:t>
            </a:r>
            <a:r>
              <a:rPr lang="zh-CN" altLang="en-US" sz="2000" dirty="0">
                <a:solidFill>
                  <a:srgbClr val="1369B2"/>
                </a:solidFill>
                <a:latin typeface="微软雅黑" panose="020B0503020204020204" pitchFamily="34" charset="-122"/>
                <a:ea typeface="微软雅黑" panose="020B0503020204020204" pitchFamily="34" charset="-122"/>
              </a:rPr>
              <a:t>条件语句语法格式</a:t>
            </a:r>
          </a:p>
        </p:txBody>
      </p:sp>
      <p:sp>
        <p:nvSpPr>
          <p:cNvPr id="2" name="文本框 1"/>
          <p:cNvSpPr txBox="1"/>
          <p:nvPr/>
        </p:nvSpPr>
        <p:spPr>
          <a:xfrm>
            <a:off x="4799330" y="923925"/>
            <a:ext cx="6530975" cy="1014730"/>
          </a:xfrm>
          <a:prstGeom prst="rect">
            <a:avLst/>
          </a:prstGeom>
          <a:noFill/>
        </p:spPr>
        <p:txBody>
          <a:bodyPr wrap="none" rtlCol="0" anchor="t">
            <a:spAutoFit/>
          </a:bodyPr>
          <a:lstStyle/>
          <a:p>
            <a:pPr indent="0" algn="l"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ea"/>
              </a:rPr>
              <a:t>由上面一段伪代码的描述，可推断出</a:t>
            </a:r>
            <a:r>
              <a:rPr lang="en-US" altLang="zh-CN" sz="2000" dirty="0">
                <a:solidFill>
                  <a:srgbClr val="1369B2"/>
                </a:solidFill>
                <a:latin typeface="微软雅黑" panose="020B0503020204020204" pitchFamily="34" charset="-122"/>
                <a:ea typeface="微软雅黑" panose="020B0503020204020204" pitchFamily="34" charset="-122"/>
                <a:sym typeface="+mn-ea"/>
              </a:rPr>
              <a:t>switch</a:t>
            </a:r>
            <a:r>
              <a:rPr lang="zh-CN" altLang="zh-CN" sz="2000" dirty="0">
                <a:solidFill>
                  <a:srgbClr val="1369B2"/>
                </a:solidFill>
                <a:latin typeface="微软雅黑" panose="020B0503020204020204" pitchFamily="34" charset="-122"/>
                <a:ea typeface="微软雅黑" panose="020B0503020204020204" pitchFamily="34" charset="-122"/>
                <a:sym typeface="+mn-ea"/>
              </a:rPr>
              <a:t>语句</a:t>
            </a:r>
            <a:r>
              <a:rPr lang="zh-CN" altLang="zh-CN" sz="2000" dirty="0">
                <a:solidFill>
                  <a:srgbClr val="595959"/>
                </a:solidFill>
                <a:latin typeface="微软雅黑" panose="020B0503020204020204" pitchFamily="34" charset="-122"/>
                <a:ea typeface="微软雅黑" panose="020B0503020204020204" pitchFamily="34" charset="-122"/>
                <a:sym typeface="+mn-ea"/>
              </a:rPr>
              <a:t>的</a:t>
            </a:r>
            <a:r>
              <a:rPr lang="zh-CN" altLang="zh-CN" sz="2000" dirty="0">
                <a:solidFill>
                  <a:srgbClr val="1369B2"/>
                </a:solidFill>
                <a:latin typeface="微软雅黑" panose="020B0503020204020204" pitchFamily="34" charset="-122"/>
                <a:ea typeface="微软雅黑" panose="020B0503020204020204" pitchFamily="34" charset="-122"/>
                <a:sym typeface="+mn-ea"/>
              </a:rPr>
              <a:t>基本语</a:t>
            </a:r>
          </a:p>
          <a:p>
            <a:pPr indent="0" algn="l"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sym typeface="+mn-ea"/>
              </a:rPr>
              <a:t>法格式</a:t>
            </a:r>
            <a:r>
              <a:rPr lang="zh-CN" altLang="zh-CN" sz="2000" dirty="0">
                <a:solidFill>
                  <a:srgbClr val="595959"/>
                </a:solidFill>
                <a:latin typeface="微软雅黑" panose="020B0503020204020204" pitchFamily="34" charset="-122"/>
                <a:ea typeface="微软雅黑" panose="020B0503020204020204" pitchFamily="34" charset="-122"/>
                <a:sym typeface="+mn-ea"/>
              </a:rPr>
              <a:t>如下所示。</a:t>
            </a:r>
          </a:p>
        </p:txBody>
      </p:sp>
      <p:sp>
        <p:nvSpPr>
          <p:cNvPr id="5" name="矩形 4"/>
          <p:cNvSpPr/>
          <p:nvPr/>
        </p:nvSpPr>
        <p:spPr>
          <a:xfrm>
            <a:off x="3218815" y="1932305"/>
            <a:ext cx="5753100" cy="472313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switch (表达式){</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case 目标值1:</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执行语句1</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break;</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case 目标值2:</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执行语句2</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break;</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case 目标值n:</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执行语句n</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break;</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default:</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执行语句n+1</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break;</a:t>
            </a:r>
          </a:p>
          <a:p>
            <a:pPr lvl="1" algn="l" fontAlgn="auto">
              <a:lnSpc>
                <a:spcPct val="11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2.4.3 switch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4"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案例一演示</a:t>
            </a:r>
          </a:p>
        </p:txBody>
      </p:sp>
      <p:sp>
        <p:nvSpPr>
          <p:cNvPr id="5" name="文本框 4"/>
          <p:cNvSpPr txBox="1"/>
          <p:nvPr/>
        </p:nvSpPr>
        <p:spPr>
          <a:xfrm>
            <a:off x="3119120" y="981075"/>
            <a:ext cx="8346440" cy="1014730"/>
          </a:xfrm>
          <a:prstGeom prst="rect">
            <a:avLst/>
          </a:prstGeom>
          <a:noFill/>
        </p:spPr>
        <p:txBody>
          <a:bodyPr wrap="square" rtlCol="0">
            <a:spAutoFit/>
          </a:bodyPr>
          <a:lstStyle/>
          <a:p>
            <a:pPr algn="l" fontAlgn="auto">
              <a:lnSpc>
                <a:spcPct val="150000"/>
              </a:lnSpc>
            </a:pPr>
            <a:r>
              <a:rPr altLang="zh-CN" sz="2000" dirty="0">
                <a:solidFill>
                  <a:srgbClr val="595959"/>
                </a:solidFill>
                <a:latin typeface="微软雅黑" panose="020B0503020204020204" pitchFamily="34" charset="-122"/>
                <a:ea typeface="微软雅黑" panose="020B0503020204020204" pitchFamily="34" charset="-122"/>
                <a:cs typeface="+mn-ea"/>
              </a:rPr>
              <a:t>下面通过一个案例演示</a:t>
            </a:r>
            <a:r>
              <a:rPr altLang="zh-CN" sz="2000" dirty="0">
                <a:solidFill>
                  <a:srgbClr val="1369B2"/>
                </a:solidFill>
                <a:latin typeface="微软雅黑" panose="020B0503020204020204" pitchFamily="34" charset="-122"/>
                <a:ea typeface="微软雅黑" panose="020B0503020204020204" pitchFamily="34" charset="-122"/>
                <a:cs typeface="+mn-ea"/>
              </a:rPr>
              <a:t>switch语句</a:t>
            </a:r>
            <a:r>
              <a:rPr altLang="zh-CN" sz="2000" dirty="0">
                <a:solidFill>
                  <a:srgbClr val="595959"/>
                </a:solidFill>
                <a:latin typeface="微软雅黑" panose="020B0503020204020204" pitchFamily="34" charset="-122"/>
                <a:ea typeface="微软雅黑" panose="020B0503020204020204" pitchFamily="34" charset="-122"/>
                <a:cs typeface="+mn-ea"/>
              </a:rPr>
              <a:t>的用法，在该案例中，使用switch语句根据给出的数值输出对应中文格式的星期</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custDataLst>
              <p:tags r:id="rId2"/>
            </p:custDataLst>
          </p:nvPr>
        </p:nvPicPr>
        <p:blipFill>
          <a:blip r:embed="rId5"/>
          <a:stretch>
            <a:fillRect/>
          </a:stretch>
        </p:blipFill>
        <p:spPr>
          <a:xfrm>
            <a:off x="1318895" y="2066290"/>
            <a:ext cx="9381490" cy="4298950"/>
          </a:xfrm>
          <a:prstGeom prst="rect">
            <a:avLst/>
          </a:prstGeom>
        </p:spPr>
      </p:pic>
      <p:sp>
        <p:nvSpPr>
          <p:cNvPr id="6" name="矩形 5"/>
          <p:cNvSpPr/>
          <p:nvPr/>
        </p:nvSpPr>
        <p:spPr>
          <a:xfrm>
            <a:off x="1847850" y="2066290"/>
            <a:ext cx="8577580" cy="4276725"/>
          </a:xfrm>
          <a:prstGeom prst="rect">
            <a:avLst/>
          </a:prstGeom>
        </p:spPr>
        <p:txBody>
          <a:bodyPr wrap="square">
            <a:spAutoFit/>
          </a:bodyPr>
          <a:lstStyle/>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Example10{</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week = 5;</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switch (week) {</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case 1:</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System.out.println("星期一");</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break;</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case 2:</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System.out.println("星期二");</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break;</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省略星期三</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~星期天</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case</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语句，学生可自行补充</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default:</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System.out.println("输入的数字不正确...");</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break;</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2.4.3 switch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4" name="Chevron 3"/>
          <p:cNvSpPr/>
          <p:nvPr>
            <p:custDataLst>
              <p:tags r:id="rId1"/>
            </p:custDataLst>
          </p:nvPr>
        </p:nvSpPr>
        <p:spPr>
          <a:xfrm>
            <a:off x="1054100" y="1092200"/>
            <a:ext cx="2510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9653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p>
        </p:txBody>
      </p:sp>
      <p:sp>
        <p:nvSpPr>
          <p:cNvPr id="6" name="文本框 5"/>
          <p:cNvSpPr txBox="1"/>
          <p:nvPr/>
        </p:nvSpPr>
        <p:spPr>
          <a:xfrm>
            <a:off x="3646805" y="1076960"/>
            <a:ext cx="7628890" cy="553085"/>
          </a:xfrm>
          <a:prstGeom prst="rect">
            <a:avLst/>
          </a:prstGeom>
          <a:noFill/>
        </p:spPr>
        <p:txBody>
          <a:bodyPr wrap="squar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变量week的值为5，运行代码，控制台显示的运行结果如下图所示。</a:t>
            </a:r>
          </a:p>
        </p:txBody>
      </p:sp>
      <p:pic>
        <p:nvPicPr>
          <p:cNvPr id="2" name="图片 1"/>
          <p:cNvPicPr>
            <a:picLocks noChangeAspect="1"/>
          </p:cNvPicPr>
          <p:nvPr/>
        </p:nvPicPr>
        <p:blipFill>
          <a:blip r:embed="rId4"/>
          <a:stretch>
            <a:fillRect/>
          </a:stretch>
        </p:blipFill>
        <p:spPr>
          <a:xfrm>
            <a:off x="3389313" y="1989138"/>
            <a:ext cx="5410982" cy="1548000"/>
          </a:xfrm>
          <a:prstGeom prst="rect">
            <a:avLst/>
          </a:prstGeom>
          <a:noFill/>
          <a:ln w="9525">
            <a:noFill/>
          </a:ln>
        </p:spPr>
      </p:pic>
      <p:sp>
        <p:nvSpPr>
          <p:cNvPr id="7" name="文本框 6"/>
          <p:cNvSpPr txBox="1"/>
          <p:nvPr/>
        </p:nvSpPr>
        <p:spPr>
          <a:xfrm>
            <a:off x="1127125" y="3747135"/>
            <a:ext cx="8403590" cy="553085"/>
          </a:xfrm>
          <a:prstGeom prst="rect">
            <a:avLst/>
          </a:prstGeom>
          <a:noFill/>
        </p:spPr>
        <p:txBody>
          <a:bodyPr wrap="squar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修改变量week的值为</a:t>
            </a:r>
            <a:r>
              <a:rPr lang="en-US" altLang="zh-CN" sz="2000" dirty="0">
                <a:solidFill>
                  <a:srgbClr val="595959"/>
                </a:solidFill>
                <a:latin typeface="微软雅黑" panose="020B0503020204020204" pitchFamily="34" charset="-122"/>
                <a:ea typeface="微软雅黑" panose="020B0503020204020204" pitchFamily="34" charset="-122"/>
                <a:cs typeface="+mn-ea"/>
              </a:rPr>
              <a:t>8</a:t>
            </a:r>
            <a:r>
              <a:rPr lang="zh-CN" altLang="en-US" sz="2000" dirty="0">
                <a:solidFill>
                  <a:srgbClr val="595959"/>
                </a:solidFill>
                <a:latin typeface="微软雅黑" panose="020B0503020204020204" pitchFamily="34" charset="-122"/>
                <a:ea typeface="微软雅黑" panose="020B0503020204020204" pitchFamily="34" charset="-122"/>
                <a:cs typeface="+mn-ea"/>
              </a:rPr>
              <a:t>，运行代码</a:t>
            </a:r>
            <a:r>
              <a:rPr lang="zh-CN" altLang="zh-CN" sz="2000" dirty="0">
                <a:solidFill>
                  <a:srgbClr val="595959"/>
                </a:solidFill>
                <a:latin typeface="微软雅黑" panose="020B0503020204020204" pitchFamily="34" charset="-122"/>
                <a:ea typeface="微软雅黑" panose="020B0503020204020204" pitchFamily="34" charset="-122"/>
                <a:cs typeface="+mn-ea"/>
              </a:rPr>
              <a:t>，控制台显示的运行结果如下图所示。</a:t>
            </a:r>
          </a:p>
        </p:txBody>
      </p:sp>
      <p:pic>
        <p:nvPicPr>
          <p:cNvPr id="3" name="图片 1"/>
          <p:cNvPicPr>
            <a:picLocks noChangeAspect="1"/>
          </p:cNvPicPr>
          <p:nvPr/>
        </p:nvPicPr>
        <p:blipFill>
          <a:blip r:embed="rId5"/>
          <a:stretch>
            <a:fillRect/>
          </a:stretch>
        </p:blipFill>
        <p:spPr>
          <a:xfrm>
            <a:off x="3431540" y="4753293"/>
            <a:ext cx="5398598" cy="1548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2.4.3 switch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4"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案例二演示</a:t>
            </a:r>
          </a:p>
        </p:txBody>
      </p:sp>
      <p:sp>
        <p:nvSpPr>
          <p:cNvPr id="5" name="文本框 4"/>
          <p:cNvSpPr txBox="1"/>
          <p:nvPr/>
        </p:nvSpPr>
        <p:spPr>
          <a:xfrm>
            <a:off x="3119120" y="981075"/>
            <a:ext cx="8346440" cy="1014730"/>
          </a:xfrm>
          <a:prstGeom prst="rect">
            <a:avLst/>
          </a:prstGeom>
          <a:noFill/>
        </p:spPr>
        <p:txBody>
          <a:bodyPr wrap="square" rtlCol="0">
            <a:spAutoFit/>
          </a:bodyPr>
          <a:lstStyle/>
          <a:p>
            <a:pPr algn="l" fontAlgn="auto">
              <a:lnSpc>
                <a:spcPct val="150000"/>
              </a:lnSpc>
            </a:pPr>
            <a:r>
              <a:rPr altLang="zh-CN" sz="2000" dirty="0">
                <a:solidFill>
                  <a:srgbClr val="595959"/>
                </a:solidFill>
                <a:latin typeface="微软雅黑" panose="020B0503020204020204" pitchFamily="34" charset="-122"/>
                <a:ea typeface="微软雅黑" panose="020B0503020204020204" pitchFamily="34" charset="-122"/>
                <a:cs typeface="+mn-ea"/>
              </a:rPr>
              <a:t>下面通过一个案例演示</a:t>
            </a:r>
            <a:r>
              <a:rPr altLang="zh-CN" sz="2000" dirty="0">
                <a:solidFill>
                  <a:srgbClr val="1369B2"/>
                </a:solidFill>
                <a:latin typeface="微软雅黑" panose="020B0503020204020204" pitchFamily="34" charset="-122"/>
                <a:ea typeface="微软雅黑" panose="020B0503020204020204" pitchFamily="34" charset="-122"/>
                <a:cs typeface="+mn-ea"/>
              </a:rPr>
              <a:t>switch语句</a:t>
            </a:r>
            <a:r>
              <a:rPr altLang="zh-CN" sz="2000" dirty="0">
                <a:solidFill>
                  <a:srgbClr val="595959"/>
                </a:solidFill>
                <a:latin typeface="微软雅黑" panose="020B0503020204020204" pitchFamily="34" charset="-122"/>
                <a:ea typeface="微软雅黑" panose="020B0503020204020204" pitchFamily="34" charset="-122"/>
                <a:cs typeface="+mn-ea"/>
              </a:rPr>
              <a:t>的用法，在该案例中，使用switch语句根据给出的数值输出对应中文格式的星期</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custDataLst>
              <p:tags r:id="rId2"/>
            </p:custDataLst>
          </p:nvPr>
        </p:nvPicPr>
        <p:blipFill>
          <a:blip r:embed="rId5"/>
          <a:stretch>
            <a:fillRect/>
          </a:stretch>
        </p:blipFill>
        <p:spPr>
          <a:xfrm>
            <a:off x="1941195" y="2130425"/>
            <a:ext cx="8308975" cy="4030345"/>
          </a:xfrm>
          <a:prstGeom prst="rect">
            <a:avLst/>
          </a:prstGeom>
        </p:spPr>
      </p:pic>
      <p:sp>
        <p:nvSpPr>
          <p:cNvPr id="6" name="矩形 5"/>
          <p:cNvSpPr/>
          <p:nvPr/>
        </p:nvSpPr>
        <p:spPr>
          <a:xfrm>
            <a:off x="2413000" y="2130425"/>
            <a:ext cx="7364730" cy="4030980"/>
          </a:xfrm>
          <a:prstGeom prst="rect">
            <a:avLst/>
          </a:prstGeom>
        </p:spPr>
        <p:txBody>
          <a:bodyPr wrap="square">
            <a:spAutoFit/>
          </a:bodyPr>
          <a:lstStyle/>
          <a:p>
            <a:pPr fontAlgn="auto"/>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int week = 2;</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switch (week)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case 1:</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case 2:</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case 3:</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case 4:</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case 5:</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 当 week 满足值 1、2、3、4、5 中任意一个时，处理方式相同</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System.out.println("今天是工作日");</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break;</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case 6:</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case 7:</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 当 week 满足值 6、7 中任意一个时，处理方式相同</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System.out.println("今天是休息日");</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break;</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2.4.3 switch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条件语句</a:t>
            </a:r>
          </a:p>
        </p:txBody>
      </p:sp>
      <p:sp>
        <p:nvSpPr>
          <p:cNvPr id="4" name="Chevron 3"/>
          <p:cNvSpPr/>
          <p:nvPr>
            <p:custDataLst>
              <p:tags r:id="rId1"/>
            </p:custDataLst>
          </p:nvPr>
        </p:nvSpPr>
        <p:spPr>
          <a:xfrm>
            <a:off x="1054100" y="1307465"/>
            <a:ext cx="2510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96533" y="144742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6" name="文本框 5"/>
          <p:cNvSpPr txBox="1"/>
          <p:nvPr/>
        </p:nvSpPr>
        <p:spPr>
          <a:xfrm>
            <a:off x="3646805" y="1005205"/>
            <a:ext cx="7628890" cy="1938020"/>
          </a:xfrm>
          <a:prstGeom prst="rect">
            <a:avLst/>
          </a:prstGeom>
          <a:noFill/>
        </p:spPr>
        <p:txBody>
          <a:bodyPr wrap="squar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当变量week值为1、2、3、4、5中任意一个值时，处理方式相同，都会打印“今天是工作日”；当变量week值为6、7中任意一个值时，打印“今天是休息日”，运行代码，控制台显示的运行结果如下图所示。</a:t>
            </a:r>
          </a:p>
        </p:txBody>
      </p:sp>
      <p:pic>
        <p:nvPicPr>
          <p:cNvPr id="2" name="图片 1"/>
          <p:cNvPicPr>
            <a:picLocks noChangeAspect="1"/>
          </p:cNvPicPr>
          <p:nvPr/>
        </p:nvPicPr>
        <p:blipFill>
          <a:blip r:embed="rId4"/>
          <a:stretch>
            <a:fillRect/>
          </a:stretch>
        </p:blipFill>
        <p:spPr>
          <a:xfrm>
            <a:off x="2981960" y="3429953"/>
            <a:ext cx="6225563" cy="1728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157766"/>
            <a:ext cx="6733001" cy="614045"/>
          </a:xfrm>
          <a:prstGeom prst="rect">
            <a:avLst/>
          </a:prstGeom>
          <a:noFill/>
        </p:spPr>
        <p:txBody>
          <a:bodyPr wrap="square" lIns="91443" tIns="45720" rIns="91443" bIns="45720" rtlCol="0">
            <a:spAutoFit/>
          </a:bodyPr>
          <a:lstStyle/>
          <a:p>
            <a:r>
              <a:rPr lang="zh-CN" altLang="en-US" sz="3400" b="1" dirty="0">
                <a:solidFill>
                  <a:srgbClr val="1369B2"/>
                </a:solidFill>
                <a:latin typeface="微软雅黑" panose="020B0503020204020204" pitchFamily="34" charset="-122"/>
                <a:ea typeface="微软雅黑" panose="020B0503020204020204" pitchFamily="34" charset="-122"/>
                <a:cs typeface="+mn-ea"/>
                <a:sym typeface="+mn-lt"/>
              </a:rPr>
              <a:t>循环结构语句</a:t>
            </a:r>
            <a:endParaRPr lang="en-US" altLang="zh-CN" sz="34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2.5</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2.5.1 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循环结构语句</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275330"/>
            <a:ext cx="4519295" cy="1043940"/>
            <a:chOff x="8472" y="5681"/>
            <a:chExt cx="7117" cy="1644"/>
          </a:xfrm>
        </p:grpSpPr>
        <p:sp>
          <p:nvSpPr>
            <p:cNvPr id="15" name="TextBox 35"/>
            <p:cNvSpPr txBox="1">
              <a:spLocks noChangeArrowheads="1"/>
            </p:cNvSpPr>
            <p:nvPr/>
          </p:nvSpPr>
          <p:spPr bwMode="auto">
            <a:xfrm>
              <a:off x="9159" y="5681"/>
              <a:ext cx="6430"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while循环语句，</a:t>
              </a:r>
              <a:r>
                <a:rPr lang="zh-CN" altLang="zh-CN" sz="2000" dirty="0">
                  <a:solidFill>
                    <a:srgbClr val="595959"/>
                  </a:solidFill>
                  <a:latin typeface="微软雅黑" panose="020B0503020204020204" pitchFamily="34" charset="-122"/>
                  <a:ea typeface="微软雅黑" panose="020B0503020204020204" pitchFamily="34" charset="-122"/>
                </a:rPr>
                <a:t>能够使用while循环语句执行循环</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2.5.1 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sp>
        <p:nvSpPr>
          <p:cNvPr id="4" name="Chevron 3"/>
          <p:cNvSpPr/>
          <p:nvPr>
            <p:custDataLst>
              <p:tags r:id="rId1"/>
            </p:custDataLst>
          </p:nvPr>
        </p:nvSpPr>
        <p:spPr>
          <a:xfrm>
            <a:off x="1143635" y="1329055"/>
            <a:ext cx="223647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469014"/>
            <a:ext cx="1834515"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while</a:t>
            </a:r>
            <a:r>
              <a:rPr lang="zh-CN" altLang="en-US" sz="2000" dirty="0">
                <a:solidFill>
                  <a:srgbClr val="1369B2"/>
                </a:solidFill>
                <a:latin typeface="微软雅黑" panose="020B0503020204020204" pitchFamily="34" charset="-122"/>
                <a:ea typeface="微软雅黑" panose="020B0503020204020204" pitchFamily="34" charset="-122"/>
              </a:rPr>
              <a:t>循环语句</a:t>
            </a:r>
          </a:p>
        </p:txBody>
      </p:sp>
      <p:sp>
        <p:nvSpPr>
          <p:cNvPr id="2" name="文本框 1"/>
          <p:cNvSpPr txBox="1"/>
          <p:nvPr/>
        </p:nvSpPr>
        <p:spPr>
          <a:xfrm>
            <a:off x="1464945" y="2835275"/>
            <a:ext cx="9259570" cy="1476375"/>
          </a:xfrm>
          <a:prstGeom prst="rect">
            <a:avLst/>
          </a:prstGeom>
          <a:noFill/>
        </p:spPr>
        <p:txBody>
          <a:bodyPr wrap="square" rtlCol="0">
            <a:spAutoFit/>
          </a:bodyPr>
          <a:lstStyle/>
          <a:p>
            <a:pPr algn="l">
              <a:lnSpc>
                <a:spcPct val="150000"/>
              </a:lnSpc>
              <a:buClrTx/>
              <a:buSzTx/>
              <a:buNone/>
            </a:pPr>
            <a:r>
              <a:rPr lang="zh-CN" altLang="zh-CN" sz="2000" dirty="0">
                <a:solidFill>
                  <a:srgbClr val="1369B2"/>
                </a:solidFill>
                <a:latin typeface="微软雅黑" panose="020B0503020204020204" pitchFamily="34" charset="-122"/>
                <a:ea typeface="微软雅黑" panose="020B0503020204020204" pitchFamily="34" charset="-122"/>
                <a:cs typeface="+mn-ea"/>
              </a:rPr>
              <a:t>while循环语句</a:t>
            </a:r>
            <a:r>
              <a:rPr lang="zh-CN" altLang="zh-CN" sz="2000" dirty="0">
                <a:solidFill>
                  <a:srgbClr val="595959"/>
                </a:solidFill>
                <a:latin typeface="微软雅黑" panose="020B0503020204020204" pitchFamily="34" charset="-122"/>
                <a:ea typeface="微软雅黑" panose="020B0503020204020204" pitchFamily="34" charset="-122"/>
                <a:cs typeface="+mn-ea"/>
              </a:rPr>
              <a:t>和2.4节讲到的选择结构语句类似，都是根据判断条件决定是否执行大括号内的执行语句。区别在于，while循环语句会</a:t>
            </a:r>
            <a:r>
              <a:rPr lang="zh-CN" altLang="zh-CN" sz="2000" dirty="0">
                <a:solidFill>
                  <a:srgbClr val="1369B2"/>
                </a:solidFill>
                <a:latin typeface="微软雅黑" panose="020B0503020204020204" pitchFamily="34" charset="-122"/>
                <a:ea typeface="微软雅黑" panose="020B0503020204020204" pitchFamily="34" charset="-122"/>
                <a:cs typeface="+mn-ea"/>
              </a:rPr>
              <a:t>反复</a:t>
            </a:r>
            <a:r>
              <a:rPr lang="zh-CN" altLang="zh-CN" sz="2000" dirty="0">
                <a:solidFill>
                  <a:srgbClr val="595959"/>
                </a:solidFill>
                <a:latin typeface="微软雅黑" panose="020B0503020204020204" pitchFamily="34" charset="-122"/>
                <a:ea typeface="微软雅黑" panose="020B0503020204020204" pitchFamily="34" charset="-122"/>
                <a:cs typeface="+mn-ea"/>
              </a:rPr>
              <a:t>地进行</a:t>
            </a:r>
            <a:r>
              <a:rPr lang="zh-CN" altLang="zh-CN" sz="2000" dirty="0">
                <a:solidFill>
                  <a:srgbClr val="1369B2"/>
                </a:solidFill>
                <a:latin typeface="微软雅黑" panose="020B0503020204020204" pitchFamily="34" charset="-122"/>
                <a:ea typeface="微软雅黑" panose="020B0503020204020204" pitchFamily="34" charset="-122"/>
                <a:cs typeface="+mn-ea"/>
              </a:rPr>
              <a:t>条件判断</a:t>
            </a:r>
            <a:r>
              <a:rPr lang="zh-CN" altLang="zh-CN" sz="2000" dirty="0">
                <a:solidFill>
                  <a:srgbClr val="595959"/>
                </a:solidFill>
                <a:latin typeface="微软雅黑" panose="020B0503020204020204" pitchFamily="34" charset="-122"/>
                <a:ea typeface="微软雅黑" panose="020B0503020204020204" pitchFamily="34" charset="-122"/>
                <a:cs typeface="+mn-ea"/>
              </a:rPr>
              <a:t>，只要条件成立，{}内的执行语句就会执行，直到循环条件</a:t>
            </a:r>
            <a:r>
              <a:rPr lang="zh-CN" altLang="zh-CN" sz="2000" dirty="0">
                <a:solidFill>
                  <a:srgbClr val="1369B2"/>
                </a:solidFill>
                <a:latin typeface="微软雅黑" panose="020B0503020204020204" pitchFamily="34" charset="-122"/>
                <a:ea typeface="微软雅黑" panose="020B0503020204020204" pitchFamily="34" charset="-122"/>
                <a:cs typeface="+mn-ea"/>
              </a:rPr>
              <a:t>不成立</a:t>
            </a:r>
            <a:r>
              <a:rPr lang="zh-CN" altLang="zh-CN" sz="2000" dirty="0">
                <a:solidFill>
                  <a:srgbClr val="595959"/>
                </a:solidFill>
                <a:latin typeface="微软雅黑" panose="020B0503020204020204" pitchFamily="34" charset="-122"/>
                <a:ea typeface="微软雅黑" panose="020B0503020204020204" pitchFamily="34" charset="-122"/>
                <a:cs typeface="+mn-ea"/>
              </a:rPr>
              <a:t>，while循环结束。</a:t>
            </a:r>
          </a:p>
        </p:txBody>
      </p:sp>
      <p:sp>
        <p:nvSpPr>
          <p:cNvPr id="6" name="圆角矩形 5"/>
          <p:cNvSpPr/>
          <p:nvPr/>
        </p:nvSpPr>
        <p:spPr>
          <a:xfrm>
            <a:off x="1163320" y="2519045"/>
            <a:ext cx="9864090" cy="20516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1904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0773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2.5.1 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sp>
        <p:nvSpPr>
          <p:cNvPr id="4" name="Chevron 3"/>
          <p:cNvSpPr/>
          <p:nvPr>
            <p:custDataLst>
              <p:tags r:id="rId1"/>
            </p:custDataLst>
          </p:nvPr>
        </p:nvSpPr>
        <p:spPr>
          <a:xfrm>
            <a:off x="1143635" y="1329055"/>
            <a:ext cx="32226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469014"/>
            <a:ext cx="285051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while</a:t>
            </a:r>
            <a:r>
              <a:rPr lang="zh-CN" altLang="en-US" sz="2000" dirty="0">
                <a:solidFill>
                  <a:srgbClr val="1369B2"/>
                </a:solidFill>
                <a:latin typeface="微软雅黑" panose="020B0503020204020204" pitchFamily="34" charset="-122"/>
                <a:ea typeface="微软雅黑" panose="020B0503020204020204" pitchFamily="34" charset="-122"/>
              </a:rPr>
              <a:t>循环语句语法格式</a:t>
            </a:r>
          </a:p>
        </p:txBody>
      </p:sp>
      <p:sp>
        <p:nvSpPr>
          <p:cNvPr id="6" name="文本框 5"/>
          <p:cNvSpPr txBox="1"/>
          <p:nvPr/>
        </p:nvSpPr>
        <p:spPr>
          <a:xfrm>
            <a:off x="4704715" y="1377315"/>
            <a:ext cx="4374515" cy="553085"/>
          </a:xfrm>
          <a:prstGeom prst="rect">
            <a:avLst/>
          </a:prstGeom>
          <a:noFill/>
        </p:spPr>
        <p:txBody>
          <a:bodyPr wrap="none" rtlCol="0">
            <a:spAutoFit/>
          </a:bodyPr>
          <a:lstStyle/>
          <a:p>
            <a:pPr algn="l"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cs typeface="+mn-ea"/>
              </a:rPr>
              <a:t>while循环语句</a:t>
            </a:r>
            <a:r>
              <a:rPr lang="zh-CN" altLang="zh-CN" sz="2000" dirty="0">
                <a:solidFill>
                  <a:srgbClr val="595959"/>
                </a:solidFill>
                <a:latin typeface="微软雅黑" panose="020B0503020204020204" pitchFamily="34" charset="-122"/>
                <a:ea typeface="微软雅黑" panose="020B0503020204020204" pitchFamily="34" charset="-122"/>
                <a:cs typeface="+mn-ea"/>
              </a:rPr>
              <a:t>的语法结构如下所示。</a:t>
            </a:r>
          </a:p>
        </p:txBody>
      </p:sp>
      <p:pic>
        <p:nvPicPr>
          <p:cNvPr id="7" name="图片 6"/>
          <p:cNvPicPr>
            <a:picLocks noChangeAspect="1"/>
          </p:cNvPicPr>
          <p:nvPr/>
        </p:nvPicPr>
        <p:blipFill>
          <a:blip r:embed="rId4"/>
          <a:stretch>
            <a:fillRect/>
          </a:stretch>
        </p:blipFill>
        <p:spPr>
          <a:xfrm>
            <a:off x="2926715" y="2493010"/>
            <a:ext cx="6471285" cy="2306955"/>
          </a:xfrm>
          <a:prstGeom prst="rect">
            <a:avLst/>
          </a:prstGeom>
        </p:spPr>
      </p:pic>
      <p:sp>
        <p:nvSpPr>
          <p:cNvPr id="8" name="矩形 7"/>
          <p:cNvSpPr/>
          <p:nvPr/>
        </p:nvSpPr>
        <p:spPr>
          <a:xfrm>
            <a:off x="4704715" y="2710815"/>
            <a:ext cx="3020695" cy="1753235"/>
          </a:xfrm>
          <a:prstGeom prst="rect">
            <a:avLst/>
          </a:prstGeom>
        </p:spPr>
        <p:txBody>
          <a:bodyPr wrap="square">
            <a:spAutoFit/>
          </a:bodyPr>
          <a:lstStyle/>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while(循环条件){</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2.5.1 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sp>
        <p:nvSpPr>
          <p:cNvPr id="4" name="Chevron 3"/>
          <p:cNvSpPr/>
          <p:nvPr>
            <p:custDataLst>
              <p:tags r:id="rId1"/>
            </p:custDataLst>
          </p:nvPr>
        </p:nvSpPr>
        <p:spPr>
          <a:xfrm>
            <a:off x="1143635" y="1329055"/>
            <a:ext cx="32226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469014"/>
            <a:ext cx="285051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while</a:t>
            </a:r>
            <a:r>
              <a:rPr lang="zh-CN" altLang="en-US" sz="2000" dirty="0">
                <a:solidFill>
                  <a:srgbClr val="1369B2"/>
                </a:solidFill>
                <a:latin typeface="微软雅黑" panose="020B0503020204020204" pitchFamily="34" charset="-122"/>
                <a:ea typeface="微软雅黑" panose="020B0503020204020204" pitchFamily="34" charset="-122"/>
              </a:rPr>
              <a:t>循环语句执行流程</a:t>
            </a:r>
          </a:p>
        </p:txBody>
      </p:sp>
      <p:sp>
        <p:nvSpPr>
          <p:cNvPr id="6" name="文本框 5"/>
          <p:cNvSpPr txBox="1"/>
          <p:nvPr/>
        </p:nvSpPr>
        <p:spPr>
          <a:xfrm>
            <a:off x="1092200" y="2637790"/>
            <a:ext cx="10005060" cy="1938020"/>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在上面的语法结构中，</a:t>
            </a:r>
            <a:r>
              <a:rPr lang="zh-CN" altLang="zh-CN" sz="2000" dirty="0">
                <a:solidFill>
                  <a:srgbClr val="1369B2"/>
                </a:solidFill>
                <a:latin typeface="微软雅黑" panose="020B0503020204020204" pitchFamily="34" charset="-122"/>
                <a:ea typeface="微软雅黑" panose="020B0503020204020204" pitchFamily="34" charset="-122"/>
                <a:cs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rPr>
              <a:t>中的执行语句被称作</a:t>
            </a:r>
            <a:r>
              <a:rPr lang="zh-CN" altLang="zh-CN" sz="2000" dirty="0">
                <a:solidFill>
                  <a:srgbClr val="1369B2"/>
                </a:solidFill>
                <a:latin typeface="微软雅黑" panose="020B0503020204020204" pitchFamily="34" charset="-122"/>
                <a:ea typeface="微软雅黑" panose="020B0503020204020204" pitchFamily="34" charset="-122"/>
                <a:cs typeface="+mn-ea"/>
              </a:rPr>
              <a:t>循环体</a:t>
            </a:r>
            <a:r>
              <a:rPr lang="zh-CN" altLang="zh-CN" sz="2000" dirty="0">
                <a:solidFill>
                  <a:srgbClr val="595959"/>
                </a:solidFill>
                <a:latin typeface="微软雅黑" panose="020B0503020204020204" pitchFamily="34" charset="-122"/>
                <a:ea typeface="微软雅黑" panose="020B0503020204020204" pitchFamily="34" charset="-122"/>
                <a:cs typeface="+mn-ea"/>
              </a:rPr>
              <a:t>，循环体是否执行取决于循环条件。</a:t>
            </a:r>
          </a:p>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当循环条件为</a:t>
            </a:r>
            <a:r>
              <a:rPr lang="zh-CN" altLang="zh-CN" sz="2000" dirty="0">
                <a:solidFill>
                  <a:srgbClr val="1369B2"/>
                </a:solidFill>
                <a:latin typeface="微软雅黑" panose="020B0503020204020204" pitchFamily="34" charset="-122"/>
                <a:ea typeface="微软雅黑" panose="020B0503020204020204" pitchFamily="34" charset="-122"/>
                <a:cs typeface="+mn-ea"/>
              </a:rPr>
              <a:t>true</a:t>
            </a:r>
            <a:r>
              <a:rPr lang="zh-CN" altLang="zh-CN" sz="2000" dirty="0">
                <a:solidFill>
                  <a:srgbClr val="595959"/>
                </a:solidFill>
                <a:latin typeface="微软雅黑" panose="020B0503020204020204" pitchFamily="34" charset="-122"/>
                <a:ea typeface="微软雅黑" panose="020B0503020204020204" pitchFamily="34" charset="-122"/>
                <a:cs typeface="+mn-ea"/>
              </a:rPr>
              <a:t>时，循环体就会</a:t>
            </a:r>
            <a:r>
              <a:rPr lang="zh-CN" altLang="zh-CN" sz="2000" dirty="0">
                <a:solidFill>
                  <a:srgbClr val="1369B2"/>
                </a:solidFill>
                <a:latin typeface="微软雅黑" panose="020B0503020204020204" pitchFamily="34" charset="-122"/>
                <a:ea typeface="微软雅黑" panose="020B0503020204020204" pitchFamily="34" charset="-122"/>
                <a:cs typeface="+mn-ea"/>
              </a:rPr>
              <a:t>执行</a:t>
            </a:r>
            <a:r>
              <a:rPr lang="zh-CN" altLang="zh-CN" sz="2000" dirty="0">
                <a:solidFill>
                  <a:srgbClr val="595959"/>
                </a:solidFill>
                <a:latin typeface="微软雅黑" panose="020B0503020204020204" pitchFamily="34" charset="-122"/>
                <a:ea typeface="微软雅黑" panose="020B0503020204020204" pitchFamily="34" charset="-122"/>
                <a:cs typeface="+mn-ea"/>
              </a:rPr>
              <a:t>。循环体执行完毕，程序继续判断循环条件，如</a:t>
            </a:r>
          </a:p>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果条件仍为true则继续执行循环体，直到循环条件为false时，整个循环过程才会结束。</a:t>
            </a:r>
          </a:p>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while循环的执行流程如下图所示。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中的注释</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Chevron 3"/>
          <p:cNvSpPr/>
          <p:nvPr>
            <p:custDataLst>
              <p:tags r:id="rId1"/>
            </p:custDataLst>
          </p:nvPr>
        </p:nvSpPr>
        <p:spPr>
          <a:xfrm>
            <a:off x="1143635" y="1105535"/>
            <a:ext cx="23622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86068" y="1245494"/>
            <a:ext cx="1704340"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sym typeface="+mn-ea"/>
              </a:rPr>
              <a:t>Java</a:t>
            </a:r>
            <a:r>
              <a:rPr lang="zh-CN" altLang="en-US" sz="2000" dirty="0">
                <a:solidFill>
                  <a:srgbClr val="1369B2"/>
                </a:solidFill>
                <a:latin typeface="微软雅黑" panose="020B0503020204020204" pitchFamily="34" charset="-122"/>
                <a:ea typeface="微软雅黑" panose="020B0503020204020204" pitchFamily="34" charset="-122"/>
                <a:sym typeface="+mn-ea"/>
              </a:rPr>
              <a:t>中的注释</a:t>
            </a:r>
          </a:p>
        </p:txBody>
      </p:sp>
      <p:sp>
        <p:nvSpPr>
          <p:cNvPr id="6" name="文本框 5"/>
          <p:cNvSpPr txBox="1"/>
          <p:nvPr/>
        </p:nvSpPr>
        <p:spPr>
          <a:xfrm>
            <a:off x="1408430" y="2747645"/>
            <a:ext cx="9373235" cy="193802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Java注释就是用通俗易懂的语言对代码进行</a:t>
            </a:r>
            <a:r>
              <a:rPr lang="zh-CN" altLang="zh-CN" sz="2000" dirty="0">
                <a:solidFill>
                  <a:srgbClr val="1369B2"/>
                </a:solidFill>
                <a:latin typeface="微软雅黑" panose="020B0503020204020204" pitchFamily="34" charset="-122"/>
                <a:ea typeface="微软雅黑" panose="020B0503020204020204" pitchFamily="34" charset="-122"/>
                <a:cs typeface="+mn-ea"/>
              </a:rPr>
              <a:t>描述或解释</a:t>
            </a:r>
            <a:r>
              <a:rPr lang="zh-CN" altLang="zh-CN" sz="2000" dirty="0">
                <a:solidFill>
                  <a:srgbClr val="595959"/>
                </a:solidFill>
                <a:latin typeface="微软雅黑" panose="020B0503020204020204" pitchFamily="34" charset="-122"/>
                <a:ea typeface="微软雅黑" panose="020B0503020204020204" pitchFamily="34" charset="-122"/>
                <a:cs typeface="+mn-ea"/>
              </a:rPr>
              <a:t>，以达到快速、准确地理解代码的目的。注释可以是</a:t>
            </a:r>
            <a:r>
              <a:rPr lang="zh-CN" altLang="zh-CN" sz="2000" dirty="0">
                <a:solidFill>
                  <a:srgbClr val="1369B2"/>
                </a:solidFill>
                <a:latin typeface="微软雅黑" panose="020B0503020204020204" pitchFamily="34" charset="-122"/>
                <a:ea typeface="微软雅黑" panose="020B0503020204020204" pitchFamily="34" charset="-122"/>
                <a:cs typeface="+mn-ea"/>
              </a:rPr>
              <a:t>编程思路</a:t>
            </a:r>
            <a:r>
              <a:rPr lang="zh-CN" altLang="zh-CN" sz="2000" dirty="0">
                <a:solidFill>
                  <a:srgbClr val="595959"/>
                </a:solidFill>
                <a:latin typeface="微软雅黑" panose="020B0503020204020204" pitchFamily="34" charset="-122"/>
                <a:ea typeface="微软雅黑" panose="020B0503020204020204" pitchFamily="34" charset="-122"/>
                <a:cs typeface="+mn-ea"/>
              </a:rPr>
              <a:t>，也可以是</a:t>
            </a:r>
            <a:r>
              <a:rPr lang="zh-CN" altLang="zh-CN" sz="2000" dirty="0">
                <a:solidFill>
                  <a:srgbClr val="1369B2"/>
                </a:solidFill>
                <a:latin typeface="微软雅黑" panose="020B0503020204020204" pitchFamily="34" charset="-122"/>
                <a:ea typeface="微软雅黑" panose="020B0503020204020204" pitchFamily="34" charset="-122"/>
                <a:cs typeface="+mn-ea"/>
              </a:rPr>
              <a:t>功能描述</a:t>
            </a:r>
            <a:r>
              <a:rPr lang="zh-CN" altLang="zh-CN" sz="2000" dirty="0">
                <a:solidFill>
                  <a:srgbClr val="595959"/>
                </a:solidFill>
                <a:latin typeface="微软雅黑" panose="020B0503020204020204" pitchFamily="34" charset="-122"/>
                <a:ea typeface="微软雅黑" panose="020B0503020204020204" pitchFamily="34" charset="-122"/>
                <a:cs typeface="+mn-ea"/>
              </a:rPr>
              <a:t>或者</a:t>
            </a:r>
            <a:r>
              <a:rPr lang="zh-CN" altLang="zh-CN" sz="2000" dirty="0">
                <a:solidFill>
                  <a:srgbClr val="1369B2"/>
                </a:solidFill>
                <a:latin typeface="微软雅黑" panose="020B0503020204020204" pitchFamily="34" charset="-122"/>
                <a:ea typeface="微软雅黑" panose="020B0503020204020204" pitchFamily="34" charset="-122"/>
                <a:cs typeface="+mn-ea"/>
              </a:rPr>
              <a:t>程序的作用</a:t>
            </a:r>
            <a:r>
              <a:rPr lang="zh-CN" altLang="zh-CN" sz="2000" dirty="0">
                <a:solidFill>
                  <a:srgbClr val="595959"/>
                </a:solidFill>
                <a:latin typeface="微软雅黑" panose="020B0503020204020204" pitchFamily="34" charset="-122"/>
                <a:ea typeface="微软雅黑" panose="020B0503020204020204" pitchFamily="34" charset="-122"/>
                <a:cs typeface="+mn-ea"/>
              </a:rPr>
              <a:t>，总之就是对代码的进一步阐述。Java注释只在Java源文件中有效，在编译程序时编译器会忽略这些注释，不会将其编译到字节码文件中。</a:t>
            </a:r>
          </a:p>
        </p:txBody>
      </p:sp>
      <p:sp>
        <p:nvSpPr>
          <p:cNvPr id="9" name="圆角矩形 8"/>
          <p:cNvSpPr/>
          <p:nvPr/>
        </p:nvSpPr>
        <p:spPr>
          <a:xfrm>
            <a:off x="1163320" y="2375535"/>
            <a:ext cx="9864090" cy="26263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3755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93"/>
          <p:cNvSpPr/>
          <p:nvPr/>
        </p:nvSpPr>
        <p:spPr>
          <a:xfrm rot="10800000">
            <a:off x="10643235" y="451548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2.5.1 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sp>
        <p:nvSpPr>
          <p:cNvPr id="4" name="Chevron 3"/>
          <p:cNvSpPr/>
          <p:nvPr>
            <p:custDataLst>
              <p:tags r:id="rId1"/>
            </p:custDataLst>
          </p:nvPr>
        </p:nvSpPr>
        <p:spPr>
          <a:xfrm>
            <a:off x="1143635" y="1329055"/>
            <a:ext cx="32226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469014"/>
            <a:ext cx="285051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while</a:t>
            </a:r>
            <a:r>
              <a:rPr lang="zh-CN" altLang="en-US" sz="2000" dirty="0">
                <a:solidFill>
                  <a:srgbClr val="1369B2"/>
                </a:solidFill>
                <a:latin typeface="微软雅黑" panose="020B0503020204020204" pitchFamily="34" charset="-122"/>
                <a:ea typeface="微软雅黑" panose="020B0503020204020204" pitchFamily="34" charset="-122"/>
              </a:rPr>
              <a:t>循环语句执行流程</a:t>
            </a:r>
          </a:p>
        </p:txBody>
      </p:sp>
      <p:pic>
        <p:nvPicPr>
          <p:cNvPr id="4608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4901" y="2133439"/>
            <a:ext cx="3456000" cy="4164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2.5.1 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sp>
        <p:nvSpPr>
          <p:cNvPr id="9" name="TextBox 35"/>
          <p:cNvSpPr txBox="1">
            <a:spLocks noChangeArrowheads="1"/>
          </p:cNvSpPr>
          <p:nvPr/>
        </p:nvSpPr>
        <p:spPr bwMode="auto">
          <a:xfrm>
            <a:off x="3140075" y="1053465"/>
            <a:ext cx="804735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下面通过打印</a:t>
            </a:r>
            <a:r>
              <a:rPr lang="en-US" altLang="zh-CN" sz="2000" dirty="0">
                <a:solidFill>
                  <a:srgbClr val="595959"/>
                </a:solidFill>
                <a:latin typeface="微软雅黑" panose="020B0503020204020204" pitchFamily="34" charset="-122"/>
                <a:ea typeface="微软雅黑" panose="020B0503020204020204" pitchFamily="34" charset="-122"/>
              </a:rPr>
              <a:t>1~4</a:t>
            </a:r>
            <a:r>
              <a:rPr lang="zh-CN" altLang="zh-CN" sz="2000" dirty="0">
                <a:solidFill>
                  <a:srgbClr val="595959"/>
                </a:solidFill>
                <a:latin typeface="微软雅黑" panose="020B0503020204020204" pitchFamily="34" charset="-122"/>
                <a:ea typeface="微软雅黑" panose="020B0503020204020204" pitchFamily="34" charset="-122"/>
              </a:rPr>
              <a:t>之间的自然数演示</a:t>
            </a:r>
            <a:r>
              <a:rPr lang="en-US" altLang="zh-CN" sz="2000" dirty="0">
                <a:solidFill>
                  <a:srgbClr val="1369B2"/>
                </a:solidFill>
                <a:latin typeface="微软雅黑" panose="020B0503020204020204" pitchFamily="34" charset="-122"/>
                <a:ea typeface="微软雅黑" panose="020B0503020204020204" pitchFamily="34" charset="-122"/>
              </a:rPr>
              <a:t>while</a:t>
            </a:r>
            <a:r>
              <a:rPr lang="zh-CN" altLang="zh-CN" sz="2000" dirty="0">
                <a:solidFill>
                  <a:srgbClr val="1369B2"/>
                </a:solidFill>
                <a:latin typeface="微软雅黑" panose="020B0503020204020204" pitchFamily="34" charset="-122"/>
                <a:ea typeface="微软雅黑" panose="020B0503020204020204" pitchFamily="34" charset="-122"/>
              </a:rPr>
              <a:t>循环语句</a:t>
            </a:r>
            <a:r>
              <a:rPr lang="zh-CN" altLang="zh-CN" sz="2000" dirty="0">
                <a:solidFill>
                  <a:srgbClr val="595959"/>
                </a:solidFill>
                <a:latin typeface="微软雅黑" panose="020B0503020204020204" pitchFamily="34" charset="-122"/>
                <a:ea typeface="微软雅黑" panose="020B0503020204020204" pitchFamily="34" charset="-122"/>
              </a:rPr>
              <a:t>的用法，</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具体代码</a:t>
            </a:r>
          </a:p>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如下所示</a:t>
            </a:r>
            <a:r>
              <a:rPr lang="zh-CN" altLang="zh-CN" sz="2000" dirty="0">
                <a:solidFill>
                  <a:srgbClr val="595959"/>
                </a:solidFill>
                <a:latin typeface="微软雅黑" panose="020B0503020204020204" pitchFamily="34" charset="-122"/>
                <a:ea typeface="微软雅黑" panose="020B0503020204020204" pitchFamily="34" charset="-122"/>
              </a:rPr>
              <a:t>。</a:t>
            </a:r>
          </a:p>
        </p:txBody>
      </p:sp>
      <p:pic>
        <p:nvPicPr>
          <p:cNvPr id="4" name="图片 3"/>
          <p:cNvPicPr>
            <a:picLocks noChangeAspect="1"/>
          </p:cNvPicPr>
          <p:nvPr/>
        </p:nvPicPr>
        <p:blipFill>
          <a:blip r:embed="rId4"/>
          <a:stretch>
            <a:fillRect/>
          </a:stretch>
        </p:blipFill>
        <p:spPr>
          <a:xfrm>
            <a:off x="1287145" y="2374900"/>
            <a:ext cx="9686290" cy="3070225"/>
          </a:xfrm>
          <a:prstGeom prst="rect">
            <a:avLst/>
          </a:prstGeom>
        </p:spPr>
      </p:pic>
      <p:sp>
        <p:nvSpPr>
          <p:cNvPr id="2" name="文本框 1"/>
          <p:cNvSpPr txBox="1"/>
          <p:nvPr/>
        </p:nvSpPr>
        <p:spPr>
          <a:xfrm>
            <a:off x="1764348" y="2590165"/>
            <a:ext cx="8849360" cy="2584450"/>
          </a:xfrm>
          <a:prstGeom prst="rect">
            <a:avLst/>
          </a:prstGeom>
          <a:noFill/>
        </p:spPr>
        <p:txBody>
          <a:bodyPr wrap="none" rtlCol="0">
            <a:spAutoFit/>
          </a:bodyPr>
          <a:lstStyle/>
          <a:p>
            <a:pPr lvl="0" indent="0" algn="l">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public class Example12 {</a:t>
            </a:r>
          </a:p>
          <a:p>
            <a:pPr lvl="0" indent="0" algn="l">
              <a:buFont typeface="+mj-lt"/>
              <a:buNone/>
            </a:pPr>
            <a:r>
              <a:rPr lang="en-US" altLang="zh-CN" sz="1800" dirty="0">
                <a:solidFill>
                  <a:srgbClr val="595959"/>
                </a:solidFill>
                <a:latin typeface="微软雅黑" panose="020B0503020204020204" pitchFamily="34" charset="-122"/>
                <a:ea typeface="微软雅黑" panose="020B0503020204020204" pitchFamily="34" charset="-122"/>
              </a:rPr>
              <a:t>          </a:t>
            </a:r>
            <a:r>
              <a:rPr lang="zh-CN" altLang="zh-CN" sz="1800" dirty="0">
                <a:solidFill>
                  <a:srgbClr val="595959"/>
                </a:solidFill>
                <a:latin typeface="微软雅黑" panose="020B0503020204020204" pitchFamily="34" charset="-122"/>
                <a:ea typeface="微软雅黑" panose="020B0503020204020204" pitchFamily="34" charset="-122"/>
              </a:rPr>
              <a:t>public static void main(String[] args) {</a:t>
            </a:r>
          </a:p>
          <a:p>
            <a:pPr lvl="0" indent="0" algn="l">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a:t>
            </a:r>
            <a:r>
              <a:rPr lang="en-US" altLang="zh-CN" sz="1800" dirty="0">
                <a:solidFill>
                  <a:srgbClr val="595959"/>
                </a:solidFill>
                <a:latin typeface="微软雅黑" panose="020B0503020204020204" pitchFamily="34" charset="-122"/>
                <a:ea typeface="微软雅黑" panose="020B0503020204020204" pitchFamily="34" charset="-122"/>
              </a:rPr>
              <a:t>   </a:t>
            </a:r>
            <a:r>
              <a:rPr lang="zh-CN" altLang="zh-CN" sz="1800" dirty="0">
                <a:solidFill>
                  <a:srgbClr val="595959"/>
                </a:solidFill>
                <a:latin typeface="微软雅黑" panose="020B0503020204020204" pitchFamily="34" charset="-122"/>
                <a:ea typeface="微软雅黑" panose="020B0503020204020204" pitchFamily="34" charset="-122"/>
              </a:rPr>
              <a:t>int x = 1;          			// 定义变量x，初始值为1</a:t>
            </a:r>
          </a:p>
          <a:p>
            <a:pPr lvl="0" indent="0" algn="l">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a:t>
            </a:r>
            <a:r>
              <a:rPr lang="en-US" altLang="zh-CN" sz="1800" dirty="0">
                <a:solidFill>
                  <a:srgbClr val="595959"/>
                </a:solidFill>
                <a:latin typeface="微软雅黑" panose="020B0503020204020204" pitchFamily="34" charset="-122"/>
                <a:ea typeface="微软雅黑" panose="020B0503020204020204" pitchFamily="34" charset="-122"/>
              </a:rPr>
              <a:t>   </a:t>
            </a:r>
            <a:r>
              <a:rPr lang="zh-CN" altLang="zh-CN" sz="1800" dirty="0">
                <a:solidFill>
                  <a:srgbClr val="595959"/>
                </a:solidFill>
                <a:latin typeface="微软雅黑" panose="020B0503020204020204" pitchFamily="34" charset="-122"/>
                <a:ea typeface="微软雅黑" panose="020B0503020204020204" pitchFamily="34" charset="-122"/>
              </a:rPr>
              <a:t>while (x &lt;= 4) {  			// 循环条件</a:t>
            </a:r>
          </a:p>
          <a:p>
            <a:pPr lvl="0" indent="0" algn="l">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System.out.println("x = " + x); // 条件成立，打印x的值</a:t>
            </a:r>
          </a:p>
          <a:p>
            <a:pPr lvl="0" indent="0" algn="l">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x++;           		// x进行自增</a:t>
            </a:r>
          </a:p>
          <a:p>
            <a:pPr lvl="0" indent="0" algn="l">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a:t>
            </a:r>
          </a:p>
          <a:p>
            <a:pPr lvl="0" indent="0" algn="l">
              <a:buFont typeface="+mj-lt"/>
              <a:buNone/>
            </a:pPr>
            <a:r>
              <a:rPr lang="en-US" altLang="zh-CN" sz="1800" dirty="0">
                <a:solidFill>
                  <a:srgbClr val="595959"/>
                </a:solidFill>
                <a:latin typeface="微软雅黑" panose="020B0503020204020204" pitchFamily="34" charset="-122"/>
                <a:ea typeface="微软雅黑" panose="020B0503020204020204" pitchFamily="34" charset="-122"/>
              </a:rPr>
              <a:t>          </a:t>
            </a:r>
            <a:r>
              <a:rPr lang="zh-CN" altLang="zh-CN" sz="1800" dirty="0">
                <a:solidFill>
                  <a:srgbClr val="595959"/>
                </a:solidFill>
                <a:latin typeface="微软雅黑" panose="020B0503020204020204" pitchFamily="34" charset="-122"/>
                <a:ea typeface="微软雅黑" panose="020B0503020204020204" pitchFamily="34" charset="-122"/>
              </a:rPr>
              <a:t>}</a:t>
            </a:r>
          </a:p>
          <a:p>
            <a:pPr lvl="0" indent="0" algn="l">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a:t>
            </a:r>
          </a:p>
        </p:txBody>
      </p:sp>
      <p:sp>
        <p:nvSpPr>
          <p:cNvPr id="5" name="Chevron 3"/>
          <p:cNvSpPr/>
          <p:nvPr>
            <p:custDataLst>
              <p:tags r:id="rId1"/>
            </p:custDataLst>
          </p:nvPr>
        </p:nvSpPr>
        <p:spPr>
          <a:xfrm>
            <a:off x="1074821" y="127571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89243" y="141567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2.5.1 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sp>
        <p:nvSpPr>
          <p:cNvPr id="4" name="Chevron 3"/>
          <p:cNvSpPr/>
          <p:nvPr>
            <p:custDataLst>
              <p:tags r:id="rId1"/>
            </p:custDataLst>
          </p:nvPr>
        </p:nvSpPr>
        <p:spPr>
          <a:xfrm>
            <a:off x="1054100" y="1092200"/>
            <a:ext cx="2510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5" name="文本框 4"/>
          <p:cNvSpPr txBox="1"/>
          <p:nvPr/>
        </p:nvSpPr>
        <p:spPr>
          <a:xfrm>
            <a:off x="3597275" y="1092200"/>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1"/>
          <p:cNvPicPr>
            <a:picLocks noChangeAspect="1"/>
          </p:cNvPicPr>
          <p:nvPr/>
        </p:nvPicPr>
        <p:blipFill>
          <a:blip r:embed="rId4"/>
          <a:stretch>
            <a:fillRect/>
          </a:stretch>
        </p:blipFill>
        <p:spPr>
          <a:xfrm>
            <a:off x="3449320" y="2349183"/>
            <a:ext cx="5290984" cy="2124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2.5.1 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sp>
        <p:nvSpPr>
          <p:cNvPr id="4" name="Chevron 3"/>
          <p:cNvSpPr/>
          <p:nvPr>
            <p:custDataLst>
              <p:tags r:id="rId1"/>
            </p:custDataLst>
          </p:nvPr>
        </p:nvSpPr>
        <p:spPr>
          <a:xfrm>
            <a:off x="1143635" y="132905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469014"/>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案例运行结果分析</a:t>
            </a:r>
          </a:p>
        </p:txBody>
      </p:sp>
      <p:sp>
        <p:nvSpPr>
          <p:cNvPr id="5" name="文本框 4"/>
          <p:cNvSpPr txBox="1"/>
          <p:nvPr/>
        </p:nvSpPr>
        <p:spPr>
          <a:xfrm>
            <a:off x="1465580" y="2925445"/>
            <a:ext cx="9259570" cy="147637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由上图可知，打印结果中</a:t>
            </a:r>
            <a:r>
              <a:rPr lang="en-US" altLang="zh-CN" sz="2000" dirty="0">
                <a:solidFill>
                  <a:srgbClr val="595959"/>
                </a:solidFill>
                <a:latin typeface="微软雅黑" panose="020B0503020204020204" pitchFamily="34" charset="-122"/>
                <a:ea typeface="微软雅黑" panose="020B0503020204020204" pitchFamily="34" charset="-122"/>
                <a:sym typeface="+mn-ea"/>
              </a:rPr>
              <a:t>x</a:t>
            </a:r>
            <a:r>
              <a:rPr lang="zh-CN" altLang="zh-CN" sz="2000" dirty="0">
                <a:solidFill>
                  <a:srgbClr val="595959"/>
                </a:solidFill>
                <a:latin typeface="微软雅黑" panose="020B0503020204020204" pitchFamily="34" charset="-122"/>
                <a:ea typeface="微软雅黑" panose="020B0503020204020204" pitchFamily="34" charset="-122"/>
                <a:sym typeface="+mn-ea"/>
              </a:rPr>
              <a:t>的值分别为</a:t>
            </a:r>
            <a:r>
              <a:rPr lang="en-US" altLang="zh-CN" sz="2000" dirty="0">
                <a:solidFill>
                  <a:srgbClr val="595959"/>
                </a:solidFill>
                <a:latin typeface="微软雅黑" panose="020B0503020204020204" pitchFamily="34" charset="-122"/>
                <a:ea typeface="微软雅黑" panose="020B0503020204020204" pitchFamily="34" charset="-122"/>
                <a:sym typeface="+mn-ea"/>
              </a:rPr>
              <a:t>1</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2</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3</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4</a:t>
            </a:r>
            <a:r>
              <a:rPr lang="zh-CN" altLang="zh-CN" sz="2000" dirty="0">
                <a:solidFill>
                  <a:srgbClr val="595959"/>
                </a:solidFill>
                <a:latin typeface="微软雅黑" panose="020B0503020204020204" pitchFamily="34" charset="-122"/>
                <a:ea typeface="微软雅黑" panose="020B0503020204020204" pitchFamily="34" charset="-122"/>
                <a:sym typeface="+mn-ea"/>
              </a:rPr>
              <a:t>。需要注意的是，文件中第</a:t>
            </a:r>
            <a:r>
              <a:rPr lang="en-US" altLang="zh-CN" sz="2000" dirty="0">
                <a:solidFill>
                  <a:srgbClr val="595959"/>
                </a:solidFill>
                <a:latin typeface="微软雅黑" panose="020B0503020204020204" pitchFamily="34" charset="-122"/>
                <a:ea typeface="微软雅黑" panose="020B0503020204020204" pitchFamily="34" charset="-122"/>
                <a:sym typeface="+mn-ea"/>
              </a:rPr>
              <a:t>6</a:t>
            </a:r>
            <a:r>
              <a:rPr lang="zh-CN" altLang="zh-CN" sz="2000" dirty="0">
                <a:solidFill>
                  <a:srgbClr val="595959"/>
                </a:solidFill>
                <a:latin typeface="微软雅黑" panose="020B0503020204020204" pitchFamily="34" charset="-122"/>
                <a:ea typeface="微软雅黑" panose="020B0503020204020204" pitchFamily="34" charset="-122"/>
                <a:sym typeface="+mn-ea"/>
              </a:rPr>
              <a:t>行代码在每次循环时改变变量</a:t>
            </a:r>
            <a:r>
              <a:rPr lang="en-US" altLang="zh-CN" sz="2000" dirty="0">
                <a:solidFill>
                  <a:srgbClr val="595959"/>
                </a:solidFill>
                <a:latin typeface="微软雅黑" panose="020B0503020204020204" pitchFamily="34" charset="-122"/>
                <a:ea typeface="微软雅黑" panose="020B0503020204020204" pitchFamily="34" charset="-122"/>
                <a:sym typeface="+mn-ea"/>
              </a:rPr>
              <a:t>x</a:t>
            </a:r>
            <a:r>
              <a:rPr lang="zh-CN" altLang="zh-CN" sz="2000" dirty="0">
                <a:solidFill>
                  <a:srgbClr val="595959"/>
                </a:solidFill>
                <a:latin typeface="微软雅黑" panose="020B0503020204020204" pitchFamily="34" charset="-122"/>
                <a:ea typeface="微软雅黑" panose="020B0503020204020204" pitchFamily="34" charset="-122"/>
                <a:sym typeface="+mn-ea"/>
              </a:rPr>
              <a:t>的值，从而达到最终改变循环条件的目的。如果没有这行代码，</a:t>
            </a:r>
            <a:r>
              <a:rPr lang="en-US" altLang="zh-CN" sz="2000" dirty="0">
                <a:solidFill>
                  <a:srgbClr val="595959"/>
                </a:solidFill>
                <a:latin typeface="微软雅黑" panose="020B0503020204020204" pitchFamily="34" charset="-122"/>
                <a:ea typeface="微软雅黑" panose="020B0503020204020204" pitchFamily="34" charset="-122"/>
                <a:sym typeface="+mn-ea"/>
              </a:rPr>
              <a:t>x</a:t>
            </a:r>
            <a:r>
              <a:rPr lang="zh-CN" altLang="zh-CN" sz="2000" dirty="0">
                <a:solidFill>
                  <a:srgbClr val="595959"/>
                </a:solidFill>
                <a:latin typeface="微软雅黑" panose="020B0503020204020204" pitchFamily="34" charset="-122"/>
                <a:ea typeface="微软雅黑" panose="020B0503020204020204" pitchFamily="34" charset="-122"/>
                <a:sym typeface="+mn-ea"/>
              </a:rPr>
              <a:t>的值一直为</a:t>
            </a:r>
            <a:r>
              <a:rPr lang="en-US" altLang="zh-CN" sz="2000" dirty="0">
                <a:solidFill>
                  <a:srgbClr val="595959"/>
                </a:solidFill>
                <a:latin typeface="微软雅黑" panose="020B0503020204020204" pitchFamily="34" charset="-122"/>
                <a:ea typeface="微软雅黑" panose="020B0503020204020204" pitchFamily="34" charset="-122"/>
                <a:sym typeface="+mn-ea"/>
              </a:rPr>
              <a:t>1</a:t>
            </a:r>
            <a:r>
              <a:rPr lang="zh-CN" altLang="zh-CN" sz="2000" dirty="0">
                <a:solidFill>
                  <a:srgbClr val="595959"/>
                </a:solidFill>
                <a:latin typeface="微软雅黑" panose="020B0503020204020204" pitchFamily="34" charset="-122"/>
                <a:ea typeface="微软雅黑" panose="020B0503020204020204" pitchFamily="34" charset="-122"/>
                <a:sym typeface="+mn-ea"/>
              </a:rPr>
              <a:t>，整个循环会进入无限循环的状态，永远不会结束。</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955" y="2609215"/>
            <a:ext cx="9864090" cy="21437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955" y="260921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31170" y="426656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375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2.5.2 do…while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循环结构语句</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275330"/>
            <a:ext cx="5436235" cy="1043940"/>
            <a:chOff x="8472" y="5681"/>
            <a:chExt cx="6733" cy="1644"/>
          </a:xfrm>
        </p:grpSpPr>
        <p:sp>
          <p:nvSpPr>
            <p:cNvPr id="15" name="TextBox 35"/>
            <p:cNvSpPr txBox="1">
              <a:spLocks noChangeArrowheads="1"/>
            </p:cNvSpPr>
            <p:nvPr/>
          </p:nvSpPr>
          <p:spPr bwMode="auto">
            <a:xfrm>
              <a:off x="9159" y="5681"/>
              <a:ext cx="6046"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en-US" altLang="zh-CN" sz="2000" dirty="0">
                  <a:solidFill>
                    <a:srgbClr val="1369B2"/>
                  </a:solidFill>
                  <a:latin typeface="微软雅黑" panose="020B0503020204020204" pitchFamily="34" charset="-122"/>
                  <a:ea typeface="微软雅黑" panose="020B0503020204020204" pitchFamily="34" charset="-122"/>
                  <a:sym typeface="+mn-ea"/>
                </a:rPr>
                <a:t>do...while</a:t>
              </a:r>
              <a:r>
                <a:rPr lang="zh-CN" altLang="zh-CN" sz="2000" dirty="0">
                  <a:solidFill>
                    <a:srgbClr val="1369B2"/>
                  </a:solidFill>
                  <a:latin typeface="微软雅黑" panose="020B0503020204020204" pitchFamily="34" charset="-122"/>
                  <a:ea typeface="微软雅黑" panose="020B0503020204020204" pitchFamily="34" charset="-122"/>
                  <a:sym typeface="+mn-ea"/>
                </a:rPr>
                <a:t>循环语句</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595959"/>
                  </a:solidFill>
                  <a:latin typeface="微软雅黑" panose="020B0503020204020204" pitchFamily="34" charset="-122"/>
                  <a:ea typeface="微软雅黑" panose="020B0503020204020204" pitchFamily="34" charset="-122"/>
                </a:rPr>
                <a:t>能够使用</a:t>
              </a:r>
              <a:r>
                <a:rPr lang="en-US" altLang="zh-CN" sz="2000" dirty="0">
                  <a:solidFill>
                    <a:srgbClr val="1369B2"/>
                  </a:solidFill>
                  <a:latin typeface="微软雅黑" panose="020B0503020204020204" pitchFamily="34" charset="-122"/>
                  <a:ea typeface="微软雅黑" panose="020B0503020204020204" pitchFamily="34" charset="-122"/>
                </a:rPr>
                <a:t>do...while</a:t>
              </a:r>
              <a:r>
                <a:rPr lang="zh-CN" altLang="zh-CN" sz="2000" dirty="0">
                  <a:solidFill>
                    <a:srgbClr val="1369B2"/>
                  </a:solidFill>
                  <a:latin typeface="微软雅黑" panose="020B0503020204020204" pitchFamily="34" charset="-122"/>
                  <a:ea typeface="微软雅黑" panose="020B0503020204020204" pitchFamily="34" charset="-122"/>
                </a:rPr>
                <a:t>循环语句</a:t>
              </a:r>
              <a:r>
                <a:rPr lang="zh-CN" altLang="zh-CN" sz="2000" dirty="0">
                  <a:solidFill>
                    <a:srgbClr val="595959"/>
                  </a:solidFill>
                  <a:latin typeface="微软雅黑" panose="020B0503020204020204" pitchFamily="34" charset="-122"/>
                  <a:ea typeface="微软雅黑" panose="020B0503020204020204" pitchFamily="34" charset="-122"/>
                </a:rPr>
                <a:t>执行循环</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2.5.2 do…while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sp>
        <p:nvSpPr>
          <p:cNvPr id="9" name="TextBox 35"/>
          <p:cNvSpPr txBox="1">
            <a:spLocks noChangeArrowheads="1"/>
          </p:cNvSpPr>
          <p:nvPr/>
        </p:nvSpPr>
        <p:spPr bwMode="auto">
          <a:xfrm>
            <a:off x="5086985" y="1304290"/>
            <a:ext cx="4454525" cy="42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000" dirty="0">
                <a:solidFill>
                  <a:srgbClr val="1369B2"/>
                </a:solidFill>
                <a:latin typeface="微软雅黑" panose="020B0503020204020204" pitchFamily="34" charset="-122"/>
                <a:ea typeface="微软雅黑" panose="020B0503020204020204" pitchFamily="34" charset="-122"/>
              </a:rPr>
              <a:t>do…while</a:t>
            </a:r>
            <a:r>
              <a:rPr lang="zh-CN" altLang="en-US" sz="2000" dirty="0">
                <a:solidFill>
                  <a:srgbClr val="1369B2"/>
                </a:solidFill>
                <a:latin typeface="微软雅黑" panose="020B0503020204020204" pitchFamily="34" charset="-122"/>
                <a:ea typeface="微软雅黑" panose="020B0503020204020204" pitchFamily="34" charset="-122"/>
              </a:rPr>
              <a:t>循环语句</a:t>
            </a:r>
            <a:r>
              <a:rPr lang="zh-CN" altLang="zh-CN" sz="2000" dirty="0">
                <a:solidFill>
                  <a:srgbClr val="595959"/>
                </a:solidFill>
                <a:latin typeface="微软雅黑" panose="020B0503020204020204" pitchFamily="34" charset="-122"/>
                <a:ea typeface="微软雅黑" panose="020B0503020204020204" pitchFamily="34" charset="-122"/>
              </a:rPr>
              <a:t>的语法结构如下。</a:t>
            </a:r>
          </a:p>
        </p:txBody>
      </p:sp>
      <p:sp>
        <p:nvSpPr>
          <p:cNvPr id="4" name="Chevron 3"/>
          <p:cNvSpPr/>
          <p:nvPr>
            <p:custDataLst>
              <p:tags r:id="rId1"/>
            </p:custDataLst>
          </p:nvPr>
        </p:nvSpPr>
        <p:spPr>
          <a:xfrm>
            <a:off x="1143635" y="1185545"/>
            <a:ext cx="3817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325504"/>
            <a:ext cx="338074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rPr>
              <a:t>do…while循环语句</a:t>
            </a:r>
            <a:r>
              <a:rPr lang="zh-CN" altLang="en-US" sz="2000" dirty="0">
                <a:solidFill>
                  <a:srgbClr val="1369B2"/>
                </a:solidFill>
                <a:latin typeface="微软雅黑" panose="020B0503020204020204" pitchFamily="34" charset="-122"/>
                <a:ea typeface="微软雅黑" panose="020B0503020204020204" pitchFamily="34" charset="-122"/>
              </a:rPr>
              <a:t>语法格式</a:t>
            </a:r>
          </a:p>
        </p:txBody>
      </p:sp>
      <p:pic>
        <p:nvPicPr>
          <p:cNvPr id="7" name="图片 6"/>
          <p:cNvPicPr>
            <a:picLocks noChangeAspect="1"/>
          </p:cNvPicPr>
          <p:nvPr/>
        </p:nvPicPr>
        <p:blipFill>
          <a:blip r:embed="rId4"/>
          <a:stretch>
            <a:fillRect/>
          </a:stretch>
        </p:blipFill>
        <p:spPr>
          <a:xfrm>
            <a:off x="2926715" y="2493010"/>
            <a:ext cx="6471285" cy="2306955"/>
          </a:xfrm>
          <a:prstGeom prst="rect">
            <a:avLst/>
          </a:prstGeom>
        </p:spPr>
      </p:pic>
      <p:sp>
        <p:nvSpPr>
          <p:cNvPr id="8" name="矩形 7"/>
          <p:cNvSpPr/>
          <p:nvPr/>
        </p:nvSpPr>
        <p:spPr>
          <a:xfrm>
            <a:off x="4704715" y="2710815"/>
            <a:ext cx="3020695" cy="1753235"/>
          </a:xfrm>
          <a:prstGeom prst="rect">
            <a:avLst/>
          </a:prstGeom>
        </p:spPr>
        <p:txBody>
          <a:bodyPr wrap="square">
            <a:spAutoFit/>
          </a:bodyPr>
          <a:lstStyle/>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do {</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while(循环条件);</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2.5.2 do…while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sp>
        <p:nvSpPr>
          <p:cNvPr id="4" name="Chevron 3"/>
          <p:cNvSpPr/>
          <p:nvPr>
            <p:custDataLst>
              <p:tags r:id="rId1"/>
            </p:custDataLst>
          </p:nvPr>
        </p:nvSpPr>
        <p:spPr>
          <a:xfrm>
            <a:off x="1143635" y="1329055"/>
            <a:ext cx="37871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469014"/>
            <a:ext cx="338074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do…while</a:t>
            </a:r>
            <a:r>
              <a:rPr lang="zh-CN" altLang="en-US" sz="2000" dirty="0">
                <a:solidFill>
                  <a:srgbClr val="1369B2"/>
                </a:solidFill>
                <a:latin typeface="微软雅黑" panose="020B0503020204020204" pitchFamily="34" charset="-122"/>
                <a:ea typeface="微软雅黑" panose="020B0503020204020204" pitchFamily="34" charset="-122"/>
              </a:rPr>
              <a:t>循环语句执行流程</a:t>
            </a:r>
          </a:p>
        </p:txBody>
      </p:sp>
      <p:sp>
        <p:nvSpPr>
          <p:cNvPr id="6" name="文本框 5"/>
          <p:cNvSpPr txBox="1"/>
          <p:nvPr/>
        </p:nvSpPr>
        <p:spPr>
          <a:xfrm>
            <a:off x="1092200" y="2637790"/>
            <a:ext cx="9911080" cy="1476375"/>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在上面的语法结构中，关键字do后面</a:t>
            </a:r>
            <a:r>
              <a:rPr lang="zh-CN" altLang="zh-CN" sz="2000" dirty="0">
                <a:solidFill>
                  <a:srgbClr val="1369B2"/>
                </a:solidFill>
                <a:latin typeface="微软雅黑" panose="020B0503020204020204" pitchFamily="34" charset="-122"/>
                <a:ea typeface="微软雅黑" panose="020B0503020204020204" pitchFamily="34" charset="-122"/>
                <a:cs typeface="+mn-ea"/>
              </a:rPr>
              <a:t>{}中</a:t>
            </a:r>
            <a:r>
              <a:rPr lang="zh-CN" altLang="zh-CN" sz="2000" dirty="0">
                <a:solidFill>
                  <a:srgbClr val="595959"/>
                </a:solidFill>
                <a:latin typeface="微软雅黑" panose="020B0503020204020204" pitchFamily="34" charset="-122"/>
                <a:ea typeface="微软雅黑" panose="020B0503020204020204" pitchFamily="34" charset="-122"/>
                <a:cs typeface="+mn-ea"/>
              </a:rPr>
              <a:t>的执行语句是</a:t>
            </a:r>
            <a:r>
              <a:rPr lang="zh-CN" altLang="zh-CN" sz="2000" dirty="0">
                <a:solidFill>
                  <a:srgbClr val="1369B2"/>
                </a:solidFill>
                <a:latin typeface="微软雅黑" panose="020B0503020204020204" pitchFamily="34" charset="-122"/>
                <a:ea typeface="微软雅黑" panose="020B0503020204020204" pitchFamily="34" charset="-122"/>
                <a:cs typeface="+mn-ea"/>
              </a:rPr>
              <a:t>循环体</a:t>
            </a:r>
            <a:r>
              <a:rPr lang="zh-CN" altLang="zh-CN" sz="2000" dirty="0">
                <a:solidFill>
                  <a:srgbClr val="595959"/>
                </a:solidFill>
                <a:latin typeface="微软雅黑" panose="020B0503020204020204" pitchFamily="34" charset="-122"/>
                <a:ea typeface="微软雅黑" panose="020B0503020204020204" pitchFamily="34" charset="-122"/>
                <a:cs typeface="+mn-ea"/>
              </a:rPr>
              <a:t>。do…while循环语句将循环条件放在了循环体的后面。这也就意味着，循环体会无条件执行一次，然后再根据循环条件决定是否继续执行。</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2.5.2 do…while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pic>
        <p:nvPicPr>
          <p:cNvPr id="48130" name="图片 43" descr="158693786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136" y="2134517"/>
            <a:ext cx="3089878" cy="38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hevron 3"/>
          <p:cNvSpPr/>
          <p:nvPr>
            <p:custDataLst>
              <p:tags r:id="rId1"/>
            </p:custDataLst>
          </p:nvPr>
        </p:nvSpPr>
        <p:spPr>
          <a:xfrm>
            <a:off x="1143635" y="1113790"/>
            <a:ext cx="37871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14313" y="1253749"/>
            <a:ext cx="338074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do…while</a:t>
            </a:r>
            <a:r>
              <a:rPr lang="zh-CN" altLang="en-US" sz="2000" dirty="0">
                <a:solidFill>
                  <a:srgbClr val="1369B2"/>
                </a:solidFill>
                <a:latin typeface="微软雅黑" panose="020B0503020204020204" pitchFamily="34" charset="-122"/>
                <a:ea typeface="微软雅黑" panose="020B0503020204020204" pitchFamily="34" charset="-122"/>
              </a:rPr>
              <a:t>循环语句执行流程</a:t>
            </a:r>
          </a:p>
        </p:txBody>
      </p:sp>
      <p:sp>
        <p:nvSpPr>
          <p:cNvPr id="6" name="文本框 5"/>
          <p:cNvSpPr txBox="1"/>
          <p:nvPr/>
        </p:nvSpPr>
        <p:spPr>
          <a:xfrm>
            <a:off x="5248910" y="1104265"/>
            <a:ext cx="5591175" cy="553085"/>
          </a:xfrm>
          <a:prstGeom prst="rect">
            <a:avLst/>
          </a:prstGeom>
          <a:noFill/>
        </p:spPr>
        <p:txBody>
          <a:bodyPr wrap="square" rtlCol="0">
            <a:spAutoFit/>
          </a:bodyPr>
          <a:lstStyle/>
          <a:p>
            <a:pPr algn="l"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cs typeface="+mn-ea"/>
              </a:rPr>
              <a:t>do…while循环</a:t>
            </a:r>
            <a:r>
              <a:rPr lang="zh-CN" altLang="zh-CN" sz="2000" dirty="0">
                <a:solidFill>
                  <a:srgbClr val="595959"/>
                </a:solidFill>
                <a:latin typeface="微软雅黑" panose="020B0503020204020204" pitchFamily="34" charset="-122"/>
                <a:ea typeface="微软雅黑" panose="020B0503020204020204" pitchFamily="34" charset="-122"/>
                <a:cs typeface="+mn-ea"/>
              </a:rPr>
              <a:t>的</a:t>
            </a:r>
            <a:r>
              <a:rPr lang="zh-CN" altLang="zh-CN" sz="2000" dirty="0">
                <a:solidFill>
                  <a:srgbClr val="1369B2"/>
                </a:solidFill>
                <a:latin typeface="微软雅黑" panose="020B0503020204020204" pitchFamily="34" charset="-122"/>
                <a:ea typeface="微软雅黑" panose="020B0503020204020204" pitchFamily="34" charset="-122"/>
                <a:cs typeface="+mn-ea"/>
              </a:rPr>
              <a:t>执行流程</a:t>
            </a:r>
            <a:r>
              <a:rPr lang="zh-CN" altLang="zh-CN" sz="2000" dirty="0">
                <a:solidFill>
                  <a:srgbClr val="595959"/>
                </a:solidFill>
                <a:latin typeface="微软雅黑" panose="020B0503020204020204" pitchFamily="34" charset="-122"/>
                <a:ea typeface="微软雅黑" panose="020B0503020204020204" pitchFamily="34" charset="-122"/>
                <a:cs typeface="+mn-ea"/>
              </a:rPr>
              <a:t>如如下图所示。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2.5.2 do…while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pic>
        <p:nvPicPr>
          <p:cNvPr id="4" name="图片 3"/>
          <p:cNvPicPr>
            <a:picLocks noChangeAspect="1"/>
          </p:cNvPicPr>
          <p:nvPr/>
        </p:nvPicPr>
        <p:blipFill>
          <a:blip r:embed="rId4"/>
          <a:stretch>
            <a:fillRect/>
          </a:stretch>
        </p:blipFill>
        <p:spPr>
          <a:xfrm>
            <a:off x="1571625" y="2291715"/>
            <a:ext cx="9418320" cy="2877820"/>
          </a:xfrm>
          <a:prstGeom prst="rect">
            <a:avLst/>
          </a:prstGeom>
        </p:spPr>
      </p:pic>
      <p:sp>
        <p:nvSpPr>
          <p:cNvPr id="2" name="文本框 1"/>
          <p:cNvSpPr txBox="1"/>
          <p:nvPr/>
        </p:nvSpPr>
        <p:spPr>
          <a:xfrm>
            <a:off x="2006600" y="2436495"/>
            <a:ext cx="8435340" cy="2584450"/>
          </a:xfrm>
          <a:prstGeom prst="rect">
            <a:avLst/>
          </a:prstGeom>
          <a:noFill/>
        </p:spPr>
        <p:txBody>
          <a:bodyPr wrap="none" rtlCol="0">
            <a:spAutoFit/>
          </a:bodyPr>
          <a:lstStyle/>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public class Example13 {</a:t>
            </a: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public static void main(String[] args) {</a:t>
            </a: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int x = 1;          </a:t>
            </a:r>
            <a:r>
              <a:rPr lang="en-US" altLang="zh-CN" sz="1800" dirty="0">
                <a:solidFill>
                  <a:srgbClr val="595959"/>
                </a:solidFill>
                <a:latin typeface="微软雅黑" panose="020B0503020204020204" pitchFamily="34" charset="-122"/>
                <a:ea typeface="微软雅黑" panose="020B0503020204020204" pitchFamily="34" charset="-122"/>
              </a:rPr>
              <a:t>  </a:t>
            </a:r>
            <a:r>
              <a:rPr lang="zh-CN" altLang="en-US" sz="1800" dirty="0">
                <a:solidFill>
                  <a:srgbClr val="595959"/>
                </a:solidFill>
                <a:latin typeface="微软雅黑" panose="020B0503020204020204" pitchFamily="34" charset="-122"/>
                <a:ea typeface="微软雅黑" panose="020B0503020204020204" pitchFamily="34" charset="-122"/>
              </a:rPr>
              <a:t>// 定义变量x，初始值为1</a:t>
            </a: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do {</a:t>
            </a: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System.out.println("x = " + x); // 打印x的值</a:t>
            </a: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x++; // 将x的值自增</a:t>
            </a: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 while (x &lt;= 4); // 循环条件</a:t>
            </a: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a:t>
            </a: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5" name="TextBox 35"/>
          <p:cNvSpPr txBox="1">
            <a:spLocks noChangeArrowheads="1"/>
          </p:cNvSpPr>
          <p:nvPr/>
        </p:nvSpPr>
        <p:spPr bwMode="auto">
          <a:xfrm>
            <a:off x="3140075" y="1242060"/>
            <a:ext cx="804735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使用</a:t>
            </a:r>
            <a:r>
              <a:rPr lang="en-US" altLang="zh-CN" sz="2000" dirty="0">
                <a:solidFill>
                  <a:srgbClr val="1369B2"/>
                </a:solidFill>
                <a:latin typeface="微软雅黑" panose="020B0503020204020204" pitchFamily="34" charset="-122"/>
                <a:ea typeface="微软雅黑" panose="020B0503020204020204" pitchFamily="34" charset="-122"/>
                <a:sym typeface="+mn-ea"/>
              </a:rPr>
              <a:t>do…while</a:t>
            </a:r>
            <a:r>
              <a:rPr lang="zh-CN" altLang="zh-CN" sz="2000" dirty="0">
                <a:solidFill>
                  <a:srgbClr val="1369B2"/>
                </a:solidFill>
                <a:latin typeface="微软雅黑" panose="020B0503020204020204" pitchFamily="34" charset="-122"/>
                <a:ea typeface="微软雅黑" panose="020B0503020204020204" pitchFamily="34" charset="-122"/>
                <a:sym typeface="+mn-ea"/>
              </a:rPr>
              <a:t>循环语句</a:t>
            </a:r>
            <a:r>
              <a:rPr lang="zh-CN" altLang="zh-CN" sz="2000" dirty="0">
                <a:solidFill>
                  <a:srgbClr val="595959"/>
                </a:solidFill>
                <a:latin typeface="微软雅黑" panose="020B0503020204020204" pitchFamily="34" charset="-122"/>
                <a:ea typeface="微软雅黑" panose="020B0503020204020204" pitchFamily="34" charset="-122"/>
                <a:sym typeface="+mn-ea"/>
              </a:rPr>
              <a:t>输出</a:t>
            </a:r>
            <a:r>
              <a:rPr lang="en-US" altLang="zh-CN" sz="2000" dirty="0">
                <a:solidFill>
                  <a:srgbClr val="595959"/>
                </a:solidFill>
                <a:latin typeface="微软雅黑" panose="020B0503020204020204" pitchFamily="34" charset="-122"/>
                <a:ea typeface="微软雅黑" panose="020B0503020204020204" pitchFamily="34" charset="-122"/>
                <a:sym typeface="+mn-ea"/>
              </a:rPr>
              <a:t>1~4</a:t>
            </a:r>
            <a:r>
              <a:rPr lang="zh-CN" altLang="zh-CN" sz="2000" dirty="0">
                <a:solidFill>
                  <a:srgbClr val="595959"/>
                </a:solidFill>
                <a:latin typeface="微软雅黑" panose="020B0503020204020204" pitchFamily="34" charset="-122"/>
                <a:ea typeface="微软雅黑" panose="020B0503020204020204" pitchFamily="34" charset="-122"/>
                <a:sym typeface="+mn-ea"/>
              </a:rPr>
              <a:t>之间的自然数</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具体代码如下所示</a:t>
            </a:r>
            <a:r>
              <a:rPr lang="zh-CN" altLang="zh-CN" sz="2000" dirty="0">
                <a:solidFill>
                  <a:srgbClr val="595959"/>
                </a:solidFill>
                <a:latin typeface="微软雅黑" panose="020B0503020204020204" pitchFamily="34" charset="-122"/>
                <a:ea typeface="微软雅黑" panose="020B0503020204020204" pitchFamily="34" charset="-122"/>
              </a:rPr>
              <a:t>。</a:t>
            </a:r>
          </a:p>
        </p:txBody>
      </p:sp>
      <p:sp>
        <p:nvSpPr>
          <p:cNvPr id="6" name="Chevron 3"/>
          <p:cNvSpPr/>
          <p:nvPr>
            <p:custDataLst>
              <p:tags r:id="rId1"/>
            </p:custDataLst>
          </p:nvPr>
        </p:nvSpPr>
        <p:spPr>
          <a:xfrm>
            <a:off x="1074821" y="127571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89243" y="141567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2.5.2 do…while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pic>
        <p:nvPicPr>
          <p:cNvPr id="4915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449" y="2203099"/>
            <a:ext cx="5652429" cy="2307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hevron 3"/>
          <p:cNvSpPr/>
          <p:nvPr>
            <p:custDataLst>
              <p:tags r:id="rId1"/>
            </p:custDataLst>
          </p:nvPr>
        </p:nvSpPr>
        <p:spPr>
          <a:xfrm>
            <a:off x="1054100" y="1092200"/>
            <a:ext cx="2510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468288"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5" name="文本框 4"/>
          <p:cNvSpPr txBox="1"/>
          <p:nvPr/>
        </p:nvSpPr>
        <p:spPr>
          <a:xfrm>
            <a:off x="3597275" y="1092200"/>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中的注释</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MH_SubTitle_1"/>
          <p:cNvSpPr/>
          <p:nvPr>
            <p:custDataLst>
              <p:tags r:id="rId1"/>
            </p:custDataLst>
          </p:nvPr>
        </p:nvSpPr>
        <p:spPr>
          <a:xfrm>
            <a:off x="1679575" y="2564130"/>
            <a:ext cx="1512570" cy="511175"/>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914400">
              <a:defRPr/>
            </a:pPr>
            <a:r>
              <a:rPr lang="zh-CN" altLang="en-US" sz="2000" dirty="0">
                <a:solidFill>
                  <a:srgbClr val="FFFFFF"/>
                </a:solidFill>
                <a:latin typeface="微软雅黑" panose="020B0503020204020204" pitchFamily="34" charset="-122"/>
                <a:ea typeface="微软雅黑" panose="020B0503020204020204" pitchFamily="34" charset="-122"/>
              </a:rPr>
              <a:t>单行注释</a:t>
            </a:r>
          </a:p>
        </p:txBody>
      </p:sp>
      <p:sp>
        <p:nvSpPr>
          <p:cNvPr id="20" name="MH_Text_1"/>
          <p:cNvSpPr>
            <a:spLocks noChangeArrowheads="1"/>
          </p:cNvSpPr>
          <p:nvPr>
            <p:custDataLst>
              <p:tags r:id="rId2"/>
            </p:custDataLst>
          </p:nvPr>
        </p:nvSpPr>
        <p:spPr bwMode="auto">
          <a:xfrm>
            <a:off x="3764692" y="2099832"/>
            <a:ext cx="6364029" cy="144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defTabSz="914400" fontAlgn="auto">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rPr>
              <a:t>单行注释用于对程序中的</a:t>
            </a:r>
            <a:r>
              <a:rPr lang="zh-CN" altLang="zh-CN" sz="2000" dirty="0">
                <a:solidFill>
                  <a:srgbClr val="1369B2"/>
                </a:solidFill>
                <a:latin typeface="微软雅黑" panose="020B0503020204020204" pitchFamily="34" charset="-122"/>
                <a:ea typeface="微软雅黑" panose="020B0503020204020204" pitchFamily="34" charset="-122"/>
              </a:rPr>
              <a:t>某一行代码</a:t>
            </a:r>
            <a:r>
              <a:rPr lang="zh-CN" altLang="zh-CN" sz="2000" dirty="0">
                <a:solidFill>
                  <a:srgbClr val="595959"/>
                </a:solidFill>
                <a:latin typeface="微软雅黑" panose="020B0503020204020204" pitchFamily="34" charset="-122"/>
                <a:ea typeface="微软雅黑" panose="020B0503020204020204" pitchFamily="34" charset="-122"/>
              </a:rPr>
              <a:t>进行解释，一般用来</a:t>
            </a:r>
            <a:r>
              <a:rPr lang="zh-CN" altLang="zh-CN" sz="2000" dirty="0">
                <a:solidFill>
                  <a:srgbClr val="1369B2"/>
                </a:solidFill>
                <a:latin typeface="微软雅黑" panose="020B0503020204020204" pitchFamily="34" charset="-122"/>
                <a:ea typeface="微软雅黑" panose="020B0503020204020204" pitchFamily="34" charset="-122"/>
              </a:rPr>
              <a:t>注释局部变量</a:t>
            </a:r>
            <a:r>
              <a:rPr lang="zh-CN" altLang="zh-CN" sz="2000" dirty="0">
                <a:solidFill>
                  <a:srgbClr val="595959"/>
                </a:solidFill>
                <a:latin typeface="微软雅黑" panose="020B0503020204020204" pitchFamily="34" charset="-122"/>
                <a:ea typeface="微软雅黑" panose="020B0503020204020204" pitchFamily="34" charset="-122"/>
              </a:rPr>
              <a:t>。单行注释用符号</a:t>
            </a:r>
            <a:r>
              <a:rPr lang="zh-CN"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表示，“</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”后面为被注释的内容</a:t>
            </a:r>
            <a:r>
              <a:rPr lang="zh-CN" altLang="en-US" sz="2000" dirty="0">
                <a:solidFill>
                  <a:srgbClr val="595959"/>
                </a:solidFill>
                <a:latin typeface="微软雅黑" panose="020B0503020204020204" pitchFamily="34" charset="-122"/>
                <a:ea typeface="微软雅黑" panose="020B0503020204020204" pitchFamily="34" charset="-122"/>
                <a:sym typeface="+mn-ea"/>
              </a:rPr>
              <a:t>。</a:t>
            </a:r>
          </a:p>
        </p:txBody>
      </p:sp>
      <p:pic>
        <p:nvPicPr>
          <p:cNvPr id="8" name="图片 7"/>
          <p:cNvPicPr>
            <a:picLocks noChangeAspect="1"/>
          </p:cNvPicPr>
          <p:nvPr/>
        </p:nvPicPr>
        <p:blipFill>
          <a:blip r:embed="rId6"/>
          <a:stretch>
            <a:fillRect/>
          </a:stretch>
        </p:blipFill>
        <p:spPr>
          <a:xfrm>
            <a:off x="2817495" y="4055745"/>
            <a:ext cx="6555740" cy="933450"/>
          </a:xfrm>
          <a:prstGeom prst="rect">
            <a:avLst/>
          </a:prstGeom>
        </p:spPr>
      </p:pic>
      <p:sp>
        <p:nvSpPr>
          <p:cNvPr id="9" name="矩形 8"/>
          <p:cNvSpPr/>
          <p:nvPr/>
        </p:nvSpPr>
        <p:spPr>
          <a:xfrm>
            <a:off x="3858260" y="4269105"/>
            <a:ext cx="4503420" cy="50673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int c = 10;      // 定义一个整型变量</a:t>
            </a:r>
          </a:p>
        </p:txBody>
      </p:sp>
      <p:sp>
        <p:nvSpPr>
          <p:cNvPr id="3" name="Chevron 3"/>
          <p:cNvSpPr/>
          <p:nvPr>
            <p:custDataLst>
              <p:tags r:id="rId3"/>
            </p:custDataLst>
          </p:nvPr>
        </p:nvSpPr>
        <p:spPr>
          <a:xfrm>
            <a:off x="1143635" y="1105535"/>
            <a:ext cx="31819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14313" y="1245494"/>
            <a:ext cx="2720340"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sym typeface="+mn-ea"/>
              </a:rPr>
              <a:t>Java</a:t>
            </a:r>
            <a:r>
              <a:rPr lang="zh-CN" altLang="en-US" sz="2000" dirty="0">
                <a:solidFill>
                  <a:srgbClr val="1369B2"/>
                </a:solidFill>
                <a:latin typeface="微软雅黑" panose="020B0503020204020204" pitchFamily="34" charset="-122"/>
                <a:ea typeface="微软雅黑" panose="020B0503020204020204" pitchFamily="34" charset="-122"/>
                <a:sym typeface="+mn-ea"/>
              </a:rPr>
              <a:t>中的注释分类说明</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2.5.3 for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275330"/>
            <a:ext cx="4352925" cy="1043940"/>
            <a:chOff x="8472" y="5681"/>
            <a:chExt cx="6855" cy="1644"/>
          </a:xfrm>
        </p:grpSpPr>
        <p:sp>
          <p:nvSpPr>
            <p:cNvPr id="15" name="TextBox 35"/>
            <p:cNvSpPr txBox="1">
              <a:spLocks noChangeArrowheads="1"/>
            </p:cNvSpPr>
            <p:nvPr/>
          </p:nvSpPr>
          <p:spPr bwMode="auto">
            <a:xfrm>
              <a:off x="9159" y="5681"/>
              <a:ext cx="616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en-US" altLang="zh-CN" sz="2000" dirty="0">
                  <a:solidFill>
                    <a:srgbClr val="1369B2"/>
                  </a:solidFill>
                  <a:latin typeface="微软雅黑" panose="020B0503020204020204" pitchFamily="34" charset="-122"/>
                  <a:ea typeface="微软雅黑" panose="020B0503020204020204" pitchFamily="34" charset="-122"/>
                  <a:sym typeface="+mn-ea"/>
                </a:rPr>
                <a:t>for</a:t>
              </a:r>
              <a:r>
                <a:rPr lang="zh-CN" altLang="en-US" sz="2000" dirty="0">
                  <a:solidFill>
                    <a:srgbClr val="1369B2"/>
                  </a:solidFill>
                  <a:latin typeface="微软雅黑" panose="020B0503020204020204" pitchFamily="34" charset="-122"/>
                  <a:ea typeface="微软雅黑" panose="020B0503020204020204" pitchFamily="34" charset="-122"/>
                </a:rPr>
                <a:t>循环结构语句，</a:t>
              </a:r>
              <a:r>
                <a:rPr lang="zh-CN" altLang="zh-CN" sz="2000" dirty="0">
                  <a:solidFill>
                    <a:srgbClr val="595959"/>
                  </a:solidFill>
                  <a:latin typeface="微软雅黑" panose="020B0503020204020204" pitchFamily="34" charset="-122"/>
                  <a:ea typeface="微软雅黑" panose="020B0503020204020204" pitchFamily="34" charset="-122"/>
                </a:rPr>
                <a:t>能够使用</a:t>
              </a:r>
              <a:r>
                <a:rPr lang="en-US" altLang="zh-CN" sz="2000" dirty="0">
                  <a:solidFill>
                    <a:srgbClr val="1369B2"/>
                  </a:solidFill>
                  <a:latin typeface="微软雅黑" panose="020B0503020204020204" pitchFamily="34" charset="-122"/>
                  <a:ea typeface="微软雅黑" panose="020B0503020204020204" pitchFamily="34" charset="-122"/>
                </a:rPr>
                <a:t>for</a:t>
              </a:r>
              <a:r>
                <a:rPr lang="zh-CN" altLang="zh-CN" sz="2000" dirty="0">
                  <a:solidFill>
                    <a:srgbClr val="1369B2"/>
                  </a:solidFill>
                  <a:latin typeface="微软雅黑" panose="020B0503020204020204" pitchFamily="34" charset="-122"/>
                  <a:ea typeface="微软雅黑" panose="020B0503020204020204" pitchFamily="34" charset="-122"/>
                </a:rPr>
                <a:t>循环语句</a:t>
              </a:r>
              <a:r>
                <a:rPr lang="zh-CN" altLang="zh-CN" sz="2000" dirty="0">
                  <a:solidFill>
                    <a:srgbClr val="595959"/>
                  </a:solidFill>
                  <a:latin typeface="微软雅黑" panose="020B0503020204020204" pitchFamily="34" charset="-122"/>
                  <a:ea typeface="微软雅黑" panose="020B0503020204020204" pitchFamily="34" charset="-122"/>
                </a:rPr>
                <a:t>执行循环</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2.5.3 for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sp>
        <p:nvSpPr>
          <p:cNvPr id="2" name="文本框 1"/>
          <p:cNvSpPr txBox="1"/>
          <p:nvPr/>
        </p:nvSpPr>
        <p:spPr>
          <a:xfrm>
            <a:off x="1143635" y="5229225"/>
            <a:ext cx="9484995" cy="1014730"/>
          </a:xfrm>
          <a:prstGeom prst="rect">
            <a:avLst/>
          </a:prstGeom>
          <a:noFill/>
        </p:spPr>
        <p:txBody>
          <a:bodyPr wrap="none" rtlCol="0" anchor="t">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在上面的语法格式中，for关键字后面()中包括了</a:t>
            </a:r>
            <a:r>
              <a:rPr lang="en-US" altLang="zh-CN" sz="2000" dirty="0">
                <a:solidFill>
                  <a:srgbClr val="595959"/>
                </a:solidFill>
                <a:latin typeface="微软雅黑" panose="020B0503020204020204" pitchFamily="34" charset="-122"/>
                <a:ea typeface="微软雅黑" panose="020B0503020204020204" pitchFamily="34" charset="-122"/>
                <a:sym typeface="+mn-ea"/>
              </a:rPr>
              <a:t>3</a:t>
            </a:r>
            <a:r>
              <a:rPr lang="zh-CN" altLang="zh-CN" sz="2000" dirty="0">
                <a:solidFill>
                  <a:srgbClr val="595959"/>
                </a:solidFill>
                <a:latin typeface="微软雅黑" panose="020B0503020204020204" pitchFamily="34" charset="-122"/>
                <a:ea typeface="微软雅黑" panose="020B0503020204020204" pitchFamily="34" charset="-122"/>
                <a:sym typeface="+mn-ea"/>
              </a:rPr>
              <a:t>部分内容，分别是初始化表达式、</a:t>
            </a: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循环条件和操作表达式，它们之间用分号（;）分隔，{}中的执行语句为循环体。</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
        <p:nvSpPr>
          <p:cNvPr id="4" name="TextBox 35"/>
          <p:cNvSpPr txBox="1">
            <a:spLocks noChangeArrowheads="1"/>
          </p:cNvSpPr>
          <p:nvPr/>
        </p:nvSpPr>
        <p:spPr bwMode="auto">
          <a:xfrm>
            <a:off x="4157345" y="981710"/>
            <a:ext cx="697166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pPr>
            <a:r>
              <a:rPr lang="en-US" altLang="zh-CN" sz="2000" dirty="0">
                <a:solidFill>
                  <a:srgbClr val="1369B2"/>
                </a:solidFill>
                <a:latin typeface="微软雅黑" panose="020B0503020204020204" pitchFamily="34" charset="-122"/>
                <a:ea typeface="微软雅黑" panose="020B0503020204020204" pitchFamily="34" charset="-122"/>
                <a:sym typeface="+mn-ea"/>
              </a:rPr>
              <a:t>for</a:t>
            </a:r>
            <a:r>
              <a:rPr lang="zh-CN" altLang="zh-CN" sz="2000" dirty="0">
                <a:solidFill>
                  <a:srgbClr val="1369B2"/>
                </a:solidFill>
                <a:latin typeface="微软雅黑" panose="020B0503020204020204" pitchFamily="34" charset="-122"/>
                <a:ea typeface="微软雅黑" panose="020B0503020204020204" pitchFamily="34" charset="-122"/>
                <a:sym typeface="+mn-ea"/>
              </a:rPr>
              <a:t>循环语句</a:t>
            </a:r>
            <a:r>
              <a:rPr lang="zh-CN" altLang="zh-CN" sz="2000" dirty="0">
                <a:solidFill>
                  <a:srgbClr val="595959"/>
                </a:solidFill>
                <a:latin typeface="微软雅黑" panose="020B0503020204020204" pitchFamily="34" charset="-122"/>
                <a:ea typeface="微软雅黑" panose="020B0503020204020204" pitchFamily="34" charset="-122"/>
                <a:sym typeface="+mn-ea"/>
              </a:rPr>
              <a:t>是最常用的</a:t>
            </a:r>
            <a:r>
              <a:rPr lang="zh-CN" altLang="zh-CN" sz="2000" dirty="0">
                <a:solidFill>
                  <a:srgbClr val="1369B2"/>
                </a:solidFill>
                <a:latin typeface="微软雅黑" panose="020B0503020204020204" pitchFamily="34" charset="-122"/>
                <a:ea typeface="微软雅黑" panose="020B0503020204020204" pitchFamily="34" charset="-122"/>
                <a:sym typeface="+mn-ea"/>
              </a:rPr>
              <a:t>循环</a:t>
            </a:r>
            <a:r>
              <a:rPr lang="zh-CN" altLang="zh-CN" sz="2000" dirty="0">
                <a:solidFill>
                  <a:srgbClr val="595959"/>
                </a:solidFill>
                <a:latin typeface="微软雅黑" panose="020B0503020204020204" pitchFamily="34" charset="-122"/>
                <a:ea typeface="微软雅黑" panose="020B0503020204020204" pitchFamily="34" charset="-122"/>
                <a:sym typeface="+mn-ea"/>
              </a:rPr>
              <a:t>语句，一般用在循环次数已知的情况下。</a:t>
            </a:r>
            <a:r>
              <a:rPr lang="en-US" altLang="zh-CN" sz="2000" dirty="0">
                <a:solidFill>
                  <a:srgbClr val="595959"/>
                </a:solidFill>
                <a:latin typeface="微软雅黑" panose="020B0503020204020204" pitchFamily="34" charset="-122"/>
                <a:ea typeface="微软雅黑" panose="020B0503020204020204" pitchFamily="34" charset="-122"/>
                <a:sym typeface="+mn-ea"/>
              </a:rPr>
              <a:t>for</a:t>
            </a:r>
            <a:r>
              <a:rPr lang="zh-CN" altLang="zh-CN" sz="2000" dirty="0">
                <a:solidFill>
                  <a:srgbClr val="595959"/>
                </a:solidFill>
                <a:latin typeface="微软雅黑" panose="020B0503020204020204" pitchFamily="34" charset="-122"/>
                <a:ea typeface="微软雅黑" panose="020B0503020204020204" pitchFamily="34" charset="-122"/>
                <a:sym typeface="+mn-ea"/>
              </a:rPr>
              <a:t>循环语句的语法格式如下</a:t>
            </a:r>
            <a:r>
              <a:rPr lang="zh-CN" altLang="zh-CN" sz="2000" dirty="0">
                <a:solidFill>
                  <a:srgbClr val="595959"/>
                </a:solidFill>
                <a:latin typeface="微软雅黑" panose="020B0503020204020204" pitchFamily="34" charset="-122"/>
                <a:ea typeface="微软雅黑" panose="020B0503020204020204" pitchFamily="34" charset="-122"/>
              </a:rPr>
              <a:t>。</a:t>
            </a:r>
          </a:p>
        </p:txBody>
      </p:sp>
      <p:sp>
        <p:nvSpPr>
          <p:cNvPr id="5" name="Chevron 3"/>
          <p:cNvSpPr/>
          <p:nvPr>
            <p:custDataLst>
              <p:tags r:id="rId1"/>
            </p:custDataLst>
          </p:nvPr>
        </p:nvSpPr>
        <p:spPr>
          <a:xfrm>
            <a:off x="1143635" y="1185545"/>
            <a:ext cx="30137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14313" y="1325504"/>
            <a:ext cx="2561590"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rPr>
              <a:t>for</a:t>
            </a:r>
            <a:r>
              <a:rPr sz="2000" dirty="0">
                <a:solidFill>
                  <a:srgbClr val="1369B2"/>
                </a:solidFill>
                <a:latin typeface="微软雅黑" panose="020B0503020204020204" pitchFamily="34" charset="-122"/>
                <a:ea typeface="微软雅黑" panose="020B0503020204020204" pitchFamily="34" charset="-122"/>
              </a:rPr>
              <a:t>循环语句</a:t>
            </a:r>
            <a:r>
              <a:rPr lang="zh-CN" altLang="en-US" sz="2000" dirty="0">
                <a:solidFill>
                  <a:srgbClr val="1369B2"/>
                </a:solidFill>
                <a:latin typeface="微软雅黑" panose="020B0503020204020204" pitchFamily="34" charset="-122"/>
                <a:ea typeface="微软雅黑" panose="020B0503020204020204" pitchFamily="34" charset="-122"/>
              </a:rPr>
              <a:t>语法格式</a:t>
            </a:r>
          </a:p>
        </p:txBody>
      </p:sp>
      <p:pic>
        <p:nvPicPr>
          <p:cNvPr id="7" name="图片 6"/>
          <p:cNvPicPr>
            <a:picLocks noChangeAspect="1"/>
          </p:cNvPicPr>
          <p:nvPr/>
        </p:nvPicPr>
        <p:blipFill>
          <a:blip r:embed="rId4"/>
          <a:stretch>
            <a:fillRect/>
          </a:stretch>
        </p:blipFill>
        <p:spPr>
          <a:xfrm>
            <a:off x="2926715" y="2493010"/>
            <a:ext cx="6471285" cy="2179955"/>
          </a:xfrm>
          <a:prstGeom prst="rect">
            <a:avLst/>
          </a:prstGeom>
        </p:spPr>
      </p:pic>
      <p:sp>
        <p:nvSpPr>
          <p:cNvPr id="8" name="矩形 7"/>
          <p:cNvSpPr/>
          <p:nvPr/>
        </p:nvSpPr>
        <p:spPr>
          <a:xfrm>
            <a:off x="3766185" y="2710815"/>
            <a:ext cx="5217160" cy="1753235"/>
          </a:xfrm>
          <a:prstGeom prst="rect">
            <a:avLst/>
          </a:prstGeom>
        </p:spPr>
        <p:txBody>
          <a:bodyPr wrap="square">
            <a:spAutoFit/>
          </a:bodyPr>
          <a:lstStyle/>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for（初始化表达式; 循环条件; 操作表达式）{</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2.5.3 for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sp>
        <p:nvSpPr>
          <p:cNvPr id="2" name="文本框 1"/>
          <p:cNvSpPr txBox="1"/>
          <p:nvPr/>
        </p:nvSpPr>
        <p:spPr>
          <a:xfrm>
            <a:off x="1143635" y="3933825"/>
            <a:ext cx="10122535" cy="2399665"/>
          </a:xfrm>
          <a:prstGeom prst="rect">
            <a:avLst/>
          </a:prstGeom>
          <a:noFill/>
        </p:spPr>
        <p:txBody>
          <a:bodyPr wrap="none" rtlCol="0" anchor="t">
            <a:spAutoFit/>
          </a:bodyPr>
          <a:lstStyle/>
          <a:p>
            <a:pPr indent="0"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第一步，执行①</a:t>
            </a:r>
          </a:p>
          <a:p>
            <a:pPr indent="0"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第二步，执行②，如果判断结果为true，执行第三步，如果判断结果为false，执行第五步</a:t>
            </a:r>
          </a:p>
          <a:p>
            <a:pPr indent="0"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第三步，执行④</a:t>
            </a:r>
          </a:p>
          <a:p>
            <a:pPr indent="0"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第四步，执行③，然后重复执行第二步</a:t>
            </a:r>
          </a:p>
          <a:p>
            <a:pPr indent="0"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第五步，退出循环</a:t>
            </a:r>
          </a:p>
        </p:txBody>
      </p:sp>
      <p:sp>
        <p:nvSpPr>
          <p:cNvPr id="4" name="TextBox 35"/>
          <p:cNvSpPr txBox="1">
            <a:spLocks noChangeArrowheads="1"/>
          </p:cNvSpPr>
          <p:nvPr/>
        </p:nvSpPr>
        <p:spPr bwMode="auto">
          <a:xfrm>
            <a:off x="3942080" y="838200"/>
            <a:ext cx="766508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pPr>
            <a:r>
              <a:rPr altLang="zh-CN" sz="2000" dirty="0">
                <a:solidFill>
                  <a:srgbClr val="595959"/>
                </a:solidFill>
                <a:latin typeface="微软雅黑" panose="020B0503020204020204" pitchFamily="34" charset="-122"/>
                <a:ea typeface="微软雅黑" panose="020B0503020204020204" pitchFamily="34" charset="-122"/>
                <a:sym typeface="+mn-ea"/>
              </a:rPr>
              <a:t>用①表示初始化表达式，②表示循环条件，③表示操作表达式，④表示循环体，通过序号分析for循环的执行流程</a:t>
            </a:r>
            <a:r>
              <a:rPr lang="zh-CN" sz="2000" dirty="0">
                <a:solidFill>
                  <a:srgbClr val="595959"/>
                </a:solidFill>
                <a:latin typeface="微软雅黑" panose="020B0503020204020204" pitchFamily="34" charset="-122"/>
                <a:ea typeface="微软雅黑" panose="020B0503020204020204" pitchFamily="34" charset="-122"/>
                <a:sym typeface="+mn-ea"/>
              </a:rPr>
              <a:t>，具体分析</a:t>
            </a:r>
            <a:r>
              <a:rPr lang="zh-CN" altLang="zh-CN" sz="2000" dirty="0">
                <a:solidFill>
                  <a:srgbClr val="595959"/>
                </a:solidFill>
                <a:latin typeface="微软雅黑" panose="020B0503020204020204" pitchFamily="34" charset="-122"/>
                <a:ea typeface="微软雅黑" panose="020B0503020204020204" pitchFamily="34" charset="-122"/>
                <a:sym typeface="+mn-ea"/>
              </a:rPr>
              <a:t>如下</a:t>
            </a:r>
            <a:r>
              <a:rPr lang="zh-CN" altLang="zh-CN" sz="2000" dirty="0">
                <a:solidFill>
                  <a:srgbClr val="595959"/>
                </a:solidFill>
                <a:latin typeface="微软雅黑" panose="020B0503020204020204" pitchFamily="34" charset="-122"/>
                <a:ea typeface="微软雅黑" panose="020B0503020204020204" pitchFamily="34" charset="-122"/>
              </a:rPr>
              <a:t>。</a:t>
            </a:r>
          </a:p>
        </p:txBody>
      </p:sp>
      <p:sp>
        <p:nvSpPr>
          <p:cNvPr id="5" name="Chevron 3"/>
          <p:cNvSpPr/>
          <p:nvPr>
            <p:custDataLst>
              <p:tags r:id="rId1"/>
            </p:custDataLst>
          </p:nvPr>
        </p:nvSpPr>
        <p:spPr>
          <a:xfrm>
            <a:off x="1000125" y="1042035"/>
            <a:ext cx="30137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270803" y="1181994"/>
            <a:ext cx="2561590"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rPr>
              <a:t>for</a:t>
            </a:r>
            <a:r>
              <a:rPr sz="2000" dirty="0">
                <a:solidFill>
                  <a:srgbClr val="1369B2"/>
                </a:solidFill>
                <a:latin typeface="微软雅黑" panose="020B0503020204020204" pitchFamily="34" charset="-122"/>
                <a:ea typeface="微软雅黑" panose="020B0503020204020204" pitchFamily="34" charset="-122"/>
              </a:rPr>
              <a:t>循环语句</a:t>
            </a:r>
            <a:r>
              <a:rPr lang="zh-CN" altLang="en-US" sz="2000" dirty="0">
                <a:solidFill>
                  <a:srgbClr val="1369B2"/>
                </a:solidFill>
                <a:latin typeface="微软雅黑" panose="020B0503020204020204" pitchFamily="34" charset="-122"/>
                <a:ea typeface="微软雅黑" panose="020B0503020204020204" pitchFamily="34" charset="-122"/>
              </a:rPr>
              <a:t>语法分析</a:t>
            </a:r>
          </a:p>
        </p:txBody>
      </p:sp>
      <p:pic>
        <p:nvPicPr>
          <p:cNvPr id="7" name="图片 6"/>
          <p:cNvPicPr>
            <a:picLocks noChangeAspect="1"/>
          </p:cNvPicPr>
          <p:nvPr/>
        </p:nvPicPr>
        <p:blipFill>
          <a:blip r:embed="rId4"/>
          <a:stretch>
            <a:fillRect/>
          </a:stretch>
        </p:blipFill>
        <p:spPr>
          <a:xfrm>
            <a:off x="3859530" y="2134235"/>
            <a:ext cx="4481195" cy="1556385"/>
          </a:xfrm>
          <a:prstGeom prst="rect">
            <a:avLst/>
          </a:prstGeom>
        </p:spPr>
      </p:pic>
      <p:sp>
        <p:nvSpPr>
          <p:cNvPr id="8" name="矩形 7"/>
          <p:cNvSpPr/>
          <p:nvPr/>
        </p:nvSpPr>
        <p:spPr>
          <a:xfrm>
            <a:off x="4699000" y="2208530"/>
            <a:ext cx="3359785" cy="1337945"/>
          </a:xfrm>
          <a:prstGeom prst="rect">
            <a:avLst/>
          </a:prstGeom>
        </p:spPr>
        <p:txBody>
          <a:bodyPr wrap="square">
            <a:spAutoFit/>
          </a:bodyPr>
          <a:lstStyle/>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for（① ; ② ; ③）{</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④</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2.5.3 for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sp>
        <p:nvSpPr>
          <p:cNvPr id="2" name="TextBox 35"/>
          <p:cNvSpPr txBox="1">
            <a:spLocks noChangeArrowheads="1"/>
          </p:cNvSpPr>
          <p:nvPr/>
        </p:nvSpPr>
        <p:spPr bwMode="auto">
          <a:xfrm>
            <a:off x="3215005" y="1248410"/>
            <a:ext cx="804735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下面通过对自然数</a:t>
            </a:r>
            <a:r>
              <a:rPr lang="en-US" altLang="zh-CN" sz="2000" dirty="0">
                <a:solidFill>
                  <a:srgbClr val="595959"/>
                </a:solidFill>
                <a:latin typeface="微软雅黑" panose="020B0503020204020204" pitchFamily="34" charset="-122"/>
                <a:ea typeface="微软雅黑" panose="020B0503020204020204" pitchFamily="34" charset="-122"/>
                <a:sym typeface="+mn-ea"/>
              </a:rPr>
              <a:t>1~4</a:t>
            </a:r>
            <a:r>
              <a:rPr lang="zh-CN" altLang="zh-CN" sz="2000" dirty="0">
                <a:solidFill>
                  <a:srgbClr val="595959"/>
                </a:solidFill>
                <a:latin typeface="微软雅黑" panose="020B0503020204020204" pitchFamily="34" charset="-122"/>
                <a:ea typeface="微软雅黑" panose="020B0503020204020204" pitchFamily="34" charset="-122"/>
                <a:sym typeface="+mn-ea"/>
              </a:rPr>
              <a:t>求和演示</a:t>
            </a:r>
            <a:r>
              <a:rPr lang="en-US" altLang="zh-CN" sz="2000" dirty="0">
                <a:solidFill>
                  <a:srgbClr val="595959"/>
                </a:solidFill>
                <a:latin typeface="微软雅黑" panose="020B0503020204020204" pitchFamily="34" charset="-122"/>
                <a:ea typeface="微软雅黑" panose="020B0503020204020204" pitchFamily="34" charset="-122"/>
                <a:sym typeface="+mn-ea"/>
              </a:rPr>
              <a:t>for</a:t>
            </a:r>
            <a:r>
              <a:rPr lang="zh-CN" altLang="zh-CN" sz="2000" dirty="0">
                <a:solidFill>
                  <a:srgbClr val="595959"/>
                </a:solidFill>
                <a:latin typeface="微软雅黑" panose="020B0503020204020204" pitchFamily="34" charset="-122"/>
                <a:ea typeface="微软雅黑" panose="020B0503020204020204" pitchFamily="34" charset="-122"/>
                <a:sym typeface="+mn-ea"/>
              </a:rPr>
              <a:t>循环的使用</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具体代码如下所示</a:t>
            </a:r>
            <a:r>
              <a:rPr lang="zh-CN" altLang="zh-CN" sz="2000" dirty="0">
                <a:solidFill>
                  <a:srgbClr val="595959"/>
                </a:solidFill>
                <a:latin typeface="微软雅黑" panose="020B0503020204020204" pitchFamily="34" charset="-122"/>
                <a:ea typeface="微软雅黑" panose="020B0503020204020204" pitchFamily="34" charset="-122"/>
              </a:rPr>
              <a:t>。</a:t>
            </a:r>
          </a:p>
        </p:txBody>
      </p:sp>
      <p:sp>
        <p:nvSpPr>
          <p:cNvPr id="6" name="Chevron 3"/>
          <p:cNvSpPr/>
          <p:nvPr>
            <p:custDataLst>
              <p:tags r:id="rId1"/>
            </p:custDataLst>
          </p:nvPr>
        </p:nvSpPr>
        <p:spPr>
          <a:xfrm>
            <a:off x="1074821" y="127571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89243" y="141567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pic>
        <p:nvPicPr>
          <p:cNvPr id="8" name="图片 7"/>
          <p:cNvPicPr>
            <a:picLocks noChangeAspect="1"/>
          </p:cNvPicPr>
          <p:nvPr/>
        </p:nvPicPr>
        <p:blipFill>
          <a:blip r:embed="rId4"/>
          <a:stretch>
            <a:fillRect/>
          </a:stretch>
        </p:blipFill>
        <p:spPr>
          <a:xfrm>
            <a:off x="1571625" y="2291715"/>
            <a:ext cx="9418320" cy="2877820"/>
          </a:xfrm>
          <a:prstGeom prst="rect">
            <a:avLst/>
          </a:prstGeom>
        </p:spPr>
      </p:pic>
      <p:sp>
        <p:nvSpPr>
          <p:cNvPr id="10" name="文本框 9"/>
          <p:cNvSpPr txBox="1"/>
          <p:nvPr/>
        </p:nvSpPr>
        <p:spPr>
          <a:xfrm>
            <a:off x="1719580" y="2436495"/>
            <a:ext cx="8756015" cy="2584450"/>
          </a:xfrm>
          <a:prstGeom prst="rect">
            <a:avLst/>
          </a:prstGeom>
          <a:noFill/>
        </p:spPr>
        <p:txBody>
          <a:bodyPr wrap="none" rtlCol="0">
            <a:spAutoFit/>
          </a:bodyPr>
          <a:lstStyle/>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public class Example14 {</a:t>
            </a: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public static void main(String[] args) {</a:t>
            </a: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int sum = 0;   	// 定义变量sum，用于存储累加的和</a:t>
            </a: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for (int i = 1; i &lt;= 4; i++) {   // i的值会在1~4之间变化</a:t>
            </a: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sum += i; 	// 实现sum与i的累加</a:t>
            </a: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a:t>
            </a: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System.out.println("sum = " + sum); // 打印累加的和</a:t>
            </a: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a:t>
            </a: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2.5.3 for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循环语句</a:t>
            </a:r>
          </a:p>
        </p:txBody>
      </p:sp>
      <p:sp>
        <p:nvSpPr>
          <p:cNvPr id="4" name="Chevron 3"/>
          <p:cNvSpPr/>
          <p:nvPr>
            <p:custDataLst>
              <p:tags r:id="rId1"/>
            </p:custDataLst>
          </p:nvPr>
        </p:nvSpPr>
        <p:spPr>
          <a:xfrm>
            <a:off x="1054100" y="1235710"/>
            <a:ext cx="2510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37566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5" name="文本框 4"/>
          <p:cNvSpPr txBox="1"/>
          <p:nvPr/>
        </p:nvSpPr>
        <p:spPr>
          <a:xfrm>
            <a:off x="3597275" y="1235710"/>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1"/>
          <p:cNvPicPr>
            <a:picLocks noChangeAspect="1"/>
          </p:cNvPicPr>
          <p:nvPr/>
        </p:nvPicPr>
        <p:blipFill>
          <a:blip r:embed="rId4"/>
          <a:stretch>
            <a:fillRect/>
          </a:stretch>
        </p:blipFill>
        <p:spPr>
          <a:xfrm>
            <a:off x="2841625" y="2565083"/>
            <a:ext cx="6507101" cy="1836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Rectangle 4"/>
          <p:cNvSpPr>
            <a:spLocks noChangeArrowheads="1"/>
          </p:cNvSpPr>
          <p:nvPr/>
        </p:nvSpPr>
        <p:spPr bwMode="auto">
          <a:xfrm>
            <a:off x="1559206" y="479841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785" y="967710"/>
            <a:ext cx="1015869" cy="1015869"/>
          </a:xfrm>
          <a:prstGeom prst="rect">
            <a:avLst/>
          </a:prstGeom>
        </p:spPr>
      </p:pic>
      <p:sp>
        <p:nvSpPr>
          <p:cNvPr id="11" name="矩形 10"/>
          <p:cNvSpPr/>
          <p:nvPr/>
        </p:nvSpPr>
        <p:spPr>
          <a:xfrm>
            <a:off x="2150342" y="1177659"/>
            <a:ext cx="4880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260292" y="1276684"/>
            <a:ext cx="4770914" cy="461665"/>
          </a:xfrm>
          <a:prstGeom prst="rect">
            <a:avLst/>
          </a:prstGeom>
          <a:noFill/>
        </p:spPr>
        <p:txBody>
          <a:bodyPr wrap="square" rtlCol="0">
            <a:spAutoFit/>
          </a:bodyPr>
          <a:lstStyle/>
          <a:p>
            <a:pPr algn="dist"/>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while</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a:t>
            </a:r>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do…while</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和</a:t>
            </a:r>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for</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循环的区别</a:t>
            </a:r>
          </a:p>
        </p:txBody>
      </p:sp>
      <p:sp>
        <p:nvSpPr>
          <p:cNvPr id="17" name="矩形 16"/>
          <p:cNvSpPr/>
          <p:nvPr/>
        </p:nvSpPr>
        <p:spPr>
          <a:xfrm>
            <a:off x="7103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8" name="矩形 17"/>
          <p:cNvSpPr/>
          <p:nvPr/>
        </p:nvSpPr>
        <p:spPr>
          <a:xfrm>
            <a:off x="7290911"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文本框 1"/>
          <p:cNvSpPr txBox="1"/>
          <p:nvPr/>
        </p:nvSpPr>
        <p:spPr>
          <a:xfrm>
            <a:off x="712470" y="2205355"/>
            <a:ext cx="11093450" cy="2861310"/>
          </a:xfrm>
          <a:prstGeom prst="rect">
            <a:avLst/>
          </a:prstGeom>
          <a:noFill/>
        </p:spPr>
        <p:txBody>
          <a:bodyPr wrap="square" rtlCol="0">
            <a:spAutoFit/>
          </a:bodyPr>
          <a:lstStyle/>
          <a:p>
            <a:pPr indent="0" fontAlgn="auto">
              <a:lnSpc>
                <a:spcPct val="150000"/>
              </a:lnSpc>
            </a:pPr>
            <a:r>
              <a:rPr lang="en-US" altLang="zh-CN" sz="2000" dirty="0">
                <a:solidFill>
                  <a:srgbClr val="1369B2"/>
                </a:solidFill>
                <a:latin typeface="微软雅黑" panose="020B0503020204020204" pitchFamily="34" charset="-122"/>
                <a:ea typeface="微软雅黑" panose="020B0503020204020204" pitchFamily="34" charset="-122"/>
              </a:rPr>
              <a:t>while</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do...while</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for</a:t>
            </a:r>
            <a:r>
              <a:rPr lang="zh-CN" altLang="zh-CN" sz="2000" dirty="0">
                <a:solidFill>
                  <a:srgbClr val="595959"/>
                </a:solidFill>
                <a:latin typeface="微软雅黑" panose="020B0503020204020204" pitchFamily="34" charset="-122"/>
                <a:ea typeface="微软雅黑" panose="020B0503020204020204" pitchFamily="34" charset="-122"/>
              </a:rPr>
              <a:t>这</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zh-CN" sz="2000" dirty="0">
                <a:solidFill>
                  <a:srgbClr val="595959"/>
                </a:solidFill>
                <a:latin typeface="微软雅黑" panose="020B0503020204020204" pitchFamily="34" charset="-122"/>
                <a:ea typeface="微软雅黑" panose="020B0503020204020204" pitchFamily="34" charset="-122"/>
              </a:rPr>
              <a:t>种循环有很多相同点，同时也有很多差异。相同点是，这</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zh-CN" sz="2000" dirty="0">
                <a:solidFill>
                  <a:srgbClr val="595959"/>
                </a:solidFill>
                <a:latin typeface="微软雅黑" panose="020B0503020204020204" pitchFamily="34" charset="-122"/>
                <a:ea typeface="微软雅黑" panose="020B0503020204020204" pitchFamily="34" charset="-122"/>
              </a:rPr>
              <a:t>种循环都遵循循环四要素，即</a:t>
            </a:r>
            <a:r>
              <a:rPr lang="zh-CN" altLang="zh-CN" sz="2000" dirty="0">
                <a:solidFill>
                  <a:srgbClr val="1369B2"/>
                </a:solidFill>
                <a:latin typeface="微软雅黑" panose="020B0503020204020204" pitchFamily="34" charset="-122"/>
                <a:ea typeface="微软雅黑" panose="020B0503020204020204" pitchFamily="34" charset="-122"/>
              </a:rPr>
              <a:t>初始化循环变量</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循环条件</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循环体</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更新循环变量</a:t>
            </a:r>
            <a:r>
              <a:rPr lang="zh-CN" altLang="zh-CN" sz="2000" dirty="0">
                <a:solidFill>
                  <a:srgbClr val="595959"/>
                </a:solidFill>
                <a:latin typeface="微软雅黑" panose="020B0503020204020204" pitchFamily="34" charset="-122"/>
                <a:ea typeface="微软雅黑" panose="020B0503020204020204" pitchFamily="34" charset="-122"/>
              </a:rPr>
              <a:t>。这</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zh-CN" sz="2000" dirty="0">
                <a:solidFill>
                  <a:srgbClr val="595959"/>
                </a:solidFill>
                <a:latin typeface="微软雅黑" panose="020B0503020204020204" pitchFamily="34" charset="-122"/>
                <a:ea typeface="微软雅黑" panose="020B0503020204020204" pitchFamily="34" charset="-122"/>
              </a:rPr>
              <a:t>种循环之间的不同点主要有以下两点。</a:t>
            </a:r>
          </a:p>
          <a:p>
            <a:pPr marL="342900" lvl="0" indent="0" fontAlgn="auto">
              <a:lnSpc>
                <a:spcPct val="150000"/>
              </a:lnSpc>
              <a:buFont typeface="Arial" panose="020B0604020202020204" pitchFamily="34" charset="0"/>
              <a:buChar char="•"/>
            </a:pPr>
            <a:r>
              <a:rPr lang="en-US" altLang="zh-CN" sz="2000" dirty="0">
                <a:solidFill>
                  <a:srgbClr val="595959"/>
                </a:solidFill>
                <a:latin typeface="微软雅黑" panose="020B0503020204020204" pitchFamily="34" charset="-122"/>
                <a:ea typeface="微软雅黑" panose="020B0503020204020204" pitchFamily="34" charset="-122"/>
              </a:rPr>
              <a:t>while</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do...while</a:t>
            </a:r>
            <a:r>
              <a:rPr lang="zh-CN" altLang="zh-CN" sz="2000" dirty="0">
                <a:solidFill>
                  <a:srgbClr val="595959"/>
                </a:solidFill>
                <a:latin typeface="微软雅黑" panose="020B0503020204020204" pitchFamily="34" charset="-122"/>
                <a:ea typeface="微软雅黑" panose="020B0503020204020204" pitchFamily="34" charset="-122"/>
              </a:rPr>
              <a:t>适用于循环次数不确定的场景；</a:t>
            </a:r>
            <a:r>
              <a:rPr lang="en-US" altLang="zh-CN" sz="2000" dirty="0">
                <a:solidFill>
                  <a:srgbClr val="595959"/>
                </a:solidFill>
                <a:latin typeface="微软雅黑" panose="020B0503020204020204" pitchFamily="34" charset="-122"/>
                <a:ea typeface="微软雅黑" panose="020B0503020204020204" pitchFamily="34" charset="-122"/>
              </a:rPr>
              <a:t>for</a:t>
            </a:r>
            <a:r>
              <a:rPr lang="zh-CN" altLang="zh-CN" sz="2000" dirty="0">
                <a:solidFill>
                  <a:srgbClr val="595959"/>
                </a:solidFill>
                <a:latin typeface="微软雅黑" panose="020B0503020204020204" pitchFamily="34" charset="-122"/>
                <a:ea typeface="微软雅黑" panose="020B0503020204020204" pitchFamily="34" charset="-122"/>
              </a:rPr>
              <a:t>适用于循环次数确定的场景。</a:t>
            </a:r>
          </a:p>
          <a:p>
            <a:pPr marL="342900" lvl="0" indent="0" fontAlgn="auto">
              <a:lnSpc>
                <a:spcPct val="150000"/>
              </a:lnSpc>
              <a:buFont typeface="Arial" panose="020B0604020202020204" pitchFamily="34" charset="0"/>
              <a:buChar char="•"/>
            </a:pPr>
            <a:r>
              <a:rPr lang="en-US" altLang="zh-CN" sz="2000" dirty="0">
                <a:solidFill>
                  <a:srgbClr val="595959"/>
                </a:solidFill>
                <a:latin typeface="微软雅黑" panose="020B0503020204020204" pitchFamily="34" charset="-122"/>
                <a:ea typeface="微软雅黑" panose="020B0503020204020204" pitchFamily="34" charset="-122"/>
              </a:rPr>
              <a:t>while</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for</a:t>
            </a:r>
            <a:r>
              <a:rPr lang="zh-CN" altLang="zh-CN" sz="2000" dirty="0">
                <a:solidFill>
                  <a:srgbClr val="595959"/>
                </a:solidFill>
                <a:latin typeface="微软雅黑" panose="020B0503020204020204" pitchFamily="34" charset="-122"/>
                <a:ea typeface="微软雅黑" panose="020B0503020204020204" pitchFamily="34" charset="-122"/>
              </a:rPr>
              <a:t>是先判断循环条件，再执行循环体；</a:t>
            </a:r>
            <a:r>
              <a:rPr lang="en-US" altLang="zh-CN" sz="2000" dirty="0">
                <a:solidFill>
                  <a:srgbClr val="595959"/>
                </a:solidFill>
                <a:latin typeface="微软雅黑" panose="020B0503020204020204" pitchFamily="34" charset="-122"/>
                <a:ea typeface="微软雅黑" panose="020B0503020204020204" pitchFamily="34" charset="-122"/>
              </a:rPr>
              <a:t>do...while</a:t>
            </a:r>
            <a:r>
              <a:rPr lang="zh-CN" altLang="zh-CN" sz="2000" dirty="0">
                <a:solidFill>
                  <a:srgbClr val="595959"/>
                </a:solidFill>
                <a:latin typeface="微软雅黑" panose="020B0503020204020204" pitchFamily="34" charset="-122"/>
                <a:ea typeface="微软雅黑" panose="020B0503020204020204" pitchFamily="34" charset="-122"/>
              </a:rPr>
              <a:t>是先执行循化体，再判断循环条件。</a:t>
            </a: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下面分别使用</a:t>
            </a:r>
            <a:r>
              <a:rPr lang="en-US" altLang="zh-CN" sz="2000" dirty="0">
                <a:solidFill>
                  <a:srgbClr val="595959"/>
                </a:solidFill>
                <a:latin typeface="微软雅黑" panose="020B0503020204020204" pitchFamily="34" charset="-122"/>
                <a:ea typeface="微软雅黑" panose="020B0503020204020204" pitchFamily="34" charset="-122"/>
              </a:rPr>
              <a:t>while</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do...while</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for</a:t>
            </a:r>
            <a:r>
              <a:rPr lang="zh-CN" altLang="zh-CN" sz="2000" dirty="0">
                <a:solidFill>
                  <a:srgbClr val="595959"/>
                </a:solidFill>
                <a:latin typeface="微软雅黑" panose="020B0503020204020204" pitchFamily="34" charset="-122"/>
                <a:ea typeface="微软雅黑" panose="020B0503020204020204" pitchFamily="34" charset="-122"/>
              </a:rPr>
              <a:t>循环输出</a:t>
            </a:r>
            <a:r>
              <a:rPr lang="en-US" altLang="zh-CN" sz="2000" dirty="0">
                <a:solidFill>
                  <a:srgbClr val="595959"/>
                </a:solidFill>
                <a:latin typeface="微软雅黑" panose="020B0503020204020204" pitchFamily="34" charset="-122"/>
                <a:ea typeface="微软雅黑" panose="020B0503020204020204" pitchFamily="34" charset="-122"/>
              </a:rPr>
              <a:t>10</a:t>
            </a:r>
            <a:r>
              <a:rPr lang="zh-CN" altLang="zh-CN" sz="2000" dirty="0">
                <a:solidFill>
                  <a:srgbClr val="595959"/>
                </a:solidFill>
                <a:latin typeface="微软雅黑" panose="020B0503020204020204" pitchFamily="34" charset="-122"/>
                <a:ea typeface="微软雅黑" panose="020B0503020204020204" pitchFamily="34" charset="-122"/>
              </a:rPr>
              <a:t>以内的所有奇数，具体代码实现如下所示。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Rectangle 4"/>
          <p:cNvSpPr>
            <a:spLocks noChangeArrowheads="1"/>
          </p:cNvSpPr>
          <p:nvPr/>
        </p:nvSpPr>
        <p:spPr bwMode="auto">
          <a:xfrm>
            <a:off x="1559206" y="479841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785" y="967710"/>
            <a:ext cx="1015869" cy="1015869"/>
          </a:xfrm>
          <a:prstGeom prst="rect">
            <a:avLst/>
          </a:prstGeom>
        </p:spPr>
      </p:pic>
      <p:sp>
        <p:nvSpPr>
          <p:cNvPr id="11" name="矩形 10"/>
          <p:cNvSpPr/>
          <p:nvPr/>
        </p:nvSpPr>
        <p:spPr>
          <a:xfrm>
            <a:off x="2150342" y="1177659"/>
            <a:ext cx="4880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260292" y="1276684"/>
            <a:ext cx="4770914" cy="461665"/>
          </a:xfrm>
          <a:prstGeom prst="rect">
            <a:avLst/>
          </a:prstGeom>
          <a:noFill/>
        </p:spPr>
        <p:txBody>
          <a:bodyPr wrap="square" rtlCol="0">
            <a:spAutoFit/>
          </a:bodyPr>
          <a:lstStyle/>
          <a:p>
            <a:pPr algn="dist"/>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while</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a:t>
            </a:r>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do…while</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和</a:t>
            </a:r>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for</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循环的区别</a:t>
            </a:r>
          </a:p>
        </p:txBody>
      </p:sp>
      <p:sp>
        <p:nvSpPr>
          <p:cNvPr id="17" name="矩形 16"/>
          <p:cNvSpPr/>
          <p:nvPr/>
        </p:nvSpPr>
        <p:spPr>
          <a:xfrm>
            <a:off x="7103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8" name="矩形 17"/>
          <p:cNvSpPr/>
          <p:nvPr/>
        </p:nvSpPr>
        <p:spPr>
          <a:xfrm>
            <a:off x="7290911"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8" name="图片 7"/>
          <p:cNvPicPr>
            <a:picLocks noChangeAspect="1"/>
          </p:cNvPicPr>
          <p:nvPr/>
        </p:nvPicPr>
        <p:blipFill>
          <a:blip r:embed="rId5"/>
          <a:stretch>
            <a:fillRect/>
          </a:stretch>
        </p:blipFill>
        <p:spPr>
          <a:xfrm>
            <a:off x="3712210" y="3263900"/>
            <a:ext cx="5307965" cy="2882265"/>
          </a:xfrm>
          <a:prstGeom prst="rect">
            <a:avLst/>
          </a:prstGeom>
        </p:spPr>
      </p:pic>
      <p:sp>
        <p:nvSpPr>
          <p:cNvPr id="2" name="文本框 1"/>
          <p:cNvSpPr txBox="1"/>
          <p:nvPr/>
        </p:nvSpPr>
        <p:spPr>
          <a:xfrm>
            <a:off x="4013835" y="3314700"/>
            <a:ext cx="4248150" cy="2832100"/>
          </a:xfrm>
          <a:prstGeom prst="rect">
            <a:avLst/>
          </a:prstGeom>
          <a:noFill/>
        </p:spPr>
        <p:txBody>
          <a:bodyPr wrap="none" rtlCol="0">
            <a:spAutoFit/>
          </a:bodyPr>
          <a:lstStyle/>
          <a:p>
            <a:pPr marL="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//while循环</a:t>
            </a:r>
            <a:endParaRPr lang="zh-CN" altLang="en-US" sz="1800" dirty="0">
              <a:solidFill>
                <a:srgbClr val="595959"/>
              </a:solidFill>
              <a:latin typeface="微软雅黑" panose="020B0503020204020204" pitchFamily="34" charset="-122"/>
              <a:ea typeface="微软雅黑" panose="020B0503020204020204" pitchFamily="34" charset="-122"/>
            </a:endParaRPr>
          </a:p>
          <a:p>
            <a:pPr marL="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int num=0;</a:t>
            </a:r>
            <a:endParaRPr lang="zh-CN" altLang="en-US" sz="1800" dirty="0">
              <a:solidFill>
                <a:srgbClr val="595959"/>
              </a:solidFill>
              <a:latin typeface="微软雅黑" panose="020B0503020204020204" pitchFamily="34" charset="-122"/>
              <a:ea typeface="微软雅黑" panose="020B0503020204020204" pitchFamily="34" charset="-122"/>
            </a:endParaRPr>
          </a:p>
          <a:p>
            <a:pPr marL="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while (num&lt;=10){</a:t>
            </a:r>
            <a:endParaRPr lang="zh-CN" altLang="en-US" sz="1800" dirty="0">
              <a:solidFill>
                <a:srgbClr val="595959"/>
              </a:solidFill>
              <a:latin typeface="微软雅黑" panose="020B0503020204020204" pitchFamily="34" charset="-122"/>
              <a:ea typeface="微软雅黑" panose="020B0503020204020204" pitchFamily="34" charset="-122"/>
            </a:endParaRPr>
          </a:p>
          <a:p>
            <a:pPr marL="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if (num%2!=0){</a:t>
            </a:r>
            <a:endParaRPr lang="zh-CN" altLang="en-US" sz="1800" dirty="0">
              <a:solidFill>
                <a:srgbClr val="595959"/>
              </a:solidFill>
              <a:latin typeface="微软雅黑" panose="020B0503020204020204" pitchFamily="34" charset="-122"/>
              <a:ea typeface="微软雅黑" panose="020B0503020204020204" pitchFamily="34" charset="-122"/>
            </a:endParaRPr>
          </a:p>
          <a:p>
            <a:pPr marL="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System.out.print(num+",");</a:t>
            </a:r>
            <a:endParaRPr lang="zh-CN" altLang="en-US" sz="1800" dirty="0">
              <a:solidFill>
                <a:srgbClr val="595959"/>
              </a:solidFill>
              <a:latin typeface="微软雅黑" panose="020B0503020204020204" pitchFamily="34" charset="-122"/>
              <a:ea typeface="微软雅黑" panose="020B0503020204020204" pitchFamily="34" charset="-122"/>
            </a:endParaRPr>
          </a:p>
          <a:p>
            <a:pPr marL="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a:t>
            </a:r>
            <a:endParaRPr lang="zh-CN" altLang="en-US" sz="1800" dirty="0">
              <a:solidFill>
                <a:srgbClr val="595959"/>
              </a:solidFill>
              <a:latin typeface="微软雅黑" panose="020B0503020204020204" pitchFamily="34" charset="-122"/>
              <a:ea typeface="微软雅黑" panose="020B0503020204020204" pitchFamily="34" charset="-122"/>
            </a:endParaRPr>
          </a:p>
          <a:p>
            <a:pPr marL="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num++;</a:t>
            </a:r>
            <a:endParaRPr lang="zh-CN" altLang="en-US" sz="1800" dirty="0">
              <a:solidFill>
                <a:srgbClr val="595959"/>
              </a:solidFill>
              <a:latin typeface="微软雅黑" panose="020B0503020204020204" pitchFamily="34" charset="-122"/>
              <a:ea typeface="微软雅黑" panose="020B0503020204020204" pitchFamily="34" charset="-122"/>
            </a:endParaRPr>
          </a:p>
          <a:p>
            <a:pPr marL="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a:t>
            </a:r>
            <a:endParaRPr lang="zh-CN" altLang="en-US" sz="1800" dirty="0">
              <a:solidFill>
                <a:srgbClr val="595959"/>
              </a:solidFill>
              <a:latin typeface="微软雅黑" panose="020B0503020204020204" pitchFamily="34" charset="-122"/>
              <a:ea typeface="微软雅黑" panose="020B0503020204020204" pitchFamily="34" charset="-122"/>
            </a:endParaRPr>
          </a:p>
          <a:p>
            <a:pPr marL="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System.out.println("");</a:t>
            </a:r>
          </a:p>
        </p:txBody>
      </p:sp>
      <p:sp>
        <p:nvSpPr>
          <p:cNvPr id="9" name="文本框 8"/>
          <p:cNvSpPr txBox="1"/>
          <p:nvPr/>
        </p:nvSpPr>
        <p:spPr>
          <a:xfrm>
            <a:off x="1143000" y="2287270"/>
            <a:ext cx="579247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步骤一：</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while</a:t>
            </a:r>
            <a:r>
              <a:rPr lang="zh-CN" altLang="en-US" sz="1800" dirty="0">
                <a:solidFill>
                  <a:srgbClr val="595959"/>
                </a:solidFill>
                <a:latin typeface="微软雅黑" panose="020B0503020204020204" pitchFamily="34" charset="-122"/>
                <a:ea typeface="微软雅黑" panose="020B0503020204020204" pitchFamily="34" charset="-122"/>
                <a:cs typeface="+mn-ea"/>
              </a:rPr>
              <a:t>循环</a:t>
            </a:r>
            <a:r>
              <a:rPr 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Rectangle 4"/>
          <p:cNvSpPr>
            <a:spLocks noChangeArrowheads="1"/>
          </p:cNvSpPr>
          <p:nvPr/>
        </p:nvSpPr>
        <p:spPr bwMode="auto">
          <a:xfrm>
            <a:off x="1559206" y="479841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785" y="967710"/>
            <a:ext cx="1015869" cy="1015869"/>
          </a:xfrm>
          <a:prstGeom prst="rect">
            <a:avLst/>
          </a:prstGeom>
        </p:spPr>
      </p:pic>
      <p:sp>
        <p:nvSpPr>
          <p:cNvPr id="11" name="矩形 10"/>
          <p:cNvSpPr/>
          <p:nvPr/>
        </p:nvSpPr>
        <p:spPr>
          <a:xfrm>
            <a:off x="2150342" y="1177659"/>
            <a:ext cx="4880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260292" y="1276684"/>
            <a:ext cx="4770914" cy="461665"/>
          </a:xfrm>
          <a:prstGeom prst="rect">
            <a:avLst/>
          </a:prstGeom>
          <a:noFill/>
        </p:spPr>
        <p:txBody>
          <a:bodyPr wrap="square" rtlCol="0">
            <a:spAutoFit/>
          </a:bodyPr>
          <a:lstStyle/>
          <a:p>
            <a:pPr algn="dist"/>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while</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a:t>
            </a:r>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do…while</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和</a:t>
            </a:r>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for</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循环的区别</a:t>
            </a:r>
          </a:p>
        </p:txBody>
      </p:sp>
      <p:sp>
        <p:nvSpPr>
          <p:cNvPr id="17" name="矩形 16"/>
          <p:cNvSpPr/>
          <p:nvPr/>
        </p:nvSpPr>
        <p:spPr>
          <a:xfrm>
            <a:off x="7103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8" name="矩形 17"/>
          <p:cNvSpPr/>
          <p:nvPr/>
        </p:nvSpPr>
        <p:spPr>
          <a:xfrm>
            <a:off x="7290911"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4" name="图片 3"/>
          <p:cNvPicPr>
            <a:picLocks noChangeAspect="1"/>
          </p:cNvPicPr>
          <p:nvPr/>
        </p:nvPicPr>
        <p:blipFill>
          <a:blip r:embed="rId5"/>
          <a:stretch>
            <a:fillRect/>
          </a:stretch>
        </p:blipFill>
        <p:spPr>
          <a:xfrm>
            <a:off x="3712210" y="2976880"/>
            <a:ext cx="5307965" cy="3188335"/>
          </a:xfrm>
          <a:prstGeom prst="rect">
            <a:avLst/>
          </a:prstGeom>
        </p:spPr>
      </p:pic>
      <p:sp>
        <p:nvSpPr>
          <p:cNvPr id="5" name="文本框 4"/>
          <p:cNvSpPr txBox="1"/>
          <p:nvPr/>
        </p:nvSpPr>
        <p:spPr>
          <a:xfrm>
            <a:off x="4013835" y="3027680"/>
            <a:ext cx="4839335" cy="3136900"/>
          </a:xfrm>
          <a:prstGeom prst="rect">
            <a:avLst/>
          </a:prstGeom>
          <a:noFill/>
        </p:spPr>
        <p:txBody>
          <a:bodyPr wrap="none" rtlCol="0">
            <a:spAutoFit/>
          </a:bodyPr>
          <a:lstStyle/>
          <a:p>
            <a:pPr marL="0" lvl="1" indent="0" algn="l" fontAlgn="auto">
              <a:lnSpc>
                <a:spcPct val="110000"/>
              </a:lnSpc>
              <a:buFont typeface="+mj-lt"/>
              <a:buNone/>
            </a:pPr>
            <a:r>
              <a:rPr lang="en-US" altLang="zh-CN" sz="1800" dirty="0">
                <a:solidFill>
                  <a:srgbClr val="595959"/>
                </a:solidFill>
                <a:latin typeface="微软雅黑" panose="020B0503020204020204" pitchFamily="34" charset="-122"/>
                <a:ea typeface="微软雅黑" panose="020B0503020204020204" pitchFamily="34" charset="-122"/>
                <a:sym typeface="+mn-ea"/>
              </a:rPr>
              <a:t>       </a:t>
            </a:r>
            <a:r>
              <a:rPr lang="zh-CN" altLang="en-US" sz="1800" dirty="0">
                <a:solidFill>
                  <a:srgbClr val="595959"/>
                </a:solidFill>
                <a:latin typeface="微软雅黑" panose="020B0503020204020204" pitchFamily="34" charset="-122"/>
                <a:ea typeface="微软雅黑" panose="020B0503020204020204" pitchFamily="34" charset="-122"/>
                <a:sym typeface="+mn-ea"/>
              </a:rPr>
              <a:t>//do...while循环</a:t>
            </a:r>
          </a:p>
          <a:p>
            <a:pPr marL="45720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int num2=0;</a:t>
            </a:r>
            <a:endParaRPr lang="zh-CN" altLang="en-US" sz="1800" dirty="0">
              <a:solidFill>
                <a:srgbClr val="595959"/>
              </a:solidFill>
              <a:latin typeface="微软雅黑" panose="020B0503020204020204" pitchFamily="34" charset="-122"/>
              <a:ea typeface="微软雅黑" panose="020B0503020204020204" pitchFamily="34" charset="-122"/>
            </a:endParaRPr>
          </a:p>
          <a:p>
            <a:pPr marL="45720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do {</a:t>
            </a:r>
            <a:endParaRPr lang="zh-CN" altLang="en-US" sz="1800" dirty="0">
              <a:solidFill>
                <a:srgbClr val="595959"/>
              </a:solidFill>
              <a:latin typeface="微软雅黑" panose="020B0503020204020204" pitchFamily="34" charset="-122"/>
              <a:ea typeface="微软雅黑" panose="020B0503020204020204" pitchFamily="34" charset="-122"/>
            </a:endParaRPr>
          </a:p>
          <a:p>
            <a:pPr marL="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a:t>
            </a:r>
            <a:r>
              <a:rPr lang="en-US" altLang="zh-CN" sz="1800" dirty="0">
                <a:solidFill>
                  <a:srgbClr val="595959"/>
                </a:solidFill>
                <a:latin typeface="微软雅黑" panose="020B0503020204020204" pitchFamily="34" charset="-122"/>
                <a:ea typeface="微软雅黑" panose="020B0503020204020204" pitchFamily="34" charset="-122"/>
                <a:sym typeface="+mn-ea"/>
              </a:rPr>
              <a:t>	</a:t>
            </a:r>
            <a:r>
              <a:rPr lang="zh-CN" altLang="en-US" sz="1800" dirty="0">
                <a:solidFill>
                  <a:srgbClr val="595959"/>
                </a:solidFill>
                <a:latin typeface="微软雅黑" panose="020B0503020204020204" pitchFamily="34" charset="-122"/>
                <a:ea typeface="微软雅黑" panose="020B0503020204020204" pitchFamily="34" charset="-122"/>
                <a:sym typeface="+mn-ea"/>
              </a:rPr>
              <a:t>int num=0;</a:t>
            </a:r>
            <a:endParaRPr lang="zh-CN" altLang="en-US" sz="1800" dirty="0">
              <a:solidFill>
                <a:srgbClr val="595959"/>
              </a:solidFill>
              <a:latin typeface="微软雅黑" panose="020B0503020204020204" pitchFamily="34" charset="-122"/>
              <a:ea typeface="微软雅黑" panose="020B0503020204020204" pitchFamily="34" charset="-122"/>
            </a:endParaRPr>
          </a:p>
          <a:p>
            <a:pPr marL="45720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if(num2%2!=0){</a:t>
            </a:r>
            <a:endParaRPr lang="zh-CN" altLang="en-US" sz="1800" dirty="0">
              <a:solidFill>
                <a:srgbClr val="595959"/>
              </a:solidFill>
              <a:latin typeface="微软雅黑" panose="020B0503020204020204" pitchFamily="34" charset="-122"/>
              <a:ea typeface="微软雅黑" panose="020B0503020204020204" pitchFamily="34" charset="-122"/>
            </a:endParaRPr>
          </a:p>
          <a:p>
            <a:pPr marL="45720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System.out.print(num2+",");</a:t>
            </a:r>
            <a:endParaRPr lang="zh-CN" altLang="en-US" sz="1800" dirty="0">
              <a:solidFill>
                <a:srgbClr val="595959"/>
              </a:solidFill>
              <a:latin typeface="微软雅黑" panose="020B0503020204020204" pitchFamily="34" charset="-122"/>
              <a:ea typeface="微软雅黑" panose="020B0503020204020204" pitchFamily="34" charset="-122"/>
            </a:endParaRPr>
          </a:p>
          <a:p>
            <a:pPr marL="45720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a:t>
            </a:r>
            <a:endParaRPr lang="zh-CN" altLang="en-US" sz="1800" dirty="0">
              <a:solidFill>
                <a:srgbClr val="595959"/>
              </a:solidFill>
              <a:latin typeface="微软雅黑" panose="020B0503020204020204" pitchFamily="34" charset="-122"/>
              <a:ea typeface="微软雅黑" panose="020B0503020204020204" pitchFamily="34" charset="-122"/>
            </a:endParaRPr>
          </a:p>
          <a:p>
            <a:pPr marL="45720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num2++;</a:t>
            </a:r>
            <a:endParaRPr lang="zh-CN" altLang="en-US" sz="1800" dirty="0">
              <a:solidFill>
                <a:srgbClr val="595959"/>
              </a:solidFill>
              <a:latin typeface="微软雅黑" panose="020B0503020204020204" pitchFamily="34" charset="-122"/>
              <a:ea typeface="微软雅黑" panose="020B0503020204020204" pitchFamily="34" charset="-122"/>
            </a:endParaRPr>
          </a:p>
          <a:p>
            <a:pPr marL="45720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}while (num2&lt;=10);</a:t>
            </a:r>
            <a:endParaRPr lang="zh-CN" altLang="en-US" sz="1800" dirty="0">
              <a:solidFill>
                <a:srgbClr val="595959"/>
              </a:solidFill>
              <a:latin typeface="微软雅黑" panose="020B0503020204020204" pitchFamily="34" charset="-122"/>
              <a:ea typeface="微软雅黑" panose="020B0503020204020204" pitchFamily="34" charset="-122"/>
            </a:endParaRPr>
          </a:p>
          <a:p>
            <a:pPr marL="0" lvl="1" indent="0" algn="l" fontAlgn="auto">
              <a:lnSpc>
                <a:spcPct val="110000"/>
              </a:lnSpc>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System.out.println("");</a:t>
            </a:r>
          </a:p>
        </p:txBody>
      </p:sp>
      <p:sp>
        <p:nvSpPr>
          <p:cNvPr id="9" name="文本框 8"/>
          <p:cNvSpPr txBox="1"/>
          <p:nvPr/>
        </p:nvSpPr>
        <p:spPr>
          <a:xfrm>
            <a:off x="1143000" y="2287270"/>
            <a:ext cx="579247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步骤二：</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do...while</a:t>
            </a:r>
            <a:r>
              <a:rPr lang="zh-CN" altLang="en-US" sz="1800" dirty="0">
                <a:solidFill>
                  <a:srgbClr val="595959"/>
                </a:solidFill>
                <a:latin typeface="微软雅黑" panose="020B0503020204020204" pitchFamily="34" charset="-122"/>
                <a:ea typeface="微软雅黑" panose="020B0503020204020204" pitchFamily="34" charset="-122"/>
                <a:cs typeface="+mn-ea"/>
              </a:rPr>
              <a:t>循环</a:t>
            </a:r>
            <a:r>
              <a:rPr 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Rectangle 4"/>
          <p:cNvSpPr>
            <a:spLocks noChangeArrowheads="1"/>
          </p:cNvSpPr>
          <p:nvPr/>
        </p:nvSpPr>
        <p:spPr bwMode="auto">
          <a:xfrm>
            <a:off x="1559206" y="479841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785" y="967710"/>
            <a:ext cx="1015869" cy="1015869"/>
          </a:xfrm>
          <a:prstGeom prst="rect">
            <a:avLst/>
          </a:prstGeom>
        </p:spPr>
      </p:pic>
      <p:sp>
        <p:nvSpPr>
          <p:cNvPr id="11" name="矩形 10"/>
          <p:cNvSpPr/>
          <p:nvPr/>
        </p:nvSpPr>
        <p:spPr>
          <a:xfrm>
            <a:off x="2150342" y="1177659"/>
            <a:ext cx="4880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260292" y="1276684"/>
            <a:ext cx="4770914" cy="461665"/>
          </a:xfrm>
          <a:prstGeom prst="rect">
            <a:avLst/>
          </a:prstGeom>
          <a:noFill/>
        </p:spPr>
        <p:txBody>
          <a:bodyPr wrap="square" rtlCol="0">
            <a:spAutoFit/>
          </a:bodyPr>
          <a:lstStyle/>
          <a:p>
            <a:pPr algn="dist"/>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while</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a:t>
            </a:r>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do…while</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和</a:t>
            </a:r>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for</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循环的区别</a:t>
            </a:r>
          </a:p>
        </p:txBody>
      </p:sp>
      <p:sp>
        <p:nvSpPr>
          <p:cNvPr id="17" name="矩形 16"/>
          <p:cNvSpPr/>
          <p:nvPr/>
        </p:nvSpPr>
        <p:spPr>
          <a:xfrm>
            <a:off x="7103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8" name="矩形 17"/>
          <p:cNvSpPr/>
          <p:nvPr/>
        </p:nvSpPr>
        <p:spPr>
          <a:xfrm>
            <a:off x="7290911"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4" name="图片 3"/>
          <p:cNvPicPr>
            <a:picLocks noChangeAspect="1"/>
          </p:cNvPicPr>
          <p:nvPr/>
        </p:nvPicPr>
        <p:blipFill>
          <a:blip r:embed="rId5"/>
          <a:stretch>
            <a:fillRect/>
          </a:stretch>
        </p:blipFill>
        <p:spPr>
          <a:xfrm>
            <a:off x="3712210" y="2976880"/>
            <a:ext cx="5307965" cy="2000885"/>
          </a:xfrm>
          <a:prstGeom prst="rect">
            <a:avLst/>
          </a:prstGeom>
        </p:spPr>
      </p:pic>
      <p:sp>
        <p:nvSpPr>
          <p:cNvPr id="5" name="文本框 4"/>
          <p:cNvSpPr txBox="1"/>
          <p:nvPr/>
        </p:nvSpPr>
        <p:spPr>
          <a:xfrm>
            <a:off x="4013835" y="3027680"/>
            <a:ext cx="4270375" cy="1753235"/>
          </a:xfrm>
          <a:prstGeom prst="rect">
            <a:avLst/>
          </a:prstGeom>
          <a:noFill/>
        </p:spPr>
        <p:txBody>
          <a:bodyPr wrap="none" rtlCol="0">
            <a:spAutoFit/>
          </a:bodyPr>
          <a:lstStyle/>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//for循环</a:t>
            </a:r>
            <a:endParaRPr lang="zh-CN" altLang="en-US" sz="1800" dirty="0">
              <a:solidFill>
                <a:srgbClr val="595959"/>
              </a:solidFill>
              <a:latin typeface="微软雅黑" panose="020B0503020204020204" pitchFamily="34" charset="-122"/>
              <a:ea typeface="微软雅黑" panose="020B0503020204020204" pitchFamily="34" charset="-122"/>
            </a:endParaRP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for (int i=1;i&lt;=10;i++){</a:t>
            </a:r>
            <a:endParaRPr lang="zh-CN" altLang="en-US" sz="1800" dirty="0">
              <a:solidFill>
                <a:srgbClr val="595959"/>
              </a:solidFill>
              <a:latin typeface="微软雅黑" panose="020B0503020204020204" pitchFamily="34" charset="-122"/>
              <a:ea typeface="微软雅黑" panose="020B0503020204020204" pitchFamily="34" charset="-122"/>
            </a:endParaRP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if (i%2!=0){</a:t>
            </a:r>
            <a:endParaRPr lang="zh-CN" altLang="en-US" sz="1800" dirty="0">
              <a:solidFill>
                <a:srgbClr val="595959"/>
              </a:solidFill>
              <a:latin typeface="微软雅黑" panose="020B0503020204020204" pitchFamily="34" charset="-122"/>
              <a:ea typeface="微软雅黑" panose="020B0503020204020204" pitchFamily="34" charset="-122"/>
            </a:endParaRP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System.out.print(i+",");</a:t>
            </a:r>
            <a:endParaRPr lang="zh-CN" altLang="en-US" sz="1800" dirty="0">
              <a:solidFill>
                <a:srgbClr val="595959"/>
              </a:solidFill>
              <a:latin typeface="微软雅黑" panose="020B0503020204020204" pitchFamily="34" charset="-122"/>
              <a:ea typeface="微软雅黑" panose="020B0503020204020204" pitchFamily="34" charset="-122"/>
            </a:endParaRP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a:t>
            </a:r>
            <a:endParaRPr lang="zh-CN" altLang="en-US" sz="1800" dirty="0">
              <a:solidFill>
                <a:srgbClr val="595959"/>
              </a:solidFill>
              <a:latin typeface="微软雅黑" panose="020B0503020204020204" pitchFamily="34" charset="-122"/>
              <a:ea typeface="微软雅黑" panose="020B0503020204020204" pitchFamily="34" charset="-122"/>
            </a:endParaRPr>
          </a:p>
          <a:p>
            <a:pPr marL="457200" lvl="1" indent="0" algn="l">
              <a:buFont typeface="+mj-lt"/>
              <a:buNone/>
            </a:pPr>
            <a:r>
              <a:rPr lang="zh-CN" altLang="en-US" sz="1800" dirty="0">
                <a:solidFill>
                  <a:srgbClr val="595959"/>
                </a:solidFill>
                <a:latin typeface="微软雅黑" panose="020B0503020204020204" pitchFamily="34" charset="-122"/>
                <a:ea typeface="微软雅黑" panose="020B0503020204020204" pitchFamily="34" charset="-122"/>
                <a:sym typeface="+mn-ea"/>
              </a:rPr>
              <a:t> }</a:t>
            </a:r>
          </a:p>
        </p:txBody>
      </p:sp>
      <p:sp>
        <p:nvSpPr>
          <p:cNvPr id="9" name="文本框 8"/>
          <p:cNvSpPr txBox="1"/>
          <p:nvPr/>
        </p:nvSpPr>
        <p:spPr>
          <a:xfrm>
            <a:off x="1143000" y="2287270"/>
            <a:ext cx="579247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步骤三：</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for</a:t>
            </a:r>
            <a:r>
              <a:rPr lang="zh-CN" altLang="en-US" sz="1800" dirty="0">
                <a:solidFill>
                  <a:srgbClr val="595959"/>
                </a:solidFill>
                <a:latin typeface="微软雅黑" panose="020B0503020204020204" pitchFamily="34" charset="-122"/>
                <a:ea typeface="微软雅黑" panose="020B0503020204020204" pitchFamily="34" charset="-122"/>
                <a:cs typeface="+mn-ea"/>
              </a:rPr>
              <a:t>循环</a:t>
            </a:r>
            <a:r>
              <a:rPr 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000" y="5420360"/>
            <a:ext cx="946277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步骤四：</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rPr>
              <a:t>方法，把步骤一、二、三添加到</a:t>
            </a:r>
            <a:r>
              <a:rPr lang="en-US" altLang="zh-CN" sz="1800" dirty="0">
                <a:solidFill>
                  <a:srgbClr val="595959"/>
                </a:solidFill>
                <a:latin typeface="微软雅黑" panose="020B0503020204020204" pitchFamily="34" charset="-122"/>
                <a:ea typeface="微软雅黑" panose="020B0503020204020204" pitchFamily="34" charset="-122"/>
                <a:cs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rPr>
              <a:t>中，执行</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方法</a:t>
            </a:r>
            <a:r>
              <a:rPr lang="zh-CN" altLang="en-US" sz="1800" dirty="0">
                <a:solidFill>
                  <a:srgbClr val="595959"/>
                </a:solidFill>
                <a:latin typeface="微软雅黑" panose="020B0503020204020204" pitchFamily="34" charset="-122"/>
                <a:ea typeface="微软雅黑" panose="020B0503020204020204" pitchFamily="34" charset="-122"/>
                <a:cs typeface="+mn-ea"/>
              </a:rPr>
              <a:t>查看结果</a:t>
            </a:r>
            <a:r>
              <a:rPr sz="1800"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785" y="967710"/>
            <a:ext cx="1015869" cy="1015869"/>
          </a:xfrm>
          <a:prstGeom prst="rect">
            <a:avLst/>
          </a:prstGeom>
        </p:spPr>
      </p:pic>
      <p:sp>
        <p:nvSpPr>
          <p:cNvPr id="11" name="矩形 10"/>
          <p:cNvSpPr/>
          <p:nvPr/>
        </p:nvSpPr>
        <p:spPr>
          <a:xfrm>
            <a:off x="2150342" y="1177659"/>
            <a:ext cx="4880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260292" y="1276684"/>
            <a:ext cx="4770914" cy="461665"/>
          </a:xfrm>
          <a:prstGeom prst="rect">
            <a:avLst/>
          </a:prstGeom>
          <a:noFill/>
        </p:spPr>
        <p:txBody>
          <a:bodyPr wrap="square" rtlCol="0">
            <a:spAutoFit/>
          </a:bodyPr>
          <a:lstStyle/>
          <a:p>
            <a:pPr algn="dist"/>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while</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a:t>
            </a:r>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do…while</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和</a:t>
            </a:r>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for</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循环的区别</a:t>
            </a:r>
          </a:p>
        </p:txBody>
      </p:sp>
      <p:sp>
        <p:nvSpPr>
          <p:cNvPr id="17" name="矩形 16"/>
          <p:cNvSpPr/>
          <p:nvPr/>
        </p:nvSpPr>
        <p:spPr>
          <a:xfrm>
            <a:off x="7103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8" name="矩形 17"/>
          <p:cNvSpPr/>
          <p:nvPr/>
        </p:nvSpPr>
        <p:spPr>
          <a:xfrm>
            <a:off x="7290911"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45058"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6051" y="3285697"/>
            <a:ext cx="6097727" cy="19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343025" y="2178685"/>
            <a:ext cx="4012565" cy="55308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案例运行结果，具体如下所示。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中的注释</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MH_SubTitle_1"/>
          <p:cNvSpPr/>
          <p:nvPr>
            <p:custDataLst>
              <p:tags r:id="rId1"/>
            </p:custDataLst>
          </p:nvPr>
        </p:nvSpPr>
        <p:spPr>
          <a:xfrm>
            <a:off x="1679575" y="2564130"/>
            <a:ext cx="1512570" cy="511175"/>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914400">
              <a:defRPr/>
            </a:pPr>
            <a:r>
              <a:rPr lang="zh-CN" altLang="en-US" sz="2000" dirty="0">
                <a:solidFill>
                  <a:srgbClr val="FFFFFF"/>
                </a:solidFill>
                <a:latin typeface="微软雅黑" panose="020B0503020204020204" pitchFamily="34" charset="-122"/>
                <a:ea typeface="微软雅黑" panose="020B0503020204020204" pitchFamily="34" charset="-122"/>
              </a:rPr>
              <a:t>多行注释</a:t>
            </a:r>
          </a:p>
        </p:txBody>
      </p:sp>
      <p:sp>
        <p:nvSpPr>
          <p:cNvPr id="20" name="MH_Text_1"/>
          <p:cNvSpPr>
            <a:spLocks noChangeArrowheads="1"/>
          </p:cNvSpPr>
          <p:nvPr>
            <p:custDataLst>
              <p:tags r:id="rId2"/>
            </p:custDataLst>
          </p:nvPr>
        </p:nvSpPr>
        <p:spPr bwMode="auto">
          <a:xfrm>
            <a:off x="3764692" y="2099832"/>
            <a:ext cx="6364029" cy="144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defTabSz="914400" fontAlgn="auto">
              <a:lnSpc>
                <a:spcPct val="150000"/>
              </a:lnSpc>
              <a:defRPr/>
            </a:pPr>
            <a:r>
              <a:rPr altLang="zh-CN" sz="2000" dirty="0">
                <a:solidFill>
                  <a:srgbClr val="595959"/>
                </a:solidFill>
                <a:latin typeface="微软雅黑" panose="020B0503020204020204" pitchFamily="34" charset="-122"/>
                <a:ea typeface="微软雅黑" panose="020B0503020204020204" pitchFamily="34" charset="-122"/>
              </a:rPr>
              <a:t>多行注释顾名思义就是注释的内容可以为</a:t>
            </a:r>
            <a:r>
              <a:rPr altLang="zh-CN" sz="2000" dirty="0">
                <a:solidFill>
                  <a:srgbClr val="1369B2"/>
                </a:solidFill>
                <a:latin typeface="微软雅黑" panose="020B0503020204020204" pitchFamily="34" charset="-122"/>
                <a:ea typeface="微软雅黑" panose="020B0503020204020204" pitchFamily="34" charset="-122"/>
              </a:rPr>
              <a:t>多行</a:t>
            </a:r>
            <a:r>
              <a:rPr altLang="zh-CN" sz="2000" dirty="0">
                <a:solidFill>
                  <a:srgbClr val="595959"/>
                </a:solidFill>
                <a:latin typeface="微软雅黑" panose="020B0503020204020204" pitchFamily="34" charset="-122"/>
                <a:ea typeface="微软雅黑" panose="020B0503020204020204" pitchFamily="34" charset="-122"/>
              </a:rPr>
              <a:t>，它以符号“</a:t>
            </a:r>
            <a:r>
              <a:rPr altLang="zh-CN" sz="2000" dirty="0">
                <a:solidFill>
                  <a:srgbClr val="1369B2"/>
                </a:solidFill>
                <a:latin typeface="微软雅黑" panose="020B0503020204020204" pitchFamily="34" charset="-122"/>
                <a:ea typeface="微软雅黑" panose="020B0503020204020204" pitchFamily="34" charset="-122"/>
              </a:rPr>
              <a:t>/*</a:t>
            </a:r>
            <a:r>
              <a:rPr altLang="zh-CN" sz="2000" dirty="0">
                <a:solidFill>
                  <a:srgbClr val="595959"/>
                </a:solidFill>
                <a:latin typeface="微软雅黑" panose="020B0503020204020204" pitchFamily="34" charset="-122"/>
                <a:ea typeface="微软雅黑" panose="020B0503020204020204" pitchFamily="34" charset="-122"/>
              </a:rPr>
              <a:t>”开头，以符号“</a:t>
            </a:r>
            <a:r>
              <a:rPr altLang="zh-CN" sz="2000" dirty="0">
                <a:solidFill>
                  <a:srgbClr val="1369B2"/>
                </a:solidFill>
                <a:latin typeface="微软雅黑" panose="020B0503020204020204" pitchFamily="34" charset="-122"/>
                <a:ea typeface="微软雅黑" panose="020B0503020204020204" pitchFamily="34" charset="-122"/>
              </a:rPr>
              <a:t>*/</a:t>
            </a:r>
            <a:r>
              <a:rPr altLang="zh-CN" sz="2000" dirty="0">
                <a:solidFill>
                  <a:srgbClr val="595959"/>
                </a:solidFill>
                <a:latin typeface="微软雅黑" panose="020B0503020204020204" pitchFamily="34" charset="-122"/>
                <a:ea typeface="微软雅黑" panose="020B0503020204020204" pitchFamily="34" charset="-122"/>
              </a:rPr>
              <a:t>”结尾。多行注释具体示例如下</a:t>
            </a:r>
            <a:r>
              <a:rPr lang="zh-CN" altLang="en-US" sz="2000" dirty="0">
                <a:solidFill>
                  <a:srgbClr val="595959"/>
                </a:solidFill>
                <a:latin typeface="微软雅黑" panose="020B0503020204020204" pitchFamily="34" charset="-122"/>
                <a:ea typeface="微软雅黑" panose="020B0503020204020204" pitchFamily="34" charset="-122"/>
                <a:sym typeface="+mn-ea"/>
              </a:rPr>
              <a:t>。</a:t>
            </a:r>
          </a:p>
        </p:txBody>
      </p:sp>
      <p:pic>
        <p:nvPicPr>
          <p:cNvPr id="8" name="图片 7"/>
          <p:cNvPicPr>
            <a:picLocks noChangeAspect="1"/>
          </p:cNvPicPr>
          <p:nvPr/>
        </p:nvPicPr>
        <p:blipFill>
          <a:blip r:embed="rId6"/>
          <a:stretch>
            <a:fillRect/>
          </a:stretch>
        </p:blipFill>
        <p:spPr>
          <a:xfrm>
            <a:off x="2817495" y="4055745"/>
            <a:ext cx="6555740" cy="1390650"/>
          </a:xfrm>
          <a:prstGeom prst="rect">
            <a:avLst/>
          </a:prstGeom>
        </p:spPr>
      </p:pic>
      <p:sp>
        <p:nvSpPr>
          <p:cNvPr id="9" name="矩形 8"/>
          <p:cNvSpPr/>
          <p:nvPr/>
        </p:nvSpPr>
        <p:spPr>
          <a:xfrm>
            <a:off x="3858260" y="4269105"/>
            <a:ext cx="4503420" cy="92202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  int c = 10; </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     int x = 5; */</a:t>
            </a:r>
          </a:p>
        </p:txBody>
      </p:sp>
      <p:sp>
        <p:nvSpPr>
          <p:cNvPr id="3" name="Chevron 3"/>
          <p:cNvSpPr/>
          <p:nvPr>
            <p:custDataLst>
              <p:tags r:id="rId3"/>
            </p:custDataLst>
          </p:nvPr>
        </p:nvSpPr>
        <p:spPr>
          <a:xfrm>
            <a:off x="1143635" y="1105535"/>
            <a:ext cx="31819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14313" y="1245494"/>
            <a:ext cx="2720340"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sym typeface="+mn-ea"/>
              </a:rPr>
              <a:t>Java</a:t>
            </a:r>
            <a:r>
              <a:rPr lang="zh-CN" altLang="en-US" sz="2000" dirty="0">
                <a:solidFill>
                  <a:srgbClr val="1369B2"/>
                </a:solidFill>
                <a:latin typeface="微软雅黑" panose="020B0503020204020204" pitchFamily="34" charset="-122"/>
                <a:ea typeface="微软雅黑" panose="020B0503020204020204" pitchFamily="34" charset="-122"/>
                <a:sym typeface="+mn-ea"/>
              </a:rPr>
              <a:t>中的注释分类说明</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循环嵌套</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275330"/>
            <a:ext cx="4060825" cy="1043940"/>
            <a:chOff x="8472" y="5681"/>
            <a:chExt cx="6395" cy="1644"/>
          </a:xfrm>
        </p:grpSpPr>
        <p:sp>
          <p:nvSpPr>
            <p:cNvPr id="15" name="TextBox 35"/>
            <p:cNvSpPr txBox="1">
              <a:spLocks noChangeArrowheads="1"/>
            </p:cNvSpPr>
            <p:nvPr/>
          </p:nvSpPr>
          <p:spPr bwMode="auto">
            <a:xfrm>
              <a:off x="9159" y="5681"/>
              <a:ext cx="570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循环嵌套，</a:t>
              </a:r>
              <a:r>
                <a:rPr lang="zh-CN" altLang="zh-CN" sz="2000" dirty="0">
                  <a:solidFill>
                    <a:srgbClr val="595959"/>
                  </a:solidFill>
                  <a:latin typeface="微软雅黑" panose="020B0503020204020204" pitchFamily="34" charset="-122"/>
                  <a:ea typeface="微软雅黑" panose="020B0503020204020204" pitchFamily="34" charset="-122"/>
                </a:rPr>
                <a:t>能够使用</a:t>
              </a:r>
              <a:r>
                <a:rPr lang="en-US" altLang="zh-CN" sz="2000" dirty="0">
                  <a:solidFill>
                    <a:srgbClr val="595959"/>
                  </a:solidFill>
                  <a:latin typeface="微软雅黑" panose="020B0503020204020204" pitchFamily="34" charset="-122"/>
                  <a:ea typeface="微软雅黑" panose="020B0503020204020204" pitchFamily="34" charset="-122"/>
                </a:rPr>
                <a:t>for</a:t>
              </a:r>
              <a:r>
                <a:rPr lang="zh-CN" altLang="en-US" sz="2000" dirty="0">
                  <a:solidFill>
                    <a:srgbClr val="595959"/>
                  </a:solidFill>
                  <a:latin typeface="微软雅黑" panose="020B0503020204020204" pitchFamily="34" charset="-122"/>
                  <a:ea typeface="微软雅黑" panose="020B0503020204020204" pitchFamily="34" charset="-122"/>
                </a:rPr>
                <a:t>语句进行</a:t>
              </a:r>
              <a:r>
                <a:rPr lang="zh-CN" altLang="zh-CN" sz="2000" dirty="0">
                  <a:solidFill>
                    <a:srgbClr val="1369B2"/>
                  </a:solidFill>
                  <a:latin typeface="微软雅黑" panose="020B0503020204020204" pitchFamily="34" charset="-122"/>
                  <a:ea typeface="微软雅黑" panose="020B0503020204020204" pitchFamily="34" charset="-122"/>
                </a:rPr>
                <a:t>循环嵌套</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循环嵌套</a:t>
            </a:r>
          </a:p>
        </p:txBody>
      </p:sp>
      <p:sp>
        <p:nvSpPr>
          <p:cNvPr id="2" name="Chevron 3"/>
          <p:cNvSpPr/>
          <p:nvPr>
            <p:custDataLst>
              <p:tags r:id="rId1"/>
            </p:custDataLst>
          </p:nvPr>
        </p:nvSpPr>
        <p:spPr>
          <a:xfrm>
            <a:off x="1143635" y="1185545"/>
            <a:ext cx="181800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86068" y="1325504"/>
            <a:ext cx="119888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rPr>
              <a:t>循环</a:t>
            </a:r>
            <a:r>
              <a:rPr lang="zh-CN" sz="2000" dirty="0">
                <a:solidFill>
                  <a:srgbClr val="1369B2"/>
                </a:solidFill>
                <a:latin typeface="微软雅黑" panose="020B0503020204020204" pitchFamily="34" charset="-122"/>
                <a:ea typeface="微软雅黑" panose="020B0503020204020204" pitchFamily="34" charset="-122"/>
              </a:rPr>
              <a:t>嵌套</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486535" y="2691130"/>
            <a:ext cx="9259570" cy="1476375"/>
          </a:xfrm>
          <a:prstGeom prst="rect">
            <a:avLst/>
          </a:prstGeom>
          <a:noFill/>
        </p:spPr>
        <p:txBody>
          <a:bodyPr wrap="square" rtlCol="0">
            <a:spAutoFit/>
          </a:bodyPr>
          <a:lstStyle/>
          <a:p>
            <a:pPr indent="0" algn="just"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sym typeface="+mn-ea"/>
              </a:rPr>
              <a:t>循环嵌套</a:t>
            </a:r>
            <a:r>
              <a:rPr lang="zh-CN" altLang="zh-CN" sz="2000" dirty="0">
                <a:solidFill>
                  <a:srgbClr val="595959"/>
                </a:solidFill>
                <a:latin typeface="微软雅黑" panose="020B0503020204020204" pitchFamily="34" charset="-122"/>
                <a:ea typeface="微软雅黑" panose="020B0503020204020204" pitchFamily="34" charset="-122"/>
                <a:sym typeface="+mn-ea"/>
              </a:rPr>
              <a:t>是指在一个循环语句的循环体中再定义一个循环语句的语法结构。</a:t>
            </a:r>
            <a:r>
              <a:rPr lang="en-US" altLang="zh-CN" sz="2000" dirty="0">
                <a:solidFill>
                  <a:srgbClr val="1369B2"/>
                </a:solidFill>
                <a:latin typeface="微软雅黑" panose="020B0503020204020204" pitchFamily="34" charset="-122"/>
                <a:ea typeface="微软雅黑" panose="020B0503020204020204" pitchFamily="34" charset="-122"/>
                <a:sym typeface="+mn-ea"/>
              </a:rPr>
              <a:t>while</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1369B2"/>
                </a:solidFill>
                <a:latin typeface="微软雅黑" panose="020B0503020204020204" pitchFamily="34" charset="-122"/>
                <a:ea typeface="微软雅黑" panose="020B0503020204020204" pitchFamily="34" charset="-122"/>
                <a:sym typeface="+mn-ea"/>
              </a:rPr>
              <a:t>do…while</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1369B2"/>
                </a:solidFill>
                <a:latin typeface="微软雅黑" panose="020B0503020204020204" pitchFamily="34" charset="-122"/>
                <a:ea typeface="微软雅黑" panose="020B0503020204020204" pitchFamily="34" charset="-122"/>
                <a:sym typeface="+mn-ea"/>
              </a:rPr>
              <a:t>for</a:t>
            </a:r>
            <a:r>
              <a:rPr lang="zh-CN" altLang="zh-CN" sz="2000" dirty="0">
                <a:solidFill>
                  <a:srgbClr val="595959"/>
                </a:solidFill>
                <a:latin typeface="微软雅黑" panose="020B0503020204020204" pitchFamily="34" charset="-122"/>
                <a:ea typeface="微软雅黑" panose="020B0503020204020204" pitchFamily="34" charset="-122"/>
                <a:sym typeface="+mn-ea"/>
              </a:rPr>
              <a:t>循环语句都可以进行嵌套，并且它们之间也可以互相嵌套，其中最常见的是在</a:t>
            </a:r>
            <a:r>
              <a:rPr lang="en-US" altLang="zh-CN" sz="2000" dirty="0">
                <a:solidFill>
                  <a:srgbClr val="595959"/>
                </a:solidFill>
                <a:latin typeface="微软雅黑" panose="020B0503020204020204" pitchFamily="34" charset="-122"/>
                <a:ea typeface="微软雅黑" panose="020B0503020204020204" pitchFamily="34" charset="-122"/>
                <a:sym typeface="+mn-ea"/>
              </a:rPr>
              <a:t>for</a:t>
            </a:r>
            <a:r>
              <a:rPr lang="zh-CN" altLang="zh-CN" sz="2000" dirty="0">
                <a:solidFill>
                  <a:srgbClr val="595959"/>
                </a:solidFill>
                <a:latin typeface="微软雅黑" panose="020B0503020204020204" pitchFamily="34" charset="-122"/>
                <a:ea typeface="微软雅黑" panose="020B0503020204020204" pitchFamily="34" charset="-122"/>
                <a:sym typeface="+mn-ea"/>
              </a:rPr>
              <a:t>循环中嵌套</a:t>
            </a:r>
            <a:r>
              <a:rPr lang="en-US" altLang="zh-CN" sz="2000" dirty="0">
                <a:solidFill>
                  <a:srgbClr val="595959"/>
                </a:solidFill>
                <a:latin typeface="微软雅黑" panose="020B0503020204020204" pitchFamily="34" charset="-122"/>
                <a:ea typeface="微软雅黑" panose="020B0503020204020204" pitchFamily="34" charset="-122"/>
                <a:sym typeface="+mn-ea"/>
              </a:rPr>
              <a:t>for</a:t>
            </a:r>
            <a:r>
              <a:rPr lang="zh-CN" altLang="zh-CN" sz="2000" dirty="0">
                <a:solidFill>
                  <a:srgbClr val="595959"/>
                </a:solidFill>
                <a:latin typeface="微软雅黑" panose="020B0503020204020204" pitchFamily="34" charset="-122"/>
                <a:ea typeface="微软雅黑" panose="020B0503020204020204" pitchFamily="34" charset="-122"/>
                <a:sym typeface="+mn-ea"/>
              </a:rPr>
              <a:t>循环。</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圆角矩形 3"/>
          <p:cNvSpPr/>
          <p:nvPr/>
        </p:nvSpPr>
        <p:spPr>
          <a:xfrm>
            <a:off x="1184910" y="2374900"/>
            <a:ext cx="9864090" cy="20091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84910" y="237490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52125" y="389763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循环嵌套</a:t>
            </a:r>
          </a:p>
        </p:txBody>
      </p:sp>
      <p:sp>
        <p:nvSpPr>
          <p:cNvPr id="5" name="TextBox 35"/>
          <p:cNvSpPr txBox="1">
            <a:spLocks noChangeArrowheads="1"/>
          </p:cNvSpPr>
          <p:nvPr/>
        </p:nvSpPr>
        <p:spPr bwMode="auto">
          <a:xfrm>
            <a:off x="4294505" y="1162050"/>
            <a:ext cx="4439920"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pPr>
            <a:r>
              <a:rPr lang="en-US" altLang="zh-CN" sz="2000" dirty="0">
                <a:solidFill>
                  <a:srgbClr val="1369B2"/>
                </a:solidFill>
                <a:latin typeface="微软雅黑" panose="020B0503020204020204" pitchFamily="34" charset="-122"/>
                <a:ea typeface="微软雅黑" panose="020B0503020204020204" pitchFamily="34" charset="-122"/>
                <a:sym typeface="+mn-ea"/>
              </a:rPr>
              <a:t>for</a:t>
            </a:r>
            <a:r>
              <a:rPr lang="zh-CN" altLang="zh-CN" sz="2000" dirty="0">
                <a:solidFill>
                  <a:srgbClr val="1369B2"/>
                </a:solidFill>
                <a:latin typeface="微软雅黑" panose="020B0503020204020204" pitchFamily="34" charset="-122"/>
                <a:ea typeface="微软雅黑" panose="020B0503020204020204" pitchFamily="34" charset="-122"/>
                <a:sym typeface="+mn-ea"/>
              </a:rPr>
              <a:t>循环嵌套</a:t>
            </a:r>
            <a:r>
              <a:rPr lang="zh-CN" altLang="zh-CN" sz="2000" dirty="0">
                <a:solidFill>
                  <a:srgbClr val="595959"/>
                </a:solidFill>
                <a:latin typeface="微软雅黑" panose="020B0503020204020204" pitchFamily="34" charset="-122"/>
                <a:ea typeface="微软雅黑" panose="020B0503020204020204" pitchFamily="34" charset="-122"/>
                <a:sym typeface="+mn-ea"/>
              </a:rPr>
              <a:t>语句的语法格式如下</a:t>
            </a:r>
            <a:r>
              <a:rPr lang="zh-CN" altLang="zh-CN" sz="2000" dirty="0">
                <a:solidFill>
                  <a:srgbClr val="595959"/>
                </a:solidFill>
                <a:latin typeface="微软雅黑" panose="020B0503020204020204" pitchFamily="34" charset="-122"/>
                <a:ea typeface="微软雅黑" panose="020B0503020204020204" pitchFamily="34" charset="-122"/>
              </a:rPr>
              <a:t>。</a:t>
            </a:r>
          </a:p>
        </p:txBody>
      </p:sp>
      <p:sp>
        <p:nvSpPr>
          <p:cNvPr id="7" name="Chevron 3"/>
          <p:cNvSpPr/>
          <p:nvPr>
            <p:custDataLst>
              <p:tags r:id="rId1"/>
            </p:custDataLst>
          </p:nvPr>
        </p:nvSpPr>
        <p:spPr>
          <a:xfrm>
            <a:off x="1143635" y="1185545"/>
            <a:ext cx="30137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414313" y="1325504"/>
            <a:ext cx="221488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循环</a:t>
            </a:r>
            <a:r>
              <a:rPr lang="zh-CN" sz="2000" dirty="0">
                <a:solidFill>
                  <a:srgbClr val="1369B2"/>
                </a:solidFill>
                <a:latin typeface="微软雅黑" panose="020B0503020204020204" pitchFamily="34" charset="-122"/>
                <a:ea typeface="微软雅黑" panose="020B0503020204020204" pitchFamily="34" charset="-122"/>
                <a:sym typeface="+mn-ea"/>
              </a:rPr>
              <a:t>嵌套</a:t>
            </a:r>
            <a:r>
              <a:rPr lang="zh-CN" altLang="en-US" sz="2000" dirty="0">
                <a:solidFill>
                  <a:srgbClr val="1369B2"/>
                </a:solidFill>
                <a:latin typeface="微软雅黑" panose="020B0503020204020204" pitchFamily="34" charset="-122"/>
                <a:ea typeface="微软雅黑" panose="020B0503020204020204" pitchFamily="34" charset="-122"/>
              </a:rPr>
              <a:t>语法格式</a:t>
            </a:r>
          </a:p>
        </p:txBody>
      </p:sp>
      <p:pic>
        <p:nvPicPr>
          <p:cNvPr id="9" name="图片 8"/>
          <p:cNvPicPr>
            <a:picLocks noChangeAspect="1"/>
          </p:cNvPicPr>
          <p:nvPr/>
        </p:nvPicPr>
        <p:blipFill>
          <a:blip r:embed="rId4"/>
          <a:stretch>
            <a:fillRect/>
          </a:stretch>
        </p:blipFill>
        <p:spPr>
          <a:xfrm>
            <a:off x="2331085" y="2202815"/>
            <a:ext cx="7575550" cy="3665220"/>
          </a:xfrm>
          <a:prstGeom prst="rect">
            <a:avLst/>
          </a:prstGeom>
        </p:spPr>
      </p:pic>
      <p:sp>
        <p:nvSpPr>
          <p:cNvPr id="12" name="矩形 11"/>
          <p:cNvSpPr/>
          <p:nvPr/>
        </p:nvSpPr>
        <p:spPr>
          <a:xfrm>
            <a:off x="3170555" y="2277110"/>
            <a:ext cx="5849620" cy="3415030"/>
          </a:xfrm>
          <a:prstGeom prst="rect">
            <a:avLst/>
          </a:prstGeom>
        </p:spPr>
        <p:txBody>
          <a:bodyPr wrap="square">
            <a:spAutoFit/>
          </a:bodyPr>
          <a:lstStyle/>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for(初始化表达式; 循环条件; 操作表达式) {</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for(初始化表达式; 循环条件; 操作表达式) {</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循环嵌套</a:t>
            </a:r>
          </a:p>
        </p:txBody>
      </p:sp>
      <p:sp>
        <p:nvSpPr>
          <p:cNvPr id="9" name="TextBox 35"/>
          <p:cNvSpPr txBox="1">
            <a:spLocks noChangeArrowheads="1"/>
          </p:cNvSpPr>
          <p:nvPr/>
        </p:nvSpPr>
        <p:spPr bwMode="auto">
          <a:xfrm>
            <a:off x="3358515" y="981710"/>
            <a:ext cx="736346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下面通过使用“</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”打印直角三角形演示</a:t>
            </a:r>
            <a:r>
              <a:rPr lang="en-US" altLang="zh-CN" sz="2000" dirty="0">
                <a:solidFill>
                  <a:srgbClr val="595959"/>
                </a:solidFill>
                <a:latin typeface="微软雅黑" panose="020B0503020204020204" pitchFamily="34" charset="-122"/>
                <a:ea typeface="微软雅黑" panose="020B0503020204020204" pitchFamily="34" charset="-122"/>
              </a:rPr>
              <a:t>for</a:t>
            </a:r>
            <a:r>
              <a:rPr lang="zh-CN" altLang="zh-CN" sz="2000" dirty="0">
                <a:solidFill>
                  <a:srgbClr val="595959"/>
                </a:solidFill>
                <a:latin typeface="微软雅黑" panose="020B0503020204020204" pitchFamily="34" charset="-122"/>
                <a:ea typeface="微软雅黑" panose="020B0503020204020204" pitchFamily="34" charset="-122"/>
              </a:rPr>
              <a:t>循环嵌套的使用</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具体代码如下所示</a:t>
            </a:r>
            <a:r>
              <a:rPr lang="zh-CN" altLang="zh-CN" sz="2000" dirty="0">
                <a:solidFill>
                  <a:srgbClr val="595959"/>
                </a:solidFill>
                <a:latin typeface="微软雅黑" panose="020B0503020204020204" pitchFamily="34" charset="-122"/>
                <a:ea typeface="微软雅黑" panose="020B0503020204020204" pitchFamily="34" charset="-122"/>
                <a:sym typeface="+mn-ea"/>
              </a:rPr>
              <a:t>。</a:t>
            </a:r>
            <a:endParaRPr lang="zh-CN" altLang="zh-CN" sz="2000" dirty="0">
              <a:solidFill>
                <a:srgbClr val="595959"/>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1"/>
            </p:custDataLst>
          </p:nvPr>
        </p:nvPicPr>
        <p:blipFill>
          <a:blip r:embed="rId5"/>
          <a:stretch>
            <a:fillRect/>
          </a:stretch>
        </p:blipFill>
        <p:spPr>
          <a:xfrm>
            <a:off x="1631950" y="2132965"/>
            <a:ext cx="9004300" cy="3192145"/>
          </a:xfrm>
          <a:prstGeom prst="rect">
            <a:avLst/>
          </a:prstGeom>
        </p:spPr>
      </p:pic>
      <p:sp>
        <p:nvSpPr>
          <p:cNvPr id="2" name="文本框 1"/>
          <p:cNvSpPr txBox="1"/>
          <p:nvPr/>
        </p:nvSpPr>
        <p:spPr>
          <a:xfrm>
            <a:off x="1675130" y="2122170"/>
            <a:ext cx="8357870" cy="3067685"/>
          </a:xfrm>
          <a:prstGeom prst="rect">
            <a:avLst/>
          </a:prstGeom>
          <a:noFill/>
        </p:spPr>
        <p:txBody>
          <a:bodyPr wrap="square" rtlCol="0">
            <a:spAutoFit/>
          </a:bodyPr>
          <a:lstStyle/>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public class Example15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public static void main(String[] args)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int i, j;                           // 定义两个循环变量</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for (i = 1; i &lt;= 9; i++) {     // 外层循环</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for (j = 1; j &lt;= i; j++) { // 内层循环</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System.out.print("*"); 	// 打印*</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System.out.print("\n");     	// 换行</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a:t>
            </a:r>
          </a:p>
        </p:txBody>
      </p:sp>
      <p:sp>
        <p:nvSpPr>
          <p:cNvPr id="6" name="Chevron 3"/>
          <p:cNvSpPr/>
          <p:nvPr>
            <p:custDataLst>
              <p:tags r:id="rId2"/>
            </p:custDataLst>
          </p:nvPr>
        </p:nvSpPr>
        <p:spPr>
          <a:xfrm>
            <a:off x="1074821" y="113220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89243" y="127216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循环嵌套</a:t>
            </a:r>
          </a:p>
        </p:txBody>
      </p:sp>
      <p:pic>
        <p:nvPicPr>
          <p:cNvPr id="4608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6671" y="2251835"/>
            <a:ext cx="4932429" cy="3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hevron 3"/>
          <p:cNvSpPr/>
          <p:nvPr>
            <p:custDataLst>
              <p:tags r:id="rId1"/>
            </p:custDataLst>
          </p:nvPr>
        </p:nvSpPr>
        <p:spPr>
          <a:xfrm>
            <a:off x="1054100" y="1235710"/>
            <a:ext cx="2510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37566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597275" y="1235710"/>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循环嵌套</a:t>
            </a:r>
          </a:p>
        </p:txBody>
      </p:sp>
      <p:sp>
        <p:nvSpPr>
          <p:cNvPr id="3" name="矩形 2"/>
          <p:cNvSpPr/>
          <p:nvPr/>
        </p:nvSpPr>
        <p:spPr>
          <a:xfrm>
            <a:off x="1149350" y="1917700"/>
            <a:ext cx="10273030" cy="3322955"/>
          </a:xfrm>
          <a:prstGeom prst="rect">
            <a:avLst/>
          </a:prstGeom>
        </p:spPr>
        <p:txBody>
          <a:bodyPr wrap="square">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第一步，第</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zh-CN" sz="2000" dirty="0">
                <a:solidFill>
                  <a:srgbClr val="595959"/>
                </a:solidFill>
                <a:latin typeface="微软雅黑" panose="020B0503020204020204" pitchFamily="34" charset="-122"/>
                <a:ea typeface="微软雅黑" panose="020B0503020204020204" pitchFamily="34" charset="-122"/>
              </a:rPr>
              <a:t>行代码</a:t>
            </a:r>
            <a:r>
              <a:rPr lang="zh-CN" altLang="zh-CN" sz="2000" dirty="0">
                <a:solidFill>
                  <a:srgbClr val="1369B2"/>
                </a:solidFill>
                <a:latin typeface="微软雅黑" panose="020B0503020204020204" pitchFamily="34" charset="-122"/>
                <a:ea typeface="微软雅黑" panose="020B0503020204020204" pitchFamily="34" charset="-122"/>
              </a:rPr>
              <a:t>定义</a:t>
            </a:r>
            <a:r>
              <a:rPr lang="zh-CN" altLang="zh-CN" sz="2000" dirty="0">
                <a:solidFill>
                  <a:srgbClr val="595959"/>
                </a:solidFill>
                <a:latin typeface="微软雅黑" panose="020B0503020204020204" pitchFamily="34" charset="-122"/>
                <a:ea typeface="微软雅黑" panose="020B0503020204020204" pitchFamily="34" charset="-122"/>
              </a:rPr>
              <a:t>了两个</a:t>
            </a:r>
            <a:r>
              <a:rPr lang="zh-CN" altLang="zh-CN" sz="2000" dirty="0">
                <a:solidFill>
                  <a:srgbClr val="1369B2"/>
                </a:solidFill>
                <a:latin typeface="微软雅黑" panose="020B0503020204020204" pitchFamily="34" charset="-122"/>
                <a:ea typeface="微软雅黑" panose="020B0503020204020204" pitchFamily="34" charset="-122"/>
              </a:rPr>
              <a:t>循环变量</a:t>
            </a:r>
            <a:r>
              <a:rPr lang="en-US" altLang="zh-CN" sz="2000" dirty="0" err="1">
                <a:solidFill>
                  <a:srgbClr val="595959"/>
                </a:solidFill>
                <a:latin typeface="微软雅黑" panose="020B0503020204020204" pitchFamily="34" charset="-122"/>
                <a:ea typeface="微软雅黑" panose="020B0503020204020204" pitchFamily="34" charset="-122"/>
              </a:rPr>
              <a:t>i</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j</a:t>
            </a:r>
            <a:r>
              <a:rPr lang="zh-CN" altLang="zh-CN" sz="2000" dirty="0">
                <a:solidFill>
                  <a:srgbClr val="595959"/>
                </a:solidFill>
                <a:latin typeface="微软雅黑" panose="020B0503020204020204" pitchFamily="34" charset="-122"/>
                <a:ea typeface="微软雅黑" panose="020B0503020204020204" pitchFamily="34" charset="-122"/>
              </a:rPr>
              <a:t>，其中</a:t>
            </a:r>
            <a:r>
              <a:rPr lang="en-US" altLang="zh-CN" sz="2000" dirty="0" err="1">
                <a:solidFill>
                  <a:srgbClr val="595959"/>
                </a:solidFill>
                <a:latin typeface="微软雅黑" panose="020B0503020204020204" pitchFamily="34" charset="-122"/>
                <a:ea typeface="微软雅黑" panose="020B0503020204020204" pitchFamily="34" charset="-122"/>
              </a:rPr>
              <a:t>i</a:t>
            </a:r>
            <a:r>
              <a:rPr lang="zh-CN" altLang="zh-CN" sz="2000" dirty="0">
                <a:solidFill>
                  <a:srgbClr val="595959"/>
                </a:solidFill>
                <a:latin typeface="微软雅黑" panose="020B0503020204020204" pitchFamily="34" charset="-122"/>
                <a:ea typeface="微软雅黑" panose="020B0503020204020204" pitchFamily="34" charset="-122"/>
              </a:rPr>
              <a:t>为外层循环变量，</a:t>
            </a:r>
            <a:r>
              <a:rPr lang="en-US" altLang="zh-CN" sz="2000" dirty="0">
                <a:solidFill>
                  <a:srgbClr val="595959"/>
                </a:solidFill>
                <a:latin typeface="微软雅黑" panose="020B0503020204020204" pitchFamily="34" charset="-122"/>
                <a:ea typeface="微软雅黑" panose="020B0503020204020204" pitchFamily="34" charset="-122"/>
              </a:rPr>
              <a:t>j</a:t>
            </a:r>
            <a:r>
              <a:rPr lang="zh-CN" altLang="zh-CN" sz="2000" dirty="0">
                <a:solidFill>
                  <a:srgbClr val="595959"/>
                </a:solidFill>
                <a:latin typeface="微软雅黑" panose="020B0503020204020204" pitchFamily="34" charset="-122"/>
                <a:ea typeface="微软雅黑" panose="020B0503020204020204" pitchFamily="34" charset="-122"/>
              </a:rPr>
              <a:t>为内层循环变量。</a:t>
            </a: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第二步，第</a:t>
            </a:r>
            <a:r>
              <a:rPr lang="en-US" altLang="zh-CN" sz="2000" dirty="0">
                <a:solidFill>
                  <a:srgbClr val="595959"/>
                </a:solidFill>
                <a:latin typeface="微软雅黑" panose="020B0503020204020204" pitchFamily="34" charset="-122"/>
                <a:ea typeface="微软雅黑" panose="020B0503020204020204" pitchFamily="34" charset="-122"/>
              </a:rPr>
              <a:t>4</a:t>
            </a:r>
            <a:r>
              <a:rPr lang="zh-CN" altLang="zh-CN" sz="2000" dirty="0">
                <a:solidFill>
                  <a:srgbClr val="595959"/>
                </a:solidFill>
                <a:latin typeface="微软雅黑" panose="020B0503020204020204" pitchFamily="34" charset="-122"/>
                <a:ea typeface="微软雅黑" panose="020B0503020204020204" pitchFamily="34" charset="-122"/>
              </a:rPr>
              <a:t>行代码将</a:t>
            </a:r>
            <a:r>
              <a:rPr lang="en-US" altLang="zh-CN" sz="2000" dirty="0" err="1">
                <a:solidFill>
                  <a:srgbClr val="595959"/>
                </a:solidFill>
                <a:latin typeface="微软雅黑" panose="020B0503020204020204" pitchFamily="34" charset="-122"/>
                <a:ea typeface="微软雅黑" panose="020B0503020204020204" pitchFamily="34" charset="-122"/>
              </a:rPr>
              <a:t>i</a:t>
            </a:r>
            <a:r>
              <a:rPr lang="zh-CN" altLang="zh-CN" sz="2000" dirty="0">
                <a:solidFill>
                  <a:srgbClr val="1369B2"/>
                </a:solidFill>
                <a:latin typeface="微软雅黑" panose="020B0503020204020204" pitchFamily="34" charset="-122"/>
                <a:ea typeface="微软雅黑" panose="020B0503020204020204" pitchFamily="34" charset="-122"/>
              </a:rPr>
              <a:t>初始化</a:t>
            </a:r>
            <a:r>
              <a:rPr lang="zh-CN" altLang="zh-CN" sz="2000" dirty="0">
                <a:solidFill>
                  <a:srgbClr val="595959"/>
                </a:solidFill>
                <a:latin typeface="微软雅黑" panose="020B0503020204020204" pitchFamily="34" charset="-122"/>
                <a:ea typeface="微软雅黑" panose="020B0503020204020204" pitchFamily="34" charset="-122"/>
              </a:rPr>
              <a:t>为</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，判断条件为</a:t>
            </a:r>
            <a:r>
              <a:rPr lang="en-US" altLang="zh-CN" sz="2000" dirty="0" err="1">
                <a:solidFill>
                  <a:srgbClr val="595959"/>
                </a:solidFill>
                <a:latin typeface="微软雅黑" panose="020B0503020204020204" pitchFamily="34" charset="-122"/>
                <a:ea typeface="微软雅黑" panose="020B0503020204020204" pitchFamily="34" charset="-122"/>
              </a:rPr>
              <a:t>i</a:t>
            </a:r>
            <a:r>
              <a:rPr lang="en-US" altLang="zh-CN" sz="2000" dirty="0">
                <a:solidFill>
                  <a:srgbClr val="595959"/>
                </a:solidFill>
                <a:latin typeface="微软雅黑" panose="020B0503020204020204" pitchFamily="34" charset="-122"/>
                <a:ea typeface="微软雅黑" panose="020B0503020204020204" pitchFamily="34" charset="-122"/>
              </a:rPr>
              <a:t> &lt;= 9</a:t>
            </a:r>
            <a:r>
              <a:rPr lang="zh-CN" altLang="zh-CN" sz="2000" dirty="0">
                <a:solidFill>
                  <a:srgbClr val="595959"/>
                </a:solidFill>
                <a:latin typeface="微软雅黑" panose="020B0503020204020204" pitchFamily="34" charset="-122"/>
                <a:ea typeface="微软雅黑" panose="020B0503020204020204" pitchFamily="34" charset="-122"/>
              </a:rPr>
              <a:t>为</a:t>
            </a:r>
            <a:r>
              <a:rPr lang="en-US" altLang="zh-CN" sz="2000" dirty="0">
                <a:solidFill>
                  <a:srgbClr val="595959"/>
                </a:solidFill>
                <a:latin typeface="微软雅黑" panose="020B0503020204020204" pitchFamily="34" charset="-122"/>
                <a:ea typeface="微软雅黑" panose="020B0503020204020204" pitchFamily="34" charset="-122"/>
              </a:rPr>
              <a:t>true</a:t>
            </a:r>
            <a:r>
              <a:rPr lang="zh-CN" altLang="zh-CN" sz="2000" dirty="0">
                <a:solidFill>
                  <a:srgbClr val="595959"/>
                </a:solidFill>
                <a:latin typeface="微软雅黑" panose="020B0503020204020204" pitchFamily="34" charset="-122"/>
                <a:ea typeface="微软雅黑" panose="020B0503020204020204" pitchFamily="34" charset="-122"/>
              </a:rPr>
              <a:t>，首次进入</a:t>
            </a:r>
            <a:r>
              <a:rPr lang="zh-CN" altLang="zh-CN" sz="2000" dirty="0">
                <a:solidFill>
                  <a:srgbClr val="1369B2"/>
                </a:solidFill>
                <a:latin typeface="微软雅黑" panose="020B0503020204020204" pitchFamily="34" charset="-122"/>
                <a:ea typeface="微软雅黑" panose="020B0503020204020204" pitchFamily="34" charset="-122"/>
              </a:rPr>
              <a:t>外层循环</a:t>
            </a:r>
            <a:r>
              <a:rPr lang="zh-CN" altLang="zh-CN" sz="2000" dirty="0">
                <a:solidFill>
                  <a:srgbClr val="595959"/>
                </a:solidFill>
                <a:latin typeface="微软雅黑" panose="020B0503020204020204" pitchFamily="34" charset="-122"/>
                <a:ea typeface="微软雅黑" panose="020B0503020204020204" pitchFamily="34" charset="-122"/>
              </a:rPr>
              <a:t>的</a:t>
            </a:r>
            <a:r>
              <a:rPr lang="zh-CN" altLang="zh-CN" sz="2000" dirty="0">
                <a:solidFill>
                  <a:srgbClr val="1369B2"/>
                </a:solidFill>
                <a:latin typeface="微软雅黑" panose="020B0503020204020204" pitchFamily="34" charset="-122"/>
                <a:ea typeface="微软雅黑" panose="020B0503020204020204" pitchFamily="34" charset="-122"/>
              </a:rPr>
              <a:t>循环体</a:t>
            </a:r>
            <a:r>
              <a:rPr lang="zh-CN" altLang="zh-CN" sz="2000" dirty="0">
                <a:solidFill>
                  <a:srgbClr val="595959"/>
                </a:solidFill>
                <a:latin typeface="微软雅黑" panose="020B0503020204020204" pitchFamily="34" charset="-122"/>
                <a:ea typeface="微软雅黑" panose="020B0503020204020204" pitchFamily="34" charset="-122"/>
              </a:rPr>
              <a:t>。</a:t>
            </a: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第三步，第</a:t>
            </a:r>
            <a:r>
              <a:rPr lang="en-US" altLang="zh-CN" sz="2000" dirty="0">
                <a:solidFill>
                  <a:srgbClr val="595959"/>
                </a:solidFill>
                <a:latin typeface="微软雅黑" panose="020B0503020204020204" pitchFamily="34" charset="-122"/>
                <a:ea typeface="微软雅黑" panose="020B0503020204020204" pitchFamily="34" charset="-122"/>
              </a:rPr>
              <a:t>5</a:t>
            </a:r>
            <a:r>
              <a:rPr lang="zh-CN" altLang="zh-CN" sz="2000" dirty="0">
                <a:solidFill>
                  <a:srgbClr val="595959"/>
                </a:solidFill>
                <a:latin typeface="微软雅黑" panose="020B0503020204020204" pitchFamily="34" charset="-122"/>
                <a:ea typeface="微软雅黑" panose="020B0503020204020204" pitchFamily="34" charset="-122"/>
              </a:rPr>
              <a:t>行代码将</a:t>
            </a:r>
            <a:r>
              <a:rPr lang="en-US" altLang="zh-CN" sz="2000" dirty="0">
                <a:solidFill>
                  <a:srgbClr val="595959"/>
                </a:solidFill>
                <a:latin typeface="微软雅黑" panose="020B0503020204020204" pitchFamily="34" charset="-122"/>
                <a:ea typeface="微软雅黑" panose="020B0503020204020204" pitchFamily="34" charset="-122"/>
              </a:rPr>
              <a:t>j</a:t>
            </a:r>
            <a:r>
              <a:rPr lang="zh-CN" altLang="zh-CN" sz="2000" dirty="0">
                <a:solidFill>
                  <a:srgbClr val="1369B2"/>
                </a:solidFill>
                <a:latin typeface="微软雅黑" panose="020B0503020204020204" pitchFamily="34" charset="-122"/>
                <a:ea typeface="微软雅黑" panose="020B0503020204020204" pitchFamily="34" charset="-122"/>
              </a:rPr>
              <a:t>初始化</a:t>
            </a:r>
            <a:r>
              <a:rPr lang="zh-CN" altLang="zh-CN" sz="2000" dirty="0">
                <a:solidFill>
                  <a:srgbClr val="595959"/>
                </a:solidFill>
                <a:latin typeface="微软雅黑" panose="020B0503020204020204" pitchFamily="34" charset="-122"/>
                <a:ea typeface="微软雅黑" panose="020B0503020204020204" pitchFamily="34" charset="-122"/>
              </a:rPr>
              <a:t>为</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，由于此时</a:t>
            </a:r>
            <a:r>
              <a:rPr lang="en-US" altLang="zh-CN" sz="2000" dirty="0" err="1">
                <a:solidFill>
                  <a:srgbClr val="595959"/>
                </a:solidFill>
                <a:latin typeface="微软雅黑" panose="020B0503020204020204" pitchFamily="34" charset="-122"/>
                <a:ea typeface="微软雅黑" panose="020B0503020204020204" pitchFamily="34" charset="-122"/>
              </a:rPr>
              <a:t>i</a:t>
            </a:r>
            <a:r>
              <a:rPr lang="zh-CN" altLang="zh-CN" sz="2000" dirty="0">
                <a:solidFill>
                  <a:srgbClr val="595959"/>
                </a:solidFill>
                <a:latin typeface="微软雅黑" panose="020B0503020204020204" pitchFamily="34" charset="-122"/>
                <a:ea typeface="微软雅黑" panose="020B0503020204020204" pitchFamily="34" charset="-122"/>
              </a:rPr>
              <a:t>的值为</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，条件</a:t>
            </a:r>
            <a:r>
              <a:rPr lang="en-US" altLang="zh-CN" sz="2000" dirty="0">
                <a:solidFill>
                  <a:srgbClr val="595959"/>
                </a:solidFill>
                <a:latin typeface="微软雅黑" panose="020B0503020204020204" pitchFamily="34" charset="-122"/>
                <a:ea typeface="微软雅黑" panose="020B0503020204020204" pitchFamily="34" charset="-122"/>
              </a:rPr>
              <a:t>j &lt;= </a:t>
            </a:r>
            <a:r>
              <a:rPr lang="en-US" altLang="zh-CN" sz="2000" dirty="0" err="1">
                <a:solidFill>
                  <a:srgbClr val="595959"/>
                </a:solidFill>
                <a:latin typeface="微软雅黑" panose="020B0503020204020204" pitchFamily="34" charset="-122"/>
                <a:ea typeface="微软雅黑" panose="020B0503020204020204" pitchFamily="34" charset="-122"/>
              </a:rPr>
              <a:t>i</a:t>
            </a:r>
            <a:r>
              <a:rPr lang="zh-CN" altLang="zh-CN" sz="2000" dirty="0">
                <a:solidFill>
                  <a:srgbClr val="595959"/>
                </a:solidFill>
                <a:latin typeface="微软雅黑" panose="020B0503020204020204" pitchFamily="34" charset="-122"/>
                <a:ea typeface="微软雅黑" panose="020B0503020204020204" pitchFamily="34" charset="-122"/>
              </a:rPr>
              <a:t>为</a:t>
            </a:r>
            <a:r>
              <a:rPr lang="en-US" altLang="zh-CN" sz="2000" dirty="0">
                <a:solidFill>
                  <a:srgbClr val="595959"/>
                </a:solidFill>
                <a:latin typeface="微软雅黑" panose="020B0503020204020204" pitchFamily="34" charset="-122"/>
                <a:ea typeface="微软雅黑" panose="020B0503020204020204" pitchFamily="34" charset="-122"/>
              </a:rPr>
              <a:t>true</a:t>
            </a:r>
            <a:r>
              <a:rPr lang="zh-CN" altLang="zh-CN" sz="2000" dirty="0">
                <a:solidFill>
                  <a:srgbClr val="595959"/>
                </a:solidFill>
                <a:latin typeface="微软雅黑" panose="020B0503020204020204" pitchFamily="34" charset="-122"/>
                <a:ea typeface="微软雅黑" panose="020B0503020204020204" pitchFamily="34" charset="-122"/>
              </a:rPr>
              <a:t>，首次进入</a:t>
            </a:r>
            <a:r>
              <a:rPr lang="zh-CN" altLang="zh-CN" sz="2000" dirty="0">
                <a:solidFill>
                  <a:srgbClr val="1369B2"/>
                </a:solidFill>
                <a:latin typeface="微软雅黑" panose="020B0503020204020204" pitchFamily="34" charset="-122"/>
                <a:ea typeface="微软雅黑" panose="020B0503020204020204" pitchFamily="34" charset="-122"/>
              </a:rPr>
              <a:t>内层循环</a:t>
            </a:r>
            <a:r>
              <a:rPr lang="zh-CN" altLang="zh-CN" sz="2000" dirty="0">
                <a:solidFill>
                  <a:srgbClr val="595959"/>
                </a:solidFill>
                <a:latin typeface="微软雅黑" panose="020B0503020204020204" pitchFamily="34" charset="-122"/>
                <a:ea typeface="微软雅黑" panose="020B0503020204020204" pitchFamily="34" charset="-122"/>
              </a:rPr>
              <a:t>的</a:t>
            </a:r>
            <a:r>
              <a:rPr lang="zh-CN" altLang="zh-CN" sz="2000" dirty="0">
                <a:solidFill>
                  <a:srgbClr val="1369B2"/>
                </a:solidFill>
                <a:latin typeface="微软雅黑" panose="020B0503020204020204" pitchFamily="34" charset="-122"/>
                <a:ea typeface="微软雅黑" panose="020B0503020204020204" pitchFamily="34" charset="-122"/>
              </a:rPr>
              <a:t>循环体</a:t>
            </a:r>
            <a:r>
              <a:rPr lang="zh-CN" altLang="zh-CN" sz="2000" dirty="0">
                <a:solidFill>
                  <a:srgbClr val="595959"/>
                </a:solidFill>
                <a:latin typeface="微软雅黑" panose="020B0503020204020204" pitchFamily="34" charset="-122"/>
                <a:ea typeface="微软雅黑" panose="020B0503020204020204" pitchFamily="34" charset="-122"/>
              </a:rPr>
              <a:t>，打印一个“</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第四步，执行第</a:t>
            </a:r>
            <a:r>
              <a:rPr lang="en-US" altLang="zh-CN" sz="2000" dirty="0">
                <a:solidFill>
                  <a:srgbClr val="595959"/>
                </a:solidFill>
                <a:latin typeface="微软雅黑" panose="020B0503020204020204" pitchFamily="34" charset="-122"/>
                <a:ea typeface="微软雅黑" panose="020B0503020204020204" pitchFamily="34" charset="-122"/>
              </a:rPr>
              <a:t>5</a:t>
            </a:r>
            <a:r>
              <a:rPr lang="zh-CN" altLang="zh-CN" sz="2000" dirty="0">
                <a:solidFill>
                  <a:srgbClr val="595959"/>
                </a:solidFill>
                <a:latin typeface="微软雅黑" panose="020B0503020204020204" pitchFamily="34" charset="-122"/>
                <a:ea typeface="微软雅黑" panose="020B0503020204020204" pitchFamily="34" charset="-122"/>
              </a:rPr>
              <a:t>行代码中内层循环的操作表达式</a:t>
            </a:r>
            <a:r>
              <a:rPr lang="en-US" altLang="zh-CN" sz="2000" dirty="0" err="1">
                <a:solidFill>
                  <a:srgbClr val="595959"/>
                </a:solidFill>
                <a:latin typeface="微软雅黑" panose="020B0503020204020204" pitchFamily="34" charset="-122"/>
                <a:ea typeface="微软雅黑" panose="020B0503020204020204" pitchFamily="34" charset="-122"/>
              </a:rPr>
              <a:t>j++</a:t>
            </a:r>
            <a:r>
              <a:rPr lang="zh-CN" altLang="zh-CN" sz="2000" dirty="0">
                <a:solidFill>
                  <a:srgbClr val="595959"/>
                </a:solidFill>
                <a:latin typeface="微软雅黑" panose="020B0503020204020204" pitchFamily="34" charset="-122"/>
                <a:ea typeface="微软雅黑" panose="020B0503020204020204" pitchFamily="34" charset="-122"/>
              </a:rPr>
              <a:t>，将</a:t>
            </a:r>
            <a:r>
              <a:rPr lang="en-US" altLang="zh-CN" sz="2000" dirty="0">
                <a:solidFill>
                  <a:srgbClr val="595959"/>
                </a:solidFill>
                <a:latin typeface="微软雅黑" panose="020B0503020204020204" pitchFamily="34" charset="-122"/>
                <a:ea typeface="微软雅黑" panose="020B0503020204020204" pitchFamily="34" charset="-122"/>
              </a:rPr>
              <a:t>j</a:t>
            </a:r>
            <a:r>
              <a:rPr lang="zh-CN" altLang="zh-CN" sz="2000" dirty="0">
                <a:solidFill>
                  <a:srgbClr val="595959"/>
                </a:solidFill>
                <a:latin typeface="微软雅黑" panose="020B0503020204020204" pitchFamily="34" charset="-122"/>
                <a:ea typeface="微软雅黑" panose="020B0503020204020204" pitchFamily="34" charset="-122"/>
              </a:rPr>
              <a:t>的值</a:t>
            </a:r>
            <a:r>
              <a:rPr lang="zh-CN" altLang="zh-CN" sz="2000" dirty="0">
                <a:solidFill>
                  <a:srgbClr val="1369B2"/>
                </a:solidFill>
                <a:latin typeface="微软雅黑" panose="020B0503020204020204" pitchFamily="34" charset="-122"/>
                <a:ea typeface="微软雅黑" panose="020B0503020204020204" pitchFamily="34" charset="-122"/>
              </a:rPr>
              <a:t>自增</a:t>
            </a:r>
            <a:r>
              <a:rPr lang="zh-CN" altLang="zh-CN" sz="2000" dirty="0">
                <a:solidFill>
                  <a:srgbClr val="595959"/>
                </a:solidFill>
                <a:latin typeface="微软雅黑" panose="020B0503020204020204" pitchFamily="34" charset="-122"/>
                <a:ea typeface="微软雅黑" panose="020B0503020204020204" pitchFamily="34" charset="-122"/>
              </a:rPr>
              <a:t>为</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a:t>
            </a: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第五步，执行第</a:t>
            </a:r>
            <a:r>
              <a:rPr lang="en-US" altLang="zh-CN" sz="2000" dirty="0">
                <a:solidFill>
                  <a:srgbClr val="595959"/>
                </a:solidFill>
                <a:latin typeface="微软雅黑" panose="020B0503020204020204" pitchFamily="34" charset="-122"/>
                <a:ea typeface="微软雅黑" panose="020B0503020204020204" pitchFamily="34" charset="-122"/>
              </a:rPr>
              <a:t>5</a:t>
            </a:r>
            <a:r>
              <a:rPr lang="zh-CN" altLang="zh-CN" sz="2000" dirty="0">
                <a:solidFill>
                  <a:srgbClr val="595959"/>
                </a:solidFill>
                <a:latin typeface="微软雅黑" panose="020B0503020204020204" pitchFamily="34" charset="-122"/>
                <a:ea typeface="微软雅黑" panose="020B0503020204020204" pitchFamily="34" charset="-122"/>
              </a:rPr>
              <a:t>行代码中的判断条件</a:t>
            </a:r>
            <a:r>
              <a:rPr lang="en-US" altLang="zh-CN" sz="2000" dirty="0">
                <a:solidFill>
                  <a:srgbClr val="595959"/>
                </a:solidFill>
                <a:latin typeface="微软雅黑" panose="020B0503020204020204" pitchFamily="34" charset="-122"/>
                <a:ea typeface="微软雅黑" panose="020B0503020204020204" pitchFamily="34" charset="-122"/>
              </a:rPr>
              <a:t>j&lt;=</a:t>
            </a:r>
            <a:r>
              <a:rPr lang="en-US" altLang="zh-CN" sz="2000" dirty="0" err="1">
                <a:solidFill>
                  <a:srgbClr val="595959"/>
                </a:solidFill>
                <a:latin typeface="微软雅黑" panose="020B0503020204020204" pitchFamily="34" charset="-122"/>
                <a:ea typeface="微软雅黑" panose="020B0503020204020204" pitchFamily="34" charset="-122"/>
              </a:rPr>
              <a:t>i</a:t>
            </a:r>
            <a:r>
              <a:rPr lang="zh-CN" altLang="zh-CN" sz="2000" dirty="0">
                <a:solidFill>
                  <a:srgbClr val="595959"/>
                </a:solidFill>
                <a:latin typeface="微软雅黑" panose="020B0503020204020204" pitchFamily="34" charset="-122"/>
                <a:ea typeface="微软雅黑" panose="020B0503020204020204" pitchFamily="34" charset="-122"/>
              </a:rPr>
              <a:t>，判断结果为</a:t>
            </a:r>
            <a:r>
              <a:rPr lang="en-US" altLang="zh-CN" sz="2000" dirty="0">
                <a:solidFill>
                  <a:srgbClr val="595959"/>
                </a:solidFill>
                <a:latin typeface="微软雅黑" panose="020B0503020204020204" pitchFamily="34" charset="-122"/>
                <a:ea typeface="微软雅黑" panose="020B0503020204020204" pitchFamily="34" charset="-122"/>
              </a:rPr>
              <a:t>false</a:t>
            </a:r>
            <a:r>
              <a:rPr lang="zh-CN" altLang="zh-CN" sz="2000" dirty="0">
                <a:solidFill>
                  <a:srgbClr val="595959"/>
                </a:solidFill>
                <a:latin typeface="微软雅黑" panose="020B0503020204020204" pitchFamily="34" charset="-122"/>
                <a:ea typeface="微软雅黑" panose="020B0503020204020204" pitchFamily="34" charset="-122"/>
              </a:rPr>
              <a:t>，内层循环</a:t>
            </a:r>
            <a:r>
              <a:rPr lang="zh-CN" altLang="zh-CN" sz="2000" dirty="0">
                <a:solidFill>
                  <a:srgbClr val="1369B2"/>
                </a:solidFill>
                <a:latin typeface="微软雅黑" panose="020B0503020204020204" pitchFamily="34" charset="-122"/>
                <a:ea typeface="微软雅黑" panose="020B0503020204020204" pitchFamily="34" charset="-122"/>
              </a:rPr>
              <a:t>结束</a:t>
            </a:r>
            <a:r>
              <a:rPr lang="zh-CN" altLang="zh-CN" sz="2000" dirty="0">
                <a:solidFill>
                  <a:srgbClr val="595959"/>
                </a:solidFill>
                <a:latin typeface="微软雅黑" panose="020B0503020204020204" pitchFamily="34" charset="-122"/>
                <a:ea typeface="微软雅黑" panose="020B0503020204020204" pitchFamily="34" charset="-122"/>
              </a:rPr>
              <a:t>。执行第</a:t>
            </a:r>
            <a:r>
              <a:rPr lang="en-US" altLang="zh-CN" sz="2000" dirty="0">
                <a:solidFill>
                  <a:srgbClr val="595959"/>
                </a:solidFill>
                <a:latin typeface="微软雅黑" panose="020B0503020204020204" pitchFamily="34" charset="-122"/>
                <a:ea typeface="微软雅黑" panose="020B0503020204020204" pitchFamily="34" charset="-122"/>
              </a:rPr>
              <a:t>8</a:t>
            </a:r>
            <a:r>
              <a:rPr lang="zh-CN" altLang="zh-CN" sz="2000" dirty="0">
                <a:solidFill>
                  <a:srgbClr val="595959"/>
                </a:solidFill>
                <a:latin typeface="微软雅黑" panose="020B0503020204020204" pitchFamily="34" charset="-122"/>
                <a:ea typeface="微软雅黑" panose="020B0503020204020204" pitchFamily="34" charset="-122"/>
              </a:rPr>
              <a:t>行代码，打印换行符。</a:t>
            </a:r>
          </a:p>
        </p:txBody>
      </p:sp>
      <p:sp>
        <p:nvSpPr>
          <p:cNvPr id="4" name="Chevron 3"/>
          <p:cNvSpPr/>
          <p:nvPr>
            <p:custDataLst>
              <p:tags r:id="rId1"/>
            </p:custDataLst>
          </p:nvPr>
        </p:nvSpPr>
        <p:spPr>
          <a:xfrm>
            <a:off x="1143635" y="1113790"/>
            <a:ext cx="31813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414313" y="1253749"/>
            <a:ext cx="272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案例运行步骤结果分析</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循环嵌套</a:t>
            </a:r>
          </a:p>
        </p:txBody>
      </p:sp>
      <p:sp>
        <p:nvSpPr>
          <p:cNvPr id="3" name="矩形 2"/>
          <p:cNvSpPr/>
          <p:nvPr/>
        </p:nvSpPr>
        <p:spPr>
          <a:xfrm>
            <a:off x="1127817" y="1911189"/>
            <a:ext cx="10279514" cy="3322955"/>
          </a:xfrm>
          <a:prstGeom prst="rect">
            <a:avLst/>
          </a:prstGeom>
        </p:spPr>
        <p:txBody>
          <a:bodyPr wrap="square">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第六步，执行第</a:t>
            </a:r>
            <a:r>
              <a:rPr lang="en-US" altLang="zh-CN" sz="2000" dirty="0">
                <a:solidFill>
                  <a:srgbClr val="595959"/>
                </a:solidFill>
                <a:latin typeface="微软雅黑" panose="020B0503020204020204" pitchFamily="34" charset="-122"/>
                <a:ea typeface="微软雅黑" panose="020B0503020204020204" pitchFamily="34" charset="-122"/>
              </a:rPr>
              <a:t>4</a:t>
            </a:r>
            <a:r>
              <a:rPr lang="zh-CN" altLang="zh-CN" sz="2000" dirty="0">
                <a:solidFill>
                  <a:srgbClr val="595959"/>
                </a:solidFill>
                <a:latin typeface="微软雅黑" panose="020B0503020204020204" pitchFamily="34" charset="-122"/>
                <a:ea typeface="微软雅黑" panose="020B0503020204020204" pitchFamily="34" charset="-122"/>
              </a:rPr>
              <a:t>行代码中外层循环的操作表达式</a:t>
            </a:r>
            <a:r>
              <a:rPr lang="en-US" altLang="zh-CN" sz="2000" dirty="0" err="1">
                <a:solidFill>
                  <a:srgbClr val="595959"/>
                </a:solidFill>
                <a:latin typeface="微软雅黑" panose="020B0503020204020204" pitchFamily="34" charset="-122"/>
                <a:ea typeface="微软雅黑" panose="020B0503020204020204" pitchFamily="34" charset="-122"/>
              </a:rPr>
              <a:t>i</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，将</a:t>
            </a:r>
            <a:r>
              <a:rPr lang="en-US" altLang="zh-CN" sz="2000" dirty="0" err="1">
                <a:solidFill>
                  <a:srgbClr val="595959"/>
                </a:solidFill>
                <a:latin typeface="微软雅黑" panose="020B0503020204020204" pitchFamily="34" charset="-122"/>
                <a:ea typeface="微软雅黑" panose="020B0503020204020204" pitchFamily="34" charset="-122"/>
              </a:rPr>
              <a:t>i</a:t>
            </a:r>
            <a:r>
              <a:rPr lang="zh-CN" altLang="zh-CN" sz="2000" dirty="0">
                <a:solidFill>
                  <a:srgbClr val="595959"/>
                </a:solidFill>
                <a:latin typeface="微软雅黑" panose="020B0503020204020204" pitchFamily="34" charset="-122"/>
                <a:ea typeface="微软雅黑" panose="020B0503020204020204" pitchFamily="34" charset="-122"/>
              </a:rPr>
              <a:t>的值</a:t>
            </a:r>
            <a:r>
              <a:rPr lang="zh-CN" altLang="zh-CN" sz="2000" dirty="0">
                <a:solidFill>
                  <a:srgbClr val="1369B2"/>
                </a:solidFill>
                <a:latin typeface="微软雅黑" panose="020B0503020204020204" pitchFamily="34" charset="-122"/>
                <a:ea typeface="微软雅黑" panose="020B0503020204020204" pitchFamily="34" charset="-122"/>
              </a:rPr>
              <a:t>自增</a:t>
            </a:r>
            <a:r>
              <a:rPr lang="zh-CN" altLang="zh-CN" sz="2000" dirty="0">
                <a:solidFill>
                  <a:srgbClr val="595959"/>
                </a:solidFill>
                <a:latin typeface="微软雅黑" panose="020B0503020204020204" pitchFamily="34" charset="-122"/>
                <a:ea typeface="微软雅黑" panose="020B0503020204020204" pitchFamily="34" charset="-122"/>
              </a:rPr>
              <a:t>为</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a:t>
            </a: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第七步，执行第</a:t>
            </a:r>
            <a:r>
              <a:rPr lang="en-US" altLang="zh-CN" sz="2000" dirty="0">
                <a:solidFill>
                  <a:srgbClr val="595959"/>
                </a:solidFill>
                <a:latin typeface="微软雅黑" panose="020B0503020204020204" pitchFamily="34" charset="-122"/>
                <a:ea typeface="微软雅黑" panose="020B0503020204020204" pitchFamily="34" charset="-122"/>
              </a:rPr>
              <a:t>4</a:t>
            </a:r>
            <a:r>
              <a:rPr lang="zh-CN" altLang="zh-CN" sz="2000" dirty="0">
                <a:solidFill>
                  <a:srgbClr val="595959"/>
                </a:solidFill>
                <a:latin typeface="微软雅黑" panose="020B0503020204020204" pitchFamily="34" charset="-122"/>
                <a:ea typeface="微软雅黑" panose="020B0503020204020204" pitchFamily="34" charset="-122"/>
              </a:rPr>
              <a:t>行代码中的判断条件</a:t>
            </a:r>
            <a:r>
              <a:rPr lang="en-US" altLang="zh-CN" sz="2000" dirty="0" err="1">
                <a:solidFill>
                  <a:srgbClr val="595959"/>
                </a:solidFill>
                <a:latin typeface="微软雅黑" panose="020B0503020204020204" pitchFamily="34" charset="-122"/>
                <a:ea typeface="微软雅黑" panose="020B0503020204020204" pitchFamily="34" charset="-122"/>
              </a:rPr>
              <a:t>i</a:t>
            </a:r>
            <a:r>
              <a:rPr lang="en-US" altLang="zh-CN" sz="2000" dirty="0">
                <a:solidFill>
                  <a:srgbClr val="595959"/>
                </a:solidFill>
                <a:latin typeface="微软雅黑" panose="020B0503020204020204" pitchFamily="34" charset="-122"/>
                <a:ea typeface="微软雅黑" panose="020B0503020204020204" pitchFamily="34" charset="-122"/>
              </a:rPr>
              <a:t>&lt;=9</a:t>
            </a:r>
            <a:r>
              <a:rPr lang="zh-CN" altLang="zh-CN" sz="2000" dirty="0">
                <a:solidFill>
                  <a:srgbClr val="595959"/>
                </a:solidFill>
                <a:latin typeface="微软雅黑" panose="020B0503020204020204" pitchFamily="34" charset="-122"/>
                <a:ea typeface="微软雅黑" panose="020B0503020204020204" pitchFamily="34" charset="-122"/>
              </a:rPr>
              <a:t>，判断结果为</a:t>
            </a:r>
            <a:r>
              <a:rPr lang="en-US" altLang="zh-CN" sz="2000" dirty="0">
                <a:solidFill>
                  <a:srgbClr val="595959"/>
                </a:solidFill>
                <a:latin typeface="微软雅黑" panose="020B0503020204020204" pitchFamily="34" charset="-122"/>
                <a:ea typeface="微软雅黑" panose="020B0503020204020204" pitchFamily="34" charset="-122"/>
              </a:rPr>
              <a:t>true</a:t>
            </a:r>
            <a:r>
              <a:rPr lang="zh-CN" altLang="zh-CN" sz="2000" dirty="0">
                <a:solidFill>
                  <a:srgbClr val="595959"/>
                </a:solidFill>
                <a:latin typeface="微软雅黑" panose="020B0503020204020204" pitchFamily="34" charset="-122"/>
                <a:ea typeface="微软雅黑" panose="020B0503020204020204" pitchFamily="34" charset="-122"/>
              </a:rPr>
              <a:t>，进入</a:t>
            </a:r>
            <a:r>
              <a:rPr lang="zh-CN" altLang="zh-CN" sz="2000" dirty="0">
                <a:solidFill>
                  <a:srgbClr val="1369B2"/>
                </a:solidFill>
                <a:latin typeface="微软雅黑" panose="020B0503020204020204" pitchFamily="34" charset="-122"/>
                <a:ea typeface="微软雅黑" panose="020B0503020204020204" pitchFamily="34" charset="-122"/>
              </a:rPr>
              <a:t>外层循环</a:t>
            </a:r>
            <a:r>
              <a:rPr lang="zh-CN" altLang="zh-CN" sz="2000" dirty="0">
                <a:solidFill>
                  <a:srgbClr val="595959"/>
                </a:solidFill>
                <a:latin typeface="微软雅黑" panose="020B0503020204020204" pitchFamily="34" charset="-122"/>
                <a:ea typeface="微软雅黑" panose="020B0503020204020204" pitchFamily="34" charset="-122"/>
              </a:rPr>
              <a:t>的循环体，继续执行内层循环。</a:t>
            </a: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第八步，由于</a:t>
            </a:r>
            <a:r>
              <a:rPr lang="en-US" altLang="zh-CN" sz="2000" dirty="0" err="1">
                <a:solidFill>
                  <a:srgbClr val="595959"/>
                </a:solidFill>
                <a:latin typeface="微软雅黑" panose="020B0503020204020204" pitchFamily="34" charset="-122"/>
                <a:ea typeface="微软雅黑" panose="020B0503020204020204" pitchFamily="34" charset="-122"/>
              </a:rPr>
              <a:t>i</a:t>
            </a:r>
            <a:r>
              <a:rPr lang="zh-CN" altLang="zh-CN" sz="2000" dirty="0">
                <a:solidFill>
                  <a:srgbClr val="595959"/>
                </a:solidFill>
                <a:latin typeface="微软雅黑" panose="020B0503020204020204" pitchFamily="34" charset="-122"/>
                <a:ea typeface="微软雅黑" panose="020B0503020204020204" pitchFamily="34" charset="-122"/>
              </a:rPr>
              <a:t>的值为</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，内层循环会执行两次，即在第</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行打印两个“</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”。在内层循环</a:t>
            </a:r>
            <a:r>
              <a:rPr lang="zh-CN" altLang="zh-CN" sz="2000" dirty="0">
                <a:solidFill>
                  <a:srgbClr val="1369B2"/>
                </a:solidFill>
                <a:latin typeface="微软雅黑" panose="020B0503020204020204" pitchFamily="34" charset="-122"/>
                <a:ea typeface="微软雅黑" panose="020B0503020204020204" pitchFamily="34" charset="-122"/>
              </a:rPr>
              <a:t>结束</a:t>
            </a:r>
            <a:r>
              <a:rPr lang="zh-CN" altLang="zh-CN" sz="2000" dirty="0">
                <a:solidFill>
                  <a:srgbClr val="595959"/>
                </a:solidFill>
                <a:latin typeface="微软雅黑" panose="020B0503020204020204" pitchFamily="34" charset="-122"/>
                <a:ea typeface="微软雅黑" panose="020B0503020204020204" pitchFamily="34" charset="-122"/>
              </a:rPr>
              <a:t>时会打印换行符。</a:t>
            </a: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第九步，以此类推，在第</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zh-CN" sz="2000" dirty="0">
                <a:solidFill>
                  <a:srgbClr val="595959"/>
                </a:solidFill>
                <a:latin typeface="微软雅黑" panose="020B0503020204020204" pitchFamily="34" charset="-122"/>
                <a:ea typeface="微软雅黑" panose="020B0503020204020204" pitchFamily="34" charset="-122"/>
              </a:rPr>
              <a:t>行会打印</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zh-CN" sz="2000" dirty="0">
                <a:solidFill>
                  <a:srgbClr val="595959"/>
                </a:solidFill>
                <a:latin typeface="微软雅黑" panose="020B0503020204020204" pitchFamily="34" charset="-122"/>
                <a:ea typeface="微软雅黑" panose="020B0503020204020204" pitchFamily="34" charset="-122"/>
              </a:rPr>
              <a:t>个“</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”，逐行递增，直到</a:t>
            </a:r>
            <a:r>
              <a:rPr lang="en-US" altLang="zh-CN" sz="2000" dirty="0" err="1">
                <a:solidFill>
                  <a:srgbClr val="595959"/>
                </a:solidFill>
                <a:latin typeface="微软雅黑" panose="020B0503020204020204" pitchFamily="34" charset="-122"/>
                <a:ea typeface="微软雅黑" panose="020B0503020204020204" pitchFamily="34" charset="-122"/>
              </a:rPr>
              <a:t>i</a:t>
            </a:r>
            <a:r>
              <a:rPr lang="zh-CN" altLang="zh-CN" sz="2000" dirty="0">
                <a:solidFill>
                  <a:srgbClr val="595959"/>
                </a:solidFill>
                <a:latin typeface="微软雅黑" panose="020B0503020204020204" pitchFamily="34" charset="-122"/>
                <a:ea typeface="微软雅黑" panose="020B0503020204020204" pitchFamily="34" charset="-122"/>
              </a:rPr>
              <a:t>的值为</a:t>
            </a:r>
            <a:r>
              <a:rPr lang="en-US" altLang="zh-CN" sz="2000" dirty="0">
                <a:solidFill>
                  <a:srgbClr val="595959"/>
                </a:solidFill>
                <a:latin typeface="微软雅黑" panose="020B0503020204020204" pitchFamily="34" charset="-122"/>
                <a:ea typeface="微软雅黑" panose="020B0503020204020204" pitchFamily="34" charset="-122"/>
              </a:rPr>
              <a:t>10</a:t>
            </a:r>
            <a:r>
              <a:rPr lang="zh-CN" altLang="zh-CN" sz="2000" dirty="0">
                <a:solidFill>
                  <a:srgbClr val="595959"/>
                </a:solidFill>
                <a:latin typeface="微软雅黑" panose="020B0503020204020204" pitchFamily="34" charset="-122"/>
                <a:ea typeface="微软雅黑" panose="020B0503020204020204" pitchFamily="34" charset="-122"/>
              </a:rPr>
              <a:t>时，外层循环的判断条件</a:t>
            </a:r>
            <a:r>
              <a:rPr lang="en-US" altLang="zh-CN" sz="2000" dirty="0" err="1">
                <a:solidFill>
                  <a:srgbClr val="595959"/>
                </a:solidFill>
                <a:latin typeface="微软雅黑" panose="020B0503020204020204" pitchFamily="34" charset="-122"/>
                <a:ea typeface="微软雅黑" panose="020B0503020204020204" pitchFamily="34" charset="-122"/>
              </a:rPr>
              <a:t>i</a:t>
            </a:r>
            <a:r>
              <a:rPr lang="en-US" altLang="zh-CN" sz="2000" dirty="0">
                <a:solidFill>
                  <a:srgbClr val="595959"/>
                </a:solidFill>
                <a:latin typeface="微软雅黑" panose="020B0503020204020204" pitchFamily="34" charset="-122"/>
                <a:ea typeface="微软雅黑" panose="020B0503020204020204" pitchFamily="34" charset="-122"/>
              </a:rPr>
              <a:t> &lt;= 9</a:t>
            </a:r>
            <a:r>
              <a:rPr lang="zh-CN" altLang="zh-CN" sz="2000" dirty="0">
                <a:solidFill>
                  <a:srgbClr val="595959"/>
                </a:solidFill>
                <a:latin typeface="微软雅黑" panose="020B0503020204020204" pitchFamily="34" charset="-122"/>
                <a:ea typeface="微软雅黑" panose="020B0503020204020204" pitchFamily="34" charset="-122"/>
              </a:rPr>
              <a:t>结果为</a:t>
            </a:r>
            <a:r>
              <a:rPr lang="en-US" altLang="zh-CN" sz="2000" dirty="0">
                <a:solidFill>
                  <a:srgbClr val="595959"/>
                </a:solidFill>
                <a:latin typeface="微软雅黑" panose="020B0503020204020204" pitchFamily="34" charset="-122"/>
                <a:ea typeface="微软雅黑" panose="020B0503020204020204" pitchFamily="34" charset="-122"/>
              </a:rPr>
              <a:t>false</a:t>
            </a:r>
            <a:r>
              <a:rPr lang="zh-CN" altLang="zh-CN" sz="2000" dirty="0">
                <a:solidFill>
                  <a:srgbClr val="595959"/>
                </a:solidFill>
                <a:latin typeface="微软雅黑" panose="020B0503020204020204" pitchFamily="34" charset="-122"/>
                <a:ea typeface="微软雅黑" panose="020B0503020204020204" pitchFamily="34" charset="-122"/>
              </a:rPr>
              <a:t>，外层循环</a:t>
            </a:r>
            <a:r>
              <a:rPr lang="zh-CN" altLang="zh-CN" sz="2000" dirty="0">
                <a:solidFill>
                  <a:srgbClr val="1369B2"/>
                </a:solidFill>
                <a:latin typeface="微软雅黑" panose="020B0503020204020204" pitchFamily="34" charset="-122"/>
                <a:ea typeface="微软雅黑" panose="020B0503020204020204" pitchFamily="34" charset="-122"/>
              </a:rPr>
              <a:t>结束</a:t>
            </a:r>
            <a:r>
              <a:rPr lang="zh-CN" altLang="zh-CN" sz="2000" dirty="0">
                <a:solidFill>
                  <a:srgbClr val="595959"/>
                </a:solidFill>
                <a:latin typeface="微软雅黑" panose="020B0503020204020204" pitchFamily="34" charset="-122"/>
                <a:ea typeface="微软雅黑" panose="020B0503020204020204" pitchFamily="34" charset="-122"/>
              </a:rPr>
              <a:t>，整个循环也就结束了。</a:t>
            </a:r>
          </a:p>
        </p:txBody>
      </p:sp>
      <p:sp>
        <p:nvSpPr>
          <p:cNvPr id="4" name="Chevron 3"/>
          <p:cNvSpPr/>
          <p:nvPr>
            <p:custDataLst>
              <p:tags r:id="rId1"/>
            </p:custDataLst>
          </p:nvPr>
        </p:nvSpPr>
        <p:spPr>
          <a:xfrm>
            <a:off x="1143635" y="1113790"/>
            <a:ext cx="31813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414313" y="1253749"/>
            <a:ext cx="272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案例运行步骤结果分析</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167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跳转语句</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275330"/>
            <a:ext cx="4047490" cy="1505585"/>
            <a:chOff x="8472" y="5681"/>
            <a:chExt cx="6374" cy="2371"/>
          </a:xfrm>
        </p:grpSpPr>
        <p:sp>
          <p:nvSpPr>
            <p:cNvPr id="15" name="TextBox 35"/>
            <p:cNvSpPr txBox="1">
              <a:spLocks noChangeArrowheads="1"/>
            </p:cNvSpPr>
            <p:nvPr/>
          </p:nvSpPr>
          <p:spPr bwMode="auto">
            <a:xfrm>
              <a:off x="9159" y="5681"/>
              <a:ext cx="5687" cy="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跳转语句</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能够使用</a:t>
              </a:r>
              <a:r>
                <a:rPr lang="en-US" altLang="zh-CN" sz="2000" dirty="0">
                  <a:solidFill>
                    <a:srgbClr val="595959"/>
                  </a:solidFill>
                  <a:latin typeface="微软雅黑" panose="020B0503020204020204" pitchFamily="34" charset="-122"/>
                  <a:ea typeface="微软雅黑" panose="020B0503020204020204" pitchFamily="34" charset="-122"/>
                </a:rPr>
                <a:t>break</a:t>
              </a:r>
              <a:r>
                <a:rPr lang="zh-CN" altLang="en-US"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continue</a:t>
              </a:r>
              <a:r>
                <a:rPr lang="zh-CN" altLang="en-US" sz="2000" dirty="0">
                  <a:solidFill>
                    <a:srgbClr val="595959"/>
                  </a:solidFill>
                  <a:latin typeface="微软雅黑" panose="020B0503020204020204" pitchFamily="34" charset="-122"/>
                  <a:ea typeface="微软雅黑" panose="020B0503020204020204" pitchFamily="34" charset="-122"/>
                </a:rPr>
                <a:t>完成程序的跳转</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跳转语句</a:t>
            </a:r>
          </a:p>
        </p:txBody>
      </p:sp>
      <p:sp>
        <p:nvSpPr>
          <p:cNvPr id="6" name="TextBox 35"/>
          <p:cNvSpPr txBox="1">
            <a:spLocks noChangeArrowheads="1"/>
          </p:cNvSpPr>
          <p:nvPr/>
        </p:nvSpPr>
        <p:spPr bwMode="auto">
          <a:xfrm>
            <a:off x="1043940" y="1196340"/>
            <a:ext cx="2662555" cy="62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lang="en-US" altLang="zh-CN" sz="2200" b="1" dirty="0">
                <a:solidFill>
                  <a:srgbClr val="595959"/>
                </a:solidFill>
                <a:latin typeface="微软雅黑" panose="020B0503020204020204" pitchFamily="34" charset="-122"/>
                <a:ea typeface="微软雅黑" panose="020B0503020204020204" pitchFamily="34" charset="-122"/>
              </a:rPr>
              <a:t>1.   break</a:t>
            </a:r>
            <a:r>
              <a:rPr lang="zh-CN" altLang="en-US" sz="2200" b="1" dirty="0">
                <a:solidFill>
                  <a:srgbClr val="595959"/>
                </a:solidFill>
                <a:latin typeface="微软雅黑" panose="020B0503020204020204" pitchFamily="34" charset="-122"/>
                <a:ea typeface="微软雅黑" panose="020B0503020204020204" pitchFamily="34" charset="-122"/>
              </a:rPr>
              <a:t>语句</a:t>
            </a:r>
          </a:p>
        </p:txBody>
      </p:sp>
      <p:sp>
        <p:nvSpPr>
          <p:cNvPr id="2" name="文本框 1"/>
          <p:cNvSpPr txBox="1"/>
          <p:nvPr/>
        </p:nvSpPr>
        <p:spPr>
          <a:xfrm>
            <a:off x="1579880" y="2565400"/>
            <a:ext cx="9030970" cy="1938020"/>
          </a:xfrm>
          <a:prstGeom prst="rect">
            <a:avLst/>
          </a:prstGeom>
          <a:noFill/>
        </p:spPr>
        <p:txBody>
          <a:bodyPr wrap="square" rtlCol="0">
            <a:spAutoFit/>
          </a:bodyPr>
          <a:lstStyle/>
          <a:p>
            <a:pPr indent="0"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switch</a:t>
            </a:r>
            <a:r>
              <a:rPr lang="zh-CN" altLang="zh-CN" sz="2000" dirty="0">
                <a:solidFill>
                  <a:srgbClr val="595959"/>
                </a:solidFill>
                <a:latin typeface="微软雅黑" panose="020B0503020204020204" pitchFamily="34" charset="-122"/>
                <a:ea typeface="微软雅黑" panose="020B0503020204020204" pitchFamily="34" charset="-122"/>
              </a:rPr>
              <a:t>条件语句和循环语句中都可以使用</a:t>
            </a:r>
            <a:r>
              <a:rPr lang="en-US" altLang="zh-CN" sz="2000" dirty="0">
                <a:solidFill>
                  <a:srgbClr val="1369B2"/>
                </a:solidFill>
                <a:latin typeface="微软雅黑" panose="020B0503020204020204" pitchFamily="34" charset="-122"/>
                <a:ea typeface="微软雅黑" panose="020B0503020204020204" pitchFamily="34" charset="-122"/>
              </a:rPr>
              <a:t>break</a:t>
            </a:r>
            <a:r>
              <a:rPr lang="zh-CN" altLang="zh-CN" sz="2000" dirty="0">
                <a:solidFill>
                  <a:srgbClr val="595959"/>
                </a:solidFill>
                <a:latin typeface="微软雅黑" panose="020B0503020204020204" pitchFamily="34" charset="-122"/>
                <a:ea typeface="微软雅黑" panose="020B0503020204020204" pitchFamily="34" charset="-122"/>
              </a:rPr>
              <a:t>语句。当它出现在</a:t>
            </a:r>
            <a:r>
              <a:rPr lang="en-US" altLang="zh-CN" sz="2000" dirty="0">
                <a:solidFill>
                  <a:srgbClr val="1369B2"/>
                </a:solidFill>
                <a:latin typeface="微软雅黑" panose="020B0503020204020204" pitchFamily="34" charset="-122"/>
                <a:ea typeface="微软雅黑" panose="020B0503020204020204" pitchFamily="34" charset="-122"/>
              </a:rPr>
              <a:t>switch</a:t>
            </a:r>
            <a:r>
              <a:rPr lang="zh-CN" altLang="zh-CN" sz="2000" dirty="0">
                <a:solidFill>
                  <a:srgbClr val="595959"/>
                </a:solidFill>
                <a:latin typeface="微软雅黑" panose="020B0503020204020204" pitchFamily="34" charset="-122"/>
                <a:ea typeface="微软雅黑" panose="020B0503020204020204" pitchFamily="34" charset="-122"/>
              </a:rPr>
              <a:t>条件语句中时，</a:t>
            </a:r>
            <a:r>
              <a:rPr lang="zh-CN" altLang="zh-CN" sz="2000" dirty="0">
                <a:solidFill>
                  <a:srgbClr val="1369B2"/>
                </a:solidFill>
                <a:latin typeface="微软雅黑" panose="020B0503020204020204" pitchFamily="34" charset="-122"/>
                <a:ea typeface="微软雅黑" panose="020B0503020204020204" pitchFamily="34" charset="-122"/>
              </a:rPr>
              <a:t>作用是终止某个</a:t>
            </a:r>
            <a:r>
              <a:rPr lang="en-US" altLang="zh-CN" sz="2000" dirty="0">
                <a:solidFill>
                  <a:srgbClr val="1369B2"/>
                </a:solidFill>
                <a:latin typeface="微软雅黑" panose="020B0503020204020204" pitchFamily="34" charset="-122"/>
                <a:ea typeface="微软雅黑" panose="020B0503020204020204" pitchFamily="34" charset="-122"/>
              </a:rPr>
              <a:t>case</a:t>
            </a:r>
            <a:r>
              <a:rPr lang="zh-CN" altLang="zh-CN" sz="2000" dirty="0">
                <a:solidFill>
                  <a:srgbClr val="1369B2"/>
                </a:solidFill>
                <a:latin typeface="微软雅黑" panose="020B0503020204020204" pitchFamily="34" charset="-122"/>
                <a:ea typeface="微软雅黑" panose="020B0503020204020204" pitchFamily="34" charset="-122"/>
              </a:rPr>
              <a:t>并跳出</a:t>
            </a:r>
            <a:r>
              <a:rPr lang="en-US" altLang="zh-CN" sz="2000" dirty="0">
                <a:solidFill>
                  <a:srgbClr val="1369B2"/>
                </a:solidFill>
                <a:latin typeface="微软雅黑" panose="020B0503020204020204" pitchFamily="34" charset="-122"/>
                <a:ea typeface="微软雅黑" panose="020B0503020204020204" pitchFamily="34" charset="-122"/>
              </a:rPr>
              <a:t>switch</a:t>
            </a:r>
            <a:r>
              <a:rPr lang="zh-CN" altLang="zh-CN" sz="2000" dirty="0">
                <a:solidFill>
                  <a:srgbClr val="1369B2"/>
                </a:solidFill>
                <a:latin typeface="微软雅黑" panose="020B0503020204020204" pitchFamily="34" charset="-122"/>
                <a:ea typeface="微软雅黑" panose="020B0503020204020204" pitchFamily="34" charset="-122"/>
              </a:rPr>
              <a:t>结构</a:t>
            </a:r>
            <a:r>
              <a:rPr lang="zh-CN" altLang="zh-CN" sz="2000" dirty="0">
                <a:solidFill>
                  <a:srgbClr val="595959"/>
                </a:solidFill>
                <a:latin typeface="微软雅黑" panose="020B0503020204020204" pitchFamily="34" charset="-122"/>
                <a:ea typeface="微软雅黑" panose="020B0503020204020204" pitchFamily="34" charset="-122"/>
              </a:rPr>
              <a:t>。当它出现在</a:t>
            </a:r>
            <a:r>
              <a:rPr lang="zh-CN" altLang="zh-CN" sz="2000" dirty="0">
                <a:solidFill>
                  <a:srgbClr val="1369B2"/>
                </a:solidFill>
                <a:latin typeface="微软雅黑" panose="020B0503020204020204" pitchFamily="34" charset="-122"/>
                <a:ea typeface="微软雅黑" panose="020B0503020204020204" pitchFamily="34" charset="-122"/>
              </a:rPr>
              <a:t>循环语句</a:t>
            </a:r>
            <a:r>
              <a:rPr lang="zh-CN" altLang="zh-CN" sz="2000" dirty="0">
                <a:solidFill>
                  <a:srgbClr val="595959"/>
                </a:solidFill>
                <a:latin typeface="微软雅黑" panose="020B0503020204020204" pitchFamily="34" charset="-122"/>
                <a:ea typeface="微软雅黑" panose="020B0503020204020204" pitchFamily="34" charset="-122"/>
              </a:rPr>
              <a:t>中，</a:t>
            </a:r>
            <a:r>
              <a:rPr lang="zh-CN" altLang="zh-CN" sz="2000" dirty="0">
                <a:solidFill>
                  <a:srgbClr val="1369B2"/>
                </a:solidFill>
                <a:latin typeface="微软雅黑" panose="020B0503020204020204" pitchFamily="34" charset="-122"/>
                <a:ea typeface="微软雅黑" panose="020B0503020204020204" pitchFamily="34" charset="-122"/>
              </a:rPr>
              <a:t>作用是跳出循环语句，执行循环后面的代码</a:t>
            </a: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switch</a:t>
            </a:r>
            <a:r>
              <a:rPr lang="zh-CN" altLang="zh-CN" sz="2000" dirty="0">
                <a:solidFill>
                  <a:srgbClr val="595959"/>
                </a:solidFill>
                <a:latin typeface="微软雅黑" panose="020B0503020204020204" pitchFamily="34" charset="-122"/>
                <a:ea typeface="微软雅黑" panose="020B0503020204020204" pitchFamily="34" charset="-122"/>
              </a:rPr>
              <a:t>语句中使用</a:t>
            </a:r>
            <a:r>
              <a:rPr lang="en-US" altLang="zh-CN" sz="2000" dirty="0">
                <a:solidFill>
                  <a:srgbClr val="595959"/>
                </a:solidFill>
                <a:latin typeface="微软雅黑" panose="020B0503020204020204" pitchFamily="34" charset="-122"/>
                <a:ea typeface="微软雅黑" panose="020B0503020204020204" pitchFamily="34" charset="-122"/>
              </a:rPr>
              <a:t>break</a:t>
            </a:r>
            <a:r>
              <a:rPr lang="zh-CN" altLang="zh-CN" sz="2000" dirty="0">
                <a:solidFill>
                  <a:srgbClr val="595959"/>
                </a:solidFill>
                <a:latin typeface="微软雅黑" panose="020B0503020204020204" pitchFamily="34" charset="-122"/>
                <a:ea typeface="微软雅黑" panose="020B0503020204020204" pitchFamily="34" charset="-122"/>
              </a:rPr>
              <a:t>，前面的文件已经用过了，下面讲解</a:t>
            </a:r>
            <a:r>
              <a:rPr lang="en-US" altLang="zh-CN" sz="2000" dirty="0">
                <a:solidFill>
                  <a:srgbClr val="595959"/>
                </a:solidFill>
                <a:latin typeface="微软雅黑" panose="020B0503020204020204" pitchFamily="34" charset="-122"/>
                <a:ea typeface="微软雅黑" panose="020B0503020204020204" pitchFamily="34" charset="-122"/>
              </a:rPr>
              <a:t>break</a:t>
            </a:r>
            <a:r>
              <a:rPr lang="zh-CN" altLang="zh-CN" sz="2000" dirty="0">
                <a:solidFill>
                  <a:srgbClr val="595959"/>
                </a:solidFill>
                <a:latin typeface="微软雅黑" panose="020B0503020204020204" pitchFamily="34" charset="-122"/>
                <a:ea typeface="微软雅黑" panose="020B0503020204020204" pitchFamily="34" charset="-122"/>
              </a:rPr>
              <a:t>在循环语句中的使用。</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95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跳转语句</a:t>
            </a:r>
          </a:p>
        </p:txBody>
      </p:sp>
      <p:sp>
        <p:nvSpPr>
          <p:cNvPr id="5" name="TextBox 35"/>
          <p:cNvSpPr txBox="1">
            <a:spLocks noChangeArrowheads="1"/>
          </p:cNvSpPr>
          <p:nvPr/>
        </p:nvSpPr>
        <p:spPr bwMode="auto">
          <a:xfrm>
            <a:off x="3430905" y="1136015"/>
            <a:ext cx="696023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下面通过一个案例演示</a:t>
            </a:r>
            <a:r>
              <a:rPr lang="en-US" altLang="zh-CN" sz="2000" dirty="0">
                <a:solidFill>
                  <a:srgbClr val="1369B2"/>
                </a:solidFill>
                <a:latin typeface="微软雅黑" panose="020B0503020204020204" pitchFamily="34" charset="-122"/>
                <a:ea typeface="微软雅黑" panose="020B0503020204020204" pitchFamily="34" charset="-122"/>
              </a:rPr>
              <a:t>break</a:t>
            </a:r>
            <a:r>
              <a:rPr lang="zh-CN" altLang="zh-CN" sz="2000" dirty="0">
                <a:solidFill>
                  <a:srgbClr val="595959"/>
                </a:solidFill>
                <a:latin typeface="微软雅黑" panose="020B0503020204020204" pitchFamily="34" charset="-122"/>
                <a:ea typeface="微软雅黑" panose="020B0503020204020204" pitchFamily="34" charset="-122"/>
              </a:rPr>
              <a:t>的使用</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具体代码如下所示</a:t>
            </a:r>
            <a:r>
              <a:rPr lang="zh-CN" altLang="zh-CN" sz="2000" dirty="0">
                <a:solidFill>
                  <a:srgbClr val="595959"/>
                </a:solidFill>
                <a:latin typeface="微软雅黑" panose="020B0503020204020204" pitchFamily="34" charset="-122"/>
                <a:ea typeface="微软雅黑" panose="020B0503020204020204" pitchFamily="34" charset="-122"/>
                <a:sym typeface="+mn-ea"/>
              </a:rPr>
              <a:t>。</a:t>
            </a:r>
            <a:endParaRPr lang="zh-CN" altLang="zh-CN" sz="2000" dirty="0">
              <a:solidFill>
                <a:srgbClr val="595959"/>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custDataLst>
              <p:tags r:id="rId1"/>
            </p:custDataLst>
          </p:nvPr>
        </p:nvPicPr>
        <p:blipFill>
          <a:blip r:embed="rId5"/>
          <a:stretch>
            <a:fillRect/>
          </a:stretch>
        </p:blipFill>
        <p:spPr>
          <a:xfrm>
            <a:off x="1631950" y="2132965"/>
            <a:ext cx="9004300" cy="3417570"/>
          </a:xfrm>
          <a:prstGeom prst="rect">
            <a:avLst/>
          </a:prstGeom>
        </p:spPr>
      </p:pic>
      <p:sp>
        <p:nvSpPr>
          <p:cNvPr id="7" name="文本框 6"/>
          <p:cNvSpPr txBox="1"/>
          <p:nvPr/>
        </p:nvSpPr>
        <p:spPr>
          <a:xfrm>
            <a:off x="1890395" y="2122170"/>
            <a:ext cx="8357870" cy="3338195"/>
          </a:xfrm>
          <a:prstGeom prst="rect">
            <a:avLst/>
          </a:prstGeom>
          <a:noFill/>
        </p:spPr>
        <p:txBody>
          <a:bodyPr wrap="square" rtlCol="0">
            <a:spAutoFit/>
          </a:bodyPr>
          <a:lstStyle/>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public class Example16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public static void main(String[] args)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int x = 1;                              // 定义变量x，初始值为1</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while (x &lt;= 4) {                    // 循环条件</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System.out.println("x = " + x); // 条件成立，打印x的值</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if (x == 3)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break;</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x++;                                  // x进行自增</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a:t>
            </a:r>
          </a:p>
        </p:txBody>
      </p:sp>
      <p:sp>
        <p:nvSpPr>
          <p:cNvPr id="8" name="Chevron 3"/>
          <p:cNvSpPr/>
          <p:nvPr>
            <p:custDataLst>
              <p:tags r:id="rId2"/>
            </p:custDataLst>
          </p:nvPr>
        </p:nvSpPr>
        <p:spPr>
          <a:xfrm>
            <a:off x="1074821" y="113220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9"/>
          <p:cNvSpPr txBox="1"/>
          <p:nvPr/>
        </p:nvSpPr>
        <p:spPr>
          <a:xfrm>
            <a:off x="1489243" y="127216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中的注释</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MH_SubTitle_1"/>
          <p:cNvSpPr/>
          <p:nvPr>
            <p:custDataLst>
              <p:tags r:id="rId1"/>
            </p:custDataLst>
          </p:nvPr>
        </p:nvSpPr>
        <p:spPr>
          <a:xfrm>
            <a:off x="1679575" y="2564130"/>
            <a:ext cx="1512570" cy="511175"/>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914400">
              <a:defRPr/>
            </a:pPr>
            <a:r>
              <a:rPr lang="zh-CN" altLang="en-US" sz="2000" dirty="0">
                <a:solidFill>
                  <a:srgbClr val="FFFFFF"/>
                </a:solidFill>
                <a:latin typeface="微软雅黑" panose="020B0503020204020204" pitchFamily="34" charset="-122"/>
                <a:ea typeface="微软雅黑" panose="020B0503020204020204" pitchFamily="34" charset="-122"/>
              </a:rPr>
              <a:t>文档注释</a:t>
            </a:r>
          </a:p>
        </p:txBody>
      </p:sp>
      <p:sp>
        <p:nvSpPr>
          <p:cNvPr id="20" name="MH_Text_1"/>
          <p:cNvSpPr>
            <a:spLocks noChangeArrowheads="1"/>
          </p:cNvSpPr>
          <p:nvPr>
            <p:custDataLst>
              <p:tags r:id="rId2"/>
            </p:custDataLst>
          </p:nvPr>
        </p:nvSpPr>
        <p:spPr bwMode="auto">
          <a:xfrm>
            <a:off x="3764692" y="2099832"/>
            <a:ext cx="6364029" cy="144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defTabSz="914400" fontAlgn="auto">
              <a:lnSpc>
                <a:spcPct val="150000"/>
              </a:lnSpc>
              <a:defRPr/>
            </a:pPr>
            <a:r>
              <a:rPr lang="zh-CN" altLang="zh-CN" sz="2000" dirty="0">
                <a:solidFill>
                  <a:srgbClr val="595959"/>
                </a:solidFill>
                <a:latin typeface="微软雅黑" panose="020B0503020204020204" pitchFamily="34" charset="-122"/>
                <a:ea typeface="微软雅黑" panose="020B0503020204020204" pitchFamily="34" charset="-122"/>
                <a:sym typeface="+mn-ea"/>
              </a:rPr>
              <a:t>文档注释是以</a:t>
            </a:r>
            <a:r>
              <a:rPr lang="zh-CN" altLang="zh-CN" sz="2000" dirty="0">
                <a:solidFill>
                  <a:srgbClr val="1369B2"/>
                </a:solidFill>
                <a:latin typeface="微软雅黑" panose="020B0503020204020204" pitchFamily="34" charset="-122"/>
                <a:ea typeface="微软雅黑" panose="020B0503020204020204" pitchFamily="34" charset="-122"/>
                <a:sym typeface="+mn-ea"/>
              </a:rPr>
              <a:t>“</a:t>
            </a:r>
            <a:r>
              <a:rPr lang="en-US" altLang="zh-CN" sz="2000" dirty="0">
                <a:solidFill>
                  <a:srgbClr val="1369B2"/>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a:t>
            </a:r>
            <a:r>
              <a:rPr lang="zh-CN" altLang="zh-CN" sz="2000" dirty="0">
                <a:solidFill>
                  <a:srgbClr val="595959"/>
                </a:solidFill>
                <a:latin typeface="微软雅黑" panose="020B0503020204020204" pitchFamily="34" charset="-122"/>
                <a:ea typeface="微软雅黑" panose="020B0503020204020204" pitchFamily="34" charset="-122"/>
                <a:sym typeface="+mn-ea"/>
              </a:rPr>
              <a:t>开头，并在注释内容末尾以</a:t>
            </a:r>
            <a:r>
              <a:rPr lang="zh-CN" altLang="zh-CN" sz="2000" dirty="0">
                <a:solidFill>
                  <a:srgbClr val="1369B2"/>
                </a:solidFill>
                <a:latin typeface="微软雅黑" panose="020B0503020204020204" pitchFamily="34" charset="-122"/>
                <a:ea typeface="微软雅黑" panose="020B0503020204020204" pitchFamily="34" charset="-122"/>
                <a:sym typeface="+mn-ea"/>
              </a:rPr>
              <a:t>“</a:t>
            </a:r>
            <a:r>
              <a:rPr lang="en-US" altLang="zh-CN" sz="2000" dirty="0">
                <a:solidFill>
                  <a:srgbClr val="1369B2"/>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a:t>
            </a:r>
            <a:r>
              <a:rPr lang="zh-CN" altLang="zh-CN" sz="2000" dirty="0">
                <a:solidFill>
                  <a:srgbClr val="595959"/>
                </a:solidFill>
                <a:latin typeface="微软雅黑" panose="020B0503020204020204" pitchFamily="34" charset="-122"/>
                <a:ea typeface="微软雅黑" panose="020B0503020204020204" pitchFamily="34" charset="-122"/>
                <a:sym typeface="+mn-ea"/>
              </a:rPr>
              <a:t>结束。文档注释是对一段代码概括性的解释说明，可以使用</a:t>
            </a:r>
            <a:r>
              <a:rPr lang="en-US" altLang="zh-CN" sz="2000" dirty="0" err="1">
                <a:solidFill>
                  <a:srgbClr val="1369B2"/>
                </a:solidFill>
                <a:latin typeface="微软雅黑" panose="020B0503020204020204" pitchFamily="34" charset="-122"/>
                <a:ea typeface="微软雅黑" panose="020B0503020204020204" pitchFamily="34" charset="-122"/>
                <a:sym typeface="+mn-ea"/>
              </a:rPr>
              <a:t>javadoc</a:t>
            </a:r>
            <a:r>
              <a:rPr lang="zh-CN" altLang="zh-CN" sz="2000" dirty="0">
                <a:solidFill>
                  <a:srgbClr val="1369B2"/>
                </a:solidFill>
                <a:latin typeface="微软雅黑" panose="020B0503020204020204" pitchFamily="34" charset="-122"/>
                <a:ea typeface="微软雅黑" panose="020B0503020204020204" pitchFamily="34" charset="-122"/>
                <a:sym typeface="+mn-ea"/>
              </a:rPr>
              <a:t>命令</a:t>
            </a:r>
            <a:r>
              <a:rPr lang="zh-CN" altLang="zh-CN" sz="2000" dirty="0">
                <a:solidFill>
                  <a:srgbClr val="595959"/>
                </a:solidFill>
                <a:latin typeface="微软雅黑" panose="020B0503020204020204" pitchFamily="34" charset="-122"/>
                <a:ea typeface="微软雅黑" panose="020B0503020204020204" pitchFamily="34" charset="-122"/>
                <a:sym typeface="+mn-ea"/>
              </a:rPr>
              <a:t>将文档注释提取出来生成帮助文档</a:t>
            </a:r>
            <a:r>
              <a:rPr lang="zh-CN" altLang="en-US" sz="2000" dirty="0">
                <a:solidFill>
                  <a:srgbClr val="595959"/>
                </a:solidFill>
                <a:latin typeface="微软雅黑" panose="020B0503020204020204" pitchFamily="34" charset="-122"/>
                <a:ea typeface="微软雅黑" panose="020B0503020204020204" pitchFamily="34" charset="-122"/>
                <a:sym typeface="+mn-ea"/>
              </a:rPr>
              <a:t>。</a:t>
            </a:r>
          </a:p>
        </p:txBody>
      </p:sp>
      <p:pic>
        <p:nvPicPr>
          <p:cNvPr id="8" name="图片 7"/>
          <p:cNvPicPr>
            <a:picLocks noChangeAspect="1"/>
          </p:cNvPicPr>
          <p:nvPr/>
        </p:nvPicPr>
        <p:blipFill>
          <a:blip r:embed="rId6"/>
          <a:stretch>
            <a:fillRect/>
          </a:stretch>
        </p:blipFill>
        <p:spPr>
          <a:xfrm>
            <a:off x="2817495" y="4055745"/>
            <a:ext cx="6555740" cy="1965960"/>
          </a:xfrm>
          <a:prstGeom prst="rect">
            <a:avLst/>
          </a:prstGeom>
        </p:spPr>
      </p:pic>
      <p:sp>
        <p:nvSpPr>
          <p:cNvPr id="9" name="矩形 8"/>
          <p:cNvSpPr/>
          <p:nvPr/>
        </p:nvSpPr>
        <p:spPr>
          <a:xfrm>
            <a:off x="3858260" y="4125595"/>
            <a:ext cx="4503420" cy="1753235"/>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  *@author 黑马程序员</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  *@version 1.0</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  */</a:t>
            </a:r>
          </a:p>
        </p:txBody>
      </p:sp>
      <p:sp>
        <p:nvSpPr>
          <p:cNvPr id="3" name="Chevron 3"/>
          <p:cNvSpPr/>
          <p:nvPr>
            <p:custDataLst>
              <p:tags r:id="rId3"/>
            </p:custDataLst>
          </p:nvPr>
        </p:nvSpPr>
        <p:spPr>
          <a:xfrm>
            <a:off x="1143635" y="1105535"/>
            <a:ext cx="31819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14313" y="1245494"/>
            <a:ext cx="2720340"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sym typeface="+mn-ea"/>
              </a:rPr>
              <a:t>Java</a:t>
            </a:r>
            <a:r>
              <a:rPr lang="zh-CN" altLang="en-US" sz="2000" dirty="0">
                <a:solidFill>
                  <a:srgbClr val="1369B2"/>
                </a:solidFill>
                <a:latin typeface="微软雅黑" panose="020B0503020204020204" pitchFamily="34" charset="-122"/>
                <a:ea typeface="微软雅黑" panose="020B0503020204020204" pitchFamily="34" charset="-122"/>
                <a:sym typeface="+mn-ea"/>
              </a:rPr>
              <a:t>中的注释分类说明</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95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跳转语句</a:t>
            </a:r>
          </a:p>
        </p:txBody>
      </p:sp>
      <p:pic>
        <p:nvPicPr>
          <p:cNvPr id="4403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7188" y="2427625"/>
            <a:ext cx="5760000" cy="214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hevron 3"/>
          <p:cNvSpPr/>
          <p:nvPr>
            <p:custDataLst>
              <p:tags r:id="rId1"/>
            </p:custDataLst>
          </p:nvPr>
        </p:nvSpPr>
        <p:spPr>
          <a:xfrm>
            <a:off x="1054100" y="1235710"/>
            <a:ext cx="2510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37566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597275" y="1235710"/>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95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跳转语句</a:t>
            </a:r>
          </a:p>
        </p:txBody>
      </p:sp>
      <p:sp>
        <p:nvSpPr>
          <p:cNvPr id="5" name="TextBox 35"/>
          <p:cNvSpPr txBox="1">
            <a:spLocks noChangeArrowheads="1"/>
          </p:cNvSpPr>
          <p:nvPr/>
        </p:nvSpPr>
        <p:spPr bwMode="auto">
          <a:xfrm>
            <a:off x="3431540" y="837565"/>
            <a:ext cx="7995920"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当</a:t>
            </a:r>
            <a:r>
              <a:rPr lang="zh-CN" altLang="zh-CN" sz="2000" dirty="0">
                <a:solidFill>
                  <a:srgbClr val="1369B2"/>
                </a:solidFill>
                <a:latin typeface="微软雅黑" panose="020B0503020204020204" pitchFamily="34" charset="-122"/>
                <a:ea typeface="微软雅黑" panose="020B0503020204020204" pitchFamily="34" charset="-122"/>
              </a:rPr>
              <a:t>break语句</a:t>
            </a:r>
            <a:r>
              <a:rPr lang="zh-CN" altLang="zh-CN" sz="2000" dirty="0">
                <a:solidFill>
                  <a:srgbClr val="595959"/>
                </a:solidFill>
                <a:latin typeface="微软雅黑" panose="020B0503020204020204" pitchFamily="34" charset="-122"/>
                <a:ea typeface="微软雅黑" panose="020B0503020204020204" pitchFamily="34" charset="-122"/>
              </a:rPr>
              <a:t>出现在嵌套循环中的</a:t>
            </a:r>
            <a:r>
              <a:rPr lang="zh-CN" altLang="zh-CN" sz="2000" dirty="0">
                <a:solidFill>
                  <a:srgbClr val="1369B2"/>
                </a:solidFill>
                <a:latin typeface="微软雅黑" panose="020B0503020204020204" pitchFamily="34" charset="-122"/>
                <a:ea typeface="微软雅黑" panose="020B0503020204020204" pitchFamily="34" charset="-122"/>
              </a:rPr>
              <a:t>内层循环</a:t>
            </a:r>
            <a:r>
              <a:rPr lang="zh-CN" altLang="zh-CN" sz="2000" dirty="0">
                <a:solidFill>
                  <a:srgbClr val="595959"/>
                </a:solidFill>
                <a:latin typeface="微软雅黑" panose="020B0503020204020204" pitchFamily="34" charset="-122"/>
                <a:ea typeface="微软雅黑" panose="020B0503020204020204" pitchFamily="34" charset="-122"/>
              </a:rPr>
              <a:t>时，它只能跳出内层循环，如果想使用break语句跳出</a:t>
            </a:r>
            <a:r>
              <a:rPr lang="zh-CN" altLang="zh-CN" sz="2000" dirty="0">
                <a:solidFill>
                  <a:srgbClr val="1369B2"/>
                </a:solidFill>
                <a:latin typeface="微软雅黑" panose="020B0503020204020204" pitchFamily="34" charset="-122"/>
                <a:ea typeface="微软雅黑" panose="020B0503020204020204" pitchFamily="34" charset="-122"/>
              </a:rPr>
              <a:t>外层循环</a:t>
            </a:r>
            <a:r>
              <a:rPr lang="zh-CN" altLang="zh-CN" sz="2000" dirty="0">
                <a:solidFill>
                  <a:srgbClr val="595959"/>
                </a:solidFill>
                <a:latin typeface="微软雅黑" panose="020B0503020204020204" pitchFamily="34" charset="-122"/>
                <a:ea typeface="微软雅黑" panose="020B0503020204020204" pitchFamily="34" charset="-122"/>
              </a:rPr>
              <a:t>，则需要在外层循环中使用break语句。</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具体代码如下所示</a:t>
            </a:r>
            <a:r>
              <a:rPr lang="zh-CN" altLang="zh-CN" sz="2000" dirty="0">
                <a:solidFill>
                  <a:srgbClr val="595959"/>
                </a:solidFill>
                <a:latin typeface="微软雅黑" panose="020B0503020204020204" pitchFamily="34" charset="-122"/>
                <a:ea typeface="微软雅黑" panose="020B0503020204020204" pitchFamily="34" charset="-122"/>
                <a:sym typeface="+mn-ea"/>
              </a:rPr>
              <a:t>。</a:t>
            </a:r>
            <a:endParaRPr lang="zh-CN" altLang="zh-CN" sz="2000" dirty="0">
              <a:solidFill>
                <a:srgbClr val="595959"/>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custDataLst>
              <p:tags r:id="rId1"/>
            </p:custDataLst>
          </p:nvPr>
        </p:nvPicPr>
        <p:blipFill>
          <a:blip r:embed="rId5"/>
          <a:stretch>
            <a:fillRect/>
          </a:stretch>
        </p:blipFill>
        <p:spPr>
          <a:xfrm>
            <a:off x="1631950" y="2348230"/>
            <a:ext cx="9004300" cy="3959225"/>
          </a:xfrm>
          <a:prstGeom prst="rect">
            <a:avLst/>
          </a:prstGeom>
        </p:spPr>
      </p:pic>
      <p:sp>
        <p:nvSpPr>
          <p:cNvPr id="7" name="文本框 6"/>
          <p:cNvSpPr txBox="1"/>
          <p:nvPr/>
        </p:nvSpPr>
        <p:spPr>
          <a:xfrm>
            <a:off x="1890395" y="2337435"/>
            <a:ext cx="8357870" cy="3879215"/>
          </a:xfrm>
          <a:prstGeom prst="rect">
            <a:avLst/>
          </a:prstGeom>
          <a:noFill/>
        </p:spPr>
        <p:txBody>
          <a:bodyPr wrap="square" rtlCol="0">
            <a:spAutoFit/>
          </a:bodyPr>
          <a:lstStyle/>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public class Example17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public static void main(String[] args)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int i, j;               // 定义两个循环变量</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for (i = 1; i &lt;= 9; i++) { // 外层循环</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for (j = 1; j &lt;= i; j++) {      // 内层循环</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if (i &gt; 4) {// 判断i的值是否大于4</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break;    </a:t>
            </a: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 跳出外层循环</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System.out.print("*");     // 打印*</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System.out.print("\n");   // 换行</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a:t>
            </a:r>
          </a:p>
        </p:txBody>
      </p:sp>
      <p:sp>
        <p:nvSpPr>
          <p:cNvPr id="8" name="Chevron 3"/>
          <p:cNvSpPr/>
          <p:nvPr>
            <p:custDataLst>
              <p:tags r:id="rId2"/>
            </p:custDataLst>
          </p:nvPr>
        </p:nvSpPr>
        <p:spPr>
          <a:xfrm>
            <a:off x="1074821" y="113220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9"/>
          <p:cNvSpPr txBox="1"/>
          <p:nvPr/>
        </p:nvSpPr>
        <p:spPr>
          <a:xfrm>
            <a:off x="1489243" y="127216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95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跳转语句</a:t>
            </a:r>
          </a:p>
        </p:txBody>
      </p:sp>
      <p:pic>
        <p:nvPicPr>
          <p:cNvPr id="4505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8663" y="2277947"/>
            <a:ext cx="5544000" cy="286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hevron 3"/>
          <p:cNvSpPr/>
          <p:nvPr>
            <p:custDataLst>
              <p:tags r:id="rId1"/>
            </p:custDataLst>
          </p:nvPr>
        </p:nvSpPr>
        <p:spPr>
          <a:xfrm>
            <a:off x="1054100" y="1235710"/>
            <a:ext cx="2510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468288" y="137566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597275" y="1235710"/>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跳转语句</a:t>
            </a:r>
          </a:p>
        </p:txBody>
      </p:sp>
      <p:sp>
        <p:nvSpPr>
          <p:cNvPr id="6" name="TextBox 35"/>
          <p:cNvSpPr txBox="1">
            <a:spLocks noChangeArrowheads="1"/>
          </p:cNvSpPr>
          <p:nvPr/>
        </p:nvSpPr>
        <p:spPr bwMode="auto">
          <a:xfrm>
            <a:off x="1043707" y="1124814"/>
            <a:ext cx="3816985" cy="63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lang="en-US" altLang="zh-CN" sz="2200" b="1" dirty="0">
                <a:solidFill>
                  <a:srgbClr val="595959"/>
                </a:solidFill>
                <a:latin typeface="微软雅黑" panose="020B0503020204020204" pitchFamily="34" charset="-122"/>
                <a:ea typeface="微软雅黑" panose="020B0503020204020204" pitchFamily="34" charset="-122"/>
              </a:rPr>
              <a:t>2.   continue</a:t>
            </a:r>
            <a:r>
              <a:rPr lang="zh-CN" altLang="en-US" sz="2200" b="1" dirty="0">
                <a:solidFill>
                  <a:srgbClr val="595959"/>
                </a:solidFill>
                <a:latin typeface="微软雅黑" panose="020B0503020204020204" pitchFamily="34" charset="-122"/>
                <a:ea typeface="微软雅黑" panose="020B0503020204020204" pitchFamily="34" charset="-122"/>
              </a:rPr>
              <a:t>语句</a:t>
            </a:r>
          </a:p>
        </p:txBody>
      </p:sp>
      <p:sp>
        <p:nvSpPr>
          <p:cNvPr id="2" name="文本框 1"/>
          <p:cNvSpPr txBox="1"/>
          <p:nvPr/>
        </p:nvSpPr>
        <p:spPr>
          <a:xfrm>
            <a:off x="1811655" y="3074670"/>
            <a:ext cx="8964930" cy="553085"/>
          </a:xfrm>
          <a:prstGeom prst="rect">
            <a:avLst/>
          </a:prstGeom>
          <a:noFill/>
        </p:spPr>
        <p:txBody>
          <a:bodyPr wrap="square" rtlCol="0">
            <a:spAutoFit/>
          </a:bodyPr>
          <a:lstStyle/>
          <a:p>
            <a:pPr indent="0" algn="just" fontAlgn="auto">
              <a:lnSpc>
                <a:spcPct val="150000"/>
              </a:lnSpc>
            </a:pPr>
            <a:r>
              <a:rPr lang="en-US" altLang="zh-CN" sz="2000" dirty="0">
                <a:solidFill>
                  <a:srgbClr val="1369B2"/>
                </a:solidFill>
                <a:latin typeface="微软雅黑" panose="020B0503020204020204" pitchFamily="34" charset="-122"/>
                <a:ea typeface="微软雅黑" panose="020B0503020204020204" pitchFamily="34" charset="-122"/>
              </a:rPr>
              <a:t>continue</a:t>
            </a:r>
            <a:r>
              <a:rPr lang="zh-CN" altLang="zh-CN" sz="2000" dirty="0">
                <a:solidFill>
                  <a:srgbClr val="1369B2"/>
                </a:solidFill>
                <a:latin typeface="微软雅黑" panose="020B0503020204020204" pitchFamily="34" charset="-122"/>
                <a:ea typeface="微软雅黑" panose="020B0503020204020204" pitchFamily="34" charset="-122"/>
              </a:rPr>
              <a:t>语句</a:t>
            </a:r>
            <a:r>
              <a:rPr lang="zh-CN" altLang="zh-CN" sz="2000" dirty="0">
                <a:solidFill>
                  <a:srgbClr val="595959"/>
                </a:solidFill>
                <a:latin typeface="微软雅黑" panose="020B0503020204020204" pitchFamily="34" charset="-122"/>
                <a:ea typeface="微软雅黑" panose="020B0503020204020204" pitchFamily="34" charset="-122"/>
              </a:rPr>
              <a:t>用在循环语句中，它的作用是终止</a:t>
            </a:r>
            <a:r>
              <a:rPr lang="zh-CN" altLang="zh-CN" sz="2000" dirty="0">
                <a:solidFill>
                  <a:srgbClr val="1369B2"/>
                </a:solidFill>
                <a:latin typeface="微软雅黑" panose="020B0503020204020204" pitchFamily="34" charset="-122"/>
                <a:ea typeface="微软雅黑" panose="020B0503020204020204" pitchFamily="34" charset="-122"/>
              </a:rPr>
              <a:t>本次循环</a:t>
            </a:r>
            <a:r>
              <a:rPr lang="zh-CN" altLang="zh-CN" sz="2000" dirty="0">
                <a:solidFill>
                  <a:srgbClr val="595959"/>
                </a:solidFill>
                <a:latin typeface="微软雅黑" panose="020B0503020204020204" pitchFamily="34" charset="-122"/>
                <a:ea typeface="微软雅黑" panose="020B0503020204020204" pitchFamily="34" charset="-122"/>
              </a:rPr>
              <a:t>，执行</a:t>
            </a:r>
            <a:r>
              <a:rPr lang="zh-CN" altLang="zh-CN" sz="2000" dirty="0">
                <a:solidFill>
                  <a:srgbClr val="1369B2"/>
                </a:solidFill>
                <a:latin typeface="微软雅黑" panose="020B0503020204020204" pitchFamily="34" charset="-122"/>
                <a:ea typeface="微软雅黑" panose="020B0503020204020204" pitchFamily="34" charset="-122"/>
              </a:rPr>
              <a:t>下一次循环</a:t>
            </a:r>
            <a:r>
              <a:rPr lang="zh-CN" altLang="zh-CN" sz="2000"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162685" y="2690495"/>
            <a:ext cx="9864090" cy="147828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2685" y="269049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2600" y="372300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跳转语句</a:t>
            </a:r>
          </a:p>
        </p:txBody>
      </p:sp>
      <p:sp>
        <p:nvSpPr>
          <p:cNvPr id="5" name="TextBox 35"/>
          <p:cNvSpPr txBox="1">
            <a:spLocks noChangeArrowheads="1"/>
          </p:cNvSpPr>
          <p:nvPr/>
        </p:nvSpPr>
        <p:spPr bwMode="auto">
          <a:xfrm>
            <a:off x="3430905" y="1136015"/>
            <a:ext cx="696023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下面通过一个案例演示</a:t>
            </a:r>
            <a:r>
              <a:rPr lang="en-US" altLang="zh-CN" sz="2000" dirty="0">
                <a:solidFill>
                  <a:srgbClr val="1369B2"/>
                </a:solidFill>
                <a:latin typeface="微软雅黑" panose="020B0503020204020204" pitchFamily="34" charset="-122"/>
                <a:ea typeface="微软雅黑" panose="020B0503020204020204" pitchFamily="34" charset="-122"/>
              </a:rPr>
              <a:t>break</a:t>
            </a:r>
            <a:r>
              <a:rPr lang="zh-CN" altLang="zh-CN" sz="2000" dirty="0">
                <a:solidFill>
                  <a:srgbClr val="595959"/>
                </a:solidFill>
                <a:latin typeface="微软雅黑" panose="020B0503020204020204" pitchFamily="34" charset="-122"/>
                <a:ea typeface="微软雅黑" panose="020B0503020204020204" pitchFamily="34" charset="-122"/>
              </a:rPr>
              <a:t>的使用</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具体代码如下所示</a:t>
            </a:r>
            <a:r>
              <a:rPr lang="zh-CN" altLang="zh-CN" sz="2000" dirty="0">
                <a:solidFill>
                  <a:srgbClr val="595959"/>
                </a:solidFill>
                <a:latin typeface="微软雅黑" panose="020B0503020204020204" pitchFamily="34" charset="-122"/>
                <a:ea typeface="微软雅黑" panose="020B0503020204020204" pitchFamily="34" charset="-122"/>
                <a:sym typeface="+mn-ea"/>
              </a:rPr>
              <a:t>。</a:t>
            </a:r>
            <a:endParaRPr lang="zh-CN" altLang="zh-CN" sz="2000" dirty="0">
              <a:solidFill>
                <a:srgbClr val="595959"/>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1"/>
            </p:custDataLst>
          </p:nvPr>
        </p:nvPicPr>
        <p:blipFill>
          <a:blip r:embed="rId5"/>
          <a:stretch>
            <a:fillRect/>
          </a:stretch>
        </p:blipFill>
        <p:spPr>
          <a:xfrm>
            <a:off x="1631950" y="2132965"/>
            <a:ext cx="9004300" cy="3327400"/>
          </a:xfrm>
          <a:prstGeom prst="rect">
            <a:avLst/>
          </a:prstGeom>
        </p:spPr>
      </p:pic>
      <p:sp>
        <p:nvSpPr>
          <p:cNvPr id="7" name="文本框 6"/>
          <p:cNvSpPr txBox="1"/>
          <p:nvPr/>
        </p:nvSpPr>
        <p:spPr>
          <a:xfrm>
            <a:off x="1890395" y="2122170"/>
            <a:ext cx="8357870" cy="3338195"/>
          </a:xfrm>
          <a:prstGeom prst="rect">
            <a:avLst/>
          </a:prstGeom>
          <a:noFill/>
        </p:spPr>
        <p:txBody>
          <a:bodyPr wrap="square" rtlCol="0">
            <a:spAutoFit/>
          </a:bodyPr>
          <a:lstStyle/>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public class Example18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public static void main(String[] args)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int sum = 0;                // 定义变量sum，用于记住和</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for (int i = 1; i &lt;= 100; i++)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if (i % 2 == 0) {    // i是一个偶数，不累加</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continue;    // 结束本次循环</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sum += i;        // 实现sum和i的累加</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System.out.println("sum = " + sum);</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	}</a:t>
            </a:r>
          </a:p>
          <a:p>
            <a:pPr lvl="1" indent="0" algn="l" fontAlgn="auto">
              <a:lnSpc>
                <a:spcPct val="110000"/>
              </a:lnSpc>
              <a:buFont typeface="+mj-lt"/>
              <a:buNone/>
            </a:pPr>
            <a:r>
              <a:rPr lang="zh-CN" altLang="en-US" sz="1600" dirty="0">
                <a:solidFill>
                  <a:srgbClr val="595959"/>
                </a:solidFill>
                <a:latin typeface="微软雅黑" panose="020B0503020204020204" pitchFamily="34" charset="-122"/>
                <a:ea typeface="微软雅黑" panose="020B0503020204020204" pitchFamily="34" charset="-122"/>
              </a:rPr>
              <a:t>}</a:t>
            </a:r>
          </a:p>
        </p:txBody>
      </p:sp>
      <p:sp>
        <p:nvSpPr>
          <p:cNvPr id="8" name="Chevron 3"/>
          <p:cNvSpPr/>
          <p:nvPr>
            <p:custDataLst>
              <p:tags r:id="rId2"/>
            </p:custDataLst>
          </p:nvPr>
        </p:nvSpPr>
        <p:spPr>
          <a:xfrm>
            <a:off x="1074821" y="113220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489243" y="127216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95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2.5.5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跳转语句</a:t>
            </a:r>
          </a:p>
        </p:txBody>
      </p:sp>
      <p:pic>
        <p:nvPicPr>
          <p:cNvPr id="4608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266" y="2493606"/>
            <a:ext cx="6793674" cy="176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hevron 3"/>
          <p:cNvSpPr/>
          <p:nvPr>
            <p:custDataLst>
              <p:tags r:id="rId1"/>
            </p:custDataLst>
          </p:nvPr>
        </p:nvSpPr>
        <p:spPr>
          <a:xfrm>
            <a:off x="1054100" y="1235710"/>
            <a:ext cx="2510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468288" y="137566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597275" y="1235710"/>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157766"/>
            <a:ext cx="6733001" cy="614045"/>
          </a:xfrm>
          <a:prstGeom prst="rect">
            <a:avLst/>
          </a:prstGeom>
          <a:noFill/>
        </p:spPr>
        <p:txBody>
          <a:bodyPr wrap="square" lIns="91443" tIns="45720" rIns="91443" bIns="45720" rtlCol="0">
            <a:spAutoFit/>
          </a:bodyPr>
          <a:lstStyle/>
          <a:p>
            <a:r>
              <a:rPr lang="zh-CN" altLang="en-US" sz="3400" b="1" dirty="0">
                <a:solidFill>
                  <a:srgbClr val="1369B2"/>
                </a:solidFill>
                <a:latin typeface="微软雅黑" panose="020B0503020204020204" pitchFamily="34" charset="-122"/>
                <a:ea typeface="微软雅黑" panose="020B0503020204020204" pitchFamily="34" charset="-122"/>
                <a:cs typeface="+mn-ea"/>
                <a:sym typeface="+mn-lt"/>
              </a:rPr>
              <a:t>方法</a:t>
            </a:r>
            <a:endParaRPr lang="en-US" altLang="zh-CN" sz="34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2.6</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什么是方法</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275330"/>
            <a:ext cx="5489575" cy="1043940"/>
            <a:chOff x="8472" y="5681"/>
            <a:chExt cx="8645" cy="1644"/>
          </a:xfrm>
        </p:grpSpPr>
        <p:sp>
          <p:nvSpPr>
            <p:cNvPr id="15" name="TextBox 35"/>
            <p:cNvSpPr txBox="1">
              <a:spLocks noChangeArrowheads="1"/>
            </p:cNvSpPr>
            <p:nvPr/>
          </p:nvSpPr>
          <p:spPr bwMode="auto">
            <a:xfrm>
              <a:off x="9159" y="5681"/>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什么是方法</a:t>
              </a:r>
              <a:r>
                <a:rPr lang="zh-CN" altLang="en-US" sz="2000" dirty="0">
                  <a:solidFill>
                    <a:srgbClr val="595959"/>
                  </a:solidFill>
                  <a:latin typeface="微软雅黑" panose="020B0503020204020204" pitchFamily="34" charset="-122"/>
                  <a:ea typeface="微软雅黑" panose="020B0503020204020204" pitchFamily="34" charset="-122"/>
                </a:rPr>
                <a:t>，能够在正确定义方法和调用方法</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什么是方法</a:t>
            </a:r>
          </a:p>
        </p:txBody>
      </p:sp>
      <p:sp>
        <p:nvSpPr>
          <p:cNvPr id="4" name="Chevron 3"/>
          <p:cNvSpPr/>
          <p:nvPr>
            <p:custDataLst>
              <p:tags r:id="rId1"/>
            </p:custDataLst>
          </p:nvPr>
        </p:nvSpPr>
        <p:spPr>
          <a:xfrm>
            <a:off x="1143635" y="1042035"/>
            <a:ext cx="19367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181994"/>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什么是方法</a:t>
            </a:r>
          </a:p>
        </p:txBody>
      </p:sp>
      <p:sp>
        <p:nvSpPr>
          <p:cNvPr id="2" name="文本框 1"/>
          <p:cNvSpPr txBox="1"/>
          <p:nvPr/>
        </p:nvSpPr>
        <p:spPr>
          <a:xfrm>
            <a:off x="1337310" y="2082165"/>
            <a:ext cx="9517380" cy="3322955"/>
          </a:xfrm>
          <a:prstGeom prst="rect">
            <a:avLst/>
          </a:prstGeom>
          <a:noFill/>
        </p:spPr>
        <p:txBody>
          <a:bodyPr wrap="square" rtlCol="0">
            <a:spAutoFit/>
          </a:bodyPr>
          <a:lstStyle/>
          <a:p>
            <a:pPr indent="0" algn="just"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sym typeface="+mn-ea"/>
              </a:rPr>
              <a:t>方法就是一段可以重复调用的代码</a:t>
            </a:r>
            <a:r>
              <a:rPr lang="zh-CN" altLang="zh-CN" sz="2000" dirty="0">
                <a:solidFill>
                  <a:srgbClr val="595959"/>
                </a:solidFill>
                <a:latin typeface="微软雅黑" panose="020B0503020204020204" pitchFamily="34" charset="-122"/>
                <a:ea typeface="微软雅黑" panose="020B0503020204020204" pitchFamily="34" charset="-122"/>
                <a:sym typeface="+mn-ea"/>
              </a:rPr>
              <a:t>。假设有一个游戏程序，程序在运行过程中，要不断地发射炮弹。发射炮弹的动作需要编写</a:t>
            </a:r>
            <a:r>
              <a:rPr lang="en-US" altLang="zh-CN" sz="2000" dirty="0">
                <a:solidFill>
                  <a:srgbClr val="595959"/>
                </a:solidFill>
                <a:latin typeface="微软雅黑" panose="020B0503020204020204" pitchFamily="34" charset="-122"/>
                <a:ea typeface="微软雅黑" panose="020B0503020204020204" pitchFamily="34" charset="-122"/>
                <a:sym typeface="+mn-ea"/>
              </a:rPr>
              <a:t>100</a:t>
            </a:r>
            <a:r>
              <a:rPr lang="zh-CN" altLang="zh-CN" sz="2000" dirty="0">
                <a:solidFill>
                  <a:srgbClr val="595959"/>
                </a:solidFill>
                <a:latin typeface="微软雅黑" panose="020B0503020204020204" pitchFamily="34" charset="-122"/>
                <a:ea typeface="微软雅黑" panose="020B0503020204020204" pitchFamily="34" charset="-122"/>
                <a:sym typeface="+mn-ea"/>
              </a:rPr>
              <a:t>行代码，在每次实现发射炮弹的地方都需要重复地编写这</a:t>
            </a:r>
            <a:r>
              <a:rPr lang="en-US" altLang="zh-CN" sz="2000" dirty="0">
                <a:solidFill>
                  <a:srgbClr val="595959"/>
                </a:solidFill>
                <a:latin typeface="微软雅黑" panose="020B0503020204020204" pitchFamily="34" charset="-122"/>
                <a:ea typeface="微软雅黑" panose="020B0503020204020204" pitchFamily="34" charset="-122"/>
                <a:sym typeface="+mn-ea"/>
              </a:rPr>
              <a:t>100</a:t>
            </a:r>
            <a:r>
              <a:rPr lang="zh-CN" altLang="zh-CN" sz="2000" dirty="0">
                <a:solidFill>
                  <a:srgbClr val="595959"/>
                </a:solidFill>
                <a:latin typeface="微软雅黑" panose="020B0503020204020204" pitchFamily="34" charset="-122"/>
                <a:ea typeface="微软雅黑" panose="020B0503020204020204" pitchFamily="34" charset="-122"/>
                <a:sym typeface="+mn-ea"/>
              </a:rPr>
              <a:t>行代码，这样程序会变得很臃肿，可读性也非常差。</a:t>
            </a:r>
            <a:endParaRPr lang="zh-CN" altLang="zh-CN" sz="2000" dirty="0">
              <a:solidFill>
                <a:srgbClr val="595959"/>
              </a:solidFill>
              <a:latin typeface="微软雅黑" panose="020B0503020204020204" pitchFamily="34" charset="-122"/>
              <a:ea typeface="微软雅黑" panose="020B0503020204020204" pitchFamily="34" charset="-122"/>
            </a:endParaRPr>
          </a:p>
          <a:p>
            <a:pPr indent="0"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为了解决上述问题，通常会将发射炮弹的代码提取出来，放在一个</a:t>
            </a:r>
            <a:r>
              <a:rPr lang="en-US"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595959"/>
                </a:solidFill>
                <a:latin typeface="微软雅黑" panose="020B0503020204020204" pitchFamily="34" charset="-122"/>
                <a:ea typeface="微软雅黑" panose="020B0503020204020204" pitchFamily="34" charset="-122"/>
                <a:sym typeface="+mn-ea"/>
              </a:rPr>
              <a:t>中，并为这段代码起个名字，提取出来的代码可以看作是程序中定义的一个方法。这样在每次发射炮弹的地方，只需通过代码的名称调用方法，就能完成发射炮弹的动作。需要注意的是，</a:t>
            </a:r>
            <a:r>
              <a:rPr lang="zh-CN" altLang="zh-CN" sz="2000" dirty="0">
                <a:solidFill>
                  <a:srgbClr val="1369B2"/>
                </a:solidFill>
                <a:latin typeface="微软雅黑" panose="020B0503020204020204" pitchFamily="34" charset="-122"/>
                <a:ea typeface="微软雅黑" panose="020B0503020204020204" pitchFamily="34" charset="-122"/>
                <a:sym typeface="+mn-ea"/>
              </a:rPr>
              <a:t>有些书中也会把方法称为函数</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 </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955" y="1891665"/>
            <a:ext cx="9864090" cy="37033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955" y="189166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870" y="51085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什么是方法</a:t>
            </a:r>
          </a:p>
        </p:txBody>
      </p:sp>
      <p:sp>
        <p:nvSpPr>
          <p:cNvPr id="5" name="TextBox 35"/>
          <p:cNvSpPr txBox="1">
            <a:spLocks noChangeArrowheads="1"/>
          </p:cNvSpPr>
          <p:nvPr/>
        </p:nvSpPr>
        <p:spPr bwMode="auto">
          <a:xfrm>
            <a:off x="4294505" y="1162050"/>
            <a:ext cx="492442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pPr>
            <a:r>
              <a:rPr altLang="zh-CN" sz="2000" dirty="0">
                <a:solidFill>
                  <a:srgbClr val="595959"/>
                </a:solidFill>
                <a:latin typeface="微软雅黑" panose="020B0503020204020204" pitchFamily="34" charset="-122"/>
                <a:ea typeface="微软雅黑" panose="020B0503020204020204" pitchFamily="34" charset="-122"/>
              </a:rPr>
              <a:t>在Java中，定义一个方法的</a:t>
            </a:r>
            <a:r>
              <a:rPr altLang="zh-CN" sz="2000" dirty="0">
                <a:solidFill>
                  <a:srgbClr val="1369B2"/>
                </a:solidFill>
                <a:latin typeface="微软雅黑" panose="020B0503020204020204" pitchFamily="34" charset="-122"/>
                <a:ea typeface="微软雅黑" panose="020B0503020204020204" pitchFamily="34" charset="-122"/>
              </a:rPr>
              <a:t>语法格式</a:t>
            </a:r>
            <a:r>
              <a:rPr altLang="zh-CN" sz="2000" dirty="0">
                <a:solidFill>
                  <a:srgbClr val="595959"/>
                </a:solidFill>
                <a:latin typeface="微软雅黑" panose="020B0503020204020204" pitchFamily="34" charset="-122"/>
                <a:ea typeface="微软雅黑" panose="020B0503020204020204" pitchFamily="34" charset="-122"/>
              </a:rPr>
              <a:t>如下</a:t>
            </a:r>
          </a:p>
        </p:txBody>
      </p:sp>
      <p:sp>
        <p:nvSpPr>
          <p:cNvPr id="7" name="Chevron 3"/>
          <p:cNvSpPr/>
          <p:nvPr>
            <p:custDataLst>
              <p:tags r:id="rId1"/>
            </p:custDataLst>
          </p:nvPr>
        </p:nvSpPr>
        <p:spPr>
          <a:xfrm>
            <a:off x="1143635" y="1185545"/>
            <a:ext cx="23806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414313" y="1325504"/>
            <a:ext cx="1960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方法的语法格式</a:t>
            </a:r>
          </a:p>
        </p:txBody>
      </p:sp>
      <p:pic>
        <p:nvPicPr>
          <p:cNvPr id="2" name="图片 1"/>
          <p:cNvPicPr>
            <a:picLocks noChangeAspect="1"/>
          </p:cNvPicPr>
          <p:nvPr/>
        </p:nvPicPr>
        <p:blipFill>
          <a:blip r:embed="rId4"/>
          <a:stretch>
            <a:fillRect/>
          </a:stretch>
        </p:blipFill>
        <p:spPr>
          <a:xfrm>
            <a:off x="2331085" y="2202815"/>
            <a:ext cx="7575550" cy="2671445"/>
          </a:xfrm>
          <a:prstGeom prst="rect">
            <a:avLst/>
          </a:prstGeom>
        </p:spPr>
      </p:pic>
      <p:sp>
        <p:nvSpPr>
          <p:cNvPr id="12" name="矩形 11"/>
          <p:cNvSpPr/>
          <p:nvPr/>
        </p:nvSpPr>
        <p:spPr>
          <a:xfrm>
            <a:off x="3170555" y="2277110"/>
            <a:ext cx="5849620" cy="2584450"/>
          </a:xfrm>
          <a:prstGeom prst="rect">
            <a:avLst/>
          </a:prstGeom>
        </p:spPr>
        <p:txBody>
          <a:bodyPr wrap="square">
            <a:spAutoFit/>
          </a:bodyPr>
          <a:lstStyle/>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修饰符 返回值类型 方法名(参数类型 参数名1,参数类型 参数名2,．．．){ </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return 返回值;</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中的注释</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105535"/>
            <a:ext cx="28111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45494"/>
            <a:ext cx="246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文档注释的常用标签</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158615" y="937260"/>
            <a:ext cx="6712585" cy="1014730"/>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javadoc工具提供了一些标签用于文档注释，常用的标签</a:t>
            </a:r>
            <a:r>
              <a:rPr lang="zh-CN" altLang="en-US" sz="2000" dirty="0">
                <a:solidFill>
                  <a:srgbClr val="595959"/>
                </a:solidFill>
                <a:latin typeface="微软雅黑" panose="020B0503020204020204" pitchFamily="34" charset="-122"/>
                <a:ea typeface="微软雅黑" panose="020B0503020204020204" pitchFamily="34" charset="-122"/>
                <a:cs typeface="+mn-ea"/>
              </a:rPr>
              <a:t>，具体</a:t>
            </a:r>
            <a:r>
              <a:rPr lang="zh-CN" altLang="zh-CN" sz="2000" dirty="0">
                <a:solidFill>
                  <a:srgbClr val="595959"/>
                </a:solidFill>
                <a:latin typeface="微软雅黑" panose="020B0503020204020204" pitchFamily="34" charset="-122"/>
                <a:ea typeface="微软雅黑" panose="020B0503020204020204" pitchFamily="34" charset="-122"/>
                <a:cs typeface="+mn-ea"/>
              </a:rPr>
              <a:t>如下所示。</a:t>
            </a:r>
          </a:p>
        </p:txBody>
      </p:sp>
      <p:graphicFrame>
        <p:nvGraphicFramePr>
          <p:cNvPr id="15" name="表格 14"/>
          <p:cNvGraphicFramePr>
            <a:graphicFrameLocks noGrp="1"/>
          </p:cNvGraphicFramePr>
          <p:nvPr>
            <p:custDataLst>
              <p:tags r:id="rId2"/>
            </p:custDataLst>
          </p:nvPr>
        </p:nvGraphicFramePr>
        <p:xfrm>
          <a:off x="2041832" y="2011839"/>
          <a:ext cx="8229600" cy="4560570"/>
        </p:xfrm>
        <a:graphic>
          <a:graphicData uri="http://schemas.openxmlformats.org/drawingml/2006/table">
            <a:tbl>
              <a:tblPr>
                <a:tableStyleId>{7DF18680-E054-41AD-8BC1-D1AEF772440D}</a:tableStyleId>
              </a:tblPr>
              <a:tblGrid>
                <a:gridCol w="3098165">
                  <a:extLst>
                    <a:ext uri="{9D8B030D-6E8A-4147-A177-3AD203B41FA5}">
                      <a16:colId xmlns:a16="http://schemas.microsoft.com/office/drawing/2014/main" val="20000"/>
                    </a:ext>
                  </a:extLst>
                </a:gridCol>
                <a:gridCol w="5131435">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标签</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fontAlgn="auto">
                        <a:lnSpc>
                          <a:spcPct val="150000"/>
                        </a:lnSpc>
                        <a:spcBef>
                          <a:spcPts val="2400"/>
                        </a:spcBef>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@author</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标识作者</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fontAlgn="auto">
                        <a:lnSpc>
                          <a:spcPct val="150000"/>
                        </a:lnSpc>
                        <a:spcBef>
                          <a:spcPts val="2400"/>
                        </a:spcBef>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@deprecated</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标识过期的类或成员</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fontAlgn="auto">
                        <a:lnSpc>
                          <a:spcPct val="150000"/>
                        </a:lnSpc>
                        <a:spcBef>
                          <a:spcPts val="2400"/>
                        </a:spcBef>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@exception</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标识抛出的异常</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fontAlgn="auto">
                        <a:lnSpc>
                          <a:spcPct val="150000"/>
                        </a:lnSpc>
                        <a:spcBef>
                          <a:spcPts val="2400"/>
                        </a:spcBef>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@param</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标识方法的参数</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fontAlgn="auto">
                        <a:lnSpc>
                          <a:spcPct val="150000"/>
                        </a:lnSpc>
                        <a:spcBef>
                          <a:spcPts val="2400"/>
                        </a:spcBef>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@return</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标识方法的返回值</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l" fontAlgn="auto">
                        <a:lnSpc>
                          <a:spcPct val="150000"/>
                        </a:lnSpc>
                        <a:spcBef>
                          <a:spcPts val="2400"/>
                        </a:spcBef>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@see</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标识指定参数的内容</a:t>
                      </a:r>
                    </a:p>
                  </a:txBody>
                  <a:tcPr marL="68580" marR="68580" marT="0" marB="0">
                    <a:solidFill>
                      <a:srgbClr val="F2F2F2"/>
                    </a:solidFill>
                  </a:tcPr>
                </a:tc>
                <a:extLst>
                  <a:ext uri="{0D108BD9-81ED-4DB2-BD59-A6C34878D82A}">
                    <a16:rowId xmlns:a16="http://schemas.microsoft.com/office/drawing/2014/main" val="10006"/>
                  </a:ext>
                </a:extLst>
              </a:tr>
              <a:tr h="448945">
                <a:tc>
                  <a:txBody>
                    <a:bodyPr/>
                    <a:lstStyle/>
                    <a:p>
                      <a:pPr algn="l" fontAlgn="auto">
                        <a:lnSpc>
                          <a:spcPct val="150000"/>
                        </a:lnSpc>
                        <a:spcBef>
                          <a:spcPts val="2400"/>
                        </a:spcBef>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@serial</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标识序列化属性</a:t>
                      </a:r>
                    </a:p>
                  </a:txBody>
                  <a:tcPr marL="68580" marR="68580" marT="0" marB="0">
                    <a:solidFill>
                      <a:srgbClr val="F2F2F2"/>
                    </a:solidFill>
                  </a:tcPr>
                </a:tc>
                <a:extLst>
                  <a:ext uri="{0D108BD9-81ED-4DB2-BD59-A6C34878D82A}">
                    <a16:rowId xmlns:a16="http://schemas.microsoft.com/office/drawing/2014/main" val="10007"/>
                  </a:ext>
                </a:extLst>
              </a:tr>
              <a:tr h="448945">
                <a:tc>
                  <a:txBody>
                    <a:bodyPr/>
                    <a:lstStyle/>
                    <a:p>
                      <a:pPr algn="l" fontAlgn="auto">
                        <a:lnSpc>
                          <a:spcPct val="150000"/>
                        </a:lnSpc>
                        <a:spcBef>
                          <a:spcPts val="2400"/>
                        </a:spcBef>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@version</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标识版本</a:t>
                      </a:r>
                    </a:p>
                  </a:txBody>
                  <a:tcPr marL="68580" marR="68580" marT="0" marB="0">
                    <a:solidFill>
                      <a:srgbClr val="F2F2F2"/>
                    </a:solidFill>
                  </a:tcPr>
                </a:tc>
                <a:extLst>
                  <a:ext uri="{0D108BD9-81ED-4DB2-BD59-A6C34878D82A}">
                    <a16:rowId xmlns:a16="http://schemas.microsoft.com/office/drawing/2014/main" val="10008"/>
                  </a:ext>
                </a:extLst>
              </a:tr>
              <a:tr h="448945">
                <a:tc>
                  <a:txBody>
                    <a:bodyPr/>
                    <a:lstStyle/>
                    <a:p>
                      <a:pPr algn="l" fontAlgn="auto">
                        <a:lnSpc>
                          <a:spcPct val="150000"/>
                        </a:lnSpc>
                        <a:spcBef>
                          <a:spcPts val="2400"/>
                        </a:spcBef>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@throws</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标识引入一个特定的变化</a:t>
                      </a:r>
                    </a:p>
                  </a:txBody>
                  <a:tcPr marL="68580" marR="68580" marT="0" marB="0">
                    <a:solidFill>
                      <a:srgbClr val="F2F2F2"/>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什么是方法</a:t>
            </a:r>
          </a:p>
        </p:txBody>
      </p:sp>
      <p:sp>
        <p:nvSpPr>
          <p:cNvPr id="6" name="文本框 5"/>
          <p:cNvSpPr txBox="1"/>
          <p:nvPr/>
        </p:nvSpPr>
        <p:spPr>
          <a:xfrm>
            <a:off x="1198937" y="1989053"/>
            <a:ext cx="9936000" cy="3322955"/>
          </a:xfrm>
          <a:prstGeom prst="rect">
            <a:avLst/>
          </a:prstGeom>
          <a:noFill/>
        </p:spPr>
        <p:txBody>
          <a:bodyPr wrap="square" rtlCol="0">
            <a:spAutoFit/>
          </a:bodyPr>
          <a:lstStyle/>
          <a:p>
            <a:pPr marL="952500" lvl="1" indent="-342900">
              <a:lnSpc>
                <a:spcPct val="150000"/>
              </a:lnSpc>
              <a:buFont typeface="Wingdings" panose="05000000000000000000" pitchFamily="2" charset="2"/>
              <a:buChar char="l"/>
            </a:pPr>
            <a:r>
              <a:rPr lang="zh-CN" altLang="zh-CN" sz="2000" dirty="0">
                <a:solidFill>
                  <a:srgbClr val="1369B2"/>
                </a:solidFill>
                <a:latin typeface="微软雅黑" panose="020B0503020204020204" pitchFamily="34" charset="-122"/>
                <a:ea typeface="微软雅黑" panose="020B0503020204020204" pitchFamily="34" charset="-122"/>
              </a:rPr>
              <a:t>修饰符</a:t>
            </a:r>
            <a:r>
              <a:rPr lang="zh-CN" altLang="zh-CN" sz="2000" dirty="0">
                <a:solidFill>
                  <a:srgbClr val="595959"/>
                </a:solidFill>
                <a:latin typeface="微软雅黑" panose="020B0503020204020204" pitchFamily="34" charset="-122"/>
                <a:ea typeface="微软雅黑" panose="020B0503020204020204" pitchFamily="34" charset="-122"/>
              </a:rPr>
              <a:t>：方法的修饰符比较多，例如，对访问权限进行限定的修饰符，</a:t>
            </a:r>
            <a:r>
              <a:rPr lang="en-US" altLang="zh-CN" sz="2000" dirty="0">
                <a:solidFill>
                  <a:srgbClr val="595959"/>
                </a:solidFill>
                <a:latin typeface="微软雅黑" panose="020B0503020204020204" pitchFamily="34" charset="-122"/>
                <a:ea typeface="微软雅黑" panose="020B0503020204020204" pitchFamily="34" charset="-122"/>
              </a:rPr>
              <a:t>static</a:t>
            </a:r>
            <a:r>
              <a:rPr lang="zh-CN" altLang="zh-CN" sz="2000" dirty="0">
                <a:solidFill>
                  <a:srgbClr val="595959"/>
                </a:solidFill>
                <a:latin typeface="微软雅黑" panose="020B0503020204020204" pitchFamily="34" charset="-122"/>
                <a:ea typeface="微软雅黑" panose="020B0503020204020204" pitchFamily="34" charset="-122"/>
              </a:rPr>
              <a:t>修饰符，</a:t>
            </a:r>
            <a:r>
              <a:rPr lang="en-US" altLang="zh-CN" sz="2000" dirty="0">
                <a:solidFill>
                  <a:srgbClr val="595959"/>
                </a:solidFill>
                <a:latin typeface="微软雅黑" panose="020B0503020204020204" pitchFamily="34" charset="-122"/>
                <a:ea typeface="微软雅黑" panose="020B0503020204020204" pitchFamily="34" charset="-122"/>
              </a:rPr>
              <a:t>final</a:t>
            </a:r>
            <a:r>
              <a:rPr lang="zh-CN" altLang="zh-CN" sz="2000" dirty="0">
                <a:solidFill>
                  <a:srgbClr val="595959"/>
                </a:solidFill>
                <a:latin typeface="微软雅黑" panose="020B0503020204020204" pitchFamily="34" charset="-122"/>
                <a:ea typeface="微软雅黑" panose="020B0503020204020204" pitchFamily="34" charset="-122"/>
              </a:rPr>
              <a:t>修饰符等，这些修饰符在后面的学习过程中会逐步介绍。</a:t>
            </a:r>
          </a:p>
          <a:p>
            <a:pPr marL="952500" lvl="1" indent="-342900">
              <a:lnSpc>
                <a:spcPct val="150000"/>
              </a:lnSpc>
              <a:buFont typeface="Wingdings" panose="05000000000000000000" pitchFamily="2" charset="2"/>
              <a:buChar char="l"/>
            </a:pPr>
            <a:r>
              <a:rPr lang="zh-CN" altLang="zh-CN" sz="2000" dirty="0">
                <a:solidFill>
                  <a:srgbClr val="1369B2"/>
                </a:solidFill>
                <a:latin typeface="微软雅黑" panose="020B0503020204020204" pitchFamily="34" charset="-122"/>
                <a:ea typeface="微软雅黑" panose="020B0503020204020204" pitchFamily="34" charset="-122"/>
              </a:rPr>
              <a:t>返回值类型</a:t>
            </a:r>
            <a:r>
              <a:rPr lang="zh-CN" altLang="zh-CN" sz="2000" dirty="0">
                <a:solidFill>
                  <a:srgbClr val="595959"/>
                </a:solidFill>
                <a:latin typeface="微软雅黑" panose="020B0503020204020204" pitchFamily="34" charset="-122"/>
                <a:ea typeface="微软雅黑" panose="020B0503020204020204" pitchFamily="34" charset="-122"/>
              </a:rPr>
              <a:t>：用于限定方法返回值的数据类型。</a:t>
            </a:r>
          </a:p>
          <a:p>
            <a:pPr marL="952500" lvl="1" indent="-342900">
              <a:lnSpc>
                <a:spcPct val="150000"/>
              </a:lnSpc>
              <a:buFont typeface="Wingdings" panose="05000000000000000000" pitchFamily="2" charset="2"/>
              <a:buChar char="l"/>
            </a:pPr>
            <a:r>
              <a:rPr lang="zh-CN" altLang="zh-CN" sz="2000" dirty="0">
                <a:solidFill>
                  <a:srgbClr val="1369B2"/>
                </a:solidFill>
                <a:latin typeface="微软雅黑" panose="020B0503020204020204" pitchFamily="34" charset="-122"/>
                <a:ea typeface="微软雅黑" panose="020B0503020204020204" pitchFamily="34" charset="-122"/>
              </a:rPr>
              <a:t>参数类型</a:t>
            </a:r>
            <a:r>
              <a:rPr lang="zh-CN" altLang="zh-CN" sz="2000" dirty="0">
                <a:solidFill>
                  <a:srgbClr val="595959"/>
                </a:solidFill>
                <a:latin typeface="微软雅黑" panose="020B0503020204020204" pitchFamily="34" charset="-122"/>
                <a:ea typeface="微软雅黑" panose="020B0503020204020204" pitchFamily="34" charset="-122"/>
              </a:rPr>
              <a:t>：用于限定调用方法时传入参数的数据类型。</a:t>
            </a:r>
          </a:p>
          <a:p>
            <a:pPr marL="952500" lvl="1" indent="-342900">
              <a:lnSpc>
                <a:spcPct val="150000"/>
              </a:lnSpc>
              <a:buFont typeface="Wingdings" panose="05000000000000000000" pitchFamily="2" charset="2"/>
              <a:buChar char="l"/>
            </a:pPr>
            <a:r>
              <a:rPr lang="zh-CN" altLang="zh-CN" sz="2000" dirty="0">
                <a:solidFill>
                  <a:srgbClr val="1369B2"/>
                </a:solidFill>
                <a:latin typeface="微软雅黑" panose="020B0503020204020204" pitchFamily="34" charset="-122"/>
                <a:ea typeface="微软雅黑" panose="020B0503020204020204" pitchFamily="34" charset="-122"/>
              </a:rPr>
              <a:t>参数名</a:t>
            </a:r>
            <a:r>
              <a:rPr lang="zh-CN" altLang="zh-CN" sz="2000" dirty="0">
                <a:solidFill>
                  <a:srgbClr val="595959"/>
                </a:solidFill>
                <a:latin typeface="微软雅黑" panose="020B0503020204020204" pitchFamily="34" charset="-122"/>
                <a:ea typeface="微软雅黑" panose="020B0503020204020204" pitchFamily="34" charset="-122"/>
              </a:rPr>
              <a:t>：是一个变量，用于接收调用方法时传入的数据。</a:t>
            </a:r>
          </a:p>
          <a:p>
            <a:pPr marL="952500" lvl="1" indent="-342900">
              <a:lnSpc>
                <a:spcPct val="150000"/>
              </a:lnSpc>
              <a:buFont typeface="Wingdings" panose="05000000000000000000" pitchFamily="2" charset="2"/>
              <a:buChar char="l"/>
            </a:pPr>
            <a:r>
              <a:rPr lang="en-US" altLang="zh-CN" sz="2000" dirty="0">
                <a:solidFill>
                  <a:srgbClr val="1369B2"/>
                </a:solidFill>
                <a:latin typeface="微软雅黑" panose="020B0503020204020204" pitchFamily="34" charset="-122"/>
                <a:ea typeface="微软雅黑" panose="020B0503020204020204" pitchFamily="34" charset="-122"/>
              </a:rPr>
              <a:t>return</a:t>
            </a:r>
            <a:r>
              <a:rPr lang="zh-CN" altLang="zh-CN" sz="2000" dirty="0">
                <a:solidFill>
                  <a:srgbClr val="1369B2"/>
                </a:solidFill>
                <a:latin typeface="微软雅黑" panose="020B0503020204020204" pitchFamily="34" charset="-122"/>
                <a:ea typeface="微软雅黑" panose="020B0503020204020204" pitchFamily="34" charset="-122"/>
              </a:rPr>
              <a:t>关键字</a:t>
            </a:r>
            <a:r>
              <a:rPr lang="zh-CN" altLang="zh-CN" sz="2000" dirty="0">
                <a:solidFill>
                  <a:srgbClr val="595959"/>
                </a:solidFill>
                <a:latin typeface="微软雅黑" panose="020B0503020204020204" pitchFamily="34" charset="-122"/>
                <a:ea typeface="微软雅黑" panose="020B0503020204020204" pitchFamily="34" charset="-122"/>
              </a:rPr>
              <a:t>：用于返回方法指定类型的值并结束方法。</a:t>
            </a:r>
          </a:p>
          <a:p>
            <a:pPr marL="952500" lvl="1" indent="-342900">
              <a:lnSpc>
                <a:spcPct val="150000"/>
              </a:lnSpc>
              <a:buFont typeface="Wingdings" panose="05000000000000000000" pitchFamily="2" charset="2"/>
              <a:buChar char="l"/>
            </a:pPr>
            <a:r>
              <a:rPr lang="zh-CN" altLang="zh-CN" sz="2000" dirty="0">
                <a:solidFill>
                  <a:srgbClr val="1369B2"/>
                </a:solidFill>
                <a:latin typeface="微软雅黑" panose="020B0503020204020204" pitchFamily="34" charset="-122"/>
                <a:ea typeface="微软雅黑" panose="020B0503020204020204" pitchFamily="34" charset="-122"/>
              </a:rPr>
              <a:t>返回值</a:t>
            </a:r>
            <a:r>
              <a:rPr lang="zh-CN" altLang="zh-CN" sz="2000" dirty="0">
                <a:solidFill>
                  <a:srgbClr val="595959"/>
                </a:solidFill>
                <a:latin typeface="微软雅黑" panose="020B0503020204020204" pitchFamily="34" charset="-122"/>
                <a:ea typeface="微软雅黑" panose="020B0503020204020204" pitchFamily="34" charset="-122"/>
              </a:rPr>
              <a:t>：被</a:t>
            </a:r>
            <a:r>
              <a:rPr lang="en-US" altLang="zh-CN" sz="2000" dirty="0">
                <a:solidFill>
                  <a:srgbClr val="595959"/>
                </a:solidFill>
                <a:latin typeface="微软雅黑" panose="020B0503020204020204" pitchFamily="34" charset="-122"/>
                <a:ea typeface="微软雅黑" panose="020B0503020204020204" pitchFamily="34" charset="-122"/>
              </a:rPr>
              <a:t>return</a:t>
            </a:r>
            <a:r>
              <a:rPr lang="zh-CN" altLang="zh-CN" sz="2000" dirty="0">
                <a:solidFill>
                  <a:srgbClr val="595959"/>
                </a:solidFill>
                <a:latin typeface="微软雅黑" panose="020B0503020204020204" pitchFamily="34" charset="-122"/>
                <a:ea typeface="微软雅黑" panose="020B0503020204020204" pitchFamily="34" charset="-122"/>
              </a:rPr>
              <a:t>语句返回的值，该值会返回给调用者。</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7" name="Chevron 3"/>
          <p:cNvSpPr/>
          <p:nvPr>
            <p:custDataLst>
              <p:tags r:id="rId1"/>
            </p:custDataLst>
          </p:nvPr>
        </p:nvSpPr>
        <p:spPr>
          <a:xfrm>
            <a:off x="1143635" y="1185545"/>
            <a:ext cx="30067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414313" y="1325504"/>
            <a:ext cx="246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方法的语法格式说明</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什么是方法</a:t>
            </a:r>
          </a:p>
        </p:txBody>
      </p:sp>
      <p:sp>
        <p:nvSpPr>
          <p:cNvPr id="2" name="文本框 1"/>
          <p:cNvSpPr txBox="1"/>
          <p:nvPr/>
        </p:nvSpPr>
        <p:spPr>
          <a:xfrm>
            <a:off x="1127181" y="2493607"/>
            <a:ext cx="9936000" cy="1938020"/>
          </a:xfrm>
          <a:prstGeom prst="rect">
            <a:avLst/>
          </a:prstGeom>
          <a:noFill/>
        </p:spPr>
        <p:txBody>
          <a:bodyPr wrap="square" rtlCol="0">
            <a:spAutoFit/>
          </a:bodyPr>
          <a:lstStyle/>
          <a:p>
            <a:pPr indent="0" fontAlgn="auto">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注意：方法中的“参数类型 参数名</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zh-CN" sz="2000" dirty="0">
                <a:solidFill>
                  <a:srgbClr val="FF0000"/>
                </a:solidFill>
                <a:latin typeface="微软雅黑" panose="020B0503020204020204" pitchFamily="34" charset="-122"/>
                <a:ea typeface="微软雅黑" panose="020B0503020204020204" pitchFamily="34" charset="-122"/>
              </a:rPr>
              <a:t>，参数类型 参数名</a:t>
            </a:r>
            <a:r>
              <a:rPr lang="en-US" altLang="zh-CN" sz="2000" dirty="0">
                <a:solidFill>
                  <a:srgbClr val="FF0000"/>
                </a:solidFill>
                <a:latin typeface="微软雅黑" panose="020B0503020204020204" pitchFamily="34" charset="-122"/>
                <a:ea typeface="微软雅黑" panose="020B0503020204020204" pitchFamily="34" charset="-122"/>
              </a:rPr>
              <a:t>2</a:t>
            </a:r>
            <a:r>
              <a:rPr lang="zh-CN" altLang="zh-CN" sz="2000" dirty="0">
                <a:solidFill>
                  <a:srgbClr val="FF0000"/>
                </a:solidFill>
                <a:latin typeface="微软雅黑" panose="020B0503020204020204" pitchFamily="34" charset="-122"/>
                <a:ea typeface="微软雅黑" panose="020B0503020204020204" pitchFamily="34" charset="-122"/>
              </a:rPr>
              <a:t>”被称作参数列表，参数列表用于描述方法在被调用时需要接收的参数，如果方法不需要接收任何参数，则参数列表为空，即</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zh-CN" sz="2000" dirty="0">
                <a:solidFill>
                  <a:srgbClr val="FF0000"/>
                </a:solidFill>
                <a:latin typeface="微软雅黑" panose="020B0503020204020204" pitchFamily="34" charset="-122"/>
                <a:ea typeface="微软雅黑" panose="020B0503020204020204" pitchFamily="34" charset="-122"/>
              </a:rPr>
              <a:t>内不写任何内容。方法的返回值类型必须是方法声明的返回值类型，如果方法没有返回值，返回值类型要声明为</a:t>
            </a:r>
            <a:r>
              <a:rPr lang="en-US" altLang="zh-CN" sz="2000" dirty="0">
                <a:solidFill>
                  <a:srgbClr val="FF0000"/>
                </a:solidFill>
                <a:latin typeface="微软雅黑" panose="020B0503020204020204" pitchFamily="34" charset="-122"/>
                <a:ea typeface="微软雅黑" panose="020B0503020204020204" pitchFamily="34" charset="-122"/>
              </a:rPr>
              <a:t>void</a:t>
            </a:r>
            <a:r>
              <a:rPr lang="zh-CN" altLang="zh-CN" sz="2000" dirty="0">
                <a:solidFill>
                  <a:srgbClr val="FF0000"/>
                </a:solidFill>
                <a:latin typeface="微软雅黑" panose="020B0503020204020204" pitchFamily="34" charset="-122"/>
                <a:ea typeface="微软雅黑" panose="020B0503020204020204" pitchFamily="34" charset="-122"/>
              </a:rPr>
              <a:t>，此时，方法中</a:t>
            </a:r>
            <a:r>
              <a:rPr lang="en-US" altLang="zh-CN" sz="2000" dirty="0">
                <a:solidFill>
                  <a:srgbClr val="FF0000"/>
                </a:solidFill>
                <a:latin typeface="微软雅黑" panose="020B0503020204020204" pitchFamily="34" charset="-122"/>
                <a:ea typeface="微软雅黑" panose="020B0503020204020204" pitchFamily="34" charset="-122"/>
              </a:rPr>
              <a:t>return</a:t>
            </a:r>
            <a:r>
              <a:rPr lang="zh-CN" altLang="zh-CN" sz="2000" dirty="0">
                <a:solidFill>
                  <a:srgbClr val="FF0000"/>
                </a:solidFill>
                <a:latin typeface="微软雅黑" panose="020B0503020204020204" pitchFamily="34" charset="-122"/>
                <a:ea typeface="微软雅黑" panose="020B0503020204020204" pitchFamily="34" charset="-122"/>
              </a:rPr>
              <a:t>语句可以省略。</a:t>
            </a:r>
          </a:p>
        </p:txBody>
      </p:sp>
      <p:sp>
        <p:nvSpPr>
          <p:cNvPr id="7" name="Chevron 3"/>
          <p:cNvSpPr/>
          <p:nvPr>
            <p:custDataLst>
              <p:tags r:id="rId1"/>
            </p:custDataLst>
          </p:nvPr>
        </p:nvSpPr>
        <p:spPr>
          <a:xfrm>
            <a:off x="1143635" y="1257300"/>
            <a:ext cx="30067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414313" y="1397259"/>
            <a:ext cx="246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方法的语法格式注意</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什么是方法</a:t>
            </a:r>
          </a:p>
        </p:txBody>
      </p:sp>
      <p:sp>
        <p:nvSpPr>
          <p:cNvPr id="6" name="文本框 5"/>
          <p:cNvSpPr txBox="1"/>
          <p:nvPr/>
        </p:nvSpPr>
        <p:spPr>
          <a:xfrm>
            <a:off x="3070860" y="909320"/>
            <a:ext cx="8138160" cy="1014730"/>
          </a:xfrm>
          <a:prstGeom prst="rect">
            <a:avLst/>
          </a:prstGeom>
          <a:noFill/>
        </p:spPr>
        <p:txBody>
          <a:bodyPr wrap="square" rtlCol="0">
            <a:spAutoFit/>
          </a:bodyPr>
          <a:lstStyle/>
          <a:p>
            <a:pPr marL="0" lvl="1"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下面通过一个案例演示方法的定义与调用，在该案例中，定义一个方法，使用“</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”符号打印矩形，案例实现如下所示。</a:t>
            </a:r>
          </a:p>
        </p:txBody>
      </p:sp>
      <p:pic>
        <p:nvPicPr>
          <p:cNvPr id="4" name="图片 3"/>
          <p:cNvPicPr>
            <a:picLocks noChangeAspect="1"/>
          </p:cNvPicPr>
          <p:nvPr>
            <p:custDataLst>
              <p:tags r:id="rId1"/>
            </p:custDataLst>
          </p:nvPr>
        </p:nvPicPr>
        <p:blipFill>
          <a:blip r:embed="rId5"/>
          <a:stretch>
            <a:fillRect/>
          </a:stretch>
        </p:blipFill>
        <p:spPr>
          <a:xfrm>
            <a:off x="2070100" y="1924050"/>
            <a:ext cx="8269605" cy="4612640"/>
          </a:xfrm>
          <a:prstGeom prst="rect">
            <a:avLst/>
          </a:prstGeom>
        </p:spPr>
      </p:pic>
      <p:sp>
        <p:nvSpPr>
          <p:cNvPr id="3" name="文本框 2"/>
          <p:cNvSpPr txBox="1"/>
          <p:nvPr/>
        </p:nvSpPr>
        <p:spPr>
          <a:xfrm>
            <a:off x="2235200" y="1917700"/>
            <a:ext cx="7938770" cy="4691380"/>
          </a:xfrm>
          <a:prstGeom prst="rect">
            <a:avLst/>
          </a:prstGeom>
          <a:noFill/>
        </p:spPr>
        <p:txBody>
          <a:bodyPr wrap="square" rtlCol="0">
            <a:spAutoFit/>
          </a:bodyPr>
          <a:lstStyle/>
          <a:p>
            <a:pPr algn="l" fontAlgn="auto">
              <a:lnSpc>
                <a:spcPct val="110000"/>
              </a:lnSpc>
            </a:pPr>
            <a:r>
              <a:rPr lang="zh-CN" altLang="en-US" sz="1600" dirty="0">
                <a:solidFill>
                  <a:srgbClr val="595959"/>
                </a:solidFill>
                <a:latin typeface="微软雅黑" panose="020B0503020204020204" pitchFamily="34" charset="-122"/>
                <a:ea typeface="微软雅黑" panose="020B0503020204020204" pitchFamily="34" charset="-122"/>
              </a:rPr>
              <a:t>public class Example19 {</a:t>
            </a:r>
          </a:p>
          <a:p>
            <a:pPr algn="l" fontAlgn="auto">
              <a:lnSpc>
                <a:spcPct val="110000"/>
              </a:lnSpc>
            </a:pPr>
            <a:r>
              <a:rPr lang="zh-CN" altLang="en-US" sz="1600" dirty="0">
                <a:solidFill>
                  <a:srgbClr val="595959"/>
                </a:solidFill>
                <a:latin typeface="微软雅黑" panose="020B0503020204020204" pitchFamily="34" charset="-122"/>
                <a:ea typeface="微软雅黑" panose="020B0503020204020204" pitchFamily="34" charset="-122"/>
              </a:rPr>
              <a:t>public static void main(String[] args) {</a:t>
            </a:r>
          </a:p>
          <a:p>
            <a:pPr algn="l" fontAlgn="auto">
              <a:lnSpc>
                <a:spcPct val="110000"/>
              </a:lnSpc>
            </a:pPr>
            <a:r>
              <a:rPr lang="zh-CN" altLang="en-US" sz="1600" dirty="0">
                <a:solidFill>
                  <a:srgbClr val="595959"/>
                </a:solidFill>
                <a:latin typeface="微软雅黑" panose="020B0503020204020204" pitchFamily="34" charset="-122"/>
                <a:ea typeface="微软雅黑" panose="020B0503020204020204" pitchFamily="34" charset="-122"/>
              </a:rPr>
              <a:t>	printRectangle(3, 5); 	// 调用 printRectangle()方法实现打印矩形</a:t>
            </a:r>
          </a:p>
          <a:p>
            <a:pPr algn="l" fontAlgn="auto">
              <a:lnSpc>
                <a:spcPct val="110000"/>
              </a:lnSpc>
            </a:pPr>
            <a:r>
              <a:rPr lang="zh-CN" altLang="en-US" sz="1600" dirty="0">
                <a:solidFill>
                  <a:srgbClr val="595959"/>
                </a:solidFill>
                <a:latin typeface="微软雅黑" panose="020B0503020204020204" pitchFamily="34" charset="-122"/>
                <a:ea typeface="微软雅黑" panose="020B0503020204020204" pitchFamily="34" charset="-122"/>
              </a:rPr>
              <a:t>	printRectangle(2, 4);</a:t>
            </a:r>
          </a:p>
          <a:p>
            <a:pPr algn="l" fontAlgn="auto">
              <a:lnSpc>
                <a:spcPct val="110000"/>
              </a:lnSpc>
            </a:pPr>
            <a:r>
              <a:rPr lang="zh-CN" altLang="en-US" sz="1600" dirty="0">
                <a:solidFill>
                  <a:srgbClr val="595959"/>
                </a:solidFill>
                <a:latin typeface="微软雅黑" panose="020B0503020204020204" pitchFamily="34" charset="-122"/>
                <a:ea typeface="微软雅黑" panose="020B0503020204020204" pitchFamily="34" charset="-122"/>
              </a:rPr>
              <a:t>	printRectangle(6, 10);</a:t>
            </a:r>
          </a:p>
          <a:p>
            <a:pPr algn="l" fontAlgn="auto">
              <a:lnSpc>
                <a:spcPct val="110000"/>
              </a:lnSpc>
            </a:pPr>
            <a:r>
              <a:rPr lang="zh-CN" altLang="en-US" sz="1600" dirty="0">
                <a:solidFill>
                  <a:srgbClr val="595959"/>
                </a:solidFill>
                <a:latin typeface="微软雅黑" panose="020B0503020204020204" pitchFamily="34" charset="-122"/>
                <a:ea typeface="微软雅黑" panose="020B0503020204020204" pitchFamily="34" charset="-122"/>
              </a:rPr>
              <a:t>}</a:t>
            </a:r>
          </a:p>
          <a:p>
            <a:pPr algn="l" fontAlgn="auto">
              <a:lnSpc>
                <a:spcPct val="110000"/>
              </a:lnSpc>
            </a:pPr>
            <a:r>
              <a:rPr lang="zh-CN" altLang="en-US" sz="1600" dirty="0">
                <a:solidFill>
                  <a:srgbClr val="595959"/>
                </a:solidFill>
                <a:latin typeface="微软雅黑" panose="020B0503020204020204" pitchFamily="34" charset="-122"/>
                <a:ea typeface="微软雅黑" panose="020B0503020204020204" pitchFamily="34" charset="-122"/>
              </a:rPr>
              <a:t>// 下面定义了一个打印矩形的方法，接收两个参数，其中height为高，width为宽</a:t>
            </a:r>
          </a:p>
          <a:p>
            <a:pPr algn="l" fontAlgn="auto">
              <a:lnSpc>
                <a:spcPct val="110000"/>
              </a:lnSpc>
            </a:pPr>
            <a:r>
              <a:rPr lang="zh-CN" altLang="en-US" sz="1600" dirty="0">
                <a:solidFill>
                  <a:srgbClr val="595959"/>
                </a:solidFill>
                <a:latin typeface="微软雅黑" panose="020B0503020204020204" pitchFamily="34" charset="-122"/>
                <a:ea typeface="微软雅黑" panose="020B0503020204020204" pitchFamily="34" charset="-122"/>
              </a:rPr>
              <a:t>public static void printRectangle(int height, int width) {</a:t>
            </a:r>
          </a:p>
          <a:p>
            <a:pPr algn="l" fontAlgn="auto">
              <a:lnSpc>
                <a:spcPct val="110000"/>
              </a:lnSpc>
            </a:pPr>
            <a:r>
              <a:rPr lang="zh-CN" altLang="en-US" sz="1600" dirty="0">
                <a:solidFill>
                  <a:srgbClr val="595959"/>
                </a:solidFill>
                <a:latin typeface="微软雅黑" panose="020B0503020204020204" pitchFamily="34" charset="-122"/>
                <a:ea typeface="微软雅黑" panose="020B0503020204020204" pitchFamily="34" charset="-122"/>
              </a:rPr>
              <a:t>	for (int i = 0; i &lt; height; i++) {</a:t>
            </a:r>
            <a:r>
              <a:rPr lang="zh-CN" altLang="en-US" sz="1600" dirty="0">
                <a:solidFill>
                  <a:srgbClr val="595959"/>
                </a:solidFill>
                <a:latin typeface="微软雅黑" panose="020B0503020204020204" pitchFamily="34" charset="-122"/>
                <a:ea typeface="微软雅黑" panose="020B0503020204020204" pitchFamily="34" charset="-122"/>
                <a:sym typeface="+mn-ea"/>
              </a:rPr>
              <a:t>// 下面是使用嵌套for循环实现*打印矩形</a:t>
            </a:r>
            <a:endParaRPr lang="zh-CN" altLang="en-US" sz="1600" dirty="0">
              <a:solidFill>
                <a:srgbClr val="595959"/>
              </a:solidFill>
              <a:latin typeface="微软雅黑" panose="020B0503020204020204" pitchFamily="34" charset="-122"/>
              <a:ea typeface="微软雅黑" panose="020B0503020204020204" pitchFamily="34" charset="-122"/>
            </a:endParaRPr>
          </a:p>
          <a:p>
            <a:pPr algn="l" fontAlgn="auto">
              <a:lnSpc>
                <a:spcPct val="110000"/>
              </a:lnSpc>
            </a:pPr>
            <a:r>
              <a:rPr lang="zh-CN" altLang="en-US" sz="1600" dirty="0">
                <a:solidFill>
                  <a:srgbClr val="595959"/>
                </a:solidFill>
                <a:latin typeface="微软雅黑" panose="020B0503020204020204" pitchFamily="34" charset="-122"/>
                <a:ea typeface="微软雅黑" panose="020B0503020204020204" pitchFamily="34" charset="-122"/>
              </a:rPr>
              <a:t>		for (int j = 0; j &lt; width; j++) {</a:t>
            </a:r>
          </a:p>
          <a:p>
            <a:pPr algn="l" fontAlgn="auto">
              <a:lnSpc>
                <a:spcPct val="110000"/>
              </a:lnSpc>
            </a:pPr>
            <a:r>
              <a:rPr lang="zh-CN" altLang="en-US" sz="1600" dirty="0">
                <a:solidFill>
                  <a:srgbClr val="595959"/>
                </a:solidFill>
                <a:latin typeface="微软雅黑" panose="020B0503020204020204" pitchFamily="34" charset="-122"/>
                <a:ea typeface="微软雅黑" panose="020B0503020204020204" pitchFamily="34" charset="-122"/>
              </a:rPr>
              <a:t>			System.out.print("*");</a:t>
            </a:r>
          </a:p>
          <a:p>
            <a:pPr algn="l" fontAlgn="auto">
              <a:lnSpc>
                <a:spcPct val="110000"/>
              </a:lnSpc>
            </a:pPr>
            <a:r>
              <a:rPr lang="zh-CN" altLang="en-US" sz="1600" dirty="0">
                <a:solidFill>
                  <a:srgbClr val="595959"/>
                </a:solidFill>
                <a:latin typeface="微软雅黑" panose="020B0503020204020204" pitchFamily="34" charset="-122"/>
                <a:ea typeface="微软雅黑" panose="020B0503020204020204" pitchFamily="34" charset="-122"/>
              </a:rPr>
              <a:t>		}</a:t>
            </a:r>
          </a:p>
          <a:p>
            <a:pPr algn="l" fontAlgn="auto">
              <a:lnSpc>
                <a:spcPct val="110000"/>
              </a:lnSpc>
            </a:pPr>
            <a:r>
              <a:rPr lang="zh-CN" altLang="en-US" sz="1600" dirty="0">
                <a:solidFill>
                  <a:srgbClr val="595959"/>
                </a:solidFill>
                <a:latin typeface="微软雅黑" panose="020B0503020204020204" pitchFamily="34" charset="-122"/>
                <a:ea typeface="微软雅黑" panose="020B0503020204020204" pitchFamily="34" charset="-122"/>
              </a:rPr>
              <a:t>		System.out.print("\n");</a:t>
            </a:r>
          </a:p>
          <a:p>
            <a:pPr algn="l" fontAlgn="auto">
              <a:lnSpc>
                <a:spcPct val="110000"/>
              </a:lnSpc>
            </a:pPr>
            <a:r>
              <a:rPr lang="zh-CN" altLang="en-US" sz="1600" dirty="0">
                <a:solidFill>
                  <a:srgbClr val="595959"/>
                </a:solidFill>
                <a:latin typeface="微软雅黑" panose="020B0503020204020204" pitchFamily="34" charset="-122"/>
                <a:ea typeface="微软雅黑" panose="020B0503020204020204" pitchFamily="34" charset="-122"/>
              </a:rPr>
              <a:t>	}</a:t>
            </a:r>
          </a:p>
          <a:p>
            <a:pPr algn="l" fontAlgn="auto">
              <a:lnSpc>
                <a:spcPct val="110000"/>
              </a:lnSpc>
            </a:pPr>
            <a:r>
              <a:rPr lang="zh-CN" altLang="en-US" sz="1600" dirty="0">
                <a:solidFill>
                  <a:srgbClr val="595959"/>
                </a:solidFill>
                <a:latin typeface="微软雅黑" panose="020B0503020204020204" pitchFamily="34" charset="-122"/>
                <a:ea typeface="微软雅黑" panose="020B0503020204020204" pitchFamily="34" charset="-122"/>
              </a:rPr>
              <a:t>	System.out.print("\n");</a:t>
            </a:r>
          </a:p>
          <a:p>
            <a:pPr algn="l" fontAlgn="auto">
              <a:lnSpc>
                <a:spcPct val="110000"/>
              </a:lnSpc>
            </a:pPr>
            <a:r>
              <a:rPr lang="zh-CN" altLang="en-US" sz="1600" dirty="0">
                <a:solidFill>
                  <a:srgbClr val="595959"/>
                </a:solidFill>
                <a:latin typeface="微软雅黑" panose="020B0503020204020204" pitchFamily="34" charset="-122"/>
                <a:ea typeface="微软雅黑" panose="020B0503020204020204" pitchFamily="34" charset="-122"/>
              </a:rPr>
              <a:t>}</a:t>
            </a:r>
          </a:p>
          <a:p>
            <a:pPr algn="l"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rPr>
              <a:t>}</a:t>
            </a:r>
          </a:p>
        </p:txBody>
      </p:sp>
      <p:sp>
        <p:nvSpPr>
          <p:cNvPr id="2" name="Chevron 3"/>
          <p:cNvSpPr/>
          <p:nvPr>
            <p:custDataLst>
              <p:tags r:id="rId2"/>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什么是方法</a:t>
            </a:r>
          </a:p>
        </p:txBody>
      </p:sp>
      <p:sp>
        <p:nvSpPr>
          <p:cNvPr id="3"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p>
        </p:txBody>
      </p:sp>
      <p:sp>
        <p:nvSpPr>
          <p:cNvPr id="8" name="文本框 7"/>
          <p:cNvSpPr txBox="1"/>
          <p:nvPr/>
        </p:nvSpPr>
        <p:spPr>
          <a:xfrm>
            <a:off x="3509010" y="1106170"/>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1"/>
          <p:cNvPicPr>
            <a:picLocks noChangeAspect="1"/>
          </p:cNvPicPr>
          <p:nvPr/>
        </p:nvPicPr>
        <p:blipFill>
          <a:blip r:embed="rId4"/>
          <a:stretch>
            <a:fillRect/>
          </a:stretch>
        </p:blipFill>
        <p:spPr>
          <a:xfrm>
            <a:off x="3896678" y="2277745"/>
            <a:ext cx="4396598" cy="3636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什么是方法</a:t>
            </a:r>
          </a:p>
        </p:txBody>
      </p:sp>
      <p:sp>
        <p:nvSpPr>
          <p:cNvPr id="6" name="文本框 5"/>
          <p:cNvSpPr txBox="1"/>
          <p:nvPr/>
        </p:nvSpPr>
        <p:spPr>
          <a:xfrm>
            <a:off x="3009265" y="902970"/>
            <a:ext cx="8554085" cy="1014730"/>
          </a:xfrm>
          <a:prstGeom prst="rect">
            <a:avLst/>
          </a:prstGeom>
          <a:noFill/>
        </p:spPr>
        <p:txBody>
          <a:bodyPr wrap="square" rtlCol="0">
            <a:spAutoFit/>
          </a:bodyPr>
          <a:lstStyle/>
          <a:p>
            <a:pPr marL="0" lvl="1"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案例一的</a:t>
            </a:r>
            <a:r>
              <a:rPr lang="en-US" altLang="zh-CN" sz="2000" dirty="0" err="1">
                <a:solidFill>
                  <a:srgbClr val="595959"/>
                </a:solidFill>
                <a:latin typeface="微软雅黑" panose="020B0503020204020204" pitchFamily="34" charset="-122"/>
                <a:ea typeface="微软雅黑" panose="020B0503020204020204" pitchFamily="34" charset="-122"/>
              </a:rPr>
              <a:t>printRectangle</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方法是没有返回值的，下面通过一个案例演示有返回值方法的定义与调用</a:t>
            </a:r>
            <a:r>
              <a:rPr lang="zh-CN" altLang="zh-CN" sz="2000" dirty="0">
                <a:solidFill>
                  <a:srgbClr val="595959"/>
                </a:solidFill>
                <a:latin typeface="微软雅黑" panose="020B0503020204020204" pitchFamily="34" charset="-122"/>
                <a:ea typeface="微软雅黑" panose="020B0503020204020204" pitchFamily="34" charset="-122"/>
                <a:sym typeface="+mn-ea"/>
              </a:rPr>
              <a:t>，案例实现如下所示。</a:t>
            </a:r>
            <a:endParaRPr lang="zh-CN" altLang="zh-CN" sz="2000" dirty="0">
              <a:solidFill>
                <a:srgbClr val="595959"/>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custDataLst>
              <p:tags r:id="rId1"/>
            </p:custDataLst>
          </p:nvPr>
        </p:nvPicPr>
        <p:blipFill>
          <a:blip r:embed="rId5"/>
          <a:stretch>
            <a:fillRect/>
          </a:stretch>
        </p:blipFill>
        <p:spPr>
          <a:xfrm>
            <a:off x="1803400" y="2408555"/>
            <a:ext cx="8583295" cy="3242310"/>
          </a:xfrm>
          <a:prstGeom prst="rect">
            <a:avLst/>
          </a:prstGeom>
        </p:spPr>
      </p:pic>
      <p:sp>
        <p:nvSpPr>
          <p:cNvPr id="2" name="文本框 1"/>
          <p:cNvSpPr txBox="1"/>
          <p:nvPr/>
        </p:nvSpPr>
        <p:spPr>
          <a:xfrm>
            <a:off x="2123123" y="2495550"/>
            <a:ext cx="7942580" cy="3067685"/>
          </a:xfrm>
          <a:prstGeom prst="rect">
            <a:avLst/>
          </a:prstGeom>
          <a:noFill/>
        </p:spPr>
        <p:txBody>
          <a:bodyPr wrap="none" rtlCol="0">
            <a:spAutoFit/>
          </a:bodyPr>
          <a:lstStyle/>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public class Example20 {</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public static void main(String[] args) {</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int area = getArea(3, 5); // 调用 getArea()方法</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System.out.println(" The area is " + area);</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 下面定义了一个求矩形面积的方法，接收两个参数，其中x为高，y为宽</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public static int getArea(int x, int y) {</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int temp = x * y;           // 使用变量temp记住运算结果</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return temp;                 // 将变量temp的值返回</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a:t>
            </a:r>
          </a:p>
        </p:txBody>
      </p:sp>
      <p:sp>
        <p:nvSpPr>
          <p:cNvPr id="3" name="Chevron 3"/>
          <p:cNvSpPr/>
          <p:nvPr>
            <p:custDataLst>
              <p:tags r:id="rId2"/>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什么是方法</a:t>
            </a:r>
          </a:p>
        </p:txBody>
      </p:sp>
      <p:sp>
        <p:nvSpPr>
          <p:cNvPr id="3"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8" name="文本框 7"/>
          <p:cNvSpPr txBox="1"/>
          <p:nvPr/>
        </p:nvSpPr>
        <p:spPr>
          <a:xfrm>
            <a:off x="3509010" y="1106170"/>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1"/>
          <p:cNvPicPr>
            <a:picLocks noChangeAspect="1"/>
          </p:cNvPicPr>
          <p:nvPr/>
        </p:nvPicPr>
        <p:blipFill>
          <a:blip r:embed="rId4"/>
          <a:stretch>
            <a:fillRect/>
          </a:stretch>
        </p:blipFill>
        <p:spPr>
          <a:xfrm>
            <a:off x="3026093" y="2781935"/>
            <a:ext cx="6137911" cy="1800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什么是方法</a:t>
            </a:r>
          </a:p>
        </p:txBody>
      </p:sp>
      <p:sp>
        <p:nvSpPr>
          <p:cNvPr id="8" name="文本框 7"/>
          <p:cNvSpPr txBox="1"/>
          <p:nvPr/>
        </p:nvSpPr>
        <p:spPr>
          <a:xfrm>
            <a:off x="5302885" y="1125220"/>
            <a:ext cx="6316980" cy="55308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在文件</a:t>
            </a:r>
            <a:r>
              <a:rPr lang="en-US" altLang="zh-CN" sz="2000" dirty="0">
                <a:solidFill>
                  <a:srgbClr val="595959"/>
                </a:solidFill>
                <a:latin typeface="微软雅黑" panose="020B0503020204020204" pitchFamily="34" charset="-122"/>
                <a:ea typeface="微软雅黑" panose="020B0503020204020204" pitchFamily="34" charset="-122"/>
              </a:rPr>
              <a:t>2-21</a:t>
            </a:r>
            <a:r>
              <a:rPr lang="zh-CN" altLang="zh-CN" sz="2000" dirty="0">
                <a:solidFill>
                  <a:srgbClr val="595959"/>
                </a:solidFill>
                <a:latin typeface="微软雅黑" panose="020B0503020204020204" pitchFamily="34" charset="-122"/>
                <a:ea typeface="微软雅黑" panose="020B0503020204020204" pitchFamily="34" charset="-122"/>
              </a:rPr>
              <a:t>中，</a:t>
            </a:r>
            <a:r>
              <a:rPr lang="en-US" altLang="zh-CN" sz="2000" dirty="0" err="1">
                <a:solidFill>
                  <a:srgbClr val="595959"/>
                </a:solidFill>
                <a:latin typeface="微软雅黑" panose="020B0503020204020204" pitchFamily="34" charset="-122"/>
                <a:ea typeface="微软雅黑" panose="020B0503020204020204" pitchFamily="34" charset="-122"/>
              </a:rPr>
              <a:t>getArea</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方法的整调用过程如下所示。</a:t>
            </a:r>
          </a:p>
        </p:txBody>
      </p:sp>
      <p:pic>
        <p:nvPicPr>
          <p:cNvPr id="48131"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7866" y="2421559"/>
            <a:ext cx="5214707" cy="27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hevron 3"/>
          <p:cNvSpPr/>
          <p:nvPr>
            <p:custDataLst>
              <p:tags r:id="rId1"/>
            </p:custDataLst>
          </p:nvPr>
        </p:nvSpPr>
        <p:spPr>
          <a:xfrm>
            <a:off x="1054100" y="1092200"/>
            <a:ext cx="423735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385064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案例二中getArea()方法调用过程</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方法的重载</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275330"/>
            <a:ext cx="5489575" cy="1043940"/>
            <a:chOff x="8472" y="5681"/>
            <a:chExt cx="8645" cy="1644"/>
          </a:xfrm>
        </p:grpSpPr>
        <p:sp>
          <p:nvSpPr>
            <p:cNvPr id="15" name="TextBox 35"/>
            <p:cNvSpPr txBox="1">
              <a:spLocks noChangeArrowheads="1"/>
            </p:cNvSpPr>
            <p:nvPr/>
          </p:nvSpPr>
          <p:spPr bwMode="auto">
            <a:xfrm>
              <a:off x="9159" y="5681"/>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了解方法的重载，能够定义和调用重载的方法</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方法的重载</a:t>
            </a:r>
          </a:p>
        </p:txBody>
      </p:sp>
      <p:sp>
        <p:nvSpPr>
          <p:cNvPr id="4" name="Chevron 3"/>
          <p:cNvSpPr/>
          <p:nvPr>
            <p:custDataLst>
              <p:tags r:id="rId1"/>
            </p:custDataLst>
          </p:nvPr>
        </p:nvSpPr>
        <p:spPr>
          <a:xfrm>
            <a:off x="1143635" y="1042035"/>
            <a:ext cx="19367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181994"/>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方法的重载</a:t>
            </a:r>
          </a:p>
        </p:txBody>
      </p:sp>
      <p:sp>
        <p:nvSpPr>
          <p:cNvPr id="2" name="文本框 1"/>
          <p:cNvSpPr txBox="1"/>
          <p:nvPr/>
        </p:nvSpPr>
        <p:spPr>
          <a:xfrm>
            <a:off x="1439545" y="2094230"/>
            <a:ext cx="9517380" cy="332295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在平时生活中经常会出现这样一种情况，一个班里可能同时有两个叫小明的同学，甚至有多个，但是他们的身高、体重、外貌等有所不同，老师点名时都会根据他们的特征来区分。在编程语言里也存在这种情况，参数不同的方法有着相同的名字，调用时根据参数不同确定调用哪个方法，这就是</a:t>
            </a:r>
            <a:r>
              <a:rPr lang="en-US" altLang="zh-CN" sz="2000" dirty="0">
                <a:solidFill>
                  <a:srgbClr val="595959"/>
                </a:solidFill>
                <a:latin typeface="微软雅黑" panose="020B0503020204020204" pitchFamily="34" charset="-122"/>
                <a:ea typeface="微软雅黑" panose="020B0503020204020204" pitchFamily="34" charset="-122"/>
                <a:sym typeface="+mn-ea"/>
              </a:rPr>
              <a:t>Java</a:t>
            </a:r>
            <a:r>
              <a:rPr lang="zh-CN" altLang="zh-CN" sz="2000" dirty="0">
                <a:solidFill>
                  <a:srgbClr val="1369B2"/>
                </a:solidFill>
                <a:latin typeface="微软雅黑" panose="020B0503020204020204" pitchFamily="34" charset="-122"/>
                <a:ea typeface="微软雅黑" panose="020B0503020204020204" pitchFamily="34" charset="-122"/>
                <a:sym typeface="+mn-ea"/>
              </a:rPr>
              <a:t>方法重载</a:t>
            </a:r>
            <a:r>
              <a:rPr lang="zh-CN" altLang="zh-CN" sz="2000" dirty="0">
                <a:solidFill>
                  <a:srgbClr val="595959"/>
                </a:solidFill>
                <a:latin typeface="微软雅黑" panose="020B0503020204020204" pitchFamily="34" charset="-122"/>
                <a:ea typeface="微软雅黑" panose="020B0503020204020204" pitchFamily="34" charset="-122"/>
                <a:sym typeface="+mn-ea"/>
              </a:rPr>
              <a:t>机制。</a:t>
            </a:r>
            <a:endParaRPr lang="zh-CN" altLang="zh-CN" sz="2000" dirty="0">
              <a:solidFill>
                <a:srgbClr val="595959"/>
              </a:solidFill>
              <a:latin typeface="微软雅黑" panose="020B0503020204020204" pitchFamily="34" charset="-122"/>
              <a:ea typeface="微软雅黑" panose="020B0503020204020204" pitchFamily="34" charset="-122"/>
            </a:endParaRP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所谓</a:t>
            </a:r>
            <a:r>
              <a:rPr lang="zh-CN" altLang="zh-CN" sz="2000" dirty="0">
                <a:solidFill>
                  <a:srgbClr val="1369B2"/>
                </a:solidFill>
                <a:latin typeface="微软雅黑" panose="020B0503020204020204" pitchFamily="34" charset="-122"/>
                <a:ea typeface="微软雅黑" panose="020B0503020204020204" pitchFamily="34" charset="-122"/>
                <a:sym typeface="+mn-ea"/>
              </a:rPr>
              <a:t>方法重载</a:t>
            </a:r>
            <a:r>
              <a:rPr lang="zh-CN" altLang="zh-CN" sz="2000" dirty="0">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就是在同一个作用域内，方法名相同但参数个数或者参数类型不同的方法</a:t>
            </a:r>
            <a:r>
              <a:rPr lang="zh-CN" altLang="zh-CN" sz="2000" dirty="0">
                <a:solidFill>
                  <a:srgbClr val="595959"/>
                </a:solidFill>
                <a:latin typeface="微软雅黑" panose="020B0503020204020204" pitchFamily="34" charset="-122"/>
                <a:ea typeface="微软雅黑" panose="020B0503020204020204" pitchFamily="34" charset="-122"/>
                <a:sym typeface="+mn-ea"/>
              </a:rPr>
              <a:t>。例如，在同一个作用域内同时定义三个</a:t>
            </a:r>
            <a:r>
              <a:rPr lang="en-US" altLang="zh-CN" sz="2000" dirty="0">
                <a:solidFill>
                  <a:srgbClr val="595959"/>
                </a:solidFill>
                <a:latin typeface="微软雅黑" panose="020B0503020204020204" pitchFamily="34" charset="-122"/>
                <a:ea typeface="微软雅黑" panose="020B0503020204020204" pitchFamily="34" charset="-122"/>
                <a:sym typeface="+mn-ea"/>
              </a:rPr>
              <a:t>add()</a:t>
            </a:r>
            <a:r>
              <a:rPr lang="zh-CN" altLang="zh-CN" sz="2000" dirty="0">
                <a:solidFill>
                  <a:srgbClr val="595959"/>
                </a:solidFill>
                <a:latin typeface="微软雅黑" panose="020B0503020204020204" pitchFamily="34" charset="-122"/>
                <a:ea typeface="微软雅黑" panose="020B0503020204020204" pitchFamily="34" charset="-122"/>
                <a:sym typeface="+mn-ea"/>
              </a:rPr>
              <a:t>方法，这三个</a:t>
            </a:r>
            <a:r>
              <a:rPr lang="en-US" altLang="zh-CN" sz="2000" dirty="0">
                <a:solidFill>
                  <a:srgbClr val="595959"/>
                </a:solidFill>
                <a:latin typeface="微软雅黑" panose="020B0503020204020204" pitchFamily="34" charset="-122"/>
                <a:ea typeface="微软雅黑" panose="020B0503020204020204" pitchFamily="34" charset="-122"/>
                <a:sym typeface="+mn-ea"/>
              </a:rPr>
              <a:t>add()</a:t>
            </a:r>
            <a:r>
              <a:rPr lang="zh-CN" altLang="zh-CN" sz="2000" dirty="0">
                <a:solidFill>
                  <a:srgbClr val="595959"/>
                </a:solidFill>
                <a:latin typeface="微软雅黑" panose="020B0503020204020204" pitchFamily="34" charset="-122"/>
                <a:ea typeface="微软雅黑" panose="020B0503020204020204" pitchFamily="34" charset="-122"/>
                <a:sym typeface="+mn-ea"/>
              </a:rPr>
              <a:t>方法就是重载方法。</a:t>
            </a:r>
            <a:endParaRPr lang="zh-CN" altLang="zh-CN" sz="2000"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5" name="圆角矩形 4"/>
          <p:cNvSpPr/>
          <p:nvPr/>
        </p:nvSpPr>
        <p:spPr>
          <a:xfrm>
            <a:off x="1266190" y="1904365"/>
            <a:ext cx="9864090" cy="37033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266190" y="190436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746105" y="51212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方法的重载</a:t>
            </a:r>
          </a:p>
        </p:txBody>
      </p:sp>
      <p:pic>
        <p:nvPicPr>
          <p:cNvPr id="7" name="图片 6"/>
          <p:cNvPicPr>
            <a:picLocks noChangeAspect="1"/>
          </p:cNvPicPr>
          <p:nvPr>
            <p:custDataLst>
              <p:tags r:id="rId1"/>
            </p:custDataLst>
          </p:nvPr>
        </p:nvPicPr>
        <p:blipFill>
          <a:blip r:embed="rId5"/>
          <a:stretch>
            <a:fillRect/>
          </a:stretch>
        </p:blipFill>
        <p:spPr>
          <a:xfrm>
            <a:off x="2843530" y="2851785"/>
            <a:ext cx="6600190" cy="3526790"/>
          </a:xfrm>
          <a:prstGeom prst="rect">
            <a:avLst/>
          </a:prstGeom>
        </p:spPr>
      </p:pic>
      <p:sp>
        <p:nvSpPr>
          <p:cNvPr id="11" name="文本框 10"/>
          <p:cNvSpPr txBox="1"/>
          <p:nvPr/>
        </p:nvSpPr>
        <p:spPr>
          <a:xfrm>
            <a:off x="3475990" y="2945765"/>
            <a:ext cx="5134610" cy="3338195"/>
          </a:xfrm>
          <a:prstGeom prst="rect">
            <a:avLst/>
          </a:prstGeom>
          <a:noFill/>
        </p:spPr>
        <p:txBody>
          <a:bodyPr wrap="square" rtlCol="0">
            <a:spAutoFit/>
          </a:bodyPr>
          <a:lstStyle/>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下面的方法实现了两个整数相加</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public static int add(int x, int y) {</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return x + y;</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下面的方法实现了三个整数相加</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public static int add(int x, int y, int z) {</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return x + y + z;</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下面的方法实现了两个小数相加</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public static double add(double x, double y) {</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return x + y;</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a:t>
            </a:r>
          </a:p>
        </p:txBody>
      </p:sp>
      <p:sp>
        <p:nvSpPr>
          <p:cNvPr id="2" name="文本框 1"/>
          <p:cNvSpPr txBox="1"/>
          <p:nvPr/>
        </p:nvSpPr>
        <p:spPr>
          <a:xfrm>
            <a:off x="3224530" y="974725"/>
            <a:ext cx="7800975" cy="553085"/>
          </a:xfrm>
          <a:prstGeom prst="rect">
            <a:avLst/>
          </a:prstGeom>
          <a:noFill/>
        </p:spPr>
        <p:txBody>
          <a:bodyPr wrap="square" rtlCol="0">
            <a:spAutoFit/>
          </a:bodyPr>
          <a:lstStyle/>
          <a:p>
            <a:pPr marL="0" lvl="1" indent="0" fontAlgn="auto">
              <a:lnSpc>
                <a:spcPct val="150000"/>
              </a:lnSpc>
            </a:pPr>
            <a:r>
              <a:rPr altLang="zh-CN" sz="2000">
                <a:solidFill>
                  <a:srgbClr val="595959"/>
                </a:solidFill>
                <a:latin typeface="微软雅黑" panose="020B0503020204020204" pitchFamily="34" charset="-122"/>
                <a:ea typeface="微软雅黑" panose="020B0503020204020204" pitchFamily="34" charset="-122"/>
              </a:rPr>
              <a:t>下面通过一个案例演示</a:t>
            </a:r>
            <a:r>
              <a:rPr altLang="zh-CN" sz="2000">
                <a:solidFill>
                  <a:srgbClr val="1369B2"/>
                </a:solidFill>
                <a:latin typeface="微软雅黑" panose="020B0503020204020204" pitchFamily="34" charset="-122"/>
                <a:ea typeface="微软雅黑" panose="020B0503020204020204" pitchFamily="34" charset="-122"/>
              </a:rPr>
              <a:t>重载方法</a:t>
            </a:r>
            <a:r>
              <a:rPr altLang="zh-CN" sz="2000">
                <a:solidFill>
                  <a:srgbClr val="595959"/>
                </a:solidFill>
                <a:latin typeface="微软雅黑" panose="020B0503020204020204" pitchFamily="34" charset="-122"/>
                <a:ea typeface="微软雅黑" panose="020B0503020204020204" pitchFamily="34" charset="-122"/>
              </a:rPr>
              <a:t>的</a:t>
            </a:r>
            <a:r>
              <a:rPr altLang="zh-CN" sz="2000">
                <a:solidFill>
                  <a:srgbClr val="1369B2"/>
                </a:solidFill>
                <a:latin typeface="微软雅黑" panose="020B0503020204020204" pitchFamily="34" charset="-122"/>
                <a:ea typeface="微软雅黑" panose="020B0503020204020204" pitchFamily="34" charset="-122"/>
              </a:rPr>
              <a:t>定义</a:t>
            </a:r>
            <a:r>
              <a:rPr altLang="zh-CN" sz="2000">
                <a:solidFill>
                  <a:srgbClr val="595959"/>
                </a:solidFill>
                <a:latin typeface="微软雅黑" panose="020B0503020204020204" pitchFamily="34" charset="-122"/>
                <a:ea typeface="微软雅黑" panose="020B0503020204020204" pitchFamily="34" charset="-122"/>
              </a:rPr>
              <a:t>与</a:t>
            </a:r>
            <a:r>
              <a:rPr altLang="zh-CN" sz="2000">
                <a:solidFill>
                  <a:srgbClr val="1369B2"/>
                </a:solidFill>
                <a:latin typeface="微软雅黑" panose="020B0503020204020204" pitchFamily="34" charset="-122"/>
                <a:ea typeface="微软雅黑" panose="020B0503020204020204" pitchFamily="34" charset="-122"/>
              </a:rPr>
              <a:t>调用</a:t>
            </a:r>
            <a:r>
              <a:rPr lang="zh-CN" sz="200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sym typeface="+mn-ea"/>
              </a:rPr>
              <a:t>具体步骤如下所示。</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
        <p:nvSpPr>
          <p:cNvPr id="3" name="Chevron 3"/>
          <p:cNvSpPr/>
          <p:nvPr>
            <p:custDataLst>
              <p:tags r:id="rId2"/>
            </p:custDataLst>
          </p:nvPr>
        </p:nvSpPr>
        <p:spPr>
          <a:xfrm>
            <a:off x="982111" y="102044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468288" y="116040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5" name="文本框 4"/>
          <p:cNvSpPr txBox="1"/>
          <p:nvPr/>
        </p:nvSpPr>
        <p:spPr>
          <a:xfrm>
            <a:off x="1143000" y="1856740"/>
            <a:ext cx="9800590" cy="92202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步骤一：</a:t>
            </a:r>
            <a:r>
              <a:rPr lang="zh-CN" sz="1800" dirty="0">
                <a:solidFill>
                  <a:srgbClr val="595959"/>
                </a:solidFill>
                <a:latin typeface="微软雅黑" panose="020B0503020204020204" pitchFamily="34" charset="-122"/>
                <a:ea typeface="微软雅黑" panose="020B0503020204020204" pitchFamily="34" charset="-122"/>
                <a:cs typeface="+mn-ea"/>
              </a:rPr>
              <a:t>定义</a:t>
            </a:r>
            <a:r>
              <a:rPr altLang="zh-CN" sz="1800">
                <a:solidFill>
                  <a:srgbClr val="595959"/>
                </a:solidFill>
                <a:latin typeface="微软雅黑" panose="020B0503020204020204" pitchFamily="34" charset="-122"/>
                <a:ea typeface="微软雅黑" panose="020B0503020204020204" pitchFamily="34" charset="-122"/>
                <a:sym typeface="+mn-ea"/>
              </a:rPr>
              <a:t>三个add()方法，分别用于实现两个整数相加、三个整数相加以及两个小数相加的功能</a:t>
            </a:r>
            <a:r>
              <a:rPr 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1148715" y="1845945"/>
            <a:ext cx="10105390" cy="3599815"/>
            <a:chOff x="2912" y="2907"/>
            <a:chExt cx="13494" cy="5669"/>
          </a:xfrm>
        </p:grpSpPr>
        <p:grpSp>
          <p:nvGrpSpPr>
            <p:cNvPr id="80" name="组合 79"/>
            <p:cNvGrpSpPr/>
            <p:nvPr/>
          </p:nvGrpSpPr>
          <p:grpSpPr>
            <a:xfrm>
              <a:off x="2912" y="2907"/>
              <a:ext cx="13494" cy="1084"/>
              <a:chOff x="978872" y="1800499"/>
              <a:chExt cx="6427354" cy="516136"/>
            </a:xfrm>
          </p:grpSpPr>
          <p:sp>
            <p:nvSpPr>
              <p:cNvPr id="81" name="Pentagon 3"/>
              <p:cNvSpPr/>
              <p:nvPr/>
            </p:nvSpPr>
            <p:spPr bwMode="auto">
              <a:xfrm>
                <a:off x="978872" y="1800499"/>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en-US" altLang="zh-CN" sz="2000" dirty="0">
                    <a:solidFill>
                      <a:srgbClr val="595959"/>
                    </a:solidFill>
                    <a:latin typeface="微软雅黑" panose="020B0503020204020204" pitchFamily="34" charset="-122"/>
                    <a:ea typeface="微软雅黑" panose="020B0503020204020204" pitchFamily="34" charset="-122"/>
                    <a:cs typeface="+mn-ea"/>
                  </a:rPr>
                  <a:t>Java</a:t>
                </a:r>
                <a:r>
                  <a:rPr lang="zh-CN" altLang="zh-CN" sz="2000" dirty="0">
                    <a:solidFill>
                      <a:srgbClr val="595959"/>
                    </a:solidFill>
                    <a:latin typeface="微软雅黑" panose="020B0503020204020204" pitchFamily="34" charset="-122"/>
                    <a:ea typeface="微软雅黑" panose="020B0503020204020204" pitchFamily="34" charset="-122"/>
                    <a:cs typeface="+mn-ea"/>
                  </a:rPr>
                  <a:t>的</a:t>
                </a:r>
                <a:r>
                  <a:rPr lang="zh-CN" altLang="zh-CN" sz="2000" dirty="0">
                    <a:solidFill>
                      <a:srgbClr val="1369B2"/>
                    </a:solidFill>
                    <a:latin typeface="微软雅黑" panose="020B0503020204020204" pitchFamily="34" charset="-122"/>
                    <a:ea typeface="微软雅黑" panose="020B0503020204020204" pitchFamily="34" charset="-122"/>
                    <a:cs typeface="+mn-ea"/>
                  </a:rPr>
                  <a:t>基本语法</a:t>
                </a:r>
                <a:r>
                  <a:rPr lang="en-US" altLang="zh-CN" sz="2000" dirty="0">
                    <a:solidFill>
                      <a:srgbClr val="595959"/>
                    </a:solidFill>
                    <a:latin typeface="微软雅黑" panose="020B0503020204020204" pitchFamily="34" charset="-122"/>
                    <a:ea typeface="微软雅黑" panose="020B0503020204020204" pitchFamily="34" charset="-122"/>
                    <a:cs typeface="+mn-ea"/>
                  </a:rPr>
                  <a:t>，能够根据Java程序的基本格式编写Java程序</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912" y="4431"/>
              <a:ext cx="13482" cy="108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变量的定义和使用</a:t>
                </a:r>
                <a:r>
                  <a:rPr lang="zh-CN" altLang="zh-CN" sz="2000" dirty="0">
                    <a:solidFill>
                      <a:srgbClr val="595959"/>
                    </a:solidFill>
                    <a:latin typeface="微软雅黑" panose="020B0503020204020204" pitchFamily="34" charset="-122"/>
                    <a:ea typeface="微软雅黑" panose="020B0503020204020204" pitchFamily="34" charset="-122"/>
                    <a:cs typeface="+mn-ea"/>
                  </a:rPr>
                  <a:t>，能够熟练定义各种变量并实现变量间的类型转换</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9" name="组合 8"/>
            <p:cNvGrpSpPr/>
            <p:nvPr/>
          </p:nvGrpSpPr>
          <p:grpSpPr>
            <a:xfrm>
              <a:off x="2912" y="5992"/>
              <a:ext cx="13494" cy="1084"/>
              <a:chOff x="978872" y="1800499"/>
              <a:chExt cx="6427354" cy="516136"/>
            </a:xfrm>
          </p:grpSpPr>
          <p:sp>
            <p:nvSpPr>
              <p:cNvPr id="10" name="Pentagon 3"/>
              <p:cNvSpPr/>
              <p:nvPr/>
            </p:nvSpPr>
            <p:spPr bwMode="auto">
              <a:xfrm>
                <a:off x="978872" y="1800499"/>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运算符</a:t>
                </a:r>
                <a:r>
                  <a:rPr lang="zh-CN" altLang="zh-CN" sz="2000" dirty="0">
                    <a:solidFill>
                      <a:srgbClr val="595959"/>
                    </a:solidFill>
                    <a:latin typeface="微软雅黑" panose="020B0503020204020204" pitchFamily="34" charset="-122"/>
                    <a:ea typeface="微软雅黑" panose="020B0503020204020204" pitchFamily="34" charset="-122"/>
                    <a:cs typeface="+mn-ea"/>
                  </a:rPr>
                  <a:t>的使用，能够正确使用运算符解决程序中的运算问题</a:t>
                </a:r>
              </a:p>
            </p:txBody>
          </p:sp>
          <p:sp>
            <p:nvSpPr>
              <p:cNvPr id="11"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2" name="组合 11"/>
            <p:cNvGrpSpPr/>
            <p:nvPr/>
          </p:nvGrpSpPr>
          <p:grpSpPr>
            <a:xfrm>
              <a:off x="2912" y="7496"/>
              <a:ext cx="13482" cy="1080"/>
              <a:chOff x="978872" y="2570437"/>
              <a:chExt cx="5437064" cy="514350"/>
            </a:xfrm>
          </p:grpSpPr>
          <p:sp>
            <p:nvSpPr>
              <p:cNvPr id="1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选择结构</a:t>
                </a:r>
                <a:r>
                  <a:rPr lang="zh-CN" altLang="zh-CN" sz="2000" dirty="0">
                    <a:solidFill>
                      <a:srgbClr val="595959"/>
                    </a:solidFill>
                    <a:latin typeface="微软雅黑" panose="020B0503020204020204" pitchFamily="34" charset="-122"/>
                    <a:ea typeface="微软雅黑" panose="020B0503020204020204" pitchFamily="34" charset="-122"/>
                    <a:cs typeface="+mn-ea"/>
                  </a:rPr>
                  <a:t>语句的使用，能够熟练使用条件语句和三元运算符解决程序中的选择问题</a:t>
                </a:r>
              </a:p>
            </p:txBody>
          </p:sp>
          <p:sp>
            <p:nvSpPr>
              <p:cNvPr id="1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中的注释</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143635" y="1320800"/>
            <a:ext cx="33947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916598" y="1460759"/>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注释嵌套使用</a:t>
            </a:r>
          </a:p>
        </p:txBody>
      </p:sp>
      <p:sp>
        <p:nvSpPr>
          <p:cNvPr id="5" name="文本框 4"/>
          <p:cNvSpPr txBox="1"/>
          <p:nvPr/>
        </p:nvSpPr>
        <p:spPr>
          <a:xfrm>
            <a:off x="1143635" y="2548890"/>
            <a:ext cx="8826500" cy="553085"/>
          </a:xfrm>
          <a:prstGeom prst="rect">
            <a:avLst/>
          </a:prstGeom>
          <a:noFill/>
        </p:spPr>
        <p:txBody>
          <a:bodyPr wrap="square" rtlCol="0">
            <a:spAutoFit/>
          </a:bodyPr>
          <a:lstStyle/>
          <a:p>
            <a:pPr algn="l">
              <a:lnSpc>
                <a:spcPct val="150000"/>
              </a:lnSpc>
              <a:buClrTx/>
              <a:buSzTx/>
              <a:buNone/>
            </a:pPr>
            <a:r>
              <a:rPr lang="en-US" sz="2000" dirty="0">
                <a:solidFill>
                  <a:srgbClr val="595959"/>
                </a:solidFill>
                <a:latin typeface="微软雅黑" panose="020B0503020204020204" pitchFamily="34" charset="-122"/>
                <a:ea typeface="微软雅黑" panose="020B0503020204020204" pitchFamily="34" charset="-122"/>
                <a:cs typeface="+mn-ea"/>
              </a:rPr>
              <a:t>1．</a:t>
            </a:r>
            <a:r>
              <a:rPr lang="zh-CN" altLang="zh-CN" sz="2000" dirty="0">
                <a:solidFill>
                  <a:srgbClr val="1369B2"/>
                </a:solidFill>
                <a:latin typeface="微软雅黑" panose="020B0503020204020204" pitchFamily="34" charset="-122"/>
                <a:ea typeface="微软雅黑" panose="020B0503020204020204" pitchFamily="34" charset="-122"/>
                <a:sym typeface="+mn-ea"/>
              </a:rPr>
              <a:t>多行注释“</a:t>
            </a:r>
            <a:r>
              <a:rPr lang="en-US" altLang="zh-CN" sz="2000" dirty="0">
                <a:solidFill>
                  <a:srgbClr val="1369B2"/>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”中可以嵌套使用单行注释“</a:t>
            </a:r>
            <a:r>
              <a:rPr lang="en-US" altLang="zh-CN" sz="2000" dirty="0">
                <a:solidFill>
                  <a:srgbClr val="1369B2"/>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a:t>
            </a:r>
            <a:r>
              <a:rPr lang="en-US" sz="2000" dirty="0">
                <a:solidFill>
                  <a:srgbClr val="595959"/>
                </a:solidFill>
                <a:latin typeface="微软雅黑" panose="020B0503020204020204" pitchFamily="34" charset="-122"/>
                <a:ea typeface="微软雅黑" panose="020B0503020204020204" pitchFamily="34" charset="-122"/>
                <a:cs typeface="+mn-ea"/>
              </a:rPr>
              <a:t>，具体示例如下。</a:t>
            </a:r>
          </a:p>
        </p:txBody>
      </p:sp>
      <p:pic>
        <p:nvPicPr>
          <p:cNvPr id="9" name="图片 8"/>
          <p:cNvPicPr>
            <a:picLocks noChangeAspect="1"/>
          </p:cNvPicPr>
          <p:nvPr/>
        </p:nvPicPr>
        <p:blipFill>
          <a:blip r:embed="rId4"/>
          <a:stretch>
            <a:fillRect/>
          </a:stretch>
        </p:blipFill>
        <p:spPr>
          <a:xfrm>
            <a:off x="2147570" y="3703955"/>
            <a:ext cx="8178800" cy="933450"/>
          </a:xfrm>
          <a:prstGeom prst="rect">
            <a:avLst/>
          </a:prstGeom>
        </p:spPr>
      </p:pic>
      <p:sp>
        <p:nvSpPr>
          <p:cNvPr id="10" name="矩形 9"/>
          <p:cNvSpPr/>
          <p:nvPr/>
        </p:nvSpPr>
        <p:spPr>
          <a:xfrm>
            <a:off x="2580005" y="3714750"/>
            <a:ext cx="7531100" cy="92202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  int c = 10;   // 定义一个整型的c</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	int x = 5; */</a:t>
            </a:r>
          </a:p>
        </p:txBody>
      </p:sp>
      <p:sp>
        <p:nvSpPr>
          <p:cNvPr id="19" name="文本框 18"/>
          <p:cNvSpPr txBox="1"/>
          <p:nvPr/>
        </p:nvSpPr>
        <p:spPr>
          <a:xfrm>
            <a:off x="4912995" y="1146810"/>
            <a:ext cx="6530340" cy="1014730"/>
          </a:xfrm>
          <a:prstGeom prst="rect">
            <a:avLst/>
          </a:prstGeom>
          <a:noFill/>
        </p:spPr>
        <p:txBody>
          <a:bodyPr wrap="none" rtlCol="0" anchor="t">
            <a:spAutoFit/>
          </a:bodyPr>
          <a:lstStyle/>
          <a:p>
            <a:pPr algn="l">
              <a:lnSpc>
                <a:spcPct val="150000"/>
              </a:lnSpc>
              <a:buClrTx/>
              <a:buSzTx/>
              <a:buNone/>
            </a:pPr>
            <a:r>
              <a:rPr lang="en-US" sz="2000" dirty="0">
                <a:solidFill>
                  <a:srgbClr val="595959"/>
                </a:solidFill>
                <a:latin typeface="微软雅黑" panose="020B0503020204020204" pitchFamily="34" charset="-122"/>
                <a:ea typeface="微软雅黑" panose="020B0503020204020204" pitchFamily="34" charset="-122"/>
                <a:cs typeface="+mn-ea"/>
                <a:sym typeface="+mn-ea"/>
              </a:rPr>
              <a:t>在Java语言中，有的注释可以</a:t>
            </a:r>
            <a:r>
              <a:rPr lang="en-US" sz="2000" dirty="0">
                <a:solidFill>
                  <a:srgbClr val="1369B2"/>
                </a:solidFill>
                <a:latin typeface="微软雅黑" panose="020B0503020204020204" pitchFamily="34" charset="-122"/>
                <a:ea typeface="微软雅黑" panose="020B0503020204020204" pitchFamily="34" charset="-122"/>
                <a:cs typeface="+mn-ea"/>
                <a:sym typeface="+mn-ea"/>
              </a:rPr>
              <a:t>嵌套</a:t>
            </a:r>
            <a:r>
              <a:rPr lang="en-US" sz="2000" dirty="0">
                <a:solidFill>
                  <a:srgbClr val="595959"/>
                </a:solidFill>
                <a:latin typeface="微软雅黑" panose="020B0503020204020204" pitchFamily="34" charset="-122"/>
                <a:ea typeface="微软雅黑" panose="020B0503020204020204" pitchFamily="34" charset="-122"/>
                <a:cs typeface="+mn-ea"/>
                <a:sym typeface="+mn-ea"/>
              </a:rPr>
              <a:t>使用，有的则不可以，</a:t>
            </a:r>
          </a:p>
          <a:p>
            <a:pPr algn="l">
              <a:lnSpc>
                <a:spcPct val="150000"/>
              </a:lnSpc>
              <a:buClrTx/>
              <a:buSzTx/>
              <a:buNone/>
            </a:pPr>
            <a:r>
              <a:rPr lang="en-US" sz="2000" dirty="0">
                <a:solidFill>
                  <a:srgbClr val="595959"/>
                </a:solidFill>
                <a:latin typeface="微软雅黑" panose="020B0503020204020204" pitchFamily="34" charset="-122"/>
                <a:ea typeface="微软雅黑" panose="020B0503020204020204" pitchFamily="34" charset="-122"/>
                <a:cs typeface="+mn-ea"/>
                <a:sym typeface="+mn-ea"/>
              </a:rPr>
              <a:t>下面列举两种具体的情况。</a:t>
            </a:r>
            <a:endParaRPr 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21" name="文本框 20"/>
          <p:cNvSpPr txBox="1"/>
          <p:nvPr/>
        </p:nvSpPr>
        <p:spPr>
          <a:xfrm>
            <a:off x="1143635" y="5096510"/>
            <a:ext cx="9500870" cy="1014730"/>
          </a:xfrm>
          <a:prstGeom prst="rect">
            <a:avLst/>
          </a:prstGeom>
          <a:noFill/>
        </p:spPr>
        <p:txBody>
          <a:bodyPr wrap="square" rtlCol="0">
            <a:spAutoFit/>
          </a:bodyPr>
          <a:lstStyle/>
          <a:p>
            <a:pPr algn="l">
              <a:lnSpc>
                <a:spcPct val="150000"/>
              </a:lnSpc>
              <a:buClrTx/>
              <a:buSzTx/>
              <a:buNone/>
            </a:pPr>
            <a:r>
              <a:rPr lang="zh-CN" sz="2000" dirty="0">
                <a:solidFill>
                  <a:srgbClr val="595959"/>
                </a:solidFill>
                <a:latin typeface="微软雅黑" panose="020B0503020204020204" pitchFamily="34" charset="-122"/>
                <a:ea typeface="微软雅黑" panose="020B0503020204020204" pitchFamily="34" charset="-122"/>
                <a:cs typeface="+mn-ea"/>
              </a:rPr>
              <a:t>上面这种情况是可以编译通过的，</a:t>
            </a:r>
            <a:r>
              <a:rPr lang="en-US" altLang="zh-CN" sz="2000" dirty="0">
                <a:solidFill>
                  <a:srgbClr val="595959"/>
                </a:solidFill>
                <a:latin typeface="微软雅黑" panose="020B0503020204020204" pitchFamily="34" charset="-122"/>
                <a:ea typeface="微软雅黑" panose="020B0503020204020204" pitchFamily="34" charset="-122"/>
                <a:cs typeface="+mn-ea"/>
              </a:rPr>
              <a:t>Java</a:t>
            </a:r>
            <a:r>
              <a:rPr lang="zh-CN" altLang="en-US" sz="2000" dirty="0">
                <a:solidFill>
                  <a:srgbClr val="595959"/>
                </a:solidFill>
                <a:latin typeface="微软雅黑" panose="020B0503020204020204" pitchFamily="34" charset="-122"/>
                <a:ea typeface="微软雅黑" panose="020B0503020204020204" pitchFamily="34" charset="-122"/>
                <a:cs typeface="+mn-ea"/>
              </a:rPr>
              <a:t>允许多行注释“/*…*/”中可以嵌套使用单行</a:t>
            </a:r>
          </a:p>
          <a:p>
            <a:pPr algn="l">
              <a:lnSpc>
                <a:spcPct val="150000"/>
              </a:lnSpc>
              <a:buClrTx/>
              <a:buSzTx/>
              <a:buNone/>
            </a:pPr>
            <a:r>
              <a:rPr lang="zh-CN" altLang="en-US" sz="2000" dirty="0">
                <a:solidFill>
                  <a:srgbClr val="595959"/>
                </a:solidFill>
                <a:latin typeface="微软雅黑" panose="020B0503020204020204" pitchFamily="34" charset="-122"/>
                <a:ea typeface="微软雅黑" panose="020B0503020204020204" pitchFamily="34" charset="-122"/>
                <a:cs typeface="+mn-ea"/>
              </a:rPr>
              <a:t>注释“//”</a:t>
            </a:r>
            <a:r>
              <a:rPr lang="en-US" sz="20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方法的重载</a:t>
            </a:r>
          </a:p>
        </p:txBody>
      </p:sp>
      <p:pic>
        <p:nvPicPr>
          <p:cNvPr id="7" name="图片 6"/>
          <p:cNvPicPr>
            <a:picLocks noChangeAspect="1"/>
          </p:cNvPicPr>
          <p:nvPr>
            <p:custDataLst>
              <p:tags r:id="rId1"/>
            </p:custDataLst>
          </p:nvPr>
        </p:nvPicPr>
        <p:blipFill>
          <a:blip r:embed="rId4"/>
          <a:stretch>
            <a:fillRect/>
          </a:stretch>
        </p:blipFill>
        <p:spPr>
          <a:xfrm>
            <a:off x="2667000" y="2421255"/>
            <a:ext cx="6774180" cy="3506470"/>
          </a:xfrm>
          <a:prstGeom prst="rect">
            <a:avLst/>
          </a:prstGeom>
        </p:spPr>
      </p:pic>
      <p:sp>
        <p:nvSpPr>
          <p:cNvPr id="8" name="文本框 7"/>
          <p:cNvSpPr txBox="1"/>
          <p:nvPr/>
        </p:nvSpPr>
        <p:spPr>
          <a:xfrm>
            <a:off x="3572193" y="2610485"/>
            <a:ext cx="4320540" cy="3067685"/>
          </a:xfrm>
          <a:prstGeom prst="rect">
            <a:avLst/>
          </a:prstGeom>
          <a:noFill/>
        </p:spPr>
        <p:txBody>
          <a:bodyPr wrap="none" rtlCol="0">
            <a:spAutoFit/>
          </a:bodyPr>
          <a:lstStyle/>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public class Example21 {</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public static void main(String[] args) {</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 下面是针对求和方法的调用</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int sum1 = add(1, 2);</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int sum2 = add(1, 2, 3);</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double sum3 = add(1.2, 2.3);</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 下面的代码是打印求和的结果</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System.out.println("sum1=" + sum1);</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System.out.println("sum2=" + sum2);</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System.out.println("sum3=" + sum3);</a:t>
            </a:r>
          </a:p>
          <a:p>
            <a:pPr lvl="0" indent="0" algn="l"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sym typeface="+mn-ea"/>
              </a:rPr>
              <a:t>   }</a:t>
            </a:r>
          </a:p>
        </p:txBody>
      </p:sp>
      <p:sp>
        <p:nvSpPr>
          <p:cNvPr id="3" name="文本框 2"/>
          <p:cNvSpPr txBox="1"/>
          <p:nvPr/>
        </p:nvSpPr>
        <p:spPr>
          <a:xfrm>
            <a:off x="1143000" y="1210945"/>
            <a:ext cx="842899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步骤二：</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rPr>
              <a:t>方法，调用步骤一的方法</a:t>
            </a:r>
            <a:r>
              <a:rPr sz="18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方法的重载</a:t>
            </a:r>
          </a:p>
        </p:txBody>
      </p:sp>
      <p:pic>
        <p:nvPicPr>
          <p:cNvPr id="4915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8331" y="2493802"/>
            <a:ext cx="5153639" cy="18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468288"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6" name="文本框 5"/>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157766"/>
            <a:ext cx="6733001" cy="614045"/>
          </a:xfrm>
          <a:prstGeom prst="rect">
            <a:avLst/>
          </a:prstGeom>
          <a:noFill/>
        </p:spPr>
        <p:txBody>
          <a:bodyPr wrap="square" lIns="91443" tIns="45720" rIns="91443" bIns="45720" rtlCol="0">
            <a:spAutoFit/>
          </a:bodyPr>
          <a:lstStyle/>
          <a:p>
            <a:r>
              <a:rPr lang="zh-CN" altLang="en-US" sz="3400" b="1" dirty="0">
                <a:solidFill>
                  <a:srgbClr val="1369B2"/>
                </a:solidFill>
                <a:latin typeface="微软雅黑" panose="020B0503020204020204" pitchFamily="34" charset="-122"/>
                <a:ea typeface="微软雅黑" panose="020B0503020204020204" pitchFamily="34" charset="-122"/>
                <a:cs typeface="+mn-ea"/>
                <a:sym typeface="+mn-lt"/>
              </a:rPr>
              <a:t>数组</a:t>
            </a:r>
            <a:endParaRPr lang="en-US" altLang="zh-CN" sz="34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2.7</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数组的基本要素</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275330"/>
            <a:ext cx="5489575" cy="582295"/>
            <a:chOff x="8472" y="5681"/>
            <a:chExt cx="8645" cy="917"/>
          </a:xfrm>
        </p:grpSpPr>
        <p:sp>
          <p:nvSpPr>
            <p:cNvPr id="15" name="TextBox 35"/>
            <p:cNvSpPr txBox="1">
              <a:spLocks noChangeArrowheads="1"/>
            </p:cNvSpPr>
            <p:nvPr/>
          </p:nvSpPr>
          <p:spPr bwMode="auto">
            <a:xfrm>
              <a:off x="9159" y="5681"/>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数组的基本要素</a:t>
              </a:r>
              <a:r>
                <a:rPr lang="zh-CN" altLang="en-US" sz="2000" dirty="0">
                  <a:solidFill>
                    <a:srgbClr val="595959"/>
                  </a:solidFill>
                  <a:latin typeface="微软雅黑" panose="020B0503020204020204" pitchFamily="34" charset="-122"/>
                  <a:ea typeface="微软雅黑" panose="020B0503020204020204" pitchFamily="34" charset="-122"/>
                </a:rPr>
                <a:t>，能够正确声明数组</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数组的基本要素</a:t>
            </a:r>
          </a:p>
        </p:txBody>
      </p:sp>
      <p:sp>
        <p:nvSpPr>
          <p:cNvPr id="5" name="文本框 4"/>
          <p:cNvSpPr txBox="1"/>
          <p:nvPr/>
        </p:nvSpPr>
        <p:spPr>
          <a:xfrm>
            <a:off x="3798361" y="917614"/>
            <a:ext cx="7632000" cy="1015663"/>
          </a:xfrm>
          <a:prstGeom prst="rect">
            <a:avLst/>
          </a:prstGeom>
          <a:noFill/>
        </p:spPr>
        <p:txBody>
          <a:bodyPr wrap="square" rtlCol="0">
            <a:spAutoFit/>
          </a:bodyPr>
          <a:lstStyle/>
          <a:p>
            <a:pPr indent="0"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一个数组由</a:t>
            </a:r>
            <a:r>
              <a:rPr lang="en-US" altLang="zh-CN" sz="2000" dirty="0">
                <a:solidFill>
                  <a:srgbClr val="1369B2"/>
                </a:solidFill>
                <a:latin typeface="微软雅黑" panose="020B0503020204020204" pitchFamily="34" charset="-122"/>
                <a:ea typeface="微软雅黑" panose="020B0503020204020204" pitchFamily="34" charset="-122"/>
              </a:rPr>
              <a:t>4</a:t>
            </a:r>
            <a:r>
              <a:rPr lang="zh-CN" altLang="zh-CN" sz="2000" dirty="0">
                <a:solidFill>
                  <a:srgbClr val="1369B2"/>
                </a:solidFill>
                <a:latin typeface="微软雅黑" panose="020B0503020204020204" pitchFamily="34" charset="-122"/>
                <a:ea typeface="微软雅黑" panose="020B0503020204020204" pitchFamily="34" charset="-122"/>
              </a:rPr>
              <a:t>个基本元素</a:t>
            </a:r>
            <a:r>
              <a:rPr lang="zh-CN" altLang="zh-CN" sz="2000" dirty="0">
                <a:solidFill>
                  <a:srgbClr val="595959"/>
                </a:solidFill>
                <a:latin typeface="微软雅黑" panose="020B0503020204020204" pitchFamily="34" charset="-122"/>
                <a:ea typeface="微软雅黑" panose="020B0503020204020204" pitchFamily="34" charset="-122"/>
              </a:rPr>
              <a:t>构成：</a:t>
            </a:r>
            <a:r>
              <a:rPr lang="zh-CN" altLang="zh-CN" sz="2000" dirty="0">
                <a:solidFill>
                  <a:srgbClr val="1369B2"/>
                </a:solidFill>
                <a:latin typeface="微软雅黑" panose="020B0503020204020204" pitchFamily="34" charset="-122"/>
                <a:ea typeface="微软雅黑" panose="020B0503020204020204" pitchFamily="34" charset="-122"/>
              </a:rPr>
              <a:t>数组名称</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数组元素</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元素索引</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数据类型</a:t>
            </a: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中，</a:t>
            </a:r>
            <a:r>
              <a:rPr lang="zh-CN" altLang="zh-CN" sz="2000" dirty="0">
                <a:solidFill>
                  <a:srgbClr val="1369B2"/>
                </a:solidFill>
                <a:latin typeface="微软雅黑" panose="020B0503020204020204" pitchFamily="34" charset="-122"/>
                <a:ea typeface="微软雅黑" panose="020B0503020204020204" pitchFamily="34" charset="-122"/>
              </a:rPr>
              <a:t>声明数组的</a:t>
            </a:r>
            <a:r>
              <a:rPr lang="zh-CN" altLang="zh-CN" sz="2000" dirty="0">
                <a:solidFill>
                  <a:srgbClr val="595959"/>
                </a:solidFill>
                <a:latin typeface="微软雅黑" panose="020B0503020204020204" pitchFamily="34" charset="-122"/>
                <a:ea typeface="微软雅黑" panose="020B0503020204020204" pitchFamily="34" charset="-122"/>
              </a:rPr>
              <a:t>方式如下。</a:t>
            </a: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24778"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数组的声明方式</a:t>
            </a:r>
          </a:p>
        </p:txBody>
      </p:sp>
      <p:pic>
        <p:nvPicPr>
          <p:cNvPr id="7" name="图片 6"/>
          <p:cNvPicPr>
            <a:picLocks noChangeAspect="1"/>
          </p:cNvPicPr>
          <p:nvPr>
            <p:custDataLst>
              <p:tags r:id="rId2"/>
            </p:custDataLst>
          </p:nvPr>
        </p:nvPicPr>
        <p:blipFill>
          <a:blip r:embed="rId6"/>
          <a:stretch>
            <a:fillRect/>
          </a:stretch>
        </p:blipFill>
        <p:spPr>
          <a:xfrm>
            <a:off x="3859530" y="2134235"/>
            <a:ext cx="4481195" cy="1556385"/>
          </a:xfrm>
          <a:prstGeom prst="rect">
            <a:avLst/>
          </a:prstGeom>
        </p:spPr>
      </p:pic>
      <p:sp>
        <p:nvSpPr>
          <p:cNvPr id="8" name="矩形 7"/>
          <p:cNvSpPr/>
          <p:nvPr/>
        </p:nvSpPr>
        <p:spPr>
          <a:xfrm>
            <a:off x="4588510" y="2451100"/>
            <a:ext cx="3359785" cy="922020"/>
          </a:xfrm>
          <a:prstGeom prst="rect">
            <a:avLst/>
          </a:prstGeom>
        </p:spPr>
        <p:txBody>
          <a:bodyPr wrap="square">
            <a:spAutoFit/>
          </a:bodyPr>
          <a:lstStyle/>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数据类型[]数组名; </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数组名= new数据类型[长度];</a:t>
            </a:r>
          </a:p>
        </p:txBody>
      </p:sp>
      <p:sp>
        <p:nvSpPr>
          <p:cNvPr id="6" name="文本框 5"/>
          <p:cNvSpPr txBox="1"/>
          <p:nvPr/>
        </p:nvSpPr>
        <p:spPr>
          <a:xfrm>
            <a:off x="1143635" y="3981450"/>
            <a:ext cx="4380865" cy="553085"/>
          </a:xfrm>
          <a:prstGeom prst="rect">
            <a:avLst/>
          </a:prstGeom>
          <a:noFill/>
        </p:spPr>
        <p:txBody>
          <a:bodyPr wrap="square" rtlCol="0">
            <a:spAutoFit/>
          </a:bodyPr>
          <a:lstStyle/>
          <a:p>
            <a:pPr indent="0"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声明一个数组，代码如下所示。</a:t>
            </a:r>
          </a:p>
        </p:txBody>
      </p:sp>
      <p:pic>
        <p:nvPicPr>
          <p:cNvPr id="10" name="图片 9"/>
          <p:cNvPicPr>
            <a:picLocks noChangeAspect="1"/>
          </p:cNvPicPr>
          <p:nvPr>
            <p:custDataLst>
              <p:tags r:id="rId3"/>
            </p:custDataLst>
          </p:nvPr>
        </p:nvPicPr>
        <p:blipFill>
          <a:blip r:embed="rId6"/>
          <a:stretch>
            <a:fillRect/>
          </a:stretch>
        </p:blipFill>
        <p:spPr>
          <a:xfrm>
            <a:off x="3348355" y="4717415"/>
            <a:ext cx="5439410" cy="1556385"/>
          </a:xfrm>
          <a:prstGeom prst="rect">
            <a:avLst/>
          </a:prstGeom>
        </p:spPr>
      </p:pic>
      <p:sp>
        <p:nvSpPr>
          <p:cNvPr id="11" name="矩形 10"/>
          <p:cNvSpPr/>
          <p:nvPr/>
        </p:nvSpPr>
        <p:spPr>
          <a:xfrm>
            <a:off x="3532505" y="5034915"/>
            <a:ext cx="5472430" cy="922020"/>
          </a:xfrm>
          <a:prstGeom prst="rect">
            <a:avLst/>
          </a:prstGeom>
        </p:spPr>
        <p:txBody>
          <a:bodyPr wrap="square">
            <a:spAutoFit/>
          </a:bodyPr>
          <a:lstStyle/>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x;// 声明一个int[]类型的变量</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x = new int[100];// 为数组x分配100个元素空间</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数组的基本要素</a:t>
            </a:r>
          </a:p>
        </p:txBody>
      </p:sp>
      <p:sp>
        <p:nvSpPr>
          <p:cNvPr id="2" name="文本框 1"/>
          <p:cNvSpPr txBox="1"/>
          <p:nvPr/>
        </p:nvSpPr>
        <p:spPr>
          <a:xfrm>
            <a:off x="1022954" y="4612598"/>
            <a:ext cx="10144927" cy="101473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在代码</a:t>
            </a:r>
            <a:r>
              <a:rPr lang="en-US" altLang="zh-CN" sz="2000" dirty="0">
                <a:solidFill>
                  <a:srgbClr val="595959"/>
                </a:solidFill>
                <a:latin typeface="微软雅黑" panose="020B0503020204020204" pitchFamily="34" charset="-122"/>
                <a:ea typeface="微软雅黑" panose="020B0503020204020204" pitchFamily="34" charset="-122"/>
              </a:rPr>
              <a:t>“int[] x;”</a:t>
            </a:r>
            <a:r>
              <a:rPr lang="zh-CN" altLang="zh-CN" sz="2000" dirty="0">
                <a:solidFill>
                  <a:srgbClr val="595959"/>
                </a:solidFill>
                <a:latin typeface="微软雅黑" panose="020B0503020204020204" pitchFamily="34" charset="-122"/>
                <a:ea typeface="微软雅黑" panose="020B0503020204020204" pitchFamily="34" charset="-122"/>
              </a:rPr>
              <a:t>中，声明了一个变量</a:t>
            </a:r>
            <a:r>
              <a:rPr lang="en-US" altLang="zh-CN" sz="2000" dirty="0">
                <a:solidFill>
                  <a:srgbClr val="595959"/>
                </a:solidFill>
                <a:latin typeface="微软雅黑" panose="020B0503020204020204" pitchFamily="34" charset="-122"/>
                <a:ea typeface="微软雅黑" panose="020B0503020204020204" pitchFamily="34" charset="-122"/>
              </a:rPr>
              <a:t>x</a:t>
            </a:r>
            <a:r>
              <a:rPr lang="zh-CN" altLang="zh-CN" sz="2000" dirty="0">
                <a:solidFill>
                  <a:srgbClr val="595959"/>
                </a:solidFill>
                <a:latin typeface="微软雅黑" panose="020B0503020204020204" pitchFamily="34" charset="-122"/>
                <a:ea typeface="微软雅黑" panose="020B0503020204020204" pitchFamily="34" charset="-122"/>
              </a:rPr>
              <a:t>，该变量的类型为</a:t>
            </a:r>
            <a:r>
              <a:rPr lang="en-US" altLang="zh-CN" sz="2000" dirty="0" err="1">
                <a:solidFill>
                  <a:srgbClr val="595959"/>
                </a:solidFill>
                <a:latin typeface="微软雅黑" panose="020B0503020204020204" pitchFamily="34" charset="-122"/>
                <a:ea typeface="微软雅黑" panose="020B0503020204020204" pitchFamily="34" charset="-122"/>
              </a:rPr>
              <a:t>int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，即声明了一个</a:t>
            </a:r>
            <a:r>
              <a:rPr lang="en-US" altLang="zh-CN" sz="2000" dirty="0" err="1">
                <a:solidFill>
                  <a:srgbClr val="595959"/>
                </a:solidFill>
                <a:latin typeface="微软雅黑" panose="020B0503020204020204" pitchFamily="34" charset="-122"/>
                <a:ea typeface="微软雅黑" panose="020B0503020204020204" pitchFamily="34" charset="-122"/>
              </a:rPr>
              <a:t>int</a:t>
            </a:r>
            <a:r>
              <a:rPr lang="zh-CN" altLang="zh-CN" sz="2000" dirty="0">
                <a:solidFill>
                  <a:srgbClr val="595959"/>
                </a:solidFill>
                <a:latin typeface="微软雅黑" panose="020B0503020204020204" pitchFamily="34" charset="-122"/>
                <a:ea typeface="微软雅黑" panose="020B0503020204020204" pitchFamily="34" charset="-122"/>
              </a:rPr>
              <a:t>类型的数组。变量</a:t>
            </a:r>
            <a:r>
              <a:rPr lang="en-US" altLang="zh-CN" sz="2000" dirty="0">
                <a:solidFill>
                  <a:srgbClr val="595959"/>
                </a:solidFill>
                <a:latin typeface="微软雅黑" panose="020B0503020204020204" pitchFamily="34" charset="-122"/>
                <a:ea typeface="微软雅黑" panose="020B0503020204020204" pitchFamily="34" charset="-122"/>
              </a:rPr>
              <a:t>x</a:t>
            </a:r>
            <a:r>
              <a:rPr lang="zh-CN" altLang="zh-CN" sz="2000" dirty="0">
                <a:solidFill>
                  <a:srgbClr val="595959"/>
                </a:solidFill>
                <a:latin typeface="微软雅黑" panose="020B0503020204020204" pitchFamily="34" charset="-122"/>
                <a:ea typeface="微软雅黑" panose="020B0503020204020204" pitchFamily="34" charset="-122"/>
              </a:rPr>
              <a:t>会占用一块内存单元，它没有被分配初始值。</a:t>
            </a:r>
          </a:p>
        </p:txBody>
      </p:sp>
      <p:pic>
        <p:nvPicPr>
          <p:cNvPr id="50178" name="图片 42" descr="数组声明"/>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121" y="1907379"/>
            <a:ext cx="4190146" cy="270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595959"/>
              </a:solidFill>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253023" y="1232159"/>
            <a:ext cx="2089785"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变量</a:t>
            </a:r>
            <a:r>
              <a:rPr lang="en-US" altLang="zh-CN" sz="2000" dirty="0">
                <a:solidFill>
                  <a:srgbClr val="1369B2"/>
                </a:solidFill>
                <a:latin typeface="微软雅黑" panose="020B0503020204020204" pitchFamily="34" charset="-122"/>
                <a:ea typeface="微软雅黑" panose="020B0503020204020204" pitchFamily="34" charset="-122"/>
              </a:rPr>
              <a:t>x</a:t>
            </a:r>
            <a:r>
              <a:rPr lang="zh-CN" altLang="en-US" sz="2000" dirty="0">
                <a:solidFill>
                  <a:srgbClr val="1369B2"/>
                </a:solidFill>
                <a:latin typeface="微软雅黑" panose="020B0503020204020204" pitchFamily="34" charset="-122"/>
                <a:ea typeface="微软雅黑" panose="020B0503020204020204" pitchFamily="34" charset="-122"/>
              </a:rPr>
              <a:t>的内存状态</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数组的基本要素</a:t>
            </a:r>
          </a:p>
        </p:txBody>
      </p:sp>
      <p:sp>
        <p:nvSpPr>
          <p:cNvPr id="2" name="文本框 1"/>
          <p:cNvSpPr txBox="1"/>
          <p:nvPr/>
        </p:nvSpPr>
        <p:spPr>
          <a:xfrm>
            <a:off x="1022954" y="4684353"/>
            <a:ext cx="10144927" cy="101473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在代码</a:t>
            </a:r>
            <a:r>
              <a:rPr lang="en-US" altLang="zh-CN" sz="2000" dirty="0">
                <a:solidFill>
                  <a:srgbClr val="595959"/>
                </a:solidFill>
                <a:latin typeface="微软雅黑" panose="020B0503020204020204" pitchFamily="34" charset="-122"/>
                <a:ea typeface="微软雅黑" panose="020B0503020204020204" pitchFamily="34" charset="-122"/>
                <a:sym typeface="+mn-ea"/>
              </a:rPr>
              <a:t>“x = new </a:t>
            </a:r>
            <a:r>
              <a:rPr lang="en-US" altLang="zh-CN" sz="2000" dirty="0" err="1">
                <a:solidFill>
                  <a:srgbClr val="595959"/>
                </a:solidFill>
                <a:latin typeface="微软雅黑" panose="020B0503020204020204" pitchFamily="34" charset="-122"/>
                <a:ea typeface="微软雅黑" panose="020B0503020204020204" pitchFamily="34" charset="-122"/>
                <a:sym typeface="+mn-ea"/>
              </a:rPr>
              <a:t>int</a:t>
            </a:r>
            <a:r>
              <a:rPr lang="en-US" altLang="zh-CN" sz="2000" dirty="0">
                <a:solidFill>
                  <a:srgbClr val="595959"/>
                </a:solidFill>
                <a:latin typeface="微软雅黑" panose="020B0503020204020204" pitchFamily="34" charset="-122"/>
                <a:ea typeface="微软雅黑" panose="020B0503020204020204" pitchFamily="34" charset="-122"/>
                <a:sym typeface="+mn-ea"/>
              </a:rPr>
              <a:t>[100]; ”</a:t>
            </a:r>
            <a:r>
              <a:rPr lang="zh-CN" altLang="en-US" sz="2000" dirty="0">
                <a:solidFill>
                  <a:srgbClr val="595959"/>
                </a:solidFill>
                <a:latin typeface="微软雅黑" panose="020B0503020204020204" pitchFamily="34" charset="-122"/>
                <a:ea typeface="微软雅黑" panose="020B0503020204020204" pitchFamily="34" charset="-122"/>
                <a:sym typeface="+mn-ea"/>
              </a:rPr>
              <a:t>中，</a:t>
            </a:r>
            <a:r>
              <a:rPr lang="zh-CN" altLang="zh-CN" sz="2000" dirty="0">
                <a:solidFill>
                  <a:srgbClr val="595959"/>
                </a:solidFill>
                <a:latin typeface="微软雅黑" panose="020B0503020204020204" pitchFamily="34" charset="-122"/>
                <a:ea typeface="微软雅黑" panose="020B0503020204020204" pitchFamily="34" charset="-122"/>
                <a:sym typeface="+mn-ea"/>
              </a:rPr>
              <a:t>创建了一个数组，将数组的地址赋值给变量</a:t>
            </a:r>
            <a:r>
              <a:rPr lang="en-US" altLang="zh-CN" sz="2000" dirty="0">
                <a:solidFill>
                  <a:srgbClr val="595959"/>
                </a:solidFill>
                <a:latin typeface="微软雅黑" panose="020B0503020204020204" pitchFamily="34" charset="-122"/>
                <a:ea typeface="微软雅黑" panose="020B0503020204020204" pitchFamily="34" charset="-122"/>
                <a:sym typeface="+mn-ea"/>
              </a:rPr>
              <a:t>x</a:t>
            </a:r>
            <a:r>
              <a:rPr lang="zh-CN" altLang="zh-CN" sz="2000" dirty="0">
                <a:solidFill>
                  <a:srgbClr val="595959"/>
                </a:solidFill>
                <a:latin typeface="微软雅黑" panose="020B0503020204020204" pitchFamily="34" charset="-122"/>
                <a:ea typeface="微软雅黑" panose="020B0503020204020204" pitchFamily="34" charset="-122"/>
                <a:sym typeface="+mn-ea"/>
              </a:rPr>
              <a:t>。在程序运行期间可以使用变量</a:t>
            </a:r>
            <a:r>
              <a:rPr lang="en-US" altLang="zh-CN" sz="2000" dirty="0">
                <a:solidFill>
                  <a:srgbClr val="595959"/>
                </a:solidFill>
                <a:latin typeface="微软雅黑" panose="020B0503020204020204" pitchFamily="34" charset="-122"/>
                <a:ea typeface="微软雅黑" panose="020B0503020204020204" pitchFamily="34" charset="-122"/>
                <a:sym typeface="+mn-ea"/>
              </a:rPr>
              <a:t>x</a:t>
            </a:r>
            <a:r>
              <a:rPr lang="zh-CN" altLang="zh-CN" sz="2000" dirty="0">
                <a:solidFill>
                  <a:srgbClr val="595959"/>
                </a:solidFill>
                <a:latin typeface="微软雅黑" panose="020B0503020204020204" pitchFamily="34" charset="-122"/>
                <a:ea typeface="微软雅黑" panose="020B0503020204020204" pitchFamily="34" charset="-122"/>
                <a:sym typeface="+mn-ea"/>
              </a:rPr>
              <a:t>引用数组，这时变量</a:t>
            </a:r>
            <a:r>
              <a:rPr lang="en-US" altLang="zh-CN" sz="2000" dirty="0">
                <a:solidFill>
                  <a:srgbClr val="595959"/>
                </a:solidFill>
                <a:latin typeface="微软雅黑" panose="020B0503020204020204" pitchFamily="34" charset="-122"/>
                <a:ea typeface="微软雅黑" panose="020B0503020204020204" pitchFamily="34" charset="-122"/>
                <a:sym typeface="+mn-ea"/>
              </a:rPr>
              <a:t>x</a:t>
            </a:r>
            <a:r>
              <a:rPr lang="zh-CN" altLang="zh-CN" sz="2000" dirty="0">
                <a:solidFill>
                  <a:srgbClr val="595959"/>
                </a:solidFill>
                <a:latin typeface="微软雅黑" panose="020B0503020204020204" pitchFamily="34" charset="-122"/>
                <a:ea typeface="微软雅黑" panose="020B0503020204020204" pitchFamily="34" charset="-122"/>
                <a:sym typeface="+mn-ea"/>
              </a:rPr>
              <a:t>在内存中的状态会发生变化</a:t>
            </a:r>
            <a:r>
              <a:rPr lang="zh-CN" altLang="zh-CN" sz="2000" dirty="0">
                <a:solidFill>
                  <a:srgbClr val="595959"/>
                </a:solidFill>
                <a:latin typeface="微软雅黑" panose="020B0503020204020204" pitchFamily="34" charset="-122"/>
                <a:ea typeface="微软雅黑" panose="020B0503020204020204" pitchFamily="34" charset="-122"/>
              </a:rPr>
              <a:t>。</a:t>
            </a:r>
          </a:p>
        </p:txBody>
      </p:sp>
      <p:sp>
        <p:nvSpPr>
          <p:cNvPr id="3" name="Rectangle 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595959"/>
              </a:solidFill>
            </a:endParaRPr>
          </a:p>
        </p:txBody>
      </p:sp>
      <p:sp>
        <p:nvSpPr>
          <p:cNvPr id="4" name="Chevron 3"/>
          <p:cNvSpPr/>
          <p:nvPr>
            <p:custDataLst>
              <p:tags r:id="rId2"/>
            </p:custDataLst>
          </p:nvPr>
        </p:nvSpPr>
        <p:spPr>
          <a:xfrm>
            <a:off x="1054100" y="1092200"/>
            <a:ext cx="35121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253023" y="1232159"/>
            <a:ext cx="3105785"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变量</a:t>
            </a:r>
            <a:r>
              <a:rPr lang="en-US" altLang="zh-CN" sz="2000" dirty="0">
                <a:solidFill>
                  <a:srgbClr val="1369B2"/>
                </a:solidFill>
                <a:latin typeface="微软雅黑" panose="020B0503020204020204" pitchFamily="34" charset="-122"/>
                <a:ea typeface="微软雅黑" panose="020B0503020204020204" pitchFamily="34" charset="-122"/>
              </a:rPr>
              <a:t>x</a:t>
            </a:r>
            <a:r>
              <a:rPr lang="zh-CN" altLang="en-US" sz="2000" dirty="0">
                <a:solidFill>
                  <a:srgbClr val="1369B2"/>
                </a:solidFill>
                <a:latin typeface="微软雅黑" panose="020B0503020204020204" pitchFamily="34" charset="-122"/>
                <a:ea typeface="微软雅黑" panose="020B0503020204020204" pitchFamily="34" charset="-122"/>
              </a:rPr>
              <a:t>在内存中的状态变化</a:t>
            </a:r>
          </a:p>
        </p:txBody>
      </p:sp>
      <p:graphicFrame>
        <p:nvGraphicFramePr>
          <p:cNvPr id="6" name="对象 5"/>
          <p:cNvGraphicFramePr>
            <a:graphicFrameLocks noChangeAspect="1"/>
          </p:cNvGraphicFramePr>
          <p:nvPr/>
        </p:nvGraphicFramePr>
        <p:xfrm>
          <a:off x="3963943" y="2259625"/>
          <a:ext cx="4263999" cy="2340000"/>
        </p:xfrm>
        <a:graphic>
          <a:graphicData uri="http://schemas.openxmlformats.org/presentationml/2006/ole">
            <mc:AlternateContent xmlns:mc="http://schemas.openxmlformats.org/markup-compatibility/2006">
              <mc:Choice xmlns:v="urn:schemas-microsoft-com:vml" Requires="v">
                <p:oleObj spid="_x0000_s55306" r:id="rId5" imgW="6654165" imgH="3690620" progId="Visio.Drawing.11">
                  <p:embed/>
                </p:oleObj>
              </mc:Choice>
              <mc:Fallback>
                <p:oleObj r:id="rId5" imgW="6654165" imgH="3690620" progId="Visio.Drawing.11">
                  <p:embed/>
                  <p:pic>
                    <p:nvPicPr>
                      <p:cNvPr id="0" name="对象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3943" y="2259625"/>
                        <a:ext cx="4263999" cy="2340000"/>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数组的基本要素</a:t>
            </a:r>
          </a:p>
        </p:txBody>
      </p:sp>
      <p:sp>
        <p:nvSpPr>
          <p:cNvPr id="2" name="文本框 1"/>
          <p:cNvSpPr txBox="1"/>
          <p:nvPr/>
        </p:nvSpPr>
        <p:spPr>
          <a:xfrm>
            <a:off x="1422955" y="2691659"/>
            <a:ext cx="9343515" cy="1476375"/>
          </a:xfrm>
          <a:prstGeom prst="rect">
            <a:avLst/>
          </a:prstGeom>
          <a:noFill/>
        </p:spPr>
        <p:txBody>
          <a:bodyPr wrap="square" rtlCol="0">
            <a:spAutoFit/>
          </a:bodyPr>
          <a:lstStyle/>
          <a:p>
            <a:pPr indent="0" fontAlgn="auto">
              <a:lnSpc>
                <a:spcPct val="150000"/>
              </a:lnSpc>
            </a:pPr>
            <a:r>
              <a:rPr altLang="zh-CN" sz="2000" dirty="0">
                <a:solidFill>
                  <a:srgbClr val="FF0000"/>
                </a:solidFill>
                <a:latin typeface="微软雅黑" panose="020B0503020204020204" pitchFamily="34" charset="-122"/>
                <a:ea typeface="微软雅黑" panose="020B0503020204020204" pitchFamily="34" charset="-122"/>
              </a:rPr>
              <a:t>注意</a:t>
            </a:r>
            <a:r>
              <a:rPr lang="zh-CN" sz="2000" dirty="0">
                <a:solidFill>
                  <a:srgbClr val="FF0000"/>
                </a:solidFill>
                <a:latin typeface="微软雅黑" panose="020B0503020204020204" pitchFamily="34" charset="-122"/>
                <a:ea typeface="微软雅黑" panose="020B0503020204020204" pitchFamily="34" charset="-122"/>
              </a:rPr>
              <a:t>：</a:t>
            </a:r>
            <a:r>
              <a:rPr altLang="zh-CN" sz="2000" dirty="0">
                <a:solidFill>
                  <a:srgbClr val="FF0000"/>
                </a:solidFill>
                <a:latin typeface="微软雅黑" panose="020B0503020204020204" pitchFamily="34" charset="-122"/>
                <a:ea typeface="微软雅黑" panose="020B0503020204020204" pitchFamily="34" charset="-122"/>
              </a:rPr>
              <a:t>数组中最小的索引是0，最大的索引是“数组的长度-1”。为了方便获得数组的长度，Java提供了一个length属性，在程序中可以通过“数组名.length”的方式获得数组的长度，即元素的个数</a:t>
            </a:r>
            <a:r>
              <a:rPr lang="zh-CN" altLang="zh-CN" sz="2000" dirty="0">
                <a:solidFill>
                  <a:srgbClr val="FF0000"/>
                </a:solidFill>
                <a:latin typeface="微软雅黑" panose="020B0503020204020204" pitchFamily="34" charset="-122"/>
                <a:ea typeface="微软雅黑" panose="020B0503020204020204" pitchFamily="34" charset="-122"/>
              </a:rPr>
              <a:t>。</a:t>
            </a:r>
          </a:p>
        </p:txBody>
      </p:sp>
      <p:sp>
        <p:nvSpPr>
          <p:cNvPr id="3" name="Rectangle 4"/>
          <p:cNvSpPr>
            <a:spLocks noChangeArrowheads="1"/>
          </p:cNvSpPr>
          <p:nvPr/>
        </p:nvSpPr>
        <p:spPr bwMode="auto">
          <a:xfrm>
            <a:off x="0"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595959"/>
              </a:solidFill>
            </a:endParaRPr>
          </a:p>
        </p:txBody>
      </p:sp>
      <p:sp>
        <p:nvSpPr>
          <p:cNvPr id="4" name="Chevron 3"/>
          <p:cNvSpPr/>
          <p:nvPr>
            <p:custDataLst>
              <p:tags r:id="rId1"/>
            </p:custDataLst>
          </p:nvPr>
        </p:nvSpPr>
        <p:spPr>
          <a:xfrm>
            <a:off x="1054100" y="1092200"/>
            <a:ext cx="21640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253023" y="1232159"/>
            <a:ext cx="1706880" cy="398780"/>
          </a:xfrm>
          <a:prstGeom prst="rect">
            <a:avLst/>
          </a:prstGeom>
          <a:noFill/>
        </p:spPr>
        <p:txBody>
          <a:bodyPr wrap="none" rtlCol="0">
            <a:spAutoFit/>
          </a:bodyPr>
          <a:lstStyle/>
          <a:p>
            <a:r>
              <a:rPr lang="zh-CN" sz="2000" dirty="0">
                <a:solidFill>
                  <a:srgbClr val="1369B2"/>
                </a:solidFill>
                <a:latin typeface="微软雅黑" panose="020B0503020204020204" pitchFamily="34" charset="-122"/>
                <a:ea typeface="微软雅黑" panose="020B0503020204020204" pitchFamily="34" charset="-122"/>
              </a:rPr>
              <a:t>数组使用注意</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数组的简单使用</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275330"/>
            <a:ext cx="5489575" cy="1043940"/>
            <a:chOff x="8472" y="5681"/>
            <a:chExt cx="8645" cy="1644"/>
          </a:xfrm>
        </p:grpSpPr>
        <p:sp>
          <p:nvSpPr>
            <p:cNvPr id="15" name="TextBox 35"/>
            <p:cNvSpPr txBox="1">
              <a:spLocks noChangeArrowheads="1"/>
            </p:cNvSpPr>
            <p:nvPr/>
          </p:nvSpPr>
          <p:spPr bwMode="auto">
            <a:xfrm>
              <a:off x="9159" y="5681"/>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数组的简单使用</a:t>
              </a:r>
              <a:r>
                <a:rPr lang="zh-CN" altLang="en-US" sz="2000" dirty="0">
                  <a:solidFill>
                    <a:srgbClr val="595959"/>
                  </a:solidFill>
                  <a:latin typeface="微软雅黑" panose="020B0503020204020204" pitchFamily="34" charset="-122"/>
                  <a:ea typeface="微软雅黑" panose="020B0503020204020204" pitchFamily="34" charset="-122"/>
                </a:rPr>
                <a:t>，能够访问数组中的元素的用法</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数组的简单使用</a:t>
            </a:r>
          </a:p>
        </p:txBody>
      </p:sp>
      <p:sp>
        <p:nvSpPr>
          <p:cNvPr id="4" name="文本框 3"/>
          <p:cNvSpPr txBox="1"/>
          <p:nvPr/>
        </p:nvSpPr>
        <p:spPr>
          <a:xfrm>
            <a:off x="3391535" y="923925"/>
            <a:ext cx="7085330" cy="101473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下面通过一个案例演示如何定义数组以及</a:t>
            </a:r>
            <a:r>
              <a:rPr lang="zh-CN" altLang="zh-CN" sz="2000" dirty="0">
                <a:solidFill>
                  <a:srgbClr val="1369B2"/>
                </a:solidFill>
                <a:latin typeface="微软雅黑" panose="020B0503020204020204" pitchFamily="34" charset="-122"/>
                <a:ea typeface="微软雅黑" panose="020B0503020204020204" pitchFamily="34" charset="-122"/>
              </a:rPr>
              <a:t>访问</a:t>
            </a:r>
            <a:r>
              <a:rPr lang="zh-CN" altLang="zh-CN" sz="2000" dirty="0">
                <a:solidFill>
                  <a:srgbClr val="595959"/>
                </a:solidFill>
                <a:latin typeface="微软雅黑" panose="020B0503020204020204" pitchFamily="34" charset="-122"/>
                <a:ea typeface="微软雅黑" panose="020B0503020204020204" pitchFamily="34" charset="-122"/>
              </a:rPr>
              <a:t>数组中的</a:t>
            </a:r>
            <a:r>
              <a:rPr lang="zh-CN" altLang="zh-CN" sz="2000" dirty="0">
                <a:solidFill>
                  <a:srgbClr val="1369B2"/>
                </a:solidFill>
                <a:latin typeface="微软雅黑" panose="020B0503020204020204" pitchFamily="34" charset="-122"/>
                <a:ea typeface="微软雅黑" panose="020B0503020204020204" pitchFamily="34" charset="-122"/>
              </a:rPr>
              <a:t>元素</a:t>
            </a:r>
            <a:r>
              <a:rPr lang="zh-CN" altLang="zh-CN" sz="2000" dirty="0">
                <a:solidFill>
                  <a:srgbClr val="595959"/>
                </a:solidFill>
                <a:latin typeface="微软雅黑" panose="020B0503020204020204" pitchFamily="34" charset="-122"/>
                <a:ea typeface="微软雅黑" panose="020B0503020204020204" pitchFamily="34" charset="-122"/>
              </a:rPr>
              <a:t>，具体代码如下所示。</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1468120" y="2405380"/>
            <a:ext cx="9288145" cy="3077845"/>
          </a:xfrm>
          <a:prstGeom prst="rect">
            <a:avLst/>
          </a:prstGeom>
        </p:spPr>
      </p:pic>
      <p:sp>
        <p:nvSpPr>
          <p:cNvPr id="5" name="矩形 4"/>
          <p:cNvSpPr/>
          <p:nvPr/>
        </p:nvSpPr>
        <p:spPr>
          <a:xfrm>
            <a:off x="1849120" y="2571115"/>
            <a:ext cx="8492490" cy="2797175"/>
          </a:xfrm>
          <a:prstGeom prst="rect">
            <a:avLst/>
          </a:prstGeom>
        </p:spPr>
        <p:txBody>
          <a:bodyPr wrap="square">
            <a:spAutoFit/>
          </a:bodyPr>
          <a:lstStyle/>
          <a:p>
            <a:pPr marL="0" lvl="1" algn="l" fontAlgn="auto">
              <a:lnSpc>
                <a:spcPct val="110000"/>
              </a:lnSpc>
            </a:pPr>
            <a:r>
              <a:rPr lang="zh-CN" altLang="zh-CN" sz="1600" dirty="0">
                <a:solidFill>
                  <a:srgbClr val="595959"/>
                </a:solidFill>
                <a:latin typeface="微软雅黑" panose="020B0503020204020204" pitchFamily="34" charset="-122"/>
                <a:ea typeface="微软雅黑" panose="020B0503020204020204" pitchFamily="34" charset="-122"/>
              </a:rPr>
              <a:t>public class Example22 {</a:t>
            </a:r>
          </a:p>
          <a:p>
            <a:pPr marL="0" lvl="1" algn="l" fontAlgn="auto">
              <a:lnSpc>
                <a:spcPct val="110000"/>
              </a:lnSpc>
            </a:pPr>
            <a:r>
              <a:rPr lang="zh-CN" altLang="zh-CN" sz="1600" dirty="0">
                <a:solidFill>
                  <a:srgbClr val="595959"/>
                </a:solidFill>
                <a:latin typeface="微软雅黑" panose="020B0503020204020204" pitchFamily="34" charset="-122"/>
                <a:ea typeface="微软雅黑" panose="020B0503020204020204" pitchFamily="34" charset="-122"/>
              </a:rPr>
              <a:t>	public static void main(String[] args) {</a:t>
            </a:r>
          </a:p>
          <a:p>
            <a:pPr marL="0" lvl="1" algn="l" fontAlgn="auto">
              <a:lnSpc>
                <a:spcPct val="110000"/>
              </a:lnSpc>
            </a:pPr>
            <a:r>
              <a:rPr lang="zh-CN" altLang="zh-CN" sz="1600" dirty="0">
                <a:solidFill>
                  <a:srgbClr val="595959"/>
                </a:solidFill>
                <a:latin typeface="微软雅黑" panose="020B0503020204020204" pitchFamily="34" charset="-122"/>
                <a:ea typeface="微软雅黑" panose="020B0503020204020204" pitchFamily="34" charset="-122"/>
              </a:rPr>
              <a:t>	            int[] arr;	                                   // 声明变量</a:t>
            </a:r>
          </a:p>
          <a:p>
            <a:pPr marL="0" lvl="1" algn="l" fontAlgn="auto">
              <a:lnSpc>
                <a:spcPct val="110000"/>
              </a:lnSpc>
            </a:pPr>
            <a:r>
              <a:rPr lang="zh-CN" altLang="zh-CN" sz="1600" dirty="0">
                <a:solidFill>
                  <a:srgbClr val="595959"/>
                </a:solidFill>
                <a:latin typeface="微软雅黑" panose="020B0503020204020204" pitchFamily="34" charset="-122"/>
                <a:ea typeface="微软雅黑" panose="020B0503020204020204" pitchFamily="34" charset="-122"/>
              </a:rPr>
              <a:t>	            arr = new int[3];	                 // 创建数组对象</a:t>
            </a:r>
          </a:p>
          <a:p>
            <a:pPr marL="0" lvl="1" algn="l" fontAlgn="auto">
              <a:lnSpc>
                <a:spcPct val="110000"/>
              </a:lnSpc>
            </a:pPr>
            <a:r>
              <a:rPr lang="zh-CN" altLang="zh-CN" sz="1600" dirty="0">
                <a:solidFill>
                  <a:srgbClr val="595959"/>
                </a:solidFill>
                <a:latin typeface="微软雅黑" panose="020B0503020204020204" pitchFamily="34" charset="-122"/>
                <a:ea typeface="微软雅黑" panose="020B0503020204020204" pitchFamily="34" charset="-122"/>
              </a:rPr>
              <a:t>	            System.out.println("arr[0]=" + arr[0])</a:t>
            </a:r>
            <a:r>
              <a:rPr lang="en-US" altLang="zh-CN" sz="1600" dirty="0">
                <a:solidFill>
                  <a:srgbClr val="595959"/>
                </a:solidFill>
                <a:latin typeface="微软雅黑" panose="020B0503020204020204" pitchFamily="34" charset="-122"/>
                <a:ea typeface="微软雅黑" panose="020B0503020204020204" pitchFamily="34" charset="-122"/>
              </a:rPr>
              <a:t>;</a:t>
            </a:r>
            <a:r>
              <a:rPr lang="zh-CN" altLang="zh-CN" sz="1600" dirty="0">
                <a:solidFill>
                  <a:srgbClr val="595959"/>
                </a:solidFill>
                <a:latin typeface="微软雅黑" panose="020B0503020204020204" pitchFamily="34" charset="-122"/>
                <a:ea typeface="微软雅黑" panose="020B0503020204020204" pitchFamily="34" charset="-122"/>
              </a:rPr>
              <a:t>// 访问数组中的第1个元素</a:t>
            </a:r>
          </a:p>
          <a:p>
            <a:pPr marL="0" lvl="1" algn="l" fontAlgn="auto">
              <a:lnSpc>
                <a:spcPct val="110000"/>
              </a:lnSpc>
            </a:pPr>
            <a:r>
              <a:rPr lang="zh-CN" altLang="zh-CN" sz="1600" dirty="0">
                <a:solidFill>
                  <a:srgbClr val="595959"/>
                </a:solidFill>
                <a:latin typeface="微软雅黑" panose="020B0503020204020204" pitchFamily="34" charset="-122"/>
                <a:ea typeface="微软雅黑" panose="020B0503020204020204" pitchFamily="34" charset="-122"/>
              </a:rPr>
              <a:t>	            System.out.println("arr[1]=" + arr[1]); // 访问数组中的第2个元素</a:t>
            </a:r>
          </a:p>
          <a:p>
            <a:pPr marL="0" lvl="1" algn="l" fontAlgn="auto">
              <a:lnSpc>
                <a:spcPct val="110000"/>
              </a:lnSpc>
            </a:pPr>
            <a:r>
              <a:rPr lang="zh-CN" altLang="zh-CN" sz="1600" dirty="0">
                <a:solidFill>
                  <a:srgbClr val="595959"/>
                </a:solidFill>
                <a:latin typeface="微软雅黑" panose="020B0503020204020204" pitchFamily="34" charset="-122"/>
                <a:ea typeface="微软雅黑" panose="020B0503020204020204" pitchFamily="34" charset="-122"/>
              </a:rPr>
              <a:t>	            System.out.println("arr[2]=" + arr[2]); // 访问数组中的第3个元素</a:t>
            </a:r>
          </a:p>
          <a:p>
            <a:pPr marL="0" lvl="1" algn="l" fontAlgn="auto">
              <a:lnSpc>
                <a:spcPct val="110000"/>
              </a:lnSpc>
            </a:pPr>
            <a:r>
              <a:rPr lang="zh-CN" altLang="zh-CN" sz="1600" dirty="0">
                <a:solidFill>
                  <a:srgbClr val="595959"/>
                </a:solidFill>
                <a:latin typeface="微软雅黑" panose="020B0503020204020204" pitchFamily="34" charset="-122"/>
                <a:ea typeface="微软雅黑" panose="020B0503020204020204" pitchFamily="34" charset="-122"/>
              </a:rPr>
              <a:t>	            System.out.println("数组的长度是：" + arr.length); // 打印数组长度</a:t>
            </a:r>
          </a:p>
          <a:p>
            <a:pPr marL="0" lvl="1" algn="l" fontAlgn="auto">
              <a:lnSpc>
                <a:spcPct val="110000"/>
              </a:lnSpc>
            </a:pPr>
            <a:r>
              <a:rPr lang="zh-CN" altLang="zh-CN" sz="1600" dirty="0">
                <a:solidFill>
                  <a:srgbClr val="595959"/>
                </a:solidFill>
                <a:latin typeface="微软雅黑" panose="020B0503020204020204" pitchFamily="34" charset="-122"/>
                <a:ea typeface="微软雅黑" panose="020B0503020204020204" pitchFamily="34" charset="-122"/>
              </a:rPr>
              <a:t>	}</a:t>
            </a:r>
          </a:p>
          <a:p>
            <a:pPr marL="0" lvl="1" algn="l" fontAlgn="auto">
              <a:lnSpc>
                <a:spcPct val="110000"/>
              </a:lnSpc>
            </a:pPr>
            <a:r>
              <a:rPr lang="zh-CN" altLang="zh-CN" sz="1600" dirty="0">
                <a:solidFill>
                  <a:srgbClr val="595959"/>
                </a:solidFill>
                <a:latin typeface="微软雅黑" panose="020B0503020204020204" pitchFamily="34" charset="-122"/>
                <a:ea typeface="微软雅黑" panose="020B0503020204020204" pitchFamily="34" charset="-122"/>
              </a:rPr>
              <a:t>}</a:t>
            </a:r>
          </a:p>
        </p:txBody>
      </p:sp>
      <p:sp>
        <p:nvSpPr>
          <p:cNvPr id="2"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中的注释</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143635" y="1177290"/>
            <a:ext cx="33947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916598" y="1317249"/>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注释嵌套使用</a:t>
            </a:r>
          </a:p>
        </p:txBody>
      </p:sp>
      <p:sp>
        <p:nvSpPr>
          <p:cNvPr id="5" name="文本框 4"/>
          <p:cNvSpPr txBox="1"/>
          <p:nvPr/>
        </p:nvSpPr>
        <p:spPr>
          <a:xfrm>
            <a:off x="1143635" y="1956435"/>
            <a:ext cx="8826500" cy="553085"/>
          </a:xfrm>
          <a:prstGeom prst="rect">
            <a:avLst/>
          </a:prstGeom>
          <a:noFill/>
        </p:spPr>
        <p:txBody>
          <a:bodyPr wrap="square" rtlCol="0">
            <a:spAutoFit/>
          </a:bodyPr>
          <a:lstStyle/>
          <a:p>
            <a:pPr algn="l">
              <a:lnSpc>
                <a:spcPct val="150000"/>
              </a:lnSpc>
              <a:buClrTx/>
              <a:buSzTx/>
              <a:buNone/>
            </a:pPr>
            <a:r>
              <a:rPr lang="en-US" altLang="zh-CN" sz="2000" dirty="0">
                <a:solidFill>
                  <a:srgbClr val="595959"/>
                </a:solidFill>
                <a:latin typeface="微软雅黑" panose="020B0503020204020204" pitchFamily="34" charset="-122"/>
                <a:ea typeface="微软雅黑" panose="020B0503020204020204" pitchFamily="34" charset="-122"/>
                <a:sym typeface="+mn-ea"/>
              </a:rPr>
              <a:t>2</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多行注释“</a:t>
            </a:r>
            <a:r>
              <a:rPr lang="en-US" altLang="zh-CN" sz="2000" dirty="0">
                <a:solidFill>
                  <a:srgbClr val="1369B2"/>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”中不能嵌套使用多行注释“</a:t>
            </a:r>
            <a:r>
              <a:rPr lang="en-US" altLang="zh-CN" sz="2000" dirty="0">
                <a:solidFill>
                  <a:srgbClr val="1369B2"/>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a:t>
            </a:r>
            <a:r>
              <a:rPr lang="zh-CN" altLang="zh-CN" sz="2000" dirty="0">
                <a:solidFill>
                  <a:srgbClr val="595959"/>
                </a:solidFill>
                <a:latin typeface="微软雅黑" panose="020B0503020204020204" pitchFamily="34" charset="-122"/>
                <a:ea typeface="微软雅黑" panose="020B0503020204020204" pitchFamily="34" charset="-122"/>
                <a:sym typeface="+mn-ea"/>
              </a:rPr>
              <a:t>，具体示例如下。</a:t>
            </a:r>
            <a:endParaRPr lang="en-US"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9" name="图片 8"/>
          <p:cNvPicPr>
            <a:picLocks noChangeAspect="1"/>
          </p:cNvPicPr>
          <p:nvPr/>
        </p:nvPicPr>
        <p:blipFill>
          <a:blip r:embed="rId4"/>
          <a:stretch>
            <a:fillRect/>
          </a:stretch>
        </p:blipFill>
        <p:spPr>
          <a:xfrm>
            <a:off x="2005965" y="2910205"/>
            <a:ext cx="8178800" cy="1763395"/>
          </a:xfrm>
          <a:prstGeom prst="rect">
            <a:avLst/>
          </a:prstGeom>
        </p:spPr>
      </p:pic>
      <p:sp>
        <p:nvSpPr>
          <p:cNvPr id="10" name="矩形 9"/>
          <p:cNvSpPr/>
          <p:nvPr/>
        </p:nvSpPr>
        <p:spPr>
          <a:xfrm>
            <a:off x="2438400" y="2921000"/>
            <a:ext cx="7531100" cy="1753235"/>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	/*int c = 10;*/</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	int x=5;</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a:t>
            </a:r>
          </a:p>
        </p:txBody>
      </p:sp>
      <p:sp>
        <p:nvSpPr>
          <p:cNvPr id="21" name="文本框 20"/>
          <p:cNvSpPr txBox="1"/>
          <p:nvPr/>
        </p:nvSpPr>
        <p:spPr>
          <a:xfrm>
            <a:off x="1143635" y="4965700"/>
            <a:ext cx="9500870" cy="1014730"/>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上面</a:t>
            </a:r>
            <a:r>
              <a:rPr lang="zh-CN" sz="2000" dirty="0">
                <a:solidFill>
                  <a:srgbClr val="595959"/>
                </a:solidFill>
                <a:latin typeface="微软雅黑" panose="020B0503020204020204" pitchFamily="34" charset="-122"/>
                <a:ea typeface="微软雅黑" panose="020B0503020204020204" pitchFamily="34" charset="-122"/>
                <a:cs typeface="+mn-ea"/>
              </a:rPr>
              <a:t>这</a:t>
            </a:r>
            <a:r>
              <a:rPr sz="2000" dirty="0">
                <a:solidFill>
                  <a:srgbClr val="595959"/>
                </a:solidFill>
                <a:latin typeface="微软雅黑" panose="020B0503020204020204" pitchFamily="34" charset="-122"/>
                <a:ea typeface="微软雅黑" panose="020B0503020204020204" pitchFamily="34" charset="-122"/>
                <a:cs typeface="+mn-ea"/>
              </a:rPr>
              <a:t>种情况的代码就无法通过编译，原因在于第一个 “/*”会和第一个“*/”进行配对，而第二个“*/”则找不到匹配，就会编译失败</a:t>
            </a:r>
            <a:r>
              <a:rPr lang="en-US" sz="20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数组的简单使用</a:t>
            </a:r>
          </a:p>
        </p:txBody>
      </p:sp>
      <p:sp>
        <p:nvSpPr>
          <p:cNvPr id="4" name="Chevron 3"/>
          <p:cNvSpPr/>
          <p:nvPr>
            <p:custDataLst>
              <p:tags r:id="rId1"/>
            </p:custDataLst>
          </p:nvPr>
        </p:nvSpPr>
        <p:spPr>
          <a:xfrm>
            <a:off x="1054100" y="1092200"/>
            <a:ext cx="2510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468288"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a:t>
            </a:r>
            <a:r>
              <a:rPr lang="zh-CN" altLang="en-US" sz="2000" dirty="0">
                <a:solidFill>
                  <a:srgbClr val="1369B2"/>
                </a:solidFill>
                <a:latin typeface="微软雅黑" panose="020B0503020204020204" pitchFamily="34" charset="-122"/>
                <a:ea typeface="微软雅黑" panose="020B0503020204020204" pitchFamily="34" charset="-122"/>
                <a:sym typeface="+mn-ea"/>
              </a:rPr>
              <a:t>一</a:t>
            </a:r>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6" name="文本框 5"/>
          <p:cNvSpPr txBox="1"/>
          <p:nvPr/>
        </p:nvSpPr>
        <p:spPr>
          <a:xfrm>
            <a:off x="3509010" y="1106170"/>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 name="图片 1"/>
          <p:cNvPicPr>
            <a:picLocks noChangeAspect="1"/>
          </p:cNvPicPr>
          <p:nvPr/>
        </p:nvPicPr>
        <p:blipFill>
          <a:blip r:embed="rId4"/>
          <a:stretch>
            <a:fillRect/>
          </a:stretch>
        </p:blipFill>
        <p:spPr>
          <a:xfrm>
            <a:off x="3265805" y="2259648"/>
            <a:ext cx="5657763" cy="2340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数组的简单使用</a:t>
            </a:r>
          </a:p>
        </p:txBody>
      </p:sp>
      <p:sp>
        <p:nvSpPr>
          <p:cNvPr id="4" name="Chevron 3"/>
          <p:cNvSpPr/>
          <p:nvPr>
            <p:custDataLst>
              <p:tags r:id="rId1"/>
            </p:custDataLst>
          </p:nvPr>
        </p:nvSpPr>
        <p:spPr>
          <a:xfrm>
            <a:off x="1143635" y="132905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469014"/>
            <a:ext cx="246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a:t>
            </a:r>
            <a:r>
              <a:rPr lang="zh-CN" altLang="en-US" sz="2000" dirty="0">
                <a:solidFill>
                  <a:srgbClr val="1369B2"/>
                </a:solidFill>
                <a:latin typeface="微软雅黑" panose="020B0503020204020204" pitchFamily="34" charset="-122"/>
                <a:ea typeface="微软雅黑" panose="020B0503020204020204" pitchFamily="34" charset="-122"/>
                <a:sym typeface="+mn-ea"/>
              </a:rPr>
              <a:t>一</a:t>
            </a:r>
            <a:r>
              <a:rPr lang="zh-CN" sz="2000" dirty="0">
                <a:solidFill>
                  <a:srgbClr val="1369B2"/>
                </a:solidFill>
                <a:latin typeface="微软雅黑" panose="020B0503020204020204" pitchFamily="34" charset="-122"/>
                <a:ea typeface="微软雅黑" panose="020B0503020204020204" pitchFamily="34" charset="-122"/>
              </a:rPr>
              <a:t>运行结果分析</a:t>
            </a:r>
          </a:p>
        </p:txBody>
      </p:sp>
      <p:sp>
        <p:nvSpPr>
          <p:cNvPr id="6" name="文本框 5"/>
          <p:cNvSpPr txBox="1"/>
          <p:nvPr/>
        </p:nvSpPr>
        <p:spPr>
          <a:xfrm>
            <a:off x="1464945" y="2835275"/>
            <a:ext cx="9259570" cy="147637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从案例一的运行结果图可以看出，数组的长度为3，且三个元素</a:t>
            </a:r>
            <a:r>
              <a:rPr lang="zh-CN" altLang="zh-CN" sz="2000" dirty="0">
                <a:solidFill>
                  <a:srgbClr val="1369B2"/>
                </a:solidFill>
                <a:latin typeface="微软雅黑" panose="020B0503020204020204" pitchFamily="34" charset="-122"/>
                <a:ea typeface="微软雅黑" panose="020B0503020204020204" pitchFamily="34" charset="-122"/>
                <a:cs typeface="+mn-ea"/>
              </a:rPr>
              <a:t>初始值</a:t>
            </a:r>
            <a:r>
              <a:rPr lang="zh-CN" altLang="zh-CN" sz="2000" dirty="0">
                <a:solidFill>
                  <a:srgbClr val="595959"/>
                </a:solidFill>
                <a:latin typeface="微软雅黑" panose="020B0503020204020204" pitchFamily="34" charset="-122"/>
                <a:ea typeface="微软雅黑" panose="020B0503020204020204" pitchFamily="34" charset="-122"/>
                <a:cs typeface="+mn-ea"/>
              </a:rPr>
              <a:t>都为0，这是因为当数组被成功创建后，如果没有给数组元素赋值，则数组中元素会被自动赋予一个</a:t>
            </a:r>
            <a:r>
              <a:rPr lang="zh-CN" altLang="zh-CN" sz="2000" dirty="0">
                <a:solidFill>
                  <a:srgbClr val="1369B2"/>
                </a:solidFill>
                <a:latin typeface="微软雅黑" panose="020B0503020204020204" pitchFamily="34" charset="-122"/>
                <a:ea typeface="微软雅黑" panose="020B0503020204020204" pitchFamily="34" charset="-122"/>
                <a:cs typeface="+mn-ea"/>
              </a:rPr>
              <a:t>默认值</a:t>
            </a:r>
            <a:r>
              <a:rPr lang="zh-CN" altLang="zh-CN" sz="2000" dirty="0">
                <a:solidFill>
                  <a:srgbClr val="595959"/>
                </a:solidFill>
                <a:latin typeface="微软雅黑" panose="020B0503020204020204" pitchFamily="34" charset="-122"/>
                <a:ea typeface="微软雅黑" panose="020B0503020204020204" pitchFamily="34" charset="-122"/>
                <a:cs typeface="+mn-ea"/>
              </a:rPr>
              <a:t>，根据元素类型的不同，默认初始化的值也是不一样的。</a:t>
            </a:r>
          </a:p>
        </p:txBody>
      </p:sp>
      <p:sp>
        <p:nvSpPr>
          <p:cNvPr id="9" name="圆角矩形 8"/>
          <p:cNvSpPr/>
          <p:nvPr/>
        </p:nvSpPr>
        <p:spPr>
          <a:xfrm>
            <a:off x="1163320" y="2519045"/>
            <a:ext cx="9864090" cy="21958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1904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23989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数组的简单使用</a:t>
            </a:r>
          </a:p>
        </p:txBody>
      </p:sp>
      <p:sp>
        <p:nvSpPr>
          <p:cNvPr id="4" name="文本框 3"/>
          <p:cNvSpPr txBox="1"/>
          <p:nvPr/>
        </p:nvSpPr>
        <p:spPr>
          <a:xfrm>
            <a:off x="5039360" y="980440"/>
            <a:ext cx="6284595" cy="101473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根据元素类型的不同，默认初始化的值也是不一样的。不同类型数组元素的默认值如</a:t>
            </a:r>
            <a:r>
              <a:rPr lang="zh-CN" sz="2000" dirty="0">
                <a:solidFill>
                  <a:srgbClr val="595959"/>
                </a:solidFill>
                <a:latin typeface="微软雅黑" panose="020B0503020204020204" pitchFamily="34" charset="-122"/>
                <a:ea typeface="微软雅黑" panose="020B0503020204020204" pitchFamily="34" charset="-122"/>
              </a:rPr>
              <a:t>下表</a:t>
            </a:r>
            <a:r>
              <a:rPr lang="zh-CN" altLang="zh-CN" sz="2000" dirty="0">
                <a:solidFill>
                  <a:srgbClr val="595959"/>
                </a:solidFill>
                <a:latin typeface="微软雅黑" panose="020B0503020204020204" pitchFamily="34" charset="-122"/>
                <a:ea typeface="微软雅黑" panose="020B0503020204020204" pitchFamily="34" charset="-122"/>
              </a:rPr>
              <a:t>所示。</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2" name="Chevron 3"/>
          <p:cNvSpPr/>
          <p:nvPr>
            <p:custDataLst>
              <p:tags r:id="rId1"/>
            </p:custDataLst>
          </p:nvPr>
        </p:nvSpPr>
        <p:spPr>
          <a:xfrm>
            <a:off x="1143635" y="1185545"/>
            <a:ext cx="38950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14313" y="1325504"/>
            <a:ext cx="3230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不同类型数组元素的默认值</a:t>
            </a:r>
          </a:p>
        </p:txBody>
      </p:sp>
      <p:graphicFrame>
        <p:nvGraphicFramePr>
          <p:cNvPr id="15" name="表格 14"/>
          <p:cNvGraphicFramePr>
            <a:graphicFrameLocks noGrp="1"/>
          </p:cNvGraphicFramePr>
          <p:nvPr>
            <p:custDataLst>
              <p:tags r:id="rId2"/>
            </p:custDataLst>
          </p:nvPr>
        </p:nvGraphicFramePr>
        <p:xfrm>
          <a:off x="1663372" y="2282984"/>
          <a:ext cx="9208135" cy="2764790"/>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数据类型</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默认初始化值</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byte、short、int、long</a:t>
                      </a:r>
                    </a:p>
                  </a:txBody>
                  <a:tcPr marL="68580" marR="68580" marT="0" marB="0" anchor="ctr">
                    <a:solidFill>
                      <a:srgbClr val="F2F2F2"/>
                    </a:solidFill>
                  </a:tcPr>
                </a:tc>
                <a:tc>
                  <a:txBody>
                    <a:bodyPr/>
                    <a:lstStyle/>
                    <a:p>
                      <a:pPr algn="l">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0</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float、double</a:t>
                      </a:r>
                    </a:p>
                  </a:txBody>
                  <a:tcPr marL="68580" marR="68580" marT="0" marB="0" anchor="ctr">
                    <a:solidFill>
                      <a:srgbClr val="F2F2F2"/>
                    </a:solidFill>
                  </a:tcPr>
                </a:tc>
                <a:tc>
                  <a:txBody>
                    <a:bodyPr/>
                    <a:lstStyle/>
                    <a:p>
                      <a:pPr algn="l">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0.0</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char</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一个空字符，即’\u0000’</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引用数据类型</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null，表示变量不引用任何对象</a:t>
                      </a:r>
                    </a:p>
                  </a:txBody>
                  <a:tcPr marL="68580" marR="68580" marT="0" marB="0">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数组的简单使用</a:t>
            </a:r>
          </a:p>
        </p:txBody>
      </p:sp>
      <p:sp>
        <p:nvSpPr>
          <p:cNvPr id="4" name="文本框 3"/>
          <p:cNvSpPr txBox="1"/>
          <p:nvPr/>
        </p:nvSpPr>
        <p:spPr>
          <a:xfrm>
            <a:off x="3890645" y="1099820"/>
            <a:ext cx="7398385" cy="55308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通过一个案例学习如何为数组的元素赋值，</a:t>
            </a:r>
            <a:r>
              <a:rPr lang="zh-CN" sz="2000" dirty="0">
                <a:solidFill>
                  <a:srgbClr val="595959"/>
                </a:solidFill>
                <a:latin typeface="微软雅黑" panose="020B0503020204020204" pitchFamily="34" charset="-122"/>
                <a:ea typeface="微软雅黑" panose="020B0503020204020204" pitchFamily="34" charset="-122"/>
              </a:rPr>
              <a:t>具体代码如下</a:t>
            </a:r>
            <a:r>
              <a:rPr lang="zh-CN" altLang="zh-CN" sz="2000" dirty="0">
                <a:solidFill>
                  <a:srgbClr val="595959"/>
                </a:solidFill>
                <a:latin typeface="微软雅黑" panose="020B0503020204020204" pitchFamily="34" charset="-122"/>
                <a:ea typeface="微软雅黑" panose="020B0503020204020204" pitchFamily="34" charset="-122"/>
              </a:rPr>
              <a:t>所示。</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1554480" y="2310765"/>
            <a:ext cx="9080500" cy="3425190"/>
          </a:xfrm>
          <a:prstGeom prst="rect">
            <a:avLst/>
          </a:prstGeom>
        </p:spPr>
      </p:pic>
      <p:sp>
        <p:nvSpPr>
          <p:cNvPr id="3" name="矩形 2"/>
          <p:cNvSpPr/>
          <p:nvPr/>
        </p:nvSpPr>
        <p:spPr>
          <a:xfrm>
            <a:off x="1875790" y="2310765"/>
            <a:ext cx="8437245" cy="3338195"/>
          </a:xfrm>
          <a:prstGeom prst="rect">
            <a:avLst/>
          </a:prstGeom>
        </p:spPr>
        <p:txBody>
          <a:bodyPr wrap="square">
            <a:spAutoFit/>
          </a:bodyPr>
          <a:lstStyle/>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public class Example23 {</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public static void main(String[] args) {</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int[] arr = new int[4]; // 定义可以存储4个元素的整数类型数组</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arr[0] = 1; // 为第1个元素赋值1</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arr[1] = 2; // 为第2个元素赋值2</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//依次打印数组中每个元素的值</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System.out.println("arr[0]=" + arr[0]);</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System.out.println("arr[1]=" + arr[1]);</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System.out.println("arr[2]=" + arr[2]);</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System.out.println("arr[3]=" + arr[3]);</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a:t>
            </a:r>
          </a:p>
        </p:txBody>
      </p:sp>
      <p:sp>
        <p:nvSpPr>
          <p:cNvPr id="2"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68288"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数组的简单使用</a:t>
            </a:r>
          </a:p>
        </p:txBody>
      </p:sp>
      <p:sp>
        <p:nvSpPr>
          <p:cNvPr id="4" name="Chevron 3"/>
          <p:cNvSpPr/>
          <p:nvPr>
            <p:custDataLst>
              <p:tags r:id="rId1"/>
            </p:custDataLst>
          </p:nvPr>
        </p:nvSpPr>
        <p:spPr>
          <a:xfrm>
            <a:off x="1054100" y="1092200"/>
            <a:ext cx="2510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7" name="文本框 6"/>
          <p:cNvSpPr txBox="1"/>
          <p:nvPr/>
        </p:nvSpPr>
        <p:spPr>
          <a:xfrm>
            <a:off x="3724275" y="1106170"/>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1"/>
          <p:cNvPicPr>
            <a:picLocks noChangeAspect="1"/>
          </p:cNvPicPr>
          <p:nvPr/>
        </p:nvPicPr>
        <p:blipFill>
          <a:blip r:embed="rId4"/>
          <a:stretch>
            <a:fillRect/>
          </a:stretch>
        </p:blipFill>
        <p:spPr>
          <a:xfrm>
            <a:off x="3135313" y="2205673"/>
            <a:ext cx="5918374" cy="2448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数组的简单使用</a:t>
            </a:r>
          </a:p>
        </p:txBody>
      </p:sp>
      <p:sp>
        <p:nvSpPr>
          <p:cNvPr id="5" name="文本框 4"/>
          <p:cNvSpPr txBox="1"/>
          <p:nvPr/>
        </p:nvSpPr>
        <p:spPr>
          <a:xfrm>
            <a:off x="1143635" y="1935480"/>
            <a:ext cx="10088880" cy="1476375"/>
          </a:xfrm>
          <a:prstGeom prst="rect">
            <a:avLst/>
          </a:prstGeom>
          <a:noFill/>
        </p:spPr>
        <p:txBody>
          <a:bodyPr wrap="square" rtlCol="0">
            <a:spAutoFit/>
          </a:bodyPr>
          <a:lstStyle/>
          <a:p>
            <a:pPr indent="0" algn="just" fontAlgn="auto">
              <a:lnSpc>
                <a:spcPct val="150000"/>
              </a:lnSpc>
            </a:pPr>
            <a:r>
              <a:rPr altLang="zh-CN" sz="2000" dirty="0">
                <a:solidFill>
                  <a:srgbClr val="595959"/>
                </a:solidFill>
                <a:latin typeface="微软雅黑" panose="020B0503020204020204" pitchFamily="34" charset="-122"/>
                <a:ea typeface="微软雅黑" panose="020B0503020204020204" pitchFamily="34" charset="-122"/>
              </a:rPr>
              <a:t>在</a:t>
            </a:r>
            <a:r>
              <a:rPr altLang="zh-CN" sz="2000" dirty="0">
                <a:solidFill>
                  <a:srgbClr val="1369B2"/>
                </a:solidFill>
                <a:latin typeface="微软雅黑" panose="020B0503020204020204" pitchFamily="34" charset="-122"/>
                <a:ea typeface="微软雅黑" panose="020B0503020204020204" pitchFamily="34" charset="-122"/>
              </a:rPr>
              <a:t>定义数组</a:t>
            </a:r>
            <a:r>
              <a:rPr altLang="zh-CN" sz="2000" dirty="0">
                <a:solidFill>
                  <a:srgbClr val="595959"/>
                </a:solidFill>
                <a:latin typeface="微软雅黑" panose="020B0503020204020204" pitchFamily="34" charset="-122"/>
                <a:ea typeface="微软雅黑" panose="020B0503020204020204" pitchFamily="34" charset="-122"/>
              </a:rPr>
              <a:t>时只指定数组的长度，由系统自动为元素赋初值的方式称作</a:t>
            </a:r>
            <a:r>
              <a:rPr altLang="zh-CN" sz="2000" dirty="0">
                <a:solidFill>
                  <a:srgbClr val="1369B2"/>
                </a:solidFill>
                <a:latin typeface="微软雅黑" panose="020B0503020204020204" pitchFamily="34" charset="-122"/>
                <a:ea typeface="微软雅黑" panose="020B0503020204020204" pitchFamily="34" charset="-122"/>
              </a:rPr>
              <a:t>动态初始化</a:t>
            </a:r>
            <a:r>
              <a:rPr altLang="zh-CN" sz="2000" dirty="0">
                <a:solidFill>
                  <a:srgbClr val="595959"/>
                </a:solidFill>
                <a:latin typeface="微软雅黑" panose="020B0503020204020204" pitchFamily="34" charset="-122"/>
                <a:ea typeface="微软雅黑" panose="020B0503020204020204" pitchFamily="34" charset="-122"/>
              </a:rPr>
              <a:t>。在初始化数组时还有一种方式叫做</a:t>
            </a:r>
            <a:r>
              <a:rPr altLang="zh-CN" sz="2000" dirty="0">
                <a:solidFill>
                  <a:srgbClr val="1369B2"/>
                </a:solidFill>
                <a:latin typeface="微软雅黑" panose="020B0503020204020204" pitchFamily="34" charset="-122"/>
                <a:ea typeface="微软雅黑" panose="020B0503020204020204" pitchFamily="34" charset="-122"/>
              </a:rPr>
              <a:t>静态初始化</a:t>
            </a:r>
            <a:r>
              <a:rPr altLang="zh-CN" sz="2000" dirty="0">
                <a:solidFill>
                  <a:srgbClr val="595959"/>
                </a:solidFill>
                <a:latin typeface="微软雅黑" panose="020B0503020204020204" pitchFamily="34" charset="-122"/>
                <a:ea typeface="微软雅黑" panose="020B0503020204020204" pitchFamily="34" charset="-122"/>
              </a:rPr>
              <a:t>，就是在定义数组的同时就为数组的每个元素赋值。数组的</a:t>
            </a:r>
            <a:r>
              <a:rPr altLang="zh-CN" sz="2000" dirty="0">
                <a:solidFill>
                  <a:srgbClr val="1369B2"/>
                </a:solidFill>
                <a:latin typeface="微软雅黑" panose="020B0503020204020204" pitchFamily="34" charset="-122"/>
                <a:ea typeface="微软雅黑" panose="020B0503020204020204" pitchFamily="34" charset="-122"/>
              </a:rPr>
              <a:t>静态初始化</a:t>
            </a:r>
            <a:r>
              <a:rPr altLang="zh-CN" sz="2000" dirty="0">
                <a:solidFill>
                  <a:srgbClr val="595959"/>
                </a:solidFill>
                <a:latin typeface="微软雅黑" panose="020B0503020204020204" pitchFamily="34" charset="-122"/>
                <a:ea typeface="微软雅黑" panose="020B0503020204020204" pitchFamily="34" charset="-122"/>
              </a:rPr>
              <a:t>有以下两种方式</a:t>
            </a:r>
            <a:r>
              <a:rPr lang="zh-CN" sz="2000" dirty="0">
                <a:solidFill>
                  <a:srgbClr val="595959"/>
                </a:solidFill>
                <a:latin typeface="微软雅黑" panose="020B0503020204020204" pitchFamily="34" charset="-122"/>
                <a:ea typeface="微软雅黑" panose="020B0503020204020204" pitchFamily="34" charset="-122"/>
              </a:rPr>
              <a:t>。</a:t>
            </a:r>
          </a:p>
        </p:txBody>
      </p:sp>
      <p:sp>
        <p:nvSpPr>
          <p:cNvPr id="2" name="Chevron 3"/>
          <p:cNvSpPr/>
          <p:nvPr>
            <p:custDataLst>
              <p:tags r:id="rId1"/>
            </p:custDataLst>
          </p:nvPr>
        </p:nvSpPr>
        <p:spPr>
          <a:xfrm>
            <a:off x="1054100" y="1092200"/>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24778" y="1232159"/>
            <a:ext cx="2722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数组的静态初始化方式</a:t>
            </a:r>
          </a:p>
        </p:txBody>
      </p:sp>
      <p:pic>
        <p:nvPicPr>
          <p:cNvPr id="7" name="图片 6"/>
          <p:cNvPicPr>
            <a:picLocks noChangeAspect="1"/>
          </p:cNvPicPr>
          <p:nvPr>
            <p:custDataLst>
              <p:tags r:id="rId2"/>
            </p:custDataLst>
          </p:nvPr>
        </p:nvPicPr>
        <p:blipFill>
          <a:blip r:embed="rId5"/>
          <a:stretch>
            <a:fillRect/>
          </a:stretch>
        </p:blipFill>
        <p:spPr>
          <a:xfrm>
            <a:off x="3392170" y="3815080"/>
            <a:ext cx="5405120" cy="1556385"/>
          </a:xfrm>
          <a:prstGeom prst="rect">
            <a:avLst/>
          </a:prstGeom>
        </p:spPr>
      </p:pic>
      <p:sp>
        <p:nvSpPr>
          <p:cNvPr id="8" name="矩形 7"/>
          <p:cNvSpPr/>
          <p:nvPr/>
        </p:nvSpPr>
        <p:spPr>
          <a:xfrm>
            <a:off x="3646805" y="4131945"/>
            <a:ext cx="4896485" cy="922020"/>
          </a:xfrm>
          <a:prstGeom prst="rect">
            <a:avLst/>
          </a:prstGeom>
        </p:spPr>
        <p:txBody>
          <a:bodyPr wrap="square">
            <a:spAutoFit/>
          </a:bodyPr>
          <a:lstStyle/>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类型[] 数组名 = new 类型[]{元素,元素,……};</a:t>
            </a: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类型[] 数组名 = {元素,元素,元素,……}; </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数组的简单使用</a:t>
            </a:r>
          </a:p>
        </p:txBody>
      </p:sp>
      <p:sp>
        <p:nvSpPr>
          <p:cNvPr id="2" name="文本框 1"/>
          <p:cNvSpPr txBox="1"/>
          <p:nvPr/>
        </p:nvSpPr>
        <p:spPr>
          <a:xfrm>
            <a:off x="3890645" y="1099820"/>
            <a:ext cx="7398385" cy="55308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通过一个案例</a:t>
            </a:r>
            <a:r>
              <a:rPr lang="zh-CN" altLang="zh-CN" sz="20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演示数组</a:t>
            </a:r>
            <a:r>
              <a:rPr lang="zh-CN" altLang="zh-CN" sz="20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sym typeface="+mn-ea"/>
              </a:rPr>
              <a:t>静态初始化</a:t>
            </a:r>
            <a:r>
              <a:rPr lang="zh-CN" altLang="zh-CN" sz="20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的效果</a:t>
            </a:r>
            <a:r>
              <a:rPr lang="zh-CN" altLang="zh-CN" sz="2000" dirty="0">
                <a:solidFill>
                  <a:srgbClr val="595959"/>
                </a:solidFill>
                <a:latin typeface="微软雅黑" panose="020B0503020204020204" pitchFamily="34" charset="-122"/>
                <a:ea typeface="微软雅黑" panose="020B0503020204020204" pitchFamily="34" charset="-122"/>
              </a:rPr>
              <a:t>，</a:t>
            </a:r>
            <a:r>
              <a:rPr lang="zh-CN" sz="2000" dirty="0">
                <a:solidFill>
                  <a:srgbClr val="595959"/>
                </a:solidFill>
                <a:latin typeface="微软雅黑" panose="020B0503020204020204" pitchFamily="34" charset="-122"/>
                <a:ea typeface="微软雅黑" panose="020B0503020204020204" pitchFamily="34" charset="-122"/>
              </a:rPr>
              <a:t>具体代码如下</a:t>
            </a:r>
            <a:r>
              <a:rPr lang="zh-CN" altLang="zh-CN" sz="2000" dirty="0">
                <a:solidFill>
                  <a:srgbClr val="595959"/>
                </a:solidFill>
                <a:latin typeface="微软雅黑" panose="020B0503020204020204" pitchFamily="34" charset="-122"/>
                <a:ea typeface="微软雅黑" panose="020B0503020204020204" pitchFamily="34" charset="-122"/>
              </a:rPr>
              <a:t>所示。</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2516505" y="2387600"/>
            <a:ext cx="7157085" cy="3004820"/>
          </a:xfrm>
          <a:prstGeom prst="rect">
            <a:avLst/>
          </a:prstGeom>
        </p:spPr>
      </p:pic>
      <p:sp>
        <p:nvSpPr>
          <p:cNvPr id="7" name="矩形 6"/>
          <p:cNvSpPr/>
          <p:nvPr/>
        </p:nvSpPr>
        <p:spPr>
          <a:xfrm>
            <a:off x="2731770" y="2491105"/>
            <a:ext cx="6726555" cy="2797175"/>
          </a:xfrm>
          <a:prstGeom prst="rect">
            <a:avLst/>
          </a:prstGeom>
        </p:spPr>
        <p:txBody>
          <a:bodyPr wrap="square">
            <a:spAutoFit/>
          </a:bodyPr>
          <a:lstStyle/>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public class Example24 {</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public static void main(String[] args) {</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int[] arr = { 1, 2, 3, 4 }; 	// 静态初始化</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//依次访问数组中的元素</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System.out.println("arr[0] = " + arr[0]);</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System.out.println("arr[1] = " + arr[1]);</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System.out.println("arr[2] = " + arr[2]);</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System.out.println("arr[3] = " + arr[3]);</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a:t>
            </a:r>
          </a:p>
        </p:txBody>
      </p:sp>
      <p:sp>
        <p:nvSpPr>
          <p:cNvPr id="8"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468288"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案例三演示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数组的简单使用</a:t>
            </a:r>
          </a:p>
        </p:txBody>
      </p:sp>
      <p:sp>
        <p:nvSpPr>
          <p:cNvPr id="4" name="Chevron 3"/>
          <p:cNvSpPr/>
          <p:nvPr>
            <p:custDataLst>
              <p:tags r:id="rId1"/>
            </p:custDataLst>
          </p:nvPr>
        </p:nvSpPr>
        <p:spPr>
          <a:xfrm>
            <a:off x="1054100" y="1092200"/>
            <a:ext cx="2510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468288"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案例三运行结果</a:t>
            </a:r>
          </a:p>
        </p:txBody>
      </p:sp>
      <p:sp>
        <p:nvSpPr>
          <p:cNvPr id="3" name="文本框 2"/>
          <p:cNvSpPr txBox="1"/>
          <p:nvPr/>
        </p:nvSpPr>
        <p:spPr>
          <a:xfrm>
            <a:off x="3509010" y="1177925"/>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42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6716" y="2135370"/>
            <a:ext cx="6018451" cy="248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300" y="975267"/>
            <a:ext cx="944034" cy="944034"/>
          </a:xfrm>
          <a:prstGeom prst="rect">
            <a:avLst/>
          </a:prstGeom>
        </p:spPr>
      </p:pic>
      <p:sp>
        <p:nvSpPr>
          <p:cNvPr id="7" name="矩形 6"/>
          <p:cNvSpPr/>
          <p:nvPr/>
        </p:nvSpPr>
        <p:spPr>
          <a:xfrm>
            <a:off x="2181897" y="1112004"/>
            <a:ext cx="251418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861" y="1211041"/>
            <a:ext cx="2294256" cy="461665"/>
          </a:xfrm>
          <a:prstGeom prst="rect">
            <a:avLst/>
          </a:prstGeom>
          <a:solidFill>
            <a:srgbClr val="C00000"/>
          </a:solidFill>
        </p:spPr>
        <p:txBody>
          <a:bodyPr wrap="square" rtlCol="0">
            <a:spAutoFit/>
          </a:bodyPr>
          <a:lstStyle/>
          <a:p>
            <a:pPr algn="dist"/>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数组索引越界</a:t>
            </a:r>
          </a:p>
        </p:txBody>
      </p:sp>
      <p:sp>
        <p:nvSpPr>
          <p:cNvPr id="9" name="矩形 8"/>
          <p:cNvSpPr/>
          <p:nvPr/>
        </p:nvSpPr>
        <p:spPr>
          <a:xfrm>
            <a:off x="48006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9884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矩形 1"/>
          <p:cNvSpPr/>
          <p:nvPr/>
        </p:nvSpPr>
        <p:spPr>
          <a:xfrm>
            <a:off x="1544320" y="2691765"/>
            <a:ext cx="9100820" cy="1476375"/>
          </a:xfrm>
          <a:prstGeom prst="rect">
            <a:avLst/>
          </a:prstGeom>
        </p:spPr>
        <p:txBody>
          <a:bodyPr wrap="square">
            <a:spAutoFit/>
          </a:bodyPr>
          <a:lstStyle/>
          <a:p>
            <a:pPr indent="0" algn="just" fontAlgn="auto">
              <a:lnSpc>
                <a:spcPct val="150000"/>
              </a:lnSpc>
              <a:spcAft>
                <a:spcPts val="0"/>
              </a:spcAft>
            </a:pPr>
            <a:r>
              <a:rPr lang="zh-CN" altLang="zh-CN" sz="2000" kern="100" dirty="0">
                <a:solidFill>
                  <a:srgbClr val="595959"/>
                </a:solidFill>
                <a:latin typeface="微软雅黑" panose="020B0503020204020204" pitchFamily="34" charset="-122"/>
                <a:ea typeface="微软雅黑" panose="020B0503020204020204" pitchFamily="34" charset="-122"/>
              </a:rPr>
              <a:t>数组是一个容器，存储到数组中的每个元素，都有自己的自动编号，最小值为</a:t>
            </a:r>
            <a:r>
              <a:rPr lang="en-US" altLang="zh-CN" sz="2000" kern="100" dirty="0">
                <a:solidFill>
                  <a:srgbClr val="595959"/>
                </a:solidFill>
                <a:latin typeface="微软雅黑" panose="020B0503020204020204" pitchFamily="34" charset="-122"/>
                <a:ea typeface="微软雅黑" panose="020B0503020204020204" pitchFamily="34" charset="-122"/>
              </a:rPr>
              <a:t>0</a:t>
            </a:r>
            <a:r>
              <a:rPr lang="zh-CN" altLang="zh-CN" sz="2000" kern="100" dirty="0">
                <a:solidFill>
                  <a:srgbClr val="595959"/>
                </a:solidFill>
                <a:latin typeface="微软雅黑" panose="020B0503020204020204" pitchFamily="34" charset="-122"/>
                <a:ea typeface="微软雅黑" panose="020B0503020204020204" pitchFamily="34" charset="-122"/>
              </a:rPr>
              <a:t>，最大值为数组长度</a:t>
            </a:r>
            <a:r>
              <a:rPr lang="en-US" altLang="zh-CN" sz="2000" kern="100" dirty="0">
                <a:solidFill>
                  <a:srgbClr val="595959"/>
                </a:solidFill>
                <a:latin typeface="微软雅黑" panose="020B0503020204020204" pitchFamily="34" charset="-122"/>
                <a:ea typeface="微软雅黑" panose="020B0503020204020204" pitchFamily="34" charset="-122"/>
              </a:rPr>
              <a:t>-1</a:t>
            </a:r>
            <a:r>
              <a:rPr lang="zh-CN" altLang="zh-CN" sz="2000" kern="100" dirty="0">
                <a:solidFill>
                  <a:srgbClr val="595959"/>
                </a:solidFill>
                <a:latin typeface="微软雅黑" panose="020B0503020204020204" pitchFamily="34" charset="-122"/>
                <a:ea typeface="微软雅黑" panose="020B0503020204020204" pitchFamily="34" charset="-122"/>
              </a:rPr>
              <a:t>，如果要访问数组存储的元素，必须依赖于索引。在访问数组的元素时，索引不能超出</a:t>
            </a:r>
            <a:r>
              <a:rPr lang="en-US" altLang="zh-CN" sz="2000" kern="100" dirty="0">
                <a:solidFill>
                  <a:srgbClr val="595959"/>
                </a:solidFill>
                <a:latin typeface="微软雅黑" panose="020B0503020204020204" pitchFamily="34" charset="-122"/>
                <a:ea typeface="微软雅黑" panose="020B0503020204020204" pitchFamily="34" charset="-122"/>
              </a:rPr>
              <a:t>0~length-1</a:t>
            </a:r>
            <a:r>
              <a:rPr lang="zh-CN" altLang="zh-CN" sz="2000" kern="100" dirty="0">
                <a:solidFill>
                  <a:srgbClr val="595959"/>
                </a:solidFill>
                <a:latin typeface="微软雅黑" panose="020B0503020204020204" pitchFamily="34" charset="-122"/>
                <a:ea typeface="微软雅黑" panose="020B0503020204020204" pitchFamily="34" charset="-122"/>
              </a:rPr>
              <a:t>范围，否则程序会报错。</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300" y="975267"/>
            <a:ext cx="944034" cy="944034"/>
          </a:xfrm>
          <a:prstGeom prst="rect">
            <a:avLst/>
          </a:prstGeom>
        </p:spPr>
      </p:pic>
      <p:sp>
        <p:nvSpPr>
          <p:cNvPr id="7" name="矩形 6"/>
          <p:cNvSpPr/>
          <p:nvPr/>
        </p:nvSpPr>
        <p:spPr>
          <a:xfrm>
            <a:off x="2181897" y="1112004"/>
            <a:ext cx="251418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861" y="1211041"/>
            <a:ext cx="2294256" cy="461665"/>
          </a:xfrm>
          <a:prstGeom prst="rect">
            <a:avLst/>
          </a:prstGeom>
          <a:solidFill>
            <a:srgbClr val="C00000"/>
          </a:solidFill>
        </p:spPr>
        <p:txBody>
          <a:bodyPr wrap="square" rtlCol="0">
            <a:spAutoFit/>
          </a:bodyPr>
          <a:lstStyle/>
          <a:p>
            <a:pPr algn="dist"/>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数组索引越界</a:t>
            </a:r>
          </a:p>
        </p:txBody>
      </p:sp>
      <p:sp>
        <p:nvSpPr>
          <p:cNvPr id="9" name="矩形 8"/>
          <p:cNvSpPr/>
          <p:nvPr/>
        </p:nvSpPr>
        <p:spPr>
          <a:xfrm>
            <a:off x="48006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9884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11" name="图片 10"/>
          <p:cNvPicPr>
            <a:picLocks noChangeAspect="1"/>
          </p:cNvPicPr>
          <p:nvPr/>
        </p:nvPicPr>
        <p:blipFill>
          <a:blip r:embed="rId6"/>
          <a:stretch>
            <a:fillRect/>
          </a:stretch>
        </p:blipFill>
        <p:spPr>
          <a:xfrm>
            <a:off x="1807210" y="3245485"/>
            <a:ext cx="8576310" cy="1881505"/>
          </a:xfrm>
          <a:prstGeom prst="rect">
            <a:avLst/>
          </a:prstGeom>
        </p:spPr>
      </p:pic>
      <p:sp>
        <p:nvSpPr>
          <p:cNvPr id="3" name="矩形 2"/>
          <p:cNvSpPr/>
          <p:nvPr/>
        </p:nvSpPr>
        <p:spPr>
          <a:xfrm>
            <a:off x="2047875" y="3328670"/>
            <a:ext cx="8094345" cy="1714500"/>
          </a:xfrm>
          <a:prstGeom prst="rect">
            <a:avLst/>
          </a:prstGeom>
        </p:spPr>
        <p:txBody>
          <a:bodyPr wrap="square">
            <a:spAutoFit/>
          </a:bodyPr>
          <a:lstStyle/>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public class Example25 {</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public static void main(String[] args) {</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int[] arr = new int[4];                     // 定义一个长度为4的数组</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System.out.println("arr[0]=" + arr[4]); // 通过索引4访问数组元素</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a:t>
            </a:r>
          </a:p>
        </p:txBody>
      </p:sp>
      <p:sp>
        <p:nvSpPr>
          <p:cNvPr id="2" name="矩形 1"/>
          <p:cNvSpPr/>
          <p:nvPr/>
        </p:nvSpPr>
        <p:spPr>
          <a:xfrm>
            <a:off x="3194685" y="2101850"/>
            <a:ext cx="8066405" cy="553085"/>
          </a:xfrm>
          <a:prstGeom prst="rect">
            <a:avLst/>
          </a:prstGeom>
        </p:spPr>
        <p:txBody>
          <a:bodyPr wrap="square">
            <a:spAutoFit/>
          </a:bodyPr>
          <a:lstStyle/>
          <a:p>
            <a:pPr indent="0" algn="just" fontAlgn="auto">
              <a:lnSpc>
                <a:spcPct val="150000"/>
              </a:lnSpc>
              <a:spcAft>
                <a:spcPts val="0"/>
              </a:spcAft>
            </a:pPr>
            <a:r>
              <a:rPr lang="zh-CN" altLang="zh-CN" sz="2000" kern="100" dirty="0">
                <a:solidFill>
                  <a:srgbClr val="595959"/>
                </a:solidFill>
                <a:latin typeface="微软雅黑" panose="020B0503020204020204" pitchFamily="34" charset="-122"/>
                <a:ea typeface="微软雅黑" panose="020B0503020204020204" pitchFamily="34" charset="-122"/>
              </a:rPr>
              <a:t>下面通过一个案例演示</a:t>
            </a:r>
            <a:r>
              <a:rPr lang="zh-CN" altLang="zh-CN" sz="2000" kern="100" dirty="0">
                <a:solidFill>
                  <a:srgbClr val="1369B2"/>
                </a:solidFill>
                <a:latin typeface="微软雅黑" panose="020B0503020204020204" pitchFamily="34" charset="-122"/>
                <a:ea typeface="微软雅黑" panose="020B0503020204020204" pitchFamily="34" charset="-122"/>
              </a:rPr>
              <a:t>索引超出数组范围</a:t>
            </a:r>
            <a:r>
              <a:rPr lang="zh-CN" altLang="zh-CN" sz="2000" kern="100" dirty="0">
                <a:solidFill>
                  <a:srgbClr val="595959"/>
                </a:solidFill>
                <a:latin typeface="微软雅黑" panose="020B0503020204020204" pitchFamily="34" charset="-122"/>
                <a:ea typeface="微软雅黑" panose="020B0503020204020204" pitchFamily="34" charset="-122"/>
              </a:rPr>
              <a:t>的情况，</a:t>
            </a:r>
            <a:r>
              <a:rPr lang="zh-CN" sz="2000" kern="100" dirty="0">
                <a:solidFill>
                  <a:srgbClr val="595959"/>
                </a:solidFill>
                <a:latin typeface="微软雅黑" panose="020B0503020204020204" pitchFamily="34" charset="-122"/>
                <a:ea typeface="微软雅黑" panose="020B0503020204020204" pitchFamily="34" charset="-122"/>
              </a:rPr>
              <a:t>具体代码如下</a:t>
            </a:r>
            <a:r>
              <a:rPr lang="zh-CN" altLang="zh-CN" sz="2000" kern="100" dirty="0">
                <a:solidFill>
                  <a:srgbClr val="595959"/>
                </a:solidFill>
                <a:latin typeface="微软雅黑" panose="020B0503020204020204" pitchFamily="34" charset="-122"/>
                <a:ea typeface="微软雅黑" panose="020B0503020204020204" pitchFamily="34" charset="-122"/>
              </a:rPr>
              <a:t>所示。</a:t>
            </a:r>
          </a:p>
        </p:txBody>
      </p:sp>
      <p:sp>
        <p:nvSpPr>
          <p:cNvPr id="5" name="Chevron 3"/>
          <p:cNvSpPr/>
          <p:nvPr>
            <p:custDataLst>
              <p:tags r:id="rId1"/>
            </p:custDataLst>
          </p:nvPr>
        </p:nvSpPr>
        <p:spPr>
          <a:xfrm>
            <a:off x="1053866" y="209676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1"/>
          <p:cNvSpPr txBox="1"/>
          <p:nvPr/>
        </p:nvSpPr>
        <p:spPr>
          <a:xfrm>
            <a:off x="1468288" y="223672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案例四演示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中的标识符</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297555"/>
            <a:ext cx="4481830" cy="1043940"/>
            <a:chOff x="8472" y="5193"/>
            <a:chExt cx="6331" cy="1644"/>
          </a:xfrm>
        </p:grpSpPr>
        <p:sp>
          <p:nvSpPr>
            <p:cNvPr id="15" name="TextBox 35"/>
            <p:cNvSpPr txBox="1">
              <a:spLocks noChangeArrowheads="1"/>
            </p:cNvSpPr>
            <p:nvPr/>
          </p:nvSpPr>
          <p:spPr bwMode="auto">
            <a:xfrm>
              <a:off x="9159" y="5193"/>
              <a:ext cx="5644"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中的标识符</a:t>
              </a:r>
              <a:r>
                <a:rPr lang="zh-CN" altLang="en-US" sz="2000" dirty="0">
                  <a:solidFill>
                    <a:srgbClr val="595959"/>
                  </a:solidFill>
                  <a:latin typeface="微软雅黑" panose="020B0503020204020204" pitchFamily="34" charset="-122"/>
                  <a:ea typeface="微软雅黑" panose="020B0503020204020204" pitchFamily="34" charset="-122"/>
                </a:rPr>
                <a:t>，能够在程序中定义合法的标识符</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300" y="975267"/>
            <a:ext cx="944034" cy="944034"/>
          </a:xfrm>
          <a:prstGeom prst="rect">
            <a:avLst/>
          </a:prstGeom>
        </p:spPr>
      </p:pic>
      <p:sp>
        <p:nvSpPr>
          <p:cNvPr id="7" name="矩形 6"/>
          <p:cNvSpPr/>
          <p:nvPr/>
        </p:nvSpPr>
        <p:spPr>
          <a:xfrm>
            <a:off x="2181897" y="1112004"/>
            <a:ext cx="251418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861" y="1211041"/>
            <a:ext cx="2294256" cy="46166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数组索引越界</a:t>
            </a:r>
          </a:p>
        </p:txBody>
      </p:sp>
      <p:sp>
        <p:nvSpPr>
          <p:cNvPr id="9" name="矩形 8"/>
          <p:cNvSpPr/>
          <p:nvPr/>
        </p:nvSpPr>
        <p:spPr>
          <a:xfrm>
            <a:off x="48006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9884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1"/>
            </p:custDataLst>
          </p:nvPr>
        </p:nvSpPr>
        <p:spPr>
          <a:xfrm>
            <a:off x="1220470" y="2098040"/>
            <a:ext cx="2510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1" name="文本框 10"/>
          <p:cNvSpPr txBox="1"/>
          <p:nvPr/>
        </p:nvSpPr>
        <p:spPr>
          <a:xfrm>
            <a:off x="1634658" y="223799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案例四运行结果</a:t>
            </a:r>
          </a:p>
        </p:txBody>
      </p:sp>
      <p:sp>
        <p:nvSpPr>
          <p:cNvPr id="12" name="文本框 11"/>
          <p:cNvSpPr txBox="1"/>
          <p:nvPr/>
        </p:nvSpPr>
        <p:spPr>
          <a:xfrm>
            <a:off x="3675380" y="2183765"/>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 name="图片 1"/>
          <p:cNvPicPr>
            <a:picLocks noChangeAspect="1"/>
          </p:cNvPicPr>
          <p:nvPr/>
        </p:nvPicPr>
        <p:blipFill>
          <a:blip r:embed="rId6"/>
          <a:stretch>
            <a:fillRect/>
          </a:stretch>
        </p:blipFill>
        <p:spPr>
          <a:xfrm>
            <a:off x="2233930" y="3622040"/>
            <a:ext cx="7723116" cy="1764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300" y="975267"/>
            <a:ext cx="944034" cy="944034"/>
          </a:xfrm>
          <a:prstGeom prst="rect">
            <a:avLst/>
          </a:prstGeom>
        </p:spPr>
      </p:pic>
      <p:sp>
        <p:nvSpPr>
          <p:cNvPr id="7" name="矩形 6"/>
          <p:cNvSpPr/>
          <p:nvPr/>
        </p:nvSpPr>
        <p:spPr>
          <a:xfrm>
            <a:off x="2181897" y="1112004"/>
            <a:ext cx="251418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861" y="1211041"/>
            <a:ext cx="2294256" cy="461665"/>
          </a:xfrm>
          <a:prstGeom prst="rect">
            <a:avLst/>
          </a:prstGeom>
          <a:solidFill>
            <a:srgbClr val="C00000"/>
          </a:solidFill>
        </p:spPr>
        <p:txBody>
          <a:bodyPr wrap="square" rtlCol="0">
            <a:spAutoFit/>
          </a:bodyPr>
          <a:lstStyle/>
          <a:p>
            <a:pPr algn="dist"/>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数组索引越界</a:t>
            </a:r>
          </a:p>
        </p:txBody>
      </p:sp>
      <p:sp>
        <p:nvSpPr>
          <p:cNvPr id="9" name="矩形 8"/>
          <p:cNvSpPr/>
          <p:nvPr/>
        </p:nvSpPr>
        <p:spPr>
          <a:xfrm>
            <a:off x="48006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9884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4" name="Chevron 3"/>
          <p:cNvSpPr/>
          <p:nvPr>
            <p:custDataLst>
              <p:tags r:id="rId1"/>
            </p:custDataLst>
          </p:nvPr>
        </p:nvSpPr>
        <p:spPr>
          <a:xfrm>
            <a:off x="1291590" y="205740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62268" y="2197359"/>
            <a:ext cx="246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案例四运行结果分析</a:t>
            </a:r>
          </a:p>
        </p:txBody>
      </p:sp>
      <p:sp>
        <p:nvSpPr>
          <p:cNvPr id="5" name="文本框 4"/>
          <p:cNvSpPr txBox="1"/>
          <p:nvPr/>
        </p:nvSpPr>
        <p:spPr>
          <a:xfrm>
            <a:off x="1684655" y="3420110"/>
            <a:ext cx="9259570" cy="193802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上图的运行结果中所提示的错误信息是</a:t>
            </a:r>
            <a:r>
              <a:rPr lang="zh-CN" altLang="zh-CN" sz="2000" dirty="0">
                <a:solidFill>
                  <a:srgbClr val="1369B2"/>
                </a:solidFill>
                <a:latin typeface="微软雅黑" panose="020B0503020204020204" pitchFamily="34" charset="-122"/>
                <a:ea typeface="微软雅黑" panose="020B0503020204020204" pitchFamily="34" charset="-122"/>
                <a:cs typeface="+mn-ea"/>
              </a:rPr>
              <a:t>数组越界异常</a:t>
            </a:r>
            <a:r>
              <a:rPr lang="zh-CN" altLang="zh-CN" sz="2000" dirty="0">
                <a:solidFill>
                  <a:srgbClr val="595959"/>
                </a:solidFill>
                <a:latin typeface="微软雅黑" panose="020B0503020204020204" pitchFamily="34" charset="-122"/>
                <a:ea typeface="微软雅黑" panose="020B0503020204020204" pitchFamily="34" charset="-122"/>
                <a:cs typeface="+mn-ea"/>
              </a:rPr>
              <a:t>ArrayIndexOutOfBoundsException，出现这个异常的原因是数组的长度为4，索引范围为0~3，案例四中的第4行代码使用索引4访问元素时超出了数组的索引范围。</a:t>
            </a:r>
          </a:p>
        </p:txBody>
      </p:sp>
      <p:sp>
        <p:nvSpPr>
          <p:cNvPr id="11" name="圆角矩形 10"/>
          <p:cNvSpPr/>
          <p:nvPr/>
        </p:nvSpPr>
        <p:spPr>
          <a:xfrm>
            <a:off x="1311275" y="3247390"/>
            <a:ext cx="9864090" cy="21958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93"/>
          <p:cNvSpPr/>
          <p:nvPr/>
        </p:nvSpPr>
        <p:spPr>
          <a:xfrm>
            <a:off x="1311275" y="324739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93"/>
          <p:cNvSpPr/>
          <p:nvPr/>
        </p:nvSpPr>
        <p:spPr>
          <a:xfrm rot="10800000">
            <a:off x="10791190" y="496824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300" y="975267"/>
            <a:ext cx="944034" cy="944034"/>
          </a:xfrm>
          <a:prstGeom prst="rect">
            <a:avLst/>
          </a:prstGeom>
        </p:spPr>
      </p:pic>
      <p:sp>
        <p:nvSpPr>
          <p:cNvPr id="7" name="矩形 6"/>
          <p:cNvSpPr/>
          <p:nvPr/>
        </p:nvSpPr>
        <p:spPr>
          <a:xfrm>
            <a:off x="2181897" y="1112004"/>
            <a:ext cx="251418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861" y="1211041"/>
            <a:ext cx="2294256" cy="461665"/>
          </a:xfrm>
          <a:prstGeom prst="rect">
            <a:avLst/>
          </a:prstGeom>
          <a:solidFill>
            <a:srgbClr val="C00000"/>
          </a:solidFill>
        </p:spPr>
        <p:txBody>
          <a:bodyPr wrap="square" rtlCol="0">
            <a:spAutoFit/>
          </a:bodyPr>
          <a:lstStyle/>
          <a:p>
            <a:pPr algn="dist"/>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数组索引越界</a:t>
            </a:r>
          </a:p>
        </p:txBody>
      </p:sp>
      <p:sp>
        <p:nvSpPr>
          <p:cNvPr id="9" name="矩形 8"/>
          <p:cNvSpPr/>
          <p:nvPr/>
        </p:nvSpPr>
        <p:spPr>
          <a:xfrm>
            <a:off x="48006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9884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4" name="Chevron 3"/>
          <p:cNvSpPr/>
          <p:nvPr>
            <p:custDataLst>
              <p:tags r:id="rId1"/>
            </p:custDataLst>
          </p:nvPr>
        </p:nvSpPr>
        <p:spPr>
          <a:xfrm>
            <a:off x="1291590" y="1985645"/>
            <a:ext cx="190690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62268" y="2125604"/>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空指针异常</a:t>
            </a:r>
          </a:p>
        </p:txBody>
      </p:sp>
      <p:sp>
        <p:nvSpPr>
          <p:cNvPr id="5" name="文本框 4"/>
          <p:cNvSpPr txBox="1"/>
          <p:nvPr/>
        </p:nvSpPr>
        <p:spPr>
          <a:xfrm>
            <a:off x="1685290" y="3535045"/>
            <a:ext cx="9259570" cy="147637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在使用变量引用一个数组时，变量必须指向一个有效的数组对象，如果该变量的值为</a:t>
            </a:r>
            <a:r>
              <a:rPr lang="zh-CN" altLang="zh-CN" sz="2000" dirty="0">
                <a:solidFill>
                  <a:srgbClr val="1369B2"/>
                </a:solidFill>
                <a:latin typeface="微软雅黑" panose="020B0503020204020204" pitchFamily="34" charset="-122"/>
                <a:ea typeface="微软雅黑" panose="020B0503020204020204" pitchFamily="34" charset="-122"/>
                <a:cs typeface="+mn-ea"/>
              </a:rPr>
              <a:t>null</a:t>
            </a:r>
            <a:r>
              <a:rPr lang="zh-CN" altLang="zh-CN" sz="2000" dirty="0">
                <a:solidFill>
                  <a:srgbClr val="595959"/>
                </a:solidFill>
                <a:latin typeface="微软雅黑" panose="020B0503020204020204" pitchFamily="34" charset="-122"/>
                <a:ea typeface="微软雅黑" panose="020B0503020204020204" pitchFamily="34" charset="-122"/>
                <a:cs typeface="+mn-ea"/>
              </a:rPr>
              <a:t>，则意味着没有指向任何数组，此时通过该变量访问数组的元素会出现</a:t>
            </a:r>
            <a:r>
              <a:rPr lang="zh-CN" altLang="zh-CN" sz="2000" dirty="0">
                <a:solidFill>
                  <a:srgbClr val="1369B2"/>
                </a:solidFill>
                <a:latin typeface="微软雅黑" panose="020B0503020204020204" pitchFamily="34" charset="-122"/>
                <a:ea typeface="微软雅黑" panose="020B0503020204020204" pitchFamily="34" charset="-122"/>
                <a:cs typeface="+mn-ea"/>
              </a:rPr>
              <a:t>空指针异常</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11" name="圆角矩形 10"/>
          <p:cNvSpPr/>
          <p:nvPr/>
        </p:nvSpPr>
        <p:spPr>
          <a:xfrm>
            <a:off x="1311275" y="3175635"/>
            <a:ext cx="9864090" cy="21958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93"/>
          <p:cNvSpPr/>
          <p:nvPr/>
        </p:nvSpPr>
        <p:spPr>
          <a:xfrm>
            <a:off x="1311275" y="31756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93"/>
          <p:cNvSpPr/>
          <p:nvPr/>
        </p:nvSpPr>
        <p:spPr>
          <a:xfrm rot="10800000">
            <a:off x="10791190" y="489648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300" y="975267"/>
            <a:ext cx="944034" cy="944034"/>
          </a:xfrm>
          <a:prstGeom prst="rect">
            <a:avLst/>
          </a:prstGeom>
        </p:spPr>
      </p:pic>
      <p:sp>
        <p:nvSpPr>
          <p:cNvPr id="7" name="矩形 6"/>
          <p:cNvSpPr/>
          <p:nvPr/>
        </p:nvSpPr>
        <p:spPr>
          <a:xfrm>
            <a:off x="2181897" y="1112004"/>
            <a:ext cx="251418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861" y="1211041"/>
            <a:ext cx="2294256" cy="461665"/>
          </a:xfrm>
          <a:prstGeom prst="rect">
            <a:avLst/>
          </a:prstGeom>
          <a:solidFill>
            <a:srgbClr val="C00000"/>
          </a:solidFill>
        </p:spPr>
        <p:txBody>
          <a:bodyPr wrap="square" rtlCol="0">
            <a:spAutoFit/>
          </a:bodyPr>
          <a:lstStyle/>
          <a:p>
            <a:pPr algn="dist"/>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数组索引越界</a:t>
            </a:r>
          </a:p>
        </p:txBody>
      </p:sp>
      <p:sp>
        <p:nvSpPr>
          <p:cNvPr id="9" name="矩形 8"/>
          <p:cNvSpPr/>
          <p:nvPr/>
        </p:nvSpPr>
        <p:spPr>
          <a:xfrm>
            <a:off x="48006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9884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2" name="图片 1"/>
          <p:cNvPicPr>
            <a:picLocks noChangeAspect="1"/>
          </p:cNvPicPr>
          <p:nvPr/>
        </p:nvPicPr>
        <p:blipFill>
          <a:blip r:embed="rId6"/>
          <a:stretch>
            <a:fillRect/>
          </a:stretch>
        </p:blipFill>
        <p:spPr>
          <a:xfrm>
            <a:off x="1729740" y="3207385"/>
            <a:ext cx="8729980" cy="2526030"/>
          </a:xfrm>
          <a:prstGeom prst="rect">
            <a:avLst/>
          </a:prstGeom>
        </p:spPr>
      </p:pic>
      <p:sp>
        <p:nvSpPr>
          <p:cNvPr id="5" name="矩形 4"/>
          <p:cNvSpPr/>
          <p:nvPr/>
        </p:nvSpPr>
        <p:spPr>
          <a:xfrm>
            <a:off x="1907540" y="3207385"/>
            <a:ext cx="8374380" cy="2526665"/>
          </a:xfrm>
          <a:prstGeom prst="rect">
            <a:avLst/>
          </a:prstGeom>
        </p:spPr>
        <p:txBody>
          <a:bodyPr wrap="square">
            <a:spAutoFit/>
          </a:bodyPr>
          <a:lstStyle/>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public class Example26 {</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public static void main(String[] args) {</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int[] arr = new int[3];                  // 定义一个长度为3的数组</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arr[0] = 5;	                                 // 为数组的第一个元素赋值</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System.out.println("arr[0]=" + arr[0]);// 访问数组的元素</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arr = null;		                       // 将变量arr置为null</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System.out.println("arr[0]=" + arr[0]);// 访问数组的元素</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	}</a:t>
            </a:r>
          </a:p>
          <a:p>
            <a:pPr lvl="0" indent="0" fontAlgn="auto">
              <a:lnSpc>
                <a:spcPct val="110000"/>
              </a:lnSpc>
              <a:buFont typeface="+mj-lt"/>
              <a:buNone/>
            </a:pPr>
            <a:r>
              <a:rPr lang="en-US" altLang="zh-CN" sz="1600" dirty="0">
                <a:solidFill>
                  <a:srgbClr val="595959"/>
                </a:solidFill>
                <a:latin typeface="微软雅黑" panose="020B0503020204020204" pitchFamily="34" charset="-122"/>
                <a:ea typeface="微软雅黑" panose="020B0503020204020204" pitchFamily="34" charset="-122"/>
              </a:rPr>
              <a:t>}</a:t>
            </a:r>
          </a:p>
        </p:txBody>
      </p:sp>
      <p:sp>
        <p:nvSpPr>
          <p:cNvPr id="12" name="矩形 11"/>
          <p:cNvSpPr/>
          <p:nvPr/>
        </p:nvSpPr>
        <p:spPr>
          <a:xfrm>
            <a:off x="3194685" y="2101850"/>
            <a:ext cx="8066405" cy="553085"/>
          </a:xfrm>
          <a:prstGeom prst="rect">
            <a:avLst/>
          </a:prstGeom>
        </p:spPr>
        <p:txBody>
          <a:bodyPr wrap="square">
            <a:spAutoFit/>
          </a:bodyPr>
          <a:lstStyle/>
          <a:p>
            <a:pPr indent="0" algn="just" fontAlgn="auto">
              <a:lnSpc>
                <a:spcPct val="150000"/>
              </a:lnSpc>
              <a:spcAft>
                <a:spcPts val="0"/>
              </a:spcAft>
            </a:pPr>
            <a:r>
              <a:rPr lang="zh-CN" altLang="zh-CN" sz="2000" kern="100" dirty="0">
                <a:solidFill>
                  <a:srgbClr val="595959"/>
                </a:solidFill>
                <a:latin typeface="微软雅黑" panose="020B0503020204020204" pitchFamily="34" charset="-122"/>
                <a:ea typeface="微软雅黑" panose="020B0503020204020204" pitchFamily="34" charset="-122"/>
              </a:rPr>
              <a:t>下面通过一个案例演示</a:t>
            </a:r>
            <a:r>
              <a:rPr lang="zh-CN" altLang="zh-CN" sz="2000" kern="100" dirty="0">
                <a:solidFill>
                  <a:srgbClr val="1369B2"/>
                </a:solidFill>
                <a:latin typeface="微软雅黑" panose="020B0503020204020204" pitchFamily="34" charset="-122"/>
                <a:ea typeface="微软雅黑" panose="020B0503020204020204" pitchFamily="34" charset="-122"/>
              </a:rPr>
              <a:t>空指针异常</a:t>
            </a:r>
            <a:r>
              <a:rPr lang="zh-CN" altLang="zh-CN" sz="2000" kern="100" dirty="0">
                <a:solidFill>
                  <a:srgbClr val="595959"/>
                </a:solidFill>
                <a:latin typeface="微软雅黑" panose="020B0503020204020204" pitchFamily="34" charset="-122"/>
                <a:ea typeface="微软雅黑" panose="020B0503020204020204" pitchFamily="34" charset="-122"/>
              </a:rPr>
              <a:t>的情况，</a:t>
            </a:r>
            <a:r>
              <a:rPr lang="zh-CN" sz="2000" kern="100" dirty="0">
                <a:solidFill>
                  <a:srgbClr val="595959"/>
                </a:solidFill>
                <a:latin typeface="微软雅黑" panose="020B0503020204020204" pitchFamily="34" charset="-122"/>
                <a:ea typeface="微软雅黑" panose="020B0503020204020204" pitchFamily="34" charset="-122"/>
              </a:rPr>
              <a:t>具体代码如下</a:t>
            </a:r>
            <a:r>
              <a:rPr lang="zh-CN" altLang="zh-CN" sz="2000" kern="100" dirty="0">
                <a:solidFill>
                  <a:srgbClr val="595959"/>
                </a:solidFill>
                <a:latin typeface="微软雅黑" panose="020B0503020204020204" pitchFamily="34" charset="-122"/>
                <a:ea typeface="微软雅黑" panose="020B0503020204020204" pitchFamily="34" charset="-122"/>
              </a:rPr>
              <a:t>所示。</a:t>
            </a:r>
          </a:p>
        </p:txBody>
      </p:sp>
      <p:sp>
        <p:nvSpPr>
          <p:cNvPr id="13" name="Chevron 3"/>
          <p:cNvSpPr/>
          <p:nvPr>
            <p:custDataLst>
              <p:tags r:id="rId1"/>
            </p:custDataLst>
          </p:nvPr>
        </p:nvSpPr>
        <p:spPr>
          <a:xfrm>
            <a:off x="1053866" y="209676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4" name="文本框 13"/>
          <p:cNvSpPr txBox="1"/>
          <p:nvPr/>
        </p:nvSpPr>
        <p:spPr>
          <a:xfrm>
            <a:off x="1468288" y="223672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案例五演示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300" y="975267"/>
            <a:ext cx="944034" cy="944034"/>
          </a:xfrm>
          <a:prstGeom prst="rect">
            <a:avLst/>
          </a:prstGeom>
        </p:spPr>
      </p:pic>
      <p:sp>
        <p:nvSpPr>
          <p:cNvPr id="7" name="矩形 6"/>
          <p:cNvSpPr/>
          <p:nvPr/>
        </p:nvSpPr>
        <p:spPr>
          <a:xfrm>
            <a:off x="2181897" y="1112004"/>
            <a:ext cx="251418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861" y="1211041"/>
            <a:ext cx="2294256" cy="46166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数组索引越界</a:t>
            </a:r>
          </a:p>
        </p:txBody>
      </p:sp>
      <p:sp>
        <p:nvSpPr>
          <p:cNvPr id="9" name="矩形 8"/>
          <p:cNvSpPr/>
          <p:nvPr/>
        </p:nvSpPr>
        <p:spPr>
          <a:xfrm>
            <a:off x="48006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9884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1"/>
            </p:custDataLst>
          </p:nvPr>
        </p:nvSpPr>
        <p:spPr>
          <a:xfrm>
            <a:off x="1220470" y="2098040"/>
            <a:ext cx="2510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1" name="文本框 10"/>
          <p:cNvSpPr txBox="1"/>
          <p:nvPr/>
        </p:nvSpPr>
        <p:spPr>
          <a:xfrm>
            <a:off x="1634658" y="223799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案例五运行结果</a:t>
            </a:r>
          </a:p>
        </p:txBody>
      </p:sp>
      <p:sp>
        <p:nvSpPr>
          <p:cNvPr id="12" name="文本框 11"/>
          <p:cNvSpPr txBox="1"/>
          <p:nvPr/>
        </p:nvSpPr>
        <p:spPr>
          <a:xfrm>
            <a:off x="4034155" y="2112010"/>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 name="图片 1"/>
          <p:cNvPicPr>
            <a:picLocks noChangeAspect="1"/>
          </p:cNvPicPr>
          <p:nvPr/>
        </p:nvPicPr>
        <p:blipFill>
          <a:blip r:embed="rId6"/>
          <a:stretch>
            <a:fillRect/>
          </a:stretch>
        </p:blipFill>
        <p:spPr>
          <a:xfrm>
            <a:off x="3054668" y="2977833"/>
            <a:ext cx="6079626" cy="2052000"/>
          </a:xfrm>
          <a:prstGeom prst="rect">
            <a:avLst/>
          </a:prstGeom>
          <a:noFill/>
          <a:ln w="9525">
            <a:noFill/>
          </a:ln>
        </p:spPr>
      </p:pic>
      <p:sp>
        <p:nvSpPr>
          <p:cNvPr id="15" name="文本框 14"/>
          <p:cNvSpPr txBox="1"/>
          <p:nvPr/>
        </p:nvSpPr>
        <p:spPr>
          <a:xfrm>
            <a:off x="1220470" y="5173345"/>
            <a:ext cx="9864090" cy="1476375"/>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通过运行结果可以看出，上面文件第4~5行代码都能通过变量arr正常地操作数组。第6行代码将变量置为null，第7行代码再次访问数组时就出现了空指针异常NullPointerException。</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275330"/>
            <a:ext cx="5489575" cy="1505585"/>
            <a:chOff x="8472" y="5681"/>
            <a:chExt cx="8645" cy="2371"/>
          </a:xfrm>
        </p:grpSpPr>
        <p:sp>
          <p:nvSpPr>
            <p:cNvPr id="15" name="TextBox 35"/>
            <p:cNvSpPr txBox="1">
              <a:spLocks noChangeArrowheads="1"/>
            </p:cNvSpPr>
            <p:nvPr/>
          </p:nvSpPr>
          <p:spPr bwMode="auto">
            <a:xfrm>
              <a:off x="9159" y="5681"/>
              <a:ext cx="7958" cy="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数组的常见操作</a:t>
              </a:r>
              <a:r>
                <a:rPr lang="zh-CN" altLang="en-US" sz="2000" dirty="0">
                  <a:solidFill>
                    <a:srgbClr val="595959"/>
                  </a:solidFill>
                  <a:latin typeface="微软雅黑" panose="020B0503020204020204" pitchFamily="34" charset="-122"/>
                  <a:ea typeface="微软雅黑" panose="020B0503020204020204" pitchFamily="34" charset="-122"/>
                </a:rPr>
                <a:t>，能够对数组遍历、获取数组中的最值、在数组的指定位置插入一条数据、对数组进行排序</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sp>
        <p:nvSpPr>
          <p:cNvPr id="6" name="TextBox 35"/>
          <p:cNvSpPr txBox="1">
            <a:spLocks noChangeArrowheads="1"/>
          </p:cNvSpPr>
          <p:nvPr/>
        </p:nvSpPr>
        <p:spPr bwMode="auto">
          <a:xfrm>
            <a:off x="1143402" y="1521054"/>
            <a:ext cx="3816985" cy="57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lang="en-US" altLang="zh-CN" sz="2200" b="1" dirty="0">
                <a:solidFill>
                  <a:srgbClr val="595959"/>
                </a:solidFill>
                <a:latin typeface="微软雅黑" panose="020B0503020204020204" pitchFamily="34" charset="-122"/>
                <a:ea typeface="微软雅黑" panose="020B0503020204020204" pitchFamily="34" charset="-122"/>
              </a:rPr>
              <a:t>1.   </a:t>
            </a:r>
            <a:r>
              <a:rPr lang="zh-CN" altLang="en-US" sz="2200" b="1" dirty="0">
                <a:solidFill>
                  <a:srgbClr val="595959"/>
                </a:solidFill>
                <a:latin typeface="微软雅黑" panose="020B0503020204020204" pitchFamily="34" charset="-122"/>
                <a:ea typeface="微软雅黑" panose="020B0503020204020204" pitchFamily="34" charset="-122"/>
              </a:rPr>
              <a:t>数组的遍历</a:t>
            </a:r>
          </a:p>
        </p:txBody>
      </p:sp>
      <p:sp>
        <p:nvSpPr>
          <p:cNvPr id="2" name="文本框 1"/>
          <p:cNvSpPr txBox="1"/>
          <p:nvPr/>
        </p:nvSpPr>
        <p:spPr>
          <a:xfrm>
            <a:off x="1495481" y="2691469"/>
            <a:ext cx="9199516" cy="1476375"/>
          </a:xfrm>
          <a:prstGeom prst="rect">
            <a:avLst/>
          </a:prstGeom>
          <a:noFill/>
        </p:spPr>
        <p:txBody>
          <a:bodyPr wrap="square" rtlCol="0">
            <a:spAutoFit/>
          </a:bodyPr>
          <a:lstStyle/>
          <a:p>
            <a:pPr indent="0"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在操作数组时，经常需要依次访问数组中的每个元素，这种操作称作</a:t>
            </a:r>
            <a:r>
              <a:rPr lang="zh-CN" altLang="zh-CN" sz="2000" dirty="0">
                <a:solidFill>
                  <a:srgbClr val="1369B2"/>
                </a:solidFill>
                <a:latin typeface="微软雅黑" panose="020B0503020204020204" pitchFamily="34" charset="-122"/>
                <a:ea typeface="微软雅黑" panose="020B0503020204020204" pitchFamily="34" charset="-122"/>
              </a:rPr>
              <a:t>数组的遍历</a:t>
            </a:r>
            <a:r>
              <a:rPr lang="zh-CN" altLang="zh-CN" sz="2000" dirty="0">
                <a:solidFill>
                  <a:srgbClr val="595959"/>
                </a:solidFill>
                <a:latin typeface="微软雅黑" panose="020B0503020204020204" pitchFamily="34" charset="-122"/>
                <a:ea typeface="微软雅黑" panose="020B0503020204020204" pitchFamily="34" charset="-122"/>
              </a:rPr>
              <a:t>。由于数组中元素较多，所以常用</a:t>
            </a:r>
            <a:r>
              <a:rPr lang="zh-CN" altLang="zh-CN" sz="2000" dirty="0">
                <a:solidFill>
                  <a:srgbClr val="1369B2"/>
                </a:solidFill>
                <a:latin typeface="微软雅黑" panose="020B0503020204020204" pitchFamily="34" charset="-122"/>
                <a:ea typeface="微软雅黑" panose="020B0503020204020204" pitchFamily="34" charset="-122"/>
              </a:rPr>
              <a:t>循环语句完成数组的遍历</a:t>
            </a:r>
            <a:r>
              <a:rPr lang="zh-CN" altLang="zh-CN" sz="2000" dirty="0">
                <a:solidFill>
                  <a:srgbClr val="595959"/>
                </a:solidFill>
                <a:latin typeface="微软雅黑" panose="020B0503020204020204" pitchFamily="34" charset="-122"/>
                <a:ea typeface="微软雅黑" panose="020B0503020204020204" pitchFamily="34" charset="-122"/>
              </a:rPr>
              <a:t>。在循环遍历数组时，使用</a:t>
            </a:r>
            <a:r>
              <a:rPr lang="zh-CN" altLang="zh-CN" sz="2000" dirty="0">
                <a:solidFill>
                  <a:srgbClr val="1369B2"/>
                </a:solidFill>
                <a:latin typeface="微软雅黑" panose="020B0503020204020204" pitchFamily="34" charset="-122"/>
                <a:ea typeface="微软雅黑" panose="020B0503020204020204" pitchFamily="34" charset="-122"/>
              </a:rPr>
              <a:t>数组索引作为循环条件</a:t>
            </a:r>
            <a:r>
              <a:rPr lang="zh-CN" altLang="zh-CN" sz="2000" dirty="0">
                <a:solidFill>
                  <a:srgbClr val="595959"/>
                </a:solidFill>
                <a:latin typeface="微软雅黑" panose="020B0503020204020204" pitchFamily="34" charset="-122"/>
                <a:ea typeface="微软雅黑" panose="020B0503020204020204" pitchFamily="34" charset="-122"/>
              </a:rPr>
              <a:t>，只要索引没有越界，就可以访问数组元素。</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sp>
        <p:nvSpPr>
          <p:cNvPr id="3" name="Chevron 3"/>
          <p:cNvSpPr/>
          <p:nvPr>
            <p:custDataLst>
              <p:tags r:id="rId1"/>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7" name="文本框 6"/>
          <p:cNvSpPr txBox="1"/>
          <p:nvPr/>
        </p:nvSpPr>
        <p:spPr>
          <a:xfrm>
            <a:off x="3133090" y="932815"/>
            <a:ext cx="7871460" cy="1014730"/>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下面通过一个案例演示如何使用</a:t>
            </a:r>
            <a:r>
              <a:rPr lang="en-US" altLang="zh-CN" sz="2000" dirty="0">
                <a:solidFill>
                  <a:srgbClr val="595959"/>
                </a:solidFill>
                <a:latin typeface="微软雅黑" panose="020B0503020204020204" pitchFamily="34" charset="-122"/>
                <a:ea typeface="微软雅黑" panose="020B0503020204020204" pitchFamily="34" charset="-122"/>
                <a:sym typeface="+mn-ea"/>
              </a:rPr>
              <a:t>for</a:t>
            </a:r>
            <a:r>
              <a:rPr lang="zh-CN" altLang="zh-CN" sz="2000" dirty="0">
                <a:solidFill>
                  <a:srgbClr val="595959"/>
                </a:solidFill>
                <a:latin typeface="微软雅黑" panose="020B0503020204020204" pitchFamily="34" charset="-122"/>
                <a:ea typeface="微软雅黑" panose="020B0503020204020204" pitchFamily="34" charset="-122"/>
                <a:sym typeface="+mn-ea"/>
              </a:rPr>
              <a:t>循环来</a:t>
            </a:r>
            <a:r>
              <a:rPr lang="zh-CN" altLang="zh-CN" sz="2000" dirty="0">
                <a:solidFill>
                  <a:srgbClr val="1369B2"/>
                </a:solidFill>
                <a:latin typeface="微软雅黑" panose="020B0503020204020204" pitchFamily="34" charset="-122"/>
                <a:ea typeface="微软雅黑" panose="020B0503020204020204" pitchFamily="34" charset="-122"/>
                <a:sym typeface="+mn-ea"/>
              </a:rPr>
              <a:t>遍历数组</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nvPicPr>
        <p:blipFill>
          <a:blip r:embed="rId4"/>
          <a:stretch>
            <a:fillRect/>
          </a:stretch>
        </p:blipFill>
        <p:spPr>
          <a:xfrm>
            <a:off x="1870075" y="2547620"/>
            <a:ext cx="8449945" cy="2526665"/>
          </a:xfrm>
          <a:prstGeom prst="rect">
            <a:avLst/>
          </a:prstGeom>
        </p:spPr>
      </p:pic>
      <p:sp>
        <p:nvSpPr>
          <p:cNvPr id="8" name="矩形 7"/>
          <p:cNvSpPr/>
          <p:nvPr/>
        </p:nvSpPr>
        <p:spPr>
          <a:xfrm>
            <a:off x="1967865" y="2547620"/>
            <a:ext cx="8254365" cy="252666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Example27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arr = { 1, 2, 3, 4, 5 };  // 定义数组</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使用for循环遍历数组的元素</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i = 0; i &lt; arr.length; i++)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System.out.println(arr[i]); // 通过索引访问元素</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sp>
        <p:nvSpPr>
          <p:cNvPr id="3"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9653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6" name="文本框 5"/>
          <p:cNvSpPr txBox="1"/>
          <p:nvPr/>
        </p:nvSpPr>
        <p:spPr>
          <a:xfrm>
            <a:off x="3509010" y="1106170"/>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1"/>
          <p:cNvPicPr>
            <a:picLocks noChangeAspect="1"/>
          </p:cNvPicPr>
          <p:nvPr/>
        </p:nvPicPr>
        <p:blipFill>
          <a:blip r:embed="rId4"/>
          <a:stretch>
            <a:fillRect/>
          </a:stretch>
        </p:blipFill>
        <p:spPr>
          <a:xfrm>
            <a:off x="3090228" y="2241233"/>
            <a:ext cx="6008690" cy="2376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sp>
        <p:nvSpPr>
          <p:cNvPr id="6" name="TextBox 35"/>
          <p:cNvSpPr txBox="1">
            <a:spLocks noChangeArrowheads="1"/>
          </p:cNvSpPr>
          <p:nvPr/>
        </p:nvSpPr>
        <p:spPr bwMode="auto">
          <a:xfrm>
            <a:off x="1143402" y="1562339"/>
            <a:ext cx="3816985" cy="57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lang="en-US" altLang="zh-CN" sz="2200" b="1" dirty="0">
                <a:solidFill>
                  <a:srgbClr val="595959"/>
                </a:solidFill>
                <a:latin typeface="微软雅黑" panose="020B0503020204020204" pitchFamily="34" charset="-122"/>
                <a:ea typeface="微软雅黑" panose="020B0503020204020204" pitchFamily="34" charset="-122"/>
              </a:rPr>
              <a:t>2.   </a:t>
            </a:r>
            <a:r>
              <a:rPr lang="zh-CN" altLang="en-US" sz="2200" b="1" dirty="0">
                <a:solidFill>
                  <a:srgbClr val="595959"/>
                </a:solidFill>
                <a:latin typeface="微软雅黑" panose="020B0503020204020204" pitchFamily="34" charset="-122"/>
                <a:ea typeface="微软雅黑" panose="020B0503020204020204" pitchFamily="34" charset="-122"/>
              </a:rPr>
              <a:t>数组中最值的获取</a:t>
            </a:r>
          </a:p>
        </p:txBody>
      </p:sp>
      <p:sp>
        <p:nvSpPr>
          <p:cNvPr id="2" name="文本框 1"/>
          <p:cNvSpPr txBox="1"/>
          <p:nvPr/>
        </p:nvSpPr>
        <p:spPr>
          <a:xfrm>
            <a:off x="1495480" y="2921966"/>
            <a:ext cx="9199516" cy="1014730"/>
          </a:xfrm>
          <a:prstGeom prst="rect">
            <a:avLst/>
          </a:prstGeom>
          <a:noFill/>
        </p:spPr>
        <p:txBody>
          <a:bodyPr wrap="square" rtlCol="0">
            <a:spAutoFit/>
          </a:bodyPr>
          <a:lstStyle/>
          <a:p>
            <a:pPr indent="0"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在操作数组时，经常需要</a:t>
            </a:r>
            <a:r>
              <a:rPr lang="zh-CN" altLang="zh-CN" sz="2000" dirty="0">
                <a:solidFill>
                  <a:srgbClr val="1369B2"/>
                </a:solidFill>
                <a:latin typeface="微软雅黑" panose="020B0503020204020204" pitchFamily="34" charset="-122"/>
                <a:ea typeface="微软雅黑" panose="020B0503020204020204" pitchFamily="34" charset="-122"/>
              </a:rPr>
              <a:t>获取</a:t>
            </a:r>
            <a:r>
              <a:rPr lang="zh-CN" altLang="zh-CN" sz="2000" dirty="0">
                <a:solidFill>
                  <a:srgbClr val="595959"/>
                </a:solidFill>
                <a:latin typeface="微软雅黑" panose="020B0503020204020204" pitchFamily="34" charset="-122"/>
                <a:ea typeface="微软雅黑" panose="020B0503020204020204" pitchFamily="34" charset="-122"/>
              </a:rPr>
              <a:t>数组中元素的</a:t>
            </a:r>
            <a:r>
              <a:rPr lang="zh-CN" altLang="zh-CN" sz="2000" dirty="0">
                <a:solidFill>
                  <a:srgbClr val="1369B2"/>
                </a:solidFill>
                <a:latin typeface="微软雅黑" panose="020B0503020204020204" pitchFamily="34" charset="-122"/>
                <a:ea typeface="微软雅黑" panose="020B0503020204020204" pitchFamily="34" charset="-122"/>
              </a:rPr>
              <a:t>最值</a:t>
            </a:r>
            <a:r>
              <a:rPr lang="zh-CN" altLang="zh-CN" sz="2000" dirty="0">
                <a:solidFill>
                  <a:srgbClr val="595959"/>
                </a:solidFill>
                <a:latin typeface="微软雅黑" panose="020B0503020204020204" pitchFamily="34" charset="-122"/>
                <a:ea typeface="微软雅黑" panose="020B0503020204020204" pitchFamily="34" charset="-122"/>
              </a:rPr>
              <a:t>。例如在一组数组中，找到最大的一个数或者最小的一个数</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中的标识符</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105535"/>
            <a:ext cx="21939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45494"/>
            <a:ext cx="1452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标识符介绍</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408430" y="2746375"/>
            <a:ext cx="9373235" cy="193802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sym typeface="+mn-ea"/>
              </a:rPr>
              <a:t>在编程过程中，经常需要在程序中定义一些符号，用来标记一些名称，如包名、类名、方法名、参数名、变量名等，这些符号被称为标识符。</a:t>
            </a:r>
            <a:r>
              <a:rPr lang="zh-CN" altLang="zh-CN" sz="2000" dirty="0">
                <a:solidFill>
                  <a:srgbClr val="1369B2"/>
                </a:solidFill>
                <a:latin typeface="微软雅黑" panose="020B0503020204020204" pitchFamily="34" charset="-122"/>
                <a:ea typeface="微软雅黑" panose="020B0503020204020204" pitchFamily="34" charset="-122"/>
                <a:sym typeface="+mn-ea"/>
              </a:rPr>
              <a:t>标识符可以由字母、数字、下画线（</a:t>
            </a:r>
            <a:r>
              <a:rPr lang="en-US" altLang="zh-CN" sz="2000" dirty="0">
                <a:solidFill>
                  <a:srgbClr val="1369B2"/>
                </a:solidFill>
                <a:latin typeface="微软雅黑" panose="020B0503020204020204" pitchFamily="34" charset="-122"/>
                <a:ea typeface="微软雅黑" panose="020B0503020204020204" pitchFamily="34" charset="-122"/>
                <a:sym typeface="+mn-ea"/>
              </a:rPr>
              <a:t>_</a:t>
            </a:r>
            <a:r>
              <a:rPr lang="zh-CN" altLang="zh-CN" sz="2000" dirty="0">
                <a:solidFill>
                  <a:srgbClr val="1369B2"/>
                </a:solidFill>
                <a:latin typeface="微软雅黑" panose="020B0503020204020204" pitchFamily="34" charset="-122"/>
                <a:ea typeface="微软雅黑" panose="020B0503020204020204" pitchFamily="34" charset="-122"/>
                <a:sym typeface="+mn-ea"/>
              </a:rPr>
              <a:t>）和美元符号（</a:t>
            </a:r>
            <a:r>
              <a:rPr lang="en-US" altLang="zh-CN" sz="2000" dirty="0">
                <a:solidFill>
                  <a:srgbClr val="1369B2"/>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）组成</a:t>
            </a:r>
            <a:r>
              <a:rPr lang="zh-CN" altLang="zh-CN" sz="2000" dirty="0">
                <a:solidFill>
                  <a:srgbClr val="595959"/>
                </a:solidFill>
                <a:latin typeface="微软雅黑" panose="020B0503020204020204" pitchFamily="34" charset="-122"/>
                <a:ea typeface="微软雅黑" panose="020B0503020204020204" pitchFamily="34" charset="-122"/>
                <a:sym typeface="+mn-ea"/>
              </a:rPr>
              <a:t>，但标识符</a:t>
            </a:r>
            <a:r>
              <a:rPr lang="zh-CN" altLang="zh-CN" sz="2000" dirty="0">
                <a:solidFill>
                  <a:srgbClr val="1369B2"/>
                </a:solidFill>
                <a:latin typeface="微软雅黑" panose="020B0503020204020204" pitchFamily="34" charset="-122"/>
                <a:ea typeface="微软雅黑" panose="020B0503020204020204" pitchFamily="34" charset="-122"/>
                <a:sym typeface="+mn-ea"/>
              </a:rPr>
              <a:t>不能以数字开头</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不能是</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zh-CN" sz="2000" dirty="0">
                <a:solidFill>
                  <a:srgbClr val="1369B2"/>
                </a:solidFill>
                <a:latin typeface="微软雅黑" panose="020B0503020204020204" pitchFamily="34" charset="-122"/>
                <a:ea typeface="微软雅黑" panose="020B0503020204020204" pitchFamily="34" charset="-122"/>
                <a:sym typeface="+mn-ea"/>
              </a:rPr>
              <a:t>中的关键字</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9" name="圆角矩形 8"/>
          <p:cNvSpPr/>
          <p:nvPr/>
        </p:nvSpPr>
        <p:spPr>
          <a:xfrm>
            <a:off x="1163320" y="2517775"/>
            <a:ext cx="9864090" cy="23234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177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35483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sp>
        <p:nvSpPr>
          <p:cNvPr id="2" name="Chevron 3"/>
          <p:cNvSpPr/>
          <p:nvPr>
            <p:custDataLst>
              <p:tags r:id="rId1"/>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6" name="文本框 5"/>
          <p:cNvSpPr txBox="1"/>
          <p:nvPr/>
        </p:nvSpPr>
        <p:spPr>
          <a:xfrm>
            <a:off x="3133090" y="1076325"/>
            <a:ext cx="8564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下面通过一个案例演示如何获取数组中元素的最大值</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nvPicPr>
        <p:blipFill>
          <a:blip r:embed="rId4"/>
          <a:stretch>
            <a:fillRect/>
          </a:stretch>
        </p:blipFill>
        <p:spPr>
          <a:xfrm>
            <a:off x="2244090" y="1851025"/>
            <a:ext cx="8016240" cy="4720590"/>
          </a:xfrm>
          <a:prstGeom prst="rect">
            <a:avLst/>
          </a:prstGeom>
        </p:spPr>
      </p:pic>
      <p:sp>
        <p:nvSpPr>
          <p:cNvPr id="8" name="矩形 7"/>
          <p:cNvSpPr/>
          <p:nvPr/>
        </p:nvSpPr>
        <p:spPr>
          <a:xfrm>
            <a:off x="2759075" y="1851025"/>
            <a:ext cx="7074535" cy="469138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Example28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1.定义一个int[]数组</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arr = { 4, 1, 6, 3, 9, 8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2.定义变量max用于记住最大数，首先假设第一个元素为最大值</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max = arr[0];</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3.遍历数组，查找最大值</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i = 1; i &lt; arr.length; i++)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比较 arr[i]的值是否大于max</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if (arr[i] &gt; max)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条件成立，将arr[i]的值赋给max</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max = arr[i];</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System.out.println("数组arr中的最大值为：" + max); // 打印最大值</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pic>
        <p:nvPicPr>
          <p:cNvPr id="7"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8616" y="2549481"/>
            <a:ext cx="6952917" cy="1760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9653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6" name="文本框 5"/>
          <p:cNvSpPr txBox="1"/>
          <p:nvPr/>
        </p:nvSpPr>
        <p:spPr>
          <a:xfrm>
            <a:off x="3509010" y="1106170"/>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sp>
        <p:nvSpPr>
          <p:cNvPr id="6" name="TextBox 35"/>
          <p:cNvSpPr txBox="1">
            <a:spLocks noChangeArrowheads="1"/>
          </p:cNvSpPr>
          <p:nvPr/>
        </p:nvSpPr>
        <p:spPr bwMode="auto">
          <a:xfrm>
            <a:off x="1143402" y="1216208"/>
            <a:ext cx="5771499" cy="57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lang="en-US" altLang="zh-CN" sz="2200" b="1" dirty="0">
                <a:solidFill>
                  <a:srgbClr val="595959"/>
                </a:solidFill>
                <a:latin typeface="微软雅黑" panose="020B0503020204020204" pitchFamily="34" charset="-122"/>
                <a:ea typeface="微软雅黑" panose="020B0503020204020204" pitchFamily="34" charset="-122"/>
              </a:rPr>
              <a:t>3.   </a:t>
            </a:r>
            <a:r>
              <a:rPr lang="zh-CN" altLang="en-US" sz="2200" b="1" dirty="0">
                <a:solidFill>
                  <a:srgbClr val="595959"/>
                </a:solidFill>
                <a:latin typeface="微软雅黑" panose="020B0503020204020204" pitchFamily="34" charset="-122"/>
                <a:ea typeface="微软雅黑" panose="020B0503020204020204" pitchFamily="34" charset="-122"/>
              </a:rPr>
              <a:t>在数组的指定位置插入一条数据</a:t>
            </a:r>
          </a:p>
        </p:txBody>
      </p:sp>
      <p:sp>
        <p:nvSpPr>
          <p:cNvPr id="2" name="文本框 1"/>
          <p:cNvSpPr txBox="1"/>
          <p:nvPr/>
        </p:nvSpPr>
        <p:spPr>
          <a:xfrm>
            <a:off x="1337077" y="2230233"/>
            <a:ext cx="9515499" cy="239966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现有数组</a:t>
            </a:r>
            <a:r>
              <a:rPr lang="en-US" altLang="zh-CN" sz="2000" dirty="0" err="1">
                <a:solidFill>
                  <a:srgbClr val="595959"/>
                </a:solidFill>
                <a:latin typeface="微软雅黑" panose="020B0503020204020204" pitchFamily="34" charset="-122"/>
                <a:ea typeface="微软雅黑" panose="020B0503020204020204" pitchFamily="34" charset="-122"/>
              </a:rPr>
              <a:t>int</a:t>
            </a:r>
            <a:r>
              <a:rPr lang="en-US" altLang="zh-CN" sz="2000" dirty="0">
                <a:solidFill>
                  <a:srgbClr val="595959"/>
                </a:solidFill>
                <a:latin typeface="微软雅黑" panose="020B0503020204020204" pitchFamily="34" charset="-122"/>
                <a:ea typeface="微软雅黑" panose="020B0503020204020204" pitchFamily="34" charset="-122"/>
              </a:rPr>
              <a:t>[] </a:t>
            </a:r>
            <a:r>
              <a:rPr lang="en-US" altLang="zh-CN" sz="2000" dirty="0" err="1">
                <a:solidFill>
                  <a:srgbClr val="595959"/>
                </a:solidFill>
                <a:latin typeface="微软雅黑" panose="020B0503020204020204" pitchFamily="34" charset="-122"/>
                <a:ea typeface="微软雅黑" panose="020B0503020204020204" pitchFamily="34" charset="-122"/>
              </a:rPr>
              <a:t>arr</a:t>
            </a:r>
            <a:r>
              <a:rPr lang="en-US" altLang="zh-CN" sz="2000" dirty="0">
                <a:solidFill>
                  <a:srgbClr val="595959"/>
                </a:solidFill>
                <a:latin typeface="微软雅黑" panose="020B0503020204020204" pitchFamily="34" charset="-122"/>
                <a:ea typeface="微软雅黑" panose="020B0503020204020204" pitchFamily="34" charset="-122"/>
              </a:rPr>
              <a:t>={10,11,13,14,15}</a:t>
            </a:r>
            <a:r>
              <a:rPr lang="zh-CN" altLang="zh-CN" sz="2000" dirty="0">
                <a:solidFill>
                  <a:srgbClr val="595959"/>
                </a:solidFill>
                <a:latin typeface="微软雅黑" panose="020B0503020204020204" pitchFamily="34" charset="-122"/>
                <a:ea typeface="微软雅黑" panose="020B0503020204020204" pitchFamily="34" charset="-122"/>
              </a:rPr>
              <a:t>，要求将</a:t>
            </a:r>
            <a:r>
              <a:rPr lang="en-US" altLang="zh-CN" sz="2000" dirty="0">
                <a:solidFill>
                  <a:srgbClr val="595959"/>
                </a:solidFill>
                <a:latin typeface="微软雅黑" panose="020B0503020204020204" pitchFamily="34" charset="-122"/>
                <a:ea typeface="微软雅黑" panose="020B0503020204020204" pitchFamily="34" charset="-122"/>
              </a:rPr>
              <a:t>12</a:t>
            </a:r>
            <a:r>
              <a:rPr lang="zh-CN" altLang="zh-CN" sz="2000" dirty="0">
                <a:solidFill>
                  <a:srgbClr val="595959"/>
                </a:solidFill>
                <a:latin typeface="微软雅黑" panose="020B0503020204020204" pitchFamily="34" charset="-122"/>
                <a:ea typeface="微软雅黑" panose="020B0503020204020204" pitchFamily="34" charset="-122"/>
              </a:rPr>
              <a:t>插入到索引为</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的位置。实现</a:t>
            </a:r>
            <a:r>
              <a:rPr lang="zh-CN" altLang="zh-CN" sz="2000" dirty="0">
                <a:solidFill>
                  <a:srgbClr val="1369B2"/>
                </a:solidFill>
                <a:latin typeface="微软雅黑" panose="020B0503020204020204" pitchFamily="34" charset="-122"/>
                <a:ea typeface="微软雅黑" panose="020B0503020204020204" pitchFamily="34" charset="-122"/>
              </a:rPr>
              <a:t>插入</a:t>
            </a:r>
            <a:r>
              <a:rPr lang="zh-CN" altLang="zh-CN" sz="2000" dirty="0">
                <a:solidFill>
                  <a:srgbClr val="595959"/>
                </a:solidFill>
                <a:latin typeface="微软雅黑" panose="020B0503020204020204" pitchFamily="34" charset="-122"/>
                <a:ea typeface="微软雅黑" panose="020B0503020204020204" pitchFamily="34" charset="-122"/>
              </a:rPr>
              <a:t>的思路如下。</a:t>
            </a:r>
          </a:p>
          <a:p>
            <a:pPr lvl="0" indent="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初识化数组长度为</a:t>
            </a:r>
            <a:r>
              <a:rPr lang="en-US" altLang="zh-CN" sz="2000" dirty="0">
                <a:solidFill>
                  <a:srgbClr val="595959"/>
                </a:solidFill>
                <a:latin typeface="微软雅黑" panose="020B0503020204020204" pitchFamily="34" charset="-122"/>
                <a:ea typeface="微软雅黑" panose="020B0503020204020204" pitchFamily="34" charset="-122"/>
              </a:rPr>
              <a:t>5</a:t>
            </a:r>
            <a:r>
              <a:rPr lang="zh-CN" altLang="zh-CN" sz="2000" dirty="0">
                <a:solidFill>
                  <a:srgbClr val="595959"/>
                </a:solidFill>
                <a:latin typeface="微软雅黑" panose="020B0503020204020204" pitchFamily="34" charset="-122"/>
                <a:ea typeface="微软雅黑" panose="020B0503020204020204" pitchFamily="34" charset="-122"/>
              </a:rPr>
              <a:t>，现要求插入一个元素。因为数组一旦创建后长度是不可改变的，所以首先需要创建一个长度为</a:t>
            </a:r>
            <a:r>
              <a:rPr lang="en-US" altLang="zh-CN" sz="2000" dirty="0">
                <a:solidFill>
                  <a:srgbClr val="595959"/>
                </a:solidFill>
                <a:latin typeface="微软雅黑" panose="020B0503020204020204" pitchFamily="34" charset="-122"/>
                <a:ea typeface="微软雅黑" panose="020B0503020204020204" pitchFamily="34" charset="-122"/>
              </a:rPr>
              <a:t>6</a:t>
            </a:r>
            <a:r>
              <a:rPr lang="zh-CN" altLang="zh-CN" sz="2000" dirty="0">
                <a:solidFill>
                  <a:srgbClr val="595959"/>
                </a:solidFill>
                <a:latin typeface="微软雅黑" panose="020B0503020204020204" pitchFamily="34" charset="-122"/>
                <a:ea typeface="微软雅黑" panose="020B0503020204020204" pitchFamily="34" charset="-122"/>
              </a:rPr>
              <a:t>的新数组来存储插入后的所有元素。</a:t>
            </a:r>
          </a:p>
          <a:p>
            <a:pPr lvl="0" indent="0" fontAlgn="auto">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pic>
        <p:nvPicPr>
          <p:cNvPr id="5939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786" y="2903828"/>
            <a:ext cx="4969910" cy="2993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143635" y="1351280"/>
            <a:ext cx="10235565" cy="1476375"/>
          </a:xfrm>
          <a:prstGeom prst="rect">
            <a:avLst/>
          </a:prstGeom>
          <a:noFill/>
        </p:spPr>
        <p:txBody>
          <a:bodyPr wrap="square" rtlCol="0">
            <a:spAutoFit/>
          </a:bodyPr>
          <a:lstStyle/>
          <a:p>
            <a:pPr indent="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2</a:t>
            </a:r>
            <a:r>
              <a:rPr lang="zh-CN" altLang="en-US"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595959"/>
                </a:solidFill>
                <a:latin typeface="微软雅黑" panose="020B0503020204020204" pitchFamily="34" charset="-122"/>
                <a:ea typeface="微软雅黑" panose="020B0503020204020204" pitchFamily="34" charset="-122"/>
                <a:sym typeface="+mn-ea"/>
              </a:rPr>
              <a:t>再将原数组中的值复制到新的数组中，同时在指定位置后的元素依次向后移动一位。</a:t>
            </a:r>
            <a:endParaRPr lang="zh-CN" altLang="en-US" sz="2000" dirty="0">
              <a:solidFill>
                <a:srgbClr val="595959"/>
              </a:solidFill>
              <a:latin typeface="微软雅黑" panose="020B0503020204020204" pitchFamily="34" charset="-122"/>
              <a:ea typeface="微软雅黑" panose="020B0503020204020204" pitchFamily="34" charset="-122"/>
            </a:endParaRPr>
          </a:p>
          <a:p>
            <a:pPr indent="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最后将目标元素保存到指定位置即可。</a:t>
            </a:r>
          </a:p>
          <a:p>
            <a:pPr indent="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在数组的指定位置插入一条数据的实现思路如下所示。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sp>
        <p:nvSpPr>
          <p:cNvPr id="4" name="Chevron 3"/>
          <p:cNvSpPr/>
          <p:nvPr>
            <p:custDataLst>
              <p:tags r:id="rId1"/>
            </p:custDataLst>
          </p:nvPr>
        </p:nvSpPr>
        <p:spPr>
          <a:xfrm>
            <a:off x="982111" y="102044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96533" y="116040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7" name="文本框 6"/>
          <p:cNvSpPr txBox="1"/>
          <p:nvPr/>
        </p:nvSpPr>
        <p:spPr>
          <a:xfrm>
            <a:off x="3133090" y="852170"/>
            <a:ext cx="7999730" cy="1014730"/>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main()</a:t>
            </a:r>
            <a:r>
              <a:rPr lang="zh-CN" altLang="en-US" sz="2000" dirty="0">
                <a:solidFill>
                  <a:srgbClr val="595959"/>
                </a:solidFill>
                <a:latin typeface="微软雅黑" panose="020B0503020204020204" pitchFamily="34" charset="-122"/>
                <a:ea typeface="微软雅黑" panose="020B0503020204020204" pitchFamily="34" charset="-122"/>
                <a:cs typeface="+mn-ea"/>
              </a:rPr>
              <a:t>方法中</a:t>
            </a:r>
            <a:r>
              <a:rPr lang="zh-CN" altLang="zh-CN" sz="2000" dirty="0">
                <a:solidFill>
                  <a:srgbClr val="595959"/>
                </a:solidFill>
                <a:latin typeface="微软雅黑" panose="020B0503020204020204" pitchFamily="34" charset="-122"/>
                <a:ea typeface="微软雅黑" panose="020B0503020204020204" pitchFamily="34" charset="-122"/>
                <a:cs typeface="+mn-ea"/>
              </a:rPr>
              <a:t>实现在在数组的指定位置插入一条数据。具体代码如下所示。</a:t>
            </a:r>
          </a:p>
        </p:txBody>
      </p:sp>
      <p:pic>
        <p:nvPicPr>
          <p:cNvPr id="12" name="图片 11"/>
          <p:cNvPicPr>
            <a:picLocks noChangeAspect="1"/>
          </p:cNvPicPr>
          <p:nvPr/>
        </p:nvPicPr>
        <p:blipFill>
          <a:blip r:embed="rId4"/>
          <a:stretch>
            <a:fillRect/>
          </a:stretch>
        </p:blipFill>
        <p:spPr>
          <a:xfrm>
            <a:off x="1793875" y="1866900"/>
            <a:ext cx="8602980" cy="4720590"/>
          </a:xfrm>
          <a:prstGeom prst="rect">
            <a:avLst/>
          </a:prstGeom>
        </p:spPr>
      </p:pic>
      <p:sp>
        <p:nvSpPr>
          <p:cNvPr id="8" name="矩形 7"/>
          <p:cNvSpPr/>
          <p:nvPr/>
        </p:nvSpPr>
        <p:spPr>
          <a:xfrm>
            <a:off x="2479675" y="1866900"/>
            <a:ext cx="7231380" cy="4742815"/>
          </a:xfrm>
          <a:prstGeom prst="rect">
            <a:avLst/>
          </a:prstGeom>
        </p:spPr>
        <p:txBody>
          <a:bodyPr wrap="square">
            <a:spAutoFit/>
          </a:bodyPr>
          <a:lstStyle/>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int[] arr={10,11,13,14,15};</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int score=12;</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int[] arr2=new int[arr.length+1];//定义一个比arr数组长度多1的新数组</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for (int i=0;i&lt;3;i++){//将arr拆分成两部分，将12插入到拆分的两个数组中间</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arr2[i]=arr[i];</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arr2[2]=score;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for (int i=3;i&lt;arr2.length;i++){</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arr2[i]=arr[i-1];</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System.out.print("添加新元素之前的arr数组：");</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for (int i=0;i&lt;arr.length;i++){</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System.out.print(arr[i]+",");</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System.out.print("添加新元素之后的arr2数组：");</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for (int i=0;i&lt;arr2.length;i++){</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System.out.print(arr2[i]+",");</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pic>
        <p:nvPicPr>
          <p:cNvPr id="5837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7085" y="2473029"/>
            <a:ext cx="6952917" cy="1913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9653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6" name="文本框 5"/>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sp>
        <p:nvSpPr>
          <p:cNvPr id="6" name="TextBox 35"/>
          <p:cNvSpPr txBox="1">
            <a:spLocks noChangeArrowheads="1"/>
          </p:cNvSpPr>
          <p:nvPr/>
        </p:nvSpPr>
        <p:spPr bwMode="auto">
          <a:xfrm>
            <a:off x="1143402" y="1331189"/>
            <a:ext cx="5771499" cy="57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lang="en-US" altLang="zh-CN" sz="2200" b="1" dirty="0">
                <a:solidFill>
                  <a:srgbClr val="595959"/>
                </a:solidFill>
                <a:latin typeface="微软雅黑" panose="020B0503020204020204" pitchFamily="34" charset="-122"/>
                <a:ea typeface="微软雅黑" panose="020B0503020204020204" pitchFamily="34" charset="-122"/>
              </a:rPr>
              <a:t>4.   </a:t>
            </a:r>
            <a:r>
              <a:rPr lang="zh-CN" altLang="en-US" sz="2200" b="1" dirty="0">
                <a:solidFill>
                  <a:srgbClr val="595959"/>
                </a:solidFill>
                <a:latin typeface="微软雅黑" panose="020B0503020204020204" pitchFamily="34" charset="-122"/>
                <a:ea typeface="微软雅黑" panose="020B0503020204020204" pitchFamily="34" charset="-122"/>
              </a:rPr>
              <a:t>数组排序</a:t>
            </a:r>
          </a:p>
        </p:txBody>
      </p:sp>
      <p:sp>
        <p:nvSpPr>
          <p:cNvPr id="2" name="文本框 1"/>
          <p:cNvSpPr txBox="1"/>
          <p:nvPr/>
        </p:nvSpPr>
        <p:spPr>
          <a:xfrm>
            <a:off x="1279727" y="2460329"/>
            <a:ext cx="9630734" cy="193802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在实际开发中，</a:t>
            </a:r>
            <a:r>
              <a:rPr lang="zh-CN" altLang="zh-CN" sz="2000" dirty="0">
                <a:solidFill>
                  <a:srgbClr val="1369B2"/>
                </a:solidFill>
                <a:latin typeface="微软雅黑" panose="020B0503020204020204" pitchFamily="34" charset="-122"/>
                <a:ea typeface="微软雅黑" panose="020B0503020204020204" pitchFamily="34" charset="-122"/>
              </a:rPr>
              <a:t>数组</a:t>
            </a:r>
            <a:r>
              <a:rPr lang="zh-CN" altLang="zh-CN" sz="2000" dirty="0">
                <a:solidFill>
                  <a:srgbClr val="595959"/>
                </a:solidFill>
                <a:latin typeface="微软雅黑" panose="020B0503020204020204" pitchFamily="34" charset="-122"/>
                <a:ea typeface="微软雅黑" panose="020B0503020204020204" pitchFamily="34" charset="-122"/>
              </a:rPr>
              <a:t>最常用的操作就是</a:t>
            </a:r>
            <a:r>
              <a:rPr lang="zh-CN" altLang="zh-CN" sz="2000" dirty="0">
                <a:solidFill>
                  <a:srgbClr val="1369B2"/>
                </a:solidFill>
                <a:latin typeface="微软雅黑" panose="020B0503020204020204" pitchFamily="34" charset="-122"/>
                <a:ea typeface="微软雅黑" panose="020B0503020204020204" pitchFamily="34" charset="-122"/>
              </a:rPr>
              <a:t>排序</a:t>
            </a:r>
            <a:r>
              <a:rPr lang="zh-CN" altLang="zh-CN" sz="2000" dirty="0">
                <a:solidFill>
                  <a:srgbClr val="595959"/>
                </a:solidFill>
                <a:latin typeface="微软雅黑" panose="020B0503020204020204" pitchFamily="34" charset="-122"/>
                <a:ea typeface="微软雅黑" panose="020B0503020204020204" pitchFamily="34" charset="-122"/>
              </a:rPr>
              <a:t>，数组的排序方法有很多，下面讲解一种比较常见的数组排序算法——</a:t>
            </a:r>
            <a:r>
              <a:rPr lang="zh-CN" altLang="zh-CN" sz="2000" dirty="0">
                <a:solidFill>
                  <a:srgbClr val="1369B2"/>
                </a:solidFill>
                <a:latin typeface="微软雅黑" panose="020B0503020204020204" pitchFamily="34" charset="-122"/>
                <a:ea typeface="微软雅黑" panose="020B0503020204020204" pitchFamily="34" charset="-122"/>
              </a:rPr>
              <a:t>冒泡排序</a:t>
            </a:r>
            <a:r>
              <a:rPr lang="zh-CN" altLang="zh-CN" sz="2000" dirty="0">
                <a:solidFill>
                  <a:srgbClr val="595959"/>
                </a:solidFill>
                <a:latin typeface="微软雅黑" panose="020B0503020204020204" pitchFamily="34" charset="-122"/>
                <a:ea typeface="微软雅黑" panose="020B0503020204020204" pitchFamily="34" charset="-122"/>
              </a:rPr>
              <a:t>。所谓冒泡排序，就是不断地比较数组中相邻的两个元素，较小者向上浮，较大者往下沉，整个过程和水中气泡上升的原理相似。</a:t>
            </a:r>
            <a:endParaRPr lang="en-US" altLang="zh-CN" sz="2000" u="sng" dirty="0">
              <a:solidFill>
                <a:srgbClr val="595959"/>
              </a:solidFill>
              <a:latin typeface="微软雅黑" panose="020B0503020204020204" pitchFamily="34" charset="-122"/>
              <a:ea typeface="微软雅黑" panose="020B0503020204020204" pitchFamily="34" charset="-122"/>
            </a:endParaRP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接下来通过几个步骤具体分析一下冒泡排序的整个过程。</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sp>
        <p:nvSpPr>
          <p:cNvPr id="3" name="横卷形 2"/>
          <p:cNvSpPr/>
          <p:nvPr/>
        </p:nvSpPr>
        <p:spPr>
          <a:xfrm>
            <a:off x="1055206" y="981794"/>
            <a:ext cx="10224000" cy="5112000"/>
          </a:xfrm>
          <a:prstGeom prst="horizontalScroll">
            <a:avLst/>
          </a:prstGeom>
          <a:solidFill>
            <a:srgbClr val="FAFAFA"/>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indent="0" fontAlgn="auto">
              <a:lnSpc>
                <a:spcPct val="150000"/>
              </a:lnSpc>
            </a:pPr>
            <a:r>
              <a:rPr lang="zh-CN" altLang="zh-CN" sz="2000" b="1" dirty="0">
                <a:solidFill>
                  <a:srgbClr val="595959"/>
                </a:solidFill>
                <a:latin typeface="微软雅黑" panose="020B0503020204020204" pitchFamily="34" charset="-122"/>
                <a:ea typeface="微软雅黑" panose="020B0503020204020204" pitchFamily="34" charset="-122"/>
              </a:rPr>
              <a:t>第</a:t>
            </a:r>
            <a:r>
              <a:rPr lang="en-US" altLang="zh-CN" sz="2000" b="1" dirty="0">
                <a:solidFill>
                  <a:srgbClr val="595959"/>
                </a:solidFill>
                <a:latin typeface="微软雅黑" panose="020B0503020204020204" pitchFamily="34" charset="-122"/>
                <a:ea typeface="微软雅黑" panose="020B0503020204020204" pitchFamily="34" charset="-122"/>
              </a:rPr>
              <a:t>1</a:t>
            </a:r>
            <a:r>
              <a:rPr lang="zh-CN" altLang="zh-CN" sz="2000" b="1" dirty="0">
                <a:solidFill>
                  <a:srgbClr val="595959"/>
                </a:solidFill>
                <a:latin typeface="微软雅黑" panose="020B0503020204020204" pitchFamily="34" charset="-122"/>
                <a:ea typeface="微软雅黑" panose="020B0503020204020204" pitchFamily="34" charset="-122"/>
              </a:rPr>
              <a:t>步</a:t>
            </a:r>
            <a:r>
              <a:rPr lang="zh-CN" altLang="zh-CN" sz="2000" dirty="0">
                <a:solidFill>
                  <a:srgbClr val="595959"/>
                </a:solidFill>
                <a:latin typeface="微软雅黑" panose="020B0503020204020204" pitchFamily="34" charset="-122"/>
                <a:ea typeface="微软雅黑" panose="020B0503020204020204" pitchFamily="34" charset="-122"/>
              </a:rPr>
              <a:t>，从第一个元素开始，将相邻的两个元素依次进行比较，直到最后两个元素完成比较。如果前一个元素比后一个元素大，则交换它们的位置。整个过程完成后，数组中最后一个元素自然就是最大值，这样也就完成了第一轮比较。</a:t>
            </a:r>
          </a:p>
          <a:p>
            <a:pPr indent="0" fontAlgn="auto">
              <a:lnSpc>
                <a:spcPct val="150000"/>
              </a:lnSpc>
            </a:pPr>
            <a:r>
              <a:rPr lang="zh-CN" altLang="zh-CN" sz="2000" b="1" dirty="0">
                <a:solidFill>
                  <a:srgbClr val="595959"/>
                </a:solidFill>
                <a:latin typeface="微软雅黑" panose="020B0503020204020204" pitchFamily="34" charset="-122"/>
                <a:ea typeface="微软雅黑" panose="020B0503020204020204" pitchFamily="34" charset="-122"/>
              </a:rPr>
              <a:t>第</a:t>
            </a:r>
            <a:r>
              <a:rPr lang="en-US" altLang="zh-CN" sz="2000" b="1" dirty="0">
                <a:solidFill>
                  <a:srgbClr val="595959"/>
                </a:solidFill>
                <a:latin typeface="微软雅黑" panose="020B0503020204020204" pitchFamily="34" charset="-122"/>
                <a:ea typeface="微软雅黑" panose="020B0503020204020204" pitchFamily="34" charset="-122"/>
              </a:rPr>
              <a:t>2</a:t>
            </a:r>
            <a:r>
              <a:rPr lang="zh-CN" altLang="zh-CN" sz="2000" b="1" dirty="0">
                <a:solidFill>
                  <a:srgbClr val="595959"/>
                </a:solidFill>
                <a:latin typeface="微软雅黑" panose="020B0503020204020204" pitchFamily="34" charset="-122"/>
                <a:ea typeface="微软雅黑" panose="020B0503020204020204" pitchFamily="34" charset="-122"/>
              </a:rPr>
              <a:t>步</a:t>
            </a:r>
            <a:r>
              <a:rPr lang="zh-CN" altLang="zh-CN" sz="2000" dirty="0">
                <a:solidFill>
                  <a:srgbClr val="595959"/>
                </a:solidFill>
                <a:latin typeface="微软雅黑" panose="020B0503020204020204" pitchFamily="34" charset="-122"/>
                <a:ea typeface="微软雅黑" panose="020B0503020204020204" pitchFamily="34" charset="-122"/>
              </a:rPr>
              <a:t>，除了最后一个元素，将剩余的元素继续进行两两比较，过程与第一步相似，这样就可以将数组中第二大的元素放在了倒数第二个位置。</a:t>
            </a:r>
          </a:p>
          <a:p>
            <a:pPr indent="0" fontAlgn="auto">
              <a:lnSpc>
                <a:spcPct val="150000"/>
              </a:lnSpc>
            </a:pPr>
            <a:r>
              <a:rPr lang="zh-CN" altLang="zh-CN" sz="2000" b="1" dirty="0">
                <a:solidFill>
                  <a:srgbClr val="595959"/>
                </a:solidFill>
                <a:latin typeface="微软雅黑" panose="020B0503020204020204" pitchFamily="34" charset="-122"/>
                <a:ea typeface="微软雅黑" panose="020B0503020204020204" pitchFamily="34" charset="-122"/>
              </a:rPr>
              <a:t>第</a:t>
            </a:r>
            <a:r>
              <a:rPr lang="en-US" altLang="zh-CN" sz="2000" b="1" dirty="0">
                <a:solidFill>
                  <a:srgbClr val="595959"/>
                </a:solidFill>
                <a:latin typeface="微软雅黑" panose="020B0503020204020204" pitchFamily="34" charset="-122"/>
                <a:ea typeface="微软雅黑" panose="020B0503020204020204" pitchFamily="34" charset="-122"/>
              </a:rPr>
              <a:t>3</a:t>
            </a:r>
            <a:r>
              <a:rPr lang="zh-CN" altLang="zh-CN" sz="2000" b="1" dirty="0">
                <a:solidFill>
                  <a:srgbClr val="595959"/>
                </a:solidFill>
                <a:latin typeface="微软雅黑" panose="020B0503020204020204" pitchFamily="34" charset="-122"/>
                <a:ea typeface="微软雅黑" panose="020B0503020204020204" pitchFamily="34" charset="-122"/>
              </a:rPr>
              <a:t>步</a:t>
            </a:r>
            <a:r>
              <a:rPr lang="zh-CN" altLang="zh-CN" sz="2000" dirty="0">
                <a:solidFill>
                  <a:srgbClr val="595959"/>
                </a:solidFill>
                <a:latin typeface="微软雅黑" panose="020B0503020204020204" pitchFamily="34" charset="-122"/>
                <a:ea typeface="微软雅黑" panose="020B0503020204020204" pitchFamily="34" charset="-122"/>
              </a:rPr>
              <a:t>，以此类推，持续对越来越少的元素重复上面的步骤，直到没有任何一对元素需要比较为止。</a:t>
            </a:r>
            <a:endParaRPr lang="zh-CN" altLang="en-US" sz="2000" dirty="0">
              <a:ln w="0"/>
              <a:solidFill>
                <a:srgbClr val="595959"/>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sp>
        <p:nvSpPr>
          <p:cNvPr id="4" name="Chevron 3"/>
          <p:cNvSpPr/>
          <p:nvPr>
            <p:custDataLst>
              <p:tags r:id="rId1"/>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7" name="文本框 6"/>
          <p:cNvSpPr txBox="1"/>
          <p:nvPr/>
        </p:nvSpPr>
        <p:spPr>
          <a:xfrm>
            <a:off x="3133090" y="1076325"/>
            <a:ext cx="678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接下来通过一个案例来实现</a:t>
            </a:r>
            <a:r>
              <a:rPr lang="zh-CN" altLang="zh-CN" sz="2000" dirty="0">
                <a:solidFill>
                  <a:srgbClr val="1369B2"/>
                </a:solidFill>
                <a:latin typeface="微软雅黑" panose="020B0503020204020204" pitchFamily="34" charset="-122"/>
                <a:ea typeface="微软雅黑" panose="020B0503020204020204" pitchFamily="34" charset="-122"/>
                <a:cs typeface="+mn-ea"/>
              </a:rPr>
              <a:t>冒泡排序</a:t>
            </a:r>
            <a:r>
              <a:rPr lang="zh-CN" altLang="zh-CN" sz="2000" dirty="0">
                <a:solidFill>
                  <a:srgbClr val="595959"/>
                </a:solidFill>
                <a:latin typeface="微软雅黑" panose="020B0503020204020204" pitchFamily="34" charset="-122"/>
                <a:ea typeface="微软雅黑" panose="020B0503020204020204" pitchFamily="34" charset="-122"/>
                <a:cs typeface="+mn-ea"/>
              </a:rPr>
              <a:t>。具体步骤如下所示。</a:t>
            </a:r>
          </a:p>
        </p:txBody>
      </p:sp>
      <p:pic>
        <p:nvPicPr>
          <p:cNvPr id="3" name="图片 2"/>
          <p:cNvPicPr>
            <a:picLocks noChangeAspect="1"/>
          </p:cNvPicPr>
          <p:nvPr/>
        </p:nvPicPr>
        <p:blipFill>
          <a:blip r:embed="rId4"/>
          <a:stretch>
            <a:fillRect/>
          </a:stretch>
        </p:blipFill>
        <p:spPr>
          <a:xfrm>
            <a:off x="3048000" y="3316605"/>
            <a:ext cx="6155055" cy="2118360"/>
          </a:xfrm>
          <a:prstGeom prst="rect">
            <a:avLst/>
          </a:prstGeom>
        </p:spPr>
      </p:pic>
      <p:sp>
        <p:nvSpPr>
          <p:cNvPr id="6" name="矩形 5"/>
          <p:cNvSpPr/>
          <p:nvPr/>
        </p:nvSpPr>
        <p:spPr>
          <a:xfrm>
            <a:off x="3681095" y="3518535"/>
            <a:ext cx="4828540" cy="171450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arr = { 9, 8, 3, 5, 2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1 .冒泡排序前，先循环打印数组元素</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for (int i = 0; i &lt; arr.length; i++)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System.out.print(arr[i] + "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 	// 用于换行</a:t>
            </a:r>
          </a:p>
        </p:txBody>
      </p:sp>
      <p:sp>
        <p:nvSpPr>
          <p:cNvPr id="9" name="文本框 8"/>
          <p:cNvSpPr txBox="1"/>
          <p:nvPr/>
        </p:nvSpPr>
        <p:spPr>
          <a:xfrm>
            <a:off x="1143635" y="2219960"/>
            <a:ext cx="819150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步骤一：</a:t>
            </a:r>
            <a:r>
              <a:rPr lang="zh-CN" sz="1800" dirty="0">
                <a:solidFill>
                  <a:srgbClr val="595959"/>
                </a:solidFill>
                <a:latin typeface="微软雅黑" panose="020B0503020204020204" pitchFamily="34" charset="-122"/>
                <a:ea typeface="微软雅黑" panose="020B0503020204020204" pitchFamily="34" charset="-122"/>
                <a:cs typeface="+mn-ea"/>
              </a:rPr>
              <a:t>定义数组，实现</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冒泡排序前，先循环打印数组元素</a:t>
            </a:r>
            <a:r>
              <a:rPr 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pic>
        <p:nvPicPr>
          <p:cNvPr id="3" name="图片 2"/>
          <p:cNvPicPr>
            <a:picLocks noChangeAspect="1"/>
          </p:cNvPicPr>
          <p:nvPr/>
        </p:nvPicPr>
        <p:blipFill>
          <a:blip r:embed="rId3"/>
          <a:stretch>
            <a:fillRect/>
          </a:stretch>
        </p:blipFill>
        <p:spPr>
          <a:xfrm>
            <a:off x="2029460" y="2240280"/>
            <a:ext cx="8131810" cy="3754755"/>
          </a:xfrm>
          <a:prstGeom prst="rect">
            <a:avLst/>
          </a:prstGeom>
        </p:spPr>
      </p:pic>
      <p:sp>
        <p:nvSpPr>
          <p:cNvPr id="6" name="矩形 5"/>
          <p:cNvSpPr/>
          <p:nvPr/>
        </p:nvSpPr>
        <p:spPr>
          <a:xfrm>
            <a:off x="2305050" y="2313305"/>
            <a:ext cx="7581265" cy="360870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2 .进行冒泡排序</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2.1 外层循环定义需要比较的轮数（两数对比，要比较n-1轮）</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for (int  i= 1; i &lt; arr.length; i++)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2.2 内层循环定义第i轮需要比较的两个数</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j = 0; j &lt; arr.length -i; j++)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if (arr[j] &gt; arr[j + 1]) { 	// 比较相邻元素</a:t>
            </a:r>
          </a:p>
          <a:p>
            <a:pPr lvl="2"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下面的三行代码用于相邻两个元素交换</a:t>
            </a:r>
          </a:p>
          <a:p>
            <a:pPr lvl="2"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temp = arr[j];</a:t>
            </a:r>
          </a:p>
          <a:p>
            <a:pPr lvl="2"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arr[j] = arr[j + 1];</a:t>
            </a:r>
          </a:p>
          <a:p>
            <a:pPr lvl="2"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arr[j + 1] = temp;</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文本框 8"/>
          <p:cNvSpPr txBox="1"/>
          <p:nvPr/>
        </p:nvSpPr>
        <p:spPr>
          <a:xfrm>
            <a:off x="1143000" y="1210945"/>
            <a:ext cx="5890895"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步骤二：</a:t>
            </a:r>
            <a:r>
              <a:rPr lang="zh-CN" sz="1800" dirty="0">
                <a:solidFill>
                  <a:srgbClr val="595959"/>
                </a:solidFill>
                <a:latin typeface="微软雅黑" panose="020B0503020204020204" pitchFamily="34" charset="-122"/>
                <a:ea typeface="微软雅黑" panose="020B0503020204020204" pitchFamily="34" charset="-122"/>
                <a:cs typeface="+mn-ea"/>
              </a:rPr>
              <a:t>进行冒泡排序，</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中的标识符</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1" name="MH_Number_1"/>
          <p:cNvSpPr/>
          <p:nvPr>
            <p:custDataLst>
              <p:tags r:id="rId1"/>
            </p:custDataLst>
          </p:nvPr>
        </p:nvSpPr>
        <p:spPr>
          <a:xfrm>
            <a:off x="2069465" y="2267585"/>
            <a:ext cx="1758950" cy="649605"/>
          </a:xfrm>
          <a:prstGeom prst="roundRect">
            <a:avLst>
              <a:gd name="adj" fmla="val 12189"/>
            </a:avLst>
          </a:prstGeom>
          <a:solidFill>
            <a:srgbClr val="5B9BD5"/>
          </a:solidFill>
          <a:ln w="25400" cap="flat" cmpd="sng">
            <a:solidFill>
              <a:srgbClr val="FFFFFF"/>
            </a:solidFill>
            <a:prstDash val="solid"/>
            <a:round/>
            <a:headEnd type="none" w="med" len="med"/>
            <a:tailEnd type="none" w="med" len="med"/>
          </a:ln>
        </p:spPr>
        <p:txBody>
          <a:bodyPr wrap="square" lIns="89985" tIns="46792" rIns="89985" bIns="46792" anchor="ctr" anchorCtr="1">
            <a:normAutofit/>
          </a:bodyPr>
          <a:lstStyle/>
          <a:p>
            <a:pPr lvl="0" algn="ctr">
              <a:lnSpc>
                <a:spcPct val="130000"/>
              </a:lnSpc>
            </a:pPr>
            <a:r>
              <a:rPr lang="zh-CN" altLang="en-US" sz="20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合法标识符</a:t>
            </a:r>
          </a:p>
        </p:txBody>
      </p:sp>
      <p:sp>
        <p:nvSpPr>
          <p:cNvPr id="23" name="MH_Entry_2">
            <a:hlinkClick r:id="" action="ppaction://noaction"/>
          </p:cNvPr>
          <p:cNvSpPr/>
          <p:nvPr>
            <p:custDataLst>
              <p:tags r:id="rId2"/>
            </p:custDataLst>
          </p:nvPr>
        </p:nvSpPr>
        <p:spPr>
          <a:xfrm>
            <a:off x="4576276" y="1450118"/>
            <a:ext cx="3037588" cy="2299491"/>
          </a:xfrm>
          <a:prstGeom prst="roundRect">
            <a:avLst>
              <a:gd name="adj" fmla="val 4289"/>
            </a:avLst>
          </a:prstGeom>
          <a:solidFill>
            <a:srgbClr val="FFFFFF"/>
          </a:solidFill>
          <a:ln w="25400" cap="flat" cmpd="sng" algn="ctr">
            <a:solidFill>
              <a:srgbClr val="5B9BD5"/>
            </a:solidFill>
            <a:prstDash val="solid"/>
          </a:ln>
          <a:effectLst/>
        </p:spPr>
        <p:txBody>
          <a:bodyPr wrap="square" anchor="ctr" anchorCtr="1">
            <a:no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username</a:t>
            </a:r>
            <a:endParaRPr lang="zh-CN"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username123</a:t>
            </a:r>
            <a:endParaRPr lang="zh-CN"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000" dirty="0" err="1">
                <a:solidFill>
                  <a:srgbClr val="595959"/>
                </a:solidFill>
                <a:latin typeface="微软雅黑" panose="020B0503020204020204" pitchFamily="34" charset="-122"/>
                <a:ea typeface="微软雅黑" panose="020B0503020204020204" pitchFamily="34" charset="-122"/>
              </a:rPr>
              <a:t>user_name</a:t>
            </a:r>
            <a:endParaRPr lang="zh-CN"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_</a:t>
            </a:r>
            <a:r>
              <a:rPr lang="en-US" altLang="zh-CN" sz="2000" dirty="0" err="1">
                <a:solidFill>
                  <a:srgbClr val="595959"/>
                </a:solidFill>
                <a:latin typeface="微软雅黑" panose="020B0503020204020204" pitchFamily="34" charset="-122"/>
                <a:ea typeface="微软雅黑" panose="020B0503020204020204" pitchFamily="34" charset="-122"/>
              </a:rPr>
              <a:t>userName</a:t>
            </a:r>
            <a:endParaRPr lang="zh-CN"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$username </a:t>
            </a:r>
            <a:endParaRPr lang="zh-CN" altLang="zh-CN" sz="2000" dirty="0">
              <a:solidFill>
                <a:srgbClr val="595959"/>
              </a:solidFill>
              <a:latin typeface="微软雅黑" panose="020B0503020204020204" pitchFamily="34" charset="-122"/>
              <a:ea typeface="微软雅黑" panose="020B0503020204020204" pitchFamily="34" charset="-122"/>
            </a:endParaRPr>
          </a:p>
        </p:txBody>
      </p:sp>
      <p:cxnSp>
        <p:nvCxnSpPr>
          <p:cNvPr id="5" name="直接箭头连接符 4"/>
          <p:cNvCxnSpPr>
            <a:endCxn id="23" idx="1"/>
          </p:cNvCxnSpPr>
          <p:nvPr/>
        </p:nvCxnSpPr>
        <p:spPr>
          <a:xfrm>
            <a:off x="3828415" y="2585720"/>
            <a:ext cx="748030" cy="14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MH_Entry_2">
            <a:hlinkClick r:id="" action="ppaction://noaction"/>
          </p:cNvPr>
          <p:cNvSpPr/>
          <p:nvPr>
            <p:custDataLst>
              <p:tags r:id="rId3"/>
            </p:custDataLst>
          </p:nvPr>
        </p:nvSpPr>
        <p:spPr>
          <a:xfrm>
            <a:off x="4576443" y="4160024"/>
            <a:ext cx="6610589" cy="1934297"/>
          </a:xfrm>
          <a:prstGeom prst="roundRect">
            <a:avLst>
              <a:gd name="adj" fmla="val 4289"/>
            </a:avLst>
          </a:prstGeom>
          <a:solidFill>
            <a:srgbClr val="FFFFFF"/>
          </a:solidFill>
          <a:ln w="25400" cap="flat" cmpd="sng" algn="ctr">
            <a:solidFill>
              <a:srgbClr val="5B9BD5"/>
            </a:solidFill>
            <a:prstDash val="solid"/>
          </a:ln>
          <a:effectLst/>
        </p:spPr>
        <p:txBody>
          <a:bodyPr wrap="square" anchor="ctr" anchorCtr="1">
            <a:no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123name     //</a:t>
            </a:r>
            <a:r>
              <a:rPr lang="zh-CN" altLang="zh-CN" sz="2000" dirty="0">
                <a:solidFill>
                  <a:srgbClr val="1369B2"/>
                </a:solidFill>
                <a:latin typeface="微软雅黑" panose="020B0503020204020204" pitchFamily="34" charset="-122"/>
                <a:ea typeface="微软雅黑" panose="020B0503020204020204" pitchFamily="34" charset="-122"/>
              </a:rPr>
              <a:t>不能以数字开头</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Class	     //</a:t>
            </a:r>
            <a:r>
              <a:rPr lang="zh-CN" altLang="zh-CN" sz="2000" dirty="0">
                <a:solidFill>
                  <a:srgbClr val="1369B2"/>
                </a:solidFill>
                <a:latin typeface="微软雅黑" panose="020B0503020204020204" pitchFamily="34" charset="-122"/>
                <a:ea typeface="微软雅黑" panose="020B0503020204020204" pitchFamily="34" charset="-122"/>
              </a:rPr>
              <a:t>不能是关键字</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98.3	     //</a:t>
            </a:r>
            <a:r>
              <a:rPr lang="zh-CN" altLang="zh-CN" sz="2000" dirty="0">
                <a:solidFill>
                  <a:srgbClr val="1369B2"/>
                </a:solidFill>
                <a:latin typeface="微软雅黑" panose="020B0503020204020204" pitchFamily="34" charset="-122"/>
                <a:ea typeface="微软雅黑" panose="020B0503020204020204" pitchFamily="34" charset="-122"/>
              </a:rPr>
              <a:t>不能是数字开头也不能包含特殊符号“</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Hello World //</a:t>
            </a:r>
            <a:r>
              <a:rPr lang="zh-CN" altLang="zh-CN" sz="2000" dirty="0">
                <a:solidFill>
                  <a:srgbClr val="1369B2"/>
                </a:solidFill>
                <a:latin typeface="微软雅黑" panose="020B0503020204020204" pitchFamily="34" charset="-122"/>
                <a:ea typeface="微软雅黑" panose="020B0503020204020204" pitchFamily="34" charset="-122"/>
              </a:rPr>
              <a:t>不能包含空格特殊字符</a:t>
            </a:r>
          </a:p>
        </p:txBody>
      </p:sp>
      <p:sp>
        <p:nvSpPr>
          <p:cNvPr id="25" name="MH_Number_1"/>
          <p:cNvSpPr/>
          <p:nvPr>
            <p:custDataLst>
              <p:tags r:id="rId4"/>
            </p:custDataLst>
          </p:nvPr>
        </p:nvSpPr>
        <p:spPr>
          <a:xfrm>
            <a:off x="2068830" y="4802505"/>
            <a:ext cx="1760220" cy="649605"/>
          </a:xfrm>
          <a:prstGeom prst="roundRect">
            <a:avLst>
              <a:gd name="adj" fmla="val 12189"/>
            </a:avLst>
          </a:prstGeom>
          <a:solidFill>
            <a:srgbClr val="5B9BD5"/>
          </a:solidFill>
          <a:ln w="25400" cap="flat" cmpd="sng">
            <a:solidFill>
              <a:srgbClr val="FFFFFF"/>
            </a:solidFill>
            <a:prstDash val="solid"/>
            <a:round/>
            <a:headEnd type="none" w="med" len="med"/>
            <a:tailEnd type="none" w="med" len="med"/>
          </a:ln>
        </p:spPr>
        <p:txBody>
          <a:bodyPr wrap="square" lIns="89985" tIns="46792" rIns="89985" bIns="46792" anchor="ctr" anchorCtr="1">
            <a:normAutofit/>
          </a:bodyPr>
          <a:lstStyle/>
          <a:p>
            <a:pPr lvl="0" algn="ctr">
              <a:lnSpc>
                <a:spcPct val="130000"/>
              </a:lnSpc>
            </a:pPr>
            <a:r>
              <a:rPr lang="zh-CN" altLang="en-US" sz="2000"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不合法标识符</a:t>
            </a:r>
          </a:p>
        </p:txBody>
      </p:sp>
      <p:cxnSp>
        <p:nvCxnSpPr>
          <p:cNvPr id="3" name="直接箭头连接符 2"/>
          <p:cNvCxnSpPr>
            <a:stCxn id="25" idx="3"/>
            <a:endCxn id="22" idx="1"/>
          </p:cNvCxnSpPr>
          <p:nvPr/>
        </p:nvCxnSpPr>
        <p:spPr>
          <a:xfrm flipV="1">
            <a:off x="3828895" y="5127172"/>
            <a:ext cx="747395" cy="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Chevron 3"/>
          <p:cNvSpPr/>
          <p:nvPr>
            <p:custDataLst>
              <p:tags r:id="rId5"/>
            </p:custDataLst>
          </p:nvPr>
        </p:nvSpPr>
        <p:spPr>
          <a:xfrm>
            <a:off x="1143635" y="1105535"/>
            <a:ext cx="25088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86068" y="1245494"/>
            <a:ext cx="1960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标识符书写方式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pic>
        <p:nvPicPr>
          <p:cNvPr id="3" name="图片 2"/>
          <p:cNvPicPr>
            <a:picLocks noChangeAspect="1"/>
          </p:cNvPicPr>
          <p:nvPr/>
        </p:nvPicPr>
        <p:blipFill>
          <a:blip r:embed="rId3"/>
          <a:stretch>
            <a:fillRect/>
          </a:stretch>
        </p:blipFill>
        <p:spPr>
          <a:xfrm>
            <a:off x="3017520" y="2195195"/>
            <a:ext cx="6155055" cy="2118360"/>
          </a:xfrm>
          <a:prstGeom prst="rect">
            <a:avLst/>
          </a:prstGeom>
        </p:spPr>
      </p:pic>
      <p:sp>
        <p:nvSpPr>
          <p:cNvPr id="6" name="矩形 5"/>
          <p:cNvSpPr/>
          <p:nvPr/>
        </p:nvSpPr>
        <p:spPr>
          <a:xfrm>
            <a:off x="3650615" y="2667635"/>
            <a:ext cx="4828540" cy="117348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3 完成冒泡排序后，再次循环打印数组元素</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for (int i = 0; i &lt; arr.length; i++)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System.out.print(arr[i] + "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文本框 8"/>
          <p:cNvSpPr txBox="1"/>
          <p:nvPr/>
        </p:nvSpPr>
        <p:spPr>
          <a:xfrm>
            <a:off x="1143635" y="1215390"/>
            <a:ext cx="819150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步骤三：</a:t>
            </a:r>
            <a:r>
              <a:rPr lang="zh-CN" sz="1800" dirty="0">
                <a:solidFill>
                  <a:srgbClr val="595959"/>
                </a:solidFill>
                <a:latin typeface="微软雅黑" panose="020B0503020204020204" pitchFamily="34" charset="-122"/>
                <a:ea typeface="微软雅黑" panose="020B0503020204020204" pitchFamily="34" charset="-122"/>
                <a:cs typeface="+mn-ea"/>
              </a:rPr>
              <a:t>实现</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冒泡排序</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后</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，循环打印</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排序后的</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数组元素</a:t>
            </a:r>
            <a:r>
              <a:rPr lang="zh-CN" sz="1800" dirty="0">
                <a:solidFill>
                  <a:srgbClr val="595959"/>
                </a:solidFill>
                <a:latin typeface="微软雅黑" panose="020B0503020204020204" pitchFamily="34" charset="-122"/>
                <a:ea typeface="微软雅黑" panose="020B0503020204020204" pitchFamily="34" charset="-122"/>
                <a:cs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143635" y="4786630"/>
            <a:ext cx="819150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步骤四：</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方法，按照步骤一、二、三添加到</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方法中。</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pic>
        <p:nvPicPr>
          <p:cNvPr id="6144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2841" y="2329029"/>
            <a:ext cx="8484316" cy="220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9653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6" name="文本框 5"/>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数组的常见操作</a:t>
            </a:r>
          </a:p>
        </p:txBody>
      </p:sp>
      <p:sp>
        <p:nvSpPr>
          <p:cNvPr id="2"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9653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冒泡排序分析</a:t>
            </a:r>
          </a:p>
        </p:txBody>
      </p:sp>
      <p:pic>
        <p:nvPicPr>
          <p:cNvPr id="3" name="图片 16" descr="说明: 冒泡排序"/>
          <p:cNvPicPr>
            <a:picLocks noChangeAspect="1"/>
          </p:cNvPicPr>
          <p:nvPr/>
        </p:nvPicPr>
        <p:blipFill>
          <a:blip r:embed="rId4"/>
          <a:srcRect t="-5768"/>
          <a:stretch>
            <a:fillRect/>
          </a:stretch>
        </p:blipFill>
        <p:spPr>
          <a:xfrm>
            <a:off x="2620963" y="2187575"/>
            <a:ext cx="6946781" cy="2484000"/>
          </a:xfrm>
          <a:prstGeom prst="rect">
            <a:avLst/>
          </a:prstGeom>
          <a:noFill/>
          <a:ln w="9525">
            <a:noFill/>
          </a:ln>
        </p:spPr>
      </p:pic>
      <p:sp>
        <p:nvSpPr>
          <p:cNvPr id="8" name="文本框 7"/>
          <p:cNvSpPr txBox="1"/>
          <p:nvPr/>
        </p:nvSpPr>
        <p:spPr>
          <a:xfrm>
            <a:off x="3509010" y="1106170"/>
            <a:ext cx="424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冒泡排序具体执行过程如下图所示。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二维数组</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275330"/>
            <a:ext cx="5489575" cy="582295"/>
            <a:chOff x="8472" y="5681"/>
            <a:chExt cx="8645" cy="917"/>
          </a:xfrm>
        </p:grpSpPr>
        <p:sp>
          <p:nvSpPr>
            <p:cNvPr id="15" name="TextBox 35"/>
            <p:cNvSpPr txBox="1">
              <a:spLocks noChangeArrowheads="1"/>
            </p:cNvSpPr>
            <p:nvPr/>
          </p:nvSpPr>
          <p:spPr bwMode="auto">
            <a:xfrm>
              <a:off x="9159" y="5681"/>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了解</a:t>
              </a:r>
              <a:r>
                <a:rPr lang="zh-CN" altLang="en-US" sz="2000" dirty="0">
                  <a:solidFill>
                    <a:srgbClr val="1369B2"/>
                  </a:solidFill>
                  <a:latin typeface="微软雅黑" panose="020B0503020204020204" pitchFamily="34" charset="-122"/>
                  <a:ea typeface="微软雅黑" panose="020B0503020204020204" pitchFamily="34" charset="-122"/>
                </a:rPr>
                <a:t>二维数组，</a:t>
              </a:r>
              <a:r>
                <a:rPr lang="zh-CN" altLang="en-US" sz="2000" dirty="0">
                  <a:solidFill>
                    <a:srgbClr val="595959"/>
                  </a:solidFill>
                  <a:latin typeface="微软雅黑" panose="020B0503020204020204" pitchFamily="34" charset="-122"/>
                  <a:ea typeface="微软雅黑" panose="020B0503020204020204" pitchFamily="34" charset="-122"/>
                </a:rPr>
                <a:t>能够定义与使用二维数组</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二维数组</a:t>
            </a:r>
          </a:p>
        </p:txBody>
      </p:sp>
      <p:sp>
        <p:nvSpPr>
          <p:cNvPr id="4" name="Chevron 3"/>
          <p:cNvSpPr/>
          <p:nvPr>
            <p:custDataLst>
              <p:tags r:id="rId1"/>
            </p:custDataLst>
          </p:nvPr>
        </p:nvSpPr>
        <p:spPr>
          <a:xfrm>
            <a:off x="1143635" y="1042035"/>
            <a:ext cx="19367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557823" y="1181994"/>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二维数组</a:t>
            </a:r>
          </a:p>
        </p:txBody>
      </p:sp>
      <p:sp>
        <p:nvSpPr>
          <p:cNvPr id="5" name="文本框 4"/>
          <p:cNvSpPr txBox="1"/>
          <p:nvPr/>
        </p:nvSpPr>
        <p:spPr>
          <a:xfrm>
            <a:off x="1465580" y="2207895"/>
            <a:ext cx="9517380" cy="286131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在程序中，仅仅使用一维数组是远远不够的。例如，要统计一个学校各个班级学生的考试成绩，既要标识班，又要标识学生成绩，使用一维数组实现学生成绩的管理是非常麻烦的。这时就需要用到多维数组，多维数组可以简单地理解为在数组中嵌套数组，即数组的元素是一个数组。在程序中比较常见的多维数组就是</a:t>
            </a:r>
            <a:r>
              <a:rPr lang="zh-CN" altLang="zh-CN" sz="2000" dirty="0">
                <a:solidFill>
                  <a:srgbClr val="1369B2"/>
                </a:solidFill>
                <a:latin typeface="微软雅黑" panose="020B0503020204020204" pitchFamily="34" charset="-122"/>
                <a:ea typeface="微软雅黑" panose="020B0503020204020204" pitchFamily="34" charset="-122"/>
                <a:sym typeface="+mn-ea"/>
              </a:rPr>
              <a:t>二维数组</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二维数组就是指维数为</a:t>
            </a:r>
            <a:r>
              <a:rPr lang="en-US" altLang="zh-CN" sz="2000" dirty="0">
                <a:solidFill>
                  <a:srgbClr val="1369B2"/>
                </a:solidFill>
                <a:latin typeface="微软雅黑" panose="020B0503020204020204" pitchFamily="34" charset="-122"/>
                <a:ea typeface="微软雅黑" panose="020B0503020204020204" pitchFamily="34" charset="-122"/>
                <a:sym typeface="+mn-ea"/>
              </a:rPr>
              <a:t>2</a:t>
            </a:r>
            <a:r>
              <a:rPr lang="zh-CN" altLang="zh-CN" sz="2000" dirty="0">
                <a:solidFill>
                  <a:srgbClr val="1369B2"/>
                </a:solidFill>
                <a:latin typeface="微软雅黑" panose="020B0503020204020204" pitchFamily="34" charset="-122"/>
                <a:ea typeface="微软雅黑" panose="020B0503020204020204" pitchFamily="34" charset="-122"/>
                <a:sym typeface="+mn-ea"/>
              </a:rPr>
              <a:t>的数组</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即数组有两个索引</a:t>
            </a:r>
            <a:r>
              <a:rPr lang="zh-CN" altLang="zh-CN" sz="2000" dirty="0">
                <a:solidFill>
                  <a:srgbClr val="595959"/>
                </a:solidFill>
                <a:latin typeface="微软雅黑" panose="020B0503020204020204" pitchFamily="34" charset="-122"/>
                <a:ea typeface="微软雅黑" panose="020B0503020204020204" pitchFamily="34" charset="-122"/>
                <a:sym typeface="+mn-ea"/>
              </a:rPr>
              <a:t>。二维数组的逻辑结构按行列排列，两个索引分别表示行列，通过行列可以准确标识一个元素。</a:t>
            </a:r>
            <a:endParaRPr lang="zh-CN" altLang="zh-CN" sz="2000"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6" name="圆角矩形 5"/>
          <p:cNvSpPr/>
          <p:nvPr/>
        </p:nvSpPr>
        <p:spPr>
          <a:xfrm>
            <a:off x="1163955" y="1891665"/>
            <a:ext cx="9864090" cy="37033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955" y="189166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870" y="51085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二维数组</a:t>
            </a:r>
          </a:p>
        </p:txBody>
      </p:sp>
      <p:sp>
        <p:nvSpPr>
          <p:cNvPr id="6" name="Chevron 3"/>
          <p:cNvSpPr/>
          <p:nvPr>
            <p:custDataLst>
              <p:tags r:id="rId1"/>
            </p:custDataLst>
          </p:nvPr>
        </p:nvSpPr>
        <p:spPr>
          <a:xfrm>
            <a:off x="1143635" y="1105535"/>
            <a:ext cx="39420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86068" y="1245494"/>
            <a:ext cx="3230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二维数组的第一种定义方式</a:t>
            </a:r>
          </a:p>
        </p:txBody>
      </p:sp>
      <p:sp>
        <p:nvSpPr>
          <p:cNvPr id="8" name="文本框 7"/>
          <p:cNvSpPr txBox="1"/>
          <p:nvPr/>
        </p:nvSpPr>
        <p:spPr>
          <a:xfrm>
            <a:off x="1040130" y="2156460"/>
            <a:ext cx="10403205" cy="553085"/>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第一种方式是定义一个确定行的个数和列的个数的</a:t>
            </a:r>
            <a:r>
              <a:rPr sz="2000" dirty="0">
                <a:solidFill>
                  <a:srgbClr val="1369B2"/>
                </a:solidFill>
                <a:latin typeface="微软雅黑" panose="020B0503020204020204" pitchFamily="34" charset="-122"/>
                <a:ea typeface="微软雅黑" panose="020B0503020204020204" pitchFamily="34" charset="-122"/>
                <a:cs typeface="+mn-ea"/>
              </a:rPr>
              <a:t>二维数组</a:t>
            </a:r>
            <a:r>
              <a:rPr lang="zh-CN" sz="2000" dirty="0">
                <a:solidFill>
                  <a:srgbClr val="595959"/>
                </a:solidFill>
                <a:latin typeface="微软雅黑" panose="020B0503020204020204" pitchFamily="34" charset="-122"/>
                <a:ea typeface="微软雅黑" panose="020B0503020204020204" pitchFamily="34" charset="-122"/>
                <a:cs typeface="+mn-ea"/>
              </a:rPr>
              <a:t>，</a:t>
            </a:r>
            <a:r>
              <a:rPr sz="2000" dirty="0">
                <a:solidFill>
                  <a:srgbClr val="595959"/>
                </a:solidFill>
                <a:latin typeface="微软雅黑" panose="020B0503020204020204" pitchFamily="34" charset="-122"/>
                <a:ea typeface="微软雅黑" panose="020B0503020204020204" pitchFamily="34" charset="-122"/>
                <a:cs typeface="+mn-ea"/>
              </a:rPr>
              <a:t>格式如下所示：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矩形 8"/>
          <p:cNvSpPr/>
          <p:nvPr/>
        </p:nvSpPr>
        <p:spPr>
          <a:xfrm>
            <a:off x="2433955" y="3051175"/>
            <a:ext cx="7322185" cy="7569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数据类型[][] 数组名 = new数据类型[行的个数][列的个数];</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二维数组</a:t>
            </a:r>
          </a:p>
        </p:txBody>
      </p:sp>
      <p:sp>
        <p:nvSpPr>
          <p:cNvPr id="6" name="Chevron 3"/>
          <p:cNvSpPr/>
          <p:nvPr>
            <p:custDataLst>
              <p:tags r:id="rId1"/>
            </p:custDataLst>
          </p:nvPr>
        </p:nvSpPr>
        <p:spPr>
          <a:xfrm>
            <a:off x="1143635" y="1105535"/>
            <a:ext cx="39420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629578" y="1245494"/>
            <a:ext cx="2976880" cy="398780"/>
          </a:xfrm>
          <a:prstGeom prst="rect">
            <a:avLst/>
          </a:prstGeom>
          <a:noFill/>
        </p:spPr>
        <p:txBody>
          <a:bodyPr wrap="none" rtlCol="0">
            <a:spAutoFit/>
          </a:bodyPr>
          <a:lstStyle/>
          <a:p>
            <a:r>
              <a:rPr lang="zh-CN" sz="2000" dirty="0">
                <a:solidFill>
                  <a:srgbClr val="1369B2"/>
                </a:solidFill>
                <a:latin typeface="微软雅黑" panose="020B0503020204020204" pitchFamily="34" charset="-122"/>
                <a:ea typeface="微软雅黑" panose="020B0503020204020204" pitchFamily="34" charset="-122"/>
                <a:sym typeface="+mn-ea"/>
              </a:rPr>
              <a:t>第一种定义方式举例说明</a:t>
            </a:r>
          </a:p>
        </p:txBody>
      </p:sp>
      <p:sp>
        <p:nvSpPr>
          <p:cNvPr id="8" name="文本框 7"/>
          <p:cNvSpPr txBox="1"/>
          <p:nvPr/>
        </p:nvSpPr>
        <p:spPr>
          <a:xfrm>
            <a:off x="1040130" y="1869440"/>
            <a:ext cx="5805170" cy="553085"/>
          </a:xfrm>
          <a:prstGeom prst="rect">
            <a:avLst/>
          </a:prstGeom>
          <a:noFill/>
        </p:spPr>
        <p:txBody>
          <a:bodyPr wrap="square" rtlCol="0">
            <a:spAutoFit/>
          </a:bodyPr>
          <a:lstStyle/>
          <a:p>
            <a:pPr>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下面以第一种方式声明一个数组，如下所示：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矩形 8"/>
          <p:cNvSpPr/>
          <p:nvPr/>
        </p:nvSpPr>
        <p:spPr>
          <a:xfrm>
            <a:off x="2433955" y="2620645"/>
            <a:ext cx="7322185" cy="7569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xx= new int[3][4];</a:t>
            </a:r>
          </a:p>
        </p:txBody>
      </p:sp>
      <p:pic>
        <p:nvPicPr>
          <p:cNvPr id="2" name="图片 59" descr="图片包含 游戏机, 钟表&#10;&#10;描述已自动生成"/>
          <p:cNvPicPr>
            <a:picLocks noChangeAspect="1"/>
          </p:cNvPicPr>
          <p:nvPr/>
        </p:nvPicPr>
        <p:blipFill>
          <a:blip r:embed="rId4"/>
          <a:stretch>
            <a:fillRect/>
          </a:stretch>
        </p:blipFill>
        <p:spPr>
          <a:xfrm>
            <a:off x="1718945" y="4683125"/>
            <a:ext cx="8752972" cy="1332000"/>
          </a:xfrm>
          <a:prstGeom prst="rect">
            <a:avLst/>
          </a:prstGeom>
          <a:noFill/>
          <a:ln w="9525">
            <a:noFill/>
          </a:ln>
        </p:spPr>
      </p:pic>
      <p:sp>
        <p:nvSpPr>
          <p:cNvPr id="10" name="文本框 9"/>
          <p:cNvSpPr txBox="1"/>
          <p:nvPr/>
        </p:nvSpPr>
        <p:spPr>
          <a:xfrm>
            <a:off x="1143635" y="3466465"/>
            <a:ext cx="10255885" cy="1014730"/>
          </a:xfrm>
          <a:prstGeom prst="rect">
            <a:avLst/>
          </a:prstGeom>
          <a:noFill/>
        </p:spPr>
        <p:txBody>
          <a:bodyPr wrap="square" rtlCol="0">
            <a:spAutoFit/>
          </a:bodyPr>
          <a:lstStyle/>
          <a:p>
            <a:pPr>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上面的代码相当于定义了一个3*4的二维数组，即3行4列的二维数组，二维数组xx[3][4]的逻辑结构如下所示：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二维数组</a:t>
            </a:r>
          </a:p>
        </p:txBody>
      </p:sp>
      <p:sp>
        <p:nvSpPr>
          <p:cNvPr id="2" name="Chevron 3"/>
          <p:cNvSpPr/>
          <p:nvPr>
            <p:custDataLst>
              <p:tags r:id="rId1"/>
            </p:custDataLst>
          </p:nvPr>
        </p:nvSpPr>
        <p:spPr>
          <a:xfrm>
            <a:off x="1143635" y="1105535"/>
            <a:ext cx="39420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86068" y="1245494"/>
            <a:ext cx="3230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二维数组的第二种定义方式</a:t>
            </a:r>
          </a:p>
        </p:txBody>
      </p:sp>
      <p:sp>
        <p:nvSpPr>
          <p:cNvPr id="8" name="文本框 7"/>
          <p:cNvSpPr txBox="1"/>
          <p:nvPr/>
        </p:nvSpPr>
        <p:spPr>
          <a:xfrm>
            <a:off x="1040130" y="2156460"/>
            <a:ext cx="10403205" cy="553085"/>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第</a:t>
            </a:r>
            <a:r>
              <a:rPr lang="zh-CN" sz="2000" dirty="0">
                <a:solidFill>
                  <a:srgbClr val="595959"/>
                </a:solidFill>
                <a:latin typeface="微软雅黑" panose="020B0503020204020204" pitchFamily="34" charset="-122"/>
                <a:ea typeface="微软雅黑" panose="020B0503020204020204" pitchFamily="34" charset="-122"/>
                <a:cs typeface="+mn-ea"/>
              </a:rPr>
              <a:t>二</a:t>
            </a:r>
            <a:r>
              <a:rPr sz="2000" dirty="0">
                <a:solidFill>
                  <a:srgbClr val="595959"/>
                </a:solidFill>
                <a:latin typeface="微软雅黑" panose="020B0503020204020204" pitchFamily="34" charset="-122"/>
                <a:ea typeface="微软雅黑" panose="020B0503020204020204" pitchFamily="34" charset="-122"/>
                <a:cs typeface="+mn-ea"/>
              </a:rPr>
              <a:t>种方式是定义一个确定行数但不确定列的个数的</a:t>
            </a:r>
            <a:r>
              <a:rPr sz="2000" dirty="0">
                <a:solidFill>
                  <a:srgbClr val="1369B2"/>
                </a:solidFill>
                <a:latin typeface="微软雅黑" panose="020B0503020204020204" pitchFamily="34" charset="-122"/>
                <a:ea typeface="微软雅黑" panose="020B0503020204020204" pitchFamily="34" charset="-122"/>
                <a:cs typeface="+mn-ea"/>
              </a:rPr>
              <a:t>二维数组</a:t>
            </a:r>
            <a:r>
              <a:rPr lang="zh-CN" sz="2000" dirty="0">
                <a:solidFill>
                  <a:srgbClr val="595959"/>
                </a:solidFill>
                <a:latin typeface="微软雅黑" panose="020B0503020204020204" pitchFamily="34" charset="-122"/>
                <a:ea typeface="微软雅黑" panose="020B0503020204020204" pitchFamily="34" charset="-122"/>
                <a:cs typeface="+mn-ea"/>
              </a:rPr>
              <a:t>，</a:t>
            </a:r>
            <a:r>
              <a:rPr sz="2000" dirty="0">
                <a:solidFill>
                  <a:srgbClr val="595959"/>
                </a:solidFill>
                <a:latin typeface="微软雅黑" panose="020B0503020204020204" pitchFamily="34" charset="-122"/>
                <a:ea typeface="微软雅黑" panose="020B0503020204020204" pitchFamily="34" charset="-122"/>
                <a:cs typeface="+mn-ea"/>
              </a:rPr>
              <a:t>格式如下所示：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矩形 8"/>
          <p:cNvSpPr/>
          <p:nvPr/>
        </p:nvSpPr>
        <p:spPr>
          <a:xfrm>
            <a:off x="2433955" y="3051175"/>
            <a:ext cx="7322185" cy="7569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数据类型[][] 数组名 = new int[行的个数][];</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二维数组</a:t>
            </a:r>
          </a:p>
        </p:txBody>
      </p:sp>
      <p:sp>
        <p:nvSpPr>
          <p:cNvPr id="6" name="Chevron 3"/>
          <p:cNvSpPr/>
          <p:nvPr>
            <p:custDataLst>
              <p:tags r:id="rId1"/>
            </p:custDataLst>
          </p:nvPr>
        </p:nvSpPr>
        <p:spPr>
          <a:xfrm>
            <a:off x="1143635" y="1105535"/>
            <a:ext cx="39420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629578" y="1245494"/>
            <a:ext cx="2976880" cy="398780"/>
          </a:xfrm>
          <a:prstGeom prst="rect">
            <a:avLst/>
          </a:prstGeom>
          <a:noFill/>
        </p:spPr>
        <p:txBody>
          <a:bodyPr wrap="none" rtlCol="0">
            <a:spAutoFit/>
          </a:bodyPr>
          <a:lstStyle/>
          <a:p>
            <a:r>
              <a:rPr lang="zh-CN" sz="2000" dirty="0">
                <a:solidFill>
                  <a:srgbClr val="1369B2"/>
                </a:solidFill>
                <a:latin typeface="微软雅黑" panose="020B0503020204020204" pitchFamily="34" charset="-122"/>
                <a:ea typeface="微软雅黑" panose="020B0503020204020204" pitchFamily="34" charset="-122"/>
                <a:sym typeface="+mn-ea"/>
              </a:rPr>
              <a:t>第二种定义方式举例说明</a:t>
            </a:r>
          </a:p>
        </p:txBody>
      </p:sp>
      <p:sp>
        <p:nvSpPr>
          <p:cNvPr id="8" name="文本框 7"/>
          <p:cNvSpPr txBox="1"/>
          <p:nvPr/>
        </p:nvSpPr>
        <p:spPr>
          <a:xfrm>
            <a:off x="1040130" y="1869440"/>
            <a:ext cx="5805170" cy="553085"/>
          </a:xfrm>
          <a:prstGeom prst="rect">
            <a:avLst/>
          </a:prstGeom>
          <a:noFill/>
        </p:spPr>
        <p:txBody>
          <a:bodyPr wrap="square" rtlCol="0">
            <a:spAutoFit/>
          </a:bodyPr>
          <a:lstStyle/>
          <a:p>
            <a:pPr>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下面以第</a:t>
            </a:r>
            <a:r>
              <a:rPr lang="zh-CN" sz="2000" dirty="0">
                <a:solidFill>
                  <a:srgbClr val="595959"/>
                </a:solidFill>
                <a:latin typeface="微软雅黑" panose="020B0503020204020204" pitchFamily="34" charset="-122"/>
                <a:ea typeface="微软雅黑" panose="020B0503020204020204" pitchFamily="34" charset="-122"/>
                <a:cs typeface="+mn-ea"/>
              </a:rPr>
              <a:t>二</a:t>
            </a:r>
            <a:r>
              <a:rPr sz="2000" dirty="0">
                <a:solidFill>
                  <a:srgbClr val="595959"/>
                </a:solidFill>
                <a:latin typeface="微软雅黑" panose="020B0503020204020204" pitchFamily="34" charset="-122"/>
                <a:ea typeface="微软雅黑" panose="020B0503020204020204" pitchFamily="34" charset="-122"/>
                <a:cs typeface="+mn-ea"/>
              </a:rPr>
              <a:t>种方式</a:t>
            </a:r>
            <a:r>
              <a:rPr sz="2000" dirty="0">
                <a:solidFill>
                  <a:srgbClr val="1369B2"/>
                </a:solidFill>
                <a:latin typeface="微软雅黑" panose="020B0503020204020204" pitchFamily="34" charset="-122"/>
                <a:ea typeface="微软雅黑" panose="020B0503020204020204" pitchFamily="34" charset="-122"/>
                <a:cs typeface="+mn-ea"/>
              </a:rPr>
              <a:t>声明</a:t>
            </a:r>
            <a:r>
              <a:rPr sz="2000" dirty="0">
                <a:solidFill>
                  <a:srgbClr val="595959"/>
                </a:solidFill>
                <a:latin typeface="微软雅黑" panose="020B0503020204020204" pitchFamily="34" charset="-122"/>
                <a:ea typeface="微软雅黑" panose="020B0503020204020204" pitchFamily="34" charset="-122"/>
                <a:cs typeface="+mn-ea"/>
              </a:rPr>
              <a:t>一个数组，如下所示：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2433955" y="2620645"/>
            <a:ext cx="7322185" cy="7569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xx= new int[3][4];</a:t>
            </a:r>
          </a:p>
        </p:txBody>
      </p:sp>
      <p:sp>
        <p:nvSpPr>
          <p:cNvPr id="11" name="文本框 10"/>
          <p:cNvSpPr txBox="1"/>
          <p:nvPr/>
        </p:nvSpPr>
        <p:spPr>
          <a:xfrm>
            <a:off x="1143635" y="3466465"/>
            <a:ext cx="10255885" cy="1014730"/>
          </a:xfrm>
          <a:prstGeom prst="rect">
            <a:avLst/>
          </a:prstGeom>
          <a:noFill/>
        </p:spPr>
        <p:txBody>
          <a:bodyPr wrap="square" rtlCol="0">
            <a:spAutoFit/>
          </a:bodyPr>
          <a:lstStyle/>
          <a:p>
            <a:pPr>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第二种方式和第一种方式类似，只是数组的列数不确定，接下来通过一个图表示二维数组xx[3][]元素存储情况</a:t>
            </a:r>
            <a:r>
              <a:rPr lang="zh-CN" sz="2000" dirty="0">
                <a:solidFill>
                  <a:srgbClr val="595959"/>
                </a:solidFill>
                <a:latin typeface="微软雅黑" panose="020B0503020204020204" pitchFamily="34" charset="-122"/>
                <a:ea typeface="微软雅黑" panose="020B0503020204020204" pitchFamily="34" charset="-122"/>
                <a:cs typeface="+mn-ea"/>
              </a:rPr>
              <a:t>，</a:t>
            </a:r>
            <a:r>
              <a:rPr sz="2000" dirty="0">
                <a:solidFill>
                  <a:srgbClr val="595959"/>
                </a:solidFill>
                <a:latin typeface="微软雅黑" panose="020B0503020204020204" pitchFamily="34" charset="-122"/>
                <a:ea typeface="微软雅黑" panose="020B0503020204020204" pitchFamily="34" charset="-122"/>
                <a:cs typeface="+mn-ea"/>
              </a:rPr>
              <a:t>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63490" name="图片 60" descr="图片包含 游戏机, 文字, 炉子&#10;&#10;描述已自动生成"/>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0827" y="4790689"/>
            <a:ext cx="7450486" cy="12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二维数组</a:t>
            </a:r>
          </a:p>
        </p:txBody>
      </p:sp>
      <p:sp>
        <p:nvSpPr>
          <p:cNvPr id="2" name="Chevron 3"/>
          <p:cNvSpPr/>
          <p:nvPr>
            <p:custDataLst>
              <p:tags r:id="rId1"/>
            </p:custDataLst>
          </p:nvPr>
        </p:nvSpPr>
        <p:spPr>
          <a:xfrm>
            <a:off x="1143635" y="1105535"/>
            <a:ext cx="39420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86068" y="1245494"/>
            <a:ext cx="3230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二维数组的第三种定义方式</a:t>
            </a:r>
          </a:p>
        </p:txBody>
      </p:sp>
      <p:sp>
        <p:nvSpPr>
          <p:cNvPr id="8" name="文本框 7"/>
          <p:cNvSpPr txBox="1"/>
          <p:nvPr/>
        </p:nvSpPr>
        <p:spPr>
          <a:xfrm>
            <a:off x="1040130" y="2156460"/>
            <a:ext cx="10403205" cy="553085"/>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第三种方式是定义一个确定元素值的</a:t>
            </a:r>
            <a:r>
              <a:rPr sz="2000" dirty="0">
                <a:solidFill>
                  <a:srgbClr val="1369B2"/>
                </a:solidFill>
                <a:latin typeface="微软雅黑" panose="020B0503020204020204" pitchFamily="34" charset="-122"/>
                <a:ea typeface="微软雅黑" panose="020B0503020204020204" pitchFamily="34" charset="-122"/>
                <a:cs typeface="+mn-ea"/>
              </a:rPr>
              <a:t>二维数组</a:t>
            </a:r>
            <a:r>
              <a:rPr lang="zh-CN" sz="2000" dirty="0">
                <a:solidFill>
                  <a:srgbClr val="595959"/>
                </a:solidFill>
                <a:latin typeface="微软雅黑" panose="020B0503020204020204" pitchFamily="34" charset="-122"/>
                <a:ea typeface="微软雅黑" panose="020B0503020204020204" pitchFamily="34" charset="-122"/>
                <a:cs typeface="+mn-ea"/>
              </a:rPr>
              <a:t>，</a:t>
            </a:r>
            <a:r>
              <a:rPr sz="2000" dirty="0">
                <a:solidFill>
                  <a:srgbClr val="595959"/>
                </a:solidFill>
                <a:latin typeface="微软雅黑" panose="020B0503020204020204" pitchFamily="34" charset="-122"/>
                <a:ea typeface="微软雅黑" panose="020B0503020204020204" pitchFamily="34" charset="-122"/>
                <a:cs typeface="+mn-ea"/>
              </a:rPr>
              <a:t>格式如下所示：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2433955" y="3051175"/>
            <a:ext cx="8374380" cy="7569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数据类型[][] 数组名= {{第0行初始值},{第1行初始值},...,{第n行初始值}};</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中的标识符</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105535"/>
            <a:ext cx="25088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86068" y="1245494"/>
            <a:ext cx="1960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标识符书写规范</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05890" y="2273935"/>
            <a:ext cx="9378950" cy="3322955"/>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（1）</a:t>
            </a:r>
            <a:r>
              <a:rPr sz="2000" dirty="0">
                <a:solidFill>
                  <a:srgbClr val="1369B2"/>
                </a:solidFill>
                <a:latin typeface="微软雅黑" panose="020B0503020204020204" pitchFamily="34" charset="-122"/>
                <a:ea typeface="微软雅黑" panose="020B0503020204020204" pitchFamily="34" charset="-122"/>
                <a:cs typeface="+mn-ea"/>
              </a:rPr>
              <a:t>包名</a:t>
            </a:r>
            <a:r>
              <a:rPr sz="2000" dirty="0">
                <a:solidFill>
                  <a:srgbClr val="595959"/>
                </a:solidFill>
                <a:latin typeface="微软雅黑" panose="020B0503020204020204" pitchFamily="34" charset="-122"/>
                <a:ea typeface="微软雅黑" panose="020B0503020204020204" pitchFamily="34" charset="-122"/>
                <a:cs typeface="+mn-ea"/>
              </a:rPr>
              <a:t>所有</a:t>
            </a:r>
            <a:r>
              <a:rPr sz="2000" dirty="0">
                <a:solidFill>
                  <a:srgbClr val="1369B2"/>
                </a:solidFill>
                <a:latin typeface="微软雅黑" panose="020B0503020204020204" pitchFamily="34" charset="-122"/>
                <a:ea typeface="微软雅黑" panose="020B0503020204020204" pitchFamily="34" charset="-122"/>
                <a:cs typeface="+mn-ea"/>
              </a:rPr>
              <a:t>字母一律小写</a:t>
            </a:r>
            <a:r>
              <a:rPr sz="2000" dirty="0">
                <a:solidFill>
                  <a:srgbClr val="595959"/>
                </a:solidFill>
                <a:latin typeface="微软雅黑" panose="020B0503020204020204" pitchFamily="34" charset="-122"/>
                <a:ea typeface="微软雅黑" panose="020B0503020204020204" pitchFamily="34" charset="-122"/>
                <a:cs typeface="+mn-ea"/>
              </a:rPr>
              <a:t>。例如：cn.itcast.test。</a:t>
            </a:r>
          </a:p>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（2）</a:t>
            </a:r>
            <a:r>
              <a:rPr sz="2000" dirty="0">
                <a:solidFill>
                  <a:srgbClr val="1369B2"/>
                </a:solidFill>
                <a:latin typeface="微软雅黑" panose="020B0503020204020204" pitchFamily="34" charset="-122"/>
                <a:ea typeface="微软雅黑" panose="020B0503020204020204" pitchFamily="34" charset="-122"/>
                <a:cs typeface="+mn-ea"/>
              </a:rPr>
              <a:t>类名和接口</a:t>
            </a:r>
            <a:r>
              <a:rPr sz="2000" dirty="0">
                <a:solidFill>
                  <a:srgbClr val="595959"/>
                </a:solidFill>
                <a:latin typeface="微软雅黑" panose="020B0503020204020204" pitchFamily="34" charset="-122"/>
                <a:ea typeface="微软雅黑" panose="020B0503020204020204" pitchFamily="34" charset="-122"/>
                <a:cs typeface="+mn-ea"/>
              </a:rPr>
              <a:t>名每个单词的</a:t>
            </a:r>
            <a:r>
              <a:rPr sz="2000" dirty="0">
                <a:solidFill>
                  <a:srgbClr val="1369B2"/>
                </a:solidFill>
                <a:latin typeface="微软雅黑" panose="020B0503020204020204" pitchFamily="34" charset="-122"/>
                <a:ea typeface="微软雅黑" panose="020B0503020204020204" pitchFamily="34" charset="-122"/>
                <a:cs typeface="+mn-ea"/>
              </a:rPr>
              <a:t>首字母都大写</a:t>
            </a:r>
            <a:r>
              <a:rPr sz="2000" dirty="0">
                <a:solidFill>
                  <a:srgbClr val="595959"/>
                </a:solidFill>
                <a:latin typeface="微软雅黑" panose="020B0503020204020204" pitchFamily="34" charset="-122"/>
                <a:ea typeface="微软雅黑" panose="020B0503020204020204" pitchFamily="34" charset="-122"/>
                <a:cs typeface="+mn-ea"/>
              </a:rPr>
              <a:t>。例如：ArrayList、Iterator。</a:t>
            </a:r>
          </a:p>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（3）</a:t>
            </a:r>
            <a:r>
              <a:rPr sz="2000" dirty="0">
                <a:solidFill>
                  <a:srgbClr val="1369B2"/>
                </a:solidFill>
                <a:latin typeface="微软雅黑" panose="020B0503020204020204" pitchFamily="34" charset="-122"/>
                <a:ea typeface="微软雅黑" panose="020B0503020204020204" pitchFamily="34" charset="-122"/>
                <a:cs typeface="+mn-ea"/>
              </a:rPr>
              <a:t>常量名所有字母都大写</a:t>
            </a:r>
            <a:r>
              <a:rPr sz="2000" dirty="0">
                <a:solidFill>
                  <a:srgbClr val="595959"/>
                </a:solidFill>
                <a:latin typeface="微软雅黑" panose="020B0503020204020204" pitchFamily="34" charset="-122"/>
                <a:ea typeface="微软雅黑" panose="020B0503020204020204" pitchFamily="34" charset="-122"/>
                <a:cs typeface="+mn-ea"/>
              </a:rPr>
              <a:t>，</a:t>
            </a:r>
            <a:r>
              <a:rPr sz="2000" dirty="0">
                <a:solidFill>
                  <a:srgbClr val="1369B2"/>
                </a:solidFill>
                <a:latin typeface="微软雅黑" panose="020B0503020204020204" pitchFamily="34" charset="-122"/>
                <a:ea typeface="微软雅黑" panose="020B0503020204020204" pitchFamily="34" charset="-122"/>
                <a:cs typeface="+mn-ea"/>
              </a:rPr>
              <a:t>单词之间用下</a:t>
            </a:r>
            <a:r>
              <a:rPr lang="zh-CN" sz="2000" dirty="0">
                <a:solidFill>
                  <a:srgbClr val="1369B2"/>
                </a:solidFill>
                <a:latin typeface="微软雅黑" panose="020B0503020204020204" pitchFamily="34" charset="-122"/>
                <a:ea typeface="微软雅黑" panose="020B0503020204020204" pitchFamily="34" charset="-122"/>
                <a:cs typeface="+mn-ea"/>
              </a:rPr>
              <a:t>画</a:t>
            </a:r>
            <a:r>
              <a:rPr sz="2000" dirty="0">
                <a:solidFill>
                  <a:srgbClr val="1369B2"/>
                </a:solidFill>
                <a:latin typeface="微软雅黑" panose="020B0503020204020204" pitchFamily="34" charset="-122"/>
                <a:ea typeface="微软雅黑" panose="020B0503020204020204" pitchFamily="34" charset="-122"/>
                <a:cs typeface="+mn-ea"/>
              </a:rPr>
              <a:t>线</a:t>
            </a:r>
            <a:r>
              <a:rPr sz="2000" dirty="0">
                <a:solidFill>
                  <a:srgbClr val="595959"/>
                </a:solidFill>
                <a:latin typeface="微软雅黑" panose="020B0503020204020204" pitchFamily="34" charset="-122"/>
                <a:ea typeface="微软雅黑" panose="020B0503020204020204" pitchFamily="34" charset="-122"/>
                <a:cs typeface="+mn-ea"/>
              </a:rPr>
              <a:t>连接。例如：DAY_OF_MONTH。</a:t>
            </a:r>
          </a:p>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（4）变量名和方法名的第一个单词首字母小写，从第二个单词开始每个单词首字母大写。例如：lineNumber、getLineNumber。</a:t>
            </a:r>
          </a:p>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（5）在程序中，应该尽量使用有意义的英文单词定义标识符，使得程序便于阅读。例如，使用userName定义用户名，password定义密码。</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二维数组</a:t>
            </a:r>
          </a:p>
        </p:txBody>
      </p:sp>
      <p:sp>
        <p:nvSpPr>
          <p:cNvPr id="2" name="Chevron 3"/>
          <p:cNvSpPr/>
          <p:nvPr>
            <p:custDataLst>
              <p:tags r:id="rId1"/>
            </p:custDataLst>
          </p:nvPr>
        </p:nvSpPr>
        <p:spPr>
          <a:xfrm>
            <a:off x="1143635" y="1105535"/>
            <a:ext cx="39420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629578" y="1245494"/>
            <a:ext cx="2976880" cy="398780"/>
          </a:xfrm>
          <a:prstGeom prst="rect">
            <a:avLst/>
          </a:prstGeom>
          <a:noFill/>
        </p:spPr>
        <p:txBody>
          <a:bodyPr wrap="none" rtlCol="0">
            <a:spAutoFit/>
          </a:bodyPr>
          <a:lstStyle/>
          <a:p>
            <a:r>
              <a:rPr lang="zh-CN" sz="2000" dirty="0">
                <a:solidFill>
                  <a:srgbClr val="1369B2"/>
                </a:solidFill>
                <a:latin typeface="微软雅黑" panose="020B0503020204020204" pitchFamily="34" charset="-122"/>
                <a:ea typeface="微软雅黑" panose="020B0503020204020204" pitchFamily="34" charset="-122"/>
                <a:sym typeface="+mn-ea"/>
              </a:rPr>
              <a:t>第三种定义方式举例说明</a:t>
            </a:r>
          </a:p>
        </p:txBody>
      </p:sp>
      <p:sp>
        <p:nvSpPr>
          <p:cNvPr id="8" name="文本框 7"/>
          <p:cNvSpPr txBox="1"/>
          <p:nvPr/>
        </p:nvSpPr>
        <p:spPr>
          <a:xfrm>
            <a:off x="1040130" y="1869440"/>
            <a:ext cx="5805170" cy="553085"/>
          </a:xfrm>
          <a:prstGeom prst="rect">
            <a:avLst/>
          </a:prstGeom>
          <a:noFill/>
        </p:spPr>
        <p:txBody>
          <a:bodyPr wrap="square" rtlCol="0">
            <a:spAutoFit/>
          </a:bodyPr>
          <a:lstStyle/>
          <a:p>
            <a:pPr>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下面以第三种方式</a:t>
            </a:r>
            <a:r>
              <a:rPr sz="2000" dirty="0">
                <a:solidFill>
                  <a:srgbClr val="1369B2"/>
                </a:solidFill>
                <a:latin typeface="微软雅黑" panose="020B0503020204020204" pitchFamily="34" charset="-122"/>
                <a:ea typeface="微软雅黑" panose="020B0503020204020204" pitchFamily="34" charset="-122"/>
                <a:cs typeface="+mn-ea"/>
              </a:rPr>
              <a:t>声明</a:t>
            </a:r>
            <a:r>
              <a:rPr sz="2000" dirty="0">
                <a:solidFill>
                  <a:srgbClr val="595959"/>
                </a:solidFill>
                <a:latin typeface="微软雅黑" panose="020B0503020204020204" pitchFamily="34" charset="-122"/>
                <a:ea typeface="微软雅黑" panose="020B0503020204020204" pitchFamily="34" charset="-122"/>
                <a:cs typeface="+mn-ea"/>
              </a:rPr>
              <a:t>一个数组，如下所示：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2433955" y="2620645"/>
            <a:ext cx="7322185" cy="7569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xx= {{1,2},{3,4,5,6},{7,8,9}};</a:t>
            </a:r>
          </a:p>
        </p:txBody>
      </p:sp>
      <p:sp>
        <p:nvSpPr>
          <p:cNvPr id="11" name="文本框 10"/>
          <p:cNvSpPr txBox="1"/>
          <p:nvPr/>
        </p:nvSpPr>
        <p:spPr>
          <a:xfrm>
            <a:off x="1143635" y="3466465"/>
            <a:ext cx="10255885" cy="1014730"/>
          </a:xfrm>
          <a:prstGeom prst="rect">
            <a:avLst/>
          </a:prstGeom>
          <a:noFill/>
        </p:spPr>
        <p:txBody>
          <a:bodyPr wrap="square" rtlCol="0">
            <a:spAutoFit/>
          </a:bodyPr>
          <a:lstStyle/>
          <a:p>
            <a:pPr>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上面的二维数组xx中定义了三个元素，这三个元素都是数组，分别为{1,2}、{3,4,5,6}、{7,8,9}，接下来通过一个图表示在二维数组中元素存储的形式</a:t>
            </a:r>
            <a:r>
              <a:rPr lang="zh-CN" sz="2000" dirty="0">
                <a:solidFill>
                  <a:srgbClr val="595959"/>
                </a:solidFill>
                <a:latin typeface="微软雅黑" panose="020B0503020204020204" pitchFamily="34" charset="-122"/>
                <a:ea typeface="微软雅黑" panose="020B0503020204020204" pitchFamily="34" charset="-122"/>
                <a:cs typeface="+mn-ea"/>
              </a:rPr>
              <a:t>，</a:t>
            </a:r>
            <a:r>
              <a:rPr sz="2000" dirty="0">
                <a:solidFill>
                  <a:srgbClr val="595959"/>
                </a:solidFill>
                <a:latin typeface="微软雅黑" panose="020B0503020204020204" pitchFamily="34" charset="-122"/>
                <a:ea typeface="微软雅黑" panose="020B0503020204020204" pitchFamily="34" charset="-122"/>
                <a:cs typeface="+mn-ea"/>
              </a:rPr>
              <a:t>如下所示：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3" name="图片 61" descr="图片包含 家具, 游戏机&#10;&#10;描述已自动生成"/>
          <p:cNvPicPr>
            <a:picLocks noChangeAspect="1"/>
          </p:cNvPicPr>
          <p:nvPr/>
        </p:nvPicPr>
        <p:blipFill>
          <a:blip r:embed="rId4"/>
          <a:stretch>
            <a:fillRect/>
          </a:stretch>
        </p:blipFill>
        <p:spPr>
          <a:xfrm>
            <a:off x="2312353" y="4975543"/>
            <a:ext cx="7564424" cy="1152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二维数组</a:t>
            </a:r>
          </a:p>
        </p:txBody>
      </p:sp>
      <p:sp>
        <p:nvSpPr>
          <p:cNvPr id="5" name="Chevron 3"/>
          <p:cNvSpPr/>
          <p:nvPr>
            <p:custDataLst>
              <p:tags r:id="rId1"/>
            </p:custDataLst>
          </p:nvPr>
        </p:nvSpPr>
        <p:spPr>
          <a:xfrm>
            <a:off x="1143635" y="1105535"/>
            <a:ext cx="39420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629578" y="1245494"/>
            <a:ext cx="2468880" cy="398780"/>
          </a:xfrm>
          <a:prstGeom prst="rect">
            <a:avLst/>
          </a:prstGeom>
          <a:noFill/>
        </p:spPr>
        <p:txBody>
          <a:bodyPr wrap="none" rtlCol="0">
            <a:spAutoFit/>
          </a:bodyPr>
          <a:lstStyle/>
          <a:p>
            <a:r>
              <a:rPr lang="zh-CN" sz="2000" dirty="0">
                <a:solidFill>
                  <a:srgbClr val="1369B2"/>
                </a:solidFill>
                <a:latin typeface="微软雅黑" panose="020B0503020204020204" pitchFamily="34" charset="-122"/>
                <a:ea typeface="微软雅黑" panose="020B0503020204020204" pitchFamily="34" charset="-122"/>
                <a:sym typeface="+mn-ea"/>
              </a:rPr>
              <a:t>二维数组的访问方式</a:t>
            </a:r>
          </a:p>
        </p:txBody>
      </p:sp>
      <p:sp>
        <p:nvSpPr>
          <p:cNvPr id="8" name="文本框 7"/>
          <p:cNvSpPr txBox="1"/>
          <p:nvPr/>
        </p:nvSpPr>
        <p:spPr>
          <a:xfrm>
            <a:off x="1040130" y="1869440"/>
            <a:ext cx="10359390" cy="1014730"/>
          </a:xfrm>
          <a:prstGeom prst="rect">
            <a:avLst/>
          </a:prstGeom>
          <a:noFill/>
        </p:spPr>
        <p:txBody>
          <a:bodyPr wrap="square" rtlCol="0">
            <a:spAutoFit/>
          </a:bodyPr>
          <a:lstStyle/>
          <a:p>
            <a:pPr>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二维数组中元素的</a:t>
            </a:r>
            <a:r>
              <a:rPr sz="2000" dirty="0">
                <a:solidFill>
                  <a:srgbClr val="1369B2"/>
                </a:solidFill>
                <a:latin typeface="微软雅黑" panose="020B0503020204020204" pitchFamily="34" charset="-122"/>
                <a:ea typeface="微软雅黑" panose="020B0503020204020204" pitchFamily="34" charset="-122"/>
                <a:cs typeface="+mn-ea"/>
              </a:rPr>
              <a:t>访问</a:t>
            </a:r>
            <a:r>
              <a:rPr sz="2000" dirty="0">
                <a:solidFill>
                  <a:srgbClr val="595959"/>
                </a:solidFill>
                <a:latin typeface="微软雅黑" panose="020B0503020204020204" pitchFamily="34" charset="-122"/>
                <a:ea typeface="微软雅黑" panose="020B0503020204020204" pitchFamily="34" charset="-122"/>
                <a:cs typeface="+mn-ea"/>
              </a:rPr>
              <a:t>也是通过</a:t>
            </a:r>
            <a:r>
              <a:rPr sz="2000" dirty="0">
                <a:solidFill>
                  <a:srgbClr val="1369B2"/>
                </a:solidFill>
                <a:latin typeface="微软雅黑" panose="020B0503020204020204" pitchFamily="34" charset="-122"/>
                <a:ea typeface="微软雅黑" panose="020B0503020204020204" pitchFamily="34" charset="-122"/>
                <a:cs typeface="+mn-ea"/>
              </a:rPr>
              <a:t>索引</a:t>
            </a:r>
            <a:r>
              <a:rPr sz="2000" dirty="0">
                <a:solidFill>
                  <a:srgbClr val="595959"/>
                </a:solidFill>
                <a:latin typeface="微软雅黑" panose="020B0503020204020204" pitchFamily="34" charset="-122"/>
                <a:ea typeface="微软雅黑" panose="020B0503020204020204" pitchFamily="34" charset="-122"/>
                <a:cs typeface="+mn-ea"/>
              </a:rPr>
              <a:t>的方式。例如，访问二维数组xx中第一个元素数组的第二个元素，具体代码如下：</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2433955" y="3051175"/>
            <a:ext cx="3609340" cy="7569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xx[0][1];</a:t>
            </a:r>
          </a:p>
        </p:txBody>
      </p:sp>
      <p:sp>
        <p:nvSpPr>
          <p:cNvPr id="11" name="文本框 10"/>
          <p:cNvSpPr txBox="1"/>
          <p:nvPr/>
        </p:nvSpPr>
        <p:spPr>
          <a:xfrm>
            <a:off x="1143635" y="3896995"/>
            <a:ext cx="10255885" cy="1014730"/>
          </a:xfrm>
          <a:prstGeom prst="rect">
            <a:avLst/>
          </a:prstGeom>
          <a:noFill/>
        </p:spPr>
        <p:txBody>
          <a:bodyPr wrap="square" rtlCol="0">
            <a:spAutoFit/>
          </a:bodyPr>
          <a:lstStyle/>
          <a:p>
            <a:pPr>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上述访问数组xx第一个元素数组的第二个元素的格式中，第一个索引表行的数组，第二个索引表示列的数组</a:t>
            </a:r>
            <a:r>
              <a:rPr lang="zh-CN" sz="20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二维数组</a:t>
            </a:r>
          </a:p>
        </p:txBody>
      </p:sp>
      <p:sp>
        <p:nvSpPr>
          <p:cNvPr id="4" name="Chevron 3"/>
          <p:cNvSpPr/>
          <p:nvPr>
            <p:custDataLst>
              <p:tags r:id="rId1"/>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7" name="文本框 6"/>
          <p:cNvSpPr txBox="1"/>
          <p:nvPr/>
        </p:nvSpPr>
        <p:spPr>
          <a:xfrm>
            <a:off x="3133090" y="932815"/>
            <a:ext cx="8312785" cy="1014730"/>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下面通过一个案例演示</a:t>
            </a:r>
            <a:r>
              <a:rPr lang="zh-CN" altLang="zh-CN" sz="2000" dirty="0">
                <a:solidFill>
                  <a:srgbClr val="1369B2"/>
                </a:solidFill>
                <a:latin typeface="微软雅黑" panose="020B0503020204020204" pitchFamily="34" charset="-122"/>
                <a:ea typeface="微软雅黑" panose="020B0503020204020204" pitchFamily="34" charset="-122"/>
                <a:cs typeface="+mn-ea"/>
              </a:rPr>
              <a:t>二维数组</a:t>
            </a:r>
            <a:r>
              <a:rPr lang="zh-CN" altLang="zh-CN" sz="2000" dirty="0">
                <a:solidFill>
                  <a:srgbClr val="595959"/>
                </a:solidFill>
                <a:latin typeface="微软雅黑" panose="020B0503020204020204" pitchFamily="34" charset="-122"/>
                <a:ea typeface="微软雅黑" panose="020B0503020204020204" pitchFamily="34" charset="-122"/>
                <a:cs typeface="+mn-ea"/>
              </a:rPr>
              <a:t>的使用，该案例要统计一个公司三个销售小组中每个小组的总销售额以及整个公司的销售额。具体代码如下所示。</a:t>
            </a:r>
          </a:p>
        </p:txBody>
      </p:sp>
      <p:pic>
        <p:nvPicPr>
          <p:cNvPr id="12" name="图片 11"/>
          <p:cNvPicPr>
            <a:picLocks noChangeAspect="1"/>
          </p:cNvPicPr>
          <p:nvPr/>
        </p:nvPicPr>
        <p:blipFill>
          <a:blip r:embed="rId4"/>
          <a:stretch>
            <a:fillRect/>
          </a:stretch>
        </p:blipFill>
        <p:spPr>
          <a:xfrm>
            <a:off x="1404620" y="2176145"/>
            <a:ext cx="9381490" cy="4030980"/>
          </a:xfrm>
          <a:prstGeom prst="rect">
            <a:avLst/>
          </a:prstGeom>
        </p:spPr>
      </p:pic>
      <p:sp>
        <p:nvSpPr>
          <p:cNvPr id="8" name="矩形 7"/>
          <p:cNvSpPr/>
          <p:nvPr/>
        </p:nvSpPr>
        <p:spPr>
          <a:xfrm>
            <a:off x="1431290" y="2176145"/>
            <a:ext cx="9525635" cy="4030980"/>
          </a:xfrm>
          <a:prstGeom prst="rect">
            <a:avLst/>
          </a:prstGeom>
        </p:spPr>
        <p:txBody>
          <a:bodyPr wrap="square">
            <a:spAutoFit/>
          </a:bodyPr>
          <a:lstStyle/>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static void main(String[] args) {</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arr = new int[3][];          // 定义一个长度为3的二维数组</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arr[0] = new int[] { 11, 12 };      	 // 为数组的元素赋值</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arr[1] = new int[] { 21, 22, 23 };</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arr[2] = new int[] { 31, 32, 33, 34 };</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sum = 0;                                        // 定义变量记录总销售额</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i = 0; i &lt; arr.length; i++) {         // 遍历数组元素</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groupSum = 0;                   // 定义变量记录小组销售总额</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j = 0; j &lt; arr[i].length; j++) {// 遍历小组内每个人的销售额</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groupSum = groupSum + arr[i][j];</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sum = sum + groupSum;	// 累加小组销售额</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System.out.println("第" + (i + 1) + "小组销售额为：" + groupSum + " 万元。");</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System.out.println("总销售额为: " + sum + " 万元。");</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2351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2.7.4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二维数组</a:t>
            </a:r>
          </a:p>
        </p:txBody>
      </p:sp>
      <p:sp>
        <p:nvSpPr>
          <p:cNvPr id="4"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9653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6" name="文本框 5"/>
          <p:cNvSpPr txBox="1"/>
          <p:nvPr/>
        </p:nvSpPr>
        <p:spPr>
          <a:xfrm>
            <a:off x="3509010" y="1106170"/>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1"/>
          <p:cNvPicPr>
            <a:picLocks noChangeAspect="1"/>
          </p:cNvPicPr>
          <p:nvPr/>
        </p:nvPicPr>
        <p:blipFill>
          <a:blip r:embed="rId4"/>
          <a:stretch>
            <a:fillRect/>
          </a:stretch>
        </p:blipFill>
        <p:spPr>
          <a:xfrm>
            <a:off x="3136900" y="2259648"/>
            <a:ext cx="5916641" cy="2340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35"/>
          <p:cNvSpPr txBox="1">
            <a:spLocks noChangeArrowheads="1"/>
          </p:cNvSpPr>
          <p:nvPr/>
        </p:nvSpPr>
        <p:spPr bwMode="auto">
          <a:xfrm>
            <a:off x="1198245" y="2364105"/>
            <a:ext cx="9793605" cy="261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539750">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sym typeface="+mn-ea"/>
              </a:rPr>
              <a:t>本章主要介绍了Java的基础知识。首先介绍了</a:t>
            </a:r>
            <a:r>
              <a:rPr lang="en-US" altLang="zh-CN" sz="1800" dirty="0">
                <a:solidFill>
                  <a:srgbClr val="1369B2"/>
                </a:solidFill>
                <a:latin typeface="微软雅黑" panose="020B0503020204020204" pitchFamily="34" charset="-122"/>
                <a:ea typeface="微软雅黑" panose="020B0503020204020204" pitchFamily="34" charset="-122"/>
                <a:sym typeface="+mn-ea"/>
              </a:rPr>
              <a:t>Java</a:t>
            </a:r>
            <a:r>
              <a:rPr lang="zh-CN" altLang="zh-CN" sz="1800" dirty="0">
                <a:solidFill>
                  <a:srgbClr val="1369B2"/>
                </a:solidFill>
                <a:latin typeface="微软雅黑" panose="020B0503020204020204" pitchFamily="34" charset="-122"/>
                <a:ea typeface="微软雅黑" panose="020B0503020204020204" pitchFamily="34" charset="-122"/>
                <a:sym typeface="+mn-ea"/>
              </a:rPr>
              <a:t>语言的基本语法</a:t>
            </a:r>
            <a:r>
              <a:rPr lang="zh-CN" altLang="zh-CN" sz="1800" dirty="0">
                <a:solidFill>
                  <a:srgbClr val="595959"/>
                </a:solidFill>
                <a:latin typeface="微软雅黑" panose="020B0503020204020204" pitchFamily="34" charset="-122"/>
                <a:ea typeface="微软雅黑" panose="020B0503020204020204" pitchFamily="34" charset="-122"/>
                <a:sym typeface="+mn-ea"/>
              </a:rPr>
              <a:t>，包括</a:t>
            </a:r>
            <a:r>
              <a:rPr lang="en-US" altLang="zh-CN" sz="1800" dirty="0">
                <a:solidFill>
                  <a:srgbClr val="1369B2"/>
                </a:solidFill>
                <a:latin typeface="微软雅黑" panose="020B0503020204020204" pitchFamily="34" charset="-122"/>
                <a:ea typeface="微软雅黑" panose="020B0503020204020204" pitchFamily="34" charset="-122"/>
                <a:sym typeface="+mn-ea"/>
              </a:rPr>
              <a:t>Java</a:t>
            </a:r>
            <a:r>
              <a:rPr lang="zh-CN" altLang="zh-CN" sz="1800" dirty="0">
                <a:solidFill>
                  <a:srgbClr val="1369B2"/>
                </a:solidFill>
                <a:latin typeface="微软雅黑" panose="020B0503020204020204" pitchFamily="34" charset="-122"/>
                <a:ea typeface="微软雅黑" panose="020B0503020204020204" pitchFamily="34" charset="-122"/>
                <a:sym typeface="+mn-ea"/>
              </a:rPr>
              <a:t>程序的基本格式、注释、标识符</a:t>
            </a:r>
            <a:r>
              <a:rPr lang="zh-CN" altLang="zh-CN" sz="1800" dirty="0">
                <a:solidFill>
                  <a:srgbClr val="595959"/>
                </a:solidFill>
                <a:latin typeface="微软雅黑" panose="020B0503020204020204" pitchFamily="34" charset="-122"/>
                <a:ea typeface="微软雅黑" panose="020B0503020204020204" pitchFamily="34" charset="-122"/>
                <a:sym typeface="+mn-ea"/>
              </a:rPr>
              <a:t>等；其次介绍了Java中的</a:t>
            </a:r>
            <a:r>
              <a:rPr lang="zh-CN" altLang="zh-CN" sz="1800" dirty="0">
                <a:solidFill>
                  <a:srgbClr val="1369B2"/>
                </a:solidFill>
                <a:latin typeface="微软雅黑" panose="020B0503020204020204" pitchFamily="34" charset="-122"/>
                <a:ea typeface="微软雅黑" panose="020B0503020204020204" pitchFamily="34" charset="-122"/>
                <a:sym typeface="+mn-ea"/>
              </a:rPr>
              <a:t>变量和运算符</a:t>
            </a:r>
            <a:r>
              <a:rPr lang="zh-CN" altLang="zh-CN" sz="1800" dirty="0">
                <a:solidFill>
                  <a:srgbClr val="595959"/>
                </a:solidFill>
                <a:latin typeface="微软雅黑" panose="020B0503020204020204" pitchFamily="34" charset="-122"/>
                <a:ea typeface="微软雅黑" panose="020B0503020204020204" pitchFamily="34" charset="-122"/>
                <a:sym typeface="+mn-ea"/>
              </a:rPr>
              <a:t>；接着介绍了</a:t>
            </a:r>
            <a:r>
              <a:rPr lang="zh-CN" altLang="zh-CN" sz="1800" dirty="0">
                <a:solidFill>
                  <a:srgbClr val="1369B2"/>
                </a:solidFill>
                <a:latin typeface="微软雅黑" panose="020B0503020204020204" pitchFamily="34" charset="-122"/>
                <a:ea typeface="微软雅黑" panose="020B0503020204020204" pitchFamily="34" charset="-122"/>
                <a:sym typeface="+mn-ea"/>
              </a:rPr>
              <a:t>选择结构语句、循环结构语句和跳转语句</a:t>
            </a:r>
            <a:r>
              <a:rPr lang="zh-CN" altLang="zh-CN" sz="1800" dirty="0">
                <a:solidFill>
                  <a:srgbClr val="595959"/>
                </a:solidFill>
                <a:latin typeface="微软雅黑" panose="020B0503020204020204" pitchFamily="34" charset="-122"/>
                <a:ea typeface="微软雅黑" panose="020B0503020204020204" pitchFamily="34" charset="-122"/>
                <a:sym typeface="+mn-ea"/>
              </a:rPr>
              <a:t>；然后介绍了</a:t>
            </a:r>
            <a:r>
              <a:rPr lang="zh-CN" altLang="zh-CN" sz="1800" dirty="0">
                <a:solidFill>
                  <a:srgbClr val="1369B2"/>
                </a:solidFill>
                <a:latin typeface="微软雅黑" panose="020B0503020204020204" pitchFamily="34" charset="-122"/>
                <a:ea typeface="微软雅黑" panose="020B0503020204020204" pitchFamily="34" charset="-122"/>
                <a:sym typeface="+mn-ea"/>
              </a:rPr>
              <a:t>方法</a:t>
            </a:r>
            <a:r>
              <a:rPr lang="zh-CN" altLang="zh-CN" sz="1800" dirty="0">
                <a:solidFill>
                  <a:srgbClr val="595959"/>
                </a:solidFill>
                <a:latin typeface="微软雅黑" panose="020B0503020204020204" pitchFamily="34" charset="-122"/>
                <a:ea typeface="微软雅黑" panose="020B0503020204020204" pitchFamily="34" charset="-122"/>
                <a:sym typeface="+mn-ea"/>
              </a:rPr>
              <a:t>，包括方法的概念、定义、调用以及重载；最后介绍了</a:t>
            </a:r>
            <a:r>
              <a:rPr lang="zh-CN" altLang="zh-CN" sz="1800" dirty="0">
                <a:solidFill>
                  <a:srgbClr val="1369B2"/>
                </a:solidFill>
                <a:latin typeface="微软雅黑" panose="020B0503020204020204" pitchFamily="34" charset="-122"/>
                <a:ea typeface="微软雅黑" panose="020B0503020204020204" pitchFamily="34" charset="-122"/>
                <a:sym typeface="+mn-ea"/>
              </a:rPr>
              <a:t>数组</a:t>
            </a:r>
            <a:r>
              <a:rPr lang="zh-CN" altLang="zh-CN" sz="1800" dirty="0">
                <a:solidFill>
                  <a:srgbClr val="595959"/>
                </a:solidFill>
                <a:latin typeface="微软雅黑" panose="020B0503020204020204" pitchFamily="34" charset="-122"/>
                <a:ea typeface="微软雅黑" panose="020B0503020204020204" pitchFamily="34" charset="-122"/>
                <a:sym typeface="+mn-ea"/>
              </a:rPr>
              <a:t>，包括数组的定义、数组的常见操作、多维数组。通过本章的学习，读者能够掌握</a:t>
            </a:r>
            <a:r>
              <a:rPr lang="en-US" altLang="zh-CN" sz="1800" dirty="0">
                <a:solidFill>
                  <a:srgbClr val="595959"/>
                </a:solidFill>
                <a:latin typeface="微软雅黑" panose="020B0503020204020204" pitchFamily="34" charset="-122"/>
                <a:ea typeface="微软雅黑" panose="020B0503020204020204" pitchFamily="34" charset="-122"/>
                <a:sym typeface="+mn-ea"/>
              </a:rPr>
              <a:t>Java</a:t>
            </a:r>
            <a:r>
              <a:rPr lang="zh-CN" altLang="zh-CN" sz="1800" dirty="0">
                <a:solidFill>
                  <a:srgbClr val="595959"/>
                </a:solidFill>
                <a:latin typeface="微软雅黑" panose="020B0503020204020204" pitchFamily="34" charset="-122"/>
                <a:ea typeface="微软雅黑" panose="020B0503020204020204" pitchFamily="34" charset="-122"/>
                <a:sym typeface="+mn-ea"/>
              </a:rPr>
              <a:t>程序的基本语法格式、变量和运算符的使用，能够掌握流程控制语句的使用，能够掌握方法的定义和调用方式，能够掌握数组的声明、初始化和使用等，为后面学习作好准备。</a:t>
            </a:r>
            <a:endParaRPr lang="zh-CN" sz="1800" dirty="0">
              <a:solidFill>
                <a:srgbClr val="595959"/>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198245" y="1852295"/>
            <a:ext cx="9794240" cy="3277870"/>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6" name="椭圆 5"/>
          <p:cNvSpPr/>
          <p:nvPr/>
        </p:nvSpPr>
        <p:spPr>
          <a:xfrm>
            <a:off x="4419710" y="144358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7" name="椭圆 6"/>
          <p:cNvSpPr/>
          <p:nvPr/>
        </p:nvSpPr>
        <p:spPr>
          <a:xfrm>
            <a:off x="5138530" y="144358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8" name="椭圆 7"/>
          <p:cNvSpPr/>
          <p:nvPr/>
        </p:nvSpPr>
        <p:spPr>
          <a:xfrm>
            <a:off x="5857350" y="144358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2" name="椭圆 11"/>
          <p:cNvSpPr/>
          <p:nvPr/>
        </p:nvSpPr>
        <p:spPr>
          <a:xfrm>
            <a:off x="6576170" y="144358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中的关键字</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297555"/>
            <a:ext cx="4570095" cy="1505585"/>
            <a:chOff x="8472" y="5193"/>
            <a:chExt cx="7197" cy="2371"/>
          </a:xfrm>
        </p:grpSpPr>
        <p:sp>
          <p:nvSpPr>
            <p:cNvPr id="15" name="TextBox 35"/>
            <p:cNvSpPr txBox="1">
              <a:spLocks noChangeArrowheads="1"/>
            </p:cNvSpPr>
            <p:nvPr/>
          </p:nvSpPr>
          <p:spPr bwMode="auto">
            <a:xfrm>
              <a:off x="9159" y="5193"/>
              <a:ext cx="6510" cy="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中的关键字</a:t>
              </a:r>
              <a:r>
                <a:rPr lang="zh-CN" altLang="en-US" sz="2000" dirty="0">
                  <a:solidFill>
                    <a:srgbClr val="595959"/>
                  </a:solidFill>
                  <a:latin typeface="微软雅黑" panose="020B0503020204020204" pitchFamily="34" charset="-122"/>
                  <a:ea typeface="微软雅黑" panose="020B0503020204020204" pitchFamily="34" charset="-122"/>
                </a:rPr>
                <a:t>，能够说出常见的关键字及使用关键字的注意事项</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中的关键字</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MH_Text_1"/>
          <p:cNvSpPr>
            <a:spLocks noChangeArrowheads="1"/>
          </p:cNvSpPr>
          <p:nvPr>
            <p:custDataLst>
              <p:tags r:id="rId1"/>
            </p:custDataLst>
          </p:nvPr>
        </p:nvSpPr>
        <p:spPr bwMode="auto">
          <a:xfrm>
            <a:off x="2936875" y="1001395"/>
            <a:ext cx="8482330" cy="88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关键字是编程语言里事先定义好并赋予了特殊含义的单词。和其他语言一样，</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中预留了许多关键字，下面列举了</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中所有的关键字。</a:t>
            </a:r>
          </a:p>
        </p:txBody>
      </p:sp>
      <p:graphicFrame>
        <p:nvGraphicFramePr>
          <p:cNvPr id="2" name="表格 1"/>
          <p:cNvGraphicFramePr>
            <a:graphicFrameLocks noGrp="1"/>
          </p:cNvGraphicFramePr>
          <p:nvPr>
            <p:custDataLst>
              <p:tags r:id="rId2"/>
            </p:custDataLst>
          </p:nvPr>
        </p:nvGraphicFramePr>
        <p:xfrm>
          <a:off x="1467690" y="2333224"/>
          <a:ext cx="9127515" cy="3962400"/>
        </p:xfrm>
        <a:graphic>
          <a:graphicData uri="http://schemas.openxmlformats.org/drawingml/2006/table">
            <a:tbl>
              <a:tblPr firstRow="1" bandRow="1">
                <a:tableStyleId>{C4B1156A-380E-4F78-BDF5-A606A8083BF9}</a:tableStyleId>
              </a:tblPr>
              <a:tblGrid>
                <a:gridCol w="1783515">
                  <a:extLst>
                    <a:ext uri="{9D8B030D-6E8A-4147-A177-3AD203B41FA5}">
                      <a16:colId xmlns:a16="http://schemas.microsoft.com/office/drawing/2014/main" val="20000"/>
                    </a:ext>
                  </a:extLst>
                </a:gridCol>
                <a:gridCol w="1872000">
                  <a:extLst>
                    <a:ext uri="{9D8B030D-6E8A-4147-A177-3AD203B41FA5}">
                      <a16:colId xmlns:a16="http://schemas.microsoft.com/office/drawing/2014/main" val="20001"/>
                    </a:ext>
                  </a:extLst>
                </a:gridCol>
                <a:gridCol w="1944000">
                  <a:extLst>
                    <a:ext uri="{9D8B030D-6E8A-4147-A177-3AD203B41FA5}">
                      <a16:colId xmlns:a16="http://schemas.microsoft.com/office/drawing/2014/main" val="20002"/>
                    </a:ext>
                  </a:extLst>
                </a:gridCol>
                <a:gridCol w="1728000">
                  <a:extLst>
                    <a:ext uri="{9D8B030D-6E8A-4147-A177-3AD203B41FA5}">
                      <a16:colId xmlns:a16="http://schemas.microsoft.com/office/drawing/2014/main" val="20003"/>
                    </a:ext>
                  </a:extLst>
                </a:gridCol>
                <a:gridCol w="1800000">
                  <a:extLst>
                    <a:ext uri="{9D8B030D-6E8A-4147-A177-3AD203B41FA5}">
                      <a16:colId xmlns:a16="http://schemas.microsoft.com/office/drawing/2014/main" val="20004"/>
                    </a:ext>
                  </a:extLst>
                </a:gridCol>
              </a:tblGrid>
              <a:tr h="370840">
                <a:tc>
                  <a:txBody>
                    <a:bodyPr/>
                    <a:lstStyle/>
                    <a:p>
                      <a:pPr marL="0" algn="l" defTabSz="1219200" rtl="0" eaLnBrk="1" latinLnBrk="0" hangingPunct="1"/>
                      <a:r>
                        <a:rPr lang="en-US" altLang="zh-CN" sz="2000" b="0" kern="1200" dirty="0">
                          <a:solidFill>
                            <a:srgbClr val="595959"/>
                          </a:solidFill>
                          <a:latin typeface="微软雅黑" panose="020B0503020204020204" pitchFamily="34" charset="-122"/>
                          <a:ea typeface="微软雅黑" panose="020B0503020204020204" pitchFamily="34" charset="-122"/>
                          <a:cs typeface="+mn-cs"/>
                        </a:rPr>
                        <a:t>abstract</a:t>
                      </a:r>
                      <a:endParaRPr lang="zh-CN" altLang="en-US" sz="2000" b="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pPr marL="0" algn="l" defTabSz="1219200" rtl="0" eaLnBrk="1" latinLnBrk="0" hangingPunct="1"/>
                      <a:r>
                        <a:rPr lang="en-US" altLang="zh-CN" sz="2000" b="0" kern="1200" dirty="0">
                          <a:solidFill>
                            <a:srgbClr val="595959"/>
                          </a:solidFill>
                          <a:latin typeface="微软雅黑" panose="020B0503020204020204" pitchFamily="34" charset="-122"/>
                          <a:ea typeface="微软雅黑" panose="020B0503020204020204" pitchFamily="34" charset="-122"/>
                          <a:cs typeface="+mn-cs"/>
                        </a:rPr>
                        <a:t>continue</a:t>
                      </a:r>
                      <a:endParaRPr lang="zh-CN" altLang="en-US" sz="2000" b="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pPr marL="0" algn="l" defTabSz="1219200" rtl="0" eaLnBrk="1" latinLnBrk="0" hangingPunct="1"/>
                      <a:r>
                        <a:rPr lang="en-US" altLang="zh-CN" sz="2000" b="0" kern="1200" dirty="0">
                          <a:solidFill>
                            <a:srgbClr val="595959"/>
                          </a:solidFill>
                          <a:latin typeface="微软雅黑" panose="020B0503020204020204" pitchFamily="34" charset="-122"/>
                          <a:ea typeface="微软雅黑" panose="020B0503020204020204" pitchFamily="34" charset="-122"/>
                          <a:cs typeface="+mn-cs"/>
                        </a:rPr>
                        <a:t>for</a:t>
                      </a:r>
                      <a:endParaRPr lang="zh-CN" altLang="en-US" sz="2000" b="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pPr marL="0" algn="l" defTabSz="1219200" rtl="0" eaLnBrk="1" latinLnBrk="0" hangingPunct="1"/>
                      <a:r>
                        <a:rPr lang="en-US" altLang="zh-CN" sz="2000" b="0" kern="1200" dirty="0">
                          <a:solidFill>
                            <a:srgbClr val="595959"/>
                          </a:solidFill>
                          <a:latin typeface="微软雅黑" panose="020B0503020204020204" pitchFamily="34" charset="-122"/>
                          <a:ea typeface="微软雅黑" panose="020B0503020204020204" pitchFamily="34" charset="-122"/>
                          <a:cs typeface="+mn-cs"/>
                        </a:rPr>
                        <a:t>new</a:t>
                      </a:r>
                      <a:endParaRPr lang="zh-CN" altLang="en-US" sz="2000" b="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pPr marL="0" algn="l" defTabSz="1219200" rtl="0" eaLnBrk="1" latinLnBrk="0" hangingPunct="1"/>
                      <a:r>
                        <a:rPr lang="en-US" altLang="zh-CN" sz="2000" b="0" kern="1200" dirty="0">
                          <a:solidFill>
                            <a:srgbClr val="595959"/>
                          </a:solidFill>
                          <a:latin typeface="微软雅黑" panose="020B0503020204020204" pitchFamily="34" charset="-122"/>
                          <a:ea typeface="微软雅黑" panose="020B0503020204020204" pitchFamily="34" charset="-122"/>
                          <a:cs typeface="+mn-cs"/>
                        </a:rPr>
                        <a:t>switch</a:t>
                      </a:r>
                      <a:endParaRPr lang="zh-CN" altLang="en-US" sz="2000" b="0" kern="1200" dirty="0">
                        <a:solidFill>
                          <a:srgbClr val="595959"/>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0"/>
                  </a:ext>
                </a:extLst>
              </a:tr>
              <a:tr h="370840">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assert</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default</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err="1">
                          <a:solidFill>
                            <a:srgbClr val="595959"/>
                          </a:solidFill>
                          <a:latin typeface="微软雅黑" panose="020B0503020204020204" pitchFamily="34" charset="-122"/>
                          <a:ea typeface="微软雅黑" panose="020B0503020204020204" pitchFamily="34" charset="-122"/>
                          <a:cs typeface="+mn-cs"/>
                        </a:rPr>
                        <a:t>goto</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package</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synchronized</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1"/>
                  </a:ext>
                </a:extLst>
              </a:tr>
              <a:tr h="370840">
                <a:tc>
                  <a:txBody>
                    <a:bodyPr/>
                    <a:lstStyle/>
                    <a:p>
                      <a:r>
                        <a:rPr lang="en-US" altLang="zh-CN" sz="2000" kern="1200" dirty="0" err="1">
                          <a:solidFill>
                            <a:srgbClr val="595959"/>
                          </a:solidFill>
                          <a:latin typeface="微软雅黑" panose="020B0503020204020204" pitchFamily="34" charset="-122"/>
                          <a:ea typeface="微软雅黑" panose="020B0503020204020204" pitchFamily="34" charset="-122"/>
                          <a:cs typeface="+mn-cs"/>
                        </a:rPr>
                        <a:t>boolean</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do</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if</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private</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this</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2"/>
                  </a:ext>
                </a:extLst>
              </a:tr>
              <a:tr h="370840">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break</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double</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implements</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protected</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throw</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3"/>
                  </a:ext>
                </a:extLst>
              </a:tr>
              <a:tr h="370840">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byte</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else</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import</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public</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throws</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4"/>
                  </a:ext>
                </a:extLst>
              </a:tr>
              <a:tr h="370840">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case</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err="1">
                          <a:solidFill>
                            <a:srgbClr val="595959"/>
                          </a:solidFill>
                          <a:latin typeface="微软雅黑" panose="020B0503020204020204" pitchFamily="34" charset="-122"/>
                          <a:ea typeface="微软雅黑" panose="020B0503020204020204" pitchFamily="34" charset="-122"/>
                          <a:cs typeface="+mn-cs"/>
                        </a:rPr>
                        <a:t>enum</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err="1">
                          <a:solidFill>
                            <a:srgbClr val="595959"/>
                          </a:solidFill>
                          <a:latin typeface="微软雅黑" panose="020B0503020204020204" pitchFamily="34" charset="-122"/>
                          <a:ea typeface="微软雅黑" panose="020B0503020204020204" pitchFamily="34" charset="-122"/>
                          <a:cs typeface="+mn-cs"/>
                        </a:rPr>
                        <a:t>instanceof</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return</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transient</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5"/>
                  </a:ext>
                </a:extLst>
              </a:tr>
              <a:tr h="370840">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catch</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extends</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err="1">
                          <a:solidFill>
                            <a:srgbClr val="595959"/>
                          </a:solidFill>
                          <a:latin typeface="微软雅黑" panose="020B0503020204020204" pitchFamily="34" charset="-122"/>
                          <a:ea typeface="微软雅黑" panose="020B0503020204020204" pitchFamily="34" charset="-122"/>
                          <a:cs typeface="+mn-cs"/>
                        </a:rPr>
                        <a:t>int</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short</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try</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6"/>
                  </a:ext>
                </a:extLst>
              </a:tr>
              <a:tr h="370840">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char</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final</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interface</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static</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void</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7"/>
                  </a:ext>
                </a:extLst>
              </a:tr>
              <a:tr h="370840">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class</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finally</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long</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err="1">
                          <a:solidFill>
                            <a:srgbClr val="595959"/>
                          </a:solidFill>
                          <a:latin typeface="微软雅黑" panose="020B0503020204020204" pitchFamily="34" charset="-122"/>
                          <a:ea typeface="微软雅黑" panose="020B0503020204020204" pitchFamily="34" charset="-122"/>
                          <a:cs typeface="+mn-cs"/>
                        </a:rPr>
                        <a:t>strictfp</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volatile</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8"/>
                  </a:ext>
                </a:extLst>
              </a:tr>
              <a:tr h="370840">
                <a:tc>
                  <a:txBody>
                    <a:bodyPr/>
                    <a:lstStyle/>
                    <a:p>
                      <a:r>
                        <a:rPr lang="en-US" altLang="zh-CN" sz="2000" kern="1200" dirty="0" err="1">
                          <a:solidFill>
                            <a:srgbClr val="595959"/>
                          </a:solidFill>
                          <a:latin typeface="微软雅黑" panose="020B0503020204020204" pitchFamily="34" charset="-122"/>
                          <a:ea typeface="微软雅黑" panose="020B0503020204020204" pitchFamily="34" charset="-122"/>
                          <a:cs typeface="+mn-cs"/>
                        </a:rPr>
                        <a:t>const</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float</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native</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super</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tc>
                  <a:txBody>
                    <a:bodyPr/>
                    <a:lstStyle/>
                    <a:p>
                      <a:r>
                        <a:rPr lang="en-US" altLang="zh-CN" sz="2000" kern="1200" dirty="0">
                          <a:solidFill>
                            <a:srgbClr val="595959"/>
                          </a:solidFill>
                          <a:latin typeface="微软雅黑" panose="020B0503020204020204" pitchFamily="34" charset="-122"/>
                          <a:ea typeface="微软雅黑" panose="020B0503020204020204" pitchFamily="34" charset="-122"/>
                          <a:cs typeface="+mn-cs"/>
                        </a:rPr>
                        <a:t>while</a:t>
                      </a:r>
                      <a:endParaRPr lang="zh-CN" altLang="en-US" sz="2000" kern="1200" dirty="0">
                        <a:solidFill>
                          <a:srgbClr val="595959"/>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9"/>
                  </a:ext>
                </a:extLst>
              </a:tr>
            </a:tbl>
          </a:graphicData>
        </a:graphic>
      </p:graphicFrame>
      <p:sp>
        <p:nvSpPr>
          <p:cNvPr id="4" name="Chevron 3"/>
          <p:cNvSpPr/>
          <p:nvPr>
            <p:custDataLst>
              <p:tags r:id="rId3"/>
            </p:custDataLst>
          </p:nvPr>
        </p:nvSpPr>
        <p:spPr>
          <a:xfrm>
            <a:off x="1143635" y="1105535"/>
            <a:ext cx="1793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14313" y="1245494"/>
            <a:ext cx="145034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en-US" sz="2000" dirty="0">
                <a:solidFill>
                  <a:srgbClr val="1369B2"/>
                </a:solidFill>
                <a:latin typeface="微软雅黑" panose="020B0503020204020204" pitchFamily="34" charset="-122"/>
                <a:ea typeface="微软雅黑" panose="020B0503020204020204" pitchFamily="34" charset="-122"/>
                <a:sym typeface="+mn-ea"/>
              </a:rPr>
              <a:t>关键字</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中的关键字</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文本框 2"/>
          <p:cNvSpPr txBox="1"/>
          <p:nvPr/>
        </p:nvSpPr>
        <p:spPr>
          <a:xfrm>
            <a:off x="1127181" y="2241099"/>
            <a:ext cx="9936000" cy="2861310"/>
          </a:xfrm>
          <a:prstGeom prst="rect">
            <a:avLst/>
          </a:prstGeom>
          <a:noFill/>
        </p:spPr>
        <p:txBody>
          <a:bodyPr wrap="square" rtlCol="0">
            <a:spAutoFit/>
          </a:bodyPr>
          <a:lstStyle/>
          <a:p>
            <a:pPr lvl="0">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所有的</a:t>
            </a:r>
            <a:r>
              <a:rPr lang="zh-CN" altLang="zh-CN" sz="2000" dirty="0">
                <a:solidFill>
                  <a:srgbClr val="1369B2"/>
                </a:solidFill>
                <a:latin typeface="微软雅黑" panose="020B0503020204020204" pitchFamily="34" charset="-122"/>
                <a:ea typeface="微软雅黑" panose="020B0503020204020204" pitchFamily="34" charset="-122"/>
              </a:rPr>
              <a:t>关键字都是小写</a:t>
            </a:r>
            <a:r>
              <a:rPr lang="zh-CN" altLang="zh-CN" sz="2000" dirty="0">
                <a:latin typeface="微软雅黑" panose="020B0503020204020204" pitchFamily="34" charset="-122"/>
                <a:ea typeface="微软雅黑" panose="020B0503020204020204" pitchFamily="34" charset="-122"/>
              </a:rPr>
              <a:t>。</a:t>
            </a:r>
          </a:p>
          <a:p>
            <a:pPr lvl="0">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不能使用关键字命名标识符</a:t>
            </a:r>
            <a:r>
              <a:rPr lang="zh-CN" altLang="zh-CN" sz="2000" dirty="0">
                <a:solidFill>
                  <a:srgbClr val="595959"/>
                </a:solidFill>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a:p>
            <a:pPr lvl="0">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const</a:t>
            </a:r>
            <a:r>
              <a:rPr lang="zh-CN" altLang="zh-CN" sz="2000" dirty="0">
                <a:solidFill>
                  <a:srgbClr val="1369B2"/>
                </a:solidFill>
                <a:latin typeface="微软雅黑" panose="020B0503020204020204" pitchFamily="34" charset="-122"/>
                <a:ea typeface="微软雅黑" panose="020B0503020204020204" pitchFamily="34" charset="-122"/>
              </a:rPr>
              <a:t>和</a:t>
            </a:r>
            <a:r>
              <a:rPr lang="en-US" altLang="zh-CN" sz="2000" dirty="0" err="1">
                <a:solidFill>
                  <a:srgbClr val="1369B2"/>
                </a:solidFill>
                <a:latin typeface="微软雅黑" panose="020B0503020204020204" pitchFamily="34" charset="-122"/>
                <a:ea typeface="微软雅黑" panose="020B0503020204020204" pitchFamily="34" charset="-122"/>
              </a:rPr>
              <a:t>goto</a:t>
            </a:r>
            <a:r>
              <a:rPr lang="zh-CN" altLang="zh-CN" sz="2000" dirty="0">
                <a:solidFill>
                  <a:srgbClr val="1369B2"/>
                </a:solidFill>
                <a:latin typeface="微软雅黑" panose="020B0503020204020204" pitchFamily="34" charset="-122"/>
                <a:ea typeface="微软雅黑" panose="020B0503020204020204" pitchFamily="34" charset="-122"/>
              </a:rPr>
              <a:t>是保留的关键字</a:t>
            </a:r>
            <a:r>
              <a:rPr lang="zh-CN" altLang="zh-CN" sz="2000" dirty="0">
                <a:solidFill>
                  <a:srgbClr val="595959"/>
                </a:solidFill>
                <a:latin typeface="微软雅黑" panose="020B0503020204020204" pitchFamily="34" charset="-122"/>
                <a:ea typeface="微软雅黑" panose="020B0503020204020204" pitchFamily="34" charset="-122"/>
              </a:rPr>
              <a:t>，虽然在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中还没有任何意义，但在程序中不能</a:t>
            </a:r>
            <a:endParaRPr lang="en-US" altLang="zh-CN" sz="20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用来作为自定义的标识符。</a:t>
            </a:r>
            <a:endParaRPr lang="zh-CN"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4</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true</a:t>
            </a:r>
            <a:r>
              <a:rPr lang="zh-CN"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false</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null</a:t>
            </a:r>
            <a:r>
              <a:rPr lang="zh-CN" altLang="zh-CN" sz="2000" dirty="0">
                <a:solidFill>
                  <a:srgbClr val="595959"/>
                </a:solidFill>
                <a:latin typeface="微软雅黑" panose="020B0503020204020204" pitchFamily="34" charset="-122"/>
                <a:ea typeface="微软雅黑" panose="020B0503020204020204" pitchFamily="34" charset="-122"/>
              </a:rPr>
              <a:t>虽然不属于关键字，但它们具有特殊的意义，也不能作为标识</a:t>
            </a:r>
            <a:endParaRPr lang="en-US"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符使用。</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2" name="Chevron 3"/>
          <p:cNvSpPr/>
          <p:nvPr>
            <p:custDataLst>
              <p:tags r:id="rId1"/>
            </p:custDataLst>
          </p:nvPr>
        </p:nvSpPr>
        <p:spPr>
          <a:xfrm>
            <a:off x="1143635" y="1177290"/>
            <a:ext cx="33947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486068" y="1317249"/>
            <a:ext cx="2722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关键字使用的注意事项</a:t>
            </a:r>
          </a:p>
        </p:txBody>
      </p:sp>
      <p:sp>
        <p:nvSpPr>
          <p:cNvPr id="5" name="文本框 4"/>
          <p:cNvSpPr txBox="1"/>
          <p:nvPr/>
        </p:nvSpPr>
        <p:spPr>
          <a:xfrm>
            <a:off x="4786630" y="1239520"/>
            <a:ext cx="6292850" cy="553085"/>
          </a:xfrm>
          <a:prstGeom prst="rect">
            <a:avLst/>
          </a:prstGeom>
          <a:noFill/>
        </p:spPr>
        <p:txBody>
          <a:bodyPr wrap="square" rtlCol="0" anchor="t">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sym typeface="+mn-ea"/>
              </a:rPr>
              <a:t>编写Java程序时，关键字的使用需要注意以下几点。</a:t>
            </a:r>
            <a:endParaRPr lang="en-US"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2.1.5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中的常量</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297555"/>
            <a:ext cx="4902835" cy="1967230"/>
            <a:chOff x="8472" y="5193"/>
            <a:chExt cx="7721" cy="3098"/>
          </a:xfrm>
        </p:grpSpPr>
        <p:sp>
          <p:nvSpPr>
            <p:cNvPr id="15" name="TextBox 35"/>
            <p:cNvSpPr txBox="1">
              <a:spLocks noChangeArrowheads="1"/>
            </p:cNvSpPr>
            <p:nvPr/>
          </p:nvSpPr>
          <p:spPr bwMode="auto">
            <a:xfrm>
              <a:off x="9159" y="5193"/>
              <a:ext cx="7034" cy="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ea"/>
                </a:rPr>
                <a:t>掌握</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en-US" sz="2000" dirty="0">
                  <a:solidFill>
                    <a:srgbClr val="1369B2"/>
                  </a:solidFill>
                  <a:latin typeface="微软雅黑" panose="020B0503020204020204" pitchFamily="34" charset="-122"/>
                  <a:ea typeface="微软雅黑" panose="020B0503020204020204" pitchFamily="34" charset="-122"/>
                  <a:sym typeface="+mn-ea"/>
                </a:rPr>
                <a:t>中的常量</a:t>
              </a:r>
              <a:r>
                <a:rPr lang="zh-CN" altLang="en-US" sz="2000" dirty="0">
                  <a:solidFill>
                    <a:srgbClr val="595959"/>
                  </a:solidFill>
                  <a:latin typeface="微软雅黑" panose="020B0503020204020204" pitchFamily="34" charset="-122"/>
                  <a:ea typeface="微软雅黑" panose="020B0503020204020204" pitchFamily="34" charset="-122"/>
                  <a:sym typeface="+mn-ea"/>
                </a:rPr>
                <a:t>，能够在程序中正确使用</a:t>
              </a:r>
              <a:r>
                <a:rPr lang="zh-CN" altLang="zh-CN" sz="2000" dirty="0">
                  <a:solidFill>
                    <a:srgbClr val="1369B2"/>
                  </a:solidFill>
                  <a:latin typeface="微软雅黑" panose="020B0503020204020204" pitchFamily="34" charset="-122"/>
                  <a:ea typeface="微软雅黑" panose="020B0503020204020204" pitchFamily="34" charset="-122"/>
                  <a:sym typeface="+mn-ea"/>
                </a:rPr>
                <a:t>整型常量</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浮点数常量</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布尔常量</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字符常量、字符串常量。</a:t>
              </a:r>
              <a:endParaRPr lang="zh-CN" altLang="en-US" sz="2000" dirty="0">
                <a:solidFill>
                  <a:srgbClr val="1369B2"/>
                </a:solidFill>
                <a:latin typeface="微软雅黑" panose="020B0503020204020204" pitchFamily="34" charset="-122"/>
                <a:ea typeface="微软雅黑" panose="020B0503020204020204" pitchFamily="34" charset="-122"/>
              </a:endParaRPr>
            </a:p>
            <a:p>
              <a:pPr algn="just">
                <a:lnSpc>
                  <a:spcPct val="150000"/>
                </a:lnSpc>
              </a:pPr>
              <a:endParaRPr lang="zh-CN" altLang="en-US" sz="2000"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1106805" y="1800860"/>
            <a:ext cx="10181590" cy="2637155"/>
            <a:chOff x="2912" y="2836"/>
            <a:chExt cx="13494" cy="4153"/>
          </a:xfrm>
        </p:grpSpPr>
        <p:grpSp>
          <p:nvGrpSpPr>
            <p:cNvPr id="16" name="组合 15"/>
            <p:cNvGrpSpPr/>
            <p:nvPr/>
          </p:nvGrpSpPr>
          <p:grpSpPr>
            <a:xfrm>
              <a:off x="2912" y="2836"/>
              <a:ext cx="13494" cy="1084"/>
              <a:chOff x="978872" y="1800499"/>
              <a:chExt cx="6427354" cy="516136"/>
            </a:xfrm>
          </p:grpSpPr>
          <p:sp>
            <p:nvSpPr>
              <p:cNvPr id="17" name="Pentagon 3"/>
              <p:cNvSpPr/>
              <p:nvPr/>
            </p:nvSpPr>
            <p:spPr bwMode="auto">
              <a:xfrm>
                <a:off x="978872" y="1800499"/>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循环结构</a:t>
                </a:r>
                <a:r>
                  <a:rPr lang="zh-CN" altLang="zh-CN" sz="2000" dirty="0">
                    <a:solidFill>
                      <a:srgbClr val="595959"/>
                    </a:solidFill>
                    <a:latin typeface="微软雅黑" panose="020B0503020204020204" pitchFamily="34" charset="-122"/>
                    <a:ea typeface="微软雅黑" panose="020B0503020204020204" pitchFamily="34" charset="-122"/>
                    <a:cs typeface="+mn-ea"/>
                  </a:rPr>
                  <a:t>语句的使用</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，能够熟练使用循环语句解决程序中的循环问题</a:t>
                </a:r>
              </a:p>
            </p:txBody>
          </p:sp>
          <p:sp>
            <p:nvSpPr>
              <p:cNvPr id="18"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9" name="组合 18"/>
            <p:cNvGrpSpPr/>
            <p:nvPr/>
          </p:nvGrpSpPr>
          <p:grpSpPr>
            <a:xfrm>
              <a:off x="2912" y="4344"/>
              <a:ext cx="13482" cy="1080"/>
              <a:chOff x="978872" y="2570437"/>
              <a:chExt cx="5437064" cy="514350"/>
            </a:xfrm>
          </p:grpSpPr>
          <p:sp>
            <p:nvSpPr>
              <p:cNvPr id="20"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方法</a:t>
                </a:r>
                <a:r>
                  <a:rPr lang="zh-CN" altLang="zh-CN" sz="2000" dirty="0">
                    <a:solidFill>
                      <a:srgbClr val="595959"/>
                    </a:solidFill>
                    <a:latin typeface="微软雅黑" panose="020B0503020204020204" pitchFamily="34" charset="-122"/>
                    <a:ea typeface="微软雅黑" panose="020B0503020204020204" pitchFamily="34" charset="-122"/>
                    <a:cs typeface="+mn-ea"/>
                  </a:rPr>
                  <a:t>的定义与</a:t>
                </a:r>
                <a:r>
                  <a:rPr lang="zh-CN" altLang="zh-CN" sz="2000" dirty="0">
                    <a:solidFill>
                      <a:srgbClr val="1369B2"/>
                    </a:solidFill>
                    <a:latin typeface="微软雅黑" panose="020B0503020204020204" pitchFamily="34" charset="-122"/>
                    <a:ea typeface="微软雅黑" panose="020B0503020204020204" pitchFamily="34" charset="-122"/>
                    <a:cs typeface="+mn-ea"/>
                  </a:rPr>
                  <a:t>重载</a:t>
                </a:r>
                <a:r>
                  <a:rPr lang="zh-CN" altLang="zh-CN" sz="2000" dirty="0">
                    <a:solidFill>
                      <a:srgbClr val="595959"/>
                    </a:solidFill>
                    <a:latin typeface="微软雅黑" panose="020B0503020204020204" pitchFamily="34" charset="-122"/>
                    <a:ea typeface="微软雅黑" panose="020B0503020204020204" pitchFamily="34" charset="-122"/>
                    <a:cs typeface="+mn-ea"/>
                  </a:rPr>
                  <a:t>，能够独立完成方法的定义与调用</a:t>
                </a:r>
              </a:p>
            </p:txBody>
          </p:sp>
          <p:sp>
            <p:nvSpPr>
              <p:cNvPr id="21"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2" name="组合 21"/>
            <p:cNvGrpSpPr/>
            <p:nvPr/>
          </p:nvGrpSpPr>
          <p:grpSpPr>
            <a:xfrm>
              <a:off x="2912" y="5905"/>
              <a:ext cx="13494" cy="1084"/>
              <a:chOff x="978872" y="1800499"/>
              <a:chExt cx="6427354" cy="516136"/>
            </a:xfrm>
          </p:grpSpPr>
          <p:sp>
            <p:nvSpPr>
              <p:cNvPr id="23" name="Pentagon 3"/>
              <p:cNvSpPr/>
              <p:nvPr/>
            </p:nvSpPr>
            <p:spPr bwMode="auto">
              <a:xfrm>
                <a:off x="978872" y="1800499"/>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数组</a:t>
                </a:r>
                <a:r>
                  <a:rPr lang="zh-CN" altLang="zh-CN" sz="2000" dirty="0">
                    <a:solidFill>
                      <a:srgbClr val="595959"/>
                    </a:solidFill>
                    <a:latin typeface="微软雅黑" panose="020B0503020204020204" pitchFamily="34" charset="-122"/>
                    <a:ea typeface="微软雅黑" panose="020B0503020204020204" pitchFamily="34" charset="-122"/>
                    <a:cs typeface="+mn-ea"/>
                  </a:rPr>
                  <a:t>的定义与使用，能够熟练使用数组处理批量数据</a:t>
                </a:r>
              </a:p>
            </p:txBody>
          </p:sp>
          <p:sp>
            <p:nvSpPr>
              <p:cNvPr id="24"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2.1.5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中的常量</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1143690" y="2032181"/>
            <a:ext cx="10063515" cy="3785652"/>
          </a:xfrm>
          <a:prstGeom prst="rect">
            <a:avLst/>
          </a:prstGeom>
          <a:noFill/>
        </p:spPr>
        <p:txBody>
          <a:bodyPr wrap="square" rtlCol="0">
            <a:spAutoFit/>
          </a:bodyPr>
          <a:lstStyle/>
          <a:p>
            <a:pPr indent="0" algn="just"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rPr>
              <a:t>整型常量</a:t>
            </a:r>
            <a:r>
              <a:rPr lang="zh-CN" altLang="zh-CN" sz="2000" dirty="0">
                <a:solidFill>
                  <a:srgbClr val="595959"/>
                </a:solidFill>
                <a:latin typeface="微软雅黑" panose="020B0503020204020204" pitchFamily="34" charset="-122"/>
                <a:ea typeface="微软雅黑" panose="020B0503020204020204" pitchFamily="34" charset="-122"/>
              </a:rPr>
              <a:t>是整数类型的数据，有</a:t>
            </a:r>
            <a:r>
              <a:rPr lang="zh-CN" altLang="zh-CN" sz="2000" dirty="0">
                <a:solidFill>
                  <a:srgbClr val="1369B2"/>
                </a:solidFill>
                <a:latin typeface="微软雅黑" panose="020B0503020204020204" pitchFamily="34" charset="-122"/>
                <a:ea typeface="微软雅黑" panose="020B0503020204020204" pitchFamily="34" charset="-122"/>
              </a:rPr>
              <a:t>二进制</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八进制</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十进制</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十六进制</a:t>
            </a:r>
            <a:r>
              <a:rPr lang="en-US" altLang="zh-CN" sz="2000" dirty="0">
                <a:solidFill>
                  <a:srgbClr val="595959"/>
                </a:solidFill>
                <a:latin typeface="微软雅黑" panose="020B0503020204020204" pitchFamily="34" charset="-122"/>
                <a:ea typeface="微软雅黑" panose="020B0503020204020204" pitchFamily="34" charset="-122"/>
              </a:rPr>
              <a:t>4</a:t>
            </a:r>
            <a:r>
              <a:rPr lang="zh-CN" altLang="zh-CN" sz="2000" dirty="0">
                <a:solidFill>
                  <a:srgbClr val="595959"/>
                </a:solidFill>
                <a:latin typeface="微软雅黑" panose="020B0503020204020204" pitchFamily="34" charset="-122"/>
                <a:ea typeface="微软雅黑" panose="020B0503020204020204" pitchFamily="34" charset="-122"/>
              </a:rPr>
              <a:t>种表示形式，具体如下</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zh-CN" sz="2000" dirty="0">
              <a:solidFill>
                <a:srgbClr val="595959"/>
              </a:solidFill>
              <a:latin typeface="微软雅黑" panose="020B0503020204020204" pitchFamily="34" charset="-122"/>
              <a:ea typeface="微软雅黑" panose="020B0503020204020204" pitchFamily="34" charset="-122"/>
            </a:endParaRPr>
          </a:p>
          <a:p>
            <a:pPr marL="952500" lvl="1" indent="-342900">
              <a:lnSpc>
                <a:spcPct val="150000"/>
              </a:lnSpc>
              <a:buFont typeface="Wingdings" panose="05000000000000000000" pitchFamily="2" charset="2"/>
              <a:buChar char="l"/>
            </a:pPr>
            <a:r>
              <a:rPr lang="zh-CN" altLang="zh-CN" sz="2000" dirty="0">
                <a:solidFill>
                  <a:srgbClr val="595959"/>
                </a:solidFill>
                <a:latin typeface="微软雅黑" panose="020B0503020204020204" pitchFamily="34" charset="-122"/>
                <a:ea typeface="微软雅黑" panose="020B0503020204020204" pitchFamily="34" charset="-122"/>
              </a:rPr>
              <a:t>二进制：由</a:t>
            </a:r>
            <a:r>
              <a:rPr lang="zh-CN" altLang="zh-CN" sz="2000" dirty="0">
                <a:solidFill>
                  <a:srgbClr val="1369B2"/>
                </a:solidFill>
                <a:latin typeface="微软雅黑" panose="020B0503020204020204" pitchFamily="34" charset="-122"/>
                <a:ea typeface="微软雅黑" panose="020B0503020204020204" pitchFamily="34" charset="-122"/>
              </a:rPr>
              <a:t>数字</a:t>
            </a:r>
            <a:r>
              <a:rPr lang="en-US" altLang="zh-CN" sz="2000" dirty="0">
                <a:solidFill>
                  <a:srgbClr val="1369B2"/>
                </a:solidFill>
                <a:latin typeface="微软雅黑" panose="020B0503020204020204" pitchFamily="34" charset="-122"/>
                <a:ea typeface="微软雅黑" panose="020B0503020204020204" pitchFamily="34" charset="-122"/>
              </a:rPr>
              <a:t>0</a:t>
            </a:r>
            <a:r>
              <a:rPr lang="zh-CN" altLang="zh-CN" sz="2000" dirty="0">
                <a:solidFill>
                  <a:srgbClr val="1369B2"/>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1</a:t>
            </a:r>
            <a:r>
              <a:rPr lang="zh-CN" altLang="zh-CN" sz="2000" dirty="0">
                <a:solidFill>
                  <a:srgbClr val="1369B2"/>
                </a:solidFill>
                <a:latin typeface="微软雅黑" panose="020B0503020204020204" pitchFamily="34" charset="-122"/>
                <a:ea typeface="微软雅黑" panose="020B0503020204020204" pitchFamily="34" charset="-122"/>
              </a:rPr>
              <a:t>组成</a:t>
            </a:r>
            <a:r>
              <a:rPr lang="zh-CN" altLang="zh-CN" sz="2000" dirty="0">
                <a:solidFill>
                  <a:srgbClr val="595959"/>
                </a:solidFill>
                <a:latin typeface="微软雅黑" panose="020B0503020204020204" pitchFamily="34" charset="-122"/>
                <a:ea typeface="微软雅黑" panose="020B0503020204020204" pitchFamily="34" charset="-122"/>
              </a:rPr>
              <a:t>的数字序列。从</a:t>
            </a:r>
            <a:r>
              <a:rPr lang="en-US" altLang="zh-CN" sz="2000" dirty="0">
                <a:solidFill>
                  <a:srgbClr val="595959"/>
                </a:solidFill>
                <a:latin typeface="微软雅黑" panose="020B0503020204020204" pitchFamily="34" charset="-122"/>
                <a:ea typeface="微软雅黑" panose="020B0503020204020204" pitchFamily="34" charset="-122"/>
              </a:rPr>
              <a:t>JDK 7</a:t>
            </a:r>
            <a:r>
              <a:rPr lang="zh-CN" altLang="zh-CN" sz="2000" dirty="0">
                <a:solidFill>
                  <a:srgbClr val="595959"/>
                </a:solidFill>
                <a:latin typeface="微软雅黑" panose="020B0503020204020204" pitchFamily="34" charset="-122"/>
                <a:ea typeface="微软雅黑" panose="020B0503020204020204" pitchFamily="34" charset="-122"/>
              </a:rPr>
              <a:t>开始，允许使用字面值表示二进制数，前面要以</a:t>
            </a:r>
            <a:r>
              <a:rPr lang="en-US" altLang="zh-CN" sz="2000" dirty="0">
                <a:solidFill>
                  <a:srgbClr val="595959"/>
                </a:solidFill>
                <a:latin typeface="微软雅黑" panose="020B0503020204020204" pitchFamily="34" charset="-122"/>
                <a:ea typeface="微软雅黑" panose="020B0503020204020204" pitchFamily="34" charset="-122"/>
              </a:rPr>
              <a:t>0b</a:t>
            </a:r>
            <a:r>
              <a:rPr lang="zh-CN" altLang="zh-CN" sz="2000" dirty="0">
                <a:solidFill>
                  <a:srgbClr val="595959"/>
                </a:solidFill>
                <a:latin typeface="微软雅黑" panose="020B0503020204020204" pitchFamily="34" charset="-122"/>
                <a:ea typeface="微软雅黑" panose="020B0503020204020204" pitchFamily="34" charset="-122"/>
              </a:rPr>
              <a:t>或</a:t>
            </a:r>
            <a:r>
              <a:rPr lang="en-US" altLang="zh-CN" sz="2000" dirty="0">
                <a:solidFill>
                  <a:srgbClr val="595959"/>
                </a:solidFill>
                <a:latin typeface="微软雅黑" panose="020B0503020204020204" pitchFamily="34" charset="-122"/>
                <a:ea typeface="微软雅黑" panose="020B0503020204020204" pitchFamily="34" charset="-122"/>
              </a:rPr>
              <a:t>0B</a:t>
            </a:r>
            <a:r>
              <a:rPr lang="zh-CN" altLang="zh-CN" sz="2000" dirty="0">
                <a:solidFill>
                  <a:srgbClr val="595959"/>
                </a:solidFill>
                <a:latin typeface="微软雅黑" panose="020B0503020204020204" pitchFamily="34" charset="-122"/>
                <a:ea typeface="微软雅黑" panose="020B0503020204020204" pitchFamily="34" charset="-122"/>
              </a:rPr>
              <a:t>开头，目的是为了和十进制进行区分，如</a:t>
            </a:r>
            <a:r>
              <a:rPr lang="en-US" altLang="zh-CN" sz="2000" dirty="0">
                <a:solidFill>
                  <a:srgbClr val="595959"/>
                </a:solidFill>
                <a:latin typeface="微软雅黑" panose="020B0503020204020204" pitchFamily="34" charset="-122"/>
                <a:ea typeface="微软雅黑" panose="020B0503020204020204" pitchFamily="34" charset="-122"/>
              </a:rPr>
              <a:t>0b01101100</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0B10110101</a:t>
            </a:r>
            <a:r>
              <a:rPr lang="zh-CN" altLang="zh-CN"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lvl="1">
              <a:lnSpc>
                <a:spcPct val="150000"/>
              </a:lnSpc>
            </a:pPr>
            <a:endParaRPr lang="zh-CN" altLang="zh-CN" sz="2000" dirty="0">
              <a:latin typeface="微软雅黑" panose="020B0503020204020204" pitchFamily="34" charset="-122"/>
              <a:ea typeface="微软雅黑" panose="020B0503020204020204" pitchFamily="34" charset="-122"/>
            </a:endParaRPr>
          </a:p>
          <a:p>
            <a:pPr marL="952500" lvl="1" indent="-342900">
              <a:lnSpc>
                <a:spcPct val="150000"/>
              </a:lnSpc>
              <a:buFont typeface="Wingdings" panose="05000000000000000000" pitchFamily="2" charset="2"/>
              <a:buChar char="l"/>
            </a:pPr>
            <a:r>
              <a:rPr lang="zh-CN" altLang="zh-CN" sz="2000" dirty="0">
                <a:solidFill>
                  <a:srgbClr val="595959"/>
                </a:solidFill>
                <a:latin typeface="微软雅黑" panose="020B0503020204020204" pitchFamily="34" charset="-122"/>
                <a:ea typeface="微软雅黑" panose="020B0503020204020204" pitchFamily="34" charset="-122"/>
              </a:rPr>
              <a:t>八进制：以</a:t>
            </a:r>
            <a:r>
              <a:rPr lang="en-US" altLang="zh-CN" sz="2000" dirty="0">
                <a:solidFill>
                  <a:srgbClr val="1369B2"/>
                </a:solidFill>
                <a:latin typeface="微软雅黑" panose="020B0503020204020204" pitchFamily="34" charset="-122"/>
                <a:ea typeface="微软雅黑" panose="020B0503020204020204" pitchFamily="34" charset="-122"/>
              </a:rPr>
              <a:t>0</a:t>
            </a:r>
            <a:r>
              <a:rPr lang="zh-CN" altLang="zh-CN" sz="2000" dirty="0">
                <a:solidFill>
                  <a:srgbClr val="1369B2"/>
                </a:solidFill>
                <a:latin typeface="微软雅黑" panose="020B0503020204020204" pitchFamily="34" charset="-122"/>
                <a:ea typeface="微软雅黑" panose="020B0503020204020204" pitchFamily="34" charset="-122"/>
              </a:rPr>
              <a:t>开头并且其后由</a:t>
            </a:r>
            <a:r>
              <a:rPr lang="en-US" altLang="zh-CN" sz="2000" dirty="0">
                <a:solidFill>
                  <a:srgbClr val="1369B2"/>
                </a:solidFill>
                <a:latin typeface="微软雅黑" panose="020B0503020204020204" pitchFamily="34" charset="-122"/>
                <a:ea typeface="微软雅黑" panose="020B0503020204020204" pitchFamily="34" charset="-122"/>
              </a:rPr>
              <a:t>0~7</a:t>
            </a:r>
            <a:r>
              <a:rPr lang="zh-CN" altLang="zh-CN" sz="2000" dirty="0">
                <a:solidFill>
                  <a:srgbClr val="1369B2"/>
                </a:solidFill>
                <a:latin typeface="微软雅黑" panose="020B0503020204020204" pitchFamily="34" charset="-122"/>
                <a:ea typeface="微软雅黑" panose="020B0503020204020204" pitchFamily="34" charset="-122"/>
              </a:rPr>
              <a:t>范围</a:t>
            </a:r>
            <a:r>
              <a:rPr lang="zh-CN" altLang="zh-CN" sz="2000" dirty="0">
                <a:solidFill>
                  <a:srgbClr val="595959"/>
                </a:solidFill>
                <a:latin typeface="微软雅黑" panose="020B0503020204020204" pitchFamily="34" charset="-122"/>
                <a:ea typeface="微软雅黑" panose="020B0503020204020204" pitchFamily="34" charset="-122"/>
              </a:rPr>
              <a:t>内（包括</a:t>
            </a:r>
            <a:r>
              <a:rPr lang="en-US" altLang="zh-CN" sz="2000" dirty="0">
                <a:solidFill>
                  <a:srgbClr val="595959"/>
                </a:solidFill>
                <a:latin typeface="微软雅黑" panose="020B0503020204020204" pitchFamily="34" charset="-122"/>
                <a:ea typeface="微软雅黑" panose="020B0503020204020204" pitchFamily="34" charset="-122"/>
              </a:rPr>
              <a:t>0</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7</a:t>
            </a:r>
            <a:r>
              <a:rPr lang="zh-CN" altLang="zh-CN" sz="2000" dirty="0">
                <a:solidFill>
                  <a:srgbClr val="595959"/>
                </a:solidFill>
                <a:latin typeface="微软雅黑" panose="020B0503020204020204" pitchFamily="34" charset="-122"/>
                <a:ea typeface="微软雅黑" panose="020B0503020204020204" pitchFamily="34" charset="-122"/>
              </a:rPr>
              <a:t>）的整数组成的数字序列，如</a:t>
            </a:r>
            <a:r>
              <a:rPr lang="en-US" altLang="zh-CN" sz="2000" dirty="0">
                <a:solidFill>
                  <a:srgbClr val="595959"/>
                </a:solidFill>
                <a:latin typeface="微软雅黑" panose="020B0503020204020204" pitchFamily="34" charset="-122"/>
                <a:ea typeface="微软雅黑" panose="020B0503020204020204" pitchFamily="34" charset="-122"/>
              </a:rPr>
              <a:t>0342</a:t>
            </a:r>
            <a:r>
              <a:rPr lang="zh-CN" altLang="zh-CN"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p:txBody>
      </p:sp>
      <p:sp>
        <p:nvSpPr>
          <p:cNvPr id="4" name="Chevron 3"/>
          <p:cNvSpPr/>
          <p:nvPr>
            <p:custDataLst>
              <p:tags r:id="rId1"/>
            </p:custDataLst>
          </p:nvPr>
        </p:nvSpPr>
        <p:spPr>
          <a:xfrm>
            <a:off x="1143635" y="1105535"/>
            <a:ext cx="21939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701333" y="124549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整型常量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2.1.5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中的常量</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1143690" y="1941344"/>
            <a:ext cx="10063515" cy="2399665"/>
          </a:xfrm>
          <a:prstGeom prst="rect">
            <a:avLst/>
          </a:prstGeom>
          <a:noFill/>
        </p:spPr>
        <p:txBody>
          <a:bodyPr wrap="square" rtlCol="0">
            <a:spAutoFit/>
          </a:bodyPr>
          <a:lstStyle/>
          <a:p>
            <a:pPr marL="952500" lvl="1" indent="-342900">
              <a:lnSpc>
                <a:spcPct val="150000"/>
              </a:lnSpc>
              <a:buFont typeface="Wingdings" panose="05000000000000000000" charset="0"/>
              <a:buChar char="l"/>
            </a:pPr>
            <a:r>
              <a:rPr lang="zh-CN" altLang="zh-CN" sz="2000" dirty="0">
                <a:solidFill>
                  <a:srgbClr val="595959"/>
                </a:solidFill>
                <a:latin typeface="微软雅黑" panose="020B0503020204020204" pitchFamily="34" charset="-122"/>
                <a:ea typeface="微软雅黑" panose="020B0503020204020204" pitchFamily="34" charset="-122"/>
              </a:rPr>
              <a:t>十进制：由</a:t>
            </a:r>
            <a:r>
              <a:rPr lang="zh-CN" altLang="zh-CN" sz="2000" dirty="0">
                <a:solidFill>
                  <a:srgbClr val="1369B2"/>
                </a:solidFill>
                <a:latin typeface="微软雅黑" panose="020B0503020204020204" pitchFamily="34" charset="-122"/>
                <a:ea typeface="微软雅黑" panose="020B0503020204020204" pitchFamily="34" charset="-122"/>
              </a:rPr>
              <a:t>数字</a:t>
            </a:r>
            <a:r>
              <a:rPr lang="en-US" altLang="zh-CN" sz="2000" dirty="0">
                <a:solidFill>
                  <a:srgbClr val="1369B2"/>
                </a:solidFill>
                <a:latin typeface="微软雅黑" panose="020B0503020204020204" pitchFamily="34" charset="-122"/>
                <a:ea typeface="微软雅黑" panose="020B0503020204020204" pitchFamily="34" charset="-122"/>
              </a:rPr>
              <a:t>0~9</a:t>
            </a:r>
            <a:r>
              <a:rPr lang="zh-CN" altLang="zh-CN" sz="2000" dirty="0">
                <a:solidFill>
                  <a:srgbClr val="1369B2"/>
                </a:solidFill>
                <a:latin typeface="微软雅黑" panose="020B0503020204020204" pitchFamily="34" charset="-122"/>
                <a:ea typeface="微软雅黑" panose="020B0503020204020204" pitchFamily="34" charset="-122"/>
              </a:rPr>
              <a:t>范围内</a:t>
            </a:r>
            <a:r>
              <a:rPr lang="zh-CN" altLang="zh-CN" sz="2000" dirty="0">
                <a:solidFill>
                  <a:srgbClr val="595959"/>
                </a:solidFill>
                <a:latin typeface="微软雅黑" panose="020B0503020204020204" pitchFamily="34" charset="-122"/>
                <a:ea typeface="微软雅黑" panose="020B0503020204020204" pitchFamily="34" charset="-122"/>
              </a:rPr>
              <a:t>（包括</a:t>
            </a:r>
            <a:r>
              <a:rPr lang="en-US" altLang="zh-CN" sz="2000" dirty="0">
                <a:solidFill>
                  <a:srgbClr val="595959"/>
                </a:solidFill>
                <a:latin typeface="微软雅黑" panose="020B0503020204020204" pitchFamily="34" charset="-122"/>
                <a:ea typeface="微软雅黑" panose="020B0503020204020204" pitchFamily="34" charset="-122"/>
              </a:rPr>
              <a:t>0</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9</a:t>
            </a:r>
            <a:r>
              <a:rPr lang="zh-CN" altLang="zh-CN" sz="2000" dirty="0">
                <a:solidFill>
                  <a:srgbClr val="595959"/>
                </a:solidFill>
                <a:latin typeface="微软雅黑" panose="020B0503020204020204" pitchFamily="34" charset="-122"/>
                <a:ea typeface="微软雅黑" panose="020B0503020204020204" pitchFamily="34" charset="-122"/>
              </a:rPr>
              <a:t>）的整数组成的数字序列，第一位不能是</a:t>
            </a:r>
            <a:r>
              <a:rPr lang="en-US" altLang="zh-CN" sz="2000" dirty="0">
                <a:solidFill>
                  <a:srgbClr val="595959"/>
                </a:solidFill>
                <a:latin typeface="微软雅黑" panose="020B0503020204020204" pitchFamily="34" charset="-122"/>
                <a:ea typeface="微软雅黑" panose="020B0503020204020204" pitchFamily="34" charset="-122"/>
              </a:rPr>
              <a:t>0</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0</a:t>
            </a:r>
            <a:r>
              <a:rPr lang="zh-CN" altLang="zh-CN" sz="2000" dirty="0">
                <a:solidFill>
                  <a:srgbClr val="595959"/>
                </a:solidFill>
                <a:latin typeface="微软雅黑" panose="020B0503020204020204" pitchFamily="34" charset="-122"/>
                <a:ea typeface="微软雅黑" panose="020B0503020204020204" pitchFamily="34" charset="-122"/>
              </a:rPr>
              <a:t>本身除外</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如</a:t>
            </a:r>
            <a:r>
              <a:rPr lang="en-US" altLang="zh-CN" sz="2000" dirty="0">
                <a:solidFill>
                  <a:srgbClr val="595959"/>
                </a:solidFill>
                <a:latin typeface="微软雅黑" panose="020B0503020204020204" pitchFamily="34" charset="-122"/>
                <a:ea typeface="微软雅黑" panose="020B0503020204020204" pitchFamily="34" charset="-122"/>
              </a:rPr>
              <a:t>198</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0</a:t>
            </a:r>
            <a:r>
              <a:rPr lang="zh-CN" altLang="en-US"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lvl="1">
              <a:lnSpc>
                <a:spcPct val="150000"/>
              </a:lnSpc>
            </a:pPr>
            <a:endParaRPr lang="zh-CN" altLang="zh-CN" sz="2000" dirty="0">
              <a:latin typeface="微软雅黑" panose="020B0503020204020204" pitchFamily="34" charset="-122"/>
              <a:ea typeface="微软雅黑" panose="020B0503020204020204" pitchFamily="34" charset="-122"/>
            </a:endParaRPr>
          </a:p>
          <a:p>
            <a:pPr marL="952500" lvl="1" indent="-342900">
              <a:lnSpc>
                <a:spcPct val="150000"/>
              </a:lnSpc>
              <a:buFont typeface="Wingdings" panose="05000000000000000000" pitchFamily="2" charset="2"/>
              <a:buChar char="l"/>
            </a:pPr>
            <a:r>
              <a:rPr lang="zh-CN" altLang="zh-CN" sz="2000" dirty="0">
                <a:solidFill>
                  <a:srgbClr val="595959"/>
                </a:solidFill>
                <a:latin typeface="微软雅黑" panose="020B0503020204020204" pitchFamily="34" charset="-122"/>
                <a:ea typeface="微软雅黑" panose="020B0503020204020204" pitchFamily="34" charset="-122"/>
              </a:rPr>
              <a:t>十六进制：以</a:t>
            </a:r>
            <a:r>
              <a:rPr lang="en-US" altLang="zh-CN" sz="2000" dirty="0">
                <a:solidFill>
                  <a:srgbClr val="1369B2"/>
                </a:solidFill>
                <a:latin typeface="微软雅黑" panose="020B0503020204020204" pitchFamily="34" charset="-122"/>
                <a:ea typeface="微软雅黑" panose="020B0503020204020204" pitchFamily="34" charset="-122"/>
              </a:rPr>
              <a:t>0x</a:t>
            </a:r>
            <a:r>
              <a:rPr lang="zh-CN" altLang="zh-CN" sz="2000" dirty="0">
                <a:solidFill>
                  <a:srgbClr val="1369B2"/>
                </a:solidFill>
                <a:latin typeface="微软雅黑" panose="020B0503020204020204" pitchFamily="34" charset="-122"/>
                <a:ea typeface="微软雅黑" panose="020B0503020204020204" pitchFamily="34" charset="-122"/>
              </a:rPr>
              <a:t>或者</a:t>
            </a:r>
            <a:r>
              <a:rPr lang="en-US" altLang="zh-CN" sz="2000" dirty="0">
                <a:solidFill>
                  <a:srgbClr val="1369B2"/>
                </a:solidFill>
                <a:latin typeface="微软雅黑" panose="020B0503020204020204" pitchFamily="34" charset="-122"/>
                <a:ea typeface="微软雅黑" panose="020B0503020204020204" pitchFamily="34" charset="-122"/>
              </a:rPr>
              <a:t>0X</a:t>
            </a:r>
            <a:r>
              <a:rPr lang="zh-CN" altLang="zh-CN" sz="2000" dirty="0">
                <a:solidFill>
                  <a:srgbClr val="1369B2"/>
                </a:solidFill>
                <a:latin typeface="微软雅黑" panose="020B0503020204020204" pitchFamily="34" charset="-122"/>
                <a:ea typeface="微软雅黑" panose="020B0503020204020204" pitchFamily="34" charset="-122"/>
              </a:rPr>
              <a:t>开头并且其后由</a:t>
            </a:r>
            <a:r>
              <a:rPr lang="en-US" altLang="zh-CN" sz="2000" dirty="0">
                <a:solidFill>
                  <a:srgbClr val="1369B2"/>
                </a:solidFill>
                <a:latin typeface="微软雅黑" panose="020B0503020204020204" pitchFamily="34" charset="-122"/>
                <a:ea typeface="微软雅黑" panose="020B0503020204020204" pitchFamily="34" charset="-122"/>
              </a:rPr>
              <a:t>0~9</a:t>
            </a:r>
            <a:r>
              <a:rPr lang="zh-CN"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A~F</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包括</a:t>
            </a:r>
            <a:r>
              <a:rPr lang="en-US" altLang="zh-CN" sz="2000" dirty="0">
                <a:solidFill>
                  <a:srgbClr val="595959"/>
                </a:solidFill>
                <a:latin typeface="微软雅黑" panose="020B0503020204020204" pitchFamily="34" charset="-122"/>
                <a:ea typeface="微软雅黑" panose="020B0503020204020204" pitchFamily="34" charset="-122"/>
              </a:rPr>
              <a:t>0</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9</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F</a:t>
            </a:r>
            <a:r>
              <a:rPr lang="zh-CN" altLang="zh-CN" sz="2000" dirty="0">
                <a:solidFill>
                  <a:srgbClr val="595959"/>
                </a:solidFill>
                <a:latin typeface="微软雅黑" panose="020B0503020204020204" pitchFamily="34" charset="-122"/>
                <a:ea typeface="微软雅黑" panose="020B0503020204020204" pitchFamily="34" charset="-122"/>
              </a:rPr>
              <a:t>，字母不区分大小写</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组成的数字序列，如</a:t>
            </a:r>
            <a:r>
              <a:rPr lang="en-US" altLang="zh-CN" sz="2000" dirty="0">
                <a:solidFill>
                  <a:srgbClr val="595959"/>
                </a:solidFill>
                <a:latin typeface="微软雅黑" panose="020B0503020204020204" pitchFamily="34" charset="-122"/>
                <a:ea typeface="微软雅黑" panose="020B0503020204020204" pitchFamily="34" charset="-122"/>
              </a:rPr>
              <a:t>0x25AF</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0xaf3</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0Xff</a:t>
            </a:r>
            <a:r>
              <a:rPr lang="zh-CN" altLang="en-US" sz="2000" dirty="0">
                <a:solidFill>
                  <a:srgbClr val="595959"/>
                </a:solidFill>
                <a:latin typeface="微软雅黑" panose="020B0503020204020204" pitchFamily="34" charset="-122"/>
                <a:ea typeface="微软雅黑" panose="020B0503020204020204" pitchFamily="34" charset="-122"/>
              </a:rPr>
              <a:t> 。</a:t>
            </a:r>
          </a:p>
        </p:txBody>
      </p:sp>
      <p:sp>
        <p:nvSpPr>
          <p:cNvPr id="4" name="Chevron 3"/>
          <p:cNvSpPr/>
          <p:nvPr>
            <p:custDataLst>
              <p:tags r:id="rId1"/>
            </p:custDataLst>
          </p:nvPr>
        </p:nvSpPr>
        <p:spPr>
          <a:xfrm>
            <a:off x="1143635" y="1105535"/>
            <a:ext cx="21939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701333" y="124549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ea"/>
              </a:rPr>
              <a:t>整型常量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143635" y="4587240"/>
            <a:ext cx="10063480" cy="1476375"/>
          </a:xfrm>
          <a:prstGeom prst="rect">
            <a:avLst/>
          </a:prstGeom>
          <a:noFill/>
          <a:ln w="9525">
            <a:noFill/>
          </a:ln>
        </p:spPr>
        <p:txBody>
          <a:bodyPr wrap="square">
            <a:spAutoFit/>
          </a:bodyPr>
          <a:lstStyle/>
          <a:p>
            <a:pPr indent="0" fontAlgn="auto">
              <a:lnSpc>
                <a:spcPct val="150000"/>
              </a:lnSpc>
            </a:pP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注意：在程序中为了标明不同的进制，数据都有特定的标识，八进制必须以</a:t>
            </a:r>
            <a:r>
              <a:rPr lang="en-US"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0</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开头，如</a:t>
            </a:r>
            <a:r>
              <a:rPr lang="en-US"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0711</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0123</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；十六进制必须以</a:t>
            </a:r>
            <a:r>
              <a:rPr lang="en-US"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0x</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或</a:t>
            </a:r>
            <a:r>
              <a:rPr lang="en-US"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0X</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开头，如</a:t>
            </a:r>
            <a:r>
              <a:rPr lang="en-US"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0xaf3</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0Xff</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；整数以十进制表示时，第一位不能是</a:t>
            </a:r>
            <a:r>
              <a:rPr lang="en-US"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0</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0</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本身除外。</a:t>
            </a:r>
            <a:endParaRPr lang="zh-CN" altLang="en-US"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2.1.5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中的常量</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文本框 2"/>
          <p:cNvSpPr txBox="1"/>
          <p:nvPr/>
        </p:nvSpPr>
        <p:spPr>
          <a:xfrm>
            <a:off x="1143691" y="2124940"/>
            <a:ext cx="10063515" cy="2584450"/>
          </a:xfrm>
          <a:prstGeom prst="rect">
            <a:avLst/>
          </a:prstGeom>
          <a:noFill/>
        </p:spPr>
        <p:txBody>
          <a:bodyPr wrap="square" rtlCol="0">
            <a:spAutoFit/>
          </a:bodyPr>
          <a:lstStyle/>
          <a:p>
            <a:pPr indent="0" algn="just"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rPr>
              <a:t>浮点数常量</a:t>
            </a:r>
            <a:r>
              <a:rPr lang="zh-CN" altLang="zh-CN" sz="2000" dirty="0">
                <a:solidFill>
                  <a:srgbClr val="595959"/>
                </a:solidFill>
                <a:latin typeface="微软雅黑" panose="020B0503020204020204" pitchFamily="34" charset="-122"/>
                <a:ea typeface="微软雅黑" panose="020B0503020204020204" pitchFamily="34" charset="-122"/>
              </a:rPr>
              <a:t>就是在数学中用到的小数，</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中的浮点数分为</a:t>
            </a:r>
            <a:r>
              <a:rPr lang="zh-CN" altLang="zh-CN" sz="2000" dirty="0">
                <a:solidFill>
                  <a:srgbClr val="1369B2"/>
                </a:solidFill>
                <a:latin typeface="微软雅黑" panose="020B0503020204020204" pitchFamily="34" charset="-122"/>
                <a:ea typeface="微软雅黑" panose="020B0503020204020204" pitchFamily="34" charset="-122"/>
              </a:rPr>
              <a:t>单精度浮点数（</a:t>
            </a:r>
            <a:r>
              <a:rPr lang="en-US" altLang="zh-CN" sz="2000" dirty="0">
                <a:solidFill>
                  <a:srgbClr val="1369B2"/>
                </a:solidFill>
                <a:latin typeface="微软雅黑" panose="020B0503020204020204" pitchFamily="34" charset="-122"/>
                <a:ea typeface="微软雅黑" panose="020B0503020204020204" pitchFamily="34" charset="-122"/>
              </a:rPr>
              <a:t>float</a:t>
            </a:r>
            <a:r>
              <a:rPr lang="zh-CN"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双精度浮点数（</a:t>
            </a:r>
            <a:r>
              <a:rPr lang="en-US" altLang="zh-CN" sz="2000" dirty="0">
                <a:solidFill>
                  <a:srgbClr val="1369B2"/>
                </a:solidFill>
                <a:latin typeface="微软雅黑" panose="020B0503020204020204" pitchFamily="34" charset="-122"/>
                <a:ea typeface="微软雅黑" panose="020B0503020204020204" pitchFamily="34" charset="-122"/>
              </a:rPr>
              <a:t>double</a:t>
            </a:r>
            <a:r>
              <a:rPr lang="zh-CN"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两种类型。其中，</a:t>
            </a:r>
            <a:r>
              <a:rPr lang="zh-CN" altLang="zh-CN" sz="2000" dirty="0">
                <a:solidFill>
                  <a:srgbClr val="1369B2"/>
                </a:solidFill>
                <a:latin typeface="微软雅黑" panose="020B0503020204020204" pitchFamily="34" charset="-122"/>
                <a:ea typeface="微软雅黑" panose="020B0503020204020204" pitchFamily="34" charset="-122"/>
              </a:rPr>
              <a:t>单精度浮点数后面以</a:t>
            </a:r>
            <a:r>
              <a:rPr lang="en-US" altLang="zh-CN" sz="2000" dirty="0">
                <a:solidFill>
                  <a:srgbClr val="1369B2"/>
                </a:solidFill>
                <a:latin typeface="微软雅黑" panose="020B0503020204020204" pitchFamily="34" charset="-122"/>
                <a:ea typeface="微软雅黑" panose="020B0503020204020204" pitchFamily="34" charset="-122"/>
              </a:rPr>
              <a:t>F</a:t>
            </a:r>
            <a:r>
              <a:rPr lang="zh-CN" altLang="zh-CN" sz="2000" dirty="0">
                <a:solidFill>
                  <a:srgbClr val="1369B2"/>
                </a:solidFill>
                <a:latin typeface="微软雅黑" panose="020B0503020204020204" pitchFamily="34" charset="-122"/>
                <a:ea typeface="微软雅黑" panose="020B0503020204020204" pitchFamily="34" charset="-122"/>
              </a:rPr>
              <a:t>或</a:t>
            </a:r>
            <a:r>
              <a:rPr lang="en-US" altLang="zh-CN" sz="2000" dirty="0">
                <a:solidFill>
                  <a:srgbClr val="1369B2"/>
                </a:solidFill>
                <a:latin typeface="微软雅黑" panose="020B0503020204020204" pitchFamily="34" charset="-122"/>
                <a:ea typeface="微软雅黑" panose="020B0503020204020204" pitchFamily="34" charset="-122"/>
              </a:rPr>
              <a:t>f</a:t>
            </a:r>
            <a:r>
              <a:rPr lang="zh-CN" altLang="zh-CN" sz="2000" dirty="0">
                <a:solidFill>
                  <a:srgbClr val="1369B2"/>
                </a:solidFill>
                <a:latin typeface="微软雅黑" panose="020B0503020204020204" pitchFamily="34" charset="-122"/>
                <a:ea typeface="微软雅黑" panose="020B0503020204020204" pitchFamily="34" charset="-122"/>
              </a:rPr>
              <a:t>结尾</a:t>
            </a:r>
            <a:r>
              <a:rPr lang="zh-CN" altLang="zh-CN" sz="2000" dirty="0">
                <a:solidFill>
                  <a:srgbClr val="595959"/>
                </a:solidFill>
                <a:latin typeface="微软雅黑" panose="020B0503020204020204" pitchFamily="34" charset="-122"/>
                <a:ea typeface="微软雅黑" panose="020B0503020204020204" pitchFamily="34" charset="-122"/>
              </a:rPr>
              <a:t>，而</a:t>
            </a:r>
            <a:r>
              <a:rPr lang="zh-CN" altLang="zh-CN" sz="2000" dirty="0">
                <a:solidFill>
                  <a:srgbClr val="1369B2"/>
                </a:solidFill>
                <a:latin typeface="微软雅黑" panose="020B0503020204020204" pitchFamily="34" charset="-122"/>
                <a:ea typeface="微软雅黑" panose="020B0503020204020204" pitchFamily="34" charset="-122"/>
              </a:rPr>
              <a:t>双精度浮点数则以</a:t>
            </a:r>
            <a:r>
              <a:rPr lang="en-US" altLang="zh-CN" sz="2000" dirty="0">
                <a:solidFill>
                  <a:srgbClr val="1369B2"/>
                </a:solidFill>
                <a:latin typeface="微软雅黑" panose="020B0503020204020204" pitchFamily="34" charset="-122"/>
                <a:ea typeface="微软雅黑" panose="020B0503020204020204" pitchFamily="34" charset="-122"/>
              </a:rPr>
              <a:t>D</a:t>
            </a:r>
            <a:r>
              <a:rPr lang="zh-CN" altLang="zh-CN" sz="2000" dirty="0">
                <a:solidFill>
                  <a:srgbClr val="1369B2"/>
                </a:solidFill>
                <a:latin typeface="微软雅黑" panose="020B0503020204020204" pitchFamily="34" charset="-122"/>
                <a:ea typeface="微软雅黑" panose="020B0503020204020204" pitchFamily="34" charset="-122"/>
              </a:rPr>
              <a:t>或</a:t>
            </a:r>
            <a:r>
              <a:rPr lang="en-US" altLang="zh-CN" sz="2000" dirty="0">
                <a:solidFill>
                  <a:srgbClr val="1369B2"/>
                </a:solidFill>
                <a:latin typeface="微软雅黑" panose="020B0503020204020204" pitchFamily="34" charset="-122"/>
                <a:ea typeface="微软雅黑" panose="020B0503020204020204" pitchFamily="34" charset="-122"/>
              </a:rPr>
              <a:t>d</a:t>
            </a:r>
            <a:r>
              <a:rPr lang="zh-CN" altLang="zh-CN" sz="2000" dirty="0">
                <a:solidFill>
                  <a:srgbClr val="1369B2"/>
                </a:solidFill>
                <a:latin typeface="微软雅黑" panose="020B0503020204020204" pitchFamily="34" charset="-122"/>
                <a:ea typeface="微软雅黑" panose="020B0503020204020204" pitchFamily="34" charset="-122"/>
              </a:rPr>
              <a:t>结尾</a:t>
            </a:r>
            <a:r>
              <a:rPr lang="zh-CN" altLang="zh-CN" sz="2000" dirty="0">
                <a:solidFill>
                  <a:srgbClr val="595959"/>
                </a:solidFill>
                <a:latin typeface="微软雅黑" panose="020B0503020204020204" pitchFamily="34" charset="-122"/>
                <a:ea typeface="微软雅黑" panose="020B0503020204020204" pitchFamily="34" charset="-122"/>
              </a:rPr>
              <a:t>。当然，在使用浮点数时也可以在结尾处不加任何的后缀，此时</a:t>
            </a:r>
            <a:r>
              <a:rPr lang="en-US" altLang="zh-CN" sz="2000" dirty="0">
                <a:solidFill>
                  <a:srgbClr val="595959"/>
                </a:solidFill>
                <a:latin typeface="微软雅黑" panose="020B0503020204020204" pitchFamily="34" charset="-122"/>
                <a:ea typeface="微软雅黑" panose="020B0503020204020204" pitchFamily="34" charset="-122"/>
              </a:rPr>
              <a:t>JVM</a:t>
            </a:r>
            <a:r>
              <a:rPr lang="zh-CN" altLang="zh-CN" sz="2000" dirty="0">
                <a:solidFill>
                  <a:srgbClr val="595959"/>
                </a:solidFill>
                <a:latin typeface="微软雅黑" panose="020B0503020204020204" pitchFamily="34" charset="-122"/>
                <a:ea typeface="微软雅黑" panose="020B0503020204020204" pitchFamily="34" charset="-122"/>
              </a:rPr>
              <a:t>会默认浮点数为</a:t>
            </a:r>
            <a:r>
              <a:rPr lang="en-US" altLang="zh-CN" sz="2000" dirty="0">
                <a:solidFill>
                  <a:srgbClr val="595959"/>
                </a:solidFill>
                <a:latin typeface="微软雅黑" panose="020B0503020204020204" pitchFamily="34" charset="-122"/>
                <a:ea typeface="微软雅黑" panose="020B0503020204020204" pitchFamily="34" charset="-122"/>
              </a:rPr>
              <a:t>double</a:t>
            </a:r>
            <a:r>
              <a:rPr lang="zh-CN" altLang="zh-CN" sz="2000" dirty="0">
                <a:solidFill>
                  <a:srgbClr val="595959"/>
                </a:solidFill>
                <a:latin typeface="微软雅黑" panose="020B0503020204020204" pitchFamily="34" charset="-122"/>
                <a:ea typeface="微软雅黑" panose="020B0503020204020204" pitchFamily="34" charset="-122"/>
              </a:rPr>
              <a:t>类型的浮点数。浮点数常量还可以通过</a:t>
            </a:r>
            <a:r>
              <a:rPr lang="zh-CN" altLang="zh-CN" sz="2000" dirty="0">
                <a:solidFill>
                  <a:srgbClr val="1369B2"/>
                </a:solidFill>
                <a:latin typeface="微软雅黑" panose="020B0503020204020204" pitchFamily="34" charset="-122"/>
                <a:ea typeface="微软雅黑" panose="020B0503020204020204" pitchFamily="34" charset="-122"/>
              </a:rPr>
              <a:t>指数</a:t>
            </a:r>
            <a:r>
              <a:rPr lang="zh-CN" altLang="zh-CN" sz="2000" dirty="0">
                <a:solidFill>
                  <a:srgbClr val="595959"/>
                </a:solidFill>
                <a:latin typeface="微软雅黑" panose="020B0503020204020204" pitchFamily="34" charset="-122"/>
                <a:ea typeface="微软雅黑" panose="020B0503020204020204" pitchFamily="34" charset="-122"/>
              </a:rPr>
              <a:t>形式表示。</a:t>
            </a:r>
          </a:p>
          <a:p>
            <a:pPr indent="0"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示例如下</a:t>
            </a:r>
            <a:r>
              <a:rPr lang="zh-CN" altLang="en-US" sz="2000" dirty="0">
                <a:solidFill>
                  <a:srgbClr val="595959"/>
                </a:solidFill>
                <a:latin typeface="微软雅黑" panose="020B0503020204020204" pitchFamily="34" charset="-122"/>
                <a:ea typeface="微软雅黑" panose="020B0503020204020204" pitchFamily="34" charset="-122"/>
                <a:sym typeface="+mn-ea"/>
              </a:rPr>
              <a:t>：</a:t>
            </a:r>
            <a:endParaRPr lang="zh-CN" altLang="zh-CN" sz="2000" dirty="0">
              <a:solidFill>
                <a:srgbClr val="595959"/>
              </a:solidFill>
              <a:latin typeface="微软雅黑" panose="020B0503020204020204" pitchFamily="34" charset="-122"/>
              <a:ea typeface="微软雅黑" panose="020B0503020204020204" pitchFamily="34" charset="-122"/>
            </a:endParaRPr>
          </a:p>
          <a:p>
            <a:pPr indent="0" fontAlgn="auto"/>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Chevron 3"/>
          <p:cNvSpPr/>
          <p:nvPr>
            <p:custDataLst>
              <p:tags r:id="rId1"/>
            </p:custDataLst>
          </p:nvPr>
        </p:nvSpPr>
        <p:spPr>
          <a:xfrm>
            <a:off x="1143635" y="1105535"/>
            <a:ext cx="21939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557823" y="1245494"/>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ea"/>
              </a:rPr>
              <a:t>浮点数常量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custDataLst>
              <p:tags r:id="rId2"/>
            </p:custDataLst>
          </p:nvPr>
        </p:nvPicPr>
        <p:blipFill>
          <a:blip r:embed="rId5"/>
          <a:stretch>
            <a:fillRect/>
          </a:stretch>
        </p:blipFill>
        <p:spPr>
          <a:xfrm>
            <a:off x="2816860" y="4371340"/>
            <a:ext cx="6555740" cy="1390650"/>
          </a:xfrm>
          <a:prstGeom prst="rect">
            <a:avLst/>
          </a:prstGeom>
        </p:spPr>
      </p:pic>
      <p:sp>
        <p:nvSpPr>
          <p:cNvPr id="9" name="矩形 8"/>
          <p:cNvSpPr/>
          <p:nvPr/>
        </p:nvSpPr>
        <p:spPr>
          <a:xfrm>
            <a:off x="3857625" y="4584700"/>
            <a:ext cx="4503420" cy="922020"/>
          </a:xfrm>
          <a:prstGeom prst="rect">
            <a:avLst/>
          </a:prstGeom>
        </p:spPr>
        <p:txBody>
          <a:bodyPr wrap="square">
            <a:spAutoFit/>
          </a:bodyPr>
          <a:lstStyle/>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sym typeface="+mn-ea"/>
              </a:rPr>
              <a:t>2e3f                  3.84d                      0f </a:t>
            </a:r>
            <a:endParaRPr lang="en-US" altLang="zh-CN" sz="1800" dirty="0">
              <a:solidFill>
                <a:srgbClr val="595959"/>
              </a:solidFill>
              <a:latin typeface="微软雅黑" panose="020B0503020204020204" pitchFamily="34" charset="-122"/>
              <a:ea typeface="微软雅黑" panose="020B0503020204020204" pitchFamily="34" charset="-122"/>
            </a:endParaRPr>
          </a:p>
          <a:p>
            <a:pPr fontAlgn="auto">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sym typeface="+mn-ea"/>
              </a:rPr>
              <a:t>3.6d                  5.022e+23f</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2.1.5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中的常量</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文本框 2"/>
          <p:cNvSpPr txBox="1"/>
          <p:nvPr/>
        </p:nvSpPr>
        <p:spPr>
          <a:xfrm>
            <a:off x="1143691" y="2055801"/>
            <a:ext cx="10063515" cy="1661993"/>
          </a:xfrm>
          <a:prstGeom prst="rect">
            <a:avLst/>
          </a:prstGeom>
          <a:noFill/>
        </p:spPr>
        <p:txBody>
          <a:bodyPr wrap="square" rtlCol="0">
            <a:spAutoFit/>
          </a:bodyPr>
          <a:lstStyle/>
          <a:p>
            <a:pPr indent="0" algn="just"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rPr>
              <a:t>字符常量</a:t>
            </a:r>
            <a:r>
              <a:rPr lang="zh-CN" altLang="zh-CN" sz="2000" dirty="0">
                <a:solidFill>
                  <a:srgbClr val="595959"/>
                </a:solidFill>
                <a:latin typeface="微软雅黑" panose="020B0503020204020204" pitchFamily="34" charset="-122"/>
                <a:ea typeface="微软雅黑" panose="020B0503020204020204" pitchFamily="34" charset="-122"/>
              </a:rPr>
              <a:t>用于表示一个字符，一个字符常量要用一对英文半角格式的</a:t>
            </a:r>
            <a:r>
              <a:rPr lang="zh-CN" altLang="zh-CN" sz="2000" dirty="0">
                <a:solidFill>
                  <a:srgbClr val="1369B2"/>
                </a:solidFill>
                <a:latin typeface="微软雅黑" panose="020B0503020204020204" pitchFamily="34" charset="-122"/>
                <a:ea typeface="微软雅黑" panose="020B0503020204020204" pitchFamily="34" charset="-122"/>
              </a:rPr>
              <a:t>单引号（</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）括起来</a:t>
            </a:r>
            <a:r>
              <a:rPr lang="zh-CN" altLang="zh-CN" sz="2000" dirty="0">
                <a:solidFill>
                  <a:srgbClr val="595959"/>
                </a:solidFill>
                <a:latin typeface="微软雅黑" panose="020B0503020204020204" pitchFamily="34" charset="-122"/>
                <a:ea typeface="微软雅黑" panose="020B0503020204020204" pitchFamily="34" charset="-122"/>
              </a:rPr>
              <a:t>。字符常量可以是</a:t>
            </a:r>
            <a:r>
              <a:rPr lang="zh-CN" altLang="zh-CN" sz="2000" dirty="0">
                <a:solidFill>
                  <a:srgbClr val="1369B2"/>
                </a:solidFill>
                <a:latin typeface="微软雅黑" panose="020B0503020204020204" pitchFamily="34" charset="-122"/>
                <a:ea typeface="微软雅黑" panose="020B0503020204020204" pitchFamily="34" charset="-122"/>
              </a:rPr>
              <a:t>英文字母</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数字</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标点符号</a:t>
            </a:r>
            <a:r>
              <a:rPr lang="zh-CN" altLang="zh-CN" sz="2000" dirty="0">
                <a:solidFill>
                  <a:srgbClr val="595959"/>
                </a:solidFill>
                <a:latin typeface="微软雅黑" panose="020B0503020204020204" pitchFamily="34" charset="-122"/>
                <a:ea typeface="微软雅黑" panose="020B0503020204020204" pitchFamily="34" charset="-122"/>
              </a:rPr>
              <a:t>、以及</a:t>
            </a:r>
            <a:r>
              <a:rPr lang="zh-CN" altLang="zh-CN" sz="2000" dirty="0">
                <a:solidFill>
                  <a:srgbClr val="1369B2"/>
                </a:solidFill>
                <a:latin typeface="微软雅黑" panose="020B0503020204020204" pitchFamily="34" charset="-122"/>
                <a:ea typeface="微软雅黑" panose="020B0503020204020204" pitchFamily="34" charset="-122"/>
              </a:rPr>
              <a:t>由转义序列表示的特殊字符</a:t>
            </a:r>
            <a:r>
              <a:rPr lang="zh-CN" altLang="zh-CN" sz="2000" dirty="0">
                <a:solidFill>
                  <a:srgbClr val="595959"/>
                </a:solidFill>
                <a:latin typeface="微软雅黑" panose="020B0503020204020204" pitchFamily="34" charset="-122"/>
                <a:ea typeface="微软雅黑" panose="020B0503020204020204" pitchFamily="34" charset="-122"/>
              </a:rPr>
              <a:t>。具体示例如下。</a:t>
            </a:r>
          </a:p>
          <a:p>
            <a:pPr indent="0" fontAlgn="auto"/>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511160" y="3501794"/>
            <a:ext cx="2360046" cy="1477328"/>
          </a:xfrm>
          <a:prstGeom prst="rect">
            <a:avLst/>
          </a:prstGeom>
          <a:noFill/>
        </p:spPr>
        <p:txBody>
          <a:bodyPr wrap="square" rtlCol="0">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'a'                  '1'  </a:t>
            </a:r>
            <a:endParaRPr lang="zh-CN"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'&amp;'                 '\r' </a:t>
            </a:r>
            <a:endParaRPr lang="zh-CN"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'\u0000' </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2511160" y="3501794"/>
            <a:ext cx="2360046" cy="1512000"/>
          </a:xfrm>
          <a:prstGeom prst="rect">
            <a:avLst/>
          </a:prstGeom>
          <a:noFill/>
          <a:ln>
            <a:solidFill>
              <a:srgbClr val="1369B2"/>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9" name="圆角矩形标注 8"/>
          <p:cNvSpPr/>
          <p:nvPr/>
        </p:nvSpPr>
        <p:spPr>
          <a:xfrm>
            <a:off x="5879206" y="3611122"/>
            <a:ext cx="3744000" cy="2736000"/>
          </a:xfrm>
          <a:prstGeom prst="wedgeRoundRectCallout">
            <a:avLst>
              <a:gd name="adj1" fmla="val -113252"/>
              <a:gd name="adj2" fmla="val -8483"/>
              <a:gd name="adj3" fmla="val 16667"/>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1" name="矩形 10"/>
          <p:cNvSpPr/>
          <p:nvPr/>
        </p:nvSpPr>
        <p:spPr>
          <a:xfrm>
            <a:off x="5879206" y="3683121"/>
            <a:ext cx="3744000" cy="2585323"/>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‘\u0000’</a:t>
            </a:r>
            <a:r>
              <a:rPr lang="zh-CN" altLang="zh-CN" sz="1800" dirty="0">
                <a:solidFill>
                  <a:srgbClr val="595959"/>
                </a:solidFill>
                <a:latin typeface="微软雅黑" panose="020B0503020204020204" pitchFamily="34" charset="-122"/>
                <a:ea typeface="微软雅黑" panose="020B0503020204020204" pitchFamily="34" charset="-122"/>
              </a:rPr>
              <a:t>表示一个空白字符，即在单引号之间没有任何字符。之所以能这样表示，是因为</a:t>
            </a:r>
            <a:r>
              <a:rPr lang="en-US" altLang="zh-CN" sz="1800" dirty="0">
                <a:solidFill>
                  <a:srgbClr val="595959"/>
                </a:solidFill>
                <a:latin typeface="微软雅黑" panose="020B0503020204020204" pitchFamily="34" charset="-122"/>
                <a:ea typeface="微软雅黑" panose="020B0503020204020204" pitchFamily="34" charset="-122"/>
              </a:rPr>
              <a:t>Java</a:t>
            </a:r>
            <a:r>
              <a:rPr lang="zh-CN" altLang="zh-CN" sz="1800" dirty="0">
                <a:solidFill>
                  <a:srgbClr val="595959"/>
                </a:solidFill>
                <a:latin typeface="微软雅黑" panose="020B0503020204020204" pitchFamily="34" charset="-122"/>
                <a:ea typeface="微软雅黑" panose="020B0503020204020204" pitchFamily="34" charset="-122"/>
              </a:rPr>
              <a:t>采用的是</a:t>
            </a:r>
            <a:r>
              <a:rPr lang="en-US" altLang="zh-CN" sz="1800" dirty="0">
                <a:solidFill>
                  <a:srgbClr val="595959"/>
                </a:solidFill>
                <a:latin typeface="微软雅黑" panose="020B0503020204020204" pitchFamily="34" charset="-122"/>
                <a:ea typeface="微软雅黑" panose="020B0503020204020204" pitchFamily="34" charset="-122"/>
              </a:rPr>
              <a:t>Unicode</a:t>
            </a:r>
            <a:r>
              <a:rPr lang="zh-CN" altLang="zh-CN" sz="1800" dirty="0">
                <a:solidFill>
                  <a:srgbClr val="595959"/>
                </a:solidFill>
                <a:latin typeface="微软雅黑" panose="020B0503020204020204" pitchFamily="34" charset="-122"/>
                <a:ea typeface="微软雅黑" panose="020B0503020204020204" pitchFamily="34" charset="-122"/>
              </a:rPr>
              <a:t>字符集，</a:t>
            </a:r>
            <a:r>
              <a:rPr lang="en-US" altLang="zh-CN" sz="1800" dirty="0">
                <a:solidFill>
                  <a:srgbClr val="595959"/>
                </a:solidFill>
                <a:latin typeface="微软雅黑" panose="020B0503020204020204" pitchFamily="34" charset="-122"/>
                <a:ea typeface="微软雅黑" panose="020B0503020204020204" pitchFamily="34" charset="-122"/>
              </a:rPr>
              <a:t>Unicode</a:t>
            </a:r>
            <a:r>
              <a:rPr lang="zh-CN" altLang="zh-CN" sz="1800" dirty="0">
                <a:solidFill>
                  <a:srgbClr val="595959"/>
                </a:solidFill>
                <a:latin typeface="微软雅黑" panose="020B0503020204020204" pitchFamily="34" charset="-122"/>
                <a:ea typeface="微软雅黑" panose="020B0503020204020204" pitchFamily="34" charset="-122"/>
              </a:rPr>
              <a:t>字符以</a:t>
            </a:r>
            <a:r>
              <a:rPr lang="en-US" altLang="zh-CN" sz="1800" dirty="0">
                <a:solidFill>
                  <a:srgbClr val="595959"/>
                </a:solidFill>
                <a:latin typeface="微软雅黑" panose="020B0503020204020204" pitchFamily="34" charset="-122"/>
                <a:ea typeface="微软雅黑" panose="020B0503020204020204" pitchFamily="34" charset="-122"/>
              </a:rPr>
              <a:t>\u</a:t>
            </a:r>
            <a:r>
              <a:rPr lang="zh-CN" altLang="zh-CN" sz="1800" dirty="0">
                <a:solidFill>
                  <a:srgbClr val="595959"/>
                </a:solidFill>
                <a:latin typeface="微软雅黑" panose="020B0503020204020204" pitchFamily="34" charset="-122"/>
                <a:ea typeface="微软雅黑" panose="020B0503020204020204" pitchFamily="34" charset="-122"/>
              </a:rPr>
              <a:t>开头，空白字符在</a:t>
            </a:r>
            <a:r>
              <a:rPr lang="en-US" altLang="zh-CN" sz="1800" dirty="0">
                <a:solidFill>
                  <a:srgbClr val="595959"/>
                </a:solidFill>
                <a:latin typeface="微软雅黑" panose="020B0503020204020204" pitchFamily="34" charset="-122"/>
                <a:ea typeface="微软雅黑" panose="020B0503020204020204" pitchFamily="34" charset="-122"/>
              </a:rPr>
              <a:t>Unicode</a:t>
            </a:r>
            <a:r>
              <a:rPr lang="zh-CN" altLang="zh-CN" sz="1800" dirty="0">
                <a:solidFill>
                  <a:srgbClr val="595959"/>
                </a:solidFill>
                <a:latin typeface="微软雅黑" panose="020B0503020204020204" pitchFamily="34" charset="-122"/>
                <a:ea typeface="微软雅黑" panose="020B0503020204020204" pitchFamily="34" charset="-122"/>
              </a:rPr>
              <a:t>码表中对应的值为</a:t>
            </a:r>
            <a:r>
              <a:rPr lang="en-US" altLang="zh-CN" sz="1800" dirty="0">
                <a:solidFill>
                  <a:srgbClr val="595959"/>
                </a:solidFill>
                <a:latin typeface="微软雅黑" panose="020B0503020204020204" pitchFamily="34" charset="-122"/>
                <a:ea typeface="微软雅黑" panose="020B0503020204020204" pitchFamily="34" charset="-122"/>
              </a:rPr>
              <a:t>‘\u0000‘</a:t>
            </a:r>
            <a:r>
              <a:rPr lang="zh-CN" altLang="en-US" sz="1800" dirty="0">
                <a:solidFill>
                  <a:srgbClr val="595959"/>
                </a:solidFill>
                <a:latin typeface="微软雅黑" panose="020B0503020204020204" pitchFamily="34" charset="-122"/>
                <a:ea typeface="微软雅黑" panose="020B0503020204020204" pitchFamily="34" charset="-122"/>
              </a:rPr>
              <a:t>。</a:t>
            </a:r>
            <a:endParaRPr lang="zh-CN" altLang="zh-CN" sz="1800" dirty="0">
              <a:solidFill>
                <a:srgbClr val="595959"/>
              </a:solidFill>
              <a:latin typeface="微软雅黑" panose="020B0503020204020204" pitchFamily="34" charset="-122"/>
              <a:ea typeface="微软雅黑" panose="020B0503020204020204" pitchFamily="34" charset="-122"/>
            </a:endParaRPr>
          </a:p>
        </p:txBody>
      </p:sp>
      <p:sp>
        <p:nvSpPr>
          <p:cNvPr id="5" name="Chevron 3"/>
          <p:cNvSpPr/>
          <p:nvPr>
            <p:custDataLst>
              <p:tags r:id="rId1"/>
            </p:custDataLst>
          </p:nvPr>
        </p:nvSpPr>
        <p:spPr>
          <a:xfrm>
            <a:off x="1143635" y="1105535"/>
            <a:ext cx="21939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701333" y="124549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ea"/>
              </a:rPr>
              <a:t>字符常量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2.1.5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中的常量</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文本框 8"/>
          <p:cNvSpPr txBox="1"/>
          <p:nvPr/>
        </p:nvSpPr>
        <p:spPr>
          <a:xfrm>
            <a:off x="1143691" y="1941465"/>
            <a:ext cx="10063515" cy="1200329"/>
          </a:xfrm>
          <a:prstGeom prst="rect">
            <a:avLst/>
          </a:prstGeom>
          <a:noFill/>
        </p:spPr>
        <p:txBody>
          <a:bodyPr wrap="square" rtlCol="0">
            <a:spAutoFit/>
          </a:bodyPr>
          <a:lstStyle/>
          <a:p>
            <a:pPr indent="0"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字符串常量用于表示一串连续的字符，一个字符串常量要用一对英文半角格式的双引号（</a:t>
            </a: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）括起来，具体示例如下。</a:t>
            </a:r>
          </a:p>
          <a:p>
            <a:pPr indent="0" fontAlgn="auto"/>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362995" y="3382578"/>
            <a:ext cx="2360046" cy="2346283"/>
          </a:xfrm>
          <a:prstGeom prst="rect">
            <a:avLst/>
          </a:prstGeom>
          <a:noFill/>
        </p:spPr>
        <p:txBody>
          <a:bodyPr wrap="square" rtlCol="0">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"HelloWorld"   </a:t>
            </a:r>
            <a:endParaRPr lang="zh-CN"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"123"   </a:t>
            </a:r>
            <a:endParaRPr lang="zh-CN"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"Welcome \n XXX" </a:t>
            </a:r>
            <a:endParaRPr lang="zh-CN"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
        <p:nvSpPr>
          <p:cNvPr id="3" name="圆角矩形标注 2"/>
          <p:cNvSpPr/>
          <p:nvPr/>
        </p:nvSpPr>
        <p:spPr>
          <a:xfrm rot="5400000">
            <a:off x="6575683" y="2139601"/>
            <a:ext cx="2200354" cy="3924686"/>
          </a:xfrm>
          <a:prstGeom prst="wedgeRoundRectCallout">
            <a:avLst>
              <a:gd name="adj1" fmla="val -15073"/>
              <a:gd name="adj2" fmla="val 75248"/>
              <a:gd name="adj3" fmla="val 16667"/>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4" name="文本框 3"/>
          <p:cNvSpPr txBox="1"/>
          <p:nvPr/>
        </p:nvSpPr>
        <p:spPr>
          <a:xfrm>
            <a:off x="6055860" y="3159635"/>
            <a:ext cx="3240000" cy="1938020"/>
          </a:xfrm>
          <a:prstGeom prst="rect">
            <a:avLst/>
          </a:prstGeom>
          <a:noFill/>
        </p:spPr>
        <p:txBody>
          <a:bodyPr wrap="square"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注意：</a:t>
            </a:r>
            <a:r>
              <a:rPr lang="zh-CN" altLang="zh-CN" sz="2000" dirty="0">
                <a:solidFill>
                  <a:srgbClr val="FF0000"/>
                </a:solidFill>
                <a:latin typeface="微软雅黑" panose="020B0503020204020204" pitchFamily="34" charset="-122"/>
                <a:ea typeface="微软雅黑" panose="020B0503020204020204" pitchFamily="34" charset="-122"/>
              </a:rPr>
              <a:t>一个字符串可以包含一个字符或多个字符，也可以不包含任何字符，即长度为</a:t>
            </a:r>
            <a:r>
              <a:rPr lang="en-US" altLang="zh-CN" sz="2000" dirty="0">
                <a:solidFill>
                  <a:srgbClr val="FF0000"/>
                </a:solidFill>
                <a:latin typeface="微软雅黑" panose="020B0503020204020204" pitchFamily="34" charset="-122"/>
                <a:ea typeface="微软雅黑" panose="020B0503020204020204" pitchFamily="34" charset="-122"/>
              </a:rPr>
              <a:t>0</a:t>
            </a:r>
            <a:r>
              <a:rPr lang="zh-CN" altLang="zh-CN" sz="2000" dirty="0">
                <a:solidFill>
                  <a:srgbClr val="FF0000"/>
                </a:solidFill>
                <a:latin typeface="微软雅黑" panose="020B0503020204020204" pitchFamily="34" charset="-122"/>
                <a:ea typeface="微软雅黑" panose="020B0503020204020204" pitchFamily="34" charset="-122"/>
              </a:rPr>
              <a:t>。</a:t>
            </a:r>
          </a:p>
        </p:txBody>
      </p:sp>
      <p:sp>
        <p:nvSpPr>
          <p:cNvPr id="5" name="矩形 4"/>
          <p:cNvSpPr/>
          <p:nvPr/>
        </p:nvSpPr>
        <p:spPr>
          <a:xfrm>
            <a:off x="2362995" y="3317503"/>
            <a:ext cx="2359261" cy="2416291"/>
          </a:xfrm>
          <a:prstGeom prst="rect">
            <a:avLst/>
          </a:prstGeom>
          <a:noFill/>
          <a:ln>
            <a:solidFill>
              <a:srgbClr val="1369B2"/>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6" name="Chevron 3"/>
          <p:cNvSpPr/>
          <p:nvPr>
            <p:custDataLst>
              <p:tags r:id="rId1"/>
            </p:custDataLst>
          </p:nvPr>
        </p:nvSpPr>
        <p:spPr>
          <a:xfrm>
            <a:off x="1143635" y="1105535"/>
            <a:ext cx="21939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557823" y="1245494"/>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ea"/>
              </a:rPr>
              <a:t>字符串常量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2.1.5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中的常量</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0"/>
          <p:cNvSpPr txBox="1"/>
          <p:nvPr/>
        </p:nvSpPr>
        <p:spPr>
          <a:xfrm>
            <a:off x="1157605" y="2038350"/>
            <a:ext cx="9806940" cy="737235"/>
          </a:xfrm>
          <a:prstGeom prst="rect">
            <a:avLst/>
          </a:prstGeom>
          <a:noFill/>
        </p:spPr>
        <p:txBody>
          <a:bodyPr wrap="square" rtlCol="0">
            <a:spAutoFit/>
          </a:bodyPr>
          <a:lstStyle/>
          <a:p>
            <a:pPr indent="0"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布尔常量即布尔型的值，用于区分事物的真与假。布尔常量有</a:t>
            </a:r>
            <a:r>
              <a:rPr lang="en-US" altLang="zh-CN" sz="2000" dirty="0">
                <a:solidFill>
                  <a:srgbClr val="595959"/>
                </a:solidFill>
                <a:latin typeface="微软雅黑" panose="020B0503020204020204" pitchFamily="34" charset="-122"/>
                <a:ea typeface="微软雅黑" panose="020B0503020204020204" pitchFamily="34" charset="-122"/>
              </a:rPr>
              <a:t>true</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false</a:t>
            </a:r>
            <a:r>
              <a:rPr lang="zh-CN" altLang="zh-CN" sz="2000" dirty="0">
                <a:solidFill>
                  <a:srgbClr val="595959"/>
                </a:solidFill>
                <a:latin typeface="微软雅黑" panose="020B0503020204020204" pitchFamily="34" charset="-122"/>
                <a:ea typeface="微软雅黑" panose="020B0503020204020204" pitchFamily="34" charset="-122"/>
              </a:rPr>
              <a:t>两个值。</a:t>
            </a:r>
          </a:p>
          <a:p>
            <a:pPr indent="0" fontAlgn="auto"/>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57605" y="4270375"/>
            <a:ext cx="10154285" cy="737235"/>
          </a:xfrm>
          <a:prstGeom prst="rect">
            <a:avLst/>
          </a:prstGeom>
          <a:noFill/>
        </p:spPr>
        <p:txBody>
          <a:bodyPr wrap="square" rtlCol="0">
            <a:spAutoFit/>
          </a:bodyPr>
          <a:lstStyle/>
          <a:p>
            <a:pPr indent="0" algn="just" fontAlgn="auto">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null</a:t>
            </a:r>
            <a:r>
              <a:rPr lang="zh-CN" altLang="zh-CN" sz="2000" dirty="0">
                <a:solidFill>
                  <a:srgbClr val="595959"/>
                </a:solidFill>
                <a:latin typeface="微软雅黑" panose="020B0503020204020204" pitchFamily="34" charset="-122"/>
                <a:ea typeface="微软雅黑" panose="020B0503020204020204" pitchFamily="34" charset="-122"/>
              </a:rPr>
              <a:t>常量只有一个值</a:t>
            </a:r>
            <a:r>
              <a:rPr lang="en-US" altLang="zh-CN" sz="2000" dirty="0">
                <a:solidFill>
                  <a:srgbClr val="595959"/>
                </a:solidFill>
                <a:latin typeface="微软雅黑" panose="020B0503020204020204" pitchFamily="34" charset="-122"/>
                <a:ea typeface="微软雅黑" panose="020B0503020204020204" pitchFamily="34" charset="-122"/>
              </a:rPr>
              <a:t>null</a:t>
            </a:r>
            <a:r>
              <a:rPr lang="zh-CN" altLang="zh-CN" sz="2000" dirty="0">
                <a:solidFill>
                  <a:srgbClr val="595959"/>
                </a:solidFill>
                <a:latin typeface="微软雅黑" panose="020B0503020204020204" pitchFamily="34" charset="-122"/>
                <a:ea typeface="微软雅黑" panose="020B0503020204020204" pitchFamily="34" charset="-122"/>
              </a:rPr>
              <a:t>，表示对象的引用为空。关于</a:t>
            </a:r>
            <a:r>
              <a:rPr lang="en-US" altLang="zh-CN" sz="2000" dirty="0">
                <a:solidFill>
                  <a:srgbClr val="595959"/>
                </a:solidFill>
                <a:latin typeface="微软雅黑" panose="020B0503020204020204" pitchFamily="34" charset="-122"/>
                <a:ea typeface="微软雅黑" panose="020B0503020204020204" pitchFamily="34" charset="-122"/>
              </a:rPr>
              <a:t>null</a:t>
            </a:r>
            <a:r>
              <a:rPr lang="zh-CN" altLang="zh-CN" sz="2000" dirty="0">
                <a:solidFill>
                  <a:srgbClr val="595959"/>
                </a:solidFill>
                <a:latin typeface="微软雅黑" panose="020B0503020204020204" pitchFamily="34" charset="-122"/>
                <a:ea typeface="微软雅黑" panose="020B0503020204020204" pitchFamily="34" charset="-122"/>
              </a:rPr>
              <a:t>常量将会在第</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zh-CN" sz="2000" dirty="0">
                <a:solidFill>
                  <a:srgbClr val="595959"/>
                </a:solidFill>
                <a:latin typeface="微软雅黑" panose="020B0503020204020204" pitchFamily="34" charset="-122"/>
                <a:ea typeface="微软雅黑" panose="020B0503020204020204" pitchFamily="34" charset="-122"/>
              </a:rPr>
              <a:t>章中详细介绍。</a:t>
            </a:r>
          </a:p>
          <a:p>
            <a:pPr indent="0" fontAlgn="auto"/>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Chevron 3"/>
          <p:cNvSpPr/>
          <p:nvPr>
            <p:custDataLst>
              <p:tags r:id="rId1"/>
            </p:custDataLst>
          </p:nvPr>
        </p:nvSpPr>
        <p:spPr>
          <a:xfrm>
            <a:off x="1143635" y="1105535"/>
            <a:ext cx="21939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r>
              <a:rPr lang="zh-CN" altLang="en-GB" sz="2000">
                <a:solidFill>
                  <a:srgbClr val="1369B2"/>
                </a:solidFill>
                <a:latin typeface="Arial" panose="020B0604020202020204" pitchFamily="34" charset="0"/>
                <a:ea typeface="微软雅黑" panose="020B0503020204020204" pitchFamily="34" charset="-122"/>
              </a:rPr>
              <a:t>布尔常量</a:t>
            </a:r>
          </a:p>
        </p:txBody>
      </p:sp>
      <p:sp>
        <p:nvSpPr>
          <p:cNvPr id="6" name="文本框 5"/>
          <p:cNvSpPr txBox="1"/>
          <p:nvPr/>
        </p:nvSpPr>
        <p:spPr>
          <a:xfrm>
            <a:off x="1588303" y="32514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ea"/>
              </a:rPr>
              <a:t>布尔常量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Chevron 3"/>
          <p:cNvSpPr/>
          <p:nvPr>
            <p:custDataLst>
              <p:tags r:id="rId2"/>
            </p:custDataLst>
          </p:nvPr>
        </p:nvSpPr>
        <p:spPr>
          <a:xfrm>
            <a:off x="1157605" y="3238500"/>
            <a:ext cx="21939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715303" y="3378459"/>
            <a:ext cx="113792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sym typeface="+mn-ea"/>
              </a:rPr>
              <a:t>null</a:t>
            </a:r>
            <a:r>
              <a:rPr lang="zh-CN" altLang="en-US" sz="2000" dirty="0">
                <a:solidFill>
                  <a:srgbClr val="1369B2"/>
                </a:solidFill>
                <a:latin typeface="微软雅黑" panose="020B0503020204020204" pitchFamily="34" charset="-122"/>
                <a:ea typeface="微软雅黑" panose="020B0503020204020204" pitchFamily="34" charset="-122"/>
                <a:sym typeface="+mn-ea"/>
              </a:rPr>
              <a:t>常量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482" y="268139"/>
            <a:ext cx="3894127" cy="505903"/>
          </a:xfrm>
          <a:prstGeom prst="rect">
            <a:avLst/>
          </a:prstGeom>
        </p:spPr>
        <p:txBody>
          <a:bodyPr lIns="0" tIns="60936" rIns="0" bIns="60936"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defTabSz="914400"/>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785" y="967710"/>
            <a:ext cx="1015869" cy="1015869"/>
          </a:xfrm>
          <a:prstGeom prst="rect">
            <a:avLst/>
          </a:prstGeom>
        </p:spPr>
      </p:pic>
      <p:sp>
        <p:nvSpPr>
          <p:cNvPr id="25" name="矩形 24"/>
          <p:cNvSpPr/>
          <p:nvPr/>
        </p:nvSpPr>
        <p:spPr>
          <a:xfrm>
            <a:off x="2150342" y="1177659"/>
            <a:ext cx="4160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260292" y="1276684"/>
            <a:ext cx="4050914" cy="461665"/>
          </a:xfrm>
          <a:prstGeom prst="rect">
            <a:avLst/>
          </a:prstGeom>
          <a:noFill/>
        </p:spPr>
        <p:txBody>
          <a:bodyPr wrap="square" rtlCol="0">
            <a:spAutoFit/>
          </a:bodyPr>
          <a:lstStyle/>
          <a:p>
            <a:pPr algn="dist" defTabSz="914400"/>
            <a:r>
              <a:rPr lang="zh-CN" altLang="zh-CN" dirty="0">
                <a:solidFill>
                  <a:schemeClr val="bg1"/>
                </a:solidFill>
                <a:latin typeface="Arial" panose="020B0604020202020204" pitchFamily="34" charset="0"/>
                <a:ea typeface="思源黑体 CN Regular" panose="020B0500000000000000" pitchFamily="34" charset="-122"/>
              </a:rPr>
              <a:t>十进制和二进制之间的转换</a:t>
            </a:r>
            <a:endPar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nvSpPr>
        <p:spPr>
          <a:xfrm>
            <a:off x="6383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6527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文本框 1"/>
          <p:cNvSpPr txBox="1"/>
          <p:nvPr/>
        </p:nvSpPr>
        <p:spPr>
          <a:xfrm>
            <a:off x="839206" y="2061794"/>
            <a:ext cx="5184000" cy="429895"/>
          </a:xfrm>
          <a:prstGeom prst="rect">
            <a:avLst/>
          </a:prstGeom>
          <a:noFill/>
        </p:spPr>
        <p:txBody>
          <a:bodyPr wrap="square" rtlCol="0">
            <a:spAutoFit/>
          </a:bodyPr>
          <a:lstStyle/>
          <a:p>
            <a:r>
              <a:rPr lang="en-US" altLang="zh-CN" sz="2200" b="1" dirty="0">
                <a:solidFill>
                  <a:srgbClr val="595959"/>
                </a:solidFill>
                <a:latin typeface="微软雅黑" panose="020B0503020204020204" pitchFamily="34" charset="-122"/>
                <a:ea typeface="微软雅黑" panose="020B0503020204020204" pitchFamily="34" charset="-122"/>
              </a:rPr>
              <a:t>1</a:t>
            </a:r>
            <a:r>
              <a:rPr lang="zh-CN" altLang="zh-CN" sz="2200" b="1" dirty="0">
                <a:solidFill>
                  <a:srgbClr val="595959"/>
                </a:solidFill>
                <a:latin typeface="微软雅黑" panose="020B0503020204020204" pitchFamily="34" charset="-122"/>
                <a:ea typeface="微软雅黑" panose="020B0503020204020204" pitchFamily="34" charset="-122"/>
              </a:rPr>
              <a:t>．十进制数转二进制数</a:t>
            </a:r>
          </a:p>
        </p:txBody>
      </p:sp>
      <p:sp>
        <p:nvSpPr>
          <p:cNvPr id="11" name="文本框 10"/>
          <p:cNvSpPr txBox="1"/>
          <p:nvPr>
            <p:custDataLst>
              <p:tags r:id="rId1"/>
            </p:custDataLst>
          </p:nvPr>
        </p:nvSpPr>
        <p:spPr bwMode="auto">
          <a:xfrm>
            <a:off x="1544320" y="3350895"/>
            <a:ext cx="9302750" cy="1687830"/>
          </a:xfrm>
          <a:prstGeom prst="rect">
            <a:avLst/>
          </a:prstGeom>
          <a:noFill/>
        </p:spPr>
        <p:txBody>
          <a:bodyPr wrap="square" lIns="89985" tIns="0" rIns="89985" bIns="46792">
            <a:no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十进制数转换成二进制数就是一个除以</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取余数的过程。把要转换的数除以</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，得到商和余数，将商继续除以</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，直到商为</a:t>
            </a:r>
            <a:r>
              <a:rPr lang="en-US" altLang="zh-CN" sz="2000" dirty="0">
                <a:solidFill>
                  <a:srgbClr val="595959"/>
                </a:solidFill>
                <a:latin typeface="微软雅黑" panose="020B0503020204020204" pitchFamily="34" charset="-122"/>
                <a:ea typeface="微软雅黑" panose="020B0503020204020204" pitchFamily="34" charset="-122"/>
              </a:rPr>
              <a:t>0</a:t>
            </a:r>
            <a:r>
              <a:rPr lang="zh-CN" altLang="zh-CN" sz="2000" dirty="0">
                <a:solidFill>
                  <a:srgbClr val="595959"/>
                </a:solidFill>
                <a:latin typeface="微软雅黑" panose="020B0503020204020204" pitchFamily="34" charset="-122"/>
                <a:ea typeface="微软雅黑" panose="020B0503020204020204" pitchFamily="34" charset="-122"/>
              </a:rPr>
              <a:t>。最后将所有余数倒序排列，得到的数就是转换结果。以十进制的</a:t>
            </a:r>
            <a:r>
              <a:rPr lang="en-US" altLang="zh-CN" sz="2000" dirty="0">
                <a:solidFill>
                  <a:srgbClr val="595959"/>
                </a:solidFill>
                <a:latin typeface="微软雅黑" panose="020B0503020204020204" pitchFamily="34" charset="-122"/>
                <a:ea typeface="微软雅黑" panose="020B0503020204020204" pitchFamily="34" charset="-122"/>
              </a:rPr>
              <a:t>6</a:t>
            </a:r>
            <a:r>
              <a:rPr lang="zh-CN" altLang="zh-CN" sz="2000" dirty="0">
                <a:solidFill>
                  <a:srgbClr val="595959"/>
                </a:solidFill>
                <a:latin typeface="微软雅黑" panose="020B0503020204020204" pitchFamily="34" charset="-122"/>
                <a:ea typeface="微软雅黑" panose="020B0503020204020204" pitchFamily="34" charset="-122"/>
              </a:rPr>
              <a:t>转换为二进制为例进行说明，转换过程如</a:t>
            </a:r>
            <a:r>
              <a:rPr lang="zh-CN" altLang="en-US" sz="2000" dirty="0">
                <a:solidFill>
                  <a:srgbClr val="595959"/>
                </a:solidFill>
                <a:latin typeface="微软雅黑" panose="020B0503020204020204" pitchFamily="34" charset="-122"/>
                <a:ea typeface="微软雅黑" panose="020B0503020204020204" pitchFamily="34" charset="-122"/>
              </a:rPr>
              <a:t>下</a:t>
            </a:r>
            <a:r>
              <a:rPr lang="zh-CN" altLang="zh-CN" sz="2000" dirty="0">
                <a:solidFill>
                  <a:srgbClr val="595959"/>
                </a:solidFill>
                <a:latin typeface="微软雅黑" panose="020B0503020204020204" pitchFamily="34" charset="-122"/>
                <a:ea typeface="微软雅黑" panose="020B0503020204020204" pitchFamily="34" charset="-122"/>
              </a:rPr>
              <a:t>图所示。</a:t>
            </a:r>
          </a:p>
        </p:txBody>
      </p:sp>
      <p:sp>
        <p:nvSpPr>
          <p:cNvPr id="9" name="圆角矩形 8"/>
          <p:cNvSpPr/>
          <p:nvPr/>
        </p:nvSpPr>
        <p:spPr>
          <a:xfrm>
            <a:off x="1163320" y="2898775"/>
            <a:ext cx="9864090" cy="23431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93"/>
          <p:cNvSpPr/>
          <p:nvPr/>
        </p:nvSpPr>
        <p:spPr>
          <a:xfrm>
            <a:off x="1163320" y="28987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93"/>
          <p:cNvSpPr/>
          <p:nvPr/>
        </p:nvSpPr>
        <p:spPr>
          <a:xfrm rot="10800000">
            <a:off x="10643235" y="475551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482" y="268139"/>
            <a:ext cx="3894127" cy="505903"/>
          </a:xfrm>
          <a:prstGeom prst="rect">
            <a:avLst/>
          </a:prstGeom>
        </p:spPr>
        <p:txBody>
          <a:bodyPr lIns="0" tIns="60936" rIns="0" bIns="60936"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defTabSz="914400"/>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2785" y="967710"/>
            <a:ext cx="1015869" cy="1015869"/>
          </a:xfrm>
          <a:prstGeom prst="rect">
            <a:avLst/>
          </a:prstGeom>
        </p:spPr>
      </p:pic>
      <p:sp>
        <p:nvSpPr>
          <p:cNvPr id="25" name="矩形 24"/>
          <p:cNvSpPr/>
          <p:nvPr/>
        </p:nvSpPr>
        <p:spPr>
          <a:xfrm>
            <a:off x="2150342" y="1177659"/>
            <a:ext cx="4160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260292" y="1276684"/>
            <a:ext cx="4050914" cy="461665"/>
          </a:xfrm>
          <a:prstGeom prst="rect">
            <a:avLst/>
          </a:prstGeom>
          <a:noFill/>
        </p:spPr>
        <p:txBody>
          <a:bodyPr wrap="square" rtlCol="0">
            <a:spAutoFit/>
          </a:bodyPr>
          <a:lstStyle/>
          <a:p>
            <a:pPr algn="dist" defTabSz="914400"/>
            <a:r>
              <a:rPr lang="zh-CN" altLang="zh-CN" dirty="0">
                <a:solidFill>
                  <a:schemeClr val="bg1"/>
                </a:solidFill>
                <a:latin typeface="Arial" panose="020B0604020202020204" pitchFamily="34" charset="0"/>
                <a:ea typeface="思源黑体 CN Regular" panose="020B0500000000000000" pitchFamily="34" charset="-122"/>
              </a:rPr>
              <a:t>十进制和二进制之间的转换</a:t>
            </a:r>
            <a:endPar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nvSpPr>
        <p:spPr>
          <a:xfrm>
            <a:off x="6383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6527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文本框 1"/>
          <p:cNvSpPr txBox="1"/>
          <p:nvPr/>
        </p:nvSpPr>
        <p:spPr>
          <a:xfrm>
            <a:off x="839206" y="2061794"/>
            <a:ext cx="5184000" cy="430887"/>
          </a:xfrm>
          <a:prstGeom prst="rect">
            <a:avLst/>
          </a:prstGeom>
          <a:noFill/>
        </p:spPr>
        <p:txBody>
          <a:bodyPr wrap="square" rtlCol="0">
            <a:spAutoFit/>
          </a:bodyPr>
          <a:lstStyle/>
          <a:p>
            <a:r>
              <a:rPr lang="en-US" altLang="zh-CN" sz="2200" b="1" dirty="0">
                <a:solidFill>
                  <a:srgbClr val="595959"/>
                </a:solidFill>
                <a:latin typeface="微软雅黑" panose="020B0503020204020204" pitchFamily="34" charset="-122"/>
                <a:ea typeface="微软雅黑" panose="020B0503020204020204" pitchFamily="34" charset="-122"/>
              </a:rPr>
              <a:t>1</a:t>
            </a:r>
            <a:r>
              <a:rPr lang="zh-CN" altLang="zh-CN" sz="2200" b="1" dirty="0">
                <a:solidFill>
                  <a:srgbClr val="595959"/>
                </a:solidFill>
                <a:latin typeface="微软雅黑" panose="020B0503020204020204" pitchFamily="34" charset="-122"/>
                <a:ea typeface="微软雅黑" panose="020B0503020204020204" pitchFamily="34" charset="-122"/>
              </a:rPr>
              <a:t>．十进制转二进制</a:t>
            </a:r>
          </a:p>
        </p:txBody>
      </p:sp>
      <p:pic>
        <p:nvPicPr>
          <p:cNvPr id="21506" name="图片 1" descr="十进制转二进制（短除）"/>
          <p:cNvPicPr>
            <a:picLocks noChangeAspect="1" noChangeArrowheads="1"/>
          </p:cNvPicPr>
          <p:nvPr/>
        </p:nvPicPr>
        <p:blipFill>
          <a:blip r:embed="rId4">
            <a:extLst>
              <a:ext uri="{28A0092B-C50C-407E-A947-70E740481C1C}">
                <a14:useLocalDpi xmlns:a14="http://schemas.microsoft.com/office/drawing/2010/main" val="0"/>
              </a:ext>
            </a:extLst>
          </a:blip>
          <a:srcRect t="4167" b="7738"/>
          <a:stretch>
            <a:fillRect/>
          </a:stretch>
        </p:blipFill>
        <p:spPr bwMode="auto">
          <a:xfrm>
            <a:off x="2152582" y="3357794"/>
            <a:ext cx="273367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5663206" y="3190981"/>
            <a:ext cx="5040000" cy="147637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十进制数</a:t>
            </a:r>
            <a:r>
              <a:rPr lang="en-US" altLang="zh-CN" sz="2000" dirty="0">
                <a:solidFill>
                  <a:srgbClr val="595959"/>
                </a:solidFill>
                <a:latin typeface="微软雅黑" panose="020B0503020204020204" pitchFamily="34" charset="-122"/>
                <a:ea typeface="微软雅黑" panose="020B0503020204020204" pitchFamily="34" charset="-122"/>
              </a:rPr>
              <a:t>6</a:t>
            </a:r>
            <a:r>
              <a:rPr lang="zh-CN" altLang="zh-CN" sz="2000" dirty="0">
                <a:solidFill>
                  <a:srgbClr val="595959"/>
                </a:solidFill>
                <a:latin typeface="微软雅黑" panose="020B0503020204020204" pitchFamily="34" charset="-122"/>
                <a:ea typeface="微软雅黑" panose="020B0503020204020204" pitchFamily="34" charset="-122"/>
              </a:rPr>
              <a:t>三次除以</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得到的余数依次是</a:t>
            </a:r>
            <a:r>
              <a:rPr lang="en-US" altLang="zh-CN" sz="2000" dirty="0">
                <a:solidFill>
                  <a:srgbClr val="595959"/>
                </a:solidFill>
                <a:latin typeface="微软雅黑" panose="020B0503020204020204" pitchFamily="34" charset="-122"/>
                <a:ea typeface="微软雅黑" panose="020B0503020204020204" pitchFamily="34" charset="-122"/>
              </a:rPr>
              <a:t>0</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，将所有余数倒序排列是</a:t>
            </a:r>
            <a:r>
              <a:rPr lang="en-US" altLang="zh-CN" sz="2000" dirty="0">
                <a:solidFill>
                  <a:srgbClr val="595959"/>
                </a:solidFill>
                <a:latin typeface="微软雅黑" panose="020B0503020204020204" pitchFamily="34" charset="-122"/>
                <a:ea typeface="微软雅黑" panose="020B0503020204020204" pitchFamily="34" charset="-122"/>
              </a:rPr>
              <a:t>110</a:t>
            </a:r>
            <a:r>
              <a:rPr lang="zh-CN" altLang="zh-CN" sz="2000" dirty="0">
                <a:solidFill>
                  <a:srgbClr val="595959"/>
                </a:solidFill>
                <a:latin typeface="微软雅黑" panose="020B0503020204020204" pitchFamily="34" charset="-122"/>
                <a:ea typeface="微软雅黑" panose="020B0503020204020204" pitchFamily="34" charset="-122"/>
              </a:rPr>
              <a:t>，所以十进制的</a:t>
            </a:r>
            <a:r>
              <a:rPr lang="en-US" altLang="zh-CN" sz="2000" dirty="0">
                <a:solidFill>
                  <a:srgbClr val="595959"/>
                </a:solidFill>
                <a:latin typeface="微软雅黑" panose="020B0503020204020204" pitchFamily="34" charset="-122"/>
                <a:ea typeface="微软雅黑" panose="020B0503020204020204" pitchFamily="34" charset="-122"/>
              </a:rPr>
              <a:t>6</a:t>
            </a:r>
            <a:r>
              <a:rPr lang="zh-CN" altLang="zh-CN" sz="2000" dirty="0">
                <a:solidFill>
                  <a:srgbClr val="595959"/>
                </a:solidFill>
                <a:latin typeface="微软雅黑" panose="020B0503020204020204" pitchFamily="34" charset="-122"/>
                <a:ea typeface="微软雅黑" panose="020B0503020204020204" pitchFamily="34" charset="-122"/>
              </a:rPr>
              <a:t>转换成二进制，结果是</a:t>
            </a:r>
            <a:r>
              <a:rPr lang="en-US" altLang="zh-CN" sz="2000" dirty="0">
                <a:solidFill>
                  <a:srgbClr val="595959"/>
                </a:solidFill>
                <a:latin typeface="微软雅黑" panose="020B0503020204020204" pitchFamily="34" charset="-122"/>
                <a:ea typeface="微软雅黑" panose="020B0503020204020204" pitchFamily="34" charset="-122"/>
              </a:rPr>
              <a:t>110</a:t>
            </a:r>
            <a:r>
              <a:rPr lang="zh-CN" altLang="zh-CN" sz="2000" dirty="0">
                <a:solidFill>
                  <a:srgbClr val="595959"/>
                </a:solidFill>
                <a:latin typeface="微软雅黑" panose="020B0503020204020204" pitchFamily="34" charset="-122"/>
                <a:ea typeface="微软雅黑" panose="020B0503020204020204" pitchFamily="34" charset="-122"/>
              </a:rPr>
              <a:t>。</a:t>
            </a:r>
            <a:endParaRPr lang="zh-CN" altLang="en-US" dirty="0"/>
          </a:p>
        </p:txBody>
      </p:sp>
      <p:sp>
        <p:nvSpPr>
          <p:cNvPr id="9" name="圆角矩形 8"/>
          <p:cNvSpPr/>
          <p:nvPr/>
        </p:nvSpPr>
        <p:spPr>
          <a:xfrm>
            <a:off x="1163320" y="2898775"/>
            <a:ext cx="9864090" cy="23431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93"/>
          <p:cNvSpPr/>
          <p:nvPr/>
        </p:nvSpPr>
        <p:spPr>
          <a:xfrm>
            <a:off x="1163320" y="28987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93"/>
          <p:cNvSpPr/>
          <p:nvPr/>
        </p:nvSpPr>
        <p:spPr>
          <a:xfrm rot="10800000">
            <a:off x="10643235" y="475551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482" y="268139"/>
            <a:ext cx="3894127" cy="505903"/>
          </a:xfrm>
          <a:prstGeom prst="rect">
            <a:avLst/>
          </a:prstGeom>
        </p:spPr>
        <p:txBody>
          <a:bodyPr lIns="0" tIns="60936" rIns="0" bIns="60936"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defTabSz="914400"/>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785" y="967710"/>
            <a:ext cx="1015869" cy="1015869"/>
          </a:xfrm>
          <a:prstGeom prst="rect">
            <a:avLst/>
          </a:prstGeom>
        </p:spPr>
      </p:pic>
      <p:sp>
        <p:nvSpPr>
          <p:cNvPr id="25" name="矩形 24"/>
          <p:cNvSpPr/>
          <p:nvPr/>
        </p:nvSpPr>
        <p:spPr>
          <a:xfrm>
            <a:off x="2150342" y="1177659"/>
            <a:ext cx="4160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260292" y="1276684"/>
            <a:ext cx="4050914" cy="461665"/>
          </a:xfrm>
          <a:prstGeom prst="rect">
            <a:avLst/>
          </a:prstGeom>
          <a:noFill/>
        </p:spPr>
        <p:txBody>
          <a:bodyPr wrap="square" rtlCol="0">
            <a:spAutoFit/>
          </a:bodyPr>
          <a:lstStyle/>
          <a:p>
            <a:pPr algn="dist" defTabSz="914400"/>
            <a:r>
              <a:rPr lang="zh-CN" altLang="zh-CN" dirty="0">
                <a:solidFill>
                  <a:schemeClr val="bg1"/>
                </a:solidFill>
                <a:latin typeface="Arial" panose="020B0604020202020204" pitchFamily="34" charset="0"/>
                <a:ea typeface="思源黑体 CN Regular" panose="020B0500000000000000" pitchFamily="34" charset="-122"/>
              </a:rPr>
              <a:t>十进制和二进制之间的转换</a:t>
            </a:r>
            <a:endPar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nvSpPr>
        <p:spPr>
          <a:xfrm>
            <a:off x="6383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6527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文本框 1"/>
          <p:cNvSpPr txBox="1"/>
          <p:nvPr/>
        </p:nvSpPr>
        <p:spPr>
          <a:xfrm>
            <a:off x="839470" y="2061845"/>
            <a:ext cx="3735070" cy="429895"/>
          </a:xfrm>
          <a:prstGeom prst="rect">
            <a:avLst/>
          </a:prstGeom>
          <a:noFill/>
        </p:spPr>
        <p:txBody>
          <a:bodyPr wrap="square" rtlCol="0">
            <a:spAutoFit/>
          </a:bodyPr>
          <a:lstStyle/>
          <a:p>
            <a:r>
              <a:rPr lang="en-US" altLang="zh-CN" sz="2200" b="1" dirty="0">
                <a:solidFill>
                  <a:srgbClr val="595959"/>
                </a:solidFill>
                <a:latin typeface="微软雅黑" panose="020B0503020204020204" pitchFamily="34" charset="-122"/>
                <a:ea typeface="微软雅黑" panose="020B0503020204020204" pitchFamily="34" charset="-122"/>
              </a:rPr>
              <a:t>2</a:t>
            </a:r>
            <a:r>
              <a:rPr lang="zh-CN" altLang="zh-CN" sz="2200" b="1" dirty="0">
                <a:solidFill>
                  <a:srgbClr val="595959"/>
                </a:solidFill>
                <a:latin typeface="微软雅黑" panose="020B0503020204020204" pitchFamily="34" charset="-122"/>
                <a:ea typeface="微软雅黑" panose="020B0503020204020204" pitchFamily="34" charset="-122"/>
              </a:rPr>
              <a:t>．</a:t>
            </a:r>
            <a:r>
              <a:rPr lang="zh-CN" altLang="en-US" sz="2200" b="1" dirty="0">
                <a:solidFill>
                  <a:srgbClr val="595959"/>
                </a:solidFill>
                <a:latin typeface="微软雅黑" panose="020B0503020204020204" pitchFamily="34" charset="-122"/>
                <a:ea typeface="微软雅黑" panose="020B0503020204020204" pitchFamily="34" charset="-122"/>
              </a:rPr>
              <a:t>二</a:t>
            </a:r>
            <a:r>
              <a:rPr lang="zh-CN" altLang="zh-CN" sz="2200" b="1" dirty="0">
                <a:solidFill>
                  <a:srgbClr val="595959"/>
                </a:solidFill>
                <a:latin typeface="微软雅黑" panose="020B0503020204020204" pitchFamily="34" charset="-122"/>
                <a:ea typeface="微软雅黑" panose="020B0503020204020204" pitchFamily="34" charset="-122"/>
              </a:rPr>
              <a:t>进制数转</a:t>
            </a:r>
            <a:r>
              <a:rPr lang="zh-CN" altLang="en-US" sz="2200" b="1" dirty="0">
                <a:solidFill>
                  <a:srgbClr val="595959"/>
                </a:solidFill>
                <a:latin typeface="微软雅黑" panose="020B0503020204020204" pitchFamily="34" charset="-122"/>
                <a:ea typeface="微软雅黑" panose="020B0503020204020204" pitchFamily="34" charset="-122"/>
              </a:rPr>
              <a:t>十</a:t>
            </a:r>
            <a:r>
              <a:rPr lang="zh-CN" altLang="zh-CN" sz="2200" b="1" dirty="0">
                <a:solidFill>
                  <a:srgbClr val="595959"/>
                </a:solidFill>
                <a:latin typeface="微软雅黑" panose="020B0503020204020204" pitchFamily="34" charset="-122"/>
                <a:ea typeface="微软雅黑" panose="020B0503020204020204" pitchFamily="34" charset="-122"/>
              </a:rPr>
              <a:t>进制数</a:t>
            </a:r>
          </a:p>
        </p:txBody>
      </p:sp>
      <p:sp>
        <p:nvSpPr>
          <p:cNvPr id="11" name="文本框 10"/>
          <p:cNvSpPr txBox="1"/>
          <p:nvPr>
            <p:custDataLst>
              <p:tags r:id="rId1"/>
            </p:custDataLst>
          </p:nvPr>
        </p:nvSpPr>
        <p:spPr bwMode="auto">
          <a:xfrm>
            <a:off x="1343206" y="3420203"/>
            <a:ext cx="9374662" cy="1394882"/>
          </a:xfrm>
          <a:prstGeom prst="rect">
            <a:avLst/>
          </a:prstGeom>
          <a:noFill/>
        </p:spPr>
        <p:txBody>
          <a:bodyPr wrap="square" lIns="89985" tIns="0" rIns="89985" bIns="46792">
            <a:no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二进制转化成十进制要从右到左用二进制位上的每个数乘以</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的相应次方。例如，将最右边第一位的数乘以</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的</a:t>
            </a:r>
            <a:r>
              <a:rPr lang="en-US" altLang="zh-CN" sz="2000" dirty="0">
                <a:solidFill>
                  <a:srgbClr val="595959"/>
                </a:solidFill>
                <a:latin typeface="微软雅黑" panose="020B0503020204020204" pitchFamily="34" charset="-122"/>
                <a:ea typeface="微软雅黑" panose="020B0503020204020204" pitchFamily="34" charset="-122"/>
              </a:rPr>
              <a:t>0</a:t>
            </a:r>
            <a:r>
              <a:rPr lang="zh-CN" altLang="zh-CN" sz="2000" dirty="0">
                <a:solidFill>
                  <a:srgbClr val="595959"/>
                </a:solidFill>
                <a:latin typeface="微软雅黑" panose="020B0503020204020204" pitchFamily="34" charset="-122"/>
                <a:ea typeface="微软雅黑" panose="020B0503020204020204" pitchFamily="34" charset="-122"/>
              </a:rPr>
              <a:t>次方，第二位的数乘以</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的</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次方，第</a:t>
            </a:r>
            <a:r>
              <a:rPr lang="en-US" altLang="zh-CN" sz="2000" dirty="0">
                <a:solidFill>
                  <a:srgbClr val="595959"/>
                </a:solidFill>
                <a:latin typeface="微软雅黑" panose="020B0503020204020204" pitchFamily="34" charset="-122"/>
                <a:ea typeface="微软雅黑" panose="020B0503020204020204" pitchFamily="34" charset="-122"/>
              </a:rPr>
              <a:t>n</a:t>
            </a:r>
            <a:r>
              <a:rPr lang="zh-CN" altLang="zh-CN" sz="2000" dirty="0">
                <a:solidFill>
                  <a:srgbClr val="595959"/>
                </a:solidFill>
                <a:latin typeface="微软雅黑" panose="020B0503020204020204" pitchFamily="34" charset="-122"/>
                <a:ea typeface="微软雅黑" panose="020B0503020204020204" pitchFamily="34" charset="-122"/>
              </a:rPr>
              <a:t>位的数乘以</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的</a:t>
            </a:r>
            <a:r>
              <a:rPr lang="en-US" altLang="zh-CN" sz="2000" dirty="0">
                <a:solidFill>
                  <a:srgbClr val="595959"/>
                </a:solidFill>
                <a:latin typeface="微软雅黑" panose="020B0503020204020204" pitchFamily="34" charset="-122"/>
                <a:ea typeface="微软雅黑" panose="020B0503020204020204" pitchFamily="34" charset="-122"/>
              </a:rPr>
              <a:t>n-1</a:t>
            </a:r>
            <a:r>
              <a:rPr lang="zh-CN" altLang="zh-CN" sz="2000" dirty="0">
                <a:solidFill>
                  <a:srgbClr val="595959"/>
                </a:solidFill>
                <a:latin typeface="微软雅黑" panose="020B0503020204020204" pitchFamily="34" charset="-122"/>
                <a:ea typeface="微软雅黑" panose="020B0503020204020204" pitchFamily="34" charset="-122"/>
              </a:rPr>
              <a:t>次方，然后把所有相乘后的结果相加，得到的结果就是转换后的十进制</a:t>
            </a:r>
            <a:r>
              <a:rPr lang="zh-CN" altLang="en-US"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163320" y="2898775"/>
            <a:ext cx="9864090" cy="23431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93"/>
          <p:cNvSpPr/>
          <p:nvPr/>
        </p:nvSpPr>
        <p:spPr>
          <a:xfrm>
            <a:off x="1163320" y="28987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93"/>
          <p:cNvSpPr/>
          <p:nvPr/>
        </p:nvSpPr>
        <p:spPr>
          <a:xfrm rot="10800000">
            <a:off x="10643235" y="475551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482" y="268139"/>
            <a:ext cx="3894127" cy="505903"/>
          </a:xfrm>
          <a:prstGeom prst="rect">
            <a:avLst/>
          </a:prstGeom>
        </p:spPr>
        <p:txBody>
          <a:bodyPr lIns="0" tIns="60936" rIns="0" bIns="60936"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defTabSz="914400"/>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2785" y="967710"/>
            <a:ext cx="1015869" cy="1015869"/>
          </a:xfrm>
          <a:prstGeom prst="rect">
            <a:avLst/>
          </a:prstGeom>
        </p:spPr>
      </p:pic>
      <p:sp>
        <p:nvSpPr>
          <p:cNvPr id="25" name="矩形 24"/>
          <p:cNvSpPr/>
          <p:nvPr/>
        </p:nvSpPr>
        <p:spPr>
          <a:xfrm>
            <a:off x="2150342" y="1177659"/>
            <a:ext cx="4160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260292" y="1276684"/>
            <a:ext cx="4050914" cy="461665"/>
          </a:xfrm>
          <a:prstGeom prst="rect">
            <a:avLst/>
          </a:prstGeom>
          <a:noFill/>
        </p:spPr>
        <p:txBody>
          <a:bodyPr wrap="square" rtlCol="0">
            <a:spAutoFit/>
          </a:bodyPr>
          <a:lstStyle/>
          <a:p>
            <a:pPr algn="dist" defTabSz="914400"/>
            <a:r>
              <a:rPr lang="zh-CN" altLang="zh-CN" dirty="0">
                <a:solidFill>
                  <a:schemeClr val="bg1"/>
                </a:solidFill>
                <a:latin typeface="Arial" panose="020B0604020202020204" pitchFamily="34" charset="0"/>
                <a:ea typeface="思源黑体 CN Regular" panose="020B0500000000000000" pitchFamily="34" charset="-122"/>
              </a:rPr>
              <a:t>十进制和二进制之间的转换</a:t>
            </a:r>
            <a:endPar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nvSpPr>
        <p:spPr>
          <a:xfrm>
            <a:off x="6383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6527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00">
              <a:solidFill>
                <a:prstClr val="white"/>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文本框 1"/>
          <p:cNvSpPr txBox="1"/>
          <p:nvPr/>
        </p:nvSpPr>
        <p:spPr>
          <a:xfrm>
            <a:off x="839206" y="2061794"/>
            <a:ext cx="2664000" cy="430887"/>
          </a:xfrm>
          <a:prstGeom prst="rect">
            <a:avLst/>
          </a:prstGeom>
          <a:noFill/>
        </p:spPr>
        <p:txBody>
          <a:bodyPr wrap="square" rtlCol="0">
            <a:spAutoFit/>
          </a:bodyPr>
          <a:lstStyle/>
          <a:p>
            <a:r>
              <a:rPr lang="en-US" altLang="zh-CN" sz="2200" b="1" dirty="0">
                <a:solidFill>
                  <a:srgbClr val="595959"/>
                </a:solidFill>
                <a:latin typeface="微软雅黑" panose="020B0503020204020204" pitchFamily="34" charset="-122"/>
                <a:ea typeface="微软雅黑" panose="020B0503020204020204" pitchFamily="34" charset="-122"/>
              </a:rPr>
              <a:t>2</a:t>
            </a:r>
            <a:r>
              <a:rPr lang="zh-CN" altLang="zh-CN" sz="2200" b="1" dirty="0">
                <a:solidFill>
                  <a:srgbClr val="595959"/>
                </a:solidFill>
                <a:latin typeface="微软雅黑" panose="020B0503020204020204" pitchFamily="34" charset="-122"/>
                <a:ea typeface="微软雅黑" panose="020B0503020204020204" pitchFamily="34" charset="-122"/>
              </a:rPr>
              <a:t>．</a:t>
            </a:r>
            <a:r>
              <a:rPr lang="zh-CN" altLang="en-US" sz="2200" b="1" dirty="0">
                <a:solidFill>
                  <a:srgbClr val="595959"/>
                </a:solidFill>
                <a:latin typeface="微软雅黑" panose="020B0503020204020204" pitchFamily="34" charset="-122"/>
                <a:ea typeface="微软雅黑" panose="020B0503020204020204" pitchFamily="34" charset="-122"/>
              </a:rPr>
              <a:t>二</a:t>
            </a:r>
            <a:r>
              <a:rPr lang="zh-CN" altLang="zh-CN" sz="2200" b="1" dirty="0">
                <a:solidFill>
                  <a:srgbClr val="595959"/>
                </a:solidFill>
                <a:latin typeface="微软雅黑" panose="020B0503020204020204" pitchFamily="34" charset="-122"/>
                <a:ea typeface="微软雅黑" panose="020B0503020204020204" pitchFamily="34" charset="-122"/>
              </a:rPr>
              <a:t>进制转</a:t>
            </a:r>
            <a:r>
              <a:rPr lang="zh-CN" altLang="en-US" sz="2200" b="1" dirty="0">
                <a:solidFill>
                  <a:srgbClr val="595959"/>
                </a:solidFill>
                <a:latin typeface="微软雅黑" panose="020B0503020204020204" pitchFamily="34" charset="-122"/>
                <a:ea typeface="微软雅黑" panose="020B0503020204020204" pitchFamily="34" charset="-122"/>
              </a:rPr>
              <a:t>十</a:t>
            </a:r>
            <a:r>
              <a:rPr lang="zh-CN" altLang="zh-CN" sz="2200" b="1" dirty="0">
                <a:solidFill>
                  <a:srgbClr val="595959"/>
                </a:solidFill>
                <a:latin typeface="微软雅黑" panose="020B0503020204020204" pitchFamily="34" charset="-122"/>
                <a:ea typeface="微软雅黑" panose="020B0503020204020204" pitchFamily="34" charset="-122"/>
              </a:rPr>
              <a:t>进制</a:t>
            </a:r>
          </a:p>
        </p:txBody>
      </p:sp>
      <p:sp>
        <p:nvSpPr>
          <p:cNvPr id="4" name="文本框 3"/>
          <p:cNvSpPr txBox="1"/>
          <p:nvPr/>
        </p:nvSpPr>
        <p:spPr>
          <a:xfrm>
            <a:off x="1584960" y="3088005"/>
            <a:ext cx="9172575" cy="2399665"/>
          </a:xfrm>
          <a:prstGeom prst="rect">
            <a:avLst/>
          </a:prstGeom>
          <a:noFill/>
        </p:spPr>
        <p:txBody>
          <a:bodyPr wrap="square"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例如，把二进制数</a:t>
            </a:r>
            <a:r>
              <a:rPr lang="en-US" altLang="zh-CN" sz="2000" dirty="0">
                <a:solidFill>
                  <a:srgbClr val="595959"/>
                </a:solidFill>
                <a:latin typeface="微软雅黑" panose="020B0503020204020204" pitchFamily="34" charset="-122"/>
                <a:ea typeface="微软雅黑" panose="020B0503020204020204" pitchFamily="34" charset="-122"/>
              </a:rPr>
              <a:t>0110 0100</a:t>
            </a:r>
            <a:r>
              <a:rPr lang="zh-CN" altLang="zh-CN" sz="2000" dirty="0">
                <a:solidFill>
                  <a:srgbClr val="595959"/>
                </a:solidFill>
                <a:latin typeface="微软雅黑" panose="020B0503020204020204" pitchFamily="34" charset="-122"/>
                <a:ea typeface="微软雅黑" panose="020B0503020204020204" pitchFamily="34" charset="-122"/>
              </a:rPr>
              <a:t>转换为十进制，转换方式如下。</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0 * 20 + 0 * 21  + 1 * 22 + 0 * 23 + 0 * 24 + 1 * 25 + 1 * 26+ 0 * 27 = 100</a:t>
            </a:r>
            <a:endParaRPr lang="zh-CN"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由于</a:t>
            </a:r>
            <a:r>
              <a:rPr lang="en-US" altLang="zh-CN" sz="2000" dirty="0">
                <a:solidFill>
                  <a:srgbClr val="595959"/>
                </a:solidFill>
                <a:latin typeface="微软雅黑" panose="020B0503020204020204" pitchFamily="34" charset="-122"/>
                <a:ea typeface="微软雅黑" panose="020B0503020204020204" pitchFamily="34" charset="-122"/>
              </a:rPr>
              <a:t>0</a:t>
            </a:r>
            <a:r>
              <a:rPr lang="zh-CN" altLang="zh-CN" sz="2000" dirty="0">
                <a:solidFill>
                  <a:srgbClr val="595959"/>
                </a:solidFill>
                <a:latin typeface="微软雅黑" panose="020B0503020204020204" pitchFamily="34" charset="-122"/>
                <a:ea typeface="微软雅黑" panose="020B0503020204020204" pitchFamily="34" charset="-122"/>
              </a:rPr>
              <a:t>乘以多少都是</a:t>
            </a:r>
            <a:r>
              <a:rPr lang="en-US" altLang="zh-CN" sz="2000" dirty="0">
                <a:solidFill>
                  <a:srgbClr val="595959"/>
                </a:solidFill>
                <a:latin typeface="微软雅黑" panose="020B0503020204020204" pitchFamily="34" charset="-122"/>
                <a:ea typeface="微软雅黑" panose="020B0503020204020204" pitchFamily="34" charset="-122"/>
              </a:rPr>
              <a:t>0</a:t>
            </a:r>
            <a:r>
              <a:rPr lang="zh-CN" altLang="zh-CN" sz="2000" dirty="0">
                <a:solidFill>
                  <a:srgbClr val="595959"/>
                </a:solidFill>
                <a:latin typeface="微软雅黑" panose="020B0503020204020204" pitchFamily="34" charset="-122"/>
                <a:ea typeface="微软雅黑" panose="020B0503020204020204" pitchFamily="34" charset="-122"/>
              </a:rPr>
              <a:t>，因此上述表达式也可以简写为。 </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1 * 22 + 1 * 25 + 1 * 26 = 100</a:t>
            </a:r>
            <a:endParaRPr lang="zh-CN"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得到的结果</a:t>
            </a:r>
            <a:r>
              <a:rPr lang="en-US" altLang="zh-CN" sz="2000" dirty="0">
                <a:solidFill>
                  <a:srgbClr val="595959"/>
                </a:solidFill>
                <a:latin typeface="微软雅黑" panose="020B0503020204020204" pitchFamily="34" charset="-122"/>
                <a:ea typeface="微软雅黑" panose="020B0503020204020204" pitchFamily="34" charset="-122"/>
              </a:rPr>
              <a:t>100</a:t>
            </a:r>
            <a:r>
              <a:rPr lang="zh-CN" altLang="zh-CN" sz="2000" dirty="0">
                <a:solidFill>
                  <a:srgbClr val="595959"/>
                </a:solidFill>
                <a:latin typeface="微软雅黑" panose="020B0503020204020204" pitchFamily="34" charset="-122"/>
                <a:ea typeface="微软雅黑" panose="020B0503020204020204" pitchFamily="34" charset="-122"/>
              </a:rPr>
              <a:t>就是二进制数</a:t>
            </a:r>
            <a:r>
              <a:rPr lang="en-US" altLang="zh-CN" sz="2000" dirty="0">
                <a:solidFill>
                  <a:srgbClr val="595959"/>
                </a:solidFill>
                <a:latin typeface="微软雅黑" panose="020B0503020204020204" pitchFamily="34" charset="-122"/>
                <a:ea typeface="微软雅黑" panose="020B0503020204020204" pitchFamily="34" charset="-122"/>
              </a:rPr>
              <a:t>0110 0100</a:t>
            </a:r>
            <a:r>
              <a:rPr lang="zh-CN" altLang="zh-CN" sz="2000" dirty="0">
                <a:solidFill>
                  <a:srgbClr val="595959"/>
                </a:solidFill>
                <a:latin typeface="微软雅黑" panose="020B0503020204020204" pitchFamily="34" charset="-122"/>
                <a:ea typeface="微软雅黑" panose="020B0503020204020204" pitchFamily="34" charset="-122"/>
              </a:rPr>
              <a:t>转化后的十进制数。</a:t>
            </a:r>
          </a:p>
        </p:txBody>
      </p:sp>
      <p:sp>
        <p:nvSpPr>
          <p:cNvPr id="9" name="圆角矩形 8"/>
          <p:cNvSpPr/>
          <p:nvPr/>
        </p:nvSpPr>
        <p:spPr>
          <a:xfrm>
            <a:off x="1163320" y="2898775"/>
            <a:ext cx="9864090" cy="27997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93"/>
          <p:cNvSpPr/>
          <p:nvPr/>
        </p:nvSpPr>
        <p:spPr>
          <a:xfrm>
            <a:off x="1163320" y="28987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93"/>
          <p:cNvSpPr/>
          <p:nvPr/>
        </p:nvSpPr>
        <p:spPr>
          <a:xfrm rot="10800000">
            <a:off x="10643235" y="521208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199206" y="2277794"/>
            <a:ext cx="4472305" cy="38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457200"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通过上一章的学习，大家对</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语言有了一个基础认识，但现在还无法使用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语言编写程序，要熟练使用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语言编写程序，必须充分掌握</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语言的基础知识。本章将针对</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的基本语法、变量、运算符、方法、结构语句以及数组等知识进行详细地讲解。</a:t>
            </a:r>
            <a:endParaRPr lang="zh-CN" sz="2000" dirty="0">
              <a:solidFill>
                <a:srgbClr val="595959"/>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6051550" y="2493794"/>
            <a:ext cx="5100320" cy="2952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157766"/>
            <a:ext cx="6733001" cy="614045"/>
          </a:xfrm>
          <a:prstGeom prst="rect">
            <a:avLst/>
          </a:prstGeom>
          <a:noFill/>
        </p:spPr>
        <p:txBody>
          <a:bodyPr wrap="square" lIns="91443" tIns="45720" rIns="91443" bIns="45720" rtlCol="0">
            <a:spAutoFit/>
          </a:bodyPr>
          <a:lstStyle/>
          <a:p>
            <a:r>
              <a:rPr lang="en-US" altLang="zh-CN" sz="3400" b="1" dirty="0">
                <a:solidFill>
                  <a:srgbClr val="1369B2"/>
                </a:solidFill>
                <a:latin typeface="微软雅黑" panose="020B0503020204020204" pitchFamily="34" charset="-122"/>
                <a:ea typeface="微软雅黑" panose="020B0503020204020204" pitchFamily="34" charset="-122"/>
                <a:cs typeface="+mn-ea"/>
                <a:sym typeface="+mn-lt"/>
              </a:rPr>
              <a:t>Java</a:t>
            </a:r>
            <a:r>
              <a:rPr lang="zh-CN" altLang="en-US" sz="3400" b="1" dirty="0">
                <a:solidFill>
                  <a:srgbClr val="1369B2"/>
                </a:solidFill>
                <a:latin typeface="微软雅黑" panose="020B0503020204020204" pitchFamily="34" charset="-122"/>
                <a:ea typeface="微软雅黑" panose="020B0503020204020204" pitchFamily="34" charset="-122"/>
                <a:cs typeface="+mn-ea"/>
                <a:sym typeface="+mn-lt"/>
              </a:rPr>
              <a:t>中的变量</a:t>
            </a:r>
            <a:endParaRPr lang="en-US" altLang="zh-CN" sz="34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2.2</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变量的定义</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69310"/>
            <a:ext cx="5489575" cy="1043940"/>
            <a:chOff x="8472" y="5306"/>
            <a:chExt cx="8645" cy="1644"/>
          </a:xfrm>
        </p:grpSpPr>
        <p:sp>
          <p:nvSpPr>
            <p:cNvPr id="15" name="TextBox 35"/>
            <p:cNvSpPr txBox="1">
              <a:spLocks noChangeArrowheads="1"/>
            </p:cNvSpPr>
            <p:nvPr/>
          </p:nvSpPr>
          <p:spPr bwMode="auto">
            <a:xfrm>
              <a:off x="9159" y="530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变量的定义</a:t>
              </a:r>
              <a:r>
                <a:rPr lang="zh-CN" altLang="en-US" sz="2000" dirty="0">
                  <a:solidFill>
                    <a:srgbClr val="595959"/>
                  </a:solidFill>
                  <a:latin typeface="微软雅黑" panose="020B0503020204020204" pitchFamily="34" charset="-122"/>
                  <a:ea typeface="微软雅黑" panose="020B0503020204020204" pitchFamily="34" charset="-122"/>
                </a:rPr>
                <a:t>，能够在程序中正确定义变量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变量的定义</a:t>
            </a:r>
          </a:p>
        </p:txBody>
      </p:sp>
      <p:sp>
        <p:nvSpPr>
          <p:cNvPr id="5" name="文本框 4"/>
          <p:cNvSpPr txBox="1"/>
          <p:nvPr/>
        </p:nvSpPr>
        <p:spPr>
          <a:xfrm>
            <a:off x="1143371" y="1302714"/>
            <a:ext cx="9936000" cy="1661993"/>
          </a:xfrm>
          <a:prstGeom prst="rect">
            <a:avLst/>
          </a:prstGeom>
          <a:noFill/>
        </p:spPr>
        <p:txBody>
          <a:bodyPr wrap="square" rtlCol="0">
            <a:spAutoFit/>
          </a:bodyPr>
          <a:lstStyle/>
          <a:p>
            <a:pPr indent="0" algn="just"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rPr>
              <a:t>变量</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在程序运行期间，随时可能产生一些临时数据，应用程序会将这些数据保存在内存单元中，每个内存单元都用一个标识符标识，这些</a:t>
            </a:r>
            <a:r>
              <a:rPr lang="zh-CN" altLang="zh-CN" sz="2000" dirty="0">
                <a:solidFill>
                  <a:srgbClr val="1369B2"/>
                </a:solidFill>
                <a:latin typeface="微软雅黑" panose="020B0503020204020204" pitchFamily="34" charset="-122"/>
                <a:ea typeface="微软雅黑" panose="020B0503020204020204" pitchFamily="34" charset="-122"/>
              </a:rPr>
              <a:t>用于标识内存单元的标识符</a:t>
            </a:r>
            <a:r>
              <a:rPr lang="zh-CN" altLang="zh-CN" sz="2000" dirty="0">
                <a:solidFill>
                  <a:srgbClr val="595959"/>
                </a:solidFill>
                <a:latin typeface="微软雅黑" panose="020B0503020204020204" pitchFamily="34" charset="-122"/>
                <a:ea typeface="微软雅黑" panose="020B0503020204020204" pitchFamily="34" charset="-122"/>
              </a:rPr>
              <a:t>就称为</a:t>
            </a:r>
            <a:r>
              <a:rPr lang="zh-CN" altLang="zh-CN" sz="2000" dirty="0">
                <a:solidFill>
                  <a:srgbClr val="1369B2"/>
                </a:solidFill>
                <a:latin typeface="微软雅黑" panose="020B0503020204020204" pitchFamily="34" charset="-122"/>
                <a:ea typeface="微软雅黑" panose="020B0503020204020204" pitchFamily="34" charset="-122"/>
              </a:rPr>
              <a:t>变量</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内存单元中存储的数据</a:t>
            </a:r>
            <a:r>
              <a:rPr lang="zh-CN" altLang="zh-CN" sz="2000" dirty="0">
                <a:solidFill>
                  <a:srgbClr val="595959"/>
                </a:solidFill>
                <a:latin typeface="微软雅黑" panose="020B0503020204020204" pitchFamily="34" charset="-122"/>
                <a:ea typeface="微软雅黑" panose="020B0503020204020204" pitchFamily="34" charset="-122"/>
              </a:rPr>
              <a:t>就是</a:t>
            </a:r>
            <a:r>
              <a:rPr lang="zh-CN" altLang="zh-CN" sz="2000" dirty="0">
                <a:solidFill>
                  <a:srgbClr val="1369B2"/>
                </a:solidFill>
                <a:latin typeface="微软雅黑" panose="020B0503020204020204" pitchFamily="34" charset="-122"/>
                <a:ea typeface="微软雅黑" panose="020B0503020204020204" pitchFamily="34" charset="-122"/>
              </a:rPr>
              <a:t>变量的值</a:t>
            </a:r>
            <a:r>
              <a:rPr lang="zh-CN" altLang="zh-CN" sz="2000" dirty="0">
                <a:solidFill>
                  <a:srgbClr val="595959"/>
                </a:solidFill>
                <a:latin typeface="微软雅黑" panose="020B0503020204020204" pitchFamily="34" charset="-122"/>
                <a:ea typeface="微软雅黑" panose="020B0503020204020204" pitchFamily="34" charset="-122"/>
              </a:rPr>
              <a:t>。</a:t>
            </a:r>
          </a:p>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2776" t="1975" r="11457" b="7902"/>
          <a:stretch>
            <a:fillRect/>
          </a:stretch>
        </p:blipFill>
        <p:spPr bwMode="auto">
          <a:xfrm>
            <a:off x="7919558" y="2964707"/>
            <a:ext cx="2054508" cy="3260441"/>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custDataLst>
              <p:tags r:id="rId1"/>
            </p:custDataLst>
          </p:nvPr>
        </p:nvPicPr>
        <p:blipFill>
          <a:blip r:embed="rId5"/>
          <a:stretch>
            <a:fillRect/>
          </a:stretch>
        </p:blipFill>
        <p:spPr>
          <a:xfrm>
            <a:off x="1143635" y="4084320"/>
            <a:ext cx="5420995" cy="1390650"/>
          </a:xfrm>
          <a:prstGeom prst="rect">
            <a:avLst/>
          </a:prstGeom>
        </p:spPr>
      </p:pic>
      <p:sp>
        <p:nvSpPr>
          <p:cNvPr id="9" name="矩形 8"/>
          <p:cNvSpPr/>
          <p:nvPr/>
        </p:nvSpPr>
        <p:spPr>
          <a:xfrm>
            <a:off x="2184400" y="4297680"/>
            <a:ext cx="4503420" cy="922020"/>
          </a:xfrm>
          <a:prstGeom prst="rect">
            <a:avLst/>
          </a:prstGeom>
        </p:spPr>
        <p:txBody>
          <a:bodyPr wrap="square">
            <a:spAutoFit/>
          </a:bodyPr>
          <a:lstStyle/>
          <a:p>
            <a:pPr indent="539750" algn="just">
              <a:lnSpc>
                <a:spcPct val="150000"/>
              </a:lnSpc>
            </a:pPr>
            <a:r>
              <a:rPr lang="en-US" altLang="zh-CN" sz="1800" dirty="0" err="1">
                <a:solidFill>
                  <a:srgbClr val="595959"/>
                </a:solidFill>
                <a:latin typeface="微软雅黑" panose="020B0503020204020204" pitchFamily="34" charset="-122"/>
                <a:ea typeface="微软雅黑" panose="020B0503020204020204" pitchFamily="34" charset="-122"/>
                <a:sym typeface="+mn-ea"/>
              </a:rPr>
              <a:t>int</a:t>
            </a:r>
            <a:r>
              <a:rPr lang="en-US" altLang="zh-CN" sz="1800" dirty="0">
                <a:solidFill>
                  <a:srgbClr val="595959"/>
                </a:solidFill>
                <a:latin typeface="微软雅黑" panose="020B0503020204020204" pitchFamily="34" charset="-122"/>
                <a:ea typeface="微软雅黑" panose="020B0503020204020204" pitchFamily="34" charset="-122"/>
                <a:sym typeface="+mn-ea"/>
              </a:rPr>
              <a:t> x = 0,y;</a:t>
            </a:r>
            <a:endParaRPr lang="zh-CN" altLang="zh-CN" sz="1800" dirty="0">
              <a:solidFill>
                <a:srgbClr val="595959"/>
              </a:solidFill>
              <a:latin typeface="微软雅黑" panose="020B0503020204020204" pitchFamily="34" charset="-122"/>
              <a:ea typeface="微软雅黑" panose="020B0503020204020204" pitchFamily="34" charset="-122"/>
            </a:endParaRPr>
          </a:p>
          <a:p>
            <a:pPr indent="539750" algn="just">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sym typeface="+mn-ea"/>
              </a:rPr>
              <a:t>y = x+3;</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43635" y="3321685"/>
            <a:ext cx="4918710" cy="553085"/>
          </a:xfrm>
          <a:prstGeom prst="rect">
            <a:avLst/>
          </a:prstGeom>
          <a:noFill/>
        </p:spPr>
        <p:txBody>
          <a:bodyPr wrap="square" rtlCol="0" anchor="t">
            <a:spAutoFit/>
          </a:bodyPr>
          <a:lstStyle/>
          <a:p>
            <a:pPr indent="0"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下面通过具体的代码学习变量的定义。</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变量的定义</a:t>
            </a:r>
          </a:p>
        </p:txBody>
      </p:sp>
      <p:pic>
        <p:nvPicPr>
          <p:cNvPr id="22530" name="图片 2" descr="variant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5491" y="1771444"/>
            <a:ext cx="3714592" cy="23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261110" y="4293235"/>
            <a:ext cx="9423400" cy="101473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代码</a:t>
            </a:r>
            <a:r>
              <a:rPr lang="en-US"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err="1">
                <a:solidFill>
                  <a:srgbClr val="595959"/>
                </a:solidFill>
                <a:latin typeface="微软雅黑" panose="020B0503020204020204" pitchFamily="34" charset="-122"/>
                <a:ea typeface="微软雅黑" panose="020B0503020204020204" pitchFamily="34" charset="-122"/>
                <a:sym typeface="+mn-ea"/>
              </a:rPr>
              <a:t>int</a:t>
            </a:r>
            <a:r>
              <a:rPr lang="en-US" altLang="zh-CN" sz="2000" dirty="0">
                <a:solidFill>
                  <a:srgbClr val="595959"/>
                </a:solidFill>
                <a:latin typeface="微软雅黑" panose="020B0503020204020204" pitchFamily="34" charset="-122"/>
                <a:ea typeface="微软雅黑" panose="020B0503020204020204" pitchFamily="34" charset="-122"/>
                <a:sym typeface="+mn-ea"/>
              </a:rPr>
              <a:t> x = 0,y”</a:t>
            </a:r>
            <a:r>
              <a:rPr lang="zh-CN" altLang="zh-CN" sz="2000" dirty="0">
                <a:solidFill>
                  <a:srgbClr val="595959"/>
                </a:solidFill>
                <a:latin typeface="微软雅黑" panose="020B0503020204020204" pitchFamily="34" charset="-122"/>
                <a:ea typeface="微软雅黑" panose="020B0503020204020204" pitchFamily="34" charset="-122"/>
              </a:rPr>
              <a:t>，定义了两个变量</a:t>
            </a:r>
            <a:r>
              <a:rPr lang="en-US" altLang="zh-CN" sz="2000" dirty="0">
                <a:solidFill>
                  <a:srgbClr val="595959"/>
                </a:solidFill>
                <a:latin typeface="微软雅黑" panose="020B0503020204020204" pitchFamily="34" charset="-122"/>
                <a:ea typeface="微软雅黑" panose="020B0503020204020204" pitchFamily="34" charset="-122"/>
              </a:rPr>
              <a:t>x</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y</a:t>
            </a:r>
            <a:r>
              <a:rPr lang="zh-CN" altLang="zh-CN" sz="2000" dirty="0">
                <a:solidFill>
                  <a:srgbClr val="595959"/>
                </a:solidFill>
                <a:latin typeface="微软雅黑" panose="020B0503020204020204" pitchFamily="34" charset="-122"/>
                <a:ea typeface="微软雅黑" panose="020B0503020204020204" pitchFamily="34" charset="-122"/>
              </a:rPr>
              <a:t>，相当于分配了两块内存单元。在定义变量</a:t>
            </a:r>
            <a:r>
              <a:rPr lang="en-US" altLang="zh-CN" sz="2000" dirty="0">
                <a:solidFill>
                  <a:srgbClr val="595959"/>
                </a:solidFill>
                <a:latin typeface="微软雅黑" panose="020B0503020204020204" pitchFamily="34" charset="-122"/>
                <a:ea typeface="微软雅黑" panose="020B0503020204020204" pitchFamily="34" charset="-122"/>
              </a:rPr>
              <a:t>x</a:t>
            </a:r>
            <a:r>
              <a:rPr lang="zh-CN" altLang="zh-CN" sz="2000" dirty="0">
                <a:solidFill>
                  <a:srgbClr val="595959"/>
                </a:solidFill>
                <a:latin typeface="微软雅黑" panose="020B0503020204020204" pitchFamily="34" charset="-122"/>
                <a:ea typeface="微软雅黑" panose="020B0503020204020204" pitchFamily="34" charset="-122"/>
              </a:rPr>
              <a:t>的同时为变量</a:t>
            </a:r>
            <a:r>
              <a:rPr lang="en-US" altLang="zh-CN" sz="2000" dirty="0">
                <a:solidFill>
                  <a:srgbClr val="595959"/>
                </a:solidFill>
                <a:latin typeface="微软雅黑" panose="020B0503020204020204" pitchFamily="34" charset="-122"/>
                <a:ea typeface="微软雅黑" panose="020B0503020204020204" pitchFamily="34" charset="-122"/>
              </a:rPr>
              <a:t>x</a:t>
            </a:r>
            <a:r>
              <a:rPr lang="zh-CN" altLang="zh-CN" sz="2000" dirty="0">
                <a:solidFill>
                  <a:srgbClr val="595959"/>
                </a:solidFill>
                <a:latin typeface="微软雅黑" panose="020B0503020204020204" pitchFamily="34" charset="-122"/>
                <a:ea typeface="微软雅黑" panose="020B0503020204020204" pitchFamily="34" charset="-122"/>
              </a:rPr>
              <a:t>分配了一个初始值</a:t>
            </a:r>
            <a:r>
              <a:rPr lang="en-US" altLang="zh-CN" sz="2000" dirty="0">
                <a:solidFill>
                  <a:srgbClr val="595959"/>
                </a:solidFill>
                <a:latin typeface="微软雅黑" panose="020B0503020204020204" pitchFamily="34" charset="-122"/>
                <a:ea typeface="微软雅黑" panose="020B0503020204020204" pitchFamily="34" charset="-122"/>
              </a:rPr>
              <a:t>0</a:t>
            </a:r>
            <a:r>
              <a:rPr lang="zh-CN" altLang="zh-CN" sz="2000" dirty="0">
                <a:solidFill>
                  <a:srgbClr val="595959"/>
                </a:solidFill>
                <a:latin typeface="微软雅黑" panose="020B0503020204020204" pitchFamily="34" charset="-122"/>
                <a:ea typeface="微软雅黑" panose="020B0503020204020204" pitchFamily="34" charset="-122"/>
              </a:rPr>
              <a:t>，而变量</a:t>
            </a:r>
            <a:r>
              <a:rPr lang="en-US" altLang="zh-CN" sz="2000" dirty="0">
                <a:solidFill>
                  <a:srgbClr val="595959"/>
                </a:solidFill>
                <a:latin typeface="微软雅黑" panose="020B0503020204020204" pitchFamily="34" charset="-122"/>
                <a:ea typeface="微软雅黑" panose="020B0503020204020204" pitchFamily="34" charset="-122"/>
              </a:rPr>
              <a:t>y</a:t>
            </a:r>
            <a:r>
              <a:rPr lang="zh-CN" altLang="zh-CN" sz="2000" dirty="0">
                <a:solidFill>
                  <a:srgbClr val="595959"/>
                </a:solidFill>
                <a:latin typeface="微软雅黑" panose="020B0503020204020204" pitchFamily="34" charset="-122"/>
                <a:ea typeface="微软雅黑" panose="020B0503020204020204" pitchFamily="34" charset="-122"/>
              </a:rPr>
              <a:t>没有分配初始值</a:t>
            </a:r>
            <a:r>
              <a:rPr lang="zh-CN" altLang="en-US" sz="2000" dirty="0">
                <a:solidFill>
                  <a:srgbClr val="595959"/>
                </a:solidFill>
                <a:latin typeface="微软雅黑" panose="020B0503020204020204" pitchFamily="34" charset="-122"/>
                <a:ea typeface="微软雅黑" panose="020B0503020204020204" pitchFamily="34" charset="-122"/>
              </a:rPr>
              <a:t>。</a:t>
            </a:r>
          </a:p>
        </p:txBody>
      </p:sp>
      <p:sp>
        <p:nvSpPr>
          <p:cNvPr id="5" name="Chevron 3"/>
          <p:cNvSpPr/>
          <p:nvPr>
            <p:custDataLst>
              <p:tags r:id="rId1"/>
            </p:custDataLst>
          </p:nvPr>
        </p:nvSpPr>
        <p:spPr>
          <a:xfrm>
            <a:off x="1143635" y="1105535"/>
            <a:ext cx="36766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Autofit/>
          </a:bodyPr>
          <a:lstStyle/>
          <a:p>
            <a:pPr algn="ctr">
              <a:lnSpc>
                <a:spcPct val="120000"/>
              </a:lnSpc>
            </a:pPr>
            <a:r>
              <a:rPr lang="zh-CN" altLang="zh-CN" sz="2000" dirty="0">
                <a:solidFill>
                  <a:srgbClr val="1369B2"/>
                </a:solidFill>
                <a:latin typeface="微软雅黑" panose="020B0503020204020204" pitchFamily="34" charset="-122"/>
                <a:ea typeface="微软雅黑" panose="020B0503020204020204" pitchFamily="34" charset="-122"/>
                <a:sym typeface="+mn-ea"/>
              </a:rPr>
              <a:t>变量</a:t>
            </a:r>
            <a:r>
              <a:rPr lang="en-US" altLang="zh-CN" sz="2000" dirty="0">
                <a:solidFill>
                  <a:srgbClr val="1369B2"/>
                </a:solidFill>
                <a:latin typeface="微软雅黑" panose="020B0503020204020204" pitchFamily="34" charset="-122"/>
                <a:ea typeface="微软雅黑" panose="020B0503020204020204" pitchFamily="34" charset="-122"/>
                <a:sym typeface="+mn-ea"/>
              </a:rPr>
              <a:t>x</a:t>
            </a:r>
            <a:r>
              <a:rPr lang="zh-CN" altLang="zh-CN" sz="2000" dirty="0">
                <a:solidFill>
                  <a:srgbClr val="1369B2"/>
                </a:solidFill>
                <a:latin typeface="微软雅黑" panose="020B0503020204020204" pitchFamily="34" charset="-122"/>
                <a:ea typeface="微软雅黑" panose="020B0503020204020204" pitchFamily="34" charset="-122"/>
                <a:sym typeface="+mn-ea"/>
              </a:rPr>
              <a:t>和</a:t>
            </a:r>
            <a:r>
              <a:rPr lang="en-US" altLang="zh-CN" sz="2000" dirty="0">
                <a:solidFill>
                  <a:srgbClr val="1369B2"/>
                </a:solidFill>
                <a:latin typeface="微软雅黑" panose="020B0503020204020204" pitchFamily="34" charset="-122"/>
                <a:ea typeface="微软雅黑" panose="020B0503020204020204" pitchFamily="34" charset="-122"/>
                <a:sym typeface="+mn-ea"/>
              </a:rPr>
              <a:t>y</a:t>
            </a:r>
            <a:r>
              <a:rPr lang="zh-CN" altLang="zh-CN" sz="2000" dirty="0">
                <a:solidFill>
                  <a:srgbClr val="1369B2"/>
                </a:solidFill>
                <a:latin typeface="微软雅黑" panose="020B0503020204020204" pitchFamily="34" charset="-122"/>
                <a:ea typeface="微软雅黑" panose="020B0503020204020204" pitchFamily="34" charset="-122"/>
                <a:sym typeface="+mn-ea"/>
              </a:rPr>
              <a:t>在内存中的状态</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变量的定义</a:t>
            </a:r>
          </a:p>
        </p:txBody>
      </p:sp>
      <p:pic>
        <p:nvPicPr>
          <p:cNvPr id="22531" name="图片 3" descr="variant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476" y="1701594"/>
            <a:ext cx="3688615" cy="23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p:cNvSpPr txBox="1"/>
          <p:nvPr/>
        </p:nvSpPr>
        <p:spPr>
          <a:xfrm>
            <a:off x="1434465" y="4293235"/>
            <a:ext cx="9499600" cy="101473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代码</a:t>
            </a:r>
            <a:r>
              <a:rPr lang="en-US" altLang="zh-CN" sz="2000" dirty="0">
                <a:solidFill>
                  <a:srgbClr val="595959"/>
                </a:solidFill>
                <a:latin typeface="微软雅黑" panose="020B0503020204020204" pitchFamily="34" charset="-122"/>
                <a:ea typeface="微软雅黑" panose="020B0503020204020204" pitchFamily="34" charset="-122"/>
              </a:rPr>
              <a:t>“y = x+3”</a:t>
            </a:r>
            <a:r>
              <a:rPr lang="zh-CN" altLang="zh-CN" sz="2000" dirty="0">
                <a:solidFill>
                  <a:srgbClr val="595959"/>
                </a:solidFill>
                <a:latin typeface="微软雅黑" panose="020B0503020204020204" pitchFamily="34" charset="-122"/>
                <a:ea typeface="微软雅黑" panose="020B0503020204020204" pitchFamily="34" charset="-122"/>
              </a:rPr>
              <a:t>的作用是为变量赋值，在执行时，程序首先取出变量</a:t>
            </a:r>
            <a:r>
              <a:rPr lang="en-US" altLang="zh-CN" sz="2000" dirty="0">
                <a:solidFill>
                  <a:srgbClr val="595959"/>
                </a:solidFill>
                <a:latin typeface="微软雅黑" panose="020B0503020204020204" pitchFamily="34" charset="-122"/>
                <a:ea typeface="微软雅黑" panose="020B0503020204020204" pitchFamily="34" charset="-122"/>
              </a:rPr>
              <a:t>x</a:t>
            </a:r>
            <a:r>
              <a:rPr lang="zh-CN" altLang="zh-CN" sz="2000" dirty="0">
                <a:solidFill>
                  <a:srgbClr val="595959"/>
                </a:solidFill>
                <a:latin typeface="微软雅黑" panose="020B0503020204020204" pitchFamily="34" charset="-122"/>
                <a:ea typeface="微软雅黑" panose="020B0503020204020204" pitchFamily="34" charset="-122"/>
              </a:rPr>
              <a:t>的值，与</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zh-CN" sz="2000" dirty="0">
                <a:solidFill>
                  <a:srgbClr val="595959"/>
                </a:solidFill>
                <a:latin typeface="微软雅黑" panose="020B0503020204020204" pitchFamily="34" charset="-122"/>
                <a:ea typeface="微软雅黑" panose="020B0503020204020204" pitchFamily="34" charset="-122"/>
              </a:rPr>
              <a:t>相加，然后将相加的结果赋值给变量</a:t>
            </a:r>
            <a:r>
              <a:rPr lang="en-US" altLang="zh-CN" sz="2000" dirty="0">
                <a:solidFill>
                  <a:srgbClr val="595959"/>
                </a:solidFill>
                <a:latin typeface="微软雅黑" panose="020B0503020204020204" pitchFamily="34" charset="-122"/>
                <a:ea typeface="微软雅黑" panose="020B0503020204020204" pitchFamily="34" charset="-122"/>
              </a:rPr>
              <a:t>y</a:t>
            </a:r>
            <a:r>
              <a:rPr lang="zh-CN" altLang="zh-CN" sz="2000" dirty="0">
                <a:solidFill>
                  <a:srgbClr val="595959"/>
                </a:solidFill>
                <a:latin typeface="微软雅黑" panose="020B0503020204020204" pitchFamily="34" charset="-122"/>
                <a:ea typeface="微软雅黑" panose="020B0503020204020204" pitchFamily="34" charset="-122"/>
              </a:rPr>
              <a:t>，此时变量</a:t>
            </a:r>
            <a:r>
              <a:rPr lang="en-US" altLang="zh-CN" sz="2000" dirty="0">
                <a:solidFill>
                  <a:srgbClr val="595959"/>
                </a:solidFill>
                <a:latin typeface="微软雅黑" panose="020B0503020204020204" pitchFamily="34" charset="-122"/>
                <a:ea typeface="微软雅黑" panose="020B0503020204020204" pitchFamily="34" charset="-122"/>
              </a:rPr>
              <a:t>x</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595959"/>
                </a:solidFill>
                <a:latin typeface="微软雅黑" panose="020B0503020204020204" pitchFamily="34" charset="-122"/>
                <a:ea typeface="微软雅黑" panose="020B0503020204020204" pitchFamily="34" charset="-122"/>
              </a:rPr>
              <a:t>y</a:t>
            </a:r>
            <a:r>
              <a:rPr lang="zh-CN" altLang="zh-CN" sz="2000" dirty="0">
                <a:solidFill>
                  <a:srgbClr val="595959"/>
                </a:solidFill>
                <a:latin typeface="微软雅黑" panose="020B0503020204020204" pitchFamily="34" charset="-122"/>
                <a:ea typeface="微软雅黑" panose="020B0503020204020204" pitchFamily="34" charset="-122"/>
              </a:rPr>
              <a:t>在内存中的状态发生了变化</a:t>
            </a:r>
            <a:r>
              <a:rPr lang="zh-CN" altLang="en-US" sz="2000" dirty="0">
                <a:solidFill>
                  <a:srgbClr val="595959"/>
                </a:solidFill>
                <a:latin typeface="微软雅黑" panose="020B0503020204020204" pitchFamily="34" charset="-122"/>
                <a:ea typeface="微软雅黑" panose="020B0503020204020204" pitchFamily="34" charset="-122"/>
              </a:rPr>
              <a:t>。</a:t>
            </a:r>
          </a:p>
        </p:txBody>
      </p:sp>
      <p:sp>
        <p:nvSpPr>
          <p:cNvPr id="5" name="Chevron 3"/>
          <p:cNvSpPr/>
          <p:nvPr>
            <p:custDataLst>
              <p:tags r:id="rId1"/>
            </p:custDataLst>
          </p:nvPr>
        </p:nvSpPr>
        <p:spPr>
          <a:xfrm>
            <a:off x="1143635" y="1105535"/>
            <a:ext cx="36766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Autofit/>
          </a:bodyPr>
          <a:lstStyle/>
          <a:p>
            <a:pPr algn="ctr">
              <a:lnSpc>
                <a:spcPct val="120000"/>
              </a:lnSpc>
            </a:pPr>
            <a:r>
              <a:rPr lang="zh-CN" altLang="zh-CN" sz="2000" dirty="0">
                <a:solidFill>
                  <a:srgbClr val="1369B2"/>
                </a:solidFill>
                <a:latin typeface="微软雅黑" panose="020B0503020204020204" pitchFamily="34" charset="-122"/>
                <a:ea typeface="微软雅黑" panose="020B0503020204020204" pitchFamily="34" charset="-122"/>
                <a:sym typeface="+mn-ea"/>
              </a:rPr>
              <a:t>变量</a:t>
            </a:r>
            <a:r>
              <a:rPr lang="en-US" altLang="zh-CN" sz="2000" dirty="0">
                <a:solidFill>
                  <a:srgbClr val="1369B2"/>
                </a:solidFill>
                <a:latin typeface="微软雅黑" panose="020B0503020204020204" pitchFamily="34" charset="-122"/>
                <a:ea typeface="微软雅黑" panose="020B0503020204020204" pitchFamily="34" charset="-122"/>
                <a:sym typeface="+mn-ea"/>
              </a:rPr>
              <a:t>x</a:t>
            </a:r>
            <a:r>
              <a:rPr lang="zh-CN" altLang="zh-CN" sz="2000" dirty="0">
                <a:solidFill>
                  <a:srgbClr val="1369B2"/>
                </a:solidFill>
                <a:latin typeface="微软雅黑" panose="020B0503020204020204" pitchFamily="34" charset="-122"/>
                <a:ea typeface="微软雅黑" panose="020B0503020204020204" pitchFamily="34" charset="-122"/>
                <a:sym typeface="+mn-ea"/>
              </a:rPr>
              <a:t>和</a:t>
            </a:r>
            <a:r>
              <a:rPr lang="en-US" altLang="zh-CN" sz="2000" dirty="0">
                <a:solidFill>
                  <a:srgbClr val="1369B2"/>
                </a:solidFill>
                <a:latin typeface="微软雅黑" panose="020B0503020204020204" pitchFamily="34" charset="-122"/>
                <a:ea typeface="微软雅黑" panose="020B0503020204020204" pitchFamily="34" charset="-122"/>
                <a:sym typeface="+mn-ea"/>
              </a:rPr>
              <a:t>y</a:t>
            </a:r>
            <a:r>
              <a:rPr lang="zh-CN" altLang="zh-CN" sz="2000" dirty="0">
                <a:solidFill>
                  <a:srgbClr val="1369B2"/>
                </a:solidFill>
                <a:latin typeface="微软雅黑" panose="020B0503020204020204" pitchFamily="34" charset="-122"/>
                <a:ea typeface="微软雅黑" panose="020B0503020204020204" pitchFamily="34" charset="-122"/>
                <a:sym typeface="+mn-ea"/>
              </a:rPr>
              <a:t>在内存中的状态</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变量的数据类型</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69310"/>
            <a:ext cx="5489575" cy="1043940"/>
            <a:chOff x="8472" y="5306"/>
            <a:chExt cx="8645" cy="1644"/>
          </a:xfrm>
        </p:grpSpPr>
        <p:sp>
          <p:nvSpPr>
            <p:cNvPr id="15" name="TextBox 35"/>
            <p:cNvSpPr txBox="1">
              <a:spLocks noChangeArrowheads="1"/>
            </p:cNvSpPr>
            <p:nvPr/>
          </p:nvSpPr>
          <p:spPr bwMode="auto">
            <a:xfrm>
              <a:off x="9159" y="530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变量的数据类型</a:t>
              </a:r>
              <a:r>
                <a:rPr lang="zh-CN" altLang="en-US" sz="2000" dirty="0">
                  <a:solidFill>
                    <a:srgbClr val="595959"/>
                  </a:solidFill>
                  <a:latin typeface="微软雅黑" panose="020B0503020204020204" pitchFamily="34" charset="-122"/>
                  <a:ea typeface="微软雅黑" panose="020B0503020204020204" pitchFamily="34" charset="-122"/>
                </a:rPr>
                <a:t>，能够为整数类型、浮点数类型、字符型、布尔类型变量赋值</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变量的数据类型</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355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9266" y="2432847"/>
            <a:ext cx="5851211" cy="363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圆角矩形 2"/>
          <p:cNvSpPr/>
          <p:nvPr/>
        </p:nvSpPr>
        <p:spPr>
          <a:xfrm>
            <a:off x="3889266" y="2509855"/>
            <a:ext cx="4680000" cy="1584000"/>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4" name="圆角矩形 3"/>
          <p:cNvSpPr/>
          <p:nvPr/>
        </p:nvSpPr>
        <p:spPr>
          <a:xfrm>
            <a:off x="4281170" y="2432685"/>
            <a:ext cx="4871720" cy="1898015"/>
          </a:xfrm>
          <a:prstGeom prst="roundRect">
            <a:avLst/>
          </a:prstGeom>
          <a:noFill/>
          <a:ln w="9525" cap="flat" cmpd="sng" algn="ctr">
            <a:solidFill>
              <a:srgbClr val="1369B2"/>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 name="Chevron 3"/>
          <p:cNvSpPr/>
          <p:nvPr>
            <p:custDataLst>
              <p:tags r:id="rId1"/>
            </p:custDataLst>
          </p:nvPr>
        </p:nvSpPr>
        <p:spPr>
          <a:xfrm>
            <a:off x="996950" y="1185545"/>
            <a:ext cx="3074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339383" y="1325504"/>
            <a:ext cx="246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变量的数据类型分类</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281170" y="1010920"/>
            <a:ext cx="7098665"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在Java中，变量的</a:t>
            </a:r>
            <a:r>
              <a:rPr lang="zh-CN" altLang="zh-CN" sz="2000" dirty="0">
                <a:solidFill>
                  <a:srgbClr val="1369B2"/>
                </a:solidFill>
                <a:latin typeface="微软雅黑" panose="020B0503020204020204" pitchFamily="34" charset="-122"/>
                <a:ea typeface="微软雅黑" panose="020B0503020204020204" pitchFamily="34" charset="-122"/>
                <a:cs typeface="+mn-ea"/>
              </a:rPr>
              <a:t>数据类型</a:t>
            </a:r>
            <a:r>
              <a:rPr lang="zh-CN" altLang="zh-CN" sz="2000" dirty="0">
                <a:solidFill>
                  <a:srgbClr val="595959"/>
                </a:solidFill>
                <a:latin typeface="微软雅黑" panose="020B0503020204020204" pitchFamily="34" charset="-122"/>
                <a:ea typeface="微软雅黑" panose="020B0503020204020204" pitchFamily="34" charset="-122"/>
                <a:cs typeface="+mn-ea"/>
              </a:rPr>
              <a:t>分为两种，即</a:t>
            </a:r>
            <a:r>
              <a:rPr lang="zh-CN" altLang="zh-CN" sz="2000" dirty="0">
                <a:solidFill>
                  <a:srgbClr val="1369B2"/>
                </a:solidFill>
                <a:latin typeface="微软雅黑" panose="020B0503020204020204" pitchFamily="34" charset="-122"/>
                <a:ea typeface="微软雅黑" panose="020B0503020204020204" pitchFamily="34" charset="-122"/>
                <a:cs typeface="+mn-ea"/>
              </a:rPr>
              <a:t>基本数据类型</a:t>
            </a:r>
            <a:r>
              <a:rPr lang="zh-CN" altLang="zh-CN" sz="2000" dirty="0">
                <a:solidFill>
                  <a:srgbClr val="595959"/>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引用数据类型</a:t>
            </a:r>
            <a:r>
              <a:rPr lang="zh-CN" altLang="zh-CN" sz="2000" dirty="0">
                <a:solidFill>
                  <a:srgbClr val="595959"/>
                </a:solidFill>
                <a:latin typeface="微软雅黑" panose="020B0503020204020204" pitchFamily="34" charset="-122"/>
                <a:ea typeface="微软雅黑" panose="020B0503020204020204" pitchFamily="34" charset="-122"/>
                <a:cs typeface="+mn-ea"/>
              </a:rPr>
              <a:t>。Java中的所有数据类型如下。</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变量的数据类型</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35"/>
          <p:cNvSpPr txBox="1">
            <a:spLocks noChangeArrowheads="1"/>
          </p:cNvSpPr>
          <p:nvPr/>
        </p:nvSpPr>
        <p:spPr bwMode="auto">
          <a:xfrm>
            <a:off x="1037591" y="1012825"/>
            <a:ext cx="2609616" cy="57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lang="en-US" altLang="zh-CN" sz="2200" b="1" dirty="0">
                <a:solidFill>
                  <a:srgbClr val="595959"/>
                </a:solidFill>
                <a:latin typeface="微软雅黑" panose="020B0503020204020204" pitchFamily="34" charset="-122"/>
                <a:ea typeface="微软雅黑" panose="020B0503020204020204" pitchFamily="34" charset="-122"/>
              </a:rPr>
              <a:t>1.   </a:t>
            </a:r>
            <a:r>
              <a:rPr lang="zh-CN" altLang="en-US" sz="2200" b="1" dirty="0">
                <a:solidFill>
                  <a:srgbClr val="595959"/>
                </a:solidFill>
                <a:latin typeface="微软雅黑" panose="020B0503020204020204" pitchFamily="34" charset="-122"/>
                <a:ea typeface="微软雅黑" panose="020B0503020204020204" pitchFamily="34" charset="-122"/>
              </a:rPr>
              <a:t>整型类型变量</a:t>
            </a:r>
          </a:p>
        </p:txBody>
      </p:sp>
      <p:sp>
        <p:nvSpPr>
          <p:cNvPr id="8" name="TextBox 35"/>
          <p:cNvSpPr txBox="1">
            <a:spLocks noChangeArrowheads="1"/>
          </p:cNvSpPr>
          <p:nvPr/>
        </p:nvSpPr>
        <p:spPr bwMode="auto">
          <a:xfrm>
            <a:off x="1037590" y="1687195"/>
            <a:ext cx="10351135"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整型类型变量</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用来存储</a:t>
            </a:r>
            <a:r>
              <a:rPr lang="zh-CN" altLang="zh-CN" sz="2000" dirty="0">
                <a:solidFill>
                  <a:srgbClr val="1369B2"/>
                </a:solidFill>
                <a:latin typeface="微软雅黑" panose="020B0503020204020204" pitchFamily="34" charset="-122"/>
                <a:ea typeface="微软雅黑" panose="020B0503020204020204" pitchFamily="34" charset="-122"/>
              </a:rPr>
              <a:t>整数数值</a:t>
            </a:r>
            <a:r>
              <a:rPr lang="zh-CN" altLang="zh-CN" sz="2000" dirty="0">
                <a:solidFill>
                  <a:srgbClr val="595959"/>
                </a:solidFill>
                <a:latin typeface="微软雅黑" panose="020B0503020204020204" pitchFamily="34" charset="-122"/>
                <a:ea typeface="微软雅黑" panose="020B0503020204020204" pitchFamily="34" charset="-122"/>
              </a:rPr>
              <a:t>，即没有小数部分的值</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整数类型分为</a:t>
            </a:r>
            <a:r>
              <a:rPr lang="en-US" altLang="zh-CN" sz="2000" dirty="0">
                <a:solidFill>
                  <a:srgbClr val="595959"/>
                </a:solidFill>
                <a:latin typeface="微软雅黑" panose="020B0503020204020204" pitchFamily="34" charset="-122"/>
                <a:ea typeface="微软雅黑" panose="020B0503020204020204" pitchFamily="34" charset="-122"/>
              </a:rPr>
              <a:t>4</a:t>
            </a:r>
            <a:r>
              <a:rPr lang="zh-CN" altLang="zh-CN" sz="2000" dirty="0">
                <a:solidFill>
                  <a:srgbClr val="595959"/>
                </a:solidFill>
                <a:latin typeface="微软雅黑" panose="020B0503020204020204" pitchFamily="34" charset="-122"/>
                <a:ea typeface="微软雅黑" panose="020B0503020204020204" pitchFamily="34" charset="-122"/>
              </a:rPr>
              <a:t>种不同的类型，分别是</a:t>
            </a:r>
            <a:r>
              <a:rPr lang="zh-CN" altLang="zh-CN" sz="2000" dirty="0">
                <a:solidFill>
                  <a:srgbClr val="1369B2"/>
                </a:solidFill>
                <a:latin typeface="微软雅黑" panose="020B0503020204020204" pitchFamily="34" charset="-122"/>
                <a:ea typeface="微软雅黑" panose="020B0503020204020204" pitchFamily="34" charset="-122"/>
              </a:rPr>
              <a:t>字节型</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byte</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短整型</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short</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整型</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err="1">
                <a:solidFill>
                  <a:srgbClr val="595959"/>
                </a:solidFill>
                <a:latin typeface="微软雅黑" panose="020B0503020204020204" pitchFamily="34" charset="-122"/>
                <a:ea typeface="微软雅黑" panose="020B0503020204020204" pitchFamily="34" charset="-122"/>
              </a:rPr>
              <a:t>int</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长整型</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long</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4</a:t>
            </a:r>
            <a:r>
              <a:rPr lang="zh-CN" altLang="zh-CN" sz="2000" dirty="0">
                <a:solidFill>
                  <a:srgbClr val="595959"/>
                </a:solidFill>
                <a:latin typeface="微软雅黑" panose="020B0503020204020204" pitchFamily="34" charset="-122"/>
                <a:ea typeface="微软雅黑" panose="020B0503020204020204" pitchFamily="34" charset="-122"/>
              </a:rPr>
              <a:t>种类型所占存储空间的大小以及取值范围</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变量存储的值不能超出的范围</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如下表</a:t>
            </a:r>
            <a:r>
              <a:rPr lang="zh-CN" altLang="en-US" sz="2000" dirty="0">
                <a:solidFill>
                  <a:srgbClr val="595959"/>
                </a:solidFill>
                <a:latin typeface="微软雅黑" panose="020B0503020204020204" pitchFamily="34" charset="-122"/>
                <a:ea typeface="微软雅黑" panose="020B0503020204020204" pitchFamily="34" charset="-122"/>
              </a:rPr>
              <a:t>所示。</a:t>
            </a:r>
            <a:endParaRPr lang="en-US" altLang="zh-CN" sz="2000" dirty="0">
              <a:solidFill>
                <a:srgbClr val="595959"/>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custDataLst>
              <p:tags r:id="rId1"/>
            </p:custDataLst>
          </p:nvPr>
        </p:nvGraphicFramePr>
        <p:xfrm>
          <a:off x="1456997" y="3750469"/>
          <a:ext cx="8338820" cy="2543810"/>
        </p:xfrm>
        <a:graphic>
          <a:graphicData uri="http://schemas.openxmlformats.org/drawingml/2006/table">
            <a:tbl>
              <a:tblPr>
                <a:tableStyleId>{7DF18680-E054-41AD-8BC1-D1AEF772440D}</a:tableStyleId>
              </a:tblPr>
              <a:tblGrid>
                <a:gridCol w="2571115">
                  <a:extLst>
                    <a:ext uri="{9D8B030D-6E8A-4147-A177-3AD203B41FA5}">
                      <a16:colId xmlns:a16="http://schemas.microsoft.com/office/drawing/2014/main" val="20000"/>
                    </a:ext>
                  </a:extLst>
                </a:gridCol>
                <a:gridCol w="2950845">
                  <a:extLst>
                    <a:ext uri="{9D8B030D-6E8A-4147-A177-3AD203B41FA5}">
                      <a16:colId xmlns:a16="http://schemas.microsoft.com/office/drawing/2014/main" val="20001"/>
                    </a:ext>
                  </a:extLst>
                </a:gridCol>
                <a:gridCol w="2816860">
                  <a:extLst>
                    <a:ext uri="{9D8B030D-6E8A-4147-A177-3AD203B41FA5}">
                      <a16:colId xmlns:a16="http://schemas.microsoft.com/office/drawing/2014/main" val="20002"/>
                    </a:ext>
                  </a:extLst>
                </a:gridCol>
              </a:tblGrid>
              <a:tr h="520065">
                <a:tc>
                  <a:txBody>
                    <a:bodyPr/>
                    <a:lstStyle/>
                    <a:p>
                      <a:pPr indent="267970" algn="l">
                        <a:spcAft>
                          <a:spcPts val="0"/>
                        </a:spcAft>
                      </a:pPr>
                      <a:r>
                        <a:rPr lang="en-US" alt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类型</a:t>
                      </a:r>
                    </a:p>
                  </a:txBody>
                  <a:tcPr marL="68580" marR="68580" marT="0" marB="0" anchor="ctr">
                    <a:solidFill>
                      <a:srgbClr val="F2F2F2"/>
                    </a:solidFill>
                  </a:tcPr>
                </a:tc>
                <a:tc>
                  <a:txBody>
                    <a:bodyPr/>
                    <a:lstStyle/>
                    <a:p>
                      <a:pPr indent="267970" algn="l">
                        <a:spcAft>
                          <a:spcPts val="0"/>
                        </a:spcAft>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sz="1600" b="1" kern="100" dirty="0">
                          <a:solidFill>
                            <a:srgbClr val="595959"/>
                          </a:solidFill>
                          <a:effectLst/>
                          <a:latin typeface="微软雅黑" panose="020B0503020204020204" pitchFamily="34" charset="-122"/>
                          <a:ea typeface="微软雅黑" panose="020B0503020204020204" pitchFamily="34" charset="-122"/>
                        </a:rPr>
                        <a:t>占用空间</a:t>
                      </a:r>
                    </a:p>
                  </a:txBody>
                  <a:tcPr marL="68580" marR="68580" marT="0" marB="0" anchor="ctr">
                    <a:solidFill>
                      <a:srgbClr val="F2F2F2"/>
                    </a:solidFill>
                  </a:tcPr>
                </a:tc>
                <a:tc>
                  <a:txBody>
                    <a:bodyPr/>
                    <a:lstStyle/>
                    <a:p>
                      <a:pPr indent="267970" algn="l">
                        <a:spcAft>
                          <a:spcPts val="0"/>
                        </a:spcAft>
                        <a:buNone/>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altLang="en-US" sz="1600" b="1" kern="100" dirty="0">
                          <a:solidFill>
                            <a:srgbClr val="595959"/>
                          </a:solidFill>
                          <a:effectLst/>
                          <a:latin typeface="微软雅黑" panose="020B0503020204020204" pitchFamily="34" charset="-122"/>
                          <a:ea typeface="微软雅黑" panose="020B0503020204020204" pitchFamily="34" charset="-122"/>
                        </a:rPr>
                        <a:t>取值范围</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byte</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8位（1个字节）</a:t>
                      </a:r>
                    </a:p>
                  </a:txBody>
                  <a:tcPr marL="68580" marR="68580" marT="0" marB="0">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-2</a:t>
                      </a:r>
                      <a:r>
                        <a:rPr lang="en-US" altLang="zh-CN" sz="1600" b="0" kern="100" baseline="50000" dirty="0">
                          <a:solidFill>
                            <a:srgbClr val="595959"/>
                          </a:solidFill>
                          <a:effectLst/>
                          <a:uFillTx/>
                          <a:latin typeface="微软雅黑" panose="020B0503020204020204" pitchFamily="34" charset="-122"/>
                          <a:ea typeface="微软雅黑" panose="020B0503020204020204" pitchFamily="34" charset="-122"/>
                          <a:cs typeface="Times New Roman" panose="02020603050405020304"/>
                        </a:rPr>
                        <a:t>7</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 2</a:t>
                      </a:r>
                      <a:r>
                        <a:rPr lang="en-US" altLang="zh-CN" sz="1600" kern="100" baseline="50000" dirty="0">
                          <a:solidFill>
                            <a:srgbClr val="595959"/>
                          </a:solidFill>
                          <a:effectLst/>
                          <a:uFillTx/>
                          <a:latin typeface="微软雅黑" panose="020B0503020204020204" pitchFamily="34" charset="-122"/>
                          <a:ea typeface="微软雅黑" panose="020B0503020204020204" pitchFamily="34" charset="-122"/>
                          <a:cs typeface="Times New Roman" panose="02020603050405020304"/>
                          <a:sym typeface="+mn-ea"/>
                        </a:rPr>
                        <a:t>7</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-1</a:t>
                      </a:r>
                    </a:p>
                  </a:txBody>
                  <a:tcPr marL="68580" marR="68580" marT="0" marB="0">
                    <a:solidFill>
                      <a:srgbClr val="F2F2F2"/>
                    </a:solidFill>
                  </a:tcPr>
                </a:tc>
                <a:extLst>
                  <a:ext uri="{0D108BD9-81ED-4DB2-BD59-A6C34878D82A}">
                    <a16:rowId xmlns:a16="http://schemas.microsoft.com/office/drawing/2014/main" val="10001"/>
                  </a:ext>
                </a:extLst>
              </a:tr>
              <a:tr h="533400">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short</a:t>
                      </a:r>
                    </a:p>
                  </a:txBody>
                  <a:tcPr marL="68580" marR="68580" marT="0" marB="0">
                    <a:solidFill>
                      <a:srgbClr val="F2F2F2"/>
                    </a:solidFill>
                  </a:tcPr>
                </a:tc>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16位（2个字节）</a:t>
                      </a:r>
                    </a:p>
                  </a:txBody>
                  <a:tcPr marL="68580" marR="68580" marT="0" marB="0">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-2</a:t>
                      </a:r>
                      <a:r>
                        <a:rPr lang="en-US" altLang="zh-CN" sz="1600" b="0" kern="100" baseline="50000" dirty="0">
                          <a:solidFill>
                            <a:srgbClr val="595959"/>
                          </a:solidFill>
                          <a:effectLst/>
                          <a:uFillTx/>
                          <a:latin typeface="微软雅黑" panose="020B0503020204020204" pitchFamily="34" charset="-122"/>
                          <a:ea typeface="微软雅黑" panose="020B0503020204020204" pitchFamily="34" charset="-122"/>
                          <a:cs typeface="Times New Roman" panose="02020603050405020304"/>
                        </a:rPr>
                        <a:t>15</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 2</a:t>
                      </a:r>
                      <a:r>
                        <a:rPr lang="en-US" altLang="zh-CN" sz="1600" b="0" kern="100" baseline="50000" dirty="0">
                          <a:solidFill>
                            <a:srgbClr val="595959"/>
                          </a:solidFill>
                          <a:effectLst/>
                          <a:uFillTx/>
                          <a:latin typeface="微软雅黑" panose="020B0503020204020204" pitchFamily="34" charset="-122"/>
                          <a:ea typeface="微软雅黑" panose="020B0503020204020204" pitchFamily="34" charset="-122"/>
                          <a:cs typeface="Times New Roman" panose="02020603050405020304"/>
                        </a:rPr>
                        <a:t>15</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-1</a:t>
                      </a:r>
                    </a:p>
                  </a:txBody>
                  <a:tcPr marL="68580" marR="68580" marT="0" marB="0">
                    <a:solidFill>
                      <a:srgbClr val="F2F2F2"/>
                    </a:solidFill>
                  </a:tcPr>
                </a:tc>
                <a:extLst>
                  <a:ext uri="{0D108BD9-81ED-4DB2-BD59-A6C34878D82A}">
                    <a16:rowId xmlns:a16="http://schemas.microsoft.com/office/drawing/2014/main" val="10002"/>
                  </a:ext>
                </a:extLst>
              </a:tr>
              <a:tr h="520700">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a:t>
                      </a:r>
                    </a:p>
                  </a:txBody>
                  <a:tcPr marL="68580" marR="68580" marT="0" marB="0">
                    <a:solidFill>
                      <a:srgbClr val="F2F2F2"/>
                    </a:solidFill>
                  </a:tcPr>
                </a:tc>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32位（4个字节）</a:t>
                      </a:r>
                    </a:p>
                  </a:txBody>
                  <a:tcPr marL="68580" marR="68580" marT="0" marB="0">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-2</a:t>
                      </a:r>
                      <a:r>
                        <a:rPr lang="en-US" altLang="zh-CN" sz="1600" b="0" kern="100" baseline="50000" dirty="0">
                          <a:solidFill>
                            <a:srgbClr val="595959"/>
                          </a:solidFill>
                          <a:effectLst/>
                          <a:uFillTx/>
                          <a:latin typeface="微软雅黑" panose="020B0503020204020204" pitchFamily="34" charset="-122"/>
                          <a:ea typeface="微软雅黑" panose="020B0503020204020204" pitchFamily="34" charset="-122"/>
                          <a:cs typeface="Times New Roman" panose="02020603050405020304"/>
                        </a:rPr>
                        <a:t>31</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 2</a:t>
                      </a:r>
                      <a:r>
                        <a:rPr lang="en-US" altLang="zh-CN" sz="1600" b="0" kern="100" baseline="50000" dirty="0">
                          <a:solidFill>
                            <a:srgbClr val="595959"/>
                          </a:solidFill>
                          <a:effectLst/>
                          <a:uFillTx/>
                          <a:latin typeface="微软雅黑" panose="020B0503020204020204" pitchFamily="34" charset="-122"/>
                          <a:ea typeface="微软雅黑" panose="020B0503020204020204" pitchFamily="34" charset="-122"/>
                          <a:cs typeface="Times New Roman" panose="02020603050405020304"/>
                        </a:rPr>
                        <a:t>31</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-1</a:t>
                      </a:r>
                    </a:p>
                  </a:txBody>
                  <a:tcPr marL="68580" marR="68580" marT="0" marB="0">
                    <a:solidFill>
                      <a:srgbClr val="F2F2F2"/>
                    </a:solidFill>
                  </a:tcPr>
                </a:tc>
                <a:extLst>
                  <a:ext uri="{0D108BD9-81ED-4DB2-BD59-A6C34878D82A}">
                    <a16:rowId xmlns:a16="http://schemas.microsoft.com/office/drawing/2014/main" val="10003"/>
                  </a:ext>
                </a:extLst>
              </a:tr>
              <a:tr h="520700">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long</a:t>
                      </a:r>
                    </a:p>
                  </a:txBody>
                  <a:tcPr marL="68580" marR="68580" marT="0" marB="0">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64位（8个字节）</a:t>
                      </a:r>
                    </a:p>
                  </a:txBody>
                  <a:tcPr marL="68580" marR="68580" marT="0" marB="0">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-2</a:t>
                      </a:r>
                      <a:r>
                        <a:rPr lang="en-US" altLang="zh-CN" sz="1600" b="0" kern="100" baseline="50000" dirty="0">
                          <a:solidFill>
                            <a:srgbClr val="595959"/>
                          </a:solidFill>
                          <a:effectLst/>
                          <a:uFillTx/>
                          <a:latin typeface="微软雅黑" panose="020B0503020204020204" pitchFamily="34" charset="-122"/>
                          <a:ea typeface="微软雅黑" panose="020B0503020204020204" pitchFamily="34" charset="-122"/>
                          <a:cs typeface="Times New Roman" panose="02020603050405020304"/>
                        </a:rPr>
                        <a:t>63</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 2</a:t>
                      </a:r>
                      <a:r>
                        <a:rPr lang="en-US" altLang="zh-CN" sz="1600" b="0" kern="100" baseline="50000" dirty="0">
                          <a:solidFill>
                            <a:srgbClr val="595959"/>
                          </a:solidFill>
                          <a:effectLst/>
                          <a:uFillTx/>
                          <a:latin typeface="微软雅黑" panose="020B0503020204020204" pitchFamily="34" charset="-122"/>
                          <a:ea typeface="微软雅黑" panose="020B0503020204020204" pitchFamily="34" charset="-122"/>
                          <a:cs typeface="Times New Roman" panose="02020603050405020304"/>
                        </a:rPr>
                        <a:t>63</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-1</a:t>
                      </a:r>
                    </a:p>
                  </a:txBody>
                  <a:tcPr marL="68580" marR="68580" marT="0" marB="0">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变量的数据类型</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TextBox 35"/>
          <p:cNvSpPr txBox="1">
            <a:spLocks noChangeArrowheads="1"/>
          </p:cNvSpPr>
          <p:nvPr/>
        </p:nvSpPr>
        <p:spPr bwMode="auto">
          <a:xfrm>
            <a:off x="1037590" y="1700569"/>
            <a:ext cx="1035113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fontAlgn="auto">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注意：在为一个</a:t>
            </a:r>
            <a:r>
              <a:rPr lang="en-US" altLang="zh-CN" sz="2000" dirty="0">
                <a:solidFill>
                  <a:srgbClr val="FF0000"/>
                </a:solidFill>
                <a:latin typeface="微软雅黑" panose="020B0503020204020204" pitchFamily="34" charset="-122"/>
                <a:ea typeface="微软雅黑" panose="020B0503020204020204" pitchFamily="34" charset="-122"/>
              </a:rPr>
              <a:t>long</a:t>
            </a:r>
            <a:r>
              <a:rPr lang="zh-CN" altLang="zh-CN" sz="2000" dirty="0">
                <a:solidFill>
                  <a:srgbClr val="FF0000"/>
                </a:solidFill>
                <a:latin typeface="微软雅黑" panose="020B0503020204020204" pitchFamily="34" charset="-122"/>
                <a:ea typeface="微软雅黑" panose="020B0503020204020204" pitchFamily="34" charset="-122"/>
              </a:rPr>
              <a:t>类型的变量赋值时，所赋值的后面要加上字母</a:t>
            </a:r>
            <a:r>
              <a:rPr lang="en-US" altLang="zh-CN" sz="2000" dirty="0">
                <a:solidFill>
                  <a:srgbClr val="FF0000"/>
                </a:solidFill>
                <a:latin typeface="微软雅黑" panose="020B0503020204020204" pitchFamily="34" charset="-122"/>
                <a:ea typeface="微软雅黑" panose="020B0503020204020204" pitchFamily="34" charset="-122"/>
              </a:rPr>
              <a:t>L</a:t>
            </a:r>
            <a:r>
              <a:rPr lang="zh-CN" altLang="zh-CN" sz="2000" dirty="0">
                <a:solidFill>
                  <a:srgbClr val="FF0000"/>
                </a:solidFill>
                <a:latin typeface="微软雅黑" panose="020B0503020204020204" pitchFamily="34" charset="-122"/>
                <a:ea typeface="微软雅黑" panose="020B0503020204020204" pitchFamily="34" charset="-122"/>
              </a:rPr>
              <a:t>（或小写</a:t>
            </a:r>
            <a:r>
              <a:rPr lang="en-US" altLang="zh-CN" sz="2000" dirty="0">
                <a:solidFill>
                  <a:srgbClr val="FF0000"/>
                </a:solidFill>
                <a:latin typeface="微软雅黑" panose="020B0503020204020204" pitchFamily="34" charset="-122"/>
                <a:ea typeface="微软雅黑" panose="020B0503020204020204" pitchFamily="34" charset="-122"/>
              </a:rPr>
              <a:t>l</a:t>
            </a:r>
            <a:r>
              <a:rPr lang="zh-CN" altLang="zh-CN" sz="2000" dirty="0">
                <a:solidFill>
                  <a:srgbClr val="FF0000"/>
                </a:solidFill>
                <a:latin typeface="微软雅黑" panose="020B0503020204020204" pitchFamily="34" charset="-122"/>
                <a:ea typeface="微软雅黑" panose="020B0503020204020204" pitchFamily="34" charset="-122"/>
              </a:rPr>
              <a:t>），说明赋值为</a:t>
            </a:r>
            <a:r>
              <a:rPr lang="en-US" altLang="zh-CN" sz="2000" dirty="0">
                <a:solidFill>
                  <a:srgbClr val="FF0000"/>
                </a:solidFill>
                <a:latin typeface="微软雅黑" panose="020B0503020204020204" pitchFamily="34" charset="-122"/>
                <a:ea typeface="微软雅黑" panose="020B0503020204020204" pitchFamily="34" charset="-122"/>
              </a:rPr>
              <a:t>long</a:t>
            </a:r>
            <a:r>
              <a:rPr lang="zh-CN" altLang="zh-CN" sz="2000" dirty="0">
                <a:solidFill>
                  <a:srgbClr val="FF0000"/>
                </a:solidFill>
                <a:latin typeface="微软雅黑" panose="020B0503020204020204" pitchFamily="34" charset="-122"/>
                <a:ea typeface="微软雅黑" panose="020B0503020204020204" pitchFamily="34" charset="-122"/>
              </a:rPr>
              <a:t>类型。如果赋的值未超出</a:t>
            </a:r>
            <a:r>
              <a:rPr lang="en-US" altLang="zh-CN" sz="2000" dirty="0" err="1">
                <a:solidFill>
                  <a:srgbClr val="FF0000"/>
                </a:solidFill>
                <a:latin typeface="微软雅黑" panose="020B0503020204020204" pitchFamily="34" charset="-122"/>
                <a:ea typeface="微软雅黑" panose="020B0503020204020204" pitchFamily="34" charset="-122"/>
              </a:rPr>
              <a:t>int</a:t>
            </a:r>
            <a:r>
              <a:rPr lang="zh-CN" altLang="zh-CN" sz="2000" dirty="0">
                <a:solidFill>
                  <a:srgbClr val="FF0000"/>
                </a:solidFill>
                <a:latin typeface="微软雅黑" panose="020B0503020204020204" pitchFamily="34" charset="-122"/>
                <a:ea typeface="微软雅黑" panose="020B0503020204020204" pitchFamily="34" charset="-122"/>
              </a:rPr>
              <a:t>类型的取值范围，则可以省略字母</a:t>
            </a:r>
            <a:r>
              <a:rPr lang="en-US" altLang="zh-CN" sz="2000" dirty="0">
                <a:solidFill>
                  <a:srgbClr val="FF0000"/>
                </a:solidFill>
                <a:latin typeface="微软雅黑" panose="020B0503020204020204" pitchFamily="34" charset="-122"/>
                <a:ea typeface="微软雅黑" panose="020B0503020204020204" pitchFamily="34" charset="-122"/>
              </a:rPr>
              <a:t>L</a:t>
            </a:r>
            <a:r>
              <a:rPr lang="zh-CN" altLang="zh-CN" sz="2000" dirty="0">
                <a:solidFill>
                  <a:srgbClr val="FF0000"/>
                </a:solidFill>
                <a:latin typeface="微软雅黑" panose="020B0503020204020204" pitchFamily="34" charset="-122"/>
                <a:ea typeface="微软雅黑" panose="020B0503020204020204" pitchFamily="34" charset="-122"/>
              </a:rPr>
              <a:t>（或小写</a:t>
            </a:r>
            <a:r>
              <a:rPr lang="en-US" altLang="zh-CN" sz="2000" dirty="0">
                <a:solidFill>
                  <a:srgbClr val="FF0000"/>
                </a:solidFill>
                <a:latin typeface="微软雅黑" panose="020B0503020204020204" pitchFamily="34" charset="-122"/>
                <a:ea typeface="微软雅黑" panose="020B0503020204020204" pitchFamily="34" charset="-122"/>
              </a:rPr>
              <a:t>l</a:t>
            </a:r>
            <a:r>
              <a:rPr lang="zh-CN" altLang="zh-CN" sz="2000" dirty="0">
                <a:solidFill>
                  <a:srgbClr val="FF0000"/>
                </a:solidFill>
                <a:latin typeface="微软雅黑" panose="020B0503020204020204" pitchFamily="34" charset="-122"/>
                <a:ea typeface="微软雅黑" panose="020B0503020204020204" pitchFamily="34" charset="-122"/>
              </a:rPr>
              <a:t>）。</a:t>
            </a:r>
          </a:p>
        </p:txBody>
      </p:sp>
      <p:pic>
        <p:nvPicPr>
          <p:cNvPr id="2" name="图片 1"/>
          <p:cNvPicPr>
            <a:picLocks noChangeAspect="1"/>
          </p:cNvPicPr>
          <p:nvPr>
            <p:custDataLst>
              <p:tags r:id="rId1"/>
            </p:custDataLst>
          </p:nvPr>
        </p:nvPicPr>
        <p:blipFill>
          <a:blip r:embed="rId4"/>
          <a:stretch>
            <a:fillRect/>
          </a:stretch>
        </p:blipFill>
        <p:spPr>
          <a:xfrm>
            <a:off x="1143635" y="3582035"/>
            <a:ext cx="10245090" cy="1945640"/>
          </a:xfrm>
          <a:prstGeom prst="rect">
            <a:avLst/>
          </a:prstGeom>
        </p:spPr>
      </p:pic>
      <p:sp>
        <p:nvSpPr>
          <p:cNvPr id="9" name="矩形 8"/>
          <p:cNvSpPr/>
          <p:nvPr/>
        </p:nvSpPr>
        <p:spPr>
          <a:xfrm>
            <a:off x="1512570" y="3867150"/>
            <a:ext cx="9526270" cy="1337945"/>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sym typeface="+mn-ea"/>
              </a:rPr>
              <a:t>long num1 = 2200000000L;   // </a:t>
            </a:r>
            <a:r>
              <a:rPr lang="zh-CN" altLang="zh-CN" sz="1800" dirty="0">
                <a:solidFill>
                  <a:srgbClr val="595959"/>
                </a:solidFill>
                <a:latin typeface="微软雅黑" panose="020B0503020204020204" pitchFamily="34" charset="-122"/>
                <a:ea typeface="微软雅黑" panose="020B0503020204020204" pitchFamily="34" charset="-122"/>
                <a:sym typeface="+mn-ea"/>
              </a:rPr>
              <a:t>所赋的值超出了</a:t>
            </a:r>
            <a:r>
              <a:rPr lang="en-US" altLang="zh-CN" sz="1800" dirty="0" err="1">
                <a:solidFill>
                  <a:srgbClr val="595959"/>
                </a:solidFill>
                <a:latin typeface="微软雅黑" panose="020B0503020204020204" pitchFamily="34" charset="-122"/>
                <a:ea typeface="微软雅黑" panose="020B0503020204020204" pitchFamily="34" charset="-122"/>
                <a:sym typeface="+mn-ea"/>
              </a:rPr>
              <a:t>int</a:t>
            </a:r>
            <a:r>
              <a:rPr lang="zh-CN" altLang="zh-CN" sz="1800" dirty="0">
                <a:solidFill>
                  <a:srgbClr val="595959"/>
                </a:solidFill>
                <a:latin typeface="微软雅黑" panose="020B0503020204020204" pitchFamily="34" charset="-122"/>
                <a:ea typeface="微软雅黑" panose="020B0503020204020204" pitchFamily="34" charset="-122"/>
                <a:sym typeface="+mn-ea"/>
              </a:rPr>
              <a:t>类型的取值范围，后面必须加上字母</a:t>
            </a:r>
            <a:r>
              <a:rPr lang="en-US" altLang="zh-CN" sz="1800" dirty="0">
                <a:solidFill>
                  <a:srgbClr val="595959"/>
                </a:solidFill>
                <a:latin typeface="微软雅黑" panose="020B0503020204020204" pitchFamily="34" charset="-122"/>
                <a:ea typeface="微软雅黑" panose="020B0503020204020204" pitchFamily="34" charset="-122"/>
                <a:sym typeface="+mn-ea"/>
              </a:rPr>
              <a:t>L</a:t>
            </a:r>
            <a:endParaRPr lang="zh-CN" altLang="zh-CN" sz="18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sym typeface="+mn-ea"/>
              </a:rPr>
              <a:t>long num2 = 198L;                 // </a:t>
            </a:r>
            <a:r>
              <a:rPr lang="zh-CN" altLang="zh-CN" sz="1800" dirty="0">
                <a:solidFill>
                  <a:srgbClr val="595959"/>
                </a:solidFill>
                <a:latin typeface="微软雅黑" panose="020B0503020204020204" pitchFamily="34" charset="-122"/>
                <a:ea typeface="微软雅黑" panose="020B0503020204020204" pitchFamily="34" charset="-122"/>
                <a:sym typeface="+mn-ea"/>
              </a:rPr>
              <a:t>所赋的值未超出</a:t>
            </a:r>
            <a:r>
              <a:rPr lang="en-US" altLang="zh-CN" sz="1800" dirty="0" err="1">
                <a:solidFill>
                  <a:srgbClr val="595959"/>
                </a:solidFill>
                <a:latin typeface="微软雅黑" panose="020B0503020204020204" pitchFamily="34" charset="-122"/>
                <a:ea typeface="微软雅黑" panose="020B0503020204020204" pitchFamily="34" charset="-122"/>
                <a:sym typeface="+mn-ea"/>
              </a:rPr>
              <a:t>int</a:t>
            </a:r>
            <a:r>
              <a:rPr lang="zh-CN" altLang="zh-CN" sz="1800" dirty="0">
                <a:solidFill>
                  <a:srgbClr val="595959"/>
                </a:solidFill>
                <a:latin typeface="微软雅黑" panose="020B0503020204020204" pitchFamily="34" charset="-122"/>
                <a:ea typeface="微软雅黑" panose="020B0503020204020204" pitchFamily="34" charset="-122"/>
                <a:sym typeface="+mn-ea"/>
              </a:rPr>
              <a:t>类型的取值范围，后面可以加上字母</a:t>
            </a:r>
            <a:r>
              <a:rPr lang="en-US" altLang="zh-CN" sz="1800" dirty="0">
                <a:solidFill>
                  <a:srgbClr val="595959"/>
                </a:solidFill>
                <a:latin typeface="微软雅黑" panose="020B0503020204020204" pitchFamily="34" charset="-122"/>
                <a:ea typeface="微软雅黑" panose="020B0503020204020204" pitchFamily="34" charset="-122"/>
                <a:sym typeface="+mn-ea"/>
              </a:rPr>
              <a:t>L</a:t>
            </a:r>
            <a:endParaRPr lang="zh-CN" altLang="zh-CN" sz="18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sym typeface="+mn-ea"/>
              </a:rPr>
              <a:t>long num3 = 198;                   // </a:t>
            </a:r>
            <a:r>
              <a:rPr lang="zh-CN" altLang="zh-CN" sz="1800" dirty="0">
                <a:solidFill>
                  <a:srgbClr val="595959"/>
                </a:solidFill>
                <a:latin typeface="微软雅黑" panose="020B0503020204020204" pitchFamily="34" charset="-122"/>
                <a:ea typeface="微软雅黑" panose="020B0503020204020204" pitchFamily="34" charset="-122"/>
                <a:sym typeface="+mn-ea"/>
              </a:rPr>
              <a:t>所赋的值未超出</a:t>
            </a:r>
            <a:r>
              <a:rPr lang="en-US" altLang="zh-CN" sz="1800" dirty="0" err="1">
                <a:solidFill>
                  <a:srgbClr val="595959"/>
                </a:solidFill>
                <a:latin typeface="微软雅黑" panose="020B0503020204020204" pitchFamily="34" charset="-122"/>
                <a:ea typeface="微软雅黑" panose="020B0503020204020204" pitchFamily="34" charset="-122"/>
                <a:sym typeface="+mn-ea"/>
              </a:rPr>
              <a:t>int</a:t>
            </a:r>
            <a:r>
              <a:rPr lang="zh-CN" altLang="zh-CN" sz="1800" dirty="0">
                <a:solidFill>
                  <a:srgbClr val="595959"/>
                </a:solidFill>
                <a:latin typeface="微软雅黑" panose="020B0503020204020204" pitchFamily="34" charset="-122"/>
                <a:ea typeface="微软雅黑" panose="020B0503020204020204" pitchFamily="34" charset="-122"/>
                <a:sym typeface="+mn-ea"/>
              </a:rPr>
              <a:t>类型的取值范围，后面可以省略字母</a:t>
            </a:r>
            <a:r>
              <a:rPr lang="en-US" altLang="zh-CN" sz="1800" dirty="0">
                <a:solidFill>
                  <a:srgbClr val="595959"/>
                </a:solidFill>
                <a:latin typeface="微软雅黑" panose="020B0503020204020204" pitchFamily="34" charset="-122"/>
                <a:ea typeface="微软雅黑" panose="020B0503020204020204" pitchFamily="34" charset="-122"/>
                <a:sym typeface="+mn-ea"/>
              </a:rPr>
              <a:t>L</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变量的数据类型</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35"/>
          <p:cNvSpPr txBox="1">
            <a:spLocks noChangeArrowheads="1"/>
          </p:cNvSpPr>
          <p:nvPr/>
        </p:nvSpPr>
        <p:spPr bwMode="auto">
          <a:xfrm>
            <a:off x="1037590" y="1012825"/>
            <a:ext cx="3312795" cy="57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lang="en-US" altLang="zh-CN" sz="2200" b="1" dirty="0">
                <a:solidFill>
                  <a:srgbClr val="595959"/>
                </a:solidFill>
                <a:latin typeface="微软雅黑" panose="020B0503020204020204" pitchFamily="34" charset="-122"/>
                <a:ea typeface="微软雅黑" panose="020B0503020204020204" pitchFamily="34" charset="-122"/>
              </a:rPr>
              <a:t>2.   </a:t>
            </a:r>
            <a:r>
              <a:rPr lang="zh-CN" altLang="en-US" sz="2200" b="1" dirty="0">
                <a:solidFill>
                  <a:srgbClr val="595959"/>
                </a:solidFill>
                <a:latin typeface="微软雅黑" panose="020B0503020204020204" pitchFamily="34" charset="-122"/>
                <a:ea typeface="微软雅黑" panose="020B0503020204020204" pitchFamily="34" charset="-122"/>
              </a:rPr>
              <a:t>浮点数类型变量</a:t>
            </a:r>
          </a:p>
        </p:txBody>
      </p:sp>
      <p:sp>
        <p:nvSpPr>
          <p:cNvPr id="8" name="TextBox 35"/>
          <p:cNvSpPr txBox="1">
            <a:spLocks noChangeArrowheads="1"/>
          </p:cNvSpPr>
          <p:nvPr/>
        </p:nvSpPr>
        <p:spPr bwMode="auto">
          <a:xfrm>
            <a:off x="1037590" y="2134870"/>
            <a:ext cx="1035113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浮点数类型变量</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用于存储</a:t>
            </a:r>
            <a:r>
              <a:rPr lang="zh-CN" altLang="zh-CN" sz="2000" dirty="0">
                <a:solidFill>
                  <a:srgbClr val="1369B2"/>
                </a:solidFill>
                <a:latin typeface="微软雅黑" panose="020B0503020204020204" pitchFamily="34" charset="-122"/>
                <a:ea typeface="微软雅黑" panose="020B0503020204020204" pitchFamily="34" charset="-122"/>
              </a:rPr>
              <a:t>小数数值</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double</a:t>
            </a:r>
            <a:r>
              <a:rPr lang="zh-CN" altLang="zh-CN" sz="2000" dirty="0">
                <a:solidFill>
                  <a:srgbClr val="595959"/>
                </a:solidFill>
                <a:latin typeface="微软雅黑" panose="020B0503020204020204" pitchFamily="34" charset="-122"/>
                <a:ea typeface="微软雅黑" panose="020B0503020204020204" pitchFamily="34" charset="-122"/>
              </a:rPr>
              <a:t>类型所表示的浮点数比</a:t>
            </a:r>
            <a:r>
              <a:rPr lang="en-US" altLang="zh-CN" sz="2000" dirty="0">
                <a:solidFill>
                  <a:srgbClr val="595959"/>
                </a:solidFill>
                <a:latin typeface="微软雅黑" panose="020B0503020204020204" pitchFamily="34" charset="-122"/>
                <a:ea typeface="微软雅黑" panose="020B0503020204020204" pitchFamily="34" charset="-122"/>
              </a:rPr>
              <a:t>float</a:t>
            </a:r>
            <a:r>
              <a:rPr lang="zh-CN" altLang="zh-CN" sz="2000" dirty="0">
                <a:solidFill>
                  <a:srgbClr val="595959"/>
                </a:solidFill>
                <a:latin typeface="微软雅黑" panose="020B0503020204020204" pitchFamily="34" charset="-122"/>
                <a:ea typeface="微软雅黑" panose="020B0503020204020204" pitchFamily="34" charset="-122"/>
              </a:rPr>
              <a:t>类型更精确，两种浮点数所占存储空间的大小以及取值范围</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变量存储的值不能超出的范围</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如表</a:t>
            </a:r>
            <a:r>
              <a:rPr lang="zh-CN" altLang="en-US" sz="2000" dirty="0">
                <a:solidFill>
                  <a:srgbClr val="595959"/>
                </a:solidFill>
                <a:latin typeface="微软雅黑" panose="020B0503020204020204" pitchFamily="34" charset="-122"/>
                <a:ea typeface="微软雅黑" panose="020B0503020204020204" pitchFamily="34" charset="-122"/>
              </a:rPr>
              <a:t>所示。</a:t>
            </a:r>
            <a:endParaRPr lang="en-US" altLang="zh-CN" sz="2000" dirty="0">
              <a:solidFill>
                <a:srgbClr val="595959"/>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custDataLst>
              <p:tags r:id="rId1"/>
            </p:custDataLst>
          </p:nvPr>
        </p:nvGraphicFramePr>
        <p:xfrm>
          <a:off x="1992937" y="3730784"/>
          <a:ext cx="8338820" cy="1502410"/>
        </p:xfrm>
        <a:graphic>
          <a:graphicData uri="http://schemas.openxmlformats.org/drawingml/2006/table">
            <a:tbl>
              <a:tblPr>
                <a:tableStyleId>{7DF18680-E054-41AD-8BC1-D1AEF772440D}</a:tableStyleId>
              </a:tblPr>
              <a:tblGrid>
                <a:gridCol w="1539240">
                  <a:extLst>
                    <a:ext uri="{9D8B030D-6E8A-4147-A177-3AD203B41FA5}">
                      <a16:colId xmlns:a16="http://schemas.microsoft.com/office/drawing/2014/main" val="20000"/>
                    </a:ext>
                  </a:extLst>
                </a:gridCol>
                <a:gridCol w="2136140">
                  <a:extLst>
                    <a:ext uri="{9D8B030D-6E8A-4147-A177-3AD203B41FA5}">
                      <a16:colId xmlns:a16="http://schemas.microsoft.com/office/drawing/2014/main" val="20001"/>
                    </a:ext>
                  </a:extLst>
                </a:gridCol>
                <a:gridCol w="4663440">
                  <a:extLst>
                    <a:ext uri="{9D8B030D-6E8A-4147-A177-3AD203B41FA5}">
                      <a16:colId xmlns:a16="http://schemas.microsoft.com/office/drawing/2014/main" val="20002"/>
                    </a:ext>
                  </a:extLst>
                </a:gridCol>
              </a:tblGrid>
              <a:tr h="520065">
                <a:tc>
                  <a:txBody>
                    <a:bodyPr/>
                    <a:lstStyle/>
                    <a:p>
                      <a:pPr indent="267970" algn="l">
                        <a:spcAft>
                          <a:spcPts val="0"/>
                        </a:spcAft>
                      </a:pPr>
                      <a:r>
                        <a:rPr lang="en-US" alt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类型名</a:t>
                      </a:r>
                    </a:p>
                  </a:txBody>
                  <a:tcPr marL="68580" marR="68580" marT="0" marB="0" anchor="ctr">
                    <a:solidFill>
                      <a:srgbClr val="F2F2F2"/>
                    </a:solidFill>
                  </a:tcPr>
                </a:tc>
                <a:tc>
                  <a:txBody>
                    <a:bodyPr/>
                    <a:lstStyle/>
                    <a:p>
                      <a:pPr indent="267970" algn="l">
                        <a:spcAft>
                          <a:spcPts val="0"/>
                        </a:spcAft>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sz="1600" b="1" kern="100" dirty="0">
                          <a:solidFill>
                            <a:srgbClr val="595959"/>
                          </a:solidFill>
                          <a:effectLst/>
                          <a:latin typeface="微软雅黑" panose="020B0503020204020204" pitchFamily="34" charset="-122"/>
                          <a:ea typeface="微软雅黑" panose="020B0503020204020204" pitchFamily="34" charset="-122"/>
                        </a:rPr>
                        <a:t>占用空间</a:t>
                      </a:r>
                    </a:p>
                  </a:txBody>
                  <a:tcPr marL="68580" marR="68580" marT="0" marB="0" anchor="ctr">
                    <a:solidFill>
                      <a:srgbClr val="F2F2F2"/>
                    </a:solidFill>
                  </a:tcPr>
                </a:tc>
                <a:tc>
                  <a:txBody>
                    <a:bodyPr/>
                    <a:lstStyle/>
                    <a:p>
                      <a:pPr indent="267970" algn="l">
                        <a:spcAft>
                          <a:spcPts val="0"/>
                        </a:spcAft>
                        <a:buNone/>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altLang="en-US" sz="1600" b="1" kern="100" dirty="0">
                          <a:solidFill>
                            <a:srgbClr val="595959"/>
                          </a:solidFill>
                          <a:effectLst/>
                          <a:latin typeface="微软雅黑" panose="020B0503020204020204" pitchFamily="34" charset="-122"/>
                          <a:ea typeface="微软雅黑" panose="020B0503020204020204" pitchFamily="34" charset="-122"/>
                        </a:rPr>
                        <a:t>取值范围</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float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32位（4个字节）</a:t>
                      </a:r>
                    </a:p>
                  </a:txBody>
                  <a:tcPr marL="68580" marR="68580" marT="0" marB="0">
                    <a:solidFill>
                      <a:srgbClr val="F2F2F2"/>
                    </a:solidFill>
                  </a:tcPr>
                </a:tc>
                <a:tc>
                  <a:txBody>
                    <a:bodyPr/>
                    <a:lstStyle/>
                    <a:p>
                      <a:pPr algn="ctr">
                        <a:lnSpc>
                          <a:spcPct val="150000"/>
                        </a:lnSpc>
                        <a:spcAft>
                          <a:spcPts val="0"/>
                        </a:spcAft>
                        <a:buClrTx/>
                        <a:buSzTx/>
                        <a:buFontTx/>
                        <a:buNone/>
                      </a:pPr>
                      <a:r>
                        <a:rPr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1.4E-45 ～ 3.4E+38,-3.4E+38  ～ -1.4E-45</a:t>
                      </a:r>
                    </a:p>
                  </a:txBody>
                  <a:tcPr marL="68580" marR="68580" marT="0" marB="0">
                    <a:solidFill>
                      <a:srgbClr val="F2F2F2"/>
                    </a:solidFill>
                  </a:tcPr>
                </a:tc>
                <a:extLst>
                  <a:ext uri="{0D108BD9-81ED-4DB2-BD59-A6C34878D82A}">
                    <a16:rowId xmlns:a16="http://schemas.microsoft.com/office/drawing/2014/main" val="10001"/>
                  </a:ext>
                </a:extLst>
              </a:tr>
              <a:tr h="533400">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double</a:t>
                      </a:r>
                    </a:p>
                  </a:txBody>
                  <a:tcPr marL="68580" marR="68580" marT="0" marB="0">
                    <a:solidFill>
                      <a:srgbClr val="F2F2F2"/>
                    </a:solidFill>
                  </a:tcPr>
                </a:tc>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64位（8个字节）</a:t>
                      </a:r>
                    </a:p>
                  </a:txBody>
                  <a:tcPr marL="68580" marR="68580" marT="0" marB="0">
                    <a:solidFill>
                      <a:srgbClr val="F2F2F2"/>
                    </a:solidFill>
                  </a:tcPr>
                </a:tc>
                <a:tc>
                  <a:txBody>
                    <a:bodyPr/>
                    <a:lstStyle/>
                    <a:p>
                      <a:pPr algn="ctr">
                        <a:lnSpc>
                          <a:spcPct val="150000"/>
                        </a:lnSpc>
                        <a:spcAft>
                          <a:spcPts val="0"/>
                        </a:spcAft>
                        <a:buClrTx/>
                        <a:buSzTx/>
                        <a:buFontTx/>
                        <a:buNone/>
                      </a:pPr>
                      <a:r>
                        <a:rPr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4.9E-324 ～ 1.7E+308, -1.7E+308  ～ -4.9E-324</a:t>
                      </a:r>
                    </a:p>
                  </a:txBody>
                  <a:tcPr marL="68580" marR="68580" marT="0" marB="0">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43206" y="1820262"/>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43206" y="2748104"/>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43206" y="3682840"/>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48758" y="1811383"/>
            <a:ext cx="5496560" cy="612775"/>
            <a:chOff x="4315150" y="953426"/>
            <a:chExt cx="4122956" cy="539804"/>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基本语法</a:t>
              </a:r>
            </a:p>
          </p:txBody>
        </p:sp>
        <p:sp>
          <p:nvSpPr>
            <p:cNvPr id="62" name="平行四边形 61"/>
            <p:cNvSpPr/>
            <p:nvPr/>
          </p:nvSpPr>
          <p:spPr>
            <a:xfrm>
              <a:off x="4315150" y="953426"/>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48758" y="2731278"/>
            <a:ext cx="5496560" cy="612775"/>
            <a:chOff x="4315150" y="1647579"/>
            <a:chExt cx="4122956" cy="539804"/>
          </a:xfrm>
        </p:grpSpPr>
        <p:sp>
          <p:nvSpPr>
            <p:cNvPr id="64" name="矩形 63"/>
            <p:cNvSpPr/>
            <p:nvPr/>
          </p:nvSpPr>
          <p:spPr>
            <a:xfrm>
              <a:off x="4840998" y="1730368"/>
              <a:ext cx="3238445" cy="331154"/>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中的变量</a:t>
              </a:r>
              <a:endParaRPr lang="zh-CN" altLang="en-GB"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48758" y="3661187"/>
            <a:ext cx="5496560" cy="612775"/>
            <a:chOff x="4315150" y="2341731"/>
            <a:chExt cx="4122956" cy="539804"/>
          </a:xfrm>
        </p:grpSpPr>
        <p:sp>
          <p:nvSpPr>
            <p:cNvPr id="67" name="矩形 66"/>
            <p:cNvSpPr/>
            <p:nvPr/>
          </p:nvSpPr>
          <p:spPr>
            <a:xfrm>
              <a:off x="4840998" y="2424520"/>
              <a:ext cx="3437543"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Java</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中的运算符</a:t>
              </a:r>
              <a:endParaRPr 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8" name="平行四边形 67"/>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143206" y="4616732"/>
            <a:ext cx="1192190" cy="613062"/>
            <a:chOff x="2215144" y="982844"/>
            <a:chExt cx="1244730" cy="842780"/>
          </a:xfrm>
        </p:grpSpPr>
        <p:sp>
          <p:nvSpPr>
            <p:cNvPr id="22" name="平行四边形 21"/>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0" name="组合 29"/>
          <p:cNvGrpSpPr/>
          <p:nvPr/>
        </p:nvGrpSpPr>
        <p:grpSpPr>
          <a:xfrm>
            <a:off x="4048758" y="4607853"/>
            <a:ext cx="5496560" cy="612775"/>
            <a:chOff x="4315150" y="953426"/>
            <a:chExt cx="4122956" cy="539804"/>
          </a:xfrm>
        </p:grpSpPr>
        <p:sp>
          <p:nvSpPr>
            <p:cNvPr id="31" name="矩形 3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选择结构语句</a:t>
              </a:r>
            </a:p>
          </p:txBody>
        </p:sp>
        <p:sp>
          <p:nvSpPr>
            <p:cNvPr id="32" name="平行四边形 31"/>
            <p:cNvSpPr/>
            <p:nvPr/>
          </p:nvSpPr>
          <p:spPr>
            <a:xfrm>
              <a:off x="4315150" y="953426"/>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变量的数据类型</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custDataLst>
              <p:tags r:id="rId1"/>
            </p:custDataLst>
          </p:nvPr>
        </p:nvPicPr>
        <p:blipFill>
          <a:blip r:embed="rId5"/>
          <a:stretch>
            <a:fillRect/>
          </a:stretch>
        </p:blipFill>
        <p:spPr>
          <a:xfrm>
            <a:off x="1153160" y="3065780"/>
            <a:ext cx="10245090" cy="2679700"/>
          </a:xfrm>
          <a:prstGeom prst="rect">
            <a:avLst/>
          </a:prstGeom>
        </p:spPr>
      </p:pic>
      <p:sp>
        <p:nvSpPr>
          <p:cNvPr id="3" name="矩形 2"/>
          <p:cNvSpPr/>
          <p:nvPr/>
        </p:nvSpPr>
        <p:spPr>
          <a:xfrm>
            <a:off x="1512570" y="3321050"/>
            <a:ext cx="9526270" cy="2168525"/>
          </a:xfrm>
          <a:prstGeom prst="rect">
            <a:avLst/>
          </a:prstGeom>
        </p:spPr>
        <p:txBody>
          <a:bodyPr wrap="square">
            <a:spAutoFit/>
          </a:bodyPr>
          <a:lstStyle/>
          <a:p>
            <a:pPr>
              <a:lnSpc>
                <a:spcPct val="150000"/>
              </a:lnSpc>
            </a:pPr>
            <a:r>
              <a:rPr altLang="zh-CN" sz="1800">
                <a:solidFill>
                  <a:srgbClr val="595959"/>
                </a:solidFill>
                <a:latin typeface="微软雅黑" panose="020B0503020204020204" pitchFamily="34" charset="-122"/>
                <a:ea typeface="微软雅黑" panose="020B0503020204020204" pitchFamily="34" charset="-122"/>
                <a:sym typeface="+mn-ea"/>
              </a:rPr>
              <a:t>float f = 123.4f; 		// 为一个float类型的变量赋值，后面必须加上字母f</a:t>
            </a:r>
          </a:p>
          <a:p>
            <a:pPr>
              <a:lnSpc>
                <a:spcPct val="150000"/>
              </a:lnSpc>
            </a:pPr>
            <a:r>
              <a:rPr altLang="zh-CN" sz="1800">
                <a:solidFill>
                  <a:srgbClr val="595959"/>
                </a:solidFill>
                <a:latin typeface="微软雅黑" panose="020B0503020204020204" pitchFamily="34" charset="-122"/>
                <a:ea typeface="微软雅黑" panose="020B0503020204020204" pitchFamily="34" charset="-122"/>
                <a:sym typeface="+mn-ea"/>
              </a:rPr>
              <a:t>double d1 = 100.1; 		// 为一个double类型的变量赋值，后面可以省略字母d</a:t>
            </a:r>
          </a:p>
          <a:p>
            <a:pPr>
              <a:lnSpc>
                <a:spcPct val="150000"/>
              </a:lnSpc>
            </a:pPr>
            <a:r>
              <a:rPr altLang="zh-CN" sz="1800">
                <a:solidFill>
                  <a:srgbClr val="595959"/>
                </a:solidFill>
                <a:latin typeface="微软雅黑" panose="020B0503020204020204" pitchFamily="34" charset="-122"/>
                <a:ea typeface="微软雅黑" panose="020B0503020204020204" pitchFamily="34" charset="-122"/>
                <a:sym typeface="+mn-ea"/>
              </a:rPr>
              <a:t>double d2 = 199.3d; 	// 为一个double类型的变量赋值，后面可以加上字母d</a:t>
            </a:r>
          </a:p>
          <a:p>
            <a:pPr>
              <a:lnSpc>
                <a:spcPct val="150000"/>
              </a:lnSpc>
            </a:pPr>
            <a:r>
              <a:rPr altLang="zh-CN" sz="1800">
                <a:solidFill>
                  <a:srgbClr val="595959"/>
                </a:solidFill>
                <a:latin typeface="微软雅黑" panose="020B0503020204020204" pitchFamily="34" charset="-122"/>
                <a:ea typeface="微软雅黑" panose="020B0503020204020204" pitchFamily="34" charset="-122"/>
                <a:sym typeface="+mn-ea"/>
              </a:rPr>
              <a:t>float f = 100; 	 		// 声明一个float类型的变量并赋整数值</a:t>
            </a:r>
          </a:p>
          <a:p>
            <a:pPr>
              <a:lnSpc>
                <a:spcPct val="150000"/>
              </a:lnSpc>
            </a:pPr>
            <a:r>
              <a:rPr altLang="zh-CN" sz="1800">
                <a:solidFill>
                  <a:srgbClr val="595959"/>
                </a:solidFill>
                <a:latin typeface="微软雅黑" panose="020B0503020204020204" pitchFamily="34" charset="-122"/>
                <a:ea typeface="微软雅黑" panose="020B0503020204020204" pitchFamily="34" charset="-122"/>
                <a:sym typeface="+mn-ea"/>
              </a:rPr>
              <a:t>double d = 100; 		// 声明一个double类型的变量并赋整数值</a:t>
            </a:r>
          </a:p>
        </p:txBody>
      </p:sp>
      <p:sp>
        <p:nvSpPr>
          <p:cNvPr id="4" name="Chevron 3"/>
          <p:cNvSpPr/>
          <p:nvPr>
            <p:custDataLst>
              <p:tags r:id="rId2"/>
            </p:custDataLst>
          </p:nvPr>
        </p:nvSpPr>
        <p:spPr>
          <a:xfrm>
            <a:off x="1100455" y="1584960"/>
            <a:ext cx="2439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42888" y="172491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浮点数声明方式</a:t>
            </a:r>
          </a:p>
        </p:txBody>
      </p:sp>
      <p:sp>
        <p:nvSpPr>
          <p:cNvPr id="100" name="文本框 99"/>
          <p:cNvSpPr txBox="1"/>
          <p:nvPr/>
        </p:nvSpPr>
        <p:spPr>
          <a:xfrm>
            <a:off x="3634740" y="1185545"/>
            <a:ext cx="7753985" cy="1476375"/>
          </a:xfrm>
          <a:prstGeom prst="rect">
            <a:avLst/>
          </a:prstGeom>
          <a:noFill/>
          <a:ln w="9525">
            <a:noFill/>
          </a:ln>
        </p:spPr>
        <p:txBody>
          <a:bodyPr wrap="square">
            <a:spAutoFit/>
          </a:bodyPr>
          <a:lstStyle/>
          <a:p>
            <a:pPr indent="0" fontAlgn="auto">
              <a:lnSpc>
                <a:spcPct val="150000"/>
              </a:lnSpc>
            </a:pPr>
            <a:r>
              <a:rPr 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float</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类型</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变量值后面必须要加上</a:t>
            </a:r>
            <a:r>
              <a:rPr 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F</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或</a:t>
            </a:r>
            <a:r>
              <a:rPr 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f</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double</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类型</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变量值后面可以加上</a:t>
            </a:r>
            <a:r>
              <a:rPr 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或</a:t>
            </a:r>
            <a:r>
              <a:rPr 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，也可以不加。也可以为一个浮点数类型变量赋予一个整数数值，JVM会自动将整数数值转换为浮点类型的值。</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变量的数据类型</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35"/>
          <p:cNvSpPr txBox="1">
            <a:spLocks noChangeArrowheads="1"/>
          </p:cNvSpPr>
          <p:nvPr/>
        </p:nvSpPr>
        <p:spPr bwMode="auto">
          <a:xfrm>
            <a:off x="1037590" y="1012825"/>
            <a:ext cx="3312795" cy="57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lang="en-US" altLang="zh-CN" sz="2200" b="1" dirty="0">
                <a:solidFill>
                  <a:srgbClr val="595959"/>
                </a:solidFill>
                <a:latin typeface="微软雅黑" panose="020B0503020204020204" pitchFamily="34" charset="-122"/>
                <a:ea typeface="微软雅黑" panose="020B0503020204020204" pitchFamily="34" charset="-122"/>
              </a:rPr>
              <a:t>3.   </a:t>
            </a:r>
            <a:r>
              <a:rPr lang="zh-CN" altLang="en-US" sz="2200" b="1" dirty="0">
                <a:solidFill>
                  <a:srgbClr val="595959"/>
                </a:solidFill>
                <a:latin typeface="微软雅黑" panose="020B0503020204020204" pitchFamily="34" charset="-122"/>
                <a:ea typeface="微软雅黑" panose="020B0503020204020204" pitchFamily="34" charset="-122"/>
              </a:rPr>
              <a:t>字符类型变量</a:t>
            </a:r>
          </a:p>
        </p:txBody>
      </p:sp>
      <p:sp>
        <p:nvSpPr>
          <p:cNvPr id="8" name="TextBox 35"/>
          <p:cNvSpPr txBox="1">
            <a:spLocks noChangeArrowheads="1"/>
          </p:cNvSpPr>
          <p:nvPr/>
        </p:nvSpPr>
        <p:spPr bwMode="auto">
          <a:xfrm>
            <a:off x="1037590" y="1687195"/>
            <a:ext cx="1035113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中，字符型变量用</a:t>
            </a:r>
            <a:r>
              <a:rPr lang="en-US" altLang="zh-CN" sz="2000" dirty="0">
                <a:solidFill>
                  <a:srgbClr val="1369B2"/>
                </a:solidFill>
                <a:latin typeface="微软雅黑" panose="020B0503020204020204" pitchFamily="34" charset="-122"/>
                <a:ea typeface="微软雅黑" panose="020B0503020204020204" pitchFamily="34" charset="-122"/>
              </a:rPr>
              <a:t>char</a:t>
            </a:r>
            <a:r>
              <a:rPr lang="zh-CN" altLang="zh-CN" sz="2000" dirty="0">
                <a:solidFill>
                  <a:srgbClr val="595959"/>
                </a:solidFill>
                <a:latin typeface="微软雅黑" panose="020B0503020204020204" pitchFamily="34" charset="-122"/>
                <a:ea typeface="微软雅黑" panose="020B0503020204020204" pitchFamily="34" charset="-122"/>
              </a:rPr>
              <a:t>表示，用于存储一个单一字符。</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中</a:t>
            </a:r>
            <a:r>
              <a:rPr lang="zh-CN" altLang="zh-CN" sz="2000" dirty="0">
                <a:solidFill>
                  <a:srgbClr val="1369B2"/>
                </a:solidFill>
                <a:latin typeface="微软雅黑" panose="020B0503020204020204" pitchFamily="34" charset="-122"/>
                <a:ea typeface="微软雅黑" panose="020B0503020204020204" pitchFamily="34" charset="-122"/>
              </a:rPr>
              <a:t>每个</a:t>
            </a:r>
            <a:r>
              <a:rPr lang="en-US" altLang="zh-CN" sz="2000" dirty="0">
                <a:solidFill>
                  <a:srgbClr val="1369B2"/>
                </a:solidFill>
                <a:latin typeface="微软雅黑" panose="020B0503020204020204" pitchFamily="34" charset="-122"/>
                <a:ea typeface="微软雅黑" panose="020B0503020204020204" pitchFamily="34" charset="-122"/>
              </a:rPr>
              <a:t>char</a:t>
            </a:r>
            <a:r>
              <a:rPr lang="zh-CN" altLang="zh-CN" sz="2000" dirty="0">
                <a:solidFill>
                  <a:srgbClr val="1369B2"/>
                </a:solidFill>
                <a:latin typeface="微软雅黑" panose="020B0503020204020204" pitchFamily="34" charset="-122"/>
                <a:ea typeface="微软雅黑" panose="020B0503020204020204" pitchFamily="34" charset="-122"/>
              </a:rPr>
              <a:t>类型的字符变量都会占用</a:t>
            </a:r>
            <a:r>
              <a:rPr lang="en-US" altLang="zh-CN" sz="2000" dirty="0">
                <a:solidFill>
                  <a:srgbClr val="1369B2"/>
                </a:solidFill>
                <a:latin typeface="微软雅黑" panose="020B0503020204020204" pitchFamily="34" charset="-122"/>
                <a:ea typeface="微软雅黑" panose="020B0503020204020204" pitchFamily="34" charset="-122"/>
              </a:rPr>
              <a:t>2</a:t>
            </a:r>
            <a:r>
              <a:rPr lang="zh-CN" altLang="zh-CN" sz="2000" dirty="0">
                <a:solidFill>
                  <a:srgbClr val="1369B2"/>
                </a:solidFill>
                <a:latin typeface="微软雅黑" panose="020B0503020204020204" pitchFamily="34" charset="-122"/>
                <a:ea typeface="微软雅黑" panose="020B0503020204020204" pitchFamily="34" charset="-122"/>
              </a:rPr>
              <a:t>个字节</a:t>
            </a:r>
            <a:r>
              <a:rPr lang="zh-CN" altLang="zh-CN" sz="2000" dirty="0">
                <a:solidFill>
                  <a:srgbClr val="595959"/>
                </a:solidFill>
                <a:latin typeface="微软雅黑" panose="020B0503020204020204" pitchFamily="34" charset="-122"/>
                <a:ea typeface="微软雅黑" panose="020B0503020204020204" pitchFamily="34" charset="-122"/>
              </a:rPr>
              <a:t>。在给</a:t>
            </a:r>
            <a:r>
              <a:rPr lang="en-US" altLang="zh-CN" sz="2000" dirty="0">
                <a:solidFill>
                  <a:srgbClr val="595959"/>
                </a:solidFill>
                <a:latin typeface="微软雅黑" panose="020B0503020204020204" pitchFamily="34" charset="-122"/>
                <a:ea typeface="微软雅黑" panose="020B0503020204020204" pitchFamily="34" charset="-122"/>
              </a:rPr>
              <a:t>char</a:t>
            </a:r>
            <a:r>
              <a:rPr lang="zh-CN" altLang="zh-CN" sz="2000" dirty="0">
                <a:solidFill>
                  <a:srgbClr val="595959"/>
                </a:solidFill>
                <a:latin typeface="微软雅黑" panose="020B0503020204020204" pitchFamily="34" charset="-122"/>
                <a:ea typeface="微软雅黑" panose="020B0503020204020204" pitchFamily="34" charset="-122"/>
              </a:rPr>
              <a:t>类型的变量赋值时，需要用一对</a:t>
            </a:r>
            <a:r>
              <a:rPr lang="zh-CN" altLang="zh-CN" sz="2000" dirty="0">
                <a:solidFill>
                  <a:srgbClr val="1369B2"/>
                </a:solidFill>
                <a:latin typeface="微软雅黑" panose="020B0503020204020204" pitchFamily="34" charset="-122"/>
                <a:ea typeface="微软雅黑" panose="020B0503020204020204" pitchFamily="34" charset="-122"/>
              </a:rPr>
              <a:t>英文半角格式</a:t>
            </a:r>
            <a:r>
              <a:rPr lang="zh-CN" altLang="zh-CN" sz="2000" dirty="0">
                <a:solidFill>
                  <a:srgbClr val="595959"/>
                </a:solidFill>
                <a:latin typeface="微软雅黑" panose="020B0503020204020204" pitchFamily="34" charset="-122"/>
                <a:ea typeface="微软雅黑" panose="020B0503020204020204" pitchFamily="34" charset="-122"/>
              </a:rPr>
              <a:t>的</a:t>
            </a:r>
            <a:r>
              <a:rPr lang="zh-CN" altLang="zh-CN" sz="2000" dirty="0">
                <a:solidFill>
                  <a:srgbClr val="1369B2"/>
                </a:solidFill>
                <a:latin typeface="微软雅黑" panose="020B0503020204020204" pitchFamily="34" charset="-122"/>
                <a:ea typeface="微软雅黑" panose="020B0503020204020204" pitchFamily="34" charset="-122"/>
              </a:rPr>
              <a:t>单引号</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）把字符括起来，如</a:t>
            </a:r>
            <a:r>
              <a:rPr lang="en-US" altLang="zh-CN" sz="2000" dirty="0">
                <a:solidFill>
                  <a:srgbClr val="595959"/>
                </a:solidFill>
                <a:latin typeface="微软雅黑" panose="020B0503020204020204" pitchFamily="34" charset="-122"/>
                <a:ea typeface="微软雅黑" panose="020B0503020204020204" pitchFamily="34" charset="-122"/>
              </a:rPr>
              <a:t>'a'</a:t>
            </a:r>
            <a:r>
              <a:rPr lang="zh-CN" altLang="zh-CN"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indent="0" algn="just" fontAlgn="auto">
              <a:lnSpc>
                <a:spcPct val="150000"/>
              </a:lnSpc>
            </a:pPr>
            <a:endParaRPr lang="zh-CN" altLang="zh-CN" sz="2000" dirty="0">
              <a:solidFill>
                <a:srgbClr val="595959"/>
              </a:solidFill>
              <a:latin typeface="微软雅黑" panose="020B0503020204020204" pitchFamily="34" charset="-122"/>
              <a:ea typeface="微软雅黑" panose="020B0503020204020204" pitchFamily="34" charset="-122"/>
            </a:endParaRPr>
          </a:p>
          <a:p>
            <a:pPr indent="0"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定义字符型变量，具体示例如下。</a:t>
            </a:r>
          </a:p>
        </p:txBody>
      </p:sp>
      <p:pic>
        <p:nvPicPr>
          <p:cNvPr id="2" name="图片 1"/>
          <p:cNvPicPr>
            <a:picLocks noChangeAspect="1"/>
          </p:cNvPicPr>
          <p:nvPr>
            <p:custDataLst>
              <p:tags r:id="rId1"/>
            </p:custDataLst>
          </p:nvPr>
        </p:nvPicPr>
        <p:blipFill>
          <a:blip r:embed="rId4"/>
          <a:stretch>
            <a:fillRect/>
          </a:stretch>
        </p:blipFill>
        <p:spPr>
          <a:xfrm>
            <a:off x="1143635" y="4227830"/>
            <a:ext cx="10245090" cy="1390015"/>
          </a:xfrm>
          <a:prstGeom prst="rect">
            <a:avLst/>
          </a:prstGeom>
        </p:spPr>
      </p:pic>
      <p:sp>
        <p:nvSpPr>
          <p:cNvPr id="3" name="矩形 2"/>
          <p:cNvSpPr/>
          <p:nvPr/>
        </p:nvSpPr>
        <p:spPr>
          <a:xfrm>
            <a:off x="1512570" y="4441190"/>
            <a:ext cx="9526270" cy="922020"/>
          </a:xfrm>
          <a:prstGeom prst="rect">
            <a:avLst/>
          </a:prstGeom>
        </p:spPr>
        <p:txBody>
          <a:bodyPr wrap="square">
            <a:spAutoFit/>
          </a:bodyPr>
          <a:lstStyle/>
          <a:p>
            <a:pPr>
              <a:lnSpc>
                <a:spcPct val="150000"/>
              </a:lnSpc>
            </a:pPr>
            <a:r>
              <a:rPr altLang="zh-CN" sz="1800">
                <a:solidFill>
                  <a:srgbClr val="595959"/>
                </a:solidFill>
                <a:latin typeface="微软雅黑" panose="020B0503020204020204" pitchFamily="34" charset="-122"/>
                <a:ea typeface="微软雅黑" panose="020B0503020204020204" pitchFamily="34" charset="-122"/>
                <a:sym typeface="+mn-ea"/>
              </a:rPr>
              <a:t>char c = 'a'; 	// 为一个char类型的变量赋值字符a</a:t>
            </a:r>
          </a:p>
          <a:p>
            <a:pPr>
              <a:lnSpc>
                <a:spcPct val="150000"/>
              </a:lnSpc>
            </a:pPr>
            <a:r>
              <a:rPr altLang="zh-CN" sz="1800">
                <a:solidFill>
                  <a:srgbClr val="595959"/>
                </a:solidFill>
                <a:latin typeface="微软雅黑" panose="020B0503020204020204" pitchFamily="34" charset="-122"/>
                <a:ea typeface="微软雅黑" panose="020B0503020204020204" pitchFamily="34" charset="-122"/>
                <a:sym typeface="+mn-ea"/>
              </a:rPr>
              <a:t>char ch = 97; 	// 为一个char类型的变量赋值整数97，相当于赋值字符a</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变量的数据类型</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35"/>
          <p:cNvSpPr txBox="1">
            <a:spLocks noChangeArrowheads="1"/>
          </p:cNvSpPr>
          <p:nvPr/>
        </p:nvSpPr>
        <p:spPr bwMode="auto">
          <a:xfrm>
            <a:off x="1037590" y="1012825"/>
            <a:ext cx="3312795" cy="57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lang="en-US" altLang="zh-CN" sz="2200" b="1" dirty="0">
                <a:solidFill>
                  <a:srgbClr val="595959"/>
                </a:solidFill>
                <a:latin typeface="微软雅黑" panose="020B0503020204020204" pitchFamily="34" charset="-122"/>
                <a:ea typeface="微软雅黑" panose="020B0503020204020204" pitchFamily="34" charset="-122"/>
              </a:rPr>
              <a:t>4.   </a:t>
            </a:r>
            <a:r>
              <a:rPr lang="zh-CN" altLang="en-US" sz="2200" b="1" dirty="0">
                <a:solidFill>
                  <a:srgbClr val="595959"/>
                </a:solidFill>
                <a:latin typeface="微软雅黑" panose="020B0503020204020204" pitchFamily="34" charset="-122"/>
                <a:ea typeface="微软雅黑" panose="020B0503020204020204" pitchFamily="34" charset="-122"/>
              </a:rPr>
              <a:t>布尔类型变量</a:t>
            </a:r>
          </a:p>
        </p:txBody>
      </p:sp>
      <p:sp>
        <p:nvSpPr>
          <p:cNvPr id="8" name="TextBox 35"/>
          <p:cNvSpPr txBox="1">
            <a:spLocks noChangeArrowheads="1"/>
          </p:cNvSpPr>
          <p:nvPr/>
        </p:nvSpPr>
        <p:spPr bwMode="auto">
          <a:xfrm>
            <a:off x="1037590" y="1758950"/>
            <a:ext cx="10351135"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中，使用</a:t>
            </a:r>
            <a:r>
              <a:rPr lang="en-US" altLang="zh-CN" sz="2000" dirty="0" err="1">
                <a:solidFill>
                  <a:srgbClr val="1369B2"/>
                </a:solidFill>
                <a:latin typeface="微软雅黑" panose="020B0503020204020204" pitchFamily="34" charset="-122"/>
                <a:ea typeface="微软雅黑" panose="020B0503020204020204" pitchFamily="34" charset="-122"/>
              </a:rPr>
              <a:t>boolean</a:t>
            </a:r>
            <a:r>
              <a:rPr lang="zh-CN" altLang="zh-CN" sz="2000" dirty="0">
                <a:solidFill>
                  <a:srgbClr val="595959"/>
                </a:solidFill>
                <a:latin typeface="微软雅黑" panose="020B0503020204020204" pitchFamily="34" charset="-122"/>
                <a:ea typeface="微软雅黑" panose="020B0503020204020204" pitchFamily="34" charset="-122"/>
              </a:rPr>
              <a:t>定义布尔型变量，布尔型变量只有</a:t>
            </a:r>
            <a:r>
              <a:rPr lang="en-US" altLang="zh-CN" sz="2000" dirty="0">
                <a:solidFill>
                  <a:srgbClr val="1369B2"/>
                </a:solidFill>
                <a:latin typeface="微软雅黑" panose="020B0503020204020204" pitchFamily="34" charset="-122"/>
                <a:ea typeface="微软雅黑" panose="020B0503020204020204" pitchFamily="34" charset="-122"/>
              </a:rPr>
              <a:t>true</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false</a:t>
            </a:r>
            <a:r>
              <a:rPr lang="zh-CN" altLang="zh-CN" sz="2000" dirty="0">
                <a:solidFill>
                  <a:srgbClr val="595959"/>
                </a:solidFill>
                <a:latin typeface="微软雅黑" panose="020B0503020204020204" pitchFamily="34" charset="-122"/>
                <a:ea typeface="微软雅黑" panose="020B0503020204020204" pitchFamily="34" charset="-122"/>
              </a:rPr>
              <a:t>两个值</a:t>
            </a:r>
            <a:r>
              <a:rPr lang="zh-CN" altLang="en-US" sz="2000" dirty="0">
                <a:solidFill>
                  <a:srgbClr val="595959"/>
                </a:solidFill>
                <a:latin typeface="微软雅黑" panose="020B0503020204020204" pitchFamily="34" charset="-122"/>
                <a:ea typeface="微软雅黑" panose="020B0503020204020204" pitchFamily="34" charset="-122"/>
              </a:rPr>
              <a:t>。</a:t>
            </a:r>
          </a:p>
          <a:p>
            <a:pPr indent="0" algn="just" fontAlgn="auto">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endParaRPr>
          </a:p>
          <a:p>
            <a:pPr indent="0"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定义字符型变量，具体示例如下。</a:t>
            </a:r>
          </a:p>
        </p:txBody>
      </p:sp>
      <p:pic>
        <p:nvPicPr>
          <p:cNvPr id="2" name="图片 1"/>
          <p:cNvPicPr>
            <a:picLocks noChangeAspect="1"/>
          </p:cNvPicPr>
          <p:nvPr>
            <p:custDataLst>
              <p:tags r:id="rId1"/>
            </p:custDataLst>
          </p:nvPr>
        </p:nvPicPr>
        <p:blipFill>
          <a:blip r:embed="rId4"/>
          <a:stretch>
            <a:fillRect/>
          </a:stretch>
        </p:blipFill>
        <p:spPr>
          <a:xfrm>
            <a:off x="1143635" y="3940810"/>
            <a:ext cx="10245090" cy="1390015"/>
          </a:xfrm>
          <a:prstGeom prst="rect">
            <a:avLst/>
          </a:prstGeom>
        </p:spPr>
      </p:pic>
      <p:sp>
        <p:nvSpPr>
          <p:cNvPr id="3" name="矩形 2"/>
          <p:cNvSpPr/>
          <p:nvPr/>
        </p:nvSpPr>
        <p:spPr>
          <a:xfrm>
            <a:off x="1512570" y="4154170"/>
            <a:ext cx="9526270" cy="922020"/>
          </a:xfrm>
          <a:prstGeom prst="rect">
            <a:avLst/>
          </a:prstGeom>
        </p:spPr>
        <p:txBody>
          <a:bodyPr wrap="square">
            <a:spAutoFit/>
          </a:bodyPr>
          <a:lstStyle/>
          <a:p>
            <a:pPr>
              <a:lnSpc>
                <a:spcPct val="150000"/>
              </a:lnSpc>
            </a:pPr>
            <a:r>
              <a:rPr altLang="zh-CN" sz="1800">
                <a:solidFill>
                  <a:srgbClr val="595959"/>
                </a:solidFill>
                <a:latin typeface="微软雅黑" panose="020B0503020204020204" pitchFamily="34" charset="-122"/>
                <a:ea typeface="微软雅黑" panose="020B0503020204020204" pitchFamily="34" charset="-122"/>
                <a:sym typeface="+mn-ea"/>
              </a:rPr>
              <a:t>boolean flag = false;	 // 定义一个</a:t>
            </a:r>
            <a:r>
              <a:rPr lang="zh-CN" sz="1800">
                <a:solidFill>
                  <a:srgbClr val="595959"/>
                </a:solidFill>
                <a:latin typeface="微软雅黑" panose="020B0503020204020204" pitchFamily="34" charset="-122"/>
                <a:ea typeface="微软雅黑" panose="020B0503020204020204" pitchFamily="34" charset="-122"/>
                <a:sym typeface="+mn-ea"/>
              </a:rPr>
              <a:t>布尔</a:t>
            </a:r>
            <a:r>
              <a:rPr altLang="zh-CN" sz="1800">
                <a:solidFill>
                  <a:srgbClr val="595959"/>
                </a:solidFill>
                <a:latin typeface="微软雅黑" panose="020B0503020204020204" pitchFamily="34" charset="-122"/>
                <a:ea typeface="微软雅黑" panose="020B0503020204020204" pitchFamily="34" charset="-122"/>
                <a:sym typeface="+mn-ea"/>
              </a:rPr>
              <a:t>型的变量flag，初始值为false</a:t>
            </a:r>
          </a:p>
          <a:p>
            <a:pPr>
              <a:lnSpc>
                <a:spcPct val="150000"/>
              </a:lnSpc>
            </a:pPr>
            <a:r>
              <a:rPr altLang="zh-CN" sz="1800">
                <a:solidFill>
                  <a:srgbClr val="595959"/>
                </a:solidFill>
                <a:latin typeface="微软雅黑" panose="020B0503020204020204" pitchFamily="34" charset="-122"/>
                <a:ea typeface="微软雅黑" panose="020B0503020204020204" pitchFamily="34" charset="-122"/>
                <a:sym typeface="+mn-ea"/>
              </a:rPr>
              <a:t>flag = true; 	 // 改变变量flag的值为true</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变量的类型转换</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033395"/>
            <a:ext cx="5489575" cy="1043940"/>
            <a:chOff x="8472" y="5681"/>
            <a:chExt cx="8645" cy="1644"/>
          </a:xfrm>
        </p:grpSpPr>
        <p:sp>
          <p:nvSpPr>
            <p:cNvPr id="15" name="TextBox 35"/>
            <p:cNvSpPr txBox="1">
              <a:spLocks noChangeArrowheads="1"/>
            </p:cNvSpPr>
            <p:nvPr/>
          </p:nvSpPr>
          <p:spPr bwMode="auto">
            <a:xfrm>
              <a:off x="9159" y="5681"/>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变量的类型转换，</a:t>
              </a:r>
              <a:r>
                <a:rPr lang="zh-CN" altLang="en-US" sz="2000" dirty="0">
                  <a:solidFill>
                    <a:srgbClr val="595959"/>
                  </a:solidFill>
                  <a:latin typeface="微软雅黑" panose="020B0503020204020204" pitchFamily="34" charset="-122"/>
                  <a:ea typeface="微软雅黑" panose="020B0503020204020204" pitchFamily="34" charset="-122"/>
                </a:rPr>
                <a:t>能够对变量进行</a:t>
              </a:r>
              <a:r>
                <a:rPr lang="zh-CN" altLang="en-US" sz="2000" dirty="0">
                  <a:solidFill>
                    <a:srgbClr val="1369B2"/>
                  </a:solidFill>
                  <a:latin typeface="微软雅黑" panose="020B0503020204020204" pitchFamily="34" charset="-122"/>
                  <a:ea typeface="微软雅黑" panose="020B0503020204020204" pitchFamily="34" charset="-122"/>
                </a:rPr>
                <a:t>自动类型转换</a:t>
              </a:r>
              <a:r>
                <a:rPr lang="zh-CN" altLang="en-US" sz="2000" dirty="0">
                  <a:solidFill>
                    <a:srgbClr val="595959"/>
                  </a:solidFill>
                  <a:latin typeface="微软雅黑" panose="020B0503020204020204" pitchFamily="34" charset="-122"/>
                  <a:ea typeface="微软雅黑" panose="020B0503020204020204" pitchFamily="34" charset="-122"/>
                </a:rPr>
                <a:t>和</a:t>
              </a:r>
              <a:r>
                <a:rPr lang="zh-CN" altLang="en-US" sz="2000" dirty="0">
                  <a:solidFill>
                    <a:srgbClr val="1369B2"/>
                  </a:solidFill>
                  <a:latin typeface="微软雅黑" panose="020B0503020204020204" pitchFamily="34" charset="-122"/>
                  <a:ea typeface="微软雅黑" panose="020B0503020204020204" pitchFamily="34" charset="-122"/>
                </a:rPr>
                <a:t>强制类型转换</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变量的类型转换</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35"/>
          <p:cNvSpPr txBox="1">
            <a:spLocks noChangeArrowheads="1"/>
          </p:cNvSpPr>
          <p:nvPr/>
        </p:nvSpPr>
        <p:spPr bwMode="auto">
          <a:xfrm>
            <a:off x="1037590" y="1012825"/>
            <a:ext cx="331279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lang="en-US" altLang="zh-CN" sz="2000" b="1" dirty="0">
                <a:solidFill>
                  <a:srgbClr val="595959"/>
                </a:solidFill>
                <a:latin typeface="微软雅黑" panose="020B0503020204020204" pitchFamily="34" charset="-122"/>
                <a:ea typeface="微软雅黑" panose="020B0503020204020204" pitchFamily="34" charset="-122"/>
              </a:rPr>
              <a:t>1.   </a:t>
            </a:r>
            <a:r>
              <a:rPr lang="zh-CN" altLang="en-US" sz="2000" b="1" dirty="0">
                <a:solidFill>
                  <a:srgbClr val="595959"/>
                </a:solidFill>
                <a:latin typeface="微软雅黑" panose="020B0503020204020204" pitchFamily="34" charset="-122"/>
                <a:ea typeface="微软雅黑" panose="020B0503020204020204" pitchFamily="34" charset="-122"/>
              </a:rPr>
              <a:t>自动类型转换</a:t>
            </a:r>
          </a:p>
        </p:txBody>
      </p:sp>
      <p:sp>
        <p:nvSpPr>
          <p:cNvPr id="9" name="TextBox 35"/>
          <p:cNvSpPr txBox="1">
            <a:spLocks noChangeArrowheads="1"/>
          </p:cNvSpPr>
          <p:nvPr/>
        </p:nvSpPr>
        <p:spPr bwMode="auto">
          <a:xfrm>
            <a:off x="996315" y="1783715"/>
            <a:ext cx="10404475" cy="289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rPr>
              <a:t>自动类型转换</a:t>
            </a:r>
            <a:r>
              <a:rPr lang="zh-CN" altLang="zh-CN" sz="2000" dirty="0">
                <a:solidFill>
                  <a:srgbClr val="595959"/>
                </a:solidFill>
                <a:latin typeface="微软雅黑" panose="020B0503020204020204" pitchFamily="34" charset="-122"/>
                <a:ea typeface="微软雅黑" panose="020B0503020204020204" pitchFamily="34" charset="-122"/>
              </a:rPr>
              <a:t>也叫</a:t>
            </a:r>
            <a:r>
              <a:rPr lang="zh-CN" altLang="zh-CN" sz="2000" dirty="0">
                <a:solidFill>
                  <a:srgbClr val="1369B2"/>
                </a:solidFill>
                <a:latin typeface="微软雅黑" panose="020B0503020204020204" pitchFamily="34" charset="-122"/>
                <a:ea typeface="微软雅黑" panose="020B0503020204020204" pitchFamily="34" charset="-122"/>
              </a:rPr>
              <a:t>隐式类型转换</a:t>
            </a:r>
            <a:r>
              <a:rPr lang="zh-CN" altLang="zh-CN" sz="2000" dirty="0">
                <a:solidFill>
                  <a:srgbClr val="595959"/>
                </a:solidFill>
                <a:latin typeface="微软雅黑" panose="020B0503020204020204" pitchFamily="34" charset="-122"/>
                <a:ea typeface="微软雅黑" panose="020B0503020204020204" pitchFamily="34" charset="-122"/>
              </a:rPr>
              <a:t>，指的是两种数据类型在转换的过程中不需要显式地进行声明，由编译器自动完成。自动类型转换必须同时满足以下两个条件</a:t>
            </a:r>
            <a:r>
              <a:rPr lang="zh-CN" altLang="en-US"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indent="0" algn="just" fontAlgn="auto">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endParaRP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两种数据类型彼此兼容</a:t>
            </a:r>
            <a:r>
              <a:rPr lang="zh-CN" altLang="zh-CN" sz="2000" dirty="0">
                <a:solidFill>
                  <a:srgbClr val="595959"/>
                </a:solidFill>
                <a:latin typeface="微软雅黑" panose="020B0503020204020204" pitchFamily="34" charset="-122"/>
                <a:ea typeface="微软雅黑" panose="020B0503020204020204" pitchFamily="34" charset="-122"/>
              </a:rPr>
              <a:t>。</a:t>
            </a:r>
          </a:p>
          <a:p>
            <a:pPr indent="0" fontAlgn="auto">
              <a:lnSpc>
                <a:spcPct val="150000"/>
              </a:lnSpc>
            </a:pPr>
            <a:endParaRPr lang="zh-CN" altLang="zh-CN" sz="2000" dirty="0">
              <a:solidFill>
                <a:srgbClr val="595959"/>
              </a:solidFill>
              <a:latin typeface="微软雅黑" panose="020B0503020204020204" pitchFamily="34" charset="-122"/>
              <a:ea typeface="微软雅黑" panose="020B0503020204020204" pitchFamily="34" charset="-122"/>
            </a:endParaRP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目标类型的取值范围大于源类型的取值范围</a:t>
            </a:r>
            <a:r>
              <a:rPr lang="zh-CN" altLang="zh-CN" sz="20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变量的类型转换</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1143635" y="4312285"/>
            <a:ext cx="10179050" cy="147637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使用</a:t>
            </a:r>
            <a:r>
              <a:rPr lang="en-US" altLang="zh-CN" sz="2000" dirty="0">
                <a:solidFill>
                  <a:srgbClr val="595959"/>
                </a:solidFill>
                <a:latin typeface="微软雅黑" panose="020B0503020204020204" pitchFamily="34" charset="-122"/>
                <a:ea typeface="微软雅黑" panose="020B0503020204020204" pitchFamily="34" charset="-122"/>
              </a:rPr>
              <a:t>byte</a:t>
            </a:r>
            <a:r>
              <a:rPr lang="zh-CN" altLang="zh-CN" sz="2000" dirty="0">
                <a:solidFill>
                  <a:srgbClr val="595959"/>
                </a:solidFill>
                <a:latin typeface="微软雅黑" panose="020B0503020204020204" pitchFamily="34" charset="-122"/>
                <a:ea typeface="微软雅黑" panose="020B0503020204020204" pitchFamily="34" charset="-122"/>
              </a:rPr>
              <a:t>类型的变量</a:t>
            </a:r>
            <a:r>
              <a:rPr lang="en-US" altLang="zh-CN" sz="2000" dirty="0">
                <a:solidFill>
                  <a:srgbClr val="595959"/>
                </a:solidFill>
                <a:latin typeface="微软雅黑" panose="020B0503020204020204" pitchFamily="34" charset="-122"/>
                <a:ea typeface="微软雅黑" panose="020B0503020204020204" pitchFamily="34" charset="-122"/>
              </a:rPr>
              <a:t>b</a:t>
            </a:r>
            <a:r>
              <a:rPr lang="zh-CN" altLang="zh-CN" sz="2000" dirty="0">
                <a:solidFill>
                  <a:srgbClr val="595959"/>
                </a:solidFill>
                <a:latin typeface="微软雅黑" panose="020B0503020204020204" pitchFamily="34" charset="-122"/>
                <a:ea typeface="微软雅黑" panose="020B0503020204020204" pitchFamily="34" charset="-122"/>
              </a:rPr>
              <a:t>为</a:t>
            </a:r>
            <a:r>
              <a:rPr lang="en-US" altLang="zh-CN" sz="2000" dirty="0" err="1">
                <a:solidFill>
                  <a:srgbClr val="595959"/>
                </a:solidFill>
                <a:latin typeface="微软雅黑" panose="020B0503020204020204" pitchFamily="34" charset="-122"/>
                <a:ea typeface="微软雅黑" panose="020B0503020204020204" pitchFamily="34" charset="-122"/>
              </a:rPr>
              <a:t>int</a:t>
            </a:r>
            <a:r>
              <a:rPr lang="zh-CN" altLang="zh-CN" sz="2000" dirty="0">
                <a:solidFill>
                  <a:srgbClr val="595959"/>
                </a:solidFill>
                <a:latin typeface="微软雅黑" panose="020B0503020204020204" pitchFamily="34" charset="-122"/>
                <a:ea typeface="微软雅黑" panose="020B0503020204020204" pitchFamily="34" charset="-122"/>
              </a:rPr>
              <a:t>类型的变量</a:t>
            </a:r>
            <a:r>
              <a:rPr lang="en-US" altLang="zh-CN" sz="2000" dirty="0">
                <a:solidFill>
                  <a:srgbClr val="595959"/>
                </a:solidFill>
                <a:latin typeface="微软雅黑" panose="020B0503020204020204" pitchFamily="34" charset="-122"/>
                <a:ea typeface="微软雅黑" panose="020B0503020204020204" pitchFamily="34" charset="-122"/>
              </a:rPr>
              <a:t>x</a:t>
            </a:r>
            <a:r>
              <a:rPr lang="zh-CN" altLang="zh-CN" sz="2000" dirty="0">
                <a:solidFill>
                  <a:srgbClr val="595959"/>
                </a:solidFill>
                <a:latin typeface="微软雅黑" panose="020B0503020204020204" pitchFamily="34" charset="-122"/>
                <a:ea typeface="微软雅黑" panose="020B0503020204020204" pitchFamily="34" charset="-122"/>
              </a:rPr>
              <a:t>赋值，由于</a:t>
            </a:r>
            <a:r>
              <a:rPr lang="en-US" altLang="zh-CN" sz="2000" dirty="0" err="1">
                <a:solidFill>
                  <a:srgbClr val="595959"/>
                </a:solidFill>
                <a:latin typeface="微软雅黑" panose="020B0503020204020204" pitchFamily="34" charset="-122"/>
                <a:ea typeface="微软雅黑" panose="020B0503020204020204" pitchFamily="34" charset="-122"/>
              </a:rPr>
              <a:t>int</a:t>
            </a:r>
            <a:r>
              <a:rPr lang="zh-CN" altLang="zh-CN" sz="2000" dirty="0">
                <a:solidFill>
                  <a:srgbClr val="595959"/>
                </a:solidFill>
                <a:latin typeface="微软雅黑" panose="020B0503020204020204" pitchFamily="34" charset="-122"/>
                <a:ea typeface="微软雅黑" panose="020B0503020204020204" pitchFamily="34" charset="-122"/>
              </a:rPr>
              <a:t>类型的取值范围大于</a:t>
            </a:r>
            <a:r>
              <a:rPr lang="en-US" altLang="zh-CN" sz="2000" dirty="0">
                <a:solidFill>
                  <a:srgbClr val="595959"/>
                </a:solidFill>
                <a:latin typeface="微软雅黑" panose="020B0503020204020204" pitchFamily="34" charset="-122"/>
                <a:ea typeface="微软雅黑" panose="020B0503020204020204" pitchFamily="34" charset="-122"/>
              </a:rPr>
              <a:t>byte</a:t>
            </a:r>
            <a:r>
              <a:rPr lang="zh-CN" altLang="zh-CN" sz="2000" dirty="0">
                <a:solidFill>
                  <a:srgbClr val="595959"/>
                </a:solidFill>
                <a:latin typeface="微软雅黑" panose="020B0503020204020204" pitchFamily="34" charset="-122"/>
                <a:ea typeface="微软雅黑" panose="020B0503020204020204" pitchFamily="34" charset="-122"/>
              </a:rPr>
              <a:t>类型的取值范围，编译器在赋值过程中不会造成数据丢失，所以编译器能够自动完成这种转换，在编译时不报告任何错误。</a:t>
            </a:r>
          </a:p>
        </p:txBody>
      </p:sp>
      <p:sp>
        <p:nvSpPr>
          <p:cNvPr id="4" name="Chevron 3"/>
          <p:cNvSpPr/>
          <p:nvPr>
            <p:custDataLst>
              <p:tags r:id="rId1"/>
            </p:custDataLst>
          </p:nvPr>
        </p:nvSpPr>
        <p:spPr>
          <a:xfrm>
            <a:off x="1116965" y="1369695"/>
            <a:ext cx="2714625" cy="741380"/>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42888" y="1509654"/>
            <a:ext cx="2214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自动类型转换</a:t>
            </a:r>
            <a:r>
              <a:rPr lang="zh-CN" altLang="en-US" sz="2000" dirty="0">
                <a:solidFill>
                  <a:srgbClr val="1369B2"/>
                </a:solidFill>
                <a:latin typeface="微软雅黑" panose="020B0503020204020204" pitchFamily="34" charset="-122"/>
                <a:ea typeface="微软雅黑" panose="020B0503020204020204" pitchFamily="34" charset="-122"/>
                <a:sym typeface="+mn-ea"/>
              </a:rPr>
              <a:t>举例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2"/>
            </p:custDataLst>
          </p:nvPr>
        </p:nvPicPr>
        <p:blipFill>
          <a:blip r:embed="rId5"/>
          <a:stretch>
            <a:fillRect/>
          </a:stretch>
        </p:blipFill>
        <p:spPr>
          <a:xfrm>
            <a:off x="2527300" y="2723515"/>
            <a:ext cx="6141720" cy="1411605"/>
          </a:xfrm>
          <a:prstGeom prst="rect">
            <a:avLst/>
          </a:prstGeom>
        </p:spPr>
      </p:pic>
      <p:sp>
        <p:nvSpPr>
          <p:cNvPr id="9" name="矩形 8"/>
          <p:cNvSpPr/>
          <p:nvPr/>
        </p:nvSpPr>
        <p:spPr>
          <a:xfrm>
            <a:off x="3524250" y="2941320"/>
            <a:ext cx="4621530" cy="922020"/>
          </a:xfrm>
          <a:prstGeom prst="rect">
            <a:avLst/>
          </a:prstGeom>
        </p:spPr>
        <p:txBody>
          <a:bodyPr wrap="square">
            <a:spAutoFit/>
          </a:bodyPr>
          <a:lstStyle/>
          <a:p>
            <a:pPr lvl="1">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sym typeface="+mn-ea"/>
              </a:rPr>
              <a:t>byte b = 3;</a:t>
            </a:r>
            <a:endParaRPr lang="zh-CN" altLang="zh-CN" sz="1800" dirty="0">
              <a:solidFill>
                <a:srgbClr val="595959"/>
              </a:solidFill>
              <a:latin typeface="微软雅黑" panose="020B0503020204020204" pitchFamily="34" charset="-122"/>
              <a:ea typeface="微软雅黑" panose="020B0503020204020204" pitchFamily="34" charset="-122"/>
            </a:endParaRPr>
          </a:p>
          <a:p>
            <a:pPr lvl="1">
              <a:lnSpc>
                <a:spcPct val="150000"/>
              </a:lnSpc>
            </a:pPr>
            <a:r>
              <a:rPr lang="en-US" altLang="zh-CN" sz="1800" dirty="0" err="1">
                <a:solidFill>
                  <a:srgbClr val="595959"/>
                </a:solidFill>
                <a:latin typeface="微软雅黑" panose="020B0503020204020204" pitchFamily="34" charset="-122"/>
                <a:ea typeface="微软雅黑" panose="020B0503020204020204" pitchFamily="34" charset="-122"/>
                <a:sym typeface="+mn-ea"/>
              </a:rPr>
              <a:t>int</a:t>
            </a:r>
            <a:r>
              <a:rPr lang="en-US" altLang="zh-CN" sz="1800" dirty="0">
                <a:solidFill>
                  <a:srgbClr val="595959"/>
                </a:solidFill>
                <a:latin typeface="微软雅黑" panose="020B0503020204020204" pitchFamily="34" charset="-122"/>
                <a:ea typeface="微软雅黑" panose="020B0503020204020204" pitchFamily="34" charset="-122"/>
                <a:sym typeface="+mn-ea"/>
              </a:rPr>
              <a:t> x = b;  </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变量的类型转换</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3503930" y="911860"/>
            <a:ext cx="7765415" cy="1014730"/>
          </a:xfrm>
          <a:prstGeom prst="rect">
            <a:avLst/>
          </a:prstGeom>
          <a:noFill/>
        </p:spPr>
        <p:txBody>
          <a:bodyPr wrap="square" rtlCol="0">
            <a:spAutoFit/>
          </a:bodyPr>
          <a:lstStyle/>
          <a:p>
            <a:pPr indent="0"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很多类型之间可以进行</a:t>
            </a:r>
            <a:r>
              <a:rPr lang="zh-CN" altLang="zh-CN" sz="2000" dirty="0">
                <a:solidFill>
                  <a:srgbClr val="1369B2"/>
                </a:solidFill>
                <a:latin typeface="微软雅黑" panose="020B0503020204020204" pitchFamily="34" charset="-122"/>
                <a:ea typeface="微软雅黑" panose="020B0503020204020204" pitchFamily="34" charset="-122"/>
              </a:rPr>
              <a:t>自动类型转换</a:t>
            </a:r>
            <a:r>
              <a:rPr lang="zh-CN" altLang="zh-CN" sz="2000" dirty="0">
                <a:solidFill>
                  <a:srgbClr val="595959"/>
                </a:solidFill>
                <a:latin typeface="微软雅黑" panose="020B0503020204020204" pitchFamily="34" charset="-122"/>
                <a:ea typeface="微软雅黑" panose="020B0503020204020204" pitchFamily="34" charset="-122"/>
              </a:rPr>
              <a:t>。下面列出</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zh-CN" sz="2000" dirty="0">
                <a:solidFill>
                  <a:srgbClr val="595959"/>
                </a:solidFill>
                <a:latin typeface="微软雅黑" panose="020B0503020204020204" pitchFamily="34" charset="-122"/>
                <a:ea typeface="微软雅黑" panose="020B0503020204020204" pitchFamily="34" charset="-122"/>
              </a:rPr>
              <a:t>种可以进行自动类型转换的情况，具体如下。</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44270" y="2195830"/>
            <a:ext cx="10124440" cy="3322955"/>
          </a:xfrm>
          <a:prstGeom prst="rect">
            <a:avLst/>
          </a:prstGeom>
          <a:noFill/>
        </p:spPr>
        <p:txBody>
          <a:bodyPr wrap="square" rtlCol="0" anchor="t">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1</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整数类型之间可以实现转换</a:t>
            </a:r>
            <a:r>
              <a:rPr lang="zh-CN" altLang="zh-CN" sz="2000" dirty="0">
                <a:solidFill>
                  <a:srgbClr val="595959"/>
                </a:solidFill>
                <a:latin typeface="微软雅黑" panose="020B0503020204020204" pitchFamily="34" charset="-122"/>
                <a:ea typeface="微软雅黑" panose="020B0503020204020204" pitchFamily="34" charset="-122"/>
                <a:sym typeface="+mn-ea"/>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例如，</a:t>
            </a:r>
            <a:r>
              <a:rPr lang="en-US" altLang="zh-CN" sz="2000" dirty="0">
                <a:solidFill>
                  <a:srgbClr val="595959"/>
                </a:solidFill>
                <a:latin typeface="微软雅黑" panose="020B0503020204020204" pitchFamily="34" charset="-122"/>
                <a:ea typeface="微软雅黑" panose="020B0503020204020204" pitchFamily="34" charset="-122"/>
                <a:sym typeface="+mn-ea"/>
              </a:rPr>
              <a:t>byte</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类型的数据可以赋值给</a:t>
            </a:r>
            <a:r>
              <a:rPr lang="en-US" altLang="zh-CN" sz="2000" dirty="0">
                <a:solidFill>
                  <a:srgbClr val="595959"/>
                </a:solidFill>
                <a:latin typeface="微软雅黑" panose="020B0503020204020204" pitchFamily="34" charset="-122"/>
                <a:ea typeface="微软雅黑" panose="020B0503020204020204" pitchFamily="34" charset="-122"/>
                <a:sym typeface="+mn-ea"/>
              </a:rPr>
              <a:t>short</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err="1">
                <a:solidFill>
                  <a:srgbClr val="595959"/>
                </a:solidFill>
                <a:latin typeface="微软雅黑" panose="020B0503020204020204" pitchFamily="34" charset="-122"/>
                <a:ea typeface="微软雅黑" panose="020B0503020204020204" pitchFamily="34" charset="-122"/>
                <a:sym typeface="+mn-ea"/>
              </a:rPr>
              <a:t>int</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long</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类型的变量；</a:t>
            </a:r>
            <a:r>
              <a:rPr lang="en-US" altLang="zh-CN" sz="2000" dirty="0">
                <a:solidFill>
                  <a:srgbClr val="595959"/>
                </a:solidFill>
                <a:latin typeface="微软雅黑" panose="020B0503020204020204" pitchFamily="34" charset="-122"/>
                <a:ea typeface="微软雅黑" panose="020B0503020204020204" pitchFamily="34" charset="-122"/>
                <a:sym typeface="+mn-ea"/>
              </a:rPr>
              <a:t>short</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char</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类型的数据可以赋值给</a:t>
            </a:r>
            <a:r>
              <a:rPr lang="en-US" altLang="zh-CN" sz="2000" dirty="0" err="1">
                <a:solidFill>
                  <a:srgbClr val="595959"/>
                </a:solidFill>
                <a:latin typeface="微软雅黑" panose="020B0503020204020204" pitchFamily="34" charset="-122"/>
                <a:ea typeface="微软雅黑" panose="020B0503020204020204" pitchFamily="34" charset="-122"/>
                <a:sym typeface="+mn-ea"/>
              </a:rPr>
              <a:t>int</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long</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类型的变量；</a:t>
            </a:r>
            <a:r>
              <a:rPr lang="en-US" altLang="zh-CN" sz="2000" dirty="0" err="1">
                <a:solidFill>
                  <a:srgbClr val="595959"/>
                </a:solidFill>
                <a:latin typeface="微软雅黑" panose="020B0503020204020204" pitchFamily="34" charset="-122"/>
                <a:ea typeface="微软雅黑" panose="020B0503020204020204" pitchFamily="34" charset="-122"/>
                <a:sym typeface="+mn-ea"/>
              </a:rPr>
              <a:t>int</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类型的数据可以赋值给</a:t>
            </a:r>
            <a:r>
              <a:rPr lang="en-US" altLang="zh-CN" sz="2000" dirty="0">
                <a:solidFill>
                  <a:srgbClr val="595959"/>
                </a:solidFill>
                <a:latin typeface="微软雅黑" panose="020B0503020204020204" pitchFamily="34" charset="-122"/>
                <a:ea typeface="微软雅黑" panose="020B0503020204020204" pitchFamily="34" charset="-122"/>
                <a:sym typeface="+mn-ea"/>
              </a:rPr>
              <a:t>long</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类型的变量。</a:t>
            </a: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2</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整数类型转换为</a:t>
            </a:r>
            <a:r>
              <a:rPr lang="en-US" altLang="zh-CN" sz="2000" dirty="0">
                <a:solidFill>
                  <a:srgbClr val="1369B2"/>
                </a:solidFill>
                <a:latin typeface="微软雅黑" panose="020B0503020204020204" pitchFamily="34" charset="-122"/>
                <a:ea typeface="微软雅黑" panose="020B0503020204020204" pitchFamily="34" charset="-122"/>
                <a:sym typeface="+mn-ea"/>
              </a:rPr>
              <a:t>float</a:t>
            </a:r>
            <a:r>
              <a:rPr lang="zh-CN" altLang="zh-CN" sz="2000" dirty="0">
                <a:solidFill>
                  <a:srgbClr val="1369B2"/>
                </a:solidFill>
                <a:latin typeface="微软雅黑" panose="020B0503020204020204" pitchFamily="34" charset="-122"/>
                <a:ea typeface="微软雅黑" panose="020B0503020204020204" pitchFamily="34" charset="-122"/>
                <a:sym typeface="+mn-ea"/>
              </a:rPr>
              <a:t>类型</a:t>
            </a:r>
            <a:r>
              <a:rPr lang="zh-CN" altLang="zh-CN" sz="2000" dirty="0">
                <a:solidFill>
                  <a:srgbClr val="595959"/>
                </a:solidFill>
                <a:latin typeface="微软雅黑" panose="020B0503020204020204" pitchFamily="34" charset="-122"/>
                <a:ea typeface="微软雅黑" panose="020B0503020204020204" pitchFamily="34" charset="-122"/>
                <a:sym typeface="+mn-ea"/>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例如，</a:t>
            </a:r>
            <a:r>
              <a:rPr lang="en-US" altLang="zh-CN" sz="2000" dirty="0">
                <a:solidFill>
                  <a:srgbClr val="595959"/>
                </a:solidFill>
                <a:latin typeface="微软雅黑" panose="020B0503020204020204" pitchFamily="34" charset="-122"/>
                <a:ea typeface="微软雅黑" panose="020B0503020204020204" pitchFamily="34" charset="-122"/>
                <a:sym typeface="+mn-ea"/>
              </a:rPr>
              <a:t>byte</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char</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short</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err="1">
                <a:solidFill>
                  <a:srgbClr val="595959"/>
                </a:solidFill>
                <a:latin typeface="微软雅黑" panose="020B0503020204020204" pitchFamily="34" charset="-122"/>
                <a:ea typeface="微软雅黑" panose="020B0503020204020204" pitchFamily="34" charset="-122"/>
                <a:sym typeface="+mn-ea"/>
              </a:rPr>
              <a:t>int</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类型的数据可以赋值给</a:t>
            </a:r>
            <a:r>
              <a:rPr lang="en-US" altLang="zh-CN" sz="2000" dirty="0">
                <a:solidFill>
                  <a:srgbClr val="595959"/>
                </a:solidFill>
                <a:latin typeface="微软雅黑" panose="020B0503020204020204" pitchFamily="34" charset="-122"/>
                <a:ea typeface="微软雅黑" panose="020B0503020204020204" pitchFamily="34" charset="-122"/>
                <a:sym typeface="+mn-ea"/>
              </a:rPr>
              <a:t>float</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类型的变量。</a:t>
            </a:r>
            <a:endParaRPr lang="zh-CN"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3</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其他类型转换为</a:t>
            </a:r>
            <a:r>
              <a:rPr lang="en-US" altLang="zh-CN" sz="2000" dirty="0">
                <a:solidFill>
                  <a:srgbClr val="1369B2"/>
                </a:solidFill>
                <a:latin typeface="微软雅黑" panose="020B0503020204020204" pitchFamily="34" charset="-122"/>
                <a:ea typeface="微软雅黑" panose="020B0503020204020204" pitchFamily="34" charset="-122"/>
                <a:sym typeface="+mn-ea"/>
              </a:rPr>
              <a:t>double</a:t>
            </a:r>
            <a:r>
              <a:rPr lang="zh-CN" altLang="zh-CN" sz="2000" dirty="0">
                <a:solidFill>
                  <a:srgbClr val="1369B2"/>
                </a:solidFill>
                <a:latin typeface="微软雅黑" panose="020B0503020204020204" pitchFamily="34" charset="-122"/>
                <a:ea typeface="微软雅黑" panose="020B0503020204020204" pitchFamily="34" charset="-122"/>
                <a:sym typeface="+mn-ea"/>
              </a:rPr>
              <a:t>类型</a:t>
            </a:r>
            <a:r>
              <a:rPr lang="zh-CN" altLang="zh-CN" sz="2000" dirty="0">
                <a:solidFill>
                  <a:srgbClr val="595959"/>
                </a:solidFill>
                <a:latin typeface="微软雅黑" panose="020B0503020204020204" pitchFamily="34" charset="-122"/>
                <a:ea typeface="微软雅黑" panose="020B0503020204020204" pitchFamily="34" charset="-122"/>
                <a:sym typeface="+mn-ea"/>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例如，</a:t>
            </a:r>
            <a:r>
              <a:rPr lang="en-US" altLang="zh-CN" sz="2000" dirty="0">
                <a:solidFill>
                  <a:srgbClr val="595959"/>
                </a:solidFill>
                <a:latin typeface="微软雅黑" panose="020B0503020204020204" pitchFamily="34" charset="-122"/>
                <a:ea typeface="微软雅黑" panose="020B0503020204020204" pitchFamily="34" charset="-122"/>
                <a:sym typeface="+mn-ea"/>
              </a:rPr>
              <a:t>byte</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char</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short</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err="1">
                <a:solidFill>
                  <a:srgbClr val="595959"/>
                </a:solidFill>
                <a:latin typeface="微软雅黑" panose="020B0503020204020204" pitchFamily="34" charset="-122"/>
                <a:ea typeface="微软雅黑" panose="020B0503020204020204" pitchFamily="34" charset="-122"/>
                <a:sym typeface="+mn-ea"/>
              </a:rPr>
              <a:t>int</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long</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float</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类型的数据可以赋值给</a:t>
            </a:r>
            <a:r>
              <a:rPr lang="en-US" altLang="zh-CN" sz="2000" dirty="0">
                <a:solidFill>
                  <a:srgbClr val="595959"/>
                </a:solidFill>
                <a:latin typeface="微软雅黑" panose="020B0503020204020204" pitchFamily="34" charset="-122"/>
                <a:ea typeface="微软雅黑" panose="020B0503020204020204" pitchFamily="34" charset="-122"/>
                <a:sym typeface="+mn-ea"/>
              </a:rPr>
              <a:t>double</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类型的变量。</a:t>
            </a:r>
          </a:p>
        </p:txBody>
      </p:sp>
      <p:sp>
        <p:nvSpPr>
          <p:cNvPr id="2" name="Chevron 3"/>
          <p:cNvSpPr/>
          <p:nvPr>
            <p:custDataLst>
              <p:tags r:id="rId1"/>
            </p:custDataLst>
          </p:nvPr>
        </p:nvSpPr>
        <p:spPr>
          <a:xfrm>
            <a:off x="1064895" y="1080135"/>
            <a:ext cx="2439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07328" y="1220094"/>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自动类型转换</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变量的类型转换</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35"/>
          <p:cNvSpPr txBox="1">
            <a:spLocks noChangeArrowheads="1"/>
          </p:cNvSpPr>
          <p:nvPr/>
        </p:nvSpPr>
        <p:spPr bwMode="auto">
          <a:xfrm>
            <a:off x="1037590" y="1012825"/>
            <a:ext cx="3312795"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None/>
            </a:pPr>
            <a:r>
              <a:rPr lang="en-US" altLang="zh-CN" sz="2000" b="1" dirty="0">
                <a:solidFill>
                  <a:srgbClr val="595959"/>
                </a:solidFill>
                <a:latin typeface="微软雅黑" panose="020B0503020204020204" pitchFamily="34" charset="-122"/>
                <a:ea typeface="微软雅黑" panose="020B0503020204020204" pitchFamily="34" charset="-122"/>
              </a:rPr>
              <a:t>2.   </a:t>
            </a:r>
            <a:r>
              <a:rPr lang="zh-CN" altLang="en-US" sz="2000" b="1" dirty="0">
                <a:solidFill>
                  <a:srgbClr val="595959"/>
                </a:solidFill>
                <a:latin typeface="微软雅黑" panose="020B0503020204020204" pitchFamily="34" charset="-122"/>
                <a:ea typeface="微软雅黑" panose="020B0503020204020204" pitchFamily="34" charset="-122"/>
              </a:rPr>
              <a:t>强制类型转换</a:t>
            </a:r>
          </a:p>
        </p:txBody>
      </p:sp>
      <p:sp>
        <p:nvSpPr>
          <p:cNvPr id="9" name="TextBox 35"/>
          <p:cNvSpPr txBox="1">
            <a:spLocks noChangeArrowheads="1"/>
          </p:cNvSpPr>
          <p:nvPr/>
        </p:nvSpPr>
        <p:spPr bwMode="auto">
          <a:xfrm>
            <a:off x="1343206" y="2277794"/>
            <a:ext cx="8698891" cy="1508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rPr>
              <a:t>强制类型转换</a:t>
            </a:r>
            <a:r>
              <a:rPr lang="zh-CN" altLang="zh-CN" sz="2000" dirty="0">
                <a:solidFill>
                  <a:srgbClr val="595959"/>
                </a:solidFill>
                <a:latin typeface="微软雅黑" panose="020B0503020204020204" pitchFamily="34" charset="-122"/>
                <a:ea typeface="微软雅黑" panose="020B0503020204020204" pitchFamily="34" charset="-122"/>
              </a:rPr>
              <a:t>也叫</a:t>
            </a:r>
            <a:r>
              <a:rPr lang="zh-CN" altLang="zh-CN" sz="2000" dirty="0">
                <a:solidFill>
                  <a:srgbClr val="1369B2"/>
                </a:solidFill>
                <a:latin typeface="微软雅黑" panose="020B0503020204020204" pitchFamily="34" charset="-122"/>
                <a:ea typeface="微软雅黑" panose="020B0503020204020204" pitchFamily="34" charset="-122"/>
              </a:rPr>
              <a:t>显式类型转换</a:t>
            </a:r>
            <a:r>
              <a:rPr lang="zh-CN" altLang="zh-CN" sz="2000" dirty="0">
                <a:solidFill>
                  <a:srgbClr val="595959"/>
                </a:solidFill>
                <a:latin typeface="微软雅黑" panose="020B0503020204020204" pitchFamily="34" charset="-122"/>
                <a:ea typeface="微软雅黑" panose="020B0503020204020204" pitchFamily="34" charset="-122"/>
              </a:rPr>
              <a:t>，指的是两种数据类型之间的转换需要进行显式地声明。当两种类型彼此不兼容，或者目标类型取值范围小于源类型时，自动类型转换无法进行，这时就需要进行强制类型转换。</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变量的类型转换</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文本框 7"/>
          <p:cNvSpPr txBox="1"/>
          <p:nvPr/>
        </p:nvSpPr>
        <p:spPr>
          <a:xfrm>
            <a:off x="2907030" y="911860"/>
            <a:ext cx="8129270" cy="101473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在学习强制类型转换之前，先来看个例子，在本例中，使用</a:t>
            </a:r>
            <a:r>
              <a:rPr lang="en-US" altLang="zh-CN" sz="2000" dirty="0" err="1">
                <a:solidFill>
                  <a:srgbClr val="595959"/>
                </a:solidFill>
                <a:latin typeface="微软雅黑" panose="020B0503020204020204" pitchFamily="34" charset="-122"/>
                <a:ea typeface="微软雅黑" panose="020B0503020204020204" pitchFamily="34" charset="-122"/>
              </a:rPr>
              <a:t>int</a:t>
            </a:r>
            <a:r>
              <a:rPr lang="zh-CN" altLang="zh-CN" sz="2000" dirty="0">
                <a:solidFill>
                  <a:srgbClr val="595959"/>
                </a:solidFill>
                <a:latin typeface="微软雅黑" panose="020B0503020204020204" pitchFamily="34" charset="-122"/>
                <a:ea typeface="微软雅黑" panose="020B0503020204020204" pitchFamily="34" charset="-122"/>
              </a:rPr>
              <a:t>类型的变量</a:t>
            </a:r>
            <a:r>
              <a:rPr lang="en-US" altLang="zh-CN" sz="2000" dirty="0" err="1">
                <a:solidFill>
                  <a:srgbClr val="595959"/>
                </a:solidFill>
                <a:latin typeface="微软雅黑" panose="020B0503020204020204" pitchFamily="34" charset="-122"/>
                <a:ea typeface="微软雅黑" panose="020B0503020204020204" pitchFamily="34" charset="-122"/>
              </a:rPr>
              <a:t>num</a:t>
            </a:r>
            <a:r>
              <a:rPr lang="zh-CN" altLang="zh-CN" sz="2000" dirty="0">
                <a:solidFill>
                  <a:srgbClr val="595959"/>
                </a:solidFill>
                <a:latin typeface="微软雅黑" panose="020B0503020204020204" pitchFamily="34" charset="-122"/>
                <a:ea typeface="微软雅黑" panose="020B0503020204020204" pitchFamily="34" charset="-122"/>
              </a:rPr>
              <a:t>为</a:t>
            </a:r>
            <a:r>
              <a:rPr lang="en-US" altLang="zh-CN" sz="2000" dirty="0">
                <a:solidFill>
                  <a:srgbClr val="595959"/>
                </a:solidFill>
                <a:latin typeface="微软雅黑" panose="020B0503020204020204" pitchFamily="34" charset="-122"/>
                <a:ea typeface="微软雅黑" panose="020B0503020204020204" pitchFamily="34" charset="-122"/>
              </a:rPr>
              <a:t>byte</a:t>
            </a:r>
            <a:r>
              <a:rPr lang="zh-CN" altLang="zh-CN" sz="2000" dirty="0">
                <a:solidFill>
                  <a:srgbClr val="595959"/>
                </a:solidFill>
                <a:latin typeface="微软雅黑" panose="020B0503020204020204" pitchFamily="34" charset="-122"/>
                <a:ea typeface="微软雅黑" panose="020B0503020204020204" pitchFamily="34" charset="-122"/>
              </a:rPr>
              <a:t>类型的</a:t>
            </a:r>
            <a:r>
              <a:rPr lang="en-US" altLang="zh-CN" sz="2000" dirty="0">
                <a:solidFill>
                  <a:srgbClr val="595959"/>
                </a:solidFill>
                <a:latin typeface="微软雅黑" panose="020B0503020204020204" pitchFamily="34" charset="-122"/>
                <a:ea typeface="微软雅黑" panose="020B0503020204020204" pitchFamily="34" charset="-122"/>
              </a:rPr>
              <a:t>b</a:t>
            </a:r>
            <a:r>
              <a:rPr lang="zh-CN" altLang="zh-CN" sz="2000" dirty="0">
                <a:solidFill>
                  <a:srgbClr val="595959"/>
                </a:solidFill>
                <a:latin typeface="微软雅黑" panose="020B0503020204020204" pitchFamily="34" charset="-122"/>
                <a:ea typeface="微软雅黑" panose="020B0503020204020204" pitchFamily="34" charset="-122"/>
              </a:rPr>
              <a:t>赋值，</a:t>
            </a:r>
            <a:r>
              <a:rPr lang="zh-CN" sz="2000" dirty="0">
                <a:solidFill>
                  <a:srgbClr val="595959"/>
                </a:solidFill>
                <a:latin typeface="微软雅黑" panose="020B0503020204020204" pitchFamily="34" charset="-122"/>
                <a:ea typeface="微软雅黑" panose="020B0503020204020204" pitchFamily="34" charset="-122"/>
              </a:rPr>
              <a:t>具体代码如下所示</a:t>
            </a:r>
            <a:r>
              <a:rPr lang="zh-CN" altLang="zh-CN" sz="2000"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4"/>
          <a:stretch>
            <a:fillRect/>
          </a:stretch>
        </p:blipFill>
        <p:spPr>
          <a:xfrm>
            <a:off x="2639060" y="2797175"/>
            <a:ext cx="6868795" cy="2279650"/>
          </a:xfrm>
          <a:prstGeom prst="rect">
            <a:avLst/>
          </a:prstGeom>
        </p:spPr>
      </p:pic>
      <p:sp>
        <p:nvSpPr>
          <p:cNvPr id="2" name="矩形 1"/>
          <p:cNvSpPr/>
          <p:nvPr/>
        </p:nvSpPr>
        <p:spPr>
          <a:xfrm>
            <a:off x="3143206" y="2853794"/>
            <a:ext cx="6092825" cy="2223135"/>
          </a:xfrm>
          <a:prstGeom prst="rect">
            <a:avLst/>
          </a:prstGeom>
        </p:spPr>
        <p:txBody>
          <a:bodyPr>
            <a:spAutoFit/>
          </a:bodyPr>
          <a:lstStyle/>
          <a:p>
            <a:pPr lvl="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public class Example01 {</a:t>
            </a:r>
          </a:p>
          <a:p>
            <a:pPr lvl="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public static void main(String[] args) {</a:t>
            </a:r>
          </a:p>
          <a:p>
            <a:pPr lvl="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int num = 4;</a:t>
            </a:r>
          </a:p>
          <a:p>
            <a:pPr lvl="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byte b = num;</a:t>
            </a:r>
          </a:p>
          <a:p>
            <a:pPr lvl="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System.out.println(b);</a:t>
            </a:r>
          </a:p>
          <a:p>
            <a:pPr lvl="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a:t>
            </a:r>
          </a:p>
          <a:p>
            <a:pPr lvl="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a:t>
            </a:r>
          </a:p>
        </p:txBody>
      </p:sp>
      <p:sp>
        <p:nvSpPr>
          <p:cNvPr id="4" name="Chevron 3"/>
          <p:cNvSpPr/>
          <p:nvPr>
            <p:custDataLst>
              <p:tags r:id="rId1"/>
            </p:custDataLst>
          </p:nvPr>
        </p:nvSpPr>
        <p:spPr>
          <a:xfrm>
            <a:off x="1064895" y="1080135"/>
            <a:ext cx="17564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263818" y="1220094"/>
            <a:ext cx="1452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案例一演示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变量的类型转换</a:t>
            </a:r>
          </a:p>
        </p:txBody>
      </p:sp>
      <p:sp>
        <p:nvSpPr>
          <p:cNvPr id="4"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p>
        </p:txBody>
      </p:sp>
      <p:sp>
        <p:nvSpPr>
          <p:cNvPr id="5" name="文本框 4"/>
          <p:cNvSpPr txBox="1"/>
          <p:nvPr/>
        </p:nvSpPr>
        <p:spPr>
          <a:xfrm>
            <a:off x="3509010" y="1177925"/>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6" name="图片 5"/>
          <p:cNvPicPr>
            <a:picLocks noChangeAspect="1"/>
          </p:cNvPicPr>
          <p:nvPr>
            <p:custDataLst>
              <p:tags r:id="rId2"/>
            </p:custDataLst>
          </p:nvPr>
        </p:nvPicPr>
        <p:blipFill>
          <a:blip r:embed="rId5"/>
          <a:stretch>
            <a:fillRect/>
          </a:stretch>
        </p:blipFill>
        <p:spPr>
          <a:xfrm>
            <a:off x="1631315" y="2566035"/>
            <a:ext cx="9384030" cy="2118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24" name="组合 23"/>
          <p:cNvGrpSpPr/>
          <p:nvPr/>
        </p:nvGrpSpPr>
        <p:grpSpPr>
          <a:xfrm>
            <a:off x="3137546" y="1812319"/>
            <a:ext cx="1192190" cy="618406"/>
            <a:chOff x="2215144" y="2026500"/>
            <a:chExt cx="1244730" cy="850129"/>
          </a:xfrm>
        </p:grpSpPr>
        <p:sp>
          <p:nvSpPr>
            <p:cNvPr id="25" name="平行四边形 24"/>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6"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7" name="组合 26"/>
          <p:cNvGrpSpPr/>
          <p:nvPr/>
        </p:nvGrpSpPr>
        <p:grpSpPr>
          <a:xfrm>
            <a:off x="3137546" y="2747055"/>
            <a:ext cx="1192190" cy="614525"/>
            <a:chOff x="2215144" y="3084852"/>
            <a:chExt cx="1244730" cy="844793"/>
          </a:xfrm>
        </p:grpSpPr>
        <p:sp>
          <p:nvSpPr>
            <p:cNvPr id="28" name="平行四边形 27"/>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9"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3" name="组合 32"/>
          <p:cNvGrpSpPr/>
          <p:nvPr/>
        </p:nvGrpSpPr>
        <p:grpSpPr>
          <a:xfrm>
            <a:off x="4043098" y="1795493"/>
            <a:ext cx="5496560" cy="612775"/>
            <a:chOff x="4315150" y="1647579"/>
            <a:chExt cx="4122956" cy="539804"/>
          </a:xfrm>
        </p:grpSpPr>
        <p:sp>
          <p:nvSpPr>
            <p:cNvPr id="34" name="矩形 33"/>
            <p:cNvSpPr/>
            <p:nvPr/>
          </p:nvSpPr>
          <p:spPr>
            <a:xfrm>
              <a:off x="4840998" y="1730368"/>
              <a:ext cx="3238445" cy="331154"/>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循环结构语句</a:t>
              </a:r>
              <a:endParaRPr lang="zh-CN" altLang="en-GB"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5" name="平行四边形 34"/>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6" name="组合 35"/>
          <p:cNvGrpSpPr/>
          <p:nvPr/>
        </p:nvGrpSpPr>
        <p:grpSpPr>
          <a:xfrm>
            <a:off x="4043098" y="3679555"/>
            <a:ext cx="5496560" cy="612775"/>
            <a:chOff x="4315150" y="2341731"/>
            <a:chExt cx="4122956" cy="539804"/>
          </a:xfrm>
        </p:grpSpPr>
        <p:sp>
          <p:nvSpPr>
            <p:cNvPr id="37" name="矩形 36"/>
            <p:cNvSpPr/>
            <p:nvPr/>
          </p:nvSpPr>
          <p:spPr>
            <a:xfrm>
              <a:off x="4840998" y="2424520"/>
              <a:ext cx="3437543" cy="331154"/>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数组</a:t>
              </a:r>
              <a:endParaRPr 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38" name="平行四边形 37"/>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9" name="组合 38"/>
          <p:cNvGrpSpPr/>
          <p:nvPr/>
        </p:nvGrpSpPr>
        <p:grpSpPr>
          <a:xfrm>
            <a:off x="3137546" y="3679269"/>
            <a:ext cx="1192190" cy="614525"/>
            <a:chOff x="2215144" y="3084852"/>
            <a:chExt cx="1244730" cy="844793"/>
          </a:xfrm>
        </p:grpSpPr>
        <p:sp>
          <p:nvSpPr>
            <p:cNvPr id="40" name="平行四边形 39"/>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1"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07</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2" name="组合 41"/>
          <p:cNvGrpSpPr/>
          <p:nvPr/>
        </p:nvGrpSpPr>
        <p:grpSpPr>
          <a:xfrm>
            <a:off x="4043098" y="2739498"/>
            <a:ext cx="5496560" cy="612775"/>
            <a:chOff x="4315150" y="2341731"/>
            <a:chExt cx="4122956" cy="539804"/>
          </a:xfrm>
        </p:grpSpPr>
        <p:sp>
          <p:nvSpPr>
            <p:cNvPr id="43" name="矩形 42"/>
            <p:cNvSpPr/>
            <p:nvPr/>
          </p:nvSpPr>
          <p:spPr>
            <a:xfrm>
              <a:off x="4840998" y="2424520"/>
              <a:ext cx="3437543" cy="331154"/>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方法</a:t>
              </a:r>
              <a:endParaRPr 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44" name="平行四边形 43"/>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1143635" y="132905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469014"/>
            <a:ext cx="246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案例一运行结果分析</a:t>
            </a:r>
          </a:p>
        </p:txBody>
      </p:sp>
      <p:sp>
        <p:nvSpPr>
          <p:cNvPr id="2" name="文本框 1"/>
          <p:cNvSpPr txBox="1"/>
          <p:nvPr/>
        </p:nvSpPr>
        <p:spPr>
          <a:xfrm>
            <a:off x="1464945" y="2835275"/>
            <a:ext cx="9259570" cy="1938020"/>
          </a:xfrm>
          <a:prstGeom prst="rect">
            <a:avLst/>
          </a:prstGeom>
          <a:noFill/>
        </p:spPr>
        <p:txBody>
          <a:bodyPr wrap="square" rtlCol="0">
            <a:spAutoFit/>
          </a:bodyPr>
          <a:lstStyle/>
          <a:p>
            <a:pPr indent="0"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由上图可知，程序提示数据类型不兼容，不能将</a:t>
            </a:r>
            <a:r>
              <a:rPr lang="en-US" altLang="zh-CN" sz="2000" dirty="0" err="1">
                <a:solidFill>
                  <a:srgbClr val="595959"/>
                </a:solidFill>
                <a:latin typeface="微软雅黑" panose="020B0503020204020204" pitchFamily="34" charset="-122"/>
                <a:ea typeface="微软雅黑" panose="020B0503020204020204" pitchFamily="34" charset="-122"/>
                <a:sym typeface="+mn-ea"/>
              </a:rPr>
              <a:t>int</a:t>
            </a:r>
            <a:r>
              <a:rPr lang="zh-CN" altLang="zh-CN" sz="2000" dirty="0">
                <a:solidFill>
                  <a:srgbClr val="595959"/>
                </a:solidFill>
                <a:latin typeface="微软雅黑" panose="020B0503020204020204" pitchFamily="34" charset="-122"/>
                <a:ea typeface="微软雅黑" panose="020B0503020204020204" pitchFamily="34" charset="-122"/>
                <a:sym typeface="+mn-ea"/>
              </a:rPr>
              <a:t>类型转换成</a:t>
            </a:r>
            <a:r>
              <a:rPr lang="en-US" altLang="zh-CN" sz="2000" dirty="0">
                <a:solidFill>
                  <a:srgbClr val="595959"/>
                </a:solidFill>
                <a:latin typeface="微软雅黑" panose="020B0503020204020204" pitchFamily="34" charset="-122"/>
                <a:ea typeface="微软雅黑" panose="020B0503020204020204" pitchFamily="34" charset="-122"/>
                <a:sym typeface="+mn-ea"/>
              </a:rPr>
              <a:t>byte</a:t>
            </a:r>
            <a:r>
              <a:rPr lang="zh-CN" altLang="zh-CN" sz="2000" dirty="0">
                <a:solidFill>
                  <a:srgbClr val="595959"/>
                </a:solidFill>
                <a:latin typeface="微软雅黑" panose="020B0503020204020204" pitchFamily="34" charset="-122"/>
                <a:ea typeface="微软雅黑" panose="020B0503020204020204" pitchFamily="34" charset="-122"/>
                <a:sym typeface="+mn-ea"/>
              </a:rPr>
              <a:t>类型，原因是将一个</a:t>
            </a:r>
            <a:r>
              <a:rPr lang="en-US" altLang="zh-CN" sz="2000" dirty="0" err="1">
                <a:solidFill>
                  <a:srgbClr val="595959"/>
                </a:solidFill>
                <a:latin typeface="微软雅黑" panose="020B0503020204020204" pitchFamily="34" charset="-122"/>
                <a:ea typeface="微软雅黑" panose="020B0503020204020204" pitchFamily="34" charset="-122"/>
                <a:sym typeface="+mn-ea"/>
              </a:rPr>
              <a:t>int</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类型的值赋给</a:t>
            </a:r>
            <a:r>
              <a:rPr lang="en-US" altLang="zh-CN" sz="2000" dirty="0">
                <a:solidFill>
                  <a:srgbClr val="595959"/>
                </a:solidFill>
                <a:latin typeface="微软雅黑" panose="020B0503020204020204" pitchFamily="34" charset="-122"/>
                <a:ea typeface="微软雅黑" panose="020B0503020204020204" pitchFamily="34" charset="-122"/>
                <a:sym typeface="+mn-ea"/>
              </a:rPr>
              <a:t>byte</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类型的变量</a:t>
            </a:r>
            <a:r>
              <a:rPr lang="en-US" altLang="zh-CN" sz="2000" dirty="0">
                <a:solidFill>
                  <a:srgbClr val="595959"/>
                </a:solidFill>
                <a:latin typeface="微软雅黑" panose="020B0503020204020204" pitchFamily="34" charset="-122"/>
                <a:ea typeface="微软雅黑" panose="020B0503020204020204" pitchFamily="34" charset="-122"/>
                <a:sym typeface="+mn-ea"/>
              </a:rPr>
              <a:t>b</a:t>
            </a:r>
            <a:r>
              <a:rPr lang="zh-CN" altLang="zh-CN" sz="2000" dirty="0">
                <a:solidFill>
                  <a:srgbClr val="595959"/>
                </a:solidFill>
                <a:latin typeface="微软雅黑" panose="020B0503020204020204" pitchFamily="34" charset="-122"/>
                <a:ea typeface="微软雅黑" panose="020B0503020204020204" pitchFamily="34" charset="-122"/>
                <a:sym typeface="+mn-ea"/>
              </a:rPr>
              <a:t>时，由于</a:t>
            </a:r>
            <a:r>
              <a:rPr lang="en-US" altLang="zh-CN" sz="2000" dirty="0" err="1">
                <a:solidFill>
                  <a:srgbClr val="595959"/>
                </a:solidFill>
                <a:latin typeface="微软雅黑" panose="020B0503020204020204" pitchFamily="34" charset="-122"/>
                <a:ea typeface="微软雅黑" panose="020B0503020204020204" pitchFamily="34" charset="-122"/>
                <a:sym typeface="+mn-ea"/>
              </a:rPr>
              <a:t>int</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类型的取值范围大于</a:t>
            </a:r>
            <a:r>
              <a:rPr lang="en-US" altLang="zh-CN" sz="2000" dirty="0">
                <a:solidFill>
                  <a:srgbClr val="595959"/>
                </a:solidFill>
                <a:latin typeface="微软雅黑" panose="020B0503020204020204" pitchFamily="34" charset="-122"/>
                <a:ea typeface="微软雅黑" panose="020B0503020204020204" pitchFamily="34" charset="-122"/>
                <a:sym typeface="+mn-ea"/>
              </a:rPr>
              <a:t>byte</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类型的取值范围，这样的赋值会导致数值溢出，也就是说</a:t>
            </a:r>
            <a:r>
              <a:rPr lang="en-US" altLang="zh-CN" sz="2000" dirty="0">
                <a:solidFill>
                  <a:srgbClr val="595959"/>
                </a:solidFill>
                <a:latin typeface="微软雅黑" panose="020B0503020204020204" pitchFamily="34" charset="-122"/>
                <a:ea typeface="微软雅黑" panose="020B0503020204020204" pitchFamily="34" charset="-122"/>
                <a:sym typeface="+mn-ea"/>
              </a:rPr>
              <a:t>1</a:t>
            </a:r>
            <a:r>
              <a:rPr lang="zh-CN" altLang="zh-CN" sz="2000" dirty="0">
                <a:solidFill>
                  <a:srgbClr val="595959"/>
                </a:solidFill>
                <a:latin typeface="微软雅黑" panose="020B0503020204020204" pitchFamily="34" charset="-122"/>
                <a:ea typeface="微软雅黑" panose="020B0503020204020204" pitchFamily="34" charset="-122"/>
                <a:sym typeface="+mn-ea"/>
              </a:rPr>
              <a:t>字节的变量无法存储</a:t>
            </a:r>
            <a:r>
              <a:rPr lang="en-US" altLang="zh-CN" sz="2000" dirty="0">
                <a:solidFill>
                  <a:srgbClr val="595959"/>
                </a:solidFill>
                <a:latin typeface="微软雅黑" panose="020B0503020204020204" pitchFamily="34" charset="-122"/>
                <a:ea typeface="微软雅黑" panose="020B0503020204020204" pitchFamily="34" charset="-122"/>
                <a:sym typeface="+mn-ea"/>
              </a:rPr>
              <a:t>4</a:t>
            </a:r>
            <a:r>
              <a:rPr lang="zh-CN" altLang="zh-CN" sz="2000" dirty="0">
                <a:solidFill>
                  <a:srgbClr val="595959"/>
                </a:solidFill>
                <a:latin typeface="微软雅黑" panose="020B0503020204020204" pitchFamily="34" charset="-122"/>
                <a:ea typeface="微软雅黑" panose="020B0503020204020204" pitchFamily="34" charset="-122"/>
                <a:sym typeface="+mn-ea"/>
              </a:rPr>
              <a:t>字节的整数值。</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Title 1"/>
          <p:cNvSpPr txBox="1"/>
          <p:nvPr/>
        </p:nvSpPr>
        <p:spPr>
          <a:xfrm>
            <a:off x="1143635" y="266700"/>
            <a:ext cx="4566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变量的类型转换</a:t>
            </a:r>
          </a:p>
        </p:txBody>
      </p:sp>
      <p:sp>
        <p:nvSpPr>
          <p:cNvPr id="9" name="圆角矩形 8"/>
          <p:cNvSpPr/>
          <p:nvPr/>
        </p:nvSpPr>
        <p:spPr>
          <a:xfrm>
            <a:off x="1163320" y="2519045"/>
            <a:ext cx="9864090" cy="26822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1904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7148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变量的类型转换</a:t>
            </a:r>
          </a:p>
        </p:txBody>
      </p:sp>
      <p:sp>
        <p:nvSpPr>
          <p:cNvPr id="4" name="Chevron 3"/>
          <p:cNvSpPr/>
          <p:nvPr>
            <p:custDataLst>
              <p:tags r:id="rId1"/>
            </p:custDataLst>
          </p:nvPr>
        </p:nvSpPr>
        <p:spPr>
          <a:xfrm>
            <a:off x="982345" y="1092200"/>
            <a:ext cx="33274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297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修改案例一使用强制转换</a:t>
            </a:r>
          </a:p>
        </p:txBody>
      </p:sp>
      <p:sp>
        <p:nvSpPr>
          <p:cNvPr id="5" name="文本框 4"/>
          <p:cNvSpPr txBox="1"/>
          <p:nvPr/>
        </p:nvSpPr>
        <p:spPr>
          <a:xfrm>
            <a:off x="1143635" y="2113915"/>
            <a:ext cx="10125710" cy="1014730"/>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针对案例一的情况，就需要进行</a:t>
            </a:r>
            <a:r>
              <a:rPr lang="zh-CN" altLang="zh-CN" sz="2000" dirty="0">
                <a:solidFill>
                  <a:srgbClr val="1369B2"/>
                </a:solidFill>
                <a:latin typeface="微软雅黑" panose="020B0503020204020204" pitchFamily="34" charset="-122"/>
                <a:ea typeface="微软雅黑" panose="020B0503020204020204" pitchFamily="34" charset="-122"/>
                <a:sym typeface="+mn-ea"/>
              </a:rPr>
              <a:t>强制类型转换</a:t>
            </a:r>
            <a:r>
              <a:rPr lang="zh-CN" altLang="zh-CN" sz="2000" dirty="0">
                <a:solidFill>
                  <a:srgbClr val="595959"/>
                </a:solidFill>
                <a:latin typeface="微软雅黑" panose="020B0503020204020204" pitchFamily="34" charset="-122"/>
                <a:ea typeface="微软雅黑" panose="020B0503020204020204" pitchFamily="34" charset="-122"/>
                <a:sym typeface="+mn-ea"/>
              </a:rPr>
              <a:t>，即强制将</a:t>
            </a:r>
            <a:r>
              <a:rPr lang="en-US" altLang="zh-CN" sz="2000" dirty="0" err="1">
                <a:solidFill>
                  <a:srgbClr val="595959"/>
                </a:solidFill>
                <a:latin typeface="微软雅黑" panose="020B0503020204020204" pitchFamily="34" charset="-122"/>
                <a:ea typeface="微软雅黑" panose="020B0503020204020204" pitchFamily="34" charset="-122"/>
                <a:sym typeface="+mn-ea"/>
              </a:rPr>
              <a:t>int</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类型的值赋值给</a:t>
            </a:r>
            <a:r>
              <a:rPr lang="en-US" altLang="zh-CN" sz="2000" dirty="0">
                <a:solidFill>
                  <a:srgbClr val="595959"/>
                </a:solidFill>
                <a:latin typeface="微软雅黑" panose="020B0503020204020204" pitchFamily="34" charset="-122"/>
                <a:ea typeface="微软雅黑" panose="020B0503020204020204" pitchFamily="34" charset="-122"/>
                <a:sym typeface="+mn-ea"/>
              </a:rPr>
              <a:t>byte</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类型的变量。强制类型转换格式如下：</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矩形 12"/>
          <p:cNvSpPr/>
          <p:nvPr/>
        </p:nvSpPr>
        <p:spPr>
          <a:xfrm>
            <a:off x="3196590" y="3359150"/>
            <a:ext cx="5247640" cy="62738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目标类型  变量 = （目标类型）值</a:t>
            </a:r>
          </a:p>
        </p:txBody>
      </p:sp>
      <p:sp>
        <p:nvSpPr>
          <p:cNvPr id="6" name="文本框 5"/>
          <p:cNvSpPr txBox="1"/>
          <p:nvPr/>
        </p:nvSpPr>
        <p:spPr>
          <a:xfrm>
            <a:off x="1252855" y="4272915"/>
            <a:ext cx="5634355" cy="553085"/>
          </a:xfrm>
          <a:prstGeom prst="rect">
            <a:avLst/>
          </a:prstGeom>
          <a:noFill/>
        </p:spPr>
        <p:txBody>
          <a:bodyPr wrap="square" rtlCol="0">
            <a:spAutoFit/>
          </a:bodyPr>
          <a:lstStyle/>
          <a:p>
            <a:pPr algn="l" fontAlgn="auto">
              <a:lnSpc>
                <a:spcPct val="150000"/>
              </a:lnSpc>
            </a:pPr>
            <a:r>
              <a:rPr altLang="zh-CN" sz="2000">
                <a:solidFill>
                  <a:srgbClr val="595959"/>
                </a:solidFill>
                <a:latin typeface="微软雅黑" panose="020B0503020204020204" pitchFamily="34" charset="-122"/>
                <a:ea typeface="微软雅黑" panose="020B0503020204020204" pitchFamily="34" charset="-122"/>
                <a:sym typeface="+mn-ea"/>
              </a:rPr>
              <a:t>将</a:t>
            </a:r>
            <a:r>
              <a:rPr lang="zh-CN" sz="2000">
                <a:solidFill>
                  <a:srgbClr val="595959"/>
                </a:solidFill>
                <a:latin typeface="微软雅黑" panose="020B0503020204020204" pitchFamily="34" charset="-122"/>
                <a:ea typeface="微软雅黑" panose="020B0503020204020204" pitchFamily="34" charset="-122"/>
                <a:sym typeface="+mn-ea"/>
              </a:rPr>
              <a:t>上述案例一中的</a:t>
            </a:r>
            <a:r>
              <a:rPr altLang="zh-CN" sz="2000">
                <a:solidFill>
                  <a:srgbClr val="595959"/>
                </a:solidFill>
                <a:latin typeface="微软雅黑" panose="020B0503020204020204" pitchFamily="34" charset="-122"/>
                <a:ea typeface="微软雅黑" panose="020B0503020204020204" pitchFamily="34" charset="-122"/>
                <a:sym typeface="+mn-ea"/>
              </a:rPr>
              <a:t>第4行代码修改为下面的代码。</a:t>
            </a:r>
          </a:p>
        </p:txBody>
      </p:sp>
      <p:sp>
        <p:nvSpPr>
          <p:cNvPr id="7" name="矩形 6"/>
          <p:cNvSpPr/>
          <p:nvPr/>
        </p:nvSpPr>
        <p:spPr>
          <a:xfrm>
            <a:off x="3196590" y="5170805"/>
            <a:ext cx="5247640" cy="62738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byte b = (byte) num;</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变量的类型转换</a:t>
            </a:r>
          </a:p>
        </p:txBody>
      </p:sp>
      <p:sp>
        <p:nvSpPr>
          <p:cNvPr id="4" name="Chevron 3"/>
          <p:cNvSpPr/>
          <p:nvPr>
            <p:custDataLst>
              <p:tags r:id="rId1"/>
            </p:custDataLst>
          </p:nvPr>
        </p:nvSpPr>
        <p:spPr>
          <a:xfrm>
            <a:off x="982345" y="1092200"/>
            <a:ext cx="29946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181268" y="1232159"/>
            <a:ext cx="272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修改后案例一运行结果</a:t>
            </a:r>
          </a:p>
        </p:txBody>
      </p:sp>
      <p:sp>
        <p:nvSpPr>
          <p:cNvPr id="5" name="文本框 4"/>
          <p:cNvSpPr txBox="1"/>
          <p:nvPr/>
        </p:nvSpPr>
        <p:spPr>
          <a:xfrm>
            <a:off x="3977005" y="1155065"/>
            <a:ext cx="6278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修改后</a:t>
            </a: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1"/>
          <p:cNvPicPr>
            <a:picLocks noChangeAspect="1"/>
          </p:cNvPicPr>
          <p:nvPr/>
        </p:nvPicPr>
        <p:blipFill>
          <a:blip r:embed="rId4"/>
          <a:stretch>
            <a:fillRect/>
          </a:stretch>
        </p:blipFill>
        <p:spPr>
          <a:xfrm>
            <a:off x="2693988" y="2349500"/>
            <a:ext cx="6801506" cy="2160000"/>
          </a:xfrm>
          <a:prstGeom prst="rect">
            <a:avLst/>
          </a:prstGeom>
          <a:noFill/>
          <a:ln w="9525">
            <a:noFill/>
          </a:ln>
        </p:spPr>
      </p:pic>
      <p:sp>
        <p:nvSpPr>
          <p:cNvPr id="6" name="文本框 5"/>
          <p:cNvSpPr txBox="1"/>
          <p:nvPr/>
        </p:nvSpPr>
        <p:spPr>
          <a:xfrm>
            <a:off x="1143635" y="5104765"/>
            <a:ext cx="10088880" cy="1014730"/>
          </a:xfrm>
          <a:prstGeom prst="rect">
            <a:avLst/>
          </a:prstGeom>
          <a:noFill/>
        </p:spPr>
        <p:txBody>
          <a:bodyPr wrap="none" rtlCol="0">
            <a:spAutoFit/>
          </a:bodyPr>
          <a:lstStyle/>
          <a:p>
            <a:pPr algn="l" fontAlgn="auto">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sym typeface="+mn-ea"/>
              </a:rPr>
              <a:t>注意：在对变量进行强制类型转换时，如果将取值范围较大的数据类型强制转换为取值范</a:t>
            </a:r>
          </a:p>
          <a:p>
            <a:pPr algn="l" fontAlgn="auto">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sym typeface="+mn-ea"/>
              </a:rPr>
              <a:t>围较小的数据类型，如将一个</a:t>
            </a:r>
            <a:r>
              <a:rPr lang="en-US" altLang="zh-CN" sz="2000" dirty="0" err="1">
                <a:solidFill>
                  <a:srgbClr val="FF0000"/>
                </a:solidFill>
                <a:latin typeface="微软雅黑" panose="020B0503020204020204" pitchFamily="34" charset="-122"/>
                <a:ea typeface="微软雅黑" panose="020B0503020204020204" pitchFamily="34" charset="-122"/>
                <a:sym typeface="+mn-ea"/>
              </a:rPr>
              <a:t>int</a:t>
            </a:r>
            <a:r>
              <a:rPr lang="zh-CN" altLang="zh-CN" sz="2000" dirty="0">
                <a:solidFill>
                  <a:srgbClr val="FF0000"/>
                </a:solidFill>
                <a:latin typeface="微软雅黑" panose="020B0503020204020204" pitchFamily="34" charset="-122"/>
                <a:ea typeface="微软雅黑" panose="020B0503020204020204" pitchFamily="34" charset="-122"/>
                <a:sym typeface="+mn-ea"/>
              </a:rPr>
              <a:t>类型的数转为</a:t>
            </a:r>
            <a:r>
              <a:rPr lang="en-US" altLang="zh-CN" sz="2000" dirty="0">
                <a:solidFill>
                  <a:srgbClr val="FF0000"/>
                </a:solidFill>
                <a:latin typeface="微软雅黑" panose="020B0503020204020204" pitchFamily="34" charset="-122"/>
                <a:ea typeface="微软雅黑" panose="020B0503020204020204" pitchFamily="34" charset="-122"/>
                <a:sym typeface="+mn-ea"/>
              </a:rPr>
              <a:t>byte</a:t>
            </a:r>
            <a:r>
              <a:rPr lang="zh-CN" altLang="zh-CN" sz="2000" dirty="0">
                <a:solidFill>
                  <a:srgbClr val="FF0000"/>
                </a:solidFill>
                <a:latin typeface="微软雅黑" panose="020B0503020204020204" pitchFamily="34" charset="-122"/>
                <a:ea typeface="微软雅黑" panose="020B0503020204020204" pitchFamily="34" charset="-122"/>
                <a:sym typeface="+mn-ea"/>
              </a:rPr>
              <a:t>类型，极容易造成数据精度的丢失。</a:t>
            </a:r>
            <a:endParaRPr lang="zh-CN" altLang="zh-CN" sz="2000" dirty="0">
              <a:solidFill>
                <a:srgbClr val="FF0000"/>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变量的类型转换</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4"/>
          <a:stretch>
            <a:fillRect/>
          </a:stretch>
        </p:blipFill>
        <p:spPr>
          <a:xfrm>
            <a:off x="1992630" y="2305050"/>
            <a:ext cx="8340090" cy="3063240"/>
          </a:xfrm>
          <a:prstGeom prst="rect">
            <a:avLst/>
          </a:prstGeom>
        </p:spPr>
      </p:pic>
      <p:sp>
        <p:nvSpPr>
          <p:cNvPr id="2" name="矩形 1"/>
          <p:cNvSpPr/>
          <p:nvPr/>
        </p:nvSpPr>
        <p:spPr>
          <a:xfrm>
            <a:off x="2495206" y="2372593"/>
            <a:ext cx="7502102" cy="2832100"/>
          </a:xfrm>
          <a:prstGeom prst="rect">
            <a:avLst/>
          </a:prstGeom>
        </p:spPr>
        <p:txBody>
          <a:bodyPr wrap="square">
            <a:spAutoFit/>
          </a:bodyPr>
          <a:lstStyle/>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public class Example02 {</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public static void main(String[] args) {</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byte a;                // 定义byte类型的变量a</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int b = 298;          // 定义int类型的变量b</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a = (byte) b;</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System.out.println("b=" + b);</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System.out.println("a=" + a);</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a:t>
            </a:r>
          </a:p>
        </p:txBody>
      </p:sp>
      <p:sp>
        <p:nvSpPr>
          <p:cNvPr id="8" name="文本框 7"/>
          <p:cNvSpPr txBox="1"/>
          <p:nvPr/>
        </p:nvSpPr>
        <p:spPr>
          <a:xfrm>
            <a:off x="2920365" y="1143000"/>
            <a:ext cx="7412355" cy="55308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下面通过一个案例演示</a:t>
            </a:r>
            <a:r>
              <a:rPr lang="zh-CN" altLang="zh-CN" sz="2000" dirty="0">
                <a:solidFill>
                  <a:srgbClr val="1369B2"/>
                </a:solidFill>
                <a:latin typeface="微软雅黑" panose="020B0503020204020204" pitchFamily="34" charset="-122"/>
                <a:ea typeface="微软雅黑" panose="020B0503020204020204" pitchFamily="34" charset="-122"/>
                <a:sym typeface="+mn-ea"/>
              </a:rPr>
              <a:t>数据精度丢失</a:t>
            </a:r>
            <a:r>
              <a:rPr lang="zh-CN" altLang="zh-CN" sz="2000" dirty="0">
                <a:solidFill>
                  <a:srgbClr val="595959"/>
                </a:solidFill>
                <a:latin typeface="微软雅黑" panose="020B0503020204020204" pitchFamily="34" charset="-122"/>
                <a:ea typeface="微软雅黑" panose="020B0503020204020204" pitchFamily="34" charset="-122"/>
                <a:sym typeface="+mn-ea"/>
              </a:rPr>
              <a:t>的情况</a:t>
            </a:r>
            <a:r>
              <a:rPr lang="zh-CN" altLang="zh-CN" sz="2000" dirty="0">
                <a:solidFill>
                  <a:srgbClr val="595959"/>
                </a:solidFill>
                <a:latin typeface="微软雅黑" panose="020B0503020204020204" pitchFamily="34" charset="-122"/>
                <a:ea typeface="微软雅黑" panose="020B0503020204020204" pitchFamily="34" charset="-122"/>
              </a:rPr>
              <a:t>，</a:t>
            </a:r>
            <a:r>
              <a:rPr lang="zh-CN" sz="2000" dirty="0">
                <a:solidFill>
                  <a:srgbClr val="595959"/>
                </a:solidFill>
                <a:latin typeface="微软雅黑" panose="020B0503020204020204" pitchFamily="34" charset="-122"/>
                <a:ea typeface="微软雅黑" panose="020B0503020204020204" pitchFamily="34" charset="-122"/>
              </a:rPr>
              <a:t>具体代码如下所示</a:t>
            </a:r>
            <a:r>
              <a:rPr lang="zh-CN" altLang="zh-CN" sz="2000"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4" name="Chevron 3"/>
          <p:cNvSpPr/>
          <p:nvPr>
            <p:custDataLst>
              <p:tags r:id="rId1"/>
            </p:custDataLst>
          </p:nvPr>
        </p:nvSpPr>
        <p:spPr>
          <a:xfrm>
            <a:off x="1064895" y="1080135"/>
            <a:ext cx="185547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335573" y="1220094"/>
            <a:ext cx="1452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案例二演示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变量的类型转换</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Rectangle 4"/>
          <p:cNvSpPr>
            <a:spLocks noChangeArrowheads="1"/>
          </p:cNvSpPr>
          <p:nvPr/>
        </p:nvSpPr>
        <p:spPr bwMode="auto">
          <a:xfrm>
            <a:off x="1559206" y="479841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5" name="文本框 4"/>
          <p:cNvSpPr txBox="1"/>
          <p:nvPr/>
        </p:nvSpPr>
        <p:spPr>
          <a:xfrm>
            <a:off x="3509010" y="1177925"/>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1"/>
          <p:cNvPicPr>
            <a:picLocks noChangeAspect="1"/>
          </p:cNvPicPr>
          <p:nvPr/>
        </p:nvPicPr>
        <p:blipFill>
          <a:blip r:embed="rId4"/>
          <a:stretch>
            <a:fillRect/>
          </a:stretch>
        </p:blipFill>
        <p:spPr>
          <a:xfrm>
            <a:off x="2750185" y="2367915"/>
            <a:ext cx="6689716" cy="2124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1143635" y="132905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469014"/>
            <a:ext cx="246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案例二运行结果分析</a:t>
            </a:r>
          </a:p>
        </p:txBody>
      </p:sp>
      <p:sp>
        <p:nvSpPr>
          <p:cNvPr id="2" name="文本框 1"/>
          <p:cNvSpPr txBox="1"/>
          <p:nvPr/>
        </p:nvSpPr>
        <p:spPr>
          <a:xfrm>
            <a:off x="1464945" y="2835275"/>
            <a:ext cx="9259570" cy="1938020"/>
          </a:xfrm>
          <a:prstGeom prst="rect">
            <a:avLst/>
          </a:prstGeom>
          <a:noFill/>
        </p:spPr>
        <p:txBody>
          <a:bodyPr wrap="square" rtlCol="0">
            <a:spAutoFit/>
          </a:bodyPr>
          <a:lstStyle/>
          <a:p>
            <a:pPr indent="0"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变量</a:t>
            </a:r>
            <a:r>
              <a:rPr lang="en-US" altLang="zh-CN" sz="2000" dirty="0">
                <a:solidFill>
                  <a:srgbClr val="595959"/>
                </a:solidFill>
                <a:latin typeface="微软雅黑" panose="020B0503020204020204" pitchFamily="34" charset="-122"/>
                <a:ea typeface="微软雅黑" panose="020B0503020204020204" pitchFamily="34" charset="-122"/>
                <a:sym typeface="+mn-ea"/>
              </a:rPr>
              <a:t>b</a:t>
            </a:r>
            <a:r>
              <a:rPr lang="zh-CN" altLang="zh-CN" sz="2000" dirty="0">
                <a:solidFill>
                  <a:srgbClr val="595959"/>
                </a:solidFill>
                <a:latin typeface="微软雅黑" panose="020B0503020204020204" pitchFamily="34" charset="-122"/>
                <a:ea typeface="微软雅黑" panose="020B0503020204020204" pitchFamily="34" charset="-122"/>
                <a:sym typeface="+mn-ea"/>
              </a:rPr>
              <a:t>本身的值为</a:t>
            </a:r>
            <a:r>
              <a:rPr lang="en-US" altLang="zh-CN" sz="2000" dirty="0">
                <a:solidFill>
                  <a:srgbClr val="595959"/>
                </a:solidFill>
                <a:latin typeface="微软雅黑" panose="020B0503020204020204" pitchFamily="34" charset="-122"/>
                <a:ea typeface="微软雅黑" panose="020B0503020204020204" pitchFamily="34" charset="-122"/>
                <a:sym typeface="+mn-ea"/>
              </a:rPr>
              <a:t>298</a:t>
            </a:r>
            <a:r>
              <a:rPr lang="zh-CN" altLang="zh-CN" sz="2000" dirty="0">
                <a:solidFill>
                  <a:srgbClr val="595959"/>
                </a:solidFill>
                <a:latin typeface="微软雅黑" panose="020B0503020204020204" pitchFamily="34" charset="-122"/>
                <a:ea typeface="微软雅黑" panose="020B0503020204020204" pitchFamily="34" charset="-122"/>
                <a:sym typeface="+mn-ea"/>
              </a:rPr>
              <a:t>，然而在赋值给变量</a:t>
            </a:r>
            <a:r>
              <a:rPr lang="en-US" altLang="zh-CN" sz="2000" dirty="0">
                <a:solidFill>
                  <a:srgbClr val="595959"/>
                </a:solidFill>
                <a:latin typeface="微软雅黑" panose="020B0503020204020204" pitchFamily="34" charset="-122"/>
                <a:ea typeface="微软雅黑" panose="020B0503020204020204" pitchFamily="34" charset="-122"/>
                <a:sym typeface="+mn-ea"/>
              </a:rPr>
              <a:t>a</a:t>
            </a:r>
            <a:r>
              <a:rPr lang="zh-CN" altLang="zh-CN" sz="2000" dirty="0">
                <a:solidFill>
                  <a:srgbClr val="595959"/>
                </a:solidFill>
                <a:latin typeface="微软雅黑" panose="020B0503020204020204" pitchFamily="34" charset="-122"/>
                <a:ea typeface="微软雅黑" panose="020B0503020204020204" pitchFamily="34" charset="-122"/>
                <a:sym typeface="+mn-ea"/>
              </a:rPr>
              <a:t>后，</a:t>
            </a:r>
            <a:r>
              <a:rPr lang="en-US" altLang="zh-CN" sz="2000" dirty="0">
                <a:solidFill>
                  <a:srgbClr val="595959"/>
                </a:solidFill>
                <a:latin typeface="微软雅黑" panose="020B0503020204020204" pitchFamily="34" charset="-122"/>
                <a:ea typeface="微软雅黑" panose="020B0503020204020204" pitchFamily="34" charset="-122"/>
                <a:sym typeface="+mn-ea"/>
              </a:rPr>
              <a:t>a</a:t>
            </a:r>
            <a:r>
              <a:rPr lang="zh-CN" altLang="zh-CN" sz="2000" dirty="0">
                <a:solidFill>
                  <a:srgbClr val="595959"/>
                </a:solidFill>
                <a:latin typeface="微软雅黑" panose="020B0503020204020204" pitchFamily="34" charset="-122"/>
                <a:ea typeface="微软雅黑" panose="020B0503020204020204" pitchFamily="34" charset="-122"/>
                <a:sym typeface="+mn-ea"/>
              </a:rPr>
              <a:t>的值为</a:t>
            </a:r>
            <a:r>
              <a:rPr lang="en-US" altLang="zh-CN" sz="2000" dirty="0">
                <a:solidFill>
                  <a:srgbClr val="595959"/>
                </a:solidFill>
                <a:latin typeface="微软雅黑" panose="020B0503020204020204" pitchFamily="34" charset="-122"/>
                <a:ea typeface="微软雅黑" panose="020B0503020204020204" pitchFamily="34" charset="-122"/>
                <a:sym typeface="+mn-ea"/>
              </a:rPr>
              <a:t>42</a:t>
            </a:r>
            <a:r>
              <a:rPr lang="zh-CN" altLang="zh-CN" sz="2000" dirty="0">
                <a:solidFill>
                  <a:srgbClr val="595959"/>
                </a:solidFill>
                <a:latin typeface="微软雅黑" panose="020B0503020204020204" pitchFamily="34" charset="-122"/>
                <a:ea typeface="微软雅黑" panose="020B0503020204020204" pitchFamily="34" charset="-122"/>
                <a:sym typeface="+mn-ea"/>
              </a:rPr>
              <a:t>。出现这种现象的原因是，变量</a:t>
            </a:r>
            <a:r>
              <a:rPr lang="en-US" altLang="zh-CN" sz="2000" dirty="0">
                <a:solidFill>
                  <a:srgbClr val="595959"/>
                </a:solidFill>
                <a:latin typeface="微软雅黑" panose="020B0503020204020204" pitchFamily="34" charset="-122"/>
                <a:ea typeface="微软雅黑" panose="020B0503020204020204" pitchFamily="34" charset="-122"/>
                <a:sym typeface="+mn-ea"/>
              </a:rPr>
              <a:t>b</a:t>
            </a:r>
            <a:r>
              <a:rPr lang="zh-CN" altLang="zh-CN" sz="2000" dirty="0">
                <a:solidFill>
                  <a:srgbClr val="595959"/>
                </a:solidFill>
                <a:latin typeface="微软雅黑" panose="020B0503020204020204" pitchFamily="34" charset="-122"/>
                <a:ea typeface="微软雅黑" panose="020B0503020204020204" pitchFamily="34" charset="-122"/>
                <a:sym typeface="+mn-ea"/>
              </a:rPr>
              <a:t>为</a:t>
            </a:r>
            <a:r>
              <a:rPr lang="en-US" altLang="zh-CN" sz="2000" dirty="0" err="1">
                <a:solidFill>
                  <a:srgbClr val="595959"/>
                </a:solidFill>
                <a:latin typeface="微软雅黑" panose="020B0503020204020204" pitchFamily="34" charset="-122"/>
                <a:ea typeface="微软雅黑" panose="020B0503020204020204" pitchFamily="34" charset="-122"/>
                <a:sym typeface="+mn-ea"/>
              </a:rPr>
              <a:t>int</a:t>
            </a:r>
            <a:r>
              <a:rPr lang="zh-CN" altLang="zh-CN" sz="2000" dirty="0">
                <a:solidFill>
                  <a:srgbClr val="595959"/>
                </a:solidFill>
                <a:latin typeface="微软雅黑" panose="020B0503020204020204" pitchFamily="34" charset="-122"/>
                <a:ea typeface="微软雅黑" panose="020B0503020204020204" pitchFamily="34" charset="-122"/>
                <a:sym typeface="+mn-ea"/>
              </a:rPr>
              <a:t>类型，在内存中占用</a:t>
            </a:r>
            <a:r>
              <a:rPr lang="en-US" altLang="zh-CN" sz="2000" dirty="0">
                <a:solidFill>
                  <a:srgbClr val="595959"/>
                </a:solidFill>
                <a:latin typeface="微软雅黑" panose="020B0503020204020204" pitchFamily="34" charset="-122"/>
                <a:ea typeface="微软雅黑" panose="020B0503020204020204" pitchFamily="34" charset="-122"/>
                <a:sym typeface="+mn-ea"/>
              </a:rPr>
              <a:t>4</a:t>
            </a:r>
            <a:r>
              <a:rPr lang="zh-CN" altLang="zh-CN" sz="2000" dirty="0">
                <a:solidFill>
                  <a:srgbClr val="595959"/>
                </a:solidFill>
                <a:latin typeface="微软雅黑" panose="020B0503020204020204" pitchFamily="34" charset="-122"/>
                <a:ea typeface="微软雅黑" panose="020B0503020204020204" pitchFamily="34" charset="-122"/>
                <a:sym typeface="+mn-ea"/>
              </a:rPr>
              <a:t>个字节；</a:t>
            </a:r>
            <a:r>
              <a:rPr lang="en-US" altLang="zh-CN" sz="2000" dirty="0">
                <a:solidFill>
                  <a:srgbClr val="595959"/>
                </a:solidFill>
                <a:latin typeface="微软雅黑" panose="020B0503020204020204" pitchFamily="34" charset="-122"/>
                <a:ea typeface="微软雅黑" panose="020B0503020204020204" pitchFamily="34" charset="-122"/>
                <a:sym typeface="+mn-ea"/>
              </a:rPr>
              <a:t>byte</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类型的数据在内存中占用</a:t>
            </a:r>
            <a:r>
              <a:rPr lang="en-US" altLang="zh-CN" sz="2000" dirty="0">
                <a:solidFill>
                  <a:srgbClr val="595959"/>
                </a:solidFill>
                <a:latin typeface="微软雅黑" panose="020B0503020204020204" pitchFamily="34" charset="-122"/>
                <a:ea typeface="微软雅黑" panose="020B0503020204020204" pitchFamily="34" charset="-122"/>
                <a:sym typeface="+mn-ea"/>
              </a:rPr>
              <a:t>1</a:t>
            </a:r>
            <a:r>
              <a:rPr lang="zh-CN" altLang="zh-CN" sz="2000" dirty="0">
                <a:solidFill>
                  <a:srgbClr val="595959"/>
                </a:solidFill>
                <a:latin typeface="微软雅黑" panose="020B0503020204020204" pitchFamily="34" charset="-122"/>
                <a:ea typeface="微软雅黑" panose="020B0503020204020204" pitchFamily="34" charset="-122"/>
                <a:sym typeface="+mn-ea"/>
              </a:rPr>
              <a:t>个字节，当将变量</a:t>
            </a:r>
            <a:r>
              <a:rPr lang="en-US" altLang="zh-CN" sz="2000" dirty="0">
                <a:solidFill>
                  <a:srgbClr val="595959"/>
                </a:solidFill>
                <a:latin typeface="微软雅黑" panose="020B0503020204020204" pitchFamily="34" charset="-122"/>
                <a:ea typeface="微软雅黑" panose="020B0503020204020204" pitchFamily="34" charset="-122"/>
                <a:sym typeface="+mn-ea"/>
              </a:rPr>
              <a:t>b</a:t>
            </a:r>
            <a:r>
              <a:rPr lang="zh-CN" altLang="zh-CN" sz="2000" dirty="0">
                <a:solidFill>
                  <a:srgbClr val="595959"/>
                </a:solidFill>
                <a:latin typeface="微软雅黑" panose="020B0503020204020204" pitchFamily="34" charset="-122"/>
                <a:ea typeface="微软雅黑" panose="020B0503020204020204" pitchFamily="34" charset="-122"/>
                <a:sym typeface="+mn-ea"/>
              </a:rPr>
              <a:t>的类型强转为</a:t>
            </a:r>
            <a:r>
              <a:rPr lang="en-US" altLang="zh-CN" sz="2000" dirty="0">
                <a:solidFill>
                  <a:srgbClr val="595959"/>
                </a:solidFill>
                <a:latin typeface="微软雅黑" panose="020B0503020204020204" pitchFamily="34" charset="-122"/>
                <a:ea typeface="微软雅黑" panose="020B0503020204020204" pitchFamily="34" charset="-122"/>
                <a:sym typeface="+mn-ea"/>
              </a:rPr>
              <a:t>byte</a:t>
            </a:r>
            <a:r>
              <a:rPr lang="zh-CN" altLang="zh-CN" sz="2000" dirty="0">
                <a:solidFill>
                  <a:srgbClr val="595959"/>
                </a:solidFill>
                <a:latin typeface="微软雅黑" panose="020B0503020204020204" pitchFamily="34" charset="-122"/>
                <a:ea typeface="微软雅黑" panose="020B0503020204020204" pitchFamily="34" charset="-122"/>
                <a:sym typeface="+mn-ea"/>
              </a:rPr>
              <a:t>类型后，前面</a:t>
            </a:r>
            <a:r>
              <a:rPr lang="en-US" altLang="zh-CN" sz="2000" dirty="0">
                <a:solidFill>
                  <a:srgbClr val="595959"/>
                </a:solidFill>
                <a:latin typeface="微软雅黑" panose="020B0503020204020204" pitchFamily="34" charset="-122"/>
                <a:ea typeface="微软雅黑" panose="020B0503020204020204" pitchFamily="34" charset="-122"/>
                <a:sym typeface="+mn-ea"/>
              </a:rPr>
              <a:t>3</a:t>
            </a:r>
            <a:r>
              <a:rPr lang="zh-CN" altLang="zh-CN" sz="2000" dirty="0">
                <a:solidFill>
                  <a:srgbClr val="595959"/>
                </a:solidFill>
                <a:latin typeface="微软雅黑" panose="020B0503020204020204" pitchFamily="34" charset="-122"/>
                <a:ea typeface="微软雅黑" panose="020B0503020204020204" pitchFamily="34" charset="-122"/>
                <a:sym typeface="+mn-ea"/>
              </a:rPr>
              <a:t>个高位字节的数据丢失，数值发生改变。</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Title 1"/>
          <p:cNvSpPr txBox="1"/>
          <p:nvPr/>
        </p:nvSpPr>
        <p:spPr>
          <a:xfrm>
            <a:off x="1143635" y="266700"/>
            <a:ext cx="4566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变量的类型转换</a:t>
            </a:r>
          </a:p>
        </p:txBody>
      </p:sp>
      <p:sp>
        <p:nvSpPr>
          <p:cNvPr id="9" name="圆角矩形 8"/>
          <p:cNvSpPr/>
          <p:nvPr/>
        </p:nvSpPr>
        <p:spPr>
          <a:xfrm>
            <a:off x="1163320" y="2519045"/>
            <a:ext cx="9864090" cy="23888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1904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42150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变量的类型转换</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Rectangle 4"/>
          <p:cNvSpPr>
            <a:spLocks noChangeArrowheads="1"/>
          </p:cNvSpPr>
          <p:nvPr/>
        </p:nvSpPr>
        <p:spPr bwMode="auto">
          <a:xfrm>
            <a:off x="1559206" y="479841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Chevron 3"/>
          <p:cNvSpPr/>
          <p:nvPr>
            <p:custDataLst>
              <p:tags r:id="rId2"/>
            </p:custDataLst>
          </p:nvPr>
        </p:nvSpPr>
        <p:spPr>
          <a:xfrm>
            <a:off x="982345" y="1092200"/>
            <a:ext cx="39560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181268" y="1232159"/>
            <a:ext cx="3574415"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int类型转换为byte类型的过程</a:t>
            </a:r>
          </a:p>
        </p:txBody>
      </p:sp>
      <p:sp>
        <p:nvSpPr>
          <p:cNvPr id="5" name="文本框 4"/>
          <p:cNvSpPr txBox="1"/>
          <p:nvPr/>
        </p:nvSpPr>
        <p:spPr>
          <a:xfrm>
            <a:off x="5206365" y="1155065"/>
            <a:ext cx="5098415"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int类型转换为byte类型的过程如下图所示。</a:t>
            </a:r>
          </a:p>
        </p:txBody>
      </p:sp>
      <p:graphicFrame>
        <p:nvGraphicFramePr>
          <p:cNvPr id="2" name="对象 -2147482617"/>
          <p:cNvGraphicFramePr>
            <a:graphicFrameLocks noChangeAspect="1"/>
          </p:cNvGraphicFramePr>
          <p:nvPr/>
        </p:nvGraphicFramePr>
        <p:xfrm>
          <a:off x="3720465" y="2403793"/>
          <a:ext cx="4749115" cy="2052000"/>
        </p:xfrm>
        <a:graphic>
          <a:graphicData uri="http://schemas.openxmlformats.org/presentationml/2006/ole">
            <mc:AlternateContent xmlns:mc="http://schemas.openxmlformats.org/markup-compatibility/2006">
              <mc:Choice xmlns:v="urn:schemas-microsoft-com:vml" Requires="v">
                <p:oleObj spid="_x0000_s3086" r:id="rId5" imgW="4361180" imgH="1889125" progId="Visio.Drawing.11">
                  <p:embed/>
                </p:oleObj>
              </mc:Choice>
              <mc:Fallback>
                <p:oleObj r:id="rId5" imgW="4361180" imgH="1889125" progId="Visio.Drawing.11">
                  <p:embed/>
                  <p:pic>
                    <p:nvPicPr>
                      <p:cNvPr id="0" name="图片 3075"/>
                      <p:cNvPicPr/>
                      <p:nvPr/>
                    </p:nvPicPr>
                    <p:blipFill>
                      <a:blip r:embed="rId6"/>
                      <a:stretch>
                        <a:fillRect/>
                      </a:stretch>
                    </p:blipFill>
                    <p:spPr>
                      <a:xfrm>
                        <a:off x="3720465" y="2403793"/>
                        <a:ext cx="4749115" cy="20520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785" y="967710"/>
            <a:ext cx="1015869" cy="1015869"/>
          </a:xfrm>
          <a:prstGeom prst="rect">
            <a:avLst/>
          </a:prstGeom>
        </p:spPr>
      </p:pic>
      <p:sp>
        <p:nvSpPr>
          <p:cNvPr id="11" name="矩形 10"/>
          <p:cNvSpPr/>
          <p:nvPr/>
        </p:nvSpPr>
        <p:spPr>
          <a:xfrm>
            <a:off x="2150342" y="1177659"/>
            <a:ext cx="3080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260292" y="1276684"/>
            <a:ext cx="2970914" cy="461665"/>
          </a:xfrm>
          <a:prstGeom prst="rect">
            <a:avLst/>
          </a:prstGeom>
          <a:no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表达式类型自动提升</a:t>
            </a:r>
          </a:p>
        </p:txBody>
      </p:sp>
      <p:sp>
        <p:nvSpPr>
          <p:cNvPr id="17" name="矩形 16"/>
          <p:cNvSpPr/>
          <p:nvPr/>
        </p:nvSpPr>
        <p:spPr>
          <a:xfrm>
            <a:off x="5303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8" name="矩形 17"/>
          <p:cNvSpPr/>
          <p:nvPr/>
        </p:nvSpPr>
        <p:spPr>
          <a:xfrm>
            <a:off x="5490911"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文本框 1"/>
          <p:cNvSpPr txBox="1"/>
          <p:nvPr/>
        </p:nvSpPr>
        <p:spPr>
          <a:xfrm>
            <a:off x="1466215" y="2691765"/>
            <a:ext cx="9258300" cy="147637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所谓</a:t>
            </a:r>
            <a:r>
              <a:rPr lang="zh-CN" altLang="zh-CN" sz="2000" dirty="0">
                <a:solidFill>
                  <a:srgbClr val="1369B2"/>
                </a:solidFill>
                <a:latin typeface="微软雅黑" panose="020B0503020204020204" pitchFamily="34" charset="-122"/>
                <a:ea typeface="微软雅黑" panose="020B0503020204020204" pitchFamily="34" charset="-122"/>
              </a:rPr>
              <a:t>表达式</a:t>
            </a:r>
            <a:r>
              <a:rPr lang="zh-CN" altLang="zh-CN" sz="2000" dirty="0">
                <a:solidFill>
                  <a:srgbClr val="595959"/>
                </a:solidFill>
                <a:latin typeface="微软雅黑" panose="020B0503020204020204" pitchFamily="34" charset="-122"/>
                <a:ea typeface="微软雅黑" panose="020B0503020204020204" pitchFamily="34" charset="-122"/>
              </a:rPr>
              <a:t>是指</a:t>
            </a:r>
            <a:r>
              <a:rPr lang="zh-CN" altLang="zh-CN" sz="2000" dirty="0">
                <a:solidFill>
                  <a:srgbClr val="1369B2"/>
                </a:solidFill>
                <a:latin typeface="微软雅黑" panose="020B0503020204020204" pitchFamily="34" charset="-122"/>
                <a:ea typeface="微软雅黑" panose="020B0503020204020204" pitchFamily="34" charset="-122"/>
              </a:rPr>
              <a:t>由变量和运算符组成的一个算式</a:t>
            </a:r>
            <a:r>
              <a:rPr lang="zh-CN" altLang="zh-CN" sz="2000" dirty="0">
                <a:solidFill>
                  <a:srgbClr val="595959"/>
                </a:solidFill>
                <a:latin typeface="微软雅黑" panose="020B0503020204020204" pitchFamily="34" charset="-122"/>
                <a:ea typeface="微软雅黑" panose="020B0503020204020204" pitchFamily="34" charset="-122"/>
              </a:rPr>
              <a:t>。变量在表达式中进行运算时，可能发生自动类型转换，这就是表达式数据类型的自动提升。例如，一个</a:t>
            </a:r>
            <a:r>
              <a:rPr lang="en-US" altLang="zh-CN" sz="2000" dirty="0">
                <a:solidFill>
                  <a:srgbClr val="595959"/>
                </a:solidFill>
                <a:latin typeface="微软雅黑" panose="020B0503020204020204" pitchFamily="34" charset="-122"/>
                <a:ea typeface="微软雅黑" panose="020B0503020204020204" pitchFamily="34" charset="-122"/>
              </a:rPr>
              <a:t>byte</a:t>
            </a:r>
            <a:r>
              <a:rPr lang="zh-CN" altLang="zh-CN" sz="2000" dirty="0">
                <a:solidFill>
                  <a:srgbClr val="595959"/>
                </a:solidFill>
                <a:latin typeface="微软雅黑" panose="020B0503020204020204" pitchFamily="34" charset="-122"/>
                <a:ea typeface="微软雅黑" panose="020B0503020204020204" pitchFamily="34" charset="-122"/>
              </a:rPr>
              <a:t>类型的变量在运算期间类型会自动提升为</a:t>
            </a:r>
            <a:r>
              <a:rPr lang="en-US" altLang="zh-CN" sz="2000" dirty="0" err="1">
                <a:solidFill>
                  <a:srgbClr val="595959"/>
                </a:solidFill>
                <a:latin typeface="微软雅黑" panose="020B0503020204020204" pitchFamily="34" charset="-122"/>
                <a:ea typeface="微软雅黑" panose="020B0503020204020204" pitchFamily="34" charset="-122"/>
              </a:rPr>
              <a:t>int</a:t>
            </a:r>
            <a:r>
              <a:rPr lang="zh-CN" altLang="zh-CN" sz="2000" dirty="0">
                <a:solidFill>
                  <a:srgbClr val="595959"/>
                </a:solidFill>
                <a:latin typeface="微软雅黑" panose="020B0503020204020204" pitchFamily="34" charset="-122"/>
                <a:ea typeface="微软雅黑" panose="020B0503020204020204" pitchFamily="34" charset="-122"/>
              </a:rPr>
              <a:t>类型。</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Rectangle 4"/>
          <p:cNvSpPr>
            <a:spLocks noChangeArrowheads="1"/>
          </p:cNvSpPr>
          <p:nvPr/>
        </p:nvSpPr>
        <p:spPr bwMode="auto">
          <a:xfrm>
            <a:off x="1559206" y="479841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形 22" descr="讲故事"/>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785" y="967710"/>
            <a:ext cx="1015869" cy="1015869"/>
          </a:xfrm>
          <a:prstGeom prst="rect">
            <a:avLst/>
          </a:prstGeom>
        </p:spPr>
      </p:pic>
      <p:sp>
        <p:nvSpPr>
          <p:cNvPr id="11" name="矩形 10"/>
          <p:cNvSpPr/>
          <p:nvPr/>
        </p:nvSpPr>
        <p:spPr>
          <a:xfrm>
            <a:off x="2150342" y="1177659"/>
            <a:ext cx="3080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260292" y="1276684"/>
            <a:ext cx="2970914" cy="461665"/>
          </a:xfrm>
          <a:prstGeom prst="rect">
            <a:avLst/>
          </a:prstGeom>
          <a:no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表达式类型自动提升</a:t>
            </a:r>
          </a:p>
        </p:txBody>
      </p:sp>
      <p:sp>
        <p:nvSpPr>
          <p:cNvPr id="17" name="矩形 16"/>
          <p:cNvSpPr/>
          <p:nvPr/>
        </p:nvSpPr>
        <p:spPr>
          <a:xfrm>
            <a:off x="5303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8" name="矩形 17"/>
          <p:cNvSpPr/>
          <p:nvPr/>
        </p:nvSpPr>
        <p:spPr>
          <a:xfrm>
            <a:off x="5490911"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13" name="图片 12"/>
          <p:cNvPicPr>
            <a:picLocks noChangeAspect="1"/>
          </p:cNvPicPr>
          <p:nvPr/>
        </p:nvPicPr>
        <p:blipFill>
          <a:blip r:embed="rId6"/>
          <a:stretch>
            <a:fillRect/>
          </a:stretch>
        </p:blipFill>
        <p:spPr>
          <a:xfrm>
            <a:off x="1080135" y="3138805"/>
            <a:ext cx="10515600" cy="2920365"/>
          </a:xfrm>
          <a:prstGeom prst="rect">
            <a:avLst/>
          </a:prstGeom>
        </p:spPr>
      </p:pic>
      <p:sp>
        <p:nvSpPr>
          <p:cNvPr id="4" name="矩形 3"/>
          <p:cNvSpPr/>
          <p:nvPr/>
        </p:nvSpPr>
        <p:spPr>
          <a:xfrm>
            <a:off x="1319545" y="3378070"/>
            <a:ext cx="10036584" cy="2527935"/>
          </a:xfrm>
          <a:prstGeom prst="rect">
            <a:avLst/>
          </a:prstGeom>
        </p:spPr>
        <p:txBody>
          <a:bodyPr wrap="square">
            <a:spAutoFit/>
          </a:bodyPr>
          <a:lstStyle/>
          <a:p>
            <a:pPr lvl="0" indent="0" fontAlgn="auto">
              <a:lnSpc>
                <a:spcPct val="110000"/>
              </a:lnSpc>
              <a:buFont typeface="+mj-lt"/>
              <a:buNone/>
            </a:pPr>
            <a:r>
              <a:rPr lang="en-US" altLang="zh-CN" sz="1800" dirty="0">
                <a:solidFill>
                  <a:srgbClr val="595959"/>
                </a:solidFill>
                <a:latin typeface="微软雅黑" panose="020B0503020204020204" pitchFamily="34" charset="-122"/>
                <a:ea typeface="微软雅黑" panose="020B0503020204020204" pitchFamily="34" charset="-122"/>
              </a:rPr>
              <a:t>public class Example03 {</a:t>
            </a:r>
          </a:p>
          <a:p>
            <a:pPr lvl="0" indent="0" fontAlgn="auto">
              <a:lnSpc>
                <a:spcPct val="110000"/>
              </a:lnSpc>
              <a:buFont typeface="+mj-lt"/>
              <a:buNone/>
            </a:pPr>
            <a:r>
              <a:rPr lang="en-US" altLang="zh-CN" sz="1800" dirty="0">
                <a:solidFill>
                  <a:srgbClr val="595959"/>
                </a:solidFill>
                <a:latin typeface="微软雅黑" panose="020B0503020204020204" pitchFamily="34" charset="-122"/>
                <a:ea typeface="微软雅黑" panose="020B0503020204020204" pitchFamily="34" charset="-122"/>
              </a:rPr>
              <a:t>	public static void main(String[] args) {</a:t>
            </a:r>
          </a:p>
          <a:p>
            <a:pPr lvl="0" indent="0" fontAlgn="auto">
              <a:lnSpc>
                <a:spcPct val="110000"/>
              </a:lnSpc>
              <a:buFont typeface="+mj-lt"/>
              <a:buNone/>
            </a:pPr>
            <a:r>
              <a:rPr lang="en-US" altLang="zh-CN" sz="1800" dirty="0">
                <a:solidFill>
                  <a:srgbClr val="595959"/>
                </a:solidFill>
                <a:latin typeface="微软雅黑" panose="020B0503020204020204" pitchFamily="34" charset="-122"/>
                <a:ea typeface="微软雅黑" panose="020B0503020204020204" pitchFamily="34" charset="-122"/>
              </a:rPr>
              <a:t>		byte b1 = 3;           // 定义一个byte类型的变量</a:t>
            </a:r>
          </a:p>
          <a:p>
            <a:pPr lvl="0" indent="0" fontAlgn="auto">
              <a:lnSpc>
                <a:spcPct val="110000"/>
              </a:lnSpc>
              <a:buFont typeface="+mj-lt"/>
              <a:buNone/>
            </a:pPr>
            <a:r>
              <a:rPr lang="en-US" altLang="zh-CN" sz="1800" dirty="0">
                <a:solidFill>
                  <a:srgbClr val="595959"/>
                </a:solidFill>
                <a:latin typeface="微软雅黑" panose="020B0503020204020204" pitchFamily="34" charset="-122"/>
                <a:ea typeface="微软雅黑" panose="020B0503020204020204" pitchFamily="34" charset="-122"/>
              </a:rPr>
              <a:t>		byte b2 = 4;</a:t>
            </a:r>
          </a:p>
          <a:p>
            <a:pPr lvl="0" indent="0" fontAlgn="auto">
              <a:lnSpc>
                <a:spcPct val="110000"/>
              </a:lnSpc>
              <a:buFont typeface="+mj-lt"/>
              <a:buNone/>
            </a:pPr>
            <a:r>
              <a:rPr lang="en-US" altLang="zh-CN" sz="1800" dirty="0">
                <a:solidFill>
                  <a:srgbClr val="595959"/>
                </a:solidFill>
                <a:latin typeface="微软雅黑" panose="020B0503020204020204" pitchFamily="34" charset="-122"/>
                <a:ea typeface="微软雅黑" panose="020B0503020204020204" pitchFamily="34" charset="-122"/>
              </a:rPr>
              <a:t>		byte b3 = b1 + b2;// 两个byte类型变量相加，赋值给一个byte类型变量</a:t>
            </a:r>
          </a:p>
          <a:p>
            <a:pPr lvl="0" indent="0" fontAlgn="auto">
              <a:lnSpc>
                <a:spcPct val="110000"/>
              </a:lnSpc>
              <a:buFont typeface="+mj-lt"/>
              <a:buNone/>
            </a:pPr>
            <a:r>
              <a:rPr lang="en-US" altLang="zh-CN" sz="1800" dirty="0">
                <a:solidFill>
                  <a:srgbClr val="595959"/>
                </a:solidFill>
                <a:latin typeface="微软雅黑" panose="020B0503020204020204" pitchFamily="34" charset="-122"/>
                <a:ea typeface="微软雅黑" panose="020B0503020204020204" pitchFamily="34" charset="-122"/>
              </a:rPr>
              <a:t>		System.out.println("b3=" + b3);</a:t>
            </a:r>
          </a:p>
          <a:p>
            <a:pPr lvl="0" indent="0" fontAlgn="auto">
              <a:lnSpc>
                <a:spcPct val="110000"/>
              </a:lnSpc>
              <a:buFont typeface="+mj-lt"/>
              <a:buNone/>
            </a:pPr>
            <a:r>
              <a:rPr lang="en-US" altLang="zh-CN" sz="1800" dirty="0">
                <a:solidFill>
                  <a:srgbClr val="595959"/>
                </a:solidFill>
                <a:latin typeface="微软雅黑" panose="020B0503020204020204" pitchFamily="34" charset="-122"/>
                <a:ea typeface="微软雅黑" panose="020B0503020204020204" pitchFamily="34" charset="-122"/>
              </a:rPr>
              <a:t>	}</a:t>
            </a:r>
          </a:p>
          <a:p>
            <a:pPr lvl="0" indent="0" fontAlgn="auto">
              <a:lnSpc>
                <a:spcPct val="110000"/>
              </a:lnSpc>
              <a:buFont typeface="+mj-lt"/>
              <a:buNone/>
            </a:pPr>
            <a:r>
              <a:rPr lang="en-US" altLang="zh-CN" sz="1800" dirty="0">
                <a:solidFill>
                  <a:srgbClr val="595959"/>
                </a:solidFill>
                <a:latin typeface="微软雅黑" panose="020B0503020204020204" pitchFamily="34" charset="-122"/>
                <a:ea typeface="微软雅黑" panose="020B0503020204020204" pitchFamily="34" charset="-122"/>
              </a:rPr>
              <a:t>}</a:t>
            </a:r>
          </a:p>
        </p:txBody>
      </p:sp>
      <p:sp>
        <p:nvSpPr>
          <p:cNvPr id="8" name="文本框 7"/>
          <p:cNvSpPr txBox="1"/>
          <p:nvPr/>
        </p:nvSpPr>
        <p:spPr>
          <a:xfrm>
            <a:off x="2973070" y="1979295"/>
            <a:ext cx="8101330" cy="101473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一个byte类型的变量在运算期间类型会</a:t>
            </a:r>
            <a:r>
              <a:rPr lang="zh-CN" altLang="zh-CN" sz="2000" dirty="0">
                <a:solidFill>
                  <a:srgbClr val="1369B2"/>
                </a:solidFill>
                <a:latin typeface="微软雅黑" panose="020B0503020204020204" pitchFamily="34" charset="-122"/>
                <a:ea typeface="微软雅黑" panose="020B0503020204020204" pitchFamily="34" charset="-122"/>
                <a:sym typeface="+mn-ea"/>
              </a:rPr>
              <a:t>自动提升</a:t>
            </a:r>
            <a:r>
              <a:rPr lang="zh-CN" altLang="zh-CN" sz="2000" dirty="0">
                <a:solidFill>
                  <a:srgbClr val="595959"/>
                </a:solidFill>
                <a:latin typeface="微软雅黑" panose="020B0503020204020204" pitchFamily="34" charset="-122"/>
                <a:ea typeface="微软雅黑" panose="020B0503020204020204" pitchFamily="34" charset="-122"/>
                <a:sym typeface="+mn-ea"/>
              </a:rPr>
              <a:t>为int类型</a:t>
            </a:r>
            <a:r>
              <a:rPr lang="zh-CN" altLang="zh-CN" sz="2000" dirty="0">
                <a:solidFill>
                  <a:srgbClr val="595959"/>
                </a:solidFill>
                <a:latin typeface="微软雅黑" panose="020B0503020204020204" pitchFamily="34" charset="-122"/>
                <a:ea typeface="微软雅黑" panose="020B0503020204020204" pitchFamily="34" charset="-122"/>
              </a:rPr>
              <a:t>，</a:t>
            </a:r>
            <a:r>
              <a:rPr lang="zh-CN" sz="2000" dirty="0">
                <a:solidFill>
                  <a:srgbClr val="595959"/>
                </a:solidFill>
                <a:latin typeface="微软雅黑" panose="020B0503020204020204" pitchFamily="34" charset="-122"/>
                <a:ea typeface="微软雅黑" panose="020B0503020204020204" pitchFamily="34" charset="-122"/>
              </a:rPr>
              <a:t>具体代码如下所示</a:t>
            </a:r>
            <a:r>
              <a:rPr lang="zh-CN" altLang="zh-CN" sz="2000"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2" name="Chevron 3"/>
          <p:cNvSpPr/>
          <p:nvPr>
            <p:custDataLst>
              <p:tags r:id="rId1"/>
            </p:custDataLst>
          </p:nvPr>
        </p:nvSpPr>
        <p:spPr>
          <a:xfrm>
            <a:off x="1118235" y="2153920"/>
            <a:ext cx="17303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317158" y="2293879"/>
            <a:ext cx="1452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案例三演示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Rectangle 4"/>
          <p:cNvSpPr>
            <a:spLocks noChangeArrowheads="1"/>
          </p:cNvSpPr>
          <p:nvPr/>
        </p:nvSpPr>
        <p:spPr bwMode="auto">
          <a:xfrm>
            <a:off x="1559206" y="479841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形 22" descr="讲故事"/>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785" y="967710"/>
            <a:ext cx="1015869" cy="1015869"/>
          </a:xfrm>
          <a:prstGeom prst="rect">
            <a:avLst/>
          </a:prstGeom>
        </p:spPr>
      </p:pic>
      <p:sp>
        <p:nvSpPr>
          <p:cNvPr id="11" name="矩形 10"/>
          <p:cNvSpPr/>
          <p:nvPr/>
        </p:nvSpPr>
        <p:spPr>
          <a:xfrm>
            <a:off x="2150342" y="1177659"/>
            <a:ext cx="3080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260292" y="1276684"/>
            <a:ext cx="2970914" cy="461665"/>
          </a:xfrm>
          <a:prstGeom prst="rect">
            <a:avLst/>
          </a:prstGeom>
          <a:no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表达式类型自动提升</a:t>
            </a:r>
          </a:p>
        </p:txBody>
      </p:sp>
      <p:sp>
        <p:nvSpPr>
          <p:cNvPr id="17" name="矩形 16"/>
          <p:cNvSpPr/>
          <p:nvPr/>
        </p:nvSpPr>
        <p:spPr>
          <a:xfrm>
            <a:off x="5303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8" name="矩形 17"/>
          <p:cNvSpPr/>
          <p:nvPr/>
        </p:nvSpPr>
        <p:spPr>
          <a:xfrm>
            <a:off x="5490911"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4" name="Chevron 3"/>
          <p:cNvSpPr/>
          <p:nvPr>
            <p:custDataLst>
              <p:tags r:id="rId1"/>
            </p:custDataLst>
          </p:nvPr>
        </p:nvSpPr>
        <p:spPr>
          <a:xfrm>
            <a:off x="1125855" y="222821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96533" y="236817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案例三运行结果</a:t>
            </a:r>
          </a:p>
        </p:txBody>
      </p:sp>
      <p:sp>
        <p:nvSpPr>
          <p:cNvPr id="5" name="文本框 4"/>
          <p:cNvSpPr txBox="1"/>
          <p:nvPr/>
        </p:nvSpPr>
        <p:spPr>
          <a:xfrm>
            <a:off x="3652520" y="2313940"/>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1"/>
          <p:cNvPicPr>
            <a:picLocks noChangeAspect="1"/>
          </p:cNvPicPr>
          <p:nvPr/>
        </p:nvPicPr>
        <p:blipFill>
          <a:blip r:embed="rId6"/>
          <a:stretch>
            <a:fillRect/>
          </a:stretch>
        </p:blipFill>
        <p:spPr>
          <a:xfrm>
            <a:off x="2564448" y="3362008"/>
            <a:ext cx="7060681" cy="1692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4359275"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基本语法</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2.1</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Rectangle 4"/>
          <p:cNvSpPr>
            <a:spLocks noChangeArrowheads="1"/>
          </p:cNvSpPr>
          <p:nvPr/>
        </p:nvSpPr>
        <p:spPr bwMode="auto">
          <a:xfrm>
            <a:off x="1559206" y="479841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形 22" descr="讲故事"/>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785" y="967710"/>
            <a:ext cx="1015869" cy="1015869"/>
          </a:xfrm>
          <a:prstGeom prst="rect">
            <a:avLst/>
          </a:prstGeom>
        </p:spPr>
      </p:pic>
      <p:sp>
        <p:nvSpPr>
          <p:cNvPr id="11" name="矩形 10"/>
          <p:cNvSpPr/>
          <p:nvPr/>
        </p:nvSpPr>
        <p:spPr>
          <a:xfrm>
            <a:off x="2150342" y="1177659"/>
            <a:ext cx="3080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260292" y="1276684"/>
            <a:ext cx="2970914" cy="461665"/>
          </a:xfrm>
          <a:prstGeom prst="rect">
            <a:avLst/>
          </a:prstGeom>
          <a:no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表达式类型自动提升</a:t>
            </a:r>
          </a:p>
        </p:txBody>
      </p:sp>
      <p:sp>
        <p:nvSpPr>
          <p:cNvPr id="17" name="矩形 16"/>
          <p:cNvSpPr/>
          <p:nvPr/>
        </p:nvSpPr>
        <p:spPr>
          <a:xfrm>
            <a:off x="5303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8" name="矩形 17"/>
          <p:cNvSpPr/>
          <p:nvPr/>
        </p:nvSpPr>
        <p:spPr>
          <a:xfrm>
            <a:off x="5490911"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6" name="Chevron 3"/>
          <p:cNvSpPr/>
          <p:nvPr>
            <p:custDataLst>
              <p:tags r:id="rId1"/>
            </p:custDataLst>
          </p:nvPr>
        </p:nvSpPr>
        <p:spPr>
          <a:xfrm>
            <a:off x="1143635" y="209105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342558" y="2231014"/>
            <a:ext cx="246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案例三运行结果分析</a:t>
            </a:r>
          </a:p>
        </p:txBody>
      </p:sp>
      <p:sp>
        <p:nvSpPr>
          <p:cNvPr id="8" name="文本框 7"/>
          <p:cNvSpPr txBox="1"/>
          <p:nvPr/>
        </p:nvSpPr>
        <p:spPr>
          <a:xfrm>
            <a:off x="1465580" y="3463290"/>
            <a:ext cx="9259570" cy="1476375"/>
          </a:xfrm>
          <a:prstGeom prst="rect">
            <a:avLst/>
          </a:prstGeom>
          <a:noFill/>
        </p:spPr>
        <p:txBody>
          <a:bodyPr wrap="square" rtlCol="0">
            <a:spAutoFit/>
          </a:bodyPr>
          <a:lstStyle/>
          <a:p>
            <a:pPr indent="0"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上图出现了和</a:t>
            </a:r>
            <a:r>
              <a:rPr lang="zh-CN" sz="2000" dirty="0">
                <a:solidFill>
                  <a:srgbClr val="595959"/>
                </a:solidFill>
                <a:latin typeface="微软雅黑" panose="020B0503020204020204" pitchFamily="34" charset="-122"/>
                <a:ea typeface="微软雅黑" panose="020B0503020204020204" pitchFamily="34" charset="-122"/>
                <a:sym typeface="+mn-ea"/>
              </a:rPr>
              <a:t>案例一</a:t>
            </a:r>
            <a:r>
              <a:rPr lang="zh-CN" altLang="zh-CN" sz="2000" dirty="0">
                <a:solidFill>
                  <a:srgbClr val="595959"/>
                </a:solidFill>
                <a:latin typeface="微软雅黑" panose="020B0503020204020204" pitchFamily="34" charset="-122"/>
                <a:ea typeface="微软雅黑" panose="020B0503020204020204" pitchFamily="34" charset="-122"/>
                <a:sym typeface="+mn-ea"/>
              </a:rPr>
              <a:t>相同的错误，这是因为在表达式</a:t>
            </a:r>
            <a:r>
              <a:rPr lang="en-US" altLang="zh-CN" sz="2000" dirty="0">
                <a:solidFill>
                  <a:srgbClr val="595959"/>
                </a:solidFill>
                <a:latin typeface="微软雅黑" panose="020B0503020204020204" pitchFamily="34" charset="-122"/>
                <a:ea typeface="微软雅黑" panose="020B0503020204020204" pitchFamily="34" charset="-122"/>
                <a:sym typeface="+mn-ea"/>
              </a:rPr>
              <a:t>b1+b2</a:t>
            </a:r>
            <a:r>
              <a:rPr lang="zh-CN" altLang="zh-CN" sz="2000" dirty="0">
                <a:solidFill>
                  <a:srgbClr val="595959"/>
                </a:solidFill>
                <a:latin typeface="微软雅黑" panose="020B0503020204020204" pitchFamily="34" charset="-122"/>
                <a:ea typeface="微软雅黑" panose="020B0503020204020204" pitchFamily="34" charset="-122"/>
                <a:sym typeface="+mn-ea"/>
              </a:rPr>
              <a:t>运算期间，变量</a:t>
            </a:r>
            <a:r>
              <a:rPr lang="en-US" altLang="zh-CN" sz="2000" dirty="0">
                <a:solidFill>
                  <a:srgbClr val="595959"/>
                </a:solidFill>
                <a:latin typeface="微软雅黑" panose="020B0503020204020204" pitchFamily="34" charset="-122"/>
                <a:ea typeface="微软雅黑" panose="020B0503020204020204" pitchFamily="34" charset="-122"/>
                <a:sym typeface="+mn-ea"/>
              </a:rPr>
              <a:t>b1</a:t>
            </a:r>
            <a:r>
              <a:rPr lang="zh-CN" altLang="zh-CN" sz="2000" dirty="0">
                <a:solidFill>
                  <a:srgbClr val="595959"/>
                </a:solidFill>
                <a:latin typeface="微软雅黑" panose="020B0503020204020204" pitchFamily="34" charset="-122"/>
                <a:ea typeface="微软雅黑" panose="020B0503020204020204" pitchFamily="34" charset="-122"/>
                <a:sym typeface="+mn-ea"/>
              </a:rPr>
              <a:t>和</a:t>
            </a:r>
            <a:r>
              <a:rPr lang="en-US" altLang="zh-CN" sz="2000" dirty="0">
                <a:solidFill>
                  <a:srgbClr val="595959"/>
                </a:solidFill>
                <a:latin typeface="微软雅黑" panose="020B0503020204020204" pitchFamily="34" charset="-122"/>
                <a:ea typeface="微软雅黑" panose="020B0503020204020204" pitchFamily="34" charset="-122"/>
                <a:sym typeface="+mn-ea"/>
              </a:rPr>
              <a:t>b2</a:t>
            </a:r>
            <a:r>
              <a:rPr lang="zh-CN" altLang="zh-CN" sz="2000" dirty="0">
                <a:solidFill>
                  <a:srgbClr val="595959"/>
                </a:solidFill>
                <a:latin typeface="微软雅黑" panose="020B0503020204020204" pitchFamily="34" charset="-122"/>
                <a:ea typeface="微软雅黑" panose="020B0503020204020204" pitchFamily="34" charset="-122"/>
                <a:sym typeface="+mn-ea"/>
              </a:rPr>
              <a:t>都被自动提升为</a:t>
            </a:r>
            <a:r>
              <a:rPr lang="en-US" altLang="zh-CN" sz="2000" dirty="0" err="1">
                <a:solidFill>
                  <a:srgbClr val="595959"/>
                </a:solidFill>
                <a:latin typeface="微软雅黑" panose="020B0503020204020204" pitchFamily="34" charset="-122"/>
                <a:ea typeface="微软雅黑" panose="020B0503020204020204" pitchFamily="34" charset="-122"/>
                <a:sym typeface="+mn-ea"/>
              </a:rPr>
              <a:t>int</a:t>
            </a:r>
            <a:r>
              <a:rPr lang="zh-CN" altLang="zh-CN" sz="2000" dirty="0">
                <a:solidFill>
                  <a:srgbClr val="595959"/>
                </a:solidFill>
                <a:latin typeface="微软雅黑" panose="020B0503020204020204" pitchFamily="34" charset="-122"/>
                <a:ea typeface="微软雅黑" panose="020B0503020204020204" pitchFamily="34" charset="-122"/>
                <a:sym typeface="+mn-ea"/>
              </a:rPr>
              <a:t>类型，表达式的运算结果也就成了</a:t>
            </a:r>
            <a:r>
              <a:rPr lang="en-US" altLang="zh-CN" sz="2000" dirty="0" err="1">
                <a:solidFill>
                  <a:srgbClr val="595959"/>
                </a:solidFill>
                <a:latin typeface="微软雅黑" panose="020B0503020204020204" pitchFamily="34" charset="-122"/>
                <a:ea typeface="微软雅黑" panose="020B0503020204020204" pitchFamily="34" charset="-122"/>
                <a:sym typeface="+mn-ea"/>
              </a:rPr>
              <a:t>int</a:t>
            </a:r>
            <a:r>
              <a:rPr lang="zh-CN" altLang="zh-CN" sz="2000" dirty="0">
                <a:solidFill>
                  <a:srgbClr val="595959"/>
                </a:solidFill>
                <a:latin typeface="微软雅黑" panose="020B0503020204020204" pitchFamily="34" charset="-122"/>
                <a:ea typeface="微软雅黑" panose="020B0503020204020204" pitchFamily="34" charset="-122"/>
                <a:sym typeface="+mn-ea"/>
              </a:rPr>
              <a:t>类型，这时如果将该结果赋给</a:t>
            </a:r>
            <a:r>
              <a:rPr lang="en-US" altLang="zh-CN" sz="2000" dirty="0">
                <a:solidFill>
                  <a:srgbClr val="595959"/>
                </a:solidFill>
                <a:latin typeface="微软雅黑" panose="020B0503020204020204" pitchFamily="34" charset="-122"/>
                <a:ea typeface="微软雅黑" panose="020B0503020204020204" pitchFamily="34" charset="-122"/>
                <a:sym typeface="+mn-ea"/>
              </a:rPr>
              <a:t>byte</a:t>
            </a:r>
            <a:r>
              <a:rPr lang="zh-CN" altLang="zh-CN" sz="2000" dirty="0">
                <a:solidFill>
                  <a:srgbClr val="595959"/>
                </a:solidFill>
                <a:latin typeface="微软雅黑" panose="020B0503020204020204" pitchFamily="34" charset="-122"/>
                <a:ea typeface="微软雅黑" panose="020B0503020204020204" pitchFamily="34" charset="-122"/>
                <a:sym typeface="+mn-ea"/>
              </a:rPr>
              <a:t>类型的变量，编译器就会报错。</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955" y="3147060"/>
            <a:ext cx="9864090" cy="19869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93"/>
          <p:cNvSpPr/>
          <p:nvPr/>
        </p:nvSpPr>
        <p:spPr>
          <a:xfrm>
            <a:off x="1163955" y="314706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93"/>
          <p:cNvSpPr/>
          <p:nvPr/>
        </p:nvSpPr>
        <p:spPr>
          <a:xfrm rot="10800000">
            <a:off x="10643870" y="466471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Rectangle 4"/>
          <p:cNvSpPr>
            <a:spLocks noChangeArrowheads="1"/>
          </p:cNvSpPr>
          <p:nvPr/>
        </p:nvSpPr>
        <p:spPr bwMode="auto">
          <a:xfrm>
            <a:off x="1559206" y="479841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形 22" descr="讲故事"/>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785" y="967710"/>
            <a:ext cx="1015869" cy="1015869"/>
          </a:xfrm>
          <a:prstGeom prst="rect">
            <a:avLst/>
          </a:prstGeom>
        </p:spPr>
      </p:pic>
      <p:sp>
        <p:nvSpPr>
          <p:cNvPr id="11" name="矩形 10"/>
          <p:cNvSpPr/>
          <p:nvPr/>
        </p:nvSpPr>
        <p:spPr>
          <a:xfrm>
            <a:off x="2150342" y="1177659"/>
            <a:ext cx="3080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260292" y="1276684"/>
            <a:ext cx="2970914" cy="461665"/>
          </a:xfrm>
          <a:prstGeom prst="rect">
            <a:avLst/>
          </a:prstGeom>
          <a:no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表达式类型自动提升</a:t>
            </a:r>
          </a:p>
        </p:txBody>
      </p:sp>
      <p:sp>
        <p:nvSpPr>
          <p:cNvPr id="17" name="矩形 16"/>
          <p:cNvSpPr/>
          <p:nvPr/>
        </p:nvSpPr>
        <p:spPr>
          <a:xfrm>
            <a:off x="5303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8" name="矩形 17"/>
          <p:cNvSpPr/>
          <p:nvPr/>
        </p:nvSpPr>
        <p:spPr>
          <a:xfrm>
            <a:off x="5490911"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4" name="Chevron 3"/>
          <p:cNvSpPr/>
          <p:nvPr>
            <p:custDataLst>
              <p:tags r:id="rId1"/>
            </p:custDataLst>
          </p:nvPr>
        </p:nvSpPr>
        <p:spPr>
          <a:xfrm>
            <a:off x="1143000" y="2153285"/>
            <a:ext cx="38963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3678" y="2293244"/>
            <a:ext cx="3484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修改案例三使用强制类型转换</a:t>
            </a:r>
          </a:p>
        </p:txBody>
      </p:sp>
      <p:sp>
        <p:nvSpPr>
          <p:cNvPr id="5" name="文本框 4"/>
          <p:cNvSpPr txBox="1"/>
          <p:nvPr/>
        </p:nvSpPr>
        <p:spPr>
          <a:xfrm>
            <a:off x="1304290" y="3175000"/>
            <a:ext cx="10125710" cy="553085"/>
          </a:xfrm>
          <a:prstGeom prst="rect">
            <a:avLst/>
          </a:prstGeom>
          <a:noFill/>
        </p:spPr>
        <p:txBody>
          <a:bodyPr wrap="square" rtlCol="0">
            <a:spAutoFit/>
          </a:bodyPr>
          <a:lstStyle/>
          <a:p>
            <a:pPr algn="l" fontAlgn="auto">
              <a:lnSpc>
                <a:spcPct val="150000"/>
              </a:lnSpc>
            </a:pPr>
            <a:r>
              <a:rPr altLang="zh-CN" sz="2000">
                <a:solidFill>
                  <a:srgbClr val="595959"/>
                </a:solidFill>
                <a:latin typeface="微软雅黑" panose="020B0503020204020204" pitchFamily="34" charset="-122"/>
                <a:ea typeface="微软雅黑" panose="020B0503020204020204" pitchFamily="34" charset="-122"/>
                <a:sym typeface="+mn-ea"/>
              </a:rPr>
              <a:t>解决数据自动提升类型的方法，就是进行强制类型转换</a:t>
            </a:r>
            <a:r>
              <a:rPr lang="zh-CN" altLang="zh-CN" sz="2000" dirty="0">
                <a:solidFill>
                  <a:srgbClr val="595959"/>
                </a:solidFill>
                <a:latin typeface="微软雅黑" panose="020B0503020204020204" pitchFamily="34" charset="-122"/>
                <a:ea typeface="微软雅黑" panose="020B0503020204020204" pitchFamily="34" charset="-122"/>
                <a:sym typeface="+mn-ea"/>
              </a:rPr>
              <a:t>。强制类型转换格式如下：</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3357245" y="4222750"/>
            <a:ext cx="5247640" cy="62738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byte b3 = (byte) (b1 + b2);</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Rectangle 4"/>
          <p:cNvSpPr>
            <a:spLocks noChangeArrowheads="1"/>
          </p:cNvSpPr>
          <p:nvPr/>
        </p:nvSpPr>
        <p:spPr bwMode="auto">
          <a:xfrm>
            <a:off x="1559206" y="479841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形 22" descr="讲故事"/>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785" y="967710"/>
            <a:ext cx="1015869" cy="1015869"/>
          </a:xfrm>
          <a:prstGeom prst="rect">
            <a:avLst/>
          </a:prstGeom>
        </p:spPr>
      </p:pic>
      <p:sp>
        <p:nvSpPr>
          <p:cNvPr id="11" name="矩形 10"/>
          <p:cNvSpPr/>
          <p:nvPr/>
        </p:nvSpPr>
        <p:spPr>
          <a:xfrm>
            <a:off x="2150342" y="1177659"/>
            <a:ext cx="3080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260292" y="1276684"/>
            <a:ext cx="2970914" cy="461665"/>
          </a:xfrm>
          <a:prstGeom prst="rect">
            <a:avLst/>
          </a:prstGeom>
          <a:no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表达式类型自动提升</a:t>
            </a:r>
          </a:p>
        </p:txBody>
      </p:sp>
      <p:sp>
        <p:nvSpPr>
          <p:cNvPr id="17" name="矩形 16"/>
          <p:cNvSpPr/>
          <p:nvPr/>
        </p:nvSpPr>
        <p:spPr>
          <a:xfrm>
            <a:off x="5303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8" name="矩形 17"/>
          <p:cNvSpPr/>
          <p:nvPr/>
        </p:nvSpPr>
        <p:spPr>
          <a:xfrm>
            <a:off x="5490911"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1"/>
            </p:custDataLst>
          </p:nvPr>
        </p:nvSpPr>
        <p:spPr>
          <a:xfrm>
            <a:off x="1169035" y="2188210"/>
            <a:ext cx="29946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367958" y="2328169"/>
            <a:ext cx="272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修改后案例三运行结果</a:t>
            </a:r>
          </a:p>
        </p:txBody>
      </p:sp>
      <p:sp>
        <p:nvSpPr>
          <p:cNvPr id="8" name="文本框 7"/>
          <p:cNvSpPr txBox="1"/>
          <p:nvPr/>
        </p:nvSpPr>
        <p:spPr>
          <a:xfrm>
            <a:off x="4163695" y="2251075"/>
            <a:ext cx="6278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修改后</a:t>
            </a: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 name="图片 1"/>
          <p:cNvPicPr>
            <a:picLocks noChangeAspect="1"/>
          </p:cNvPicPr>
          <p:nvPr/>
        </p:nvPicPr>
        <p:blipFill>
          <a:blip r:embed="rId6"/>
          <a:stretch>
            <a:fillRect/>
          </a:stretch>
        </p:blipFill>
        <p:spPr>
          <a:xfrm>
            <a:off x="3431223" y="3419475"/>
            <a:ext cx="5326280" cy="1980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变量的作用域</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033395"/>
            <a:ext cx="5489575" cy="1043940"/>
            <a:chOff x="8472" y="5681"/>
            <a:chExt cx="8645" cy="1644"/>
          </a:xfrm>
        </p:grpSpPr>
        <p:sp>
          <p:nvSpPr>
            <p:cNvPr id="15" name="TextBox 35"/>
            <p:cNvSpPr txBox="1">
              <a:spLocks noChangeArrowheads="1"/>
            </p:cNvSpPr>
            <p:nvPr/>
          </p:nvSpPr>
          <p:spPr bwMode="auto">
            <a:xfrm>
              <a:off x="9159" y="5681"/>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变量的作用域</a:t>
              </a:r>
              <a:r>
                <a:rPr lang="zh-CN" altLang="en-US" sz="2000" dirty="0">
                  <a:solidFill>
                    <a:srgbClr val="595959"/>
                  </a:solidFill>
                  <a:latin typeface="微软雅黑" panose="020B0503020204020204" pitchFamily="34" charset="-122"/>
                  <a:ea typeface="微软雅黑" panose="020B0503020204020204" pitchFamily="34" charset="-122"/>
                </a:rPr>
                <a:t>，能够在不同的作用域定义变量</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变量的作用域</a:t>
            </a:r>
          </a:p>
        </p:txBody>
      </p:sp>
      <p:sp>
        <p:nvSpPr>
          <p:cNvPr id="7" name="Rectangle 2"/>
          <p:cNvSpPr>
            <a:spLocks noChangeArrowheads="1"/>
          </p:cNvSpPr>
          <p:nvPr/>
        </p:nvSpPr>
        <p:spPr bwMode="auto">
          <a:xfrm>
            <a:off x="2783206" y="3573794"/>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Chevron 3"/>
          <p:cNvSpPr/>
          <p:nvPr>
            <p:custDataLst>
              <p:tags r:id="rId2"/>
            </p:custDataLst>
          </p:nvPr>
        </p:nvSpPr>
        <p:spPr>
          <a:xfrm>
            <a:off x="1143635" y="130619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446154"/>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变量的作用域</a:t>
            </a:r>
          </a:p>
        </p:txBody>
      </p:sp>
      <p:graphicFrame>
        <p:nvGraphicFramePr>
          <p:cNvPr id="2" name="对象 -2147482614"/>
          <p:cNvGraphicFramePr>
            <a:graphicFrameLocks noChangeAspect="1"/>
          </p:cNvGraphicFramePr>
          <p:nvPr/>
        </p:nvGraphicFramePr>
        <p:xfrm>
          <a:off x="2814003" y="2474913"/>
          <a:ext cx="6560667" cy="1908000"/>
        </p:xfrm>
        <a:graphic>
          <a:graphicData uri="http://schemas.openxmlformats.org/presentationml/2006/ole">
            <mc:AlternateContent xmlns:mc="http://schemas.openxmlformats.org/markup-compatibility/2006">
              <mc:Choice xmlns:v="urn:schemas-microsoft-com:vml" Requires="v">
                <p:oleObj spid="_x0000_s4107" r:id="rId5" imgW="8216900" imgH="2387600" progId="Visio.Drawing.11">
                  <p:embed/>
                </p:oleObj>
              </mc:Choice>
              <mc:Fallback>
                <p:oleObj r:id="rId5" imgW="8216900" imgH="2387600" progId="Visio.Drawing.11">
                  <p:embed/>
                  <p:pic>
                    <p:nvPicPr>
                      <p:cNvPr id="0" name="图片 3075"/>
                      <p:cNvPicPr/>
                      <p:nvPr/>
                    </p:nvPicPr>
                    <p:blipFill>
                      <a:blip r:embed="rId6"/>
                      <a:stretch>
                        <a:fillRect/>
                      </a:stretch>
                    </p:blipFill>
                    <p:spPr>
                      <a:xfrm>
                        <a:off x="2814003" y="2474913"/>
                        <a:ext cx="6560667" cy="1908000"/>
                      </a:xfrm>
                      <a:prstGeom prst="rect">
                        <a:avLst/>
                      </a:prstGeom>
                      <a:noFill/>
                      <a:ln w="38100">
                        <a:noFill/>
                        <a:miter/>
                      </a:ln>
                    </p:spPr>
                  </p:pic>
                </p:oleObj>
              </mc:Fallback>
            </mc:AlternateContent>
          </a:graphicData>
        </a:graphic>
      </p:graphicFrame>
      <p:sp>
        <p:nvSpPr>
          <p:cNvPr id="5" name="文本框 4"/>
          <p:cNvSpPr txBox="1"/>
          <p:nvPr/>
        </p:nvSpPr>
        <p:spPr>
          <a:xfrm>
            <a:off x="1143635" y="4819015"/>
            <a:ext cx="10125710" cy="101473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上图所示代码有两层大括号。其中，外层大括号所标识的代码区域就是变量</a:t>
            </a:r>
            <a:r>
              <a:rPr lang="en-US" altLang="zh-CN" sz="2000" dirty="0">
                <a:solidFill>
                  <a:srgbClr val="595959"/>
                </a:solidFill>
                <a:latin typeface="微软雅黑" panose="020B0503020204020204" pitchFamily="34" charset="-122"/>
                <a:ea typeface="微软雅黑" panose="020B0503020204020204" pitchFamily="34" charset="-122"/>
                <a:sym typeface="+mn-ea"/>
              </a:rPr>
              <a:t>x</a:t>
            </a:r>
            <a:r>
              <a:rPr lang="zh-CN" altLang="zh-CN" sz="2000" dirty="0">
                <a:solidFill>
                  <a:srgbClr val="595959"/>
                </a:solidFill>
                <a:latin typeface="微软雅黑" panose="020B0503020204020204" pitchFamily="34" charset="-122"/>
                <a:ea typeface="微软雅黑" panose="020B0503020204020204" pitchFamily="34" charset="-122"/>
                <a:sym typeface="+mn-ea"/>
              </a:rPr>
              <a:t>的作用域，内层大括号所标识的代码区域就是变量</a:t>
            </a:r>
            <a:r>
              <a:rPr lang="en-US" altLang="zh-CN" sz="2000" dirty="0">
                <a:solidFill>
                  <a:srgbClr val="595959"/>
                </a:solidFill>
                <a:latin typeface="微软雅黑" panose="020B0503020204020204" pitchFamily="34" charset="-122"/>
                <a:ea typeface="微软雅黑" panose="020B0503020204020204" pitchFamily="34" charset="-122"/>
                <a:sym typeface="+mn-ea"/>
              </a:rPr>
              <a:t>y</a:t>
            </a:r>
            <a:r>
              <a:rPr lang="zh-CN" altLang="zh-CN" sz="2000" dirty="0">
                <a:solidFill>
                  <a:srgbClr val="595959"/>
                </a:solidFill>
                <a:latin typeface="微软雅黑" panose="020B0503020204020204" pitchFamily="34" charset="-122"/>
                <a:ea typeface="微软雅黑" panose="020B0503020204020204" pitchFamily="34" charset="-122"/>
                <a:sym typeface="+mn-ea"/>
              </a:rPr>
              <a:t>的作用域。</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7"/>
          <p:cNvSpPr txBox="1"/>
          <p:nvPr/>
        </p:nvSpPr>
        <p:spPr>
          <a:xfrm>
            <a:off x="3602990" y="1137920"/>
            <a:ext cx="7040880" cy="1014730"/>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变量需要在它的</a:t>
            </a:r>
            <a:r>
              <a:rPr lang="zh-CN" altLang="zh-CN" sz="2000" dirty="0">
                <a:solidFill>
                  <a:srgbClr val="1369B2"/>
                </a:solidFill>
                <a:latin typeface="微软雅黑" panose="020B0503020204020204" pitchFamily="34" charset="-122"/>
                <a:ea typeface="微软雅黑" panose="020B0503020204020204" pitchFamily="34" charset="-122"/>
              </a:rPr>
              <a:t>作用范围</a:t>
            </a:r>
            <a:r>
              <a:rPr lang="zh-CN" altLang="zh-CN" sz="2000" dirty="0">
                <a:solidFill>
                  <a:srgbClr val="595959"/>
                </a:solidFill>
                <a:latin typeface="微软雅黑" panose="020B0503020204020204" pitchFamily="34" charset="-122"/>
                <a:ea typeface="微软雅黑" panose="020B0503020204020204" pitchFamily="34" charset="-122"/>
              </a:rPr>
              <a:t>内才可以被使用，这个作用范围称为</a:t>
            </a:r>
          </a:p>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变量的</a:t>
            </a:r>
            <a:r>
              <a:rPr lang="zh-CN" altLang="zh-CN" sz="2000" dirty="0">
                <a:solidFill>
                  <a:srgbClr val="1369B2"/>
                </a:solidFill>
                <a:latin typeface="微软雅黑" panose="020B0503020204020204" pitchFamily="34" charset="-122"/>
                <a:ea typeface="微软雅黑" panose="020B0503020204020204" pitchFamily="34" charset="-122"/>
              </a:rPr>
              <a:t>作用域</a:t>
            </a:r>
            <a:r>
              <a:rPr lang="zh-CN" altLang="zh-CN" sz="20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变量的作用域</a:t>
            </a:r>
          </a:p>
        </p:txBody>
      </p:sp>
      <p:sp>
        <p:nvSpPr>
          <p:cNvPr id="9" name="文本框 8"/>
          <p:cNvSpPr txBox="1"/>
          <p:nvPr/>
        </p:nvSpPr>
        <p:spPr>
          <a:xfrm>
            <a:off x="2969260" y="911860"/>
            <a:ext cx="8642985" cy="101473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变量的</a:t>
            </a:r>
            <a:r>
              <a:rPr lang="zh-CN" altLang="zh-CN" sz="2000" dirty="0">
                <a:solidFill>
                  <a:srgbClr val="1369B2"/>
                </a:solidFill>
                <a:latin typeface="微软雅黑" panose="020B0503020204020204" pitchFamily="34" charset="-122"/>
                <a:ea typeface="微软雅黑" panose="020B0503020204020204" pitchFamily="34" charset="-122"/>
              </a:rPr>
              <a:t>作用域</a:t>
            </a:r>
            <a:r>
              <a:rPr lang="zh-CN" altLang="zh-CN" sz="2000" dirty="0">
                <a:solidFill>
                  <a:srgbClr val="595959"/>
                </a:solidFill>
                <a:latin typeface="微软雅黑" panose="020B0503020204020204" pitchFamily="34" charset="-122"/>
                <a:ea typeface="微软雅黑" panose="020B0503020204020204" pitchFamily="34" charset="-122"/>
              </a:rPr>
              <a:t>在编程中尤为重要，下面通过一个案例进一步熟悉变量的作用域，</a:t>
            </a:r>
            <a:r>
              <a:rPr lang="zh-CN" sz="2000" dirty="0">
                <a:solidFill>
                  <a:srgbClr val="595959"/>
                </a:solidFill>
                <a:latin typeface="微软雅黑" panose="020B0503020204020204" pitchFamily="34" charset="-122"/>
                <a:ea typeface="微软雅黑" panose="020B0503020204020204" pitchFamily="34" charset="-122"/>
              </a:rPr>
              <a:t>具体代码如下</a:t>
            </a:r>
            <a:r>
              <a:rPr lang="zh-CN" altLang="zh-CN" sz="2000" dirty="0">
                <a:solidFill>
                  <a:srgbClr val="595959"/>
                </a:solidFill>
                <a:latin typeface="微软雅黑" panose="020B0503020204020204" pitchFamily="34" charset="-122"/>
                <a:ea typeface="微软雅黑" panose="020B0503020204020204" pitchFamily="34" charset="-122"/>
              </a:rPr>
              <a:t>所示。</a:t>
            </a:r>
          </a:p>
        </p:txBody>
      </p:sp>
      <p:pic>
        <p:nvPicPr>
          <p:cNvPr id="6" name="图片 5"/>
          <p:cNvPicPr>
            <a:picLocks noChangeAspect="1"/>
          </p:cNvPicPr>
          <p:nvPr/>
        </p:nvPicPr>
        <p:blipFill>
          <a:blip r:embed="rId4"/>
          <a:stretch>
            <a:fillRect/>
          </a:stretch>
        </p:blipFill>
        <p:spPr>
          <a:xfrm>
            <a:off x="1611630" y="2145665"/>
            <a:ext cx="9380855" cy="3765550"/>
          </a:xfrm>
          <a:prstGeom prst="rect">
            <a:avLst/>
          </a:prstGeom>
        </p:spPr>
      </p:pic>
      <p:sp>
        <p:nvSpPr>
          <p:cNvPr id="3" name="矩形 2"/>
          <p:cNvSpPr/>
          <p:nvPr/>
        </p:nvSpPr>
        <p:spPr>
          <a:xfrm>
            <a:off x="2459201" y="2164784"/>
            <a:ext cx="8208000" cy="3745865"/>
          </a:xfrm>
          <a:prstGeom prst="rect">
            <a:avLst/>
          </a:prstGeom>
        </p:spPr>
        <p:txBody>
          <a:bodyPr wrap="square">
            <a:spAutoFit/>
          </a:bodyPr>
          <a:lstStyle/>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public class Example04 {</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public static void main(String[] args) {</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int x = 12;      	// 定义了变量x</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int y = 96; 	// 定义了变量y</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System.out.println("x is " + x); // 访问变量x</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System.out.println("y is " + y); // 访问变量y</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y = x;          // 访问变量x，为变量y赋值</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System.out.println("x is " + x);    // 访问变量x</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          }</a:t>
            </a:r>
          </a:p>
          <a:p>
            <a:pPr lvl="0" indent="0" fontAlgn="auto">
              <a:lnSpc>
                <a:spcPct val="110000"/>
              </a:lnSpc>
              <a:buFont typeface="+mj-lt"/>
              <a:buNone/>
            </a:pPr>
            <a:r>
              <a:rPr lang="zh-CN" altLang="zh-CN" sz="1800" dirty="0">
                <a:solidFill>
                  <a:srgbClr val="595959"/>
                </a:solidFill>
                <a:latin typeface="微软雅黑" panose="020B0503020204020204" pitchFamily="34" charset="-122"/>
                <a:ea typeface="微软雅黑" panose="020B0503020204020204" pitchFamily="34" charset="-122"/>
              </a:rPr>
              <a:t>}</a:t>
            </a:r>
          </a:p>
        </p:txBody>
      </p:sp>
      <p:sp>
        <p:nvSpPr>
          <p:cNvPr id="2" name="Chevron 3"/>
          <p:cNvSpPr/>
          <p:nvPr>
            <p:custDataLst>
              <p:tags r:id="rId1"/>
            </p:custDataLst>
          </p:nvPr>
        </p:nvSpPr>
        <p:spPr>
          <a:xfrm>
            <a:off x="1064895" y="1080135"/>
            <a:ext cx="17564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07328" y="122009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变量的作用域</a:t>
            </a:r>
          </a:p>
        </p:txBody>
      </p:sp>
      <p:sp>
        <p:nvSpPr>
          <p:cNvPr id="4"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24778"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5" name="文本框 4"/>
          <p:cNvSpPr txBox="1"/>
          <p:nvPr/>
        </p:nvSpPr>
        <p:spPr>
          <a:xfrm>
            <a:off x="3509010" y="1177925"/>
            <a:ext cx="5516880" cy="553085"/>
          </a:xfrm>
          <a:prstGeom prst="rect">
            <a:avLst/>
          </a:prstGeom>
          <a:noFill/>
        </p:spPr>
        <p:txBody>
          <a:bodyPr wrap="non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1"/>
          <p:cNvPicPr>
            <a:picLocks noChangeAspect="1"/>
          </p:cNvPicPr>
          <p:nvPr/>
        </p:nvPicPr>
        <p:blipFill>
          <a:blip r:embed="rId4"/>
          <a:stretch>
            <a:fillRect/>
          </a:stretch>
        </p:blipFill>
        <p:spPr>
          <a:xfrm>
            <a:off x="2848293" y="2529523"/>
            <a:ext cx="6492219" cy="1800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变量的作用域</a:t>
            </a:r>
          </a:p>
        </p:txBody>
      </p:sp>
      <p:sp>
        <p:nvSpPr>
          <p:cNvPr id="4" name="Chevron 3"/>
          <p:cNvSpPr/>
          <p:nvPr>
            <p:custDataLst>
              <p:tags r:id="rId1"/>
            </p:custDataLst>
          </p:nvPr>
        </p:nvSpPr>
        <p:spPr>
          <a:xfrm>
            <a:off x="1143635" y="132905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469014"/>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案例运行结果分析</a:t>
            </a:r>
          </a:p>
        </p:txBody>
      </p:sp>
      <p:sp>
        <p:nvSpPr>
          <p:cNvPr id="2" name="文本框 1"/>
          <p:cNvSpPr txBox="1"/>
          <p:nvPr/>
        </p:nvSpPr>
        <p:spPr>
          <a:xfrm>
            <a:off x="1464945" y="3028950"/>
            <a:ext cx="9259570" cy="1476375"/>
          </a:xfrm>
          <a:prstGeom prst="rect">
            <a:avLst/>
          </a:prstGeom>
          <a:noFill/>
        </p:spPr>
        <p:txBody>
          <a:bodyPr wrap="square" rtlCol="0">
            <a:spAutoFit/>
          </a:bodyPr>
          <a:lstStyle/>
          <a:p>
            <a:pPr indent="0" algn="l" fontAlgn="auto">
              <a:lnSpc>
                <a:spcPct val="150000"/>
              </a:lnSpc>
            </a:pPr>
            <a:r>
              <a:rPr altLang="zh-CN" sz="2000">
                <a:solidFill>
                  <a:srgbClr val="595959"/>
                </a:solidFill>
                <a:latin typeface="微软雅黑" panose="020B0503020204020204" pitchFamily="34" charset="-122"/>
                <a:ea typeface="微软雅黑" panose="020B0503020204020204" pitchFamily="34" charset="-122"/>
                <a:sym typeface="+mn-ea"/>
              </a:rPr>
              <a:t>由</a:t>
            </a:r>
            <a:r>
              <a:rPr lang="zh-CN" sz="2000">
                <a:solidFill>
                  <a:srgbClr val="595959"/>
                </a:solidFill>
                <a:latin typeface="微软雅黑" panose="020B0503020204020204" pitchFamily="34" charset="-122"/>
                <a:ea typeface="微软雅黑" panose="020B0503020204020204" pitchFamily="34" charset="-122"/>
                <a:sym typeface="+mn-ea"/>
              </a:rPr>
              <a:t>上图</a:t>
            </a:r>
            <a:r>
              <a:rPr altLang="zh-CN" sz="2000">
                <a:solidFill>
                  <a:srgbClr val="595959"/>
                </a:solidFill>
                <a:latin typeface="微软雅黑" panose="020B0503020204020204" pitchFamily="34" charset="-122"/>
                <a:ea typeface="微软雅黑" panose="020B0503020204020204" pitchFamily="34" charset="-122"/>
                <a:sym typeface="+mn-ea"/>
              </a:rPr>
              <a:t>可知，编译器提示找不到变量y。错误原因在于，变量y的作用域为第5~8行代码，第9行代码在变量y的作用域之外为其赋值，因此编译器报错。将文件2-4中的第9行代码注释掉，保存文件之后再次编译运行</a:t>
            </a:r>
            <a:r>
              <a:rPr lang="zh-CN" sz="2000">
                <a:solidFill>
                  <a:srgbClr val="595959"/>
                </a:solidFill>
                <a:latin typeface="微软雅黑" panose="020B0503020204020204" pitchFamily="34" charset="-122"/>
                <a:ea typeface="微软雅黑" panose="020B0503020204020204" pitchFamily="34" charset="-122"/>
                <a:sym typeface="+mn-ea"/>
              </a:rPr>
              <a:t>。</a:t>
            </a:r>
          </a:p>
        </p:txBody>
      </p:sp>
      <p:sp>
        <p:nvSpPr>
          <p:cNvPr id="9" name="圆角矩形 8"/>
          <p:cNvSpPr/>
          <p:nvPr/>
        </p:nvSpPr>
        <p:spPr>
          <a:xfrm>
            <a:off x="1163320" y="2799715"/>
            <a:ext cx="9864090" cy="1934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79971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93"/>
          <p:cNvSpPr/>
          <p:nvPr/>
        </p:nvSpPr>
        <p:spPr>
          <a:xfrm rot="10800000">
            <a:off x="10643235" y="424815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变量的作用域</a:t>
            </a:r>
          </a:p>
        </p:txBody>
      </p:sp>
      <p:sp>
        <p:nvSpPr>
          <p:cNvPr id="4" name="Chevron 3"/>
          <p:cNvSpPr/>
          <p:nvPr>
            <p:custDataLst>
              <p:tags r:id="rId1"/>
            </p:custDataLst>
          </p:nvPr>
        </p:nvSpPr>
        <p:spPr>
          <a:xfrm>
            <a:off x="982345" y="1092200"/>
            <a:ext cx="28111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181268" y="1232159"/>
            <a:ext cx="246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修改后案例运行结果</a:t>
            </a:r>
          </a:p>
        </p:txBody>
      </p:sp>
      <p:sp>
        <p:nvSpPr>
          <p:cNvPr id="5" name="文本框 4"/>
          <p:cNvSpPr txBox="1"/>
          <p:nvPr/>
        </p:nvSpPr>
        <p:spPr>
          <a:xfrm>
            <a:off x="4003675" y="1148715"/>
            <a:ext cx="5516880" cy="553085"/>
          </a:xfrm>
          <a:prstGeom prst="rect">
            <a:avLst/>
          </a:prstGeom>
          <a:noFill/>
        </p:spPr>
        <p:txBody>
          <a:bodyPr wrap="squar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1"/>
          <p:cNvPicPr>
            <a:picLocks noChangeAspect="1"/>
          </p:cNvPicPr>
          <p:nvPr/>
        </p:nvPicPr>
        <p:blipFill>
          <a:blip r:embed="rId4"/>
          <a:stretch>
            <a:fillRect/>
          </a:stretch>
        </p:blipFill>
        <p:spPr>
          <a:xfrm>
            <a:off x="3282633" y="2385695"/>
            <a:ext cx="5623682" cy="2088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157766"/>
            <a:ext cx="6733001" cy="614045"/>
          </a:xfrm>
          <a:prstGeom prst="rect">
            <a:avLst/>
          </a:prstGeom>
          <a:noFill/>
        </p:spPr>
        <p:txBody>
          <a:bodyPr wrap="square" lIns="91443" tIns="45720" rIns="91443" bIns="45720" rtlCol="0">
            <a:spAutoFit/>
          </a:bodyPr>
          <a:lstStyle/>
          <a:p>
            <a:r>
              <a:rPr lang="en-US" altLang="zh-CN" sz="3400" b="1" dirty="0">
                <a:solidFill>
                  <a:srgbClr val="1369B2"/>
                </a:solidFill>
                <a:latin typeface="微软雅黑" panose="020B0503020204020204" pitchFamily="34" charset="-122"/>
                <a:ea typeface="微软雅黑" panose="020B0503020204020204" pitchFamily="34" charset="-122"/>
                <a:cs typeface="+mn-ea"/>
                <a:sym typeface="+mn-lt"/>
              </a:rPr>
              <a:t>Java</a:t>
            </a:r>
            <a:r>
              <a:rPr lang="zh-CN" altLang="en-US" sz="3400" b="1" dirty="0">
                <a:solidFill>
                  <a:srgbClr val="1369B2"/>
                </a:solidFill>
                <a:latin typeface="微软雅黑" panose="020B0503020204020204" pitchFamily="34" charset="-122"/>
                <a:ea typeface="微软雅黑" panose="020B0503020204020204" pitchFamily="34" charset="-122"/>
                <a:cs typeface="+mn-ea"/>
                <a:sym typeface="+mn-lt"/>
              </a:rPr>
              <a:t>中的运算符</a:t>
            </a:r>
            <a:endParaRPr lang="en-US" altLang="zh-CN" sz="34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2.3</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程序的基本格式</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ea"/>
                </a:rPr>
                <a:t>掌握</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程序的基本格式</a:t>
              </a:r>
              <a:r>
                <a:rPr lang="zh-CN" altLang="en-US" sz="2000" dirty="0">
                  <a:solidFill>
                    <a:srgbClr val="595959"/>
                  </a:solidFill>
                  <a:latin typeface="微软雅黑" panose="020B0503020204020204" pitchFamily="34" charset="-122"/>
                  <a:ea typeface="微软雅黑" panose="020B0503020204020204" pitchFamily="34" charset="-122"/>
                </a:rPr>
                <a:t>，能够根据</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en-US" sz="2000" dirty="0">
                  <a:solidFill>
                    <a:srgbClr val="595959"/>
                  </a:solidFill>
                  <a:latin typeface="微软雅黑" panose="020B0503020204020204" pitchFamily="34" charset="-122"/>
                  <a:ea typeface="微软雅黑" panose="020B0503020204020204" pitchFamily="34" charset="-122"/>
                </a:rPr>
                <a:t>程序的基本格式编写</a:t>
              </a:r>
              <a:r>
                <a:rPr lang="en-US" altLang="zh-CN" sz="2000" dirty="0">
                  <a:solidFill>
                    <a:srgbClr val="595959"/>
                  </a:solidFill>
                  <a:latin typeface="微软雅黑" panose="020B0503020204020204" pitchFamily="34" charset="-122"/>
                  <a:ea typeface="微软雅黑" panose="020B0503020204020204" pitchFamily="34" charset="-122"/>
                </a:rPr>
                <a:t>HelloWorld</a:t>
              </a:r>
              <a:r>
                <a:rPr lang="zh-CN" altLang="en-US" sz="2000" dirty="0">
                  <a:solidFill>
                    <a:srgbClr val="595959"/>
                  </a:solidFill>
                  <a:latin typeface="微软雅黑" panose="020B0503020204020204" pitchFamily="34" charset="-122"/>
                  <a:ea typeface="微软雅黑" panose="020B0503020204020204" pitchFamily="34" charset="-122"/>
                </a:rPr>
                <a:t>程序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算术运算符</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69310"/>
            <a:ext cx="5489575" cy="1043940"/>
            <a:chOff x="8472" y="5306"/>
            <a:chExt cx="8645" cy="1644"/>
          </a:xfrm>
        </p:grpSpPr>
        <p:sp>
          <p:nvSpPr>
            <p:cNvPr id="15" name="TextBox 35"/>
            <p:cNvSpPr txBox="1">
              <a:spLocks noChangeArrowheads="1"/>
            </p:cNvSpPr>
            <p:nvPr/>
          </p:nvSpPr>
          <p:spPr bwMode="auto">
            <a:xfrm>
              <a:off x="9159" y="530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算术运算符</a:t>
              </a:r>
              <a:r>
                <a:rPr lang="zh-CN" altLang="en-US" sz="2000" dirty="0">
                  <a:solidFill>
                    <a:srgbClr val="595959"/>
                  </a:solidFill>
                  <a:latin typeface="微软雅黑" panose="020B0503020204020204" pitchFamily="34" charset="-122"/>
                  <a:ea typeface="微软雅黑" panose="020B0503020204020204" pitchFamily="34" charset="-122"/>
                </a:rPr>
                <a:t>，能够在程序中使用算术运算符进行加、减、乘、除运算</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算术运算符</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3707765" y="937260"/>
            <a:ext cx="7824470" cy="1014730"/>
          </a:xfrm>
          <a:prstGeom prst="rect">
            <a:avLst/>
          </a:prstGeom>
          <a:noFill/>
          <a:ln w="9525">
            <a:noFill/>
          </a:ln>
        </p:spPr>
        <p:txBody>
          <a:bodyPr wrap="square">
            <a:spAutoFit/>
          </a:bodyPr>
          <a:lstStyle/>
          <a:p>
            <a:pPr indent="0" fontAlgn="auto">
              <a:lnSpc>
                <a:spcPct val="150000"/>
              </a:lnSpc>
            </a:pPr>
            <a:r>
              <a:rPr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算术运算符是最简单、最常用的运算符号。Java中的算术运算符及用法</a:t>
            </a:r>
            <a:r>
              <a:rPr lang="zh-CN"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具体如下表所示。</a:t>
            </a:r>
          </a:p>
        </p:txBody>
      </p:sp>
      <p:graphicFrame>
        <p:nvGraphicFramePr>
          <p:cNvPr id="15" name="表格 14"/>
          <p:cNvGraphicFramePr>
            <a:graphicFrameLocks noGrp="1"/>
          </p:cNvGraphicFramePr>
          <p:nvPr>
            <p:custDataLst>
              <p:tags r:id="rId1"/>
            </p:custDataLst>
          </p:nvPr>
        </p:nvGraphicFramePr>
        <p:xfrm>
          <a:off x="2316787" y="2276634"/>
          <a:ext cx="7150813" cy="3538855"/>
        </p:xfrm>
        <a:graphic>
          <a:graphicData uri="http://schemas.openxmlformats.org/drawingml/2006/table">
            <a:tbl>
              <a:tblPr>
                <a:tableStyleId>{7DF18680-E054-41AD-8BC1-D1AEF772440D}</a:tableStyleId>
              </a:tblPr>
              <a:tblGrid>
                <a:gridCol w="1300480">
                  <a:extLst>
                    <a:ext uri="{9D8B030D-6E8A-4147-A177-3AD203B41FA5}">
                      <a16:colId xmlns:a16="http://schemas.microsoft.com/office/drawing/2014/main" val="20000"/>
                    </a:ext>
                  </a:extLst>
                </a:gridCol>
                <a:gridCol w="2475904">
                  <a:extLst>
                    <a:ext uri="{9D8B030D-6E8A-4147-A177-3AD203B41FA5}">
                      <a16:colId xmlns:a16="http://schemas.microsoft.com/office/drawing/2014/main" val="20001"/>
                    </a:ext>
                  </a:extLst>
                </a:gridCol>
                <a:gridCol w="1700530">
                  <a:extLst>
                    <a:ext uri="{9D8B030D-6E8A-4147-A177-3AD203B41FA5}">
                      <a16:colId xmlns:a16="http://schemas.microsoft.com/office/drawing/2014/main" val="20002"/>
                    </a:ext>
                  </a:extLst>
                </a:gridCol>
                <a:gridCol w="1673899">
                  <a:extLst>
                    <a:ext uri="{9D8B030D-6E8A-4147-A177-3AD203B41FA5}">
                      <a16:colId xmlns:a16="http://schemas.microsoft.com/office/drawing/2014/main" val="20003"/>
                    </a:ext>
                  </a:extLst>
                </a:gridCol>
              </a:tblGrid>
              <a:tr h="462915">
                <a:tc>
                  <a:txBody>
                    <a:bodyPr/>
                    <a:lstStyle/>
                    <a:p>
                      <a:pPr indent="267970" algn="l">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运算符</a:t>
                      </a:r>
                    </a:p>
                  </a:txBody>
                  <a:tcPr marL="68580" marR="68580" marT="0" marB="0" anchor="ctr">
                    <a:solidFill>
                      <a:srgbClr val="F2F2F2"/>
                    </a:solidFill>
                  </a:tcPr>
                </a:tc>
                <a:tc>
                  <a:txBody>
                    <a:bodyPr/>
                    <a:lstStyle/>
                    <a:p>
                      <a:pPr indent="267970" algn="l">
                        <a:spcAft>
                          <a:spcPts val="0"/>
                        </a:spcAft>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sz="1600" b="1" kern="100" dirty="0">
                          <a:solidFill>
                            <a:srgbClr val="595959"/>
                          </a:solidFill>
                          <a:effectLst/>
                          <a:latin typeface="微软雅黑" panose="020B0503020204020204" pitchFamily="34" charset="-122"/>
                          <a:ea typeface="微软雅黑" panose="020B0503020204020204" pitchFamily="34" charset="-122"/>
                        </a:rPr>
                        <a:t>运算</a:t>
                      </a:r>
                    </a:p>
                  </a:txBody>
                  <a:tcPr marL="68580" marR="68580" marT="0" marB="0" anchor="ctr">
                    <a:solidFill>
                      <a:srgbClr val="F2F2F2"/>
                    </a:solidFill>
                  </a:tcPr>
                </a:tc>
                <a:tc>
                  <a:txBody>
                    <a:bodyPr/>
                    <a:lstStyle/>
                    <a:p>
                      <a:pPr indent="267970" algn="l">
                        <a:spcAft>
                          <a:spcPts val="0"/>
                        </a:spcAft>
                        <a:buNone/>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altLang="en-US" sz="1600" b="1" kern="100" dirty="0">
                          <a:solidFill>
                            <a:srgbClr val="595959"/>
                          </a:solidFill>
                          <a:effectLst/>
                          <a:latin typeface="微软雅黑" panose="020B0503020204020204" pitchFamily="34" charset="-122"/>
                          <a:ea typeface="微软雅黑" panose="020B0503020204020204" pitchFamily="34" charset="-122"/>
                        </a:rPr>
                        <a:t>范例</a:t>
                      </a:r>
                    </a:p>
                  </a:txBody>
                  <a:tcPr marL="68580" marR="68580" marT="0" marB="0" anchor="ctr">
                    <a:solidFill>
                      <a:srgbClr val="F2F2F2"/>
                    </a:solidFill>
                  </a:tcPr>
                </a:tc>
                <a:tc>
                  <a:txBody>
                    <a:bodyPr/>
                    <a:lstStyle/>
                    <a:p>
                      <a:pPr indent="267970" algn="l">
                        <a:spcAft>
                          <a:spcPts val="0"/>
                        </a:spcAft>
                        <a:buNone/>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altLang="en-US" sz="1600" b="1" kern="100" dirty="0">
                          <a:solidFill>
                            <a:srgbClr val="595959"/>
                          </a:solidFill>
                          <a:effectLst/>
                          <a:latin typeface="微软雅黑" panose="020B0503020204020204" pitchFamily="34" charset="-122"/>
                          <a:ea typeface="微软雅黑" panose="020B0503020204020204" pitchFamily="34" charset="-122"/>
                        </a:rPr>
                        <a:t>结果</a:t>
                      </a:r>
                    </a:p>
                  </a:txBody>
                  <a:tcPr marL="68580" marR="68580" marT="0" marB="0" anchor="ctr">
                    <a:solidFill>
                      <a:srgbClr val="F2F2F2"/>
                    </a:solidFill>
                  </a:tcPr>
                </a:tc>
                <a:extLst>
                  <a:ext uri="{0D108BD9-81ED-4DB2-BD59-A6C34878D82A}">
                    <a16:rowId xmlns:a16="http://schemas.microsoft.com/office/drawing/2014/main" val="10000"/>
                  </a:ext>
                </a:extLst>
              </a:tr>
              <a:tr h="510540">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正号</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+3</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3</a:t>
                      </a:r>
                    </a:p>
                  </a:txBody>
                  <a:tcPr marL="68580" marR="68580" marT="0" marB="0">
                    <a:solidFill>
                      <a:srgbClr val="F2F2F2"/>
                    </a:solidFill>
                  </a:tcPr>
                </a:tc>
                <a:extLst>
                  <a:ext uri="{0D108BD9-81ED-4DB2-BD59-A6C34878D82A}">
                    <a16:rowId xmlns:a16="http://schemas.microsoft.com/office/drawing/2014/main" val="10001"/>
                  </a:ext>
                </a:extLst>
              </a:tr>
              <a:tr h="510540">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负号</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b=4;-b</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-4</a:t>
                      </a:r>
                    </a:p>
                  </a:txBody>
                  <a:tcPr marL="68580" marR="68580" marT="0" marB="0">
                    <a:solidFill>
                      <a:srgbClr val="F2F2F2"/>
                    </a:solidFill>
                  </a:tcPr>
                </a:tc>
                <a:extLst>
                  <a:ext uri="{0D108BD9-81ED-4DB2-BD59-A6C34878D82A}">
                    <a16:rowId xmlns:a16="http://schemas.microsoft.com/office/drawing/2014/main" val="10002"/>
                  </a:ext>
                </a:extLst>
              </a:tr>
              <a:tr h="523240">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加</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5+5</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10</a:t>
                      </a:r>
                    </a:p>
                  </a:txBody>
                  <a:tcPr marL="68580" marR="68580" marT="0" marB="0">
                    <a:solidFill>
                      <a:srgbClr val="F2F2F2"/>
                    </a:solidFill>
                  </a:tcPr>
                </a:tc>
                <a:extLst>
                  <a:ext uri="{0D108BD9-81ED-4DB2-BD59-A6C34878D82A}">
                    <a16:rowId xmlns:a16="http://schemas.microsoft.com/office/drawing/2014/main" val="10003"/>
                  </a:ext>
                </a:extLst>
              </a:tr>
              <a:tr h="510540">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减</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6-4</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2</a:t>
                      </a:r>
                    </a:p>
                  </a:txBody>
                  <a:tcPr marL="68580" marR="68580" marT="0" marB="0">
                    <a:solidFill>
                      <a:srgbClr val="F2F2F2"/>
                    </a:solidFill>
                  </a:tcPr>
                </a:tc>
                <a:extLst>
                  <a:ext uri="{0D108BD9-81ED-4DB2-BD59-A6C34878D82A}">
                    <a16:rowId xmlns:a16="http://schemas.microsoft.com/office/drawing/2014/main" val="10004"/>
                  </a:ext>
                </a:extLst>
              </a:tr>
              <a:tr h="510540">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乘</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3*4</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12</a:t>
                      </a:r>
                    </a:p>
                  </a:txBody>
                  <a:tcPr marL="68580" marR="68580" marT="0" marB="0">
                    <a:solidFill>
                      <a:srgbClr val="F2F2F2"/>
                    </a:solidFill>
                  </a:tcPr>
                </a:tc>
                <a:extLst>
                  <a:ext uri="{0D108BD9-81ED-4DB2-BD59-A6C34878D82A}">
                    <a16:rowId xmlns:a16="http://schemas.microsoft.com/office/drawing/2014/main" val="10005"/>
                  </a:ext>
                </a:extLst>
              </a:tr>
              <a:tr h="510540">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除</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5/5</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1</a:t>
                      </a:r>
                    </a:p>
                  </a:txBody>
                  <a:tcPr marL="68580" marR="68580" marT="0" marB="0">
                    <a:solidFill>
                      <a:srgbClr val="F2F2F2"/>
                    </a:solidFill>
                  </a:tcPr>
                </a:tc>
                <a:extLst>
                  <a:ext uri="{0D108BD9-81ED-4DB2-BD59-A6C34878D82A}">
                    <a16:rowId xmlns:a16="http://schemas.microsoft.com/office/drawing/2014/main" val="10006"/>
                  </a:ext>
                </a:extLst>
              </a:tr>
            </a:tbl>
          </a:graphicData>
        </a:graphic>
      </p:graphicFrame>
      <p:sp>
        <p:nvSpPr>
          <p:cNvPr id="6" name="Chevron 3"/>
          <p:cNvSpPr/>
          <p:nvPr>
            <p:custDataLst>
              <p:tags r:id="rId2"/>
            </p:custDataLst>
          </p:nvPr>
        </p:nvSpPr>
        <p:spPr>
          <a:xfrm>
            <a:off x="1000125" y="1105535"/>
            <a:ext cx="25558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199048" y="1245494"/>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算数</a:t>
            </a:r>
            <a:r>
              <a:rPr sz="2000" dirty="0">
                <a:solidFill>
                  <a:srgbClr val="1369B2"/>
                </a:solidFill>
                <a:latin typeface="微软雅黑" panose="020B0503020204020204" pitchFamily="34" charset="-122"/>
                <a:ea typeface="微软雅黑" panose="020B0503020204020204" pitchFamily="34" charset="-122"/>
                <a:sym typeface="+mn-ea"/>
              </a:rPr>
              <a:t>运算符及用法</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算术运算符</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15" name="表格 14"/>
          <p:cNvGraphicFramePr>
            <a:graphicFrameLocks noGrp="1"/>
          </p:cNvGraphicFramePr>
          <p:nvPr>
            <p:custDataLst>
              <p:tags r:id="rId1"/>
            </p:custDataLst>
          </p:nvPr>
        </p:nvGraphicFramePr>
        <p:xfrm>
          <a:off x="2263447" y="2236629"/>
          <a:ext cx="7484745" cy="3028315"/>
        </p:xfrm>
        <a:graphic>
          <a:graphicData uri="http://schemas.openxmlformats.org/drawingml/2006/table">
            <a:tbl>
              <a:tblPr>
                <a:tableStyleId>{7DF18680-E054-41AD-8BC1-D1AEF772440D}</a:tableStyleId>
              </a:tblPr>
              <a:tblGrid>
                <a:gridCol w="1419225">
                  <a:extLst>
                    <a:ext uri="{9D8B030D-6E8A-4147-A177-3AD203B41FA5}">
                      <a16:colId xmlns:a16="http://schemas.microsoft.com/office/drawing/2014/main" val="20000"/>
                    </a:ext>
                  </a:extLst>
                </a:gridCol>
                <a:gridCol w="2487930">
                  <a:extLst>
                    <a:ext uri="{9D8B030D-6E8A-4147-A177-3AD203B41FA5}">
                      <a16:colId xmlns:a16="http://schemas.microsoft.com/office/drawing/2014/main" val="20001"/>
                    </a:ext>
                  </a:extLst>
                </a:gridCol>
                <a:gridCol w="224409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tblGrid>
              <a:tr h="46291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运算符</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运算</a:t>
                      </a:r>
                    </a:p>
                  </a:txBody>
                  <a:tcPr marL="68580" marR="68580" marT="0" marB="0" anchor="ctr">
                    <a:solidFill>
                      <a:srgbClr val="F2F2F2"/>
                    </a:solidFill>
                  </a:tcPr>
                </a:tc>
                <a:tc>
                  <a:txBody>
                    <a:bodyPr/>
                    <a:lstStyle/>
                    <a:p>
                      <a:pPr indent="267970" algn="ctr">
                        <a:spcAft>
                          <a:spcPts val="0"/>
                        </a:spcAft>
                        <a:buNone/>
                      </a:pPr>
                      <a:r>
                        <a:rPr lang="zh-CN" altLang="en-US" sz="1600" b="1" kern="100" dirty="0">
                          <a:solidFill>
                            <a:srgbClr val="595959"/>
                          </a:solidFill>
                          <a:effectLst/>
                          <a:latin typeface="微软雅黑" panose="020B0503020204020204" pitchFamily="34" charset="-122"/>
                          <a:ea typeface="微软雅黑" panose="020B0503020204020204" pitchFamily="34" charset="-122"/>
                        </a:rPr>
                        <a:t>范例</a:t>
                      </a:r>
                    </a:p>
                  </a:txBody>
                  <a:tcPr marL="68580" marR="68580" marT="0" marB="0" anchor="ctr">
                    <a:solidFill>
                      <a:srgbClr val="F2F2F2"/>
                    </a:solidFill>
                  </a:tcPr>
                </a:tc>
                <a:tc>
                  <a:txBody>
                    <a:bodyPr/>
                    <a:lstStyle/>
                    <a:p>
                      <a:pPr indent="267970" algn="ctr">
                        <a:spcAft>
                          <a:spcPts val="0"/>
                        </a:spcAft>
                        <a:buNone/>
                      </a:pPr>
                      <a:r>
                        <a:rPr lang="zh-CN" altLang="en-US" sz="1600" b="1" kern="100" dirty="0">
                          <a:solidFill>
                            <a:srgbClr val="595959"/>
                          </a:solidFill>
                          <a:effectLst/>
                          <a:latin typeface="微软雅黑" panose="020B0503020204020204" pitchFamily="34" charset="-122"/>
                          <a:ea typeface="微软雅黑" panose="020B0503020204020204" pitchFamily="34" charset="-122"/>
                        </a:rPr>
                        <a:t>结果</a:t>
                      </a:r>
                    </a:p>
                  </a:txBody>
                  <a:tcPr marL="68580" marR="68580" marT="0" marB="0" anchor="ctr">
                    <a:solidFill>
                      <a:srgbClr val="F2F2F2"/>
                    </a:solidFill>
                  </a:tcPr>
                </a:tc>
                <a:extLst>
                  <a:ext uri="{0D108BD9-81ED-4DB2-BD59-A6C34878D82A}">
                    <a16:rowId xmlns:a16="http://schemas.microsoft.com/office/drawing/2014/main" val="10000"/>
                  </a:ext>
                </a:extLst>
              </a:tr>
              <a:tr h="510540">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取模（即算术中的求余数）</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7%5</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2</a:t>
                      </a:r>
                    </a:p>
                  </a:txBody>
                  <a:tcPr marL="68580" marR="68580" marT="0" marB="0">
                    <a:solidFill>
                      <a:srgbClr val="F2F2F2"/>
                    </a:solidFill>
                  </a:tcPr>
                </a:tc>
                <a:extLst>
                  <a:ext uri="{0D108BD9-81ED-4DB2-BD59-A6C34878D82A}">
                    <a16:rowId xmlns:a16="http://schemas.microsoft.com/office/drawing/2014/main" val="10001"/>
                  </a:ext>
                </a:extLst>
              </a:tr>
              <a:tr h="510540">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自增（前）</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a=2;b=++a;</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a=3;b=3;</a:t>
                      </a:r>
                    </a:p>
                  </a:txBody>
                  <a:tcPr marL="68580" marR="68580" marT="0" marB="0">
                    <a:solidFill>
                      <a:srgbClr val="F2F2F2"/>
                    </a:solidFill>
                  </a:tcPr>
                </a:tc>
                <a:extLst>
                  <a:ext uri="{0D108BD9-81ED-4DB2-BD59-A6C34878D82A}">
                    <a16:rowId xmlns:a16="http://schemas.microsoft.com/office/drawing/2014/main" val="10002"/>
                  </a:ext>
                </a:extLst>
              </a:tr>
              <a:tr h="523240">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自增（后）</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a=2;b=a++;</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a=3;b=2;</a:t>
                      </a:r>
                    </a:p>
                  </a:txBody>
                  <a:tcPr marL="68580" marR="68580" marT="0" marB="0">
                    <a:solidFill>
                      <a:srgbClr val="F2F2F2"/>
                    </a:solidFill>
                  </a:tcPr>
                </a:tc>
                <a:extLst>
                  <a:ext uri="{0D108BD9-81ED-4DB2-BD59-A6C34878D82A}">
                    <a16:rowId xmlns:a16="http://schemas.microsoft.com/office/drawing/2014/main" val="10003"/>
                  </a:ext>
                </a:extLst>
              </a:tr>
              <a:tr h="510540">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自减（前）</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a=2;b=--a;</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a=1;b=1;</a:t>
                      </a:r>
                    </a:p>
                  </a:txBody>
                  <a:tcPr marL="68580" marR="68580" marT="0" marB="0">
                    <a:solidFill>
                      <a:srgbClr val="F2F2F2"/>
                    </a:solidFill>
                  </a:tcPr>
                </a:tc>
                <a:extLst>
                  <a:ext uri="{0D108BD9-81ED-4DB2-BD59-A6C34878D82A}">
                    <a16:rowId xmlns:a16="http://schemas.microsoft.com/office/drawing/2014/main" val="10004"/>
                  </a:ext>
                </a:extLst>
              </a:tr>
              <a:tr h="510540">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自减（后）</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a=2;b=a--;</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a=1;b=2;</a:t>
                      </a:r>
                    </a:p>
                  </a:txBody>
                  <a:tcPr marL="68580" marR="68580" marT="0" marB="0">
                    <a:solidFill>
                      <a:srgbClr val="F2F2F2"/>
                    </a:solidFill>
                  </a:tcPr>
                </a:tc>
                <a:extLst>
                  <a:ext uri="{0D108BD9-81ED-4DB2-BD59-A6C34878D82A}">
                    <a16:rowId xmlns:a16="http://schemas.microsoft.com/office/drawing/2014/main" val="10005"/>
                  </a:ext>
                </a:extLst>
              </a:tr>
            </a:tbl>
          </a:graphicData>
        </a:graphic>
      </p:graphicFrame>
      <p:sp>
        <p:nvSpPr>
          <p:cNvPr id="3" name="Chevron 3"/>
          <p:cNvSpPr/>
          <p:nvPr>
            <p:custDataLst>
              <p:tags r:id="rId2"/>
            </p:custDataLst>
          </p:nvPr>
        </p:nvSpPr>
        <p:spPr>
          <a:xfrm>
            <a:off x="1000125" y="1105535"/>
            <a:ext cx="25558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199048" y="1245494"/>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算数</a:t>
            </a:r>
            <a:r>
              <a:rPr sz="2000" dirty="0">
                <a:solidFill>
                  <a:srgbClr val="1369B2"/>
                </a:solidFill>
                <a:latin typeface="微软雅黑" panose="020B0503020204020204" pitchFamily="34" charset="-122"/>
                <a:ea typeface="微软雅黑" panose="020B0503020204020204" pitchFamily="34" charset="-122"/>
                <a:sym typeface="+mn-ea"/>
              </a:rPr>
              <a:t>运算符及用法</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算术运算符</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文本框 3"/>
          <p:cNvSpPr txBox="1"/>
          <p:nvPr/>
        </p:nvSpPr>
        <p:spPr>
          <a:xfrm>
            <a:off x="1143691" y="1924664"/>
            <a:ext cx="9487515" cy="147637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）在进行</a:t>
            </a:r>
            <a:r>
              <a:rPr lang="zh-CN" altLang="zh-CN" sz="2000" dirty="0">
                <a:solidFill>
                  <a:srgbClr val="1369B2"/>
                </a:solidFill>
                <a:latin typeface="微软雅黑" panose="020B0503020204020204" pitchFamily="34" charset="-122"/>
                <a:ea typeface="微软雅黑" panose="020B0503020204020204" pitchFamily="34" charset="-122"/>
              </a:rPr>
              <a:t>自增</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自减</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）运算时，如果运算符</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或</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放在操作数的前面，则先进行自增或自减运算，再进行其他运算。反之，如果运算符放在操作数的后面，则先进行其他运算再进行自增或自减运算。</a:t>
            </a:r>
          </a:p>
        </p:txBody>
      </p:sp>
      <p:pic>
        <p:nvPicPr>
          <p:cNvPr id="11"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2776" t="1975" r="11457" b="7902"/>
          <a:stretch>
            <a:fillRect/>
          </a:stretch>
        </p:blipFill>
        <p:spPr bwMode="auto">
          <a:xfrm>
            <a:off x="8421186" y="3052741"/>
            <a:ext cx="2054508" cy="3260441"/>
          </a:xfrm>
          <a:prstGeom prst="rect">
            <a:avLst/>
          </a:prstGeom>
          <a:noFill/>
          <a:extLst>
            <a:ext uri="{909E8E84-426E-40DD-AFC4-6F175D3DCCD1}">
              <a14:hiddenFill xmlns:a14="http://schemas.microsoft.com/office/drawing/2010/main">
                <a:solidFill>
                  <a:srgbClr val="FFFFFF"/>
                </a:solidFill>
              </a14:hiddenFill>
            </a:ext>
          </a:extLst>
        </p:spPr>
      </p:pic>
      <p:sp>
        <p:nvSpPr>
          <p:cNvPr id="2" name="Chevron 3"/>
          <p:cNvSpPr/>
          <p:nvPr>
            <p:custDataLst>
              <p:tags r:id="rId1"/>
            </p:custDataLst>
          </p:nvPr>
        </p:nvSpPr>
        <p:spPr>
          <a:xfrm>
            <a:off x="1143635" y="1105535"/>
            <a:ext cx="3571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42558" y="1245494"/>
            <a:ext cx="3230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使用</a:t>
            </a:r>
            <a:r>
              <a:rPr sz="2000" dirty="0">
                <a:solidFill>
                  <a:srgbClr val="1369B2"/>
                </a:solidFill>
                <a:latin typeface="微软雅黑" panose="020B0503020204020204" pitchFamily="34" charset="-122"/>
                <a:ea typeface="微软雅黑" panose="020B0503020204020204" pitchFamily="34" charset="-122"/>
                <a:sym typeface="+mn-ea"/>
              </a:rPr>
              <a:t>算术运算符</a:t>
            </a:r>
            <a:r>
              <a:rPr lang="zh-CN" sz="2000" dirty="0">
                <a:solidFill>
                  <a:srgbClr val="1369B2"/>
                </a:solidFill>
                <a:latin typeface="微软雅黑" panose="020B0503020204020204" pitchFamily="34" charset="-122"/>
                <a:ea typeface="微软雅黑" panose="020B0503020204020204" pitchFamily="34" charset="-122"/>
                <a:sym typeface="+mn-ea"/>
              </a:rPr>
              <a:t>的注意事项</a:t>
            </a:r>
          </a:p>
        </p:txBody>
      </p:sp>
      <p:sp>
        <p:nvSpPr>
          <p:cNvPr id="7" name="矩形 6"/>
          <p:cNvSpPr/>
          <p:nvPr/>
        </p:nvSpPr>
        <p:spPr>
          <a:xfrm>
            <a:off x="1342390" y="3674745"/>
            <a:ext cx="5247640" cy="229679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a = 1;	</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b = 2;	</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x = a + b++;</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System.out.print("b=" b);</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System.out.print("x=" x);</a:t>
            </a:r>
          </a:p>
        </p:txBody>
      </p:sp>
      <p:sp>
        <p:nvSpPr>
          <p:cNvPr id="6" name="文本框 5"/>
          <p:cNvSpPr txBox="1"/>
          <p:nvPr/>
        </p:nvSpPr>
        <p:spPr>
          <a:xfrm>
            <a:off x="7887970" y="3401060"/>
            <a:ext cx="644525" cy="2885440"/>
          </a:xfrm>
          <a:prstGeom prst="rect">
            <a:avLst/>
          </a:prstGeom>
          <a:noFill/>
        </p:spPr>
        <p:txBody>
          <a:bodyPr vert="eaVert" wrap="none" rtlCol="0">
            <a:spAutoFit/>
          </a:bodyPr>
          <a:lstStyle/>
          <a:p>
            <a:pPr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分析左侧代码的运行结果</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算术运算符</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文本框 6"/>
          <p:cNvSpPr txBox="1"/>
          <p:nvPr/>
        </p:nvSpPr>
        <p:spPr>
          <a:xfrm>
            <a:off x="1160780" y="2460625"/>
            <a:ext cx="9869170" cy="193802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上面的代码运行结果为：</a:t>
            </a:r>
            <a:r>
              <a:rPr lang="en-US" altLang="zh-CN" sz="2000" dirty="0">
                <a:solidFill>
                  <a:srgbClr val="595959"/>
                </a:solidFill>
                <a:latin typeface="微软雅黑" panose="020B0503020204020204" pitchFamily="34" charset="-122"/>
                <a:ea typeface="微软雅黑" panose="020B0503020204020204" pitchFamily="34" charset="-122"/>
              </a:rPr>
              <a:t>b=3</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x=3</a:t>
            </a:r>
            <a:r>
              <a:rPr lang="zh-CN" altLang="zh-CN" sz="2000" dirty="0">
                <a:solidFill>
                  <a:srgbClr val="595959"/>
                </a:solidFill>
                <a:latin typeface="微软雅黑" panose="020B0503020204020204" pitchFamily="34" charset="-122"/>
                <a:ea typeface="微软雅黑" panose="020B0503020204020204" pitchFamily="34" charset="-122"/>
              </a:rPr>
              <a:t>。 在上述代码中，定义了三个</a:t>
            </a:r>
            <a:r>
              <a:rPr lang="en-US" altLang="zh-CN" sz="2000" dirty="0" err="1">
                <a:solidFill>
                  <a:srgbClr val="595959"/>
                </a:solidFill>
                <a:latin typeface="微软雅黑" panose="020B0503020204020204" pitchFamily="34" charset="-122"/>
                <a:ea typeface="微软雅黑" panose="020B0503020204020204" pitchFamily="34" charset="-122"/>
              </a:rPr>
              <a:t>int</a:t>
            </a:r>
            <a:r>
              <a:rPr lang="zh-CN" altLang="zh-CN" sz="2000" dirty="0">
                <a:solidFill>
                  <a:srgbClr val="595959"/>
                </a:solidFill>
                <a:latin typeface="微软雅黑" panose="020B0503020204020204" pitchFamily="34" charset="-122"/>
                <a:ea typeface="微软雅黑" panose="020B0503020204020204" pitchFamily="34" charset="-122"/>
              </a:rPr>
              <a:t>类型的变量</a:t>
            </a:r>
            <a:r>
              <a:rPr lang="en-US" altLang="zh-CN" sz="2000" dirty="0">
                <a:solidFill>
                  <a:srgbClr val="595959"/>
                </a:solidFill>
                <a:latin typeface="微软雅黑" panose="020B0503020204020204" pitchFamily="34" charset="-122"/>
                <a:ea typeface="微软雅黑" panose="020B0503020204020204" pitchFamily="34" charset="-122"/>
              </a:rPr>
              <a:t>a</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b</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x</a:t>
            </a:r>
            <a:r>
              <a:rPr lang="zh-CN" altLang="zh-CN" sz="2000" dirty="0">
                <a:solidFill>
                  <a:srgbClr val="595959"/>
                </a:solidFill>
                <a:latin typeface="微软雅黑" panose="020B0503020204020204" pitchFamily="34" charset="-122"/>
                <a:ea typeface="微软雅黑" panose="020B0503020204020204" pitchFamily="34" charset="-122"/>
              </a:rPr>
              <a:t>。其中</a:t>
            </a:r>
            <a:r>
              <a:rPr lang="en-US" altLang="zh-CN" sz="2000" dirty="0">
                <a:solidFill>
                  <a:srgbClr val="595959"/>
                </a:solidFill>
                <a:latin typeface="微软雅黑" panose="020B0503020204020204" pitchFamily="34" charset="-122"/>
                <a:ea typeface="微软雅黑" panose="020B0503020204020204" pitchFamily="34" charset="-122"/>
              </a:rPr>
              <a:t>a=1</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b=2</a:t>
            </a:r>
            <a:r>
              <a:rPr lang="zh-CN" altLang="zh-CN" sz="2000" dirty="0">
                <a:solidFill>
                  <a:srgbClr val="595959"/>
                </a:solidFill>
                <a:latin typeface="微软雅黑" panose="020B0503020204020204" pitchFamily="34" charset="-122"/>
                <a:ea typeface="微软雅黑" panose="020B0503020204020204" pitchFamily="34" charset="-122"/>
              </a:rPr>
              <a:t>。当进行“</a:t>
            </a:r>
            <a:r>
              <a:rPr lang="en-US" altLang="zh-CN" sz="2000" dirty="0" err="1">
                <a:solidFill>
                  <a:srgbClr val="595959"/>
                </a:solidFill>
                <a:latin typeface="微软雅黑" panose="020B0503020204020204" pitchFamily="34" charset="-122"/>
                <a:ea typeface="微软雅黑" panose="020B0503020204020204" pitchFamily="34" charset="-122"/>
              </a:rPr>
              <a:t>a+b</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”运算时，由于运算符</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写在了变量</a:t>
            </a:r>
            <a:r>
              <a:rPr lang="en-US" altLang="zh-CN" sz="2000" dirty="0">
                <a:solidFill>
                  <a:srgbClr val="595959"/>
                </a:solidFill>
                <a:latin typeface="微软雅黑" panose="020B0503020204020204" pitchFamily="34" charset="-122"/>
                <a:ea typeface="微软雅黑" panose="020B0503020204020204" pitchFamily="34" charset="-122"/>
              </a:rPr>
              <a:t>b</a:t>
            </a:r>
            <a:r>
              <a:rPr lang="zh-CN" altLang="zh-CN" sz="2000" dirty="0">
                <a:solidFill>
                  <a:srgbClr val="595959"/>
                </a:solidFill>
                <a:latin typeface="微软雅黑" panose="020B0503020204020204" pitchFamily="34" charset="-122"/>
                <a:ea typeface="微软雅黑" panose="020B0503020204020204" pitchFamily="34" charset="-122"/>
              </a:rPr>
              <a:t>的后面，则先进行</a:t>
            </a:r>
            <a:r>
              <a:rPr lang="en-US" altLang="zh-CN" sz="2000" dirty="0" err="1">
                <a:solidFill>
                  <a:srgbClr val="595959"/>
                </a:solidFill>
                <a:latin typeface="微软雅黑" panose="020B0503020204020204" pitchFamily="34" charset="-122"/>
                <a:ea typeface="微软雅黑" panose="020B0503020204020204" pitchFamily="34" charset="-122"/>
              </a:rPr>
              <a:t>a+b</a:t>
            </a:r>
            <a:r>
              <a:rPr lang="zh-CN" altLang="zh-CN" sz="2000" dirty="0">
                <a:solidFill>
                  <a:srgbClr val="595959"/>
                </a:solidFill>
                <a:latin typeface="微软雅黑" panose="020B0503020204020204" pitchFamily="34" charset="-122"/>
                <a:ea typeface="微软雅黑" panose="020B0503020204020204" pitchFamily="34" charset="-122"/>
              </a:rPr>
              <a:t>运算，再进行变量</a:t>
            </a:r>
            <a:r>
              <a:rPr lang="en-US" altLang="zh-CN" sz="2000" dirty="0">
                <a:solidFill>
                  <a:srgbClr val="595959"/>
                </a:solidFill>
                <a:latin typeface="微软雅黑" panose="020B0503020204020204" pitchFamily="34" charset="-122"/>
                <a:ea typeface="微软雅黑" panose="020B0503020204020204" pitchFamily="34" charset="-122"/>
              </a:rPr>
              <a:t>b</a:t>
            </a:r>
            <a:r>
              <a:rPr lang="zh-CN" altLang="zh-CN" sz="2000" dirty="0">
                <a:solidFill>
                  <a:srgbClr val="595959"/>
                </a:solidFill>
                <a:latin typeface="微软雅黑" panose="020B0503020204020204" pitchFamily="34" charset="-122"/>
                <a:ea typeface="微软雅黑" panose="020B0503020204020204" pitchFamily="34" charset="-122"/>
              </a:rPr>
              <a:t>的自增，因此变量</a:t>
            </a:r>
            <a:r>
              <a:rPr lang="en-US" altLang="zh-CN" sz="2000" dirty="0">
                <a:solidFill>
                  <a:srgbClr val="595959"/>
                </a:solidFill>
                <a:latin typeface="微软雅黑" panose="020B0503020204020204" pitchFamily="34" charset="-122"/>
                <a:ea typeface="微软雅黑" panose="020B0503020204020204" pitchFamily="34" charset="-122"/>
              </a:rPr>
              <a:t>b</a:t>
            </a:r>
            <a:r>
              <a:rPr lang="zh-CN" altLang="zh-CN" sz="2000" dirty="0">
                <a:solidFill>
                  <a:srgbClr val="595959"/>
                </a:solidFill>
                <a:latin typeface="微软雅黑" panose="020B0503020204020204" pitchFamily="34" charset="-122"/>
                <a:ea typeface="微软雅黑" panose="020B0503020204020204" pitchFamily="34" charset="-122"/>
              </a:rPr>
              <a:t>在参与加法运算时其值仍然为</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x</a:t>
            </a:r>
            <a:r>
              <a:rPr lang="zh-CN" altLang="zh-CN" sz="2000" dirty="0">
                <a:solidFill>
                  <a:srgbClr val="595959"/>
                </a:solidFill>
                <a:latin typeface="微软雅黑" panose="020B0503020204020204" pitchFamily="34" charset="-122"/>
                <a:ea typeface="微软雅黑" panose="020B0503020204020204" pitchFamily="34" charset="-122"/>
              </a:rPr>
              <a:t>的值应为</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zh-CN" sz="2000" dirty="0">
                <a:solidFill>
                  <a:srgbClr val="595959"/>
                </a:solidFill>
                <a:latin typeface="微软雅黑" panose="020B0503020204020204" pitchFamily="34" charset="-122"/>
                <a:ea typeface="微软雅黑" panose="020B0503020204020204" pitchFamily="34" charset="-122"/>
              </a:rPr>
              <a:t>。变量</a:t>
            </a:r>
            <a:r>
              <a:rPr lang="en-US" altLang="zh-CN" sz="2000" dirty="0">
                <a:solidFill>
                  <a:srgbClr val="595959"/>
                </a:solidFill>
                <a:latin typeface="微软雅黑" panose="020B0503020204020204" pitchFamily="34" charset="-122"/>
                <a:ea typeface="微软雅黑" panose="020B0503020204020204" pitchFamily="34" charset="-122"/>
              </a:rPr>
              <a:t>b</a:t>
            </a:r>
            <a:r>
              <a:rPr lang="zh-CN" altLang="zh-CN" sz="2000" dirty="0">
                <a:solidFill>
                  <a:srgbClr val="595959"/>
                </a:solidFill>
                <a:latin typeface="微软雅黑" panose="020B0503020204020204" pitchFamily="34" charset="-122"/>
                <a:ea typeface="微软雅黑" panose="020B0503020204020204" pitchFamily="34" charset="-122"/>
              </a:rPr>
              <a:t>在参与运算之后会进行自增，因此</a:t>
            </a:r>
            <a:r>
              <a:rPr lang="en-US" altLang="zh-CN" sz="2000" dirty="0">
                <a:solidFill>
                  <a:srgbClr val="595959"/>
                </a:solidFill>
                <a:latin typeface="微软雅黑" panose="020B0503020204020204" pitchFamily="34" charset="-122"/>
                <a:ea typeface="微软雅黑" panose="020B0503020204020204" pitchFamily="34" charset="-122"/>
              </a:rPr>
              <a:t>b</a:t>
            </a:r>
            <a:r>
              <a:rPr lang="zh-CN" altLang="zh-CN" sz="2000" dirty="0">
                <a:solidFill>
                  <a:srgbClr val="595959"/>
                </a:solidFill>
                <a:latin typeface="微软雅黑" panose="020B0503020204020204" pitchFamily="34" charset="-122"/>
                <a:ea typeface="微软雅黑" panose="020B0503020204020204" pitchFamily="34" charset="-122"/>
              </a:rPr>
              <a:t>的最终值为</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zh-CN" sz="2000" dirty="0">
                <a:solidFill>
                  <a:srgbClr val="595959"/>
                </a:solidFill>
                <a:latin typeface="微软雅黑" panose="020B0503020204020204" pitchFamily="34" charset="-122"/>
                <a:ea typeface="微软雅黑" panose="020B0503020204020204" pitchFamily="34" charset="-122"/>
              </a:rPr>
              <a:t>。</a:t>
            </a:r>
          </a:p>
        </p:txBody>
      </p:sp>
      <p:sp>
        <p:nvSpPr>
          <p:cNvPr id="3" name="文本框 2"/>
          <p:cNvSpPr txBox="1"/>
          <p:nvPr/>
        </p:nvSpPr>
        <p:spPr>
          <a:xfrm>
            <a:off x="1160948" y="1689359"/>
            <a:ext cx="3230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分析上述代码的运行结果：</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算术运算符</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文本框 7"/>
          <p:cNvSpPr txBox="1"/>
          <p:nvPr/>
        </p:nvSpPr>
        <p:spPr>
          <a:xfrm>
            <a:off x="1143635" y="2058670"/>
            <a:ext cx="10075545" cy="239966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）在进行除法运算时，当除数和被除数都为整数时，得到的结果也是一个整数。如果除法运算有小数参与，得到的结果会是一个小数。</a:t>
            </a:r>
            <a:endParaRPr lang="en-US" altLang="zh-CN" sz="2000" dirty="0">
              <a:solidFill>
                <a:srgbClr val="595959"/>
              </a:solidFill>
              <a:latin typeface="微软雅黑" panose="020B0503020204020204" pitchFamily="34" charset="-122"/>
              <a:ea typeface="微软雅黑" panose="020B0503020204020204" pitchFamily="34" charset="-122"/>
            </a:endParaRPr>
          </a:p>
          <a:p>
            <a:pPr indent="0" fontAlgn="auto">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endParaRP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例如，</a:t>
            </a:r>
            <a:r>
              <a:rPr lang="en-US" altLang="zh-CN" sz="2000" dirty="0">
                <a:solidFill>
                  <a:srgbClr val="595959"/>
                </a:solidFill>
                <a:latin typeface="微软雅黑" panose="020B0503020204020204" pitchFamily="34" charset="-122"/>
                <a:ea typeface="微软雅黑" panose="020B0503020204020204" pitchFamily="34" charset="-122"/>
              </a:rPr>
              <a:t>2510/1000</a:t>
            </a:r>
            <a:r>
              <a:rPr lang="zh-CN" altLang="zh-CN" sz="2000" dirty="0">
                <a:solidFill>
                  <a:srgbClr val="595959"/>
                </a:solidFill>
                <a:latin typeface="微软雅黑" panose="020B0503020204020204" pitchFamily="34" charset="-122"/>
                <a:ea typeface="微软雅黑" panose="020B0503020204020204" pitchFamily="34" charset="-122"/>
              </a:rPr>
              <a:t>属于整数之间相除，会忽略小数部分，得到的结果是</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，而</a:t>
            </a:r>
            <a:r>
              <a:rPr lang="en-US" altLang="zh-CN" sz="2000" dirty="0">
                <a:solidFill>
                  <a:srgbClr val="595959"/>
                </a:solidFill>
                <a:latin typeface="微软雅黑" panose="020B0503020204020204" pitchFamily="34" charset="-122"/>
                <a:ea typeface="微软雅黑" panose="020B0503020204020204" pitchFamily="34" charset="-122"/>
              </a:rPr>
              <a:t>2.5/10</a:t>
            </a:r>
            <a:r>
              <a:rPr lang="zh-CN" altLang="zh-CN" sz="2000" dirty="0">
                <a:solidFill>
                  <a:srgbClr val="595959"/>
                </a:solidFill>
                <a:latin typeface="微软雅黑" panose="020B0503020204020204" pitchFamily="34" charset="-122"/>
                <a:ea typeface="微软雅黑" panose="020B0503020204020204" pitchFamily="34" charset="-122"/>
              </a:rPr>
              <a:t>的结果为</a:t>
            </a:r>
            <a:r>
              <a:rPr lang="en-US" altLang="zh-CN" sz="2000" dirty="0">
                <a:solidFill>
                  <a:srgbClr val="595959"/>
                </a:solidFill>
                <a:latin typeface="微软雅黑" panose="020B0503020204020204" pitchFamily="34" charset="-122"/>
                <a:ea typeface="微软雅黑" panose="020B0503020204020204" pitchFamily="34" charset="-122"/>
              </a:rPr>
              <a:t>0.25</a:t>
            </a:r>
            <a:r>
              <a:rPr lang="zh-CN" altLang="zh-CN" sz="2000" dirty="0">
                <a:solidFill>
                  <a:srgbClr val="595959"/>
                </a:solidFill>
                <a:latin typeface="微软雅黑" panose="020B0503020204020204" pitchFamily="34" charset="-122"/>
                <a:ea typeface="微软雅黑" panose="020B0503020204020204" pitchFamily="34" charset="-122"/>
              </a:rPr>
              <a:t>。</a:t>
            </a:r>
          </a:p>
        </p:txBody>
      </p:sp>
      <p:sp>
        <p:nvSpPr>
          <p:cNvPr id="2" name="Chevron 3"/>
          <p:cNvSpPr/>
          <p:nvPr>
            <p:custDataLst>
              <p:tags r:id="rId1"/>
            </p:custDataLst>
          </p:nvPr>
        </p:nvSpPr>
        <p:spPr>
          <a:xfrm>
            <a:off x="1143635" y="1105535"/>
            <a:ext cx="3571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42558" y="1245494"/>
            <a:ext cx="3230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使用</a:t>
            </a:r>
            <a:r>
              <a:rPr sz="2000" dirty="0">
                <a:solidFill>
                  <a:srgbClr val="1369B2"/>
                </a:solidFill>
                <a:latin typeface="微软雅黑" panose="020B0503020204020204" pitchFamily="34" charset="-122"/>
                <a:ea typeface="微软雅黑" panose="020B0503020204020204" pitchFamily="34" charset="-122"/>
                <a:sym typeface="+mn-ea"/>
              </a:rPr>
              <a:t>算术运算符</a:t>
            </a:r>
            <a:r>
              <a:rPr lang="zh-CN" sz="2000" dirty="0">
                <a:solidFill>
                  <a:srgbClr val="1369B2"/>
                </a:solidFill>
                <a:latin typeface="微软雅黑" panose="020B0503020204020204" pitchFamily="34" charset="-122"/>
                <a:ea typeface="微软雅黑" panose="020B0503020204020204" pitchFamily="34" charset="-122"/>
                <a:sym typeface="+mn-ea"/>
              </a:rPr>
              <a:t>的注意事项</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算术运算符</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文本框 7"/>
          <p:cNvSpPr txBox="1"/>
          <p:nvPr/>
        </p:nvSpPr>
        <p:spPr>
          <a:xfrm>
            <a:off x="1143808" y="2326454"/>
            <a:ext cx="9487515" cy="193802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zh-CN" sz="2000" dirty="0">
                <a:solidFill>
                  <a:srgbClr val="595959"/>
                </a:solidFill>
                <a:latin typeface="微软雅黑" panose="020B0503020204020204" pitchFamily="34" charset="-122"/>
                <a:ea typeface="微软雅黑" panose="020B0503020204020204" pitchFamily="34" charset="-122"/>
              </a:rPr>
              <a:t>）在进行取模（</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）运算时，运算结果的正负取决于被模数（</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左边的数）的符号，与模数（</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右边的数）的符号无关。</a:t>
            </a:r>
            <a:endParaRPr lang="en-US" altLang="zh-CN" sz="2000" dirty="0">
              <a:solidFill>
                <a:srgbClr val="595959"/>
              </a:solidFill>
              <a:latin typeface="微软雅黑" panose="020B0503020204020204" pitchFamily="34" charset="-122"/>
              <a:ea typeface="微软雅黑" panose="020B0503020204020204" pitchFamily="34" charset="-122"/>
            </a:endParaRPr>
          </a:p>
          <a:p>
            <a:pPr indent="0" fontAlgn="auto">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endParaRPr>
          </a:p>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例如，</a:t>
            </a:r>
            <a:r>
              <a:rPr lang="en-US" altLang="zh-CN" sz="2000" dirty="0">
                <a:solidFill>
                  <a:srgbClr val="595959"/>
                </a:solidFill>
                <a:latin typeface="微软雅黑" panose="020B0503020204020204" pitchFamily="34" charset="-122"/>
                <a:ea typeface="微软雅黑" panose="020B0503020204020204" pitchFamily="34" charset="-122"/>
              </a:rPr>
              <a:t>(-5)%3=-2</a:t>
            </a:r>
            <a:r>
              <a:rPr lang="zh-CN" altLang="zh-CN" sz="2000" dirty="0">
                <a:solidFill>
                  <a:srgbClr val="595959"/>
                </a:solidFill>
                <a:latin typeface="微软雅黑" panose="020B0503020204020204" pitchFamily="34" charset="-122"/>
                <a:ea typeface="微软雅黑" panose="020B0503020204020204" pitchFamily="34" charset="-122"/>
              </a:rPr>
              <a:t>，而</a:t>
            </a:r>
            <a:r>
              <a:rPr lang="en-US" altLang="zh-CN" sz="2000" dirty="0">
                <a:solidFill>
                  <a:srgbClr val="595959"/>
                </a:solidFill>
                <a:latin typeface="微软雅黑" panose="020B0503020204020204" pitchFamily="34" charset="-122"/>
                <a:ea typeface="微软雅黑" panose="020B0503020204020204" pitchFamily="34" charset="-122"/>
              </a:rPr>
              <a:t>5%(-3)=2</a:t>
            </a:r>
            <a:r>
              <a:rPr lang="zh-CN" altLang="zh-CN" sz="2000" dirty="0">
                <a:solidFill>
                  <a:srgbClr val="595959"/>
                </a:solidFill>
                <a:latin typeface="微软雅黑" panose="020B0503020204020204" pitchFamily="34" charset="-122"/>
                <a:ea typeface="微软雅黑" panose="020B0503020204020204" pitchFamily="34" charset="-122"/>
              </a:rPr>
              <a:t>。</a:t>
            </a:r>
          </a:p>
        </p:txBody>
      </p:sp>
      <p:sp>
        <p:nvSpPr>
          <p:cNvPr id="2" name="Chevron 3"/>
          <p:cNvSpPr/>
          <p:nvPr>
            <p:custDataLst>
              <p:tags r:id="rId1"/>
            </p:custDataLst>
          </p:nvPr>
        </p:nvSpPr>
        <p:spPr>
          <a:xfrm>
            <a:off x="1143635" y="1105535"/>
            <a:ext cx="3571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42558" y="1245494"/>
            <a:ext cx="3230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使用</a:t>
            </a:r>
            <a:r>
              <a:rPr sz="2000" dirty="0">
                <a:solidFill>
                  <a:srgbClr val="1369B2"/>
                </a:solidFill>
                <a:latin typeface="微软雅黑" panose="020B0503020204020204" pitchFamily="34" charset="-122"/>
                <a:ea typeface="微软雅黑" panose="020B0503020204020204" pitchFamily="34" charset="-122"/>
                <a:sym typeface="+mn-ea"/>
              </a:rPr>
              <a:t>算术运算符</a:t>
            </a:r>
            <a:r>
              <a:rPr lang="zh-CN" sz="2000" dirty="0">
                <a:solidFill>
                  <a:srgbClr val="1369B2"/>
                </a:solidFill>
                <a:latin typeface="微软雅黑" panose="020B0503020204020204" pitchFamily="34" charset="-122"/>
                <a:ea typeface="微软雅黑" panose="020B0503020204020204" pitchFamily="34" charset="-122"/>
                <a:sym typeface="+mn-ea"/>
              </a:rPr>
              <a:t>的注意事项</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赋值运算符</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777615"/>
            <a:ext cx="5489575" cy="1043940"/>
            <a:chOff x="8472" y="5681"/>
            <a:chExt cx="8645" cy="1644"/>
          </a:xfrm>
        </p:grpSpPr>
        <p:sp>
          <p:nvSpPr>
            <p:cNvPr id="15" name="TextBox 35"/>
            <p:cNvSpPr txBox="1">
              <a:spLocks noChangeArrowheads="1"/>
            </p:cNvSpPr>
            <p:nvPr/>
          </p:nvSpPr>
          <p:spPr bwMode="auto">
            <a:xfrm>
              <a:off x="9159" y="5681"/>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赋值运算符</a:t>
              </a:r>
              <a:r>
                <a:rPr lang="zh-CN" altLang="en-US" sz="2000" dirty="0">
                  <a:solidFill>
                    <a:srgbClr val="595959"/>
                  </a:solidFill>
                  <a:latin typeface="微软雅黑" panose="020B0503020204020204" pitchFamily="34" charset="-122"/>
                  <a:ea typeface="微软雅黑" panose="020B0503020204020204" pitchFamily="34" charset="-122"/>
                </a:rPr>
                <a:t>，能够使用赋值运算符对变量进行赋值</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赋值运算符</a:t>
            </a:r>
          </a:p>
        </p:txBody>
      </p:sp>
      <p:sp>
        <p:nvSpPr>
          <p:cNvPr id="100" name="文本框 99"/>
          <p:cNvSpPr txBox="1"/>
          <p:nvPr/>
        </p:nvSpPr>
        <p:spPr>
          <a:xfrm>
            <a:off x="3641725" y="937260"/>
            <a:ext cx="7890510" cy="1014730"/>
          </a:xfrm>
          <a:prstGeom prst="rect">
            <a:avLst/>
          </a:prstGeom>
          <a:noFill/>
          <a:ln w="9525">
            <a:noFill/>
          </a:ln>
        </p:spPr>
        <p:txBody>
          <a:bodyPr wrap="square">
            <a:spAutoFit/>
          </a:bodyPr>
          <a:lstStyle/>
          <a:p>
            <a:pPr indent="0" fontAlgn="auto">
              <a:lnSpc>
                <a:spcPct val="150000"/>
              </a:lnSpc>
            </a:pPr>
            <a:r>
              <a:rPr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赋值运算符的作用就是将常量、变量或表达式的值赋给某一个变量。Java中的赋值运算符及用法</a:t>
            </a:r>
            <a:r>
              <a:rPr lang="zh-CN"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具体如下表所示。</a:t>
            </a:r>
          </a:p>
        </p:txBody>
      </p:sp>
      <p:graphicFrame>
        <p:nvGraphicFramePr>
          <p:cNvPr id="3" name="表格 2"/>
          <p:cNvGraphicFramePr>
            <a:graphicFrameLocks noGrp="1"/>
          </p:cNvGraphicFramePr>
          <p:nvPr>
            <p:custDataLst>
              <p:tags r:id="rId1"/>
            </p:custDataLst>
          </p:nvPr>
        </p:nvGraphicFramePr>
        <p:xfrm>
          <a:off x="2263447" y="2236629"/>
          <a:ext cx="7484745" cy="3551555"/>
        </p:xfrm>
        <a:graphic>
          <a:graphicData uri="http://schemas.openxmlformats.org/drawingml/2006/table">
            <a:tbl>
              <a:tblPr>
                <a:tableStyleId>{7DF18680-E054-41AD-8BC1-D1AEF772440D}</a:tableStyleId>
              </a:tblPr>
              <a:tblGrid>
                <a:gridCol w="1419225">
                  <a:extLst>
                    <a:ext uri="{9D8B030D-6E8A-4147-A177-3AD203B41FA5}">
                      <a16:colId xmlns:a16="http://schemas.microsoft.com/office/drawing/2014/main" val="20000"/>
                    </a:ext>
                  </a:extLst>
                </a:gridCol>
                <a:gridCol w="1939925">
                  <a:extLst>
                    <a:ext uri="{9D8B030D-6E8A-4147-A177-3AD203B41FA5}">
                      <a16:colId xmlns:a16="http://schemas.microsoft.com/office/drawing/2014/main" val="20001"/>
                    </a:ext>
                  </a:extLst>
                </a:gridCol>
                <a:gridCol w="2792095">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tblGrid>
              <a:tr h="462915">
                <a:tc>
                  <a:txBody>
                    <a:bodyPr/>
                    <a:lstStyle/>
                    <a:p>
                      <a:pPr indent="267970" algn="l">
                        <a:spcAft>
                          <a:spcPts val="0"/>
                        </a:spcAft>
                      </a:pPr>
                      <a:r>
                        <a:rPr lang="en-US" alt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运算符</a:t>
                      </a:r>
                      <a:endParaRPr lang="en-US" alt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l">
                        <a:spcAft>
                          <a:spcPts val="0"/>
                        </a:spcAft>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sz="1600" b="1" kern="100" dirty="0">
                          <a:solidFill>
                            <a:srgbClr val="595959"/>
                          </a:solidFill>
                          <a:effectLst/>
                          <a:latin typeface="微软雅黑" panose="020B0503020204020204" pitchFamily="34" charset="-122"/>
                          <a:ea typeface="微软雅黑" panose="020B0503020204020204" pitchFamily="34" charset="-122"/>
                        </a:rPr>
                        <a:t>运算</a:t>
                      </a:r>
                    </a:p>
                  </a:txBody>
                  <a:tcPr marL="68580" marR="68580" marT="0" marB="0" anchor="ctr">
                    <a:solidFill>
                      <a:srgbClr val="F2F2F2"/>
                    </a:solidFill>
                  </a:tcPr>
                </a:tc>
                <a:tc>
                  <a:txBody>
                    <a:bodyPr/>
                    <a:lstStyle/>
                    <a:p>
                      <a:pPr indent="267970" algn="l">
                        <a:spcAft>
                          <a:spcPts val="0"/>
                        </a:spcAft>
                        <a:buNone/>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altLang="en-US" sz="1600" b="1" kern="100" dirty="0">
                          <a:solidFill>
                            <a:srgbClr val="595959"/>
                          </a:solidFill>
                          <a:effectLst/>
                          <a:latin typeface="微软雅黑" panose="020B0503020204020204" pitchFamily="34" charset="-122"/>
                          <a:ea typeface="微软雅黑" panose="020B0503020204020204" pitchFamily="34" charset="-122"/>
                        </a:rPr>
                        <a:t>范例</a:t>
                      </a:r>
                    </a:p>
                  </a:txBody>
                  <a:tcPr marL="68580" marR="68580" marT="0" marB="0" anchor="ctr">
                    <a:solidFill>
                      <a:srgbClr val="F2F2F2"/>
                    </a:solidFill>
                  </a:tcPr>
                </a:tc>
                <a:tc>
                  <a:txBody>
                    <a:bodyPr/>
                    <a:lstStyle/>
                    <a:p>
                      <a:pPr indent="267970" algn="l">
                        <a:spcAft>
                          <a:spcPts val="0"/>
                        </a:spcAft>
                        <a:buNone/>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altLang="en-US" sz="1600" b="1" kern="100" dirty="0">
                          <a:solidFill>
                            <a:srgbClr val="595959"/>
                          </a:solidFill>
                          <a:effectLst/>
                          <a:latin typeface="微软雅黑" panose="020B0503020204020204" pitchFamily="34" charset="-122"/>
                          <a:ea typeface="微软雅黑" panose="020B0503020204020204" pitchFamily="34" charset="-122"/>
                        </a:rPr>
                        <a:t>结果</a:t>
                      </a:r>
                    </a:p>
                  </a:txBody>
                  <a:tcPr marL="68580" marR="68580" marT="0" marB="0" anchor="ctr">
                    <a:solidFill>
                      <a:srgbClr val="F2F2F2"/>
                    </a:solidFill>
                  </a:tcPr>
                </a:tc>
                <a:extLst>
                  <a:ext uri="{0D108BD9-81ED-4DB2-BD59-A6C34878D82A}">
                    <a16:rowId xmlns:a16="http://schemas.microsoft.com/office/drawing/2014/main" val="10000"/>
                  </a:ext>
                </a:extLst>
              </a:tr>
              <a:tr h="510540">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赋值</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a=3;b=2;</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a=3;b=2;</a:t>
                      </a:r>
                    </a:p>
                  </a:txBody>
                  <a:tcPr marL="68580" marR="68580" marT="0" marB="0">
                    <a:solidFill>
                      <a:srgbClr val="F2F2F2"/>
                    </a:solidFill>
                  </a:tcPr>
                </a:tc>
                <a:extLst>
                  <a:ext uri="{0D108BD9-81ED-4DB2-BD59-A6C34878D82A}">
                    <a16:rowId xmlns:a16="http://schemas.microsoft.com/office/drawing/2014/main" val="10001"/>
                  </a:ext>
                </a:extLst>
              </a:tr>
              <a:tr h="510540">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加等于</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a=3;b=2;a+=b;</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a=5;b=2;</a:t>
                      </a:r>
                    </a:p>
                  </a:txBody>
                  <a:tcPr marL="68580" marR="68580" marT="0" marB="0">
                    <a:solidFill>
                      <a:srgbClr val="F2F2F2"/>
                    </a:solidFill>
                  </a:tcPr>
                </a:tc>
                <a:extLst>
                  <a:ext uri="{0D108BD9-81ED-4DB2-BD59-A6C34878D82A}">
                    <a16:rowId xmlns:a16="http://schemas.microsoft.com/office/drawing/2014/main" val="10002"/>
                  </a:ext>
                </a:extLst>
              </a:tr>
              <a:tr h="523240">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减</a:t>
                      </a: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等于</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a=3;b=2;a-=b;</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a=1;b=2;</a:t>
                      </a:r>
                    </a:p>
                  </a:txBody>
                  <a:tcPr marL="68580" marR="68580" marT="0" marB="0">
                    <a:solidFill>
                      <a:srgbClr val="F2F2F2"/>
                    </a:solidFill>
                  </a:tcPr>
                </a:tc>
                <a:extLst>
                  <a:ext uri="{0D108BD9-81ED-4DB2-BD59-A6C34878D82A}">
                    <a16:rowId xmlns:a16="http://schemas.microsoft.com/office/drawing/2014/main" val="10003"/>
                  </a:ext>
                </a:extLst>
              </a:tr>
              <a:tr h="523240">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乘</a:t>
                      </a: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等于</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a=3;b=2;a*=b;</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a=6;b=2;</a:t>
                      </a:r>
                    </a:p>
                  </a:txBody>
                  <a:tcPr marL="68580" marR="68580" marT="0" marB="0">
                    <a:solidFill>
                      <a:srgbClr val="F2F2F2"/>
                    </a:solidFill>
                  </a:tcPr>
                </a:tc>
                <a:extLst>
                  <a:ext uri="{0D108BD9-81ED-4DB2-BD59-A6C34878D82A}">
                    <a16:rowId xmlns:a16="http://schemas.microsoft.com/office/drawing/2014/main" val="10004"/>
                  </a:ext>
                </a:extLst>
              </a:tr>
              <a:tr h="510540">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除</a:t>
                      </a: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等于</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a=3;b=2;a/=b;</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a=1;b=2;</a:t>
                      </a:r>
                    </a:p>
                  </a:txBody>
                  <a:tcPr marL="68580" marR="68580" marT="0" marB="0">
                    <a:solidFill>
                      <a:srgbClr val="F2F2F2"/>
                    </a:solidFill>
                  </a:tcPr>
                </a:tc>
                <a:extLst>
                  <a:ext uri="{0D108BD9-81ED-4DB2-BD59-A6C34878D82A}">
                    <a16:rowId xmlns:a16="http://schemas.microsoft.com/office/drawing/2014/main" val="10005"/>
                  </a:ext>
                </a:extLst>
              </a:tr>
              <a:tr h="510540">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模</a:t>
                      </a: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等于</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a=3;b=2;a%=b;</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a=1;b=2;</a:t>
                      </a:r>
                    </a:p>
                  </a:txBody>
                  <a:tcPr marL="68580" marR="68580" marT="0" marB="0">
                    <a:solidFill>
                      <a:srgbClr val="F2F2F2"/>
                    </a:solidFill>
                  </a:tcPr>
                </a:tc>
                <a:extLst>
                  <a:ext uri="{0D108BD9-81ED-4DB2-BD59-A6C34878D82A}">
                    <a16:rowId xmlns:a16="http://schemas.microsoft.com/office/drawing/2014/main" val="10006"/>
                  </a:ext>
                </a:extLst>
              </a:tr>
            </a:tbl>
          </a:graphicData>
        </a:graphic>
      </p:graphicFrame>
      <p:sp>
        <p:nvSpPr>
          <p:cNvPr id="5" name="Chevron 3"/>
          <p:cNvSpPr/>
          <p:nvPr>
            <p:custDataLst>
              <p:tags r:id="rId2"/>
            </p:custDataLst>
          </p:nvPr>
        </p:nvSpPr>
        <p:spPr>
          <a:xfrm>
            <a:off x="1000125" y="1105535"/>
            <a:ext cx="25558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199048" y="1245494"/>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赋值</a:t>
            </a:r>
            <a:r>
              <a:rPr sz="2000" dirty="0">
                <a:solidFill>
                  <a:srgbClr val="1369B2"/>
                </a:solidFill>
                <a:latin typeface="微软雅黑" panose="020B0503020204020204" pitchFamily="34" charset="-122"/>
                <a:ea typeface="微软雅黑" panose="020B0503020204020204" pitchFamily="34" charset="-122"/>
                <a:sym typeface="+mn-ea"/>
              </a:rPr>
              <a:t>运算符及用法</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赋值运算符</a:t>
            </a:r>
          </a:p>
        </p:txBody>
      </p:sp>
      <p:sp>
        <p:nvSpPr>
          <p:cNvPr id="13" name="文本框 12"/>
          <p:cNvSpPr txBox="1"/>
          <p:nvPr/>
        </p:nvSpPr>
        <p:spPr>
          <a:xfrm>
            <a:off x="1124949" y="1914854"/>
            <a:ext cx="9864000" cy="55308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中可以通过一条赋值语句对多个变量进行赋值，具体示例如下。</a:t>
            </a:r>
          </a:p>
        </p:txBody>
      </p:sp>
      <p:sp>
        <p:nvSpPr>
          <p:cNvPr id="3" name="Chevron 3"/>
          <p:cNvSpPr/>
          <p:nvPr>
            <p:custDataLst>
              <p:tags r:id="rId1"/>
            </p:custDataLst>
          </p:nvPr>
        </p:nvSpPr>
        <p:spPr>
          <a:xfrm>
            <a:off x="1143635" y="1105535"/>
            <a:ext cx="3571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42558" y="1245494"/>
            <a:ext cx="3230880" cy="398780"/>
          </a:xfrm>
          <a:prstGeom prst="rect">
            <a:avLst/>
          </a:prstGeom>
          <a:noFill/>
        </p:spPr>
        <p:txBody>
          <a:bodyPr wrap="none" rtlCol="0">
            <a:spAutoFit/>
          </a:bodyPr>
          <a:lstStyle/>
          <a:p>
            <a:r>
              <a:rPr lang="zh-CN" sz="2000" dirty="0">
                <a:solidFill>
                  <a:srgbClr val="1369B2"/>
                </a:solidFill>
                <a:latin typeface="微软雅黑" panose="020B0503020204020204" pitchFamily="34" charset="-122"/>
                <a:ea typeface="微软雅黑" panose="020B0503020204020204" pitchFamily="34" charset="-122"/>
                <a:sym typeface="+mn-ea"/>
              </a:rPr>
              <a:t>使用赋值</a:t>
            </a:r>
            <a:r>
              <a:rPr sz="2000" dirty="0">
                <a:solidFill>
                  <a:srgbClr val="1369B2"/>
                </a:solidFill>
                <a:latin typeface="微软雅黑" panose="020B0503020204020204" pitchFamily="34" charset="-122"/>
                <a:ea typeface="微软雅黑" panose="020B0503020204020204" pitchFamily="34" charset="-122"/>
                <a:sym typeface="+mn-ea"/>
              </a:rPr>
              <a:t>运算符</a:t>
            </a:r>
            <a:r>
              <a:rPr lang="zh-CN" sz="2000" dirty="0">
                <a:solidFill>
                  <a:srgbClr val="1369B2"/>
                </a:solidFill>
                <a:latin typeface="微软雅黑" panose="020B0503020204020204" pitchFamily="34" charset="-122"/>
                <a:ea typeface="微软雅黑" panose="020B0503020204020204" pitchFamily="34" charset="-122"/>
                <a:sym typeface="+mn-ea"/>
              </a:rPr>
              <a:t>的注意事项</a:t>
            </a:r>
          </a:p>
        </p:txBody>
      </p:sp>
      <p:sp>
        <p:nvSpPr>
          <p:cNvPr id="7" name="矩形 6"/>
          <p:cNvSpPr/>
          <p:nvPr/>
        </p:nvSpPr>
        <p:spPr>
          <a:xfrm>
            <a:off x="3470910" y="2879090"/>
            <a:ext cx="5247640" cy="110172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x, y, z; </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x = y = z = 5;// 为三个变量同时赋值</a:t>
            </a:r>
          </a:p>
        </p:txBody>
      </p:sp>
      <p:sp>
        <p:nvSpPr>
          <p:cNvPr id="100" name="文本框 99"/>
          <p:cNvSpPr txBox="1"/>
          <p:nvPr/>
        </p:nvSpPr>
        <p:spPr>
          <a:xfrm>
            <a:off x="1342390" y="4519930"/>
            <a:ext cx="6470650" cy="398780"/>
          </a:xfrm>
          <a:prstGeom prst="rect">
            <a:avLst/>
          </a:prstGeom>
          <a:noFill/>
          <a:ln w="9525">
            <a:noFill/>
          </a:ln>
        </p:spPr>
        <p:txBody>
          <a:bodyPr wrap="square">
            <a:spAutoFit/>
          </a:bodyPr>
          <a:lstStyle/>
          <a:p>
            <a:pPr indent="0" fontAlgn="auto"/>
            <a:r>
              <a:rPr lang="zh-CN" altLang="zh-CN" sz="2000" b="0" dirty="0">
                <a:solidFill>
                  <a:srgbClr val="FF0000"/>
                </a:solidFill>
                <a:latin typeface="微软雅黑" panose="020B0503020204020204" pitchFamily="34" charset="-122"/>
                <a:ea typeface="微软雅黑" panose="020B0503020204020204" pitchFamily="34" charset="-122"/>
              </a:rPr>
              <a:t>注意：下面的这种写法在Java中是不可以的。</a:t>
            </a:r>
          </a:p>
        </p:txBody>
      </p:sp>
      <p:sp>
        <p:nvSpPr>
          <p:cNvPr id="5" name="矩形 4"/>
          <p:cNvSpPr/>
          <p:nvPr/>
        </p:nvSpPr>
        <p:spPr>
          <a:xfrm>
            <a:off x="3471545" y="5332730"/>
            <a:ext cx="5247640" cy="68707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int  x = y = z = 5;// 这样写是错误的</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Java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程序的基本格式</a:t>
            </a:r>
          </a:p>
        </p:txBody>
      </p:sp>
      <p:sp>
        <p:nvSpPr>
          <p:cNvPr id="4" name="Chevron 3"/>
          <p:cNvSpPr/>
          <p:nvPr>
            <p:custDataLst>
              <p:tags r:id="rId1"/>
            </p:custDataLst>
          </p:nvPr>
        </p:nvSpPr>
        <p:spPr>
          <a:xfrm>
            <a:off x="1143635" y="1105535"/>
            <a:ext cx="35534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701333" y="1245494"/>
            <a:ext cx="2466340"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sym typeface="+mn-ea"/>
              </a:rPr>
              <a:t>Java</a:t>
            </a:r>
            <a:r>
              <a:rPr lang="zh-CN" altLang="en-US" sz="2000" dirty="0">
                <a:solidFill>
                  <a:srgbClr val="1369B2"/>
                </a:solidFill>
                <a:latin typeface="微软雅黑" panose="020B0503020204020204" pitchFamily="34" charset="-122"/>
                <a:ea typeface="微软雅黑" panose="020B0503020204020204" pitchFamily="34" charset="-122"/>
                <a:sym typeface="+mn-ea"/>
              </a:rPr>
              <a:t>程序的基本格式</a:t>
            </a:r>
          </a:p>
        </p:txBody>
      </p:sp>
      <p:sp>
        <p:nvSpPr>
          <p:cNvPr id="5" name="文本框 4"/>
          <p:cNvSpPr txBox="1"/>
          <p:nvPr/>
        </p:nvSpPr>
        <p:spPr>
          <a:xfrm>
            <a:off x="1040130" y="2100580"/>
            <a:ext cx="10403205" cy="1014730"/>
          </a:xfrm>
          <a:prstGeom prst="rect">
            <a:avLst/>
          </a:prstGeom>
          <a:noFill/>
        </p:spPr>
        <p:txBody>
          <a:bodyPr wrap="square" rtlCol="0">
            <a:spAutoFit/>
          </a:bodyPr>
          <a:lstStyle/>
          <a:p>
            <a:pPr algn="l">
              <a:lnSpc>
                <a:spcPct val="150000"/>
              </a:lnSpc>
              <a:buClrTx/>
              <a:buSzTx/>
              <a:buNone/>
            </a:pPr>
            <a:r>
              <a:rPr lang="en-US" altLang="zh-CN" sz="2000" dirty="0">
                <a:solidFill>
                  <a:srgbClr val="595959"/>
                </a:solidFill>
                <a:latin typeface="微软雅黑" panose="020B0503020204020204" pitchFamily="34" charset="-122"/>
                <a:ea typeface="微软雅黑" panose="020B0503020204020204" pitchFamily="34" charset="-122"/>
                <a:sym typeface="+mn-ea"/>
              </a:rPr>
              <a:t>Java</a:t>
            </a:r>
            <a:r>
              <a:rPr lang="zh-CN" altLang="zh-CN" sz="2000" dirty="0">
                <a:solidFill>
                  <a:srgbClr val="595959"/>
                </a:solidFill>
                <a:latin typeface="微软雅黑" panose="020B0503020204020204" pitchFamily="34" charset="-122"/>
                <a:ea typeface="微软雅黑" panose="020B0503020204020204" pitchFamily="34" charset="-122"/>
                <a:sym typeface="+mn-ea"/>
              </a:rPr>
              <a:t>程序代码必须放在一个</a:t>
            </a:r>
            <a:r>
              <a:rPr lang="zh-CN" altLang="zh-CN" sz="2000" dirty="0">
                <a:solidFill>
                  <a:srgbClr val="1369B2"/>
                </a:solidFill>
                <a:latin typeface="微软雅黑" panose="020B0503020204020204" pitchFamily="34" charset="-122"/>
                <a:ea typeface="微软雅黑" panose="020B0503020204020204" pitchFamily="34" charset="-122"/>
                <a:sym typeface="+mn-ea"/>
              </a:rPr>
              <a:t>类</a:t>
            </a:r>
            <a:r>
              <a:rPr lang="zh-CN" altLang="zh-CN" sz="2000" dirty="0">
                <a:solidFill>
                  <a:srgbClr val="595959"/>
                </a:solidFill>
                <a:latin typeface="微软雅黑" panose="020B0503020204020204" pitchFamily="34" charset="-122"/>
                <a:ea typeface="微软雅黑" panose="020B0503020204020204" pitchFamily="34" charset="-122"/>
                <a:sym typeface="+mn-ea"/>
              </a:rPr>
              <a:t>中，初学者可以简单地把一个类理解为一个</a:t>
            </a:r>
            <a:r>
              <a:rPr lang="en-US" altLang="zh-CN" sz="2000" dirty="0">
                <a:solidFill>
                  <a:srgbClr val="595959"/>
                </a:solidFill>
                <a:latin typeface="微软雅黑" panose="020B0503020204020204" pitchFamily="34" charset="-122"/>
                <a:ea typeface="微软雅黑" panose="020B0503020204020204" pitchFamily="34" charset="-122"/>
                <a:sym typeface="+mn-ea"/>
              </a:rPr>
              <a:t>Java</a:t>
            </a:r>
            <a:r>
              <a:rPr lang="zh-CN" altLang="zh-CN" sz="2000" dirty="0">
                <a:solidFill>
                  <a:srgbClr val="595959"/>
                </a:solidFill>
                <a:latin typeface="微软雅黑" panose="020B0503020204020204" pitchFamily="34" charset="-122"/>
                <a:ea typeface="微软雅黑" panose="020B0503020204020204" pitchFamily="34" charset="-122"/>
                <a:sym typeface="+mn-ea"/>
              </a:rPr>
              <a:t>程序。类使用</a:t>
            </a:r>
            <a:r>
              <a:rPr lang="en-US" altLang="zh-CN" sz="2000" dirty="0">
                <a:solidFill>
                  <a:srgbClr val="1369B2"/>
                </a:solidFill>
                <a:latin typeface="微软雅黑" panose="020B0503020204020204" pitchFamily="34" charset="-122"/>
                <a:ea typeface="微软雅黑" panose="020B0503020204020204" pitchFamily="34" charset="-122"/>
                <a:sym typeface="+mn-ea"/>
              </a:rPr>
              <a:t>class</a:t>
            </a:r>
            <a:r>
              <a:rPr lang="zh-CN" altLang="zh-CN" sz="2000" dirty="0">
                <a:solidFill>
                  <a:srgbClr val="1369B2"/>
                </a:solidFill>
                <a:latin typeface="微软雅黑" panose="020B0503020204020204" pitchFamily="34" charset="-122"/>
                <a:ea typeface="微软雅黑" panose="020B0503020204020204" pitchFamily="34" charset="-122"/>
                <a:sym typeface="+mn-ea"/>
              </a:rPr>
              <a:t>关键字</a:t>
            </a:r>
            <a:r>
              <a:rPr lang="zh-CN" altLang="zh-CN" sz="2000" dirty="0">
                <a:solidFill>
                  <a:srgbClr val="595959"/>
                </a:solidFill>
                <a:latin typeface="微软雅黑" panose="020B0503020204020204" pitchFamily="34" charset="-122"/>
                <a:ea typeface="微软雅黑" panose="020B0503020204020204" pitchFamily="34" charset="-122"/>
                <a:sym typeface="+mn-ea"/>
              </a:rPr>
              <a:t>定义，在</a:t>
            </a:r>
            <a:r>
              <a:rPr lang="en-US" altLang="zh-CN" sz="2000" dirty="0">
                <a:solidFill>
                  <a:srgbClr val="595959"/>
                </a:solidFill>
                <a:latin typeface="微软雅黑" panose="020B0503020204020204" pitchFamily="34" charset="-122"/>
                <a:ea typeface="微软雅黑" panose="020B0503020204020204" pitchFamily="34" charset="-122"/>
                <a:sym typeface="+mn-ea"/>
              </a:rPr>
              <a:t>class</a:t>
            </a:r>
            <a:r>
              <a:rPr lang="zh-CN" altLang="zh-CN" sz="2000" dirty="0">
                <a:solidFill>
                  <a:srgbClr val="595959"/>
                </a:solidFill>
                <a:latin typeface="微软雅黑" panose="020B0503020204020204" pitchFamily="34" charset="-122"/>
                <a:ea typeface="微软雅黑" panose="020B0503020204020204" pitchFamily="34" charset="-122"/>
                <a:sym typeface="+mn-ea"/>
              </a:rPr>
              <a:t>前面可以有</a:t>
            </a:r>
            <a:r>
              <a:rPr lang="zh-CN" altLang="zh-CN" sz="2000" dirty="0">
                <a:solidFill>
                  <a:srgbClr val="1369B2"/>
                </a:solidFill>
                <a:latin typeface="微软雅黑" panose="020B0503020204020204" pitchFamily="34" charset="-122"/>
                <a:ea typeface="微软雅黑" panose="020B0503020204020204" pitchFamily="34" charset="-122"/>
                <a:sym typeface="+mn-ea"/>
              </a:rPr>
              <a:t>类的修饰符</a:t>
            </a:r>
            <a:r>
              <a:rPr lang="zh-CN" altLang="zh-CN" sz="2000" dirty="0">
                <a:solidFill>
                  <a:srgbClr val="595959"/>
                </a:solidFill>
                <a:latin typeface="微软雅黑" panose="020B0503020204020204" pitchFamily="34" charset="-122"/>
                <a:ea typeface="微软雅黑" panose="020B0503020204020204" pitchFamily="34" charset="-122"/>
                <a:sym typeface="+mn-ea"/>
              </a:rPr>
              <a:t>，类的定义格式如下</a:t>
            </a:r>
            <a:r>
              <a:rPr sz="2000" dirty="0">
                <a:solidFill>
                  <a:srgbClr val="595959"/>
                </a:solidFill>
                <a:latin typeface="微软雅黑" panose="020B0503020204020204" pitchFamily="34" charset="-122"/>
                <a:ea typeface="微软雅黑" panose="020B0503020204020204" pitchFamily="34" charset="-122"/>
                <a:cs typeface="+mn-ea"/>
              </a:rPr>
              <a:t>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2433955" y="3497580"/>
            <a:ext cx="7322185" cy="216090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修饰符 class 类名{</a:t>
            </a:r>
          </a:p>
          <a:p>
            <a:pPr lvl="1" algn="l" fontAlgn="auto">
              <a:lnSpc>
                <a:spcPct val="150000"/>
              </a:lnSpc>
            </a:pP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程序代码</a:t>
            </a:r>
          </a:p>
          <a:p>
            <a:pPr lvl="1" algn="l" fontAlgn="auto">
              <a:lnSpc>
                <a:spcPct val="150000"/>
              </a:lnSpc>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赋值运算符</a:t>
            </a:r>
          </a:p>
        </p:txBody>
      </p:sp>
      <p:sp>
        <p:nvSpPr>
          <p:cNvPr id="13" name="文本框 12"/>
          <p:cNvSpPr txBox="1"/>
          <p:nvPr/>
        </p:nvSpPr>
        <p:spPr>
          <a:xfrm>
            <a:off x="1163376" y="2691659"/>
            <a:ext cx="9864000" cy="1476375"/>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zh-CN" sz="2000" dirty="0">
                <a:solidFill>
                  <a:srgbClr val="595959"/>
                </a:solidFill>
                <a:latin typeface="微软雅黑" panose="020B0503020204020204" pitchFamily="34" charset="-122"/>
                <a:ea typeface="微软雅黑" panose="020B0503020204020204" pitchFamily="34" charset="-122"/>
              </a:rPr>
              <a:t>）除了“</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”，其他的都是特殊的赋值运算符，以“</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”为例，</a:t>
            </a:r>
            <a:r>
              <a:rPr lang="en-US" altLang="zh-CN" sz="2000" dirty="0">
                <a:solidFill>
                  <a:srgbClr val="595959"/>
                </a:solidFill>
                <a:latin typeface="微软雅黑" panose="020B0503020204020204" pitchFamily="34" charset="-122"/>
                <a:ea typeface="微软雅黑" panose="020B0503020204020204" pitchFamily="34" charset="-122"/>
              </a:rPr>
              <a:t>x += 3</a:t>
            </a:r>
            <a:r>
              <a:rPr lang="zh-CN" altLang="zh-CN" sz="2000" dirty="0">
                <a:solidFill>
                  <a:srgbClr val="595959"/>
                </a:solidFill>
                <a:latin typeface="微软雅黑" panose="020B0503020204020204" pitchFamily="34" charset="-122"/>
                <a:ea typeface="微软雅黑" panose="020B0503020204020204" pitchFamily="34" charset="-122"/>
              </a:rPr>
              <a:t>就相当于</a:t>
            </a:r>
            <a:r>
              <a:rPr lang="en-US" altLang="zh-CN" sz="2000" dirty="0">
                <a:solidFill>
                  <a:srgbClr val="595959"/>
                </a:solidFill>
                <a:latin typeface="微软雅黑" panose="020B0503020204020204" pitchFamily="34" charset="-122"/>
                <a:ea typeface="微软雅黑" panose="020B0503020204020204" pitchFamily="34" charset="-122"/>
              </a:rPr>
              <a:t>x = x + 3</a:t>
            </a:r>
            <a:r>
              <a:rPr lang="zh-CN" altLang="zh-CN" sz="2000" dirty="0">
                <a:solidFill>
                  <a:srgbClr val="595959"/>
                </a:solidFill>
                <a:latin typeface="微软雅黑" panose="020B0503020204020204" pitchFamily="34" charset="-122"/>
                <a:ea typeface="微软雅黑" panose="020B0503020204020204" pitchFamily="34" charset="-122"/>
              </a:rPr>
              <a:t>，表达式首先会进行加法运算</a:t>
            </a:r>
            <a:r>
              <a:rPr lang="en-US" altLang="zh-CN" sz="2000" dirty="0">
                <a:solidFill>
                  <a:srgbClr val="595959"/>
                </a:solidFill>
                <a:latin typeface="微软雅黑" panose="020B0503020204020204" pitchFamily="34" charset="-122"/>
                <a:ea typeface="微软雅黑" panose="020B0503020204020204" pitchFamily="34" charset="-122"/>
              </a:rPr>
              <a:t>x+3</a:t>
            </a:r>
            <a:r>
              <a:rPr lang="zh-CN" altLang="zh-CN" sz="2000" dirty="0">
                <a:solidFill>
                  <a:srgbClr val="595959"/>
                </a:solidFill>
                <a:latin typeface="微软雅黑" panose="020B0503020204020204" pitchFamily="34" charset="-122"/>
                <a:ea typeface="微软雅黑" panose="020B0503020204020204" pitchFamily="34" charset="-122"/>
              </a:rPr>
              <a:t>，再将运算结果赋值给变量</a:t>
            </a:r>
            <a:r>
              <a:rPr lang="en-US" altLang="zh-CN" sz="2000" dirty="0">
                <a:solidFill>
                  <a:srgbClr val="595959"/>
                </a:solidFill>
                <a:latin typeface="微软雅黑" panose="020B0503020204020204" pitchFamily="34" charset="-122"/>
                <a:ea typeface="微软雅黑" panose="020B0503020204020204" pitchFamily="34" charset="-122"/>
              </a:rPr>
              <a:t>x</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赋值运算符都可以此类推。</a:t>
            </a:r>
          </a:p>
        </p:txBody>
      </p:sp>
      <p:sp>
        <p:nvSpPr>
          <p:cNvPr id="3" name="Chevron 3"/>
          <p:cNvSpPr/>
          <p:nvPr>
            <p:custDataLst>
              <p:tags r:id="rId1"/>
            </p:custDataLst>
          </p:nvPr>
        </p:nvSpPr>
        <p:spPr>
          <a:xfrm>
            <a:off x="1143635" y="1105535"/>
            <a:ext cx="3571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42558" y="1245494"/>
            <a:ext cx="3230880" cy="398780"/>
          </a:xfrm>
          <a:prstGeom prst="rect">
            <a:avLst/>
          </a:prstGeom>
          <a:noFill/>
        </p:spPr>
        <p:txBody>
          <a:bodyPr wrap="none" rtlCol="0">
            <a:spAutoFit/>
          </a:bodyPr>
          <a:lstStyle/>
          <a:p>
            <a:r>
              <a:rPr lang="zh-CN" sz="2000" dirty="0">
                <a:solidFill>
                  <a:srgbClr val="1369B2"/>
                </a:solidFill>
                <a:latin typeface="微软雅黑" panose="020B0503020204020204" pitchFamily="34" charset="-122"/>
                <a:ea typeface="微软雅黑" panose="020B0503020204020204" pitchFamily="34" charset="-122"/>
                <a:sym typeface="+mn-ea"/>
              </a:rPr>
              <a:t>使用赋值</a:t>
            </a:r>
            <a:r>
              <a:rPr sz="2000" dirty="0">
                <a:solidFill>
                  <a:srgbClr val="1369B2"/>
                </a:solidFill>
                <a:latin typeface="微软雅黑" panose="020B0503020204020204" pitchFamily="34" charset="-122"/>
                <a:ea typeface="微软雅黑" panose="020B0503020204020204" pitchFamily="34" charset="-122"/>
                <a:sym typeface="+mn-ea"/>
              </a:rPr>
              <a:t>运算符</a:t>
            </a:r>
            <a:r>
              <a:rPr lang="zh-CN" sz="2000" dirty="0">
                <a:solidFill>
                  <a:srgbClr val="1369B2"/>
                </a:solidFill>
                <a:latin typeface="微软雅黑" panose="020B0503020204020204" pitchFamily="34" charset="-122"/>
                <a:ea typeface="微软雅黑" panose="020B0503020204020204" pitchFamily="34" charset="-122"/>
                <a:sym typeface="+mn-ea"/>
              </a:rPr>
              <a:t>的注意事项</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Rectangle 4"/>
          <p:cNvSpPr>
            <a:spLocks noChangeArrowheads="1"/>
          </p:cNvSpPr>
          <p:nvPr/>
        </p:nvSpPr>
        <p:spPr bwMode="auto">
          <a:xfrm>
            <a:off x="1559206" y="479841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785" y="967710"/>
            <a:ext cx="1015869" cy="1015869"/>
          </a:xfrm>
          <a:prstGeom prst="rect">
            <a:avLst/>
          </a:prstGeom>
        </p:spPr>
      </p:pic>
      <p:sp>
        <p:nvSpPr>
          <p:cNvPr id="11" name="矩形 10"/>
          <p:cNvSpPr/>
          <p:nvPr/>
        </p:nvSpPr>
        <p:spPr>
          <a:xfrm>
            <a:off x="2150342" y="1177659"/>
            <a:ext cx="2144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260292" y="1276684"/>
            <a:ext cx="2034914" cy="461665"/>
          </a:xfrm>
          <a:prstGeom prst="rect">
            <a:avLst/>
          </a:prstGeom>
          <a:no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强制类型转换</a:t>
            </a:r>
          </a:p>
        </p:txBody>
      </p:sp>
      <p:sp>
        <p:nvSpPr>
          <p:cNvPr id="17" name="矩形 16"/>
          <p:cNvSpPr/>
          <p:nvPr/>
        </p:nvSpPr>
        <p:spPr>
          <a:xfrm>
            <a:off x="4367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8" name="矩形 17"/>
          <p:cNvSpPr/>
          <p:nvPr/>
        </p:nvSpPr>
        <p:spPr>
          <a:xfrm>
            <a:off x="4554911"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3" name="文本框 2"/>
          <p:cNvSpPr txBox="1"/>
          <p:nvPr/>
        </p:nvSpPr>
        <p:spPr>
          <a:xfrm>
            <a:off x="1216025" y="2321560"/>
            <a:ext cx="9415780" cy="1938020"/>
          </a:xfrm>
          <a:prstGeom prst="rect">
            <a:avLst/>
          </a:prstGeom>
          <a:noFill/>
        </p:spPr>
        <p:txBody>
          <a:bodyPr wrap="square" rtlCol="0">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在为变量</a:t>
            </a:r>
            <a:r>
              <a:rPr lang="zh-CN" altLang="zh-CN" sz="2000" dirty="0">
                <a:solidFill>
                  <a:srgbClr val="1369B2"/>
                </a:solidFill>
                <a:latin typeface="微软雅黑" panose="020B0503020204020204" pitchFamily="34" charset="-122"/>
                <a:ea typeface="微软雅黑" panose="020B0503020204020204" pitchFamily="34" charset="-122"/>
              </a:rPr>
              <a:t>赋值</a:t>
            </a:r>
            <a:r>
              <a:rPr lang="zh-CN" altLang="zh-CN" sz="2000" dirty="0">
                <a:solidFill>
                  <a:srgbClr val="595959"/>
                </a:solidFill>
                <a:latin typeface="微软雅黑" panose="020B0503020204020204" pitchFamily="34" charset="-122"/>
                <a:ea typeface="微软雅黑" panose="020B0503020204020204" pitchFamily="34" charset="-122"/>
              </a:rPr>
              <a:t>时，当两种类型彼此</a:t>
            </a:r>
            <a:r>
              <a:rPr lang="zh-CN" altLang="zh-CN" sz="2000" dirty="0">
                <a:solidFill>
                  <a:srgbClr val="1369B2"/>
                </a:solidFill>
                <a:latin typeface="微软雅黑" panose="020B0503020204020204" pitchFamily="34" charset="-122"/>
                <a:ea typeface="微软雅黑" panose="020B0503020204020204" pitchFamily="34" charset="-122"/>
              </a:rPr>
              <a:t>不兼容</a:t>
            </a:r>
            <a:r>
              <a:rPr lang="zh-CN" altLang="zh-CN" sz="2000" dirty="0">
                <a:solidFill>
                  <a:srgbClr val="595959"/>
                </a:solidFill>
                <a:latin typeface="微软雅黑" panose="020B0503020204020204" pitchFamily="34" charset="-122"/>
                <a:ea typeface="微软雅黑" panose="020B0503020204020204" pitchFamily="34" charset="-122"/>
              </a:rPr>
              <a:t>，或者目标类型取值范围小于源类型时，需要进行</a:t>
            </a:r>
            <a:r>
              <a:rPr lang="zh-CN" altLang="zh-CN" sz="2000" dirty="0">
                <a:solidFill>
                  <a:srgbClr val="1369B2"/>
                </a:solidFill>
                <a:latin typeface="微软雅黑" panose="020B0503020204020204" pitchFamily="34" charset="-122"/>
                <a:ea typeface="微软雅黑" panose="020B0503020204020204" pitchFamily="34" charset="-122"/>
              </a:rPr>
              <a:t>强制类型转换</a:t>
            </a:r>
            <a:r>
              <a:rPr lang="zh-CN" altLang="zh-CN" sz="2000" dirty="0">
                <a:solidFill>
                  <a:srgbClr val="595959"/>
                </a:solidFill>
                <a:latin typeface="微软雅黑" panose="020B0503020204020204" pitchFamily="34" charset="-122"/>
                <a:ea typeface="微软雅黑" panose="020B0503020204020204" pitchFamily="34" charset="-122"/>
              </a:rPr>
              <a:t>。例如，将一个</a:t>
            </a:r>
            <a:r>
              <a:rPr lang="en-US" altLang="zh-CN" sz="2000" dirty="0" err="1">
                <a:solidFill>
                  <a:srgbClr val="595959"/>
                </a:solidFill>
                <a:latin typeface="微软雅黑" panose="020B0503020204020204" pitchFamily="34" charset="-122"/>
                <a:ea typeface="微软雅黑" panose="020B0503020204020204" pitchFamily="34" charset="-122"/>
              </a:rPr>
              <a:t>int</a:t>
            </a:r>
            <a:r>
              <a:rPr lang="zh-CN" altLang="zh-CN" sz="2000" dirty="0">
                <a:solidFill>
                  <a:srgbClr val="595959"/>
                </a:solidFill>
                <a:latin typeface="微软雅黑" panose="020B0503020204020204" pitchFamily="34" charset="-122"/>
                <a:ea typeface="微软雅黑" panose="020B0503020204020204" pitchFamily="34" charset="-122"/>
              </a:rPr>
              <a:t>类型的值赋给一个</a:t>
            </a:r>
            <a:r>
              <a:rPr lang="en-US" altLang="zh-CN" sz="2000" dirty="0">
                <a:solidFill>
                  <a:srgbClr val="595959"/>
                </a:solidFill>
                <a:latin typeface="微软雅黑" panose="020B0503020204020204" pitchFamily="34" charset="-122"/>
                <a:ea typeface="微软雅黑" panose="020B0503020204020204" pitchFamily="34" charset="-122"/>
              </a:rPr>
              <a:t>short</a:t>
            </a:r>
            <a:r>
              <a:rPr lang="zh-CN" altLang="zh-CN" sz="2000" dirty="0">
                <a:solidFill>
                  <a:srgbClr val="595959"/>
                </a:solidFill>
                <a:latin typeface="微软雅黑" panose="020B0503020204020204" pitchFamily="34" charset="-122"/>
                <a:ea typeface="微软雅黑" panose="020B0503020204020204" pitchFamily="34" charset="-122"/>
              </a:rPr>
              <a:t>类型的变量，需要进行强制类型转换。然而在使用</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运算符进行赋值时，强制类型转换会自动完成，程序不需要做任何显式地声明。</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Rectangle 4"/>
          <p:cNvSpPr>
            <a:spLocks noChangeArrowheads="1"/>
          </p:cNvSpPr>
          <p:nvPr/>
        </p:nvSpPr>
        <p:spPr bwMode="auto">
          <a:xfrm>
            <a:off x="1559206" y="4798415"/>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形 22" descr="讲故事"/>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785" y="967710"/>
            <a:ext cx="1015869" cy="1015869"/>
          </a:xfrm>
          <a:prstGeom prst="rect">
            <a:avLst/>
          </a:prstGeom>
        </p:spPr>
      </p:pic>
      <p:sp>
        <p:nvSpPr>
          <p:cNvPr id="11" name="矩形 10"/>
          <p:cNvSpPr/>
          <p:nvPr/>
        </p:nvSpPr>
        <p:spPr>
          <a:xfrm>
            <a:off x="2150342" y="1177659"/>
            <a:ext cx="2144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260292" y="1276684"/>
            <a:ext cx="2034914" cy="461665"/>
          </a:xfrm>
          <a:prstGeom prst="rect">
            <a:avLst/>
          </a:prstGeom>
          <a:no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强制类型转换</a:t>
            </a:r>
          </a:p>
        </p:txBody>
      </p:sp>
      <p:sp>
        <p:nvSpPr>
          <p:cNvPr id="17" name="矩形 16"/>
          <p:cNvSpPr/>
          <p:nvPr/>
        </p:nvSpPr>
        <p:spPr>
          <a:xfrm>
            <a:off x="4367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8" name="矩形 17"/>
          <p:cNvSpPr/>
          <p:nvPr/>
        </p:nvSpPr>
        <p:spPr>
          <a:xfrm>
            <a:off x="4554911"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13" name="图片 12"/>
          <p:cNvPicPr>
            <a:picLocks noChangeAspect="1"/>
          </p:cNvPicPr>
          <p:nvPr/>
        </p:nvPicPr>
        <p:blipFill>
          <a:blip r:embed="rId6"/>
          <a:stretch>
            <a:fillRect/>
          </a:stretch>
        </p:blipFill>
        <p:spPr>
          <a:xfrm>
            <a:off x="2260600" y="3183255"/>
            <a:ext cx="7084060" cy="2880995"/>
          </a:xfrm>
          <a:prstGeom prst="rect">
            <a:avLst/>
          </a:prstGeom>
        </p:spPr>
      </p:pic>
      <p:sp>
        <p:nvSpPr>
          <p:cNvPr id="2" name="矩形 1"/>
          <p:cNvSpPr/>
          <p:nvPr/>
        </p:nvSpPr>
        <p:spPr>
          <a:xfrm>
            <a:off x="2729865" y="3359785"/>
            <a:ext cx="6145530" cy="2527935"/>
          </a:xfrm>
          <a:prstGeom prst="rect">
            <a:avLst/>
          </a:prstGeom>
        </p:spPr>
        <p:txBody>
          <a:bodyPr wrap="square">
            <a:spAutoFit/>
          </a:bodyPr>
          <a:lstStyle/>
          <a:p>
            <a:pPr lvl="0" indent="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public class Example05 {</a:t>
            </a:r>
          </a:p>
          <a:p>
            <a:pPr lvl="0" indent="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public static void main(String[] args) {</a:t>
            </a:r>
          </a:p>
          <a:p>
            <a:pPr lvl="0" indent="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short s = 3;</a:t>
            </a:r>
          </a:p>
          <a:p>
            <a:pPr lvl="0" indent="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int i = 5;</a:t>
            </a:r>
          </a:p>
          <a:p>
            <a:pPr lvl="0" indent="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s += i;</a:t>
            </a:r>
          </a:p>
          <a:p>
            <a:pPr lvl="0" indent="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System.out.println("s = " + s);</a:t>
            </a:r>
          </a:p>
          <a:p>
            <a:pPr lvl="0" indent="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	}</a:t>
            </a:r>
          </a:p>
          <a:p>
            <a:pPr lvl="0" indent="0" fontAlgn="auto">
              <a:lnSpc>
                <a:spcPct val="110000"/>
              </a:lnSpc>
            </a:pPr>
            <a:r>
              <a:rPr lang="en-US" altLang="zh-CN" sz="1800" dirty="0">
                <a:solidFill>
                  <a:srgbClr val="595959"/>
                </a:solidFill>
                <a:latin typeface="微软雅黑" panose="020B0503020204020204" pitchFamily="34" charset="-122"/>
                <a:ea typeface="微软雅黑" panose="020B0503020204020204" pitchFamily="34" charset="-122"/>
              </a:rPr>
              <a:t>}</a:t>
            </a:r>
          </a:p>
        </p:txBody>
      </p:sp>
      <p:sp>
        <p:nvSpPr>
          <p:cNvPr id="3" name="Chevron 3"/>
          <p:cNvSpPr/>
          <p:nvPr>
            <p:custDataLst>
              <p:tags r:id="rId1"/>
            </p:custDataLst>
          </p:nvPr>
        </p:nvSpPr>
        <p:spPr>
          <a:xfrm>
            <a:off x="786531" y="220027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272708" y="234023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6" name="文本框 5"/>
          <p:cNvSpPr txBox="1"/>
          <p:nvPr/>
        </p:nvSpPr>
        <p:spPr>
          <a:xfrm>
            <a:off x="3027680" y="2032000"/>
            <a:ext cx="8047990" cy="1014730"/>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使用+=、-=、*=、/=、%= 运算符进行赋值时，强制类型转换会自动完成</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 name="图形 22" descr="讲故事"/>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785" y="967710"/>
            <a:ext cx="1015869" cy="1015869"/>
          </a:xfrm>
          <a:prstGeom prst="rect">
            <a:avLst/>
          </a:prstGeom>
        </p:spPr>
      </p:pic>
      <p:sp>
        <p:nvSpPr>
          <p:cNvPr id="11" name="矩形 10"/>
          <p:cNvSpPr/>
          <p:nvPr/>
        </p:nvSpPr>
        <p:spPr>
          <a:xfrm>
            <a:off x="2150342" y="1177659"/>
            <a:ext cx="2144864"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2" name="文本框 11"/>
          <p:cNvSpPr txBox="1"/>
          <p:nvPr/>
        </p:nvSpPr>
        <p:spPr>
          <a:xfrm>
            <a:off x="2260292" y="1276684"/>
            <a:ext cx="2034914" cy="461665"/>
          </a:xfrm>
          <a:prstGeom prst="rect">
            <a:avLst/>
          </a:prstGeom>
          <a:no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强制类型转换</a:t>
            </a:r>
          </a:p>
        </p:txBody>
      </p:sp>
      <p:sp>
        <p:nvSpPr>
          <p:cNvPr id="17" name="矩形 16"/>
          <p:cNvSpPr/>
          <p:nvPr/>
        </p:nvSpPr>
        <p:spPr>
          <a:xfrm>
            <a:off x="4367206"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8" name="矩形 17"/>
          <p:cNvSpPr/>
          <p:nvPr/>
        </p:nvSpPr>
        <p:spPr>
          <a:xfrm>
            <a:off x="4554911" y="1177659"/>
            <a:ext cx="83116" cy="67047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25602"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2954" y="3397763"/>
            <a:ext cx="6264000" cy="2330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hevron 3"/>
          <p:cNvSpPr/>
          <p:nvPr>
            <p:custDataLst>
              <p:tags r:id="rId1"/>
            </p:custDataLst>
          </p:nvPr>
        </p:nvSpPr>
        <p:spPr>
          <a:xfrm>
            <a:off x="840105" y="233299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2538" y="2472949"/>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483610" y="23895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比较运算符</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777615"/>
            <a:ext cx="5489575" cy="1043940"/>
            <a:chOff x="8472" y="5681"/>
            <a:chExt cx="8645" cy="1644"/>
          </a:xfrm>
        </p:grpSpPr>
        <p:sp>
          <p:nvSpPr>
            <p:cNvPr id="15" name="TextBox 35"/>
            <p:cNvSpPr txBox="1">
              <a:spLocks noChangeArrowheads="1"/>
            </p:cNvSpPr>
            <p:nvPr/>
          </p:nvSpPr>
          <p:spPr bwMode="auto">
            <a:xfrm>
              <a:off x="9159" y="5681"/>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比较运算符</a:t>
              </a:r>
              <a:r>
                <a:rPr lang="zh-CN" altLang="en-US" sz="2000" dirty="0">
                  <a:solidFill>
                    <a:srgbClr val="595959"/>
                  </a:solidFill>
                  <a:latin typeface="微软雅黑" panose="020B0503020204020204" pitchFamily="34" charset="-122"/>
                  <a:ea typeface="微软雅黑" panose="020B0503020204020204" pitchFamily="34" charset="-122"/>
                </a:rPr>
                <a:t>，能够使用比较运算符对两个数值或变量进行比较</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比较运算符</a:t>
            </a:r>
          </a:p>
        </p:txBody>
      </p:sp>
      <p:sp>
        <p:nvSpPr>
          <p:cNvPr id="14" name="文本框 13"/>
          <p:cNvSpPr txBox="1"/>
          <p:nvPr/>
        </p:nvSpPr>
        <p:spPr>
          <a:xfrm>
            <a:off x="1143691" y="5910096"/>
            <a:ext cx="9576000" cy="398780"/>
          </a:xfrm>
          <a:prstGeom prst="rect">
            <a:avLst/>
          </a:prstGeom>
          <a:noFill/>
        </p:spPr>
        <p:txBody>
          <a:bodyPr wrap="square" rtlCol="0">
            <a:spAutoFit/>
          </a:bodyPr>
          <a:lstStyle/>
          <a:p>
            <a:r>
              <a:rPr lang="zh-CN" altLang="zh-CN" sz="2000" dirty="0">
                <a:solidFill>
                  <a:srgbClr val="FF0000"/>
                </a:solidFill>
                <a:latin typeface="微软雅黑" panose="020B0503020204020204" pitchFamily="34" charset="-122"/>
                <a:ea typeface="微软雅黑" panose="020B0503020204020204" pitchFamily="34" charset="-122"/>
              </a:rPr>
              <a:t>注意：在比较运算中，不能将比较运算符“</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zh-CN" sz="2000" dirty="0">
                <a:solidFill>
                  <a:srgbClr val="FF0000"/>
                </a:solidFill>
                <a:latin typeface="微软雅黑" panose="020B0503020204020204" pitchFamily="34" charset="-122"/>
                <a:ea typeface="微软雅黑" panose="020B0503020204020204" pitchFamily="34" charset="-122"/>
              </a:rPr>
              <a:t>”误写成赋值运算符“</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zh-CN" sz="2000" dirty="0">
                <a:solidFill>
                  <a:srgbClr val="FF0000"/>
                </a:solidFill>
                <a:latin typeface="微软雅黑" panose="020B0503020204020204" pitchFamily="34" charset="-122"/>
                <a:ea typeface="微软雅黑" panose="020B0503020204020204" pitchFamily="34" charset="-122"/>
              </a:rPr>
              <a:t>”。</a:t>
            </a:r>
          </a:p>
        </p:txBody>
      </p:sp>
      <p:sp>
        <p:nvSpPr>
          <p:cNvPr id="4" name="Chevron 3"/>
          <p:cNvSpPr/>
          <p:nvPr>
            <p:custDataLst>
              <p:tags r:id="rId1"/>
            </p:custDataLst>
          </p:nvPr>
        </p:nvSpPr>
        <p:spPr>
          <a:xfrm>
            <a:off x="1000125" y="1105535"/>
            <a:ext cx="25558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99048" y="1245494"/>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比较</a:t>
            </a:r>
            <a:r>
              <a:rPr sz="2000" dirty="0">
                <a:solidFill>
                  <a:srgbClr val="1369B2"/>
                </a:solidFill>
                <a:latin typeface="微软雅黑" panose="020B0503020204020204" pitchFamily="34" charset="-122"/>
                <a:ea typeface="微软雅黑" panose="020B0503020204020204" pitchFamily="34" charset="-122"/>
                <a:sym typeface="+mn-ea"/>
              </a:rPr>
              <a:t>运算符及用法</a:t>
            </a:r>
          </a:p>
        </p:txBody>
      </p:sp>
      <p:sp>
        <p:nvSpPr>
          <p:cNvPr id="100" name="文本框 99"/>
          <p:cNvSpPr txBox="1"/>
          <p:nvPr/>
        </p:nvSpPr>
        <p:spPr>
          <a:xfrm>
            <a:off x="3649345" y="937260"/>
            <a:ext cx="7882890" cy="1014730"/>
          </a:xfrm>
          <a:prstGeom prst="rect">
            <a:avLst/>
          </a:prstGeom>
          <a:noFill/>
          <a:ln w="9525">
            <a:noFill/>
          </a:ln>
        </p:spPr>
        <p:txBody>
          <a:bodyPr wrap="square">
            <a:spAutoFit/>
          </a:bodyPr>
          <a:lstStyle/>
          <a:p>
            <a:pPr indent="0" fontAlgn="auto">
              <a:lnSpc>
                <a:spcPct val="150000"/>
              </a:lnSpc>
            </a:pPr>
            <a:r>
              <a:rPr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比较运算符用于对两个数值或变量进行比较，比较运算结果是一个布尔值，即true或false。Java中的比较运算符及用法</a:t>
            </a:r>
            <a:r>
              <a:rPr lang="zh-CN"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具体如下表所示。</a:t>
            </a:r>
          </a:p>
        </p:txBody>
      </p:sp>
      <p:graphicFrame>
        <p:nvGraphicFramePr>
          <p:cNvPr id="3" name="表格 2"/>
          <p:cNvGraphicFramePr>
            <a:graphicFrameLocks noGrp="1"/>
          </p:cNvGraphicFramePr>
          <p:nvPr>
            <p:custDataLst>
              <p:tags r:id="rId2"/>
            </p:custDataLst>
          </p:nvPr>
        </p:nvGraphicFramePr>
        <p:xfrm>
          <a:off x="2263447" y="2164874"/>
          <a:ext cx="7484745" cy="3551555"/>
        </p:xfrm>
        <a:graphic>
          <a:graphicData uri="http://schemas.openxmlformats.org/drawingml/2006/table">
            <a:tbl>
              <a:tblPr>
                <a:tableStyleId>{7DF18680-E054-41AD-8BC1-D1AEF772440D}</a:tableStyleId>
              </a:tblPr>
              <a:tblGrid>
                <a:gridCol w="1419225">
                  <a:extLst>
                    <a:ext uri="{9D8B030D-6E8A-4147-A177-3AD203B41FA5}">
                      <a16:colId xmlns:a16="http://schemas.microsoft.com/office/drawing/2014/main" val="20000"/>
                    </a:ext>
                  </a:extLst>
                </a:gridCol>
                <a:gridCol w="1939925">
                  <a:extLst>
                    <a:ext uri="{9D8B030D-6E8A-4147-A177-3AD203B41FA5}">
                      <a16:colId xmlns:a16="http://schemas.microsoft.com/office/drawing/2014/main" val="20001"/>
                    </a:ext>
                  </a:extLst>
                </a:gridCol>
                <a:gridCol w="2792095">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tblGrid>
              <a:tr h="462915">
                <a:tc>
                  <a:txBody>
                    <a:bodyPr/>
                    <a:lstStyle/>
                    <a:p>
                      <a:pPr indent="267970" algn="l">
                        <a:spcAft>
                          <a:spcPts val="0"/>
                        </a:spcAft>
                      </a:pPr>
                      <a:r>
                        <a:rPr lang="en-US" alt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运算符</a:t>
                      </a:r>
                    </a:p>
                  </a:txBody>
                  <a:tcPr marL="68580" marR="68580" marT="0" marB="0" anchor="ctr">
                    <a:solidFill>
                      <a:srgbClr val="F2F2F2"/>
                    </a:solidFill>
                  </a:tcPr>
                </a:tc>
                <a:tc>
                  <a:txBody>
                    <a:bodyPr/>
                    <a:lstStyle/>
                    <a:p>
                      <a:pPr indent="267970" algn="l">
                        <a:spcAft>
                          <a:spcPts val="0"/>
                        </a:spcAft>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sz="1600" b="1" kern="100" dirty="0">
                          <a:solidFill>
                            <a:srgbClr val="595959"/>
                          </a:solidFill>
                          <a:effectLst/>
                          <a:latin typeface="微软雅黑" panose="020B0503020204020204" pitchFamily="34" charset="-122"/>
                          <a:ea typeface="微软雅黑" panose="020B0503020204020204" pitchFamily="34" charset="-122"/>
                        </a:rPr>
                        <a:t>运算</a:t>
                      </a:r>
                    </a:p>
                  </a:txBody>
                  <a:tcPr marL="68580" marR="68580" marT="0" marB="0" anchor="ctr">
                    <a:solidFill>
                      <a:srgbClr val="F2F2F2"/>
                    </a:solidFill>
                  </a:tcPr>
                </a:tc>
                <a:tc>
                  <a:txBody>
                    <a:bodyPr/>
                    <a:lstStyle/>
                    <a:p>
                      <a:pPr indent="267970" algn="l">
                        <a:spcAft>
                          <a:spcPts val="0"/>
                        </a:spcAft>
                        <a:buNone/>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altLang="en-US" sz="1600" b="1" kern="100" dirty="0">
                          <a:solidFill>
                            <a:srgbClr val="595959"/>
                          </a:solidFill>
                          <a:effectLst/>
                          <a:latin typeface="微软雅黑" panose="020B0503020204020204" pitchFamily="34" charset="-122"/>
                          <a:ea typeface="微软雅黑" panose="020B0503020204020204" pitchFamily="34" charset="-122"/>
                        </a:rPr>
                        <a:t>范例</a:t>
                      </a:r>
                    </a:p>
                  </a:txBody>
                  <a:tcPr marL="68580" marR="68580" marT="0" marB="0" anchor="ctr">
                    <a:solidFill>
                      <a:srgbClr val="F2F2F2"/>
                    </a:solidFill>
                  </a:tcPr>
                </a:tc>
                <a:tc>
                  <a:txBody>
                    <a:bodyPr/>
                    <a:lstStyle/>
                    <a:p>
                      <a:pPr indent="267970" algn="l">
                        <a:spcAft>
                          <a:spcPts val="0"/>
                        </a:spcAft>
                        <a:buNone/>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altLang="en-US" sz="1600" b="1" kern="100" dirty="0">
                          <a:solidFill>
                            <a:srgbClr val="595959"/>
                          </a:solidFill>
                          <a:effectLst/>
                          <a:latin typeface="微软雅黑" panose="020B0503020204020204" pitchFamily="34" charset="-122"/>
                          <a:ea typeface="微软雅黑" panose="020B0503020204020204" pitchFamily="34" charset="-122"/>
                        </a:rPr>
                        <a:t>结果</a:t>
                      </a:r>
                    </a:p>
                  </a:txBody>
                  <a:tcPr marL="68580" marR="68580" marT="0" marB="0" anchor="ctr">
                    <a:solidFill>
                      <a:srgbClr val="F2F2F2"/>
                    </a:solidFill>
                  </a:tcPr>
                </a:tc>
                <a:extLst>
                  <a:ext uri="{0D108BD9-81ED-4DB2-BD59-A6C34878D82A}">
                    <a16:rowId xmlns:a16="http://schemas.microsoft.com/office/drawing/2014/main" val="10000"/>
                  </a:ext>
                </a:extLst>
              </a:tr>
              <a:tr h="510540">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等于</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4 == 4</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a:t>
                      </a:r>
                    </a:p>
                  </a:txBody>
                  <a:tcPr marL="68580" marR="68580" marT="0" marB="0">
                    <a:solidFill>
                      <a:srgbClr val="F2F2F2"/>
                    </a:solidFill>
                  </a:tcPr>
                </a:tc>
                <a:extLst>
                  <a:ext uri="{0D108BD9-81ED-4DB2-BD59-A6C34878D82A}">
                    <a16:rowId xmlns:a16="http://schemas.microsoft.com/office/drawing/2014/main" val="10001"/>
                  </a:ext>
                </a:extLst>
              </a:tr>
              <a:tr h="510540">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不等于</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4 != 3</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a:t>
                      </a:r>
                    </a:p>
                  </a:txBody>
                  <a:tcPr marL="68580" marR="68580" marT="0" marB="0">
                    <a:solidFill>
                      <a:srgbClr val="F2F2F2"/>
                    </a:solidFill>
                  </a:tcPr>
                </a:tc>
                <a:extLst>
                  <a:ext uri="{0D108BD9-81ED-4DB2-BD59-A6C34878D82A}">
                    <a16:rowId xmlns:a16="http://schemas.microsoft.com/office/drawing/2014/main" val="10002"/>
                  </a:ext>
                </a:extLst>
              </a:tr>
              <a:tr h="523240">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&lt;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小于</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4 &lt; 3</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a:t>
                      </a:r>
                    </a:p>
                  </a:txBody>
                  <a:tcPr marL="68580" marR="68580" marT="0" marB="0">
                    <a:solidFill>
                      <a:srgbClr val="F2F2F2"/>
                    </a:solidFill>
                  </a:tcPr>
                </a:tc>
                <a:extLst>
                  <a:ext uri="{0D108BD9-81ED-4DB2-BD59-A6C34878D82A}">
                    <a16:rowId xmlns:a16="http://schemas.microsoft.com/office/drawing/2014/main" val="10003"/>
                  </a:ext>
                </a:extLst>
              </a:tr>
              <a:tr h="523240">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&gt;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大于</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4 &gt; 3</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a:t>
                      </a:r>
                    </a:p>
                  </a:txBody>
                  <a:tcPr marL="68580" marR="68580" marT="0" marB="0">
                    <a:solidFill>
                      <a:srgbClr val="F2F2F2"/>
                    </a:solidFill>
                  </a:tcPr>
                </a:tc>
                <a:extLst>
                  <a:ext uri="{0D108BD9-81ED-4DB2-BD59-A6C34878D82A}">
                    <a16:rowId xmlns:a16="http://schemas.microsoft.com/office/drawing/2014/main" val="10004"/>
                  </a:ext>
                </a:extLst>
              </a:tr>
              <a:tr h="510540">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&lt;=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小于或等于</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4 &lt;= 3</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a:t>
                      </a:r>
                    </a:p>
                  </a:txBody>
                  <a:tcPr marL="68580" marR="68580" marT="0" marB="0">
                    <a:solidFill>
                      <a:srgbClr val="F2F2F2"/>
                    </a:solidFill>
                  </a:tcPr>
                </a:tc>
                <a:extLst>
                  <a:ext uri="{0D108BD9-81ED-4DB2-BD59-A6C34878D82A}">
                    <a16:rowId xmlns:a16="http://schemas.microsoft.com/office/drawing/2014/main" val="10005"/>
                  </a:ext>
                </a:extLst>
              </a:tr>
              <a:tr h="510540">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&gt;=</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大于或等于</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4 &gt;= 3</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a:t>
                      </a:r>
                    </a:p>
                  </a:txBody>
                  <a:tcPr marL="68580" marR="68580" marT="0" marB="0">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87EB-E940-964B-B805-65F9ABE8688E}"/>
              </a:ext>
            </a:extLst>
          </p:cNvPr>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比较运算符</a:t>
            </a:r>
          </a:p>
        </p:txBody>
      </p:sp>
      <p:sp>
        <p:nvSpPr>
          <p:cNvPr id="3" name="Rectangle 2">
            <a:extLst>
              <a:ext uri="{FF2B5EF4-FFF2-40B4-BE49-F238E27FC236}">
                <a16:creationId xmlns:a16="http://schemas.microsoft.com/office/drawing/2014/main" id="{E40C8E4E-AE8B-B740-B030-8B4C54B7D9FD}"/>
              </a:ext>
            </a:extLst>
          </p:cNvPr>
          <p:cNvSpPr/>
          <p:nvPr/>
        </p:nvSpPr>
        <p:spPr>
          <a:xfrm>
            <a:off x="983206" y="1125794"/>
            <a:ext cx="10944000" cy="5117940"/>
          </a:xfrm>
          <a:prstGeom prst="rect">
            <a:avLst/>
          </a:prstGeom>
        </p:spPr>
        <p:txBody>
          <a:bodyPr wrap="square">
            <a:spAutoFit/>
          </a:bodyPr>
          <a:lstStyle/>
          <a:p>
            <a:pPr>
              <a:lnSpc>
                <a:spcPct val="150000"/>
              </a:lnSpc>
            </a:pPr>
            <a:r>
              <a:rPr lang="zh-CN" altLang="en-US" sz="2000" dirty="0">
                <a:latin typeface="Microsoft YaHei" panose="020B0503020204020204" pitchFamily="34" charset="-122"/>
                <a:ea typeface="Microsoft YaHei" panose="020B0503020204020204" pitchFamily="34" charset="-122"/>
              </a:rPr>
              <a:t>对于</a:t>
            </a:r>
            <a:r>
              <a:rPr lang="zh-TW" altLang="en-US" sz="2000" dirty="0">
                <a:latin typeface="Microsoft YaHei" panose="020B0503020204020204" pitchFamily="34" charset="-122"/>
                <a:ea typeface="Microsoft YaHei" panose="020B0503020204020204" pitchFamily="34" charset="-122"/>
              </a:rPr>
              <a:t>比较</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关系</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运算符的优先级有如下阐述：</a:t>
            </a:r>
          </a:p>
          <a:p>
            <a:pPr lvl="1">
              <a:lnSpc>
                <a:spcPct val="150000"/>
              </a:lnSpc>
            </a:pPr>
            <a:r>
              <a:rPr lang="zh-CN" altLang="en-US" sz="2000" dirty="0">
                <a:latin typeface="Microsoft YaHei" panose="020B0503020204020204" pitchFamily="34" charset="-122"/>
                <a:ea typeface="Microsoft YaHei" panose="020B0503020204020204" pitchFamily="34" charset="-122"/>
              </a:rPr>
              <a:t>⑴其中前四种的优先级是相同的，后两种的优先级相同。前四种的优先级高于后两种。</a:t>
            </a:r>
          </a:p>
          <a:p>
            <a:pPr lvl="1">
              <a:lnSpc>
                <a:spcPct val="150000"/>
              </a:lnSpc>
            </a:pPr>
            <a:r>
              <a:rPr lang="zh-CN" altLang="en-US" sz="2000" dirty="0">
                <a:latin typeface="Microsoft YaHei" panose="020B0503020204020204" pitchFamily="34" charset="-122"/>
                <a:ea typeface="Microsoft YaHei" panose="020B0503020204020204" pitchFamily="34" charset="-122"/>
              </a:rPr>
              <a:t>⑵关系运算符的优先级低于算术运算符。</a:t>
            </a:r>
          </a:p>
          <a:p>
            <a:pPr lvl="1">
              <a:lnSpc>
                <a:spcPct val="150000"/>
              </a:lnSpc>
            </a:pPr>
            <a:r>
              <a:rPr lang="zh-CN" altLang="en-US" sz="2000" dirty="0">
                <a:latin typeface="Microsoft YaHei" panose="020B0503020204020204" pitchFamily="34" charset="-122"/>
                <a:ea typeface="Microsoft YaHei" panose="020B0503020204020204" pitchFamily="34" charset="-122"/>
              </a:rPr>
              <a:t>⑶关系运算符的优先级高于赋值运算符。</a:t>
            </a:r>
          </a:p>
          <a:p>
            <a:pPr>
              <a:lnSpc>
                <a:spcPct val="150000"/>
              </a:lnSpc>
            </a:pPr>
            <a:r>
              <a:rPr lang="zh-CN" altLang="en-US" sz="2000" dirty="0">
                <a:latin typeface="Microsoft YaHei" panose="020B0503020204020204" pitchFamily="34" charset="-122"/>
                <a:ea typeface="Microsoft YaHei" panose="020B0503020204020204" pitchFamily="34" charset="-122"/>
              </a:rPr>
              <a:t>正因为如此，</a:t>
            </a:r>
            <a:endParaRPr lang="zh-CN" altLang="fr-FR" sz="2000" dirty="0">
              <a:latin typeface="Microsoft YaHei" panose="020B0503020204020204" pitchFamily="34" charset="-122"/>
              <a:ea typeface="Microsoft YaHei" panose="020B0503020204020204" pitchFamily="34" charset="-122"/>
            </a:endParaRPr>
          </a:p>
          <a:p>
            <a:pPr algn="ctr">
              <a:lnSpc>
                <a:spcPct val="150000"/>
              </a:lnSpc>
            </a:pPr>
            <a:r>
              <a:rPr lang="fr-FR" altLang="zh-CN" sz="2000" dirty="0">
                <a:solidFill>
                  <a:srgbClr val="0070C0"/>
                </a:solidFill>
                <a:latin typeface="Microsoft YaHei" panose="020B0503020204020204" pitchFamily="34" charset="-122"/>
                <a:ea typeface="Microsoft YaHei" panose="020B0503020204020204" pitchFamily="34" charset="-122"/>
              </a:rPr>
              <a:t>x&gt;</a:t>
            </a:r>
            <a:r>
              <a:rPr lang="fr-FR" altLang="zh-CN" sz="2000" dirty="0" err="1">
                <a:solidFill>
                  <a:srgbClr val="0070C0"/>
                </a:solidFill>
                <a:latin typeface="Microsoft YaHei" panose="020B0503020204020204" pitchFamily="34" charset="-122"/>
                <a:ea typeface="Microsoft YaHei" panose="020B0503020204020204" pitchFamily="34" charset="-122"/>
              </a:rPr>
              <a:t>y+z</a:t>
            </a:r>
            <a:r>
              <a:rPr lang="fr-FR" altLang="zh-CN" sz="2000" dirty="0">
                <a:solidFill>
                  <a:srgbClr val="0070C0"/>
                </a:solidFill>
                <a:latin typeface="Microsoft YaHei" panose="020B0503020204020204" pitchFamily="34" charset="-122"/>
                <a:ea typeface="Microsoft YaHei" panose="020B0503020204020204" pitchFamily="34" charset="-122"/>
              </a:rPr>
              <a:t>  </a:t>
            </a:r>
            <a:r>
              <a:rPr lang="zh-CN" altLang="fr-FR" sz="2000" dirty="0">
                <a:solidFill>
                  <a:srgbClr val="0070C0"/>
                </a:solidFill>
                <a:latin typeface="Microsoft YaHei" panose="020B0503020204020204" pitchFamily="34" charset="-122"/>
                <a:ea typeface="Microsoft YaHei" panose="020B0503020204020204" pitchFamily="34" charset="-122"/>
              </a:rPr>
              <a:t>等价于 </a:t>
            </a:r>
            <a:r>
              <a:rPr lang="fr-FR" altLang="zh-CN" sz="2000" dirty="0">
                <a:solidFill>
                  <a:srgbClr val="0070C0"/>
                </a:solidFill>
                <a:latin typeface="Microsoft YaHei" panose="020B0503020204020204" pitchFamily="34" charset="-122"/>
                <a:ea typeface="Microsoft YaHei" panose="020B0503020204020204" pitchFamily="34" charset="-122"/>
              </a:rPr>
              <a:t>x&gt;(</a:t>
            </a:r>
            <a:r>
              <a:rPr lang="fr-FR" altLang="zh-CN" sz="2000" dirty="0" err="1">
                <a:solidFill>
                  <a:srgbClr val="0070C0"/>
                </a:solidFill>
                <a:latin typeface="Microsoft YaHei" panose="020B0503020204020204" pitchFamily="34" charset="-122"/>
                <a:ea typeface="Microsoft YaHei" panose="020B0503020204020204" pitchFamily="34" charset="-122"/>
              </a:rPr>
              <a:t>y+z</a:t>
            </a:r>
            <a:r>
              <a:rPr lang="fr-FR" altLang="zh-CN" sz="2000" dirty="0">
                <a:solidFill>
                  <a:srgbClr val="0070C0"/>
                </a:solidFill>
                <a:latin typeface="Microsoft YaHei" panose="020B0503020204020204" pitchFamily="34" charset="-122"/>
                <a:ea typeface="Microsoft YaHei" panose="020B0503020204020204" pitchFamily="34" charset="-122"/>
              </a:rPr>
              <a:t>)</a:t>
            </a:r>
            <a:endParaRPr lang="pt-BR" altLang="zh-CN" sz="2000" dirty="0">
              <a:solidFill>
                <a:srgbClr val="0070C0"/>
              </a:solidFill>
              <a:latin typeface="Microsoft YaHei" panose="020B0503020204020204" pitchFamily="34" charset="-122"/>
              <a:ea typeface="Microsoft YaHei" panose="020B0503020204020204" pitchFamily="34" charset="-122"/>
            </a:endParaRPr>
          </a:p>
          <a:p>
            <a:pPr algn="ctr">
              <a:lnSpc>
                <a:spcPct val="150000"/>
              </a:lnSpc>
            </a:pPr>
            <a:r>
              <a:rPr lang="pt-BR" altLang="zh-CN" sz="2000" dirty="0">
                <a:solidFill>
                  <a:srgbClr val="0070C0"/>
                </a:solidFill>
                <a:latin typeface="Microsoft YaHei" panose="020B0503020204020204" pitchFamily="34" charset="-122"/>
                <a:ea typeface="Microsoft YaHei" panose="020B0503020204020204" pitchFamily="34" charset="-122"/>
              </a:rPr>
              <a:t>a&gt;</a:t>
            </a:r>
            <a:r>
              <a:rPr lang="pt-BR" altLang="zh-CN" sz="2000" dirty="0" err="1">
                <a:solidFill>
                  <a:srgbClr val="0070C0"/>
                </a:solidFill>
                <a:latin typeface="Microsoft YaHei" panose="020B0503020204020204" pitchFamily="34" charset="-122"/>
                <a:ea typeface="Microsoft YaHei" panose="020B0503020204020204" pitchFamily="34" charset="-122"/>
              </a:rPr>
              <a:t>b</a:t>
            </a:r>
            <a:r>
              <a:rPr lang="pt-BR" altLang="zh-CN" sz="2000" dirty="0">
                <a:solidFill>
                  <a:srgbClr val="0070C0"/>
                </a:solidFill>
                <a:latin typeface="Microsoft YaHei" panose="020B0503020204020204" pitchFamily="34" charset="-122"/>
                <a:ea typeface="Microsoft YaHei" panose="020B0503020204020204" pitchFamily="34" charset="-122"/>
              </a:rPr>
              <a:t>==</a:t>
            </a:r>
            <a:r>
              <a:rPr lang="pt-BR" altLang="zh-CN" sz="2000" dirty="0" err="1">
                <a:solidFill>
                  <a:srgbClr val="0070C0"/>
                </a:solidFill>
                <a:latin typeface="Microsoft YaHei" panose="020B0503020204020204" pitchFamily="34" charset="-122"/>
                <a:ea typeface="Microsoft YaHei" panose="020B0503020204020204" pitchFamily="34" charset="-122"/>
              </a:rPr>
              <a:t>c</a:t>
            </a:r>
            <a:r>
              <a:rPr lang="pt-BR" altLang="zh-CN" sz="2000" dirty="0">
                <a:solidFill>
                  <a:srgbClr val="0070C0"/>
                </a:solidFill>
                <a:latin typeface="Microsoft YaHei" panose="020B0503020204020204" pitchFamily="34" charset="-122"/>
                <a:ea typeface="Microsoft YaHei" panose="020B0503020204020204" pitchFamily="34" charset="-122"/>
              </a:rPr>
              <a:t> </a:t>
            </a:r>
            <a:r>
              <a:rPr lang="zh-CN" altLang="fr-FR" sz="2000" dirty="0">
                <a:solidFill>
                  <a:srgbClr val="0070C0"/>
                </a:solidFill>
                <a:latin typeface="Microsoft YaHei" panose="020B0503020204020204" pitchFamily="34" charset="-122"/>
                <a:ea typeface="Microsoft YaHei" panose="020B0503020204020204" pitchFamily="34" charset="-122"/>
              </a:rPr>
              <a:t>等价于</a:t>
            </a:r>
            <a:r>
              <a:rPr lang="zh-CN" altLang="pt-BR" sz="2000" dirty="0">
                <a:solidFill>
                  <a:srgbClr val="0070C0"/>
                </a:solidFill>
                <a:latin typeface="Microsoft YaHei" panose="020B0503020204020204" pitchFamily="34" charset="-122"/>
                <a:ea typeface="Microsoft YaHei" panose="020B0503020204020204" pitchFamily="34" charset="-122"/>
              </a:rPr>
              <a:t> </a:t>
            </a:r>
            <a:r>
              <a:rPr lang="pt-BR" altLang="zh-CN" sz="2000" dirty="0">
                <a:solidFill>
                  <a:srgbClr val="0070C0"/>
                </a:solidFill>
                <a:latin typeface="Microsoft YaHei" panose="020B0503020204020204" pitchFamily="34" charset="-122"/>
                <a:ea typeface="Microsoft YaHei" panose="020B0503020204020204" pitchFamily="34" charset="-122"/>
              </a:rPr>
              <a:t>(a&gt;</a:t>
            </a:r>
            <a:r>
              <a:rPr lang="pt-BR" altLang="zh-CN" sz="2000" dirty="0" err="1">
                <a:solidFill>
                  <a:srgbClr val="0070C0"/>
                </a:solidFill>
                <a:latin typeface="Microsoft YaHei" panose="020B0503020204020204" pitchFamily="34" charset="-122"/>
                <a:ea typeface="Microsoft YaHei" panose="020B0503020204020204" pitchFamily="34" charset="-122"/>
              </a:rPr>
              <a:t>b</a:t>
            </a:r>
            <a:r>
              <a:rPr lang="pt-BR" altLang="zh-CN" sz="2000" dirty="0">
                <a:solidFill>
                  <a:srgbClr val="0070C0"/>
                </a:solidFill>
                <a:latin typeface="Microsoft YaHei" panose="020B0503020204020204" pitchFamily="34" charset="-122"/>
                <a:ea typeface="Microsoft YaHei" panose="020B0503020204020204" pitchFamily="34" charset="-122"/>
              </a:rPr>
              <a:t>)= =</a:t>
            </a:r>
            <a:r>
              <a:rPr lang="pt-BR" altLang="zh-CN" sz="2000" dirty="0" err="1">
                <a:solidFill>
                  <a:srgbClr val="0070C0"/>
                </a:solidFill>
                <a:latin typeface="Microsoft YaHei" panose="020B0503020204020204" pitchFamily="34" charset="-122"/>
                <a:ea typeface="Microsoft YaHei" panose="020B0503020204020204" pitchFamily="34" charset="-122"/>
              </a:rPr>
              <a:t>c</a:t>
            </a:r>
            <a:endParaRPr lang="pt-BR" altLang="zh-CN" sz="2000" dirty="0">
              <a:solidFill>
                <a:srgbClr val="0070C0"/>
              </a:solidFill>
              <a:latin typeface="Microsoft YaHei" panose="020B0503020204020204" pitchFamily="34" charset="-122"/>
              <a:ea typeface="Microsoft YaHei" panose="020B0503020204020204" pitchFamily="34" charset="-122"/>
            </a:endParaRPr>
          </a:p>
          <a:p>
            <a:pPr algn="ctr">
              <a:lnSpc>
                <a:spcPct val="150000"/>
              </a:lnSpc>
            </a:pPr>
            <a:r>
              <a:rPr lang="pt-BR" altLang="zh-CN" sz="2000" dirty="0">
                <a:solidFill>
                  <a:srgbClr val="0070C0"/>
                </a:solidFill>
                <a:latin typeface="Microsoft YaHei" panose="020B0503020204020204" pitchFamily="34" charset="-122"/>
                <a:ea typeface="Microsoft YaHei" panose="020B0503020204020204" pitchFamily="34" charset="-122"/>
              </a:rPr>
              <a:t>a==</a:t>
            </a:r>
            <a:r>
              <a:rPr lang="pt-BR" altLang="zh-CN" sz="2000" dirty="0" err="1">
                <a:solidFill>
                  <a:srgbClr val="0070C0"/>
                </a:solidFill>
                <a:latin typeface="Microsoft YaHei" panose="020B0503020204020204" pitchFamily="34" charset="-122"/>
                <a:ea typeface="Microsoft YaHei" panose="020B0503020204020204" pitchFamily="34" charset="-122"/>
              </a:rPr>
              <a:t>b</a:t>
            </a:r>
            <a:r>
              <a:rPr lang="pt-BR" altLang="zh-CN" sz="2000" dirty="0">
                <a:solidFill>
                  <a:srgbClr val="0070C0"/>
                </a:solidFill>
                <a:latin typeface="Microsoft YaHei" panose="020B0503020204020204" pitchFamily="34" charset="-122"/>
                <a:ea typeface="Microsoft YaHei" panose="020B0503020204020204" pitchFamily="34" charset="-122"/>
              </a:rPr>
              <a:t>&lt;</a:t>
            </a:r>
            <a:r>
              <a:rPr lang="pt-BR" altLang="zh-CN" sz="2000" dirty="0" err="1">
                <a:solidFill>
                  <a:srgbClr val="0070C0"/>
                </a:solidFill>
                <a:latin typeface="Microsoft YaHei" panose="020B0503020204020204" pitchFamily="34" charset="-122"/>
                <a:ea typeface="Microsoft YaHei" panose="020B0503020204020204" pitchFamily="34" charset="-122"/>
              </a:rPr>
              <a:t>c</a:t>
            </a:r>
            <a:r>
              <a:rPr lang="pt-BR" altLang="zh-CN" sz="2000" dirty="0">
                <a:solidFill>
                  <a:srgbClr val="0070C0"/>
                </a:solidFill>
                <a:latin typeface="Microsoft YaHei" panose="020B0503020204020204" pitchFamily="34" charset="-122"/>
                <a:ea typeface="Microsoft YaHei" panose="020B0503020204020204" pitchFamily="34" charset="-122"/>
              </a:rPr>
              <a:t> </a:t>
            </a:r>
            <a:r>
              <a:rPr lang="zh-CN" altLang="fr-FR" sz="2000" dirty="0">
                <a:solidFill>
                  <a:srgbClr val="0070C0"/>
                </a:solidFill>
                <a:latin typeface="Microsoft YaHei" panose="020B0503020204020204" pitchFamily="34" charset="-122"/>
                <a:ea typeface="Microsoft YaHei" panose="020B0503020204020204" pitchFamily="34" charset="-122"/>
              </a:rPr>
              <a:t>等价于</a:t>
            </a:r>
            <a:r>
              <a:rPr lang="zh-CN" altLang="pt-BR" sz="2000" dirty="0">
                <a:solidFill>
                  <a:srgbClr val="0070C0"/>
                </a:solidFill>
                <a:latin typeface="Microsoft YaHei" panose="020B0503020204020204" pitchFamily="34" charset="-122"/>
                <a:ea typeface="Microsoft YaHei" panose="020B0503020204020204" pitchFamily="34" charset="-122"/>
              </a:rPr>
              <a:t> </a:t>
            </a:r>
            <a:r>
              <a:rPr lang="pt-BR" altLang="zh-CN" sz="2000" dirty="0">
                <a:solidFill>
                  <a:srgbClr val="0070C0"/>
                </a:solidFill>
                <a:latin typeface="Microsoft YaHei" panose="020B0503020204020204" pitchFamily="34" charset="-122"/>
                <a:ea typeface="Microsoft YaHei" panose="020B0503020204020204" pitchFamily="34" charset="-122"/>
              </a:rPr>
              <a:t>a==(</a:t>
            </a:r>
            <a:r>
              <a:rPr lang="pt-BR" altLang="zh-CN" sz="2000" dirty="0" err="1">
                <a:solidFill>
                  <a:srgbClr val="0070C0"/>
                </a:solidFill>
                <a:latin typeface="Microsoft YaHei" panose="020B0503020204020204" pitchFamily="34" charset="-122"/>
                <a:ea typeface="Microsoft YaHei" panose="020B0503020204020204" pitchFamily="34" charset="-122"/>
              </a:rPr>
              <a:t>b</a:t>
            </a:r>
            <a:r>
              <a:rPr lang="pt-BR" altLang="zh-CN" sz="2000" dirty="0">
                <a:solidFill>
                  <a:srgbClr val="0070C0"/>
                </a:solidFill>
                <a:latin typeface="Microsoft YaHei" panose="020B0503020204020204" pitchFamily="34" charset="-122"/>
                <a:ea typeface="Microsoft YaHei" panose="020B0503020204020204" pitchFamily="34" charset="-122"/>
              </a:rPr>
              <a:t>&lt;</a:t>
            </a:r>
            <a:r>
              <a:rPr lang="pt-BR" altLang="zh-CN" sz="2000" dirty="0" err="1">
                <a:solidFill>
                  <a:srgbClr val="0070C0"/>
                </a:solidFill>
                <a:latin typeface="Microsoft YaHei" panose="020B0503020204020204" pitchFamily="34" charset="-122"/>
                <a:ea typeface="Microsoft YaHei" panose="020B0503020204020204" pitchFamily="34" charset="-122"/>
              </a:rPr>
              <a:t>c</a:t>
            </a:r>
            <a:r>
              <a:rPr lang="pt-BR" altLang="zh-CN" sz="2000" dirty="0">
                <a:solidFill>
                  <a:srgbClr val="0070C0"/>
                </a:solidFill>
                <a:latin typeface="Microsoft YaHei" panose="020B0503020204020204" pitchFamily="34" charset="-122"/>
                <a:ea typeface="Microsoft YaHei" panose="020B0503020204020204" pitchFamily="34" charset="-122"/>
              </a:rPr>
              <a:t>)</a:t>
            </a:r>
          </a:p>
          <a:p>
            <a:pPr>
              <a:lnSpc>
                <a:spcPct val="150000"/>
              </a:lnSpc>
            </a:pPr>
            <a:r>
              <a:rPr lang="en-US" altLang="zh-CN" sz="2000" dirty="0">
                <a:latin typeface="Microsoft YaHei" panose="020B0503020204020204" pitchFamily="34" charset="-122"/>
                <a:ea typeface="Microsoft YaHei" panose="020B0503020204020204" pitchFamily="34" charset="-122"/>
              </a:rPr>
              <a:t>	</a:t>
            </a:r>
            <a:r>
              <a:rPr lang="zh-CN" altLang="fr-FR" sz="2000" dirty="0">
                <a:latin typeface="Microsoft YaHei" panose="020B0503020204020204" pitchFamily="34" charset="-122"/>
                <a:ea typeface="Microsoft YaHei" panose="020B0503020204020204" pitchFamily="34" charset="-122"/>
              </a:rPr>
              <a:t>对于关系表达式可以这样来描述，用关系运算符连接起来的式子就叫做关系表达式。关系运算也是二元运算，所以关系表达式需要两个操作数来组成。以上的这些式子就是关系表达式。 </a:t>
            </a:r>
            <a:endParaRPr lang="zh-CN" altLang="en-US"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05435475"/>
      </p:ext>
    </p:extLst>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逻辑运算符</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238115" y="3777615"/>
            <a:ext cx="5489575" cy="1043940"/>
            <a:chOff x="8472" y="5681"/>
            <a:chExt cx="8645" cy="1644"/>
          </a:xfrm>
        </p:grpSpPr>
        <p:sp>
          <p:nvSpPr>
            <p:cNvPr id="15" name="TextBox 35"/>
            <p:cNvSpPr txBox="1">
              <a:spLocks noChangeArrowheads="1"/>
            </p:cNvSpPr>
            <p:nvPr/>
          </p:nvSpPr>
          <p:spPr bwMode="auto">
            <a:xfrm>
              <a:off x="9159" y="5681"/>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1369B2"/>
                  </a:solidFill>
                  <a:latin typeface="微软雅黑" panose="020B0503020204020204" pitchFamily="34" charset="-122"/>
                  <a:ea typeface="微软雅黑" panose="020B0503020204020204" pitchFamily="34" charset="-122"/>
                </a:rPr>
                <a:t>逻辑运算符</a:t>
              </a:r>
              <a:r>
                <a:rPr lang="zh-CN" altLang="en-US" sz="2000" dirty="0">
                  <a:solidFill>
                    <a:srgbClr val="595959"/>
                  </a:solidFill>
                  <a:latin typeface="微软雅黑" panose="020B0503020204020204" pitchFamily="34" charset="-122"/>
                  <a:ea typeface="微软雅黑" panose="020B0503020204020204" pitchFamily="34" charset="-122"/>
                </a:rPr>
                <a:t>，能够使用逻辑运算符对布尔型的数据进行操作</a:t>
              </a:r>
            </a:p>
          </p:txBody>
        </p:sp>
        <p:grpSp>
          <p:nvGrpSpPr>
            <p:cNvPr id="19" name="组合 18"/>
            <p:cNvGrpSpPr/>
            <p:nvPr/>
          </p:nvGrpSpPr>
          <p:grpSpPr>
            <a:xfrm>
              <a:off x="8472" y="5946"/>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逻辑运算符</a:t>
            </a:r>
          </a:p>
        </p:txBody>
      </p:sp>
      <p:sp>
        <p:nvSpPr>
          <p:cNvPr id="4" name="Chevron 3"/>
          <p:cNvSpPr/>
          <p:nvPr>
            <p:custDataLst>
              <p:tags r:id="rId1"/>
            </p:custDataLst>
          </p:nvPr>
        </p:nvSpPr>
        <p:spPr>
          <a:xfrm>
            <a:off x="1000125" y="890270"/>
            <a:ext cx="25558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99048" y="1030229"/>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逻辑</a:t>
            </a:r>
            <a:r>
              <a:rPr sz="2000" dirty="0">
                <a:solidFill>
                  <a:srgbClr val="1369B2"/>
                </a:solidFill>
                <a:latin typeface="微软雅黑" panose="020B0503020204020204" pitchFamily="34" charset="-122"/>
                <a:ea typeface="微软雅黑" panose="020B0503020204020204" pitchFamily="34" charset="-122"/>
                <a:sym typeface="+mn-ea"/>
              </a:rPr>
              <a:t>运算符及用法</a:t>
            </a:r>
          </a:p>
        </p:txBody>
      </p:sp>
      <p:sp>
        <p:nvSpPr>
          <p:cNvPr id="100" name="文本框 99"/>
          <p:cNvSpPr txBox="1"/>
          <p:nvPr/>
        </p:nvSpPr>
        <p:spPr>
          <a:xfrm>
            <a:off x="3649345" y="721995"/>
            <a:ext cx="7882890" cy="1014730"/>
          </a:xfrm>
          <a:prstGeom prst="rect">
            <a:avLst/>
          </a:prstGeom>
          <a:noFill/>
          <a:ln w="9525">
            <a:noFill/>
          </a:ln>
        </p:spPr>
        <p:txBody>
          <a:bodyPr wrap="square">
            <a:spAutoFit/>
          </a:bodyPr>
          <a:lstStyle/>
          <a:p>
            <a:pPr indent="0" fontAlgn="auto">
              <a:lnSpc>
                <a:spcPct val="150000"/>
              </a:lnSpc>
            </a:pPr>
            <a:r>
              <a:rPr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逻辑运算符用于对布尔型的数据进行操作，其结果仍是一个布尔值。Java中的逻辑运算符及用法</a:t>
            </a:r>
            <a:r>
              <a:rPr lang="zh-CN"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具体如下表所示。</a:t>
            </a:r>
          </a:p>
        </p:txBody>
      </p:sp>
      <p:graphicFrame>
        <p:nvGraphicFramePr>
          <p:cNvPr id="3" name="表格 2"/>
          <p:cNvGraphicFramePr>
            <a:graphicFrameLocks noGrp="1"/>
          </p:cNvGraphicFramePr>
          <p:nvPr>
            <p:custDataLst>
              <p:tags r:id="rId2"/>
            </p:custDataLst>
          </p:nvPr>
        </p:nvGraphicFramePr>
        <p:xfrm>
          <a:off x="2651432" y="1712754"/>
          <a:ext cx="6240145" cy="4879975"/>
        </p:xfrm>
        <a:graphic>
          <a:graphicData uri="http://schemas.openxmlformats.org/drawingml/2006/table">
            <a:tbl>
              <a:tblPr>
                <a:tableStyleId>{7DF18680-E054-41AD-8BC1-D1AEF772440D}</a:tableStyleId>
              </a:tblPr>
              <a:tblGrid>
                <a:gridCol w="1271905">
                  <a:extLst>
                    <a:ext uri="{9D8B030D-6E8A-4147-A177-3AD203B41FA5}">
                      <a16:colId xmlns:a16="http://schemas.microsoft.com/office/drawing/2014/main" val="20000"/>
                    </a:ext>
                  </a:extLst>
                </a:gridCol>
                <a:gridCol w="1271270">
                  <a:extLst>
                    <a:ext uri="{9D8B030D-6E8A-4147-A177-3AD203B41FA5}">
                      <a16:colId xmlns:a16="http://schemas.microsoft.com/office/drawing/2014/main" val="20001"/>
                    </a:ext>
                  </a:extLst>
                </a:gridCol>
                <a:gridCol w="2234565">
                  <a:extLst>
                    <a:ext uri="{9D8B030D-6E8A-4147-A177-3AD203B41FA5}">
                      <a16:colId xmlns:a16="http://schemas.microsoft.com/office/drawing/2014/main" val="20002"/>
                    </a:ext>
                  </a:extLst>
                </a:gridCol>
                <a:gridCol w="1462405">
                  <a:extLst>
                    <a:ext uri="{9D8B030D-6E8A-4147-A177-3AD203B41FA5}">
                      <a16:colId xmlns:a16="http://schemas.microsoft.com/office/drawing/2014/main" val="20003"/>
                    </a:ext>
                  </a:extLst>
                </a:gridCol>
              </a:tblGrid>
              <a:tr h="469900">
                <a:tc>
                  <a:txBody>
                    <a:bodyPr/>
                    <a:lstStyle/>
                    <a:p>
                      <a:pPr indent="267970" algn="l">
                        <a:spcAft>
                          <a:spcPts val="0"/>
                        </a:spcAft>
                      </a:pPr>
                      <a:r>
                        <a:rPr lang="en-US" alt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运算符</a:t>
                      </a:r>
                    </a:p>
                  </a:txBody>
                  <a:tcPr marL="68580" marR="68580" marT="0" marB="0" anchor="ctr">
                    <a:solidFill>
                      <a:srgbClr val="F2F2F2"/>
                    </a:solidFill>
                  </a:tcPr>
                </a:tc>
                <a:tc>
                  <a:txBody>
                    <a:bodyPr/>
                    <a:lstStyle/>
                    <a:p>
                      <a:pPr indent="267970" algn="l">
                        <a:spcAft>
                          <a:spcPts val="0"/>
                        </a:spcAft>
                        <a:buNone/>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运算</a:t>
                      </a:r>
                    </a:p>
                  </a:txBody>
                  <a:tcPr marL="68580" marR="68580" marT="0" marB="0" anchor="ctr">
                    <a:solidFill>
                      <a:srgbClr val="F2F2F2"/>
                    </a:solidFill>
                  </a:tcPr>
                </a:tc>
                <a:tc>
                  <a:txBody>
                    <a:bodyPr/>
                    <a:lstStyle/>
                    <a:p>
                      <a:pPr indent="267970" algn="l">
                        <a:spcAft>
                          <a:spcPts val="0"/>
                        </a:spcAft>
                        <a:buNone/>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altLang="en-US" sz="1600" b="1" kern="100" dirty="0">
                          <a:solidFill>
                            <a:srgbClr val="595959"/>
                          </a:solidFill>
                          <a:effectLst/>
                          <a:latin typeface="微软雅黑" panose="020B0503020204020204" pitchFamily="34" charset="-122"/>
                          <a:ea typeface="微软雅黑" panose="020B0503020204020204" pitchFamily="34" charset="-122"/>
                        </a:rPr>
                        <a:t>范例</a:t>
                      </a:r>
                    </a:p>
                  </a:txBody>
                  <a:tcPr marL="68580" marR="68580" marT="0" marB="0" anchor="ctr">
                    <a:solidFill>
                      <a:srgbClr val="F2F2F2"/>
                    </a:solidFill>
                  </a:tcPr>
                </a:tc>
                <a:tc>
                  <a:txBody>
                    <a:bodyPr/>
                    <a:lstStyle/>
                    <a:p>
                      <a:pPr indent="267970" algn="l">
                        <a:spcAft>
                          <a:spcPts val="0"/>
                        </a:spcAft>
                        <a:buNone/>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altLang="en-US" sz="1600" b="1" kern="100" dirty="0">
                          <a:solidFill>
                            <a:srgbClr val="595959"/>
                          </a:solidFill>
                          <a:effectLst/>
                          <a:latin typeface="微软雅黑" panose="020B0503020204020204" pitchFamily="34" charset="-122"/>
                          <a:ea typeface="微软雅黑" panose="020B0503020204020204" pitchFamily="34" charset="-122"/>
                        </a:rPr>
                        <a:t>结果</a:t>
                      </a:r>
                    </a:p>
                  </a:txBody>
                  <a:tcPr marL="68580" marR="68580" marT="0" marB="0" anchor="ctr">
                    <a:solidFill>
                      <a:srgbClr val="F2F2F2"/>
                    </a:solidFill>
                  </a:tcPr>
                </a:tc>
                <a:extLst>
                  <a:ext uri="{0D108BD9-81ED-4DB2-BD59-A6C34878D82A}">
                    <a16:rowId xmlns:a16="http://schemas.microsoft.com/office/drawing/2014/main" val="10000"/>
                  </a:ext>
                </a:extLst>
              </a:tr>
              <a:tr h="370840">
                <a:tc rowSpan="4">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&amp;</a:t>
                      </a:r>
                    </a:p>
                  </a:txBody>
                  <a:tcPr marL="68580" marR="68580" marT="0" marB="0" anchor="ctr">
                    <a:solidFill>
                      <a:srgbClr val="F2F2F2"/>
                    </a:solidFill>
                  </a:tcPr>
                </a:tc>
                <a:tc rowSpan="4">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与</a:t>
                      </a:r>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 &amp; true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a:t>
                      </a:r>
                    </a:p>
                  </a:txBody>
                  <a:tcPr marL="68580" marR="68580" marT="0" marB="0">
                    <a:solidFill>
                      <a:srgbClr val="F2F2F2"/>
                    </a:solidFill>
                  </a:tcPr>
                </a:tc>
                <a:extLst>
                  <a:ext uri="{0D108BD9-81ED-4DB2-BD59-A6C34878D82A}">
                    <a16:rowId xmlns:a16="http://schemas.microsoft.com/office/drawing/2014/main" val="10001"/>
                  </a:ext>
                </a:extLst>
              </a:tr>
              <a:tr h="371475">
                <a:tc vMerge="1">
                  <a:txBody>
                    <a:bodyPr/>
                    <a:lstStyle/>
                    <a:p>
                      <a:endParaRPr lang="en-US"/>
                    </a:p>
                  </a:txBody>
                  <a:tcPr marL="68580" marR="68580" marT="0" marB="0" anchor="ctr">
                    <a:solidFill>
                      <a:srgbClr val="F2F2F2"/>
                    </a:solidFill>
                  </a:tcPr>
                </a:tc>
                <a:tc vMerge="1">
                  <a:txBody>
                    <a:bodyPr/>
                    <a:lstStyle/>
                    <a:p>
                      <a:endParaRPr lang="en-US"/>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 &amp; false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a:t>
                      </a:r>
                    </a:p>
                  </a:txBody>
                  <a:tcPr marL="68580" marR="68580" marT="0" marB="0">
                    <a:solidFill>
                      <a:srgbClr val="F2F2F2"/>
                    </a:solidFill>
                  </a:tcPr>
                </a:tc>
                <a:extLst>
                  <a:ext uri="{0D108BD9-81ED-4DB2-BD59-A6C34878D82A}">
                    <a16:rowId xmlns:a16="http://schemas.microsoft.com/office/drawing/2014/main" val="10002"/>
                  </a:ext>
                </a:extLst>
              </a:tr>
              <a:tr h="370840">
                <a:tc vMerge="1">
                  <a:txBody>
                    <a:bodyPr/>
                    <a:lstStyle/>
                    <a:p>
                      <a:endParaRPr lang="en-US"/>
                    </a:p>
                  </a:txBody>
                  <a:tcPr marL="68580" marR="68580" marT="0" marB="0" anchor="ctr">
                    <a:solidFill>
                      <a:srgbClr val="F2F2F2"/>
                    </a:solidFill>
                  </a:tcPr>
                </a:tc>
                <a:tc vMerge="1">
                  <a:txBody>
                    <a:bodyPr/>
                    <a:lstStyle/>
                    <a:p>
                      <a:endParaRPr lang="en-US"/>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 &amp; false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a:t>
                      </a:r>
                    </a:p>
                  </a:txBody>
                  <a:tcPr marL="68580" marR="68580" marT="0" marB="0">
                    <a:solidFill>
                      <a:srgbClr val="F2F2F2"/>
                    </a:solidFill>
                  </a:tcPr>
                </a:tc>
                <a:extLst>
                  <a:ext uri="{0D108BD9-81ED-4DB2-BD59-A6C34878D82A}">
                    <a16:rowId xmlns:a16="http://schemas.microsoft.com/office/drawing/2014/main" val="10003"/>
                  </a:ext>
                </a:extLst>
              </a:tr>
              <a:tr h="370840">
                <a:tc vMerge="1">
                  <a:txBody>
                    <a:bodyPr/>
                    <a:lstStyle/>
                    <a:p>
                      <a:endParaRPr lang="en-US"/>
                    </a:p>
                  </a:txBody>
                  <a:tcPr marL="68580" marR="68580" marT="0" marB="0" anchor="ctr">
                    <a:solidFill>
                      <a:srgbClr val="F2F2F2"/>
                    </a:solidFill>
                  </a:tcPr>
                </a:tc>
                <a:tc vMerge="1">
                  <a:txBody>
                    <a:bodyPr/>
                    <a:lstStyle/>
                    <a:p>
                      <a:endParaRPr lang="en-US"/>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 &amp;true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a:t>
                      </a:r>
                    </a:p>
                  </a:txBody>
                  <a:tcPr marL="68580" marR="68580" marT="0" marB="0">
                    <a:solidFill>
                      <a:srgbClr val="F2F2F2"/>
                    </a:solidFill>
                  </a:tcPr>
                </a:tc>
                <a:extLst>
                  <a:ext uri="{0D108BD9-81ED-4DB2-BD59-A6C34878D82A}">
                    <a16:rowId xmlns:a16="http://schemas.microsoft.com/office/drawing/2014/main" val="10004"/>
                  </a:ext>
                </a:extLst>
              </a:tr>
              <a:tr h="365760">
                <a:tc rowSpan="4">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a:t>
                      </a:r>
                    </a:p>
                  </a:txBody>
                  <a:tcPr marL="68580" marR="68580" marT="0" marB="0" anchor="ctr">
                    <a:solidFill>
                      <a:srgbClr val="F2F2F2"/>
                    </a:solidFill>
                  </a:tcPr>
                </a:tc>
                <a:tc rowSpan="4">
                  <a:txBody>
                    <a:bodyPr/>
                    <a:lstStyle/>
                    <a:p>
                      <a:pPr algn="ctr">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或</a:t>
                      </a:r>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 | true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a:t>
                      </a:r>
                    </a:p>
                  </a:txBody>
                  <a:tcPr marL="68580" marR="68580" marT="0" marB="0">
                    <a:solidFill>
                      <a:srgbClr val="F2F2F2"/>
                    </a:solidFill>
                  </a:tcPr>
                </a:tc>
                <a:extLst>
                  <a:ext uri="{0D108BD9-81ED-4DB2-BD59-A6C34878D82A}">
                    <a16:rowId xmlns:a16="http://schemas.microsoft.com/office/drawing/2014/main" val="10005"/>
                  </a:ext>
                </a:extLst>
              </a:tr>
              <a:tr h="365760">
                <a:tc vMerge="1">
                  <a:txBody>
                    <a:bodyPr/>
                    <a:lstStyle/>
                    <a:p>
                      <a:endParaRPr lang="en-US"/>
                    </a:p>
                  </a:txBody>
                  <a:tcPr marL="68580" marR="68580" marT="0" marB="0" anchor="ctr">
                    <a:solidFill>
                      <a:srgbClr val="F2F2F2"/>
                    </a:solidFill>
                  </a:tcPr>
                </a:tc>
                <a:tc vMerge="1">
                  <a:txBody>
                    <a:bodyPr/>
                    <a:lstStyle/>
                    <a:p>
                      <a:endParaRPr lang="en-US"/>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 | false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a:t>
                      </a:r>
                    </a:p>
                  </a:txBody>
                  <a:tcPr marL="68580" marR="68580" marT="0" marB="0">
                    <a:solidFill>
                      <a:srgbClr val="F2F2F2"/>
                    </a:solidFill>
                  </a:tcPr>
                </a:tc>
                <a:extLst>
                  <a:ext uri="{0D108BD9-81ED-4DB2-BD59-A6C34878D82A}">
                    <a16:rowId xmlns:a16="http://schemas.microsoft.com/office/drawing/2014/main" val="10006"/>
                  </a:ext>
                </a:extLst>
              </a:tr>
              <a:tr h="365760">
                <a:tc vMerge="1">
                  <a:txBody>
                    <a:bodyPr/>
                    <a:lstStyle/>
                    <a:p>
                      <a:endParaRPr lang="en-US"/>
                    </a:p>
                  </a:txBody>
                  <a:tcPr marL="68580" marR="68580" marT="0" marB="0" anchor="ctr">
                    <a:solidFill>
                      <a:srgbClr val="F2F2F2"/>
                    </a:solidFill>
                  </a:tcPr>
                </a:tc>
                <a:tc vMerge="1">
                  <a:txBody>
                    <a:bodyPr/>
                    <a:lstStyle/>
                    <a:p>
                      <a:endParaRPr lang="en-US"/>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 false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a:t>
                      </a:r>
                    </a:p>
                  </a:txBody>
                  <a:tcPr marL="68580" marR="68580" marT="0" marB="0">
                    <a:solidFill>
                      <a:srgbClr val="F2F2F2"/>
                    </a:solidFill>
                  </a:tcPr>
                </a:tc>
                <a:extLst>
                  <a:ext uri="{0D108BD9-81ED-4DB2-BD59-A6C34878D82A}">
                    <a16:rowId xmlns:a16="http://schemas.microsoft.com/office/drawing/2014/main" val="10007"/>
                  </a:ext>
                </a:extLst>
              </a:tr>
              <a:tr h="365760">
                <a:tc vMerge="1">
                  <a:txBody>
                    <a:bodyPr/>
                    <a:lstStyle/>
                    <a:p>
                      <a:endParaRPr lang="en-US"/>
                    </a:p>
                  </a:txBody>
                  <a:tcPr marL="68580" marR="68580" marT="0" marB="0" anchor="ctr">
                    <a:solidFill>
                      <a:srgbClr val="F2F2F2"/>
                    </a:solidFill>
                  </a:tcPr>
                </a:tc>
                <a:tc vMerge="1">
                  <a:txBody>
                    <a:bodyPr/>
                    <a:lstStyle/>
                    <a:p>
                      <a:endParaRPr lang="en-US"/>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 true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a:t>
                      </a:r>
                    </a:p>
                  </a:txBody>
                  <a:tcPr marL="68580" marR="68580" marT="0" marB="0">
                    <a:solidFill>
                      <a:srgbClr val="F2F2F2"/>
                    </a:solidFill>
                  </a:tcPr>
                </a:tc>
                <a:extLst>
                  <a:ext uri="{0D108BD9-81ED-4DB2-BD59-A6C34878D82A}">
                    <a16:rowId xmlns:a16="http://schemas.microsoft.com/office/drawing/2014/main" val="10008"/>
                  </a:ext>
                </a:extLst>
              </a:tr>
              <a:tr h="365760">
                <a:tc rowSpan="4">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a:t>
                      </a:r>
                    </a:p>
                  </a:txBody>
                  <a:tcPr marL="68580" marR="68580" marT="0" marB="0" anchor="ctr">
                    <a:solidFill>
                      <a:srgbClr val="F2F2F2"/>
                    </a:solidFill>
                  </a:tcPr>
                </a:tc>
                <a:tc rowSpan="4">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异或</a:t>
                      </a:r>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 ^ true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a:t>
                      </a:r>
                    </a:p>
                  </a:txBody>
                  <a:tcPr marL="68580" marR="68580" marT="0" marB="0">
                    <a:solidFill>
                      <a:srgbClr val="F2F2F2"/>
                    </a:solidFill>
                  </a:tcPr>
                </a:tc>
                <a:extLst>
                  <a:ext uri="{0D108BD9-81ED-4DB2-BD59-A6C34878D82A}">
                    <a16:rowId xmlns:a16="http://schemas.microsoft.com/office/drawing/2014/main" val="10009"/>
                  </a:ext>
                </a:extLst>
              </a:tr>
              <a:tr h="365760">
                <a:tc vMerge="1">
                  <a:txBody>
                    <a:bodyPr/>
                    <a:lstStyle/>
                    <a:p>
                      <a:endParaRPr lang="en-US"/>
                    </a:p>
                  </a:txBody>
                  <a:tcPr marL="68580" marR="68580" marT="0" marB="0" anchor="ctr">
                    <a:solidFill>
                      <a:srgbClr val="F2F2F2"/>
                    </a:solidFill>
                  </a:tcPr>
                </a:tc>
                <a:tc vMerge="1">
                  <a:txBody>
                    <a:bodyPr/>
                    <a:lstStyle/>
                    <a:p>
                      <a:endParaRPr lang="en-US"/>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 ^ false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true</a:t>
                      </a:r>
                      <a:endPar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extLst>
                  <a:ext uri="{0D108BD9-81ED-4DB2-BD59-A6C34878D82A}">
                    <a16:rowId xmlns:a16="http://schemas.microsoft.com/office/drawing/2014/main" val="10010"/>
                  </a:ext>
                </a:extLst>
              </a:tr>
              <a:tr h="365760">
                <a:tc vMerge="1">
                  <a:txBody>
                    <a:bodyPr/>
                    <a:lstStyle/>
                    <a:p>
                      <a:endParaRPr lang="en-US"/>
                    </a:p>
                  </a:txBody>
                  <a:tcPr marL="68580" marR="68580" marT="0" marB="0" anchor="ctr">
                    <a:solidFill>
                      <a:srgbClr val="F2F2F2"/>
                    </a:solidFill>
                  </a:tcPr>
                </a:tc>
                <a:tc vMerge="1">
                  <a:txBody>
                    <a:bodyPr/>
                    <a:lstStyle/>
                    <a:p>
                      <a:endParaRPr lang="en-US"/>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 ^ false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a:t>
                      </a:r>
                    </a:p>
                  </a:txBody>
                  <a:tcPr marL="68580" marR="68580" marT="0" marB="0">
                    <a:solidFill>
                      <a:srgbClr val="F2F2F2"/>
                    </a:solidFill>
                  </a:tcPr>
                </a:tc>
                <a:extLst>
                  <a:ext uri="{0D108BD9-81ED-4DB2-BD59-A6C34878D82A}">
                    <a16:rowId xmlns:a16="http://schemas.microsoft.com/office/drawing/2014/main" val="10011"/>
                  </a:ext>
                </a:extLst>
              </a:tr>
              <a:tr h="365760">
                <a:tc vMerge="1">
                  <a:txBody>
                    <a:bodyPr/>
                    <a:lstStyle/>
                    <a:p>
                      <a:endParaRPr lang="en-US"/>
                    </a:p>
                  </a:txBody>
                  <a:tcPr marL="68580" marR="68580" marT="0" marB="0" anchor="ctr">
                    <a:solidFill>
                      <a:srgbClr val="F2F2F2"/>
                    </a:solidFill>
                  </a:tcPr>
                </a:tc>
                <a:tc vMerge="1">
                  <a:txBody>
                    <a:bodyPr/>
                    <a:lstStyle/>
                    <a:p>
                      <a:endParaRPr lang="en-US"/>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 ^ true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true</a:t>
                      </a:r>
                      <a:endPar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逻辑运算符</a:t>
            </a:r>
          </a:p>
        </p:txBody>
      </p:sp>
      <p:sp>
        <p:nvSpPr>
          <p:cNvPr id="4" name="Chevron 3"/>
          <p:cNvSpPr/>
          <p:nvPr>
            <p:custDataLst>
              <p:tags r:id="rId1"/>
            </p:custDataLst>
          </p:nvPr>
        </p:nvSpPr>
        <p:spPr>
          <a:xfrm>
            <a:off x="1000125" y="890270"/>
            <a:ext cx="25558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99048" y="1030229"/>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逻辑</a:t>
            </a:r>
            <a:r>
              <a:rPr sz="2000" dirty="0">
                <a:solidFill>
                  <a:srgbClr val="1369B2"/>
                </a:solidFill>
                <a:latin typeface="微软雅黑" panose="020B0503020204020204" pitchFamily="34" charset="-122"/>
                <a:ea typeface="微软雅黑" panose="020B0503020204020204" pitchFamily="34" charset="-122"/>
                <a:sym typeface="+mn-ea"/>
              </a:rPr>
              <a:t>运算符及用法</a:t>
            </a:r>
          </a:p>
        </p:txBody>
      </p:sp>
      <p:graphicFrame>
        <p:nvGraphicFramePr>
          <p:cNvPr id="3" name="表格 2"/>
          <p:cNvGraphicFramePr>
            <a:graphicFrameLocks noGrp="1"/>
          </p:cNvGraphicFramePr>
          <p:nvPr>
            <p:custDataLst>
              <p:tags r:id="rId2"/>
            </p:custDataLst>
          </p:nvPr>
        </p:nvGraphicFramePr>
        <p:xfrm>
          <a:off x="2651432" y="1856264"/>
          <a:ext cx="6240145" cy="4138295"/>
        </p:xfrm>
        <a:graphic>
          <a:graphicData uri="http://schemas.openxmlformats.org/drawingml/2006/table">
            <a:tbl>
              <a:tblPr>
                <a:tableStyleId>{7DF18680-E054-41AD-8BC1-D1AEF772440D}</a:tableStyleId>
              </a:tblPr>
              <a:tblGrid>
                <a:gridCol w="1271905">
                  <a:extLst>
                    <a:ext uri="{9D8B030D-6E8A-4147-A177-3AD203B41FA5}">
                      <a16:colId xmlns:a16="http://schemas.microsoft.com/office/drawing/2014/main" val="20000"/>
                    </a:ext>
                  </a:extLst>
                </a:gridCol>
                <a:gridCol w="1271270">
                  <a:extLst>
                    <a:ext uri="{9D8B030D-6E8A-4147-A177-3AD203B41FA5}">
                      <a16:colId xmlns:a16="http://schemas.microsoft.com/office/drawing/2014/main" val="20001"/>
                    </a:ext>
                  </a:extLst>
                </a:gridCol>
                <a:gridCol w="2234565">
                  <a:extLst>
                    <a:ext uri="{9D8B030D-6E8A-4147-A177-3AD203B41FA5}">
                      <a16:colId xmlns:a16="http://schemas.microsoft.com/office/drawing/2014/main" val="20002"/>
                    </a:ext>
                  </a:extLst>
                </a:gridCol>
                <a:gridCol w="1462405">
                  <a:extLst>
                    <a:ext uri="{9D8B030D-6E8A-4147-A177-3AD203B41FA5}">
                      <a16:colId xmlns:a16="http://schemas.microsoft.com/office/drawing/2014/main" val="20003"/>
                    </a:ext>
                  </a:extLst>
                </a:gridCol>
              </a:tblGrid>
              <a:tr h="469900">
                <a:tc>
                  <a:txBody>
                    <a:bodyPr/>
                    <a:lstStyle/>
                    <a:p>
                      <a:pPr indent="267970" algn="l">
                        <a:spcAft>
                          <a:spcPts val="0"/>
                        </a:spcAft>
                      </a:pPr>
                      <a:r>
                        <a:rPr lang="en-US" alt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a:t>
                      </a: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运算符</a:t>
                      </a:r>
                    </a:p>
                  </a:txBody>
                  <a:tcPr marL="68580" marR="68580" marT="0" marB="0" anchor="ctr">
                    <a:solidFill>
                      <a:srgbClr val="F2F2F2"/>
                    </a:solidFill>
                  </a:tcPr>
                </a:tc>
                <a:tc>
                  <a:txBody>
                    <a:bodyPr/>
                    <a:lstStyle/>
                    <a:p>
                      <a:pPr indent="267970" algn="l">
                        <a:spcAft>
                          <a:spcPts val="0"/>
                        </a:spcAft>
                        <a:buNone/>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运算</a:t>
                      </a:r>
                    </a:p>
                  </a:txBody>
                  <a:tcPr marL="68580" marR="68580" marT="0" marB="0" anchor="ctr">
                    <a:solidFill>
                      <a:srgbClr val="F2F2F2"/>
                    </a:solidFill>
                  </a:tcPr>
                </a:tc>
                <a:tc>
                  <a:txBody>
                    <a:bodyPr/>
                    <a:lstStyle/>
                    <a:p>
                      <a:pPr indent="267970" algn="l">
                        <a:spcAft>
                          <a:spcPts val="0"/>
                        </a:spcAft>
                        <a:buNone/>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altLang="en-US" sz="1600" b="1" kern="100" dirty="0">
                          <a:solidFill>
                            <a:srgbClr val="595959"/>
                          </a:solidFill>
                          <a:effectLst/>
                          <a:latin typeface="微软雅黑" panose="020B0503020204020204" pitchFamily="34" charset="-122"/>
                          <a:ea typeface="微软雅黑" panose="020B0503020204020204" pitchFamily="34" charset="-122"/>
                        </a:rPr>
                        <a:t>范例</a:t>
                      </a:r>
                    </a:p>
                  </a:txBody>
                  <a:tcPr marL="68580" marR="68580" marT="0" marB="0" anchor="ctr">
                    <a:solidFill>
                      <a:srgbClr val="F2F2F2"/>
                    </a:solidFill>
                  </a:tcPr>
                </a:tc>
                <a:tc>
                  <a:txBody>
                    <a:bodyPr/>
                    <a:lstStyle/>
                    <a:p>
                      <a:pPr indent="267970" algn="l">
                        <a:spcAft>
                          <a:spcPts val="0"/>
                        </a:spcAft>
                        <a:buNone/>
                      </a:pPr>
                      <a:r>
                        <a:rPr lang="en-US" altLang="zh-CN" sz="1600" b="1" kern="100" dirty="0">
                          <a:solidFill>
                            <a:srgbClr val="595959"/>
                          </a:solidFill>
                          <a:effectLst/>
                          <a:latin typeface="微软雅黑" panose="020B0503020204020204" pitchFamily="34" charset="-122"/>
                          <a:ea typeface="微软雅黑" panose="020B0503020204020204" pitchFamily="34" charset="-122"/>
                        </a:rPr>
                        <a:t>  </a:t>
                      </a:r>
                      <a:r>
                        <a:rPr lang="zh-CN" altLang="en-US" sz="1600" b="1" kern="100" dirty="0">
                          <a:solidFill>
                            <a:srgbClr val="595959"/>
                          </a:solidFill>
                          <a:effectLst/>
                          <a:latin typeface="微软雅黑" panose="020B0503020204020204" pitchFamily="34" charset="-122"/>
                          <a:ea typeface="微软雅黑" panose="020B0503020204020204" pitchFamily="34" charset="-122"/>
                        </a:rPr>
                        <a:t>结果</a:t>
                      </a:r>
                    </a:p>
                  </a:txBody>
                  <a:tcPr marL="68580" marR="68580" marT="0" marB="0" anchor="ctr">
                    <a:solidFill>
                      <a:srgbClr val="F2F2F2"/>
                    </a:solidFill>
                  </a:tcPr>
                </a:tc>
                <a:extLst>
                  <a:ext uri="{0D108BD9-81ED-4DB2-BD59-A6C34878D82A}">
                    <a16:rowId xmlns:a16="http://schemas.microsoft.com/office/drawing/2014/main" val="10000"/>
                  </a:ext>
                </a:extLst>
              </a:tr>
              <a:tr h="370840">
                <a:tc rowSpan="2">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t>
                      </a:r>
                    </a:p>
                  </a:txBody>
                  <a:tcPr marL="68580" marR="68580" marT="0" marB="0" anchor="ctr">
                    <a:solidFill>
                      <a:srgbClr val="F2F2F2"/>
                    </a:solidFill>
                  </a:tcPr>
                </a:tc>
                <a:tc rowSpan="2">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非</a:t>
                      </a:r>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a:t>
                      </a:r>
                    </a:p>
                  </a:txBody>
                  <a:tcPr marL="68580" marR="68580" marT="0" marB="0">
                    <a:solidFill>
                      <a:srgbClr val="F2F2F2"/>
                    </a:solidFill>
                  </a:tcPr>
                </a:tc>
                <a:extLst>
                  <a:ext uri="{0D108BD9-81ED-4DB2-BD59-A6C34878D82A}">
                    <a16:rowId xmlns:a16="http://schemas.microsoft.com/office/drawing/2014/main" val="10001"/>
                  </a:ext>
                </a:extLst>
              </a:tr>
              <a:tr h="371475">
                <a:tc vMerge="1">
                  <a:txBody>
                    <a:bodyPr/>
                    <a:lstStyle/>
                    <a:p>
                      <a:endParaRPr lang="en-US"/>
                    </a:p>
                  </a:txBody>
                  <a:tcPr marL="68580" marR="68580" marT="0" marB="0" anchor="ctr">
                    <a:solidFill>
                      <a:srgbClr val="F2F2F2"/>
                    </a:solidFill>
                  </a:tcPr>
                </a:tc>
                <a:tc vMerge="1">
                  <a:txBody>
                    <a:bodyPr/>
                    <a:lstStyle/>
                    <a:p>
                      <a:endParaRPr lang="en-US"/>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a:t>
                      </a:r>
                    </a:p>
                  </a:txBody>
                  <a:tcPr marL="68580" marR="68580" marT="0" marB="0">
                    <a:solidFill>
                      <a:srgbClr val="F2F2F2"/>
                    </a:solidFill>
                  </a:tcPr>
                </a:tc>
                <a:extLst>
                  <a:ext uri="{0D108BD9-81ED-4DB2-BD59-A6C34878D82A}">
                    <a16:rowId xmlns:a16="http://schemas.microsoft.com/office/drawing/2014/main" val="10002"/>
                  </a:ext>
                </a:extLst>
              </a:tr>
              <a:tr h="365760">
                <a:tc rowSpan="4">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&amp;&amp;</a:t>
                      </a:r>
                    </a:p>
                  </a:txBody>
                  <a:tcPr marL="68580" marR="68580" marT="0" marB="0" anchor="ctr">
                    <a:solidFill>
                      <a:srgbClr val="F2F2F2"/>
                    </a:solidFill>
                  </a:tcPr>
                </a:tc>
                <a:tc rowSpan="4">
                  <a:txBody>
                    <a:bodyPr/>
                    <a:lstStyle/>
                    <a:p>
                      <a:pPr algn="ctr">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短路与</a:t>
                      </a:r>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 &amp;&amp; true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true</a:t>
                      </a:r>
                      <a:endPar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extLst>
                  <a:ext uri="{0D108BD9-81ED-4DB2-BD59-A6C34878D82A}">
                    <a16:rowId xmlns:a16="http://schemas.microsoft.com/office/drawing/2014/main" val="10003"/>
                  </a:ext>
                </a:extLst>
              </a:tr>
              <a:tr h="365760">
                <a:tc vMerge="1">
                  <a:txBody>
                    <a:bodyPr/>
                    <a:lstStyle/>
                    <a:p>
                      <a:endParaRPr lang="en-US"/>
                    </a:p>
                  </a:txBody>
                  <a:tcPr marL="68580" marR="68580" marT="0" marB="0" anchor="ctr">
                    <a:solidFill>
                      <a:srgbClr val="F2F2F2"/>
                    </a:solidFill>
                  </a:tcPr>
                </a:tc>
                <a:tc vMerge="1">
                  <a:txBody>
                    <a:bodyPr/>
                    <a:lstStyle/>
                    <a:p>
                      <a:endParaRPr lang="en-US"/>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 &amp;&amp; false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a:t>
                      </a:r>
                    </a:p>
                  </a:txBody>
                  <a:tcPr marL="68580" marR="68580" marT="0" marB="0">
                    <a:solidFill>
                      <a:srgbClr val="F2F2F2"/>
                    </a:solidFill>
                  </a:tcPr>
                </a:tc>
                <a:extLst>
                  <a:ext uri="{0D108BD9-81ED-4DB2-BD59-A6C34878D82A}">
                    <a16:rowId xmlns:a16="http://schemas.microsoft.com/office/drawing/2014/main" val="10004"/>
                  </a:ext>
                </a:extLst>
              </a:tr>
              <a:tr h="365760">
                <a:tc vMerge="1">
                  <a:txBody>
                    <a:bodyPr/>
                    <a:lstStyle/>
                    <a:p>
                      <a:endParaRPr lang="en-US"/>
                    </a:p>
                  </a:txBody>
                  <a:tcPr marL="68580" marR="68580" marT="0" marB="0" anchor="ctr">
                    <a:solidFill>
                      <a:srgbClr val="F2F2F2"/>
                    </a:solidFill>
                  </a:tcPr>
                </a:tc>
                <a:tc vMerge="1">
                  <a:txBody>
                    <a:bodyPr/>
                    <a:lstStyle/>
                    <a:p>
                      <a:endParaRPr lang="en-US"/>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 &amp;&amp; false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a:t>
                      </a:r>
                    </a:p>
                  </a:txBody>
                  <a:tcPr marL="68580" marR="68580" marT="0" marB="0">
                    <a:solidFill>
                      <a:srgbClr val="F2F2F2"/>
                    </a:solidFill>
                  </a:tcPr>
                </a:tc>
                <a:extLst>
                  <a:ext uri="{0D108BD9-81ED-4DB2-BD59-A6C34878D82A}">
                    <a16:rowId xmlns:a16="http://schemas.microsoft.com/office/drawing/2014/main" val="10005"/>
                  </a:ext>
                </a:extLst>
              </a:tr>
              <a:tr h="365760">
                <a:tc vMerge="1">
                  <a:txBody>
                    <a:bodyPr/>
                    <a:lstStyle/>
                    <a:p>
                      <a:endParaRPr lang="en-US"/>
                    </a:p>
                  </a:txBody>
                  <a:tcPr marL="68580" marR="68580" marT="0" marB="0" anchor="ctr">
                    <a:solidFill>
                      <a:srgbClr val="F2F2F2"/>
                    </a:solidFill>
                  </a:tcPr>
                </a:tc>
                <a:tc vMerge="1">
                  <a:txBody>
                    <a:bodyPr/>
                    <a:lstStyle/>
                    <a:p>
                      <a:endParaRPr lang="en-US"/>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 &amp;&amp; true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a:t>
                      </a:r>
                    </a:p>
                  </a:txBody>
                  <a:tcPr marL="68580" marR="68580" marT="0" marB="0">
                    <a:solidFill>
                      <a:srgbClr val="F2F2F2"/>
                    </a:solidFill>
                  </a:tcPr>
                </a:tc>
                <a:extLst>
                  <a:ext uri="{0D108BD9-81ED-4DB2-BD59-A6C34878D82A}">
                    <a16:rowId xmlns:a16="http://schemas.microsoft.com/office/drawing/2014/main" val="10006"/>
                  </a:ext>
                </a:extLst>
              </a:tr>
              <a:tr h="365760">
                <a:tc rowSpan="4">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a:t>
                      </a:r>
                    </a:p>
                  </a:txBody>
                  <a:tcPr marL="68580" marR="68580" marT="0" marB="0" anchor="ctr">
                    <a:solidFill>
                      <a:srgbClr val="F2F2F2"/>
                    </a:solidFill>
                  </a:tcPr>
                </a:tc>
                <a:tc rowSpan="4">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短路或</a:t>
                      </a:r>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 || true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a:t>
                      </a:r>
                    </a:p>
                  </a:txBody>
                  <a:tcPr marL="68580" marR="68580" marT="0" marB="0">
                    <a:solidFill>
                      <a:srgbClr val="F2F2F2"/>
                    </a:solidFill>
                  </a:tcPr>
                </a:tc>
                <a:extLst>
                  <a:ext uri="{0D108BD9-81ED-4DB2-BD59-A6C34878D82A}">
                    <a16:rowId xmlns:a16="http://schemas.microsoft.com/office/drawing/2014/main" val="10007"/>
                  </a:ext>
                </a:extLst>
              </a:tr>
              <a:tr h="365760">
                <a:tc vMerge="1">
                  <a:txBody>
                    <a:bodyPr/>
                    <a:lstStyle/>
                    <a:p>
                      <a:endParaRPr lang="en-US"/>
                    </a:p>
                  </a:txBody>
                  <a:tcPr marL="68580" marR="68580" marT="0" marB="0" anchor="ctr">
                    <a:solidFill>
                      <a:srgbClr val="F2F2F2"/>
                    </a:solidFill>
                  </a:tcPr>
                </a:tc>
                <a:tc vMerge="1">
                  <a:txBody>
                    <a:bodyPr/>
                    <a:lstStyle/>
                    <a:p>
                      <a:endParaRPr lang="en-US"/>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 || false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a:t>
                      </a:r>
                    </a:p>
                  </a:txBody>
                  <a:tcPr marL="68580" marR="68580" marT="0" marB="0">
                    <a:solidFill>
                      <a:srgbClr val="F2F2F2"/>
                    </a:solidFill>
                  </a:tcPr>
                </a:tc>
                <a:extLst>
                  <a:ext uri="{0D108BD9-81ED-4DB2-BD59-A6C34878D82A}">
                    <a16:rowId xmlns:a16="http://schemas.microsoft.com/office/drawing/2014/main" val="10008"/>
                  </a:ext>
                </a:extLst>
              </a:tr>
              <a:tr h="365760">
                <a:tc vMerge="1">
                  <a:txBody>
                    <a:bodyPr/>
                    <a:lstStyle/>
                    <a:p>
                      <a:endParaRPr lang="en-US"/>
                    </a:p>
                  </a:txBody>
                  <a:tcPr marL="68580" marR="68580" marT="0" marB="0" anchor="ctr">
                    <a:solidFill>
                      <a:srgbClr val="F2F2F2"/>
                    </a:solidFill>
                  </a:tcPr>
                </a:tc>
                <a:tc vMerge="1">
                  <a:txBody>
                    <a:bodyPr/>
                    <a:lstStyle/>
                    <a:p>
                      <a:endParaRPr lang="en-US"/>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 false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false</a:t>
                      </a:r>
                      <a:endPar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extLst>
                  <a:ext uri="{0D108BD9-81ED-4DB2-BD59-A6C34878D82A}">
                    <a16:rowId xmlns:a16="http://schemas.microsoft.com/office/drawing/2014/main" val="10009"/>
                  </a:ext>
                </a:extLst>
              </a:tr>
              <a:tr h="365760">
                <a:tc vMerge="1">
                  <a:txBody>
                    <a:bodyPr/>
                    <a:lstStyle/>
                    <a:p>
                      <a:endParaRPr lang="en-US"/>
                    </a:p>
                  </a:txBody>
                  <a:tcPr marL="68580" marR="68580" marT="0" marB="0" anchor="ctr">
                    <a:solidFill>
                      <a:srgbClr val="F2F2F2"/>
                    </a:solidFill>
                  </a:tcPr>
                </a:tc>
                <a:tc vMerge="1">
                  <a:txBody>
                    <a:bodyPr/>
                    <a:lstStyle/>
                    <a:p>
                      <a:endParaRPr lang="en-US"/>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false|| true</a:t>
                      </a:r>
                    </a:p>
                  </a:txBody>
                  <a:tcPr marL="68580" marR="68580" marT="0" marB="0">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true</a:t>
                      </a:r>
                    </a:p>
                  </a:txBody>
                  <a:tcPr marL="68580" marR="68580" marT="0" marB="0">
                    <a:solidFill>
                      <a:srgbClr val="F2F2F2"/>
                    </a:solidFill>
                  </a:tcP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p14:flip dir="r"/>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17f8e4a56fc57c2e92e6fdc581ab83ee55365e"/>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SubTitle"/>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744,&quot;width&quot;:14774}"/>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744,&quot;width&quot;:14774}"/>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SubTitle"/>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835,&quot;width&quot;:15919}"/>
</p:tagLst>
</file>

<file path=ppt/tags/tag15.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835,&quot;width&quot;:15919}"/>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835,&quot;width&quot;:15919}"/>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835,&quot;width&quot;:15919}"/>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835,&quot;width&quot;:15919}"/>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835,&quot;width&quot;:15919}"/>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835,&quot;width&quot;:15919}"/>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835,&quot;width&quot;:15919}"/>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648*359"/>
  <p:tag name="TABLE_ENDDRAG_RECT" val="130*157*648*359"/>
</p:tagLst>
</file>

<file path=ppt/tags/tag18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51,&quot;width&quot;:7057}"/>
</p:tagLst>
</file>

<file path=ppt/tags/tag18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51,&quot;width&quot;:7057}"/>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9.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51,&quot;width&quot;:7057}"/>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t"/>
  <p:tag name="KSO_WM_UNIT_INDEX" val="1_4"/>
  <p:tag name="KSO_WM_UNIT_ID" val="diagram160805_1*r_t*1_4"/>
  <p:tag name="KSO_WM_UNIT_CLEAR" val="1"/>
  <p:tag name="KSO_WM_UNIT_LAYERLEVEL" val="1_1"/>
  <p:tag name="KSO_WM_UNIT_DIAGRAM_CONTRAST_TITLE_CNT" val="5"/>
  <p:tag name="KSO_WM_UNIT_DIAGRAM_DIMENSION_TITLE_CNT" val="1"/>
  <p:tag name="KSO_WM_UNIT_VALUE" val="6"/>
  <p:tag name="KSO_WM_UNIT_HIGHLIGHT" val="0"/>
  <p:tag name="KSO_WM_UNIT_COMPATIBLE" val="0"/>
  <p:tag name="KSO_WM_UNIT_PRESET_TEXT_INDEX" val="3"/>
  <p:tag name="KSO_WM_UNIT_PRESET_TEXT_LEN" val="5"/>
  <p:tag name="KSO_WM_DIAGRAM_GROUP_CODE" val="r1-1"/>
  <p:tag name="KSO_WM_UNIT_FILL_FORE_SCHEMECOLOR_INDEX" val="5"/>
  <p:tag name="KSO_WM_UNIT_FILL_TYPE" val="1"/>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v"/>
  <p:tag name="KSO_WM_UNIT_INDEX" val="1_2"/>
  <p:tag name="KSO_WM_UNIT_ID" val="diagram160805_1*r_v*1_2"/>
  <p:tag name="KSO_WM_UNIT_CLEAR" val="1"/>
  <p:tag name="KSO_WM_UNIT_LAYERLEVEL" val="1_1"/>
  <p:tag name="KSO_WM_UNIT_DIAGRAM_CONTRAST_TITLE_CNT" val="5"/>
  <p:tag name="KSO_WM_UNIT_DIAGRAM_DIMENSION_TITLE_CNT" val="1"/>
  <p:tag name="KSO_WM_UNIT_VALUE" val="12"/>
  <p:tag name="KSO_WM_UNIT_HIGHLIGHT" val="0"/>
  <p:tag name="KSO_WM_UNIT_COMPATIBLE" val="0"/>
  <p:tag name="KSO_WM_UNIT_PRESET_TEXT_INDEX" val="3"/>
  <p:tag name="KSO_WM_UNIT_PRESET_TEXT_LEN" val="12"/>
  <p:tag name="KSO_WM_DIAGRAM_GROUP_CODE" val="r1-1"/>
  <p:tag name="KSO_WM_UNIT_LINE_FORE_SCHEMECOLOR_INDEX" val="5"/>
  <p:tag name="KSO_WM_UNIT_LINE_FILL_TYPE" val="2"/>
  <p:tag name="KSO_WM_UNIT_TEXT_FILL_FORE_SCHEMECOLOR_INDEX" val="5"/>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v"/>
  <p:tag name="KSO_WM_UNIT_INDEX" val="1_4"/>
  <p:tag name="KSO_WM_UNIT_ID" val="diagram160805_1*r_v*1_4"/>
  <p:tag name="KSO_WM_UNIT_CLEAR" val="1"/>
  <p:tag name="KSO_WM_UNIT_LAYERLEVEL" val="1_1"/>
  <p:tag name="KSO_WM_UNIT_DIAGRAM_CONTRAST_TITLE_CNT" val="5"/>
  <p:tag name="KSO_WM_UNIT_DIAGRAM_DIMENSION_TITLE_CNT" val="1"/>
  <p:tag name="KSO_WM_UNIT_VALUE" val="12"/>
  <p:tag name="KSO_WM_UNIT_HIGHLIGHT" val="0"/>
  <p:tag name="KSO_WM_UNIT_COMPATIBLE" val="0"/>
  <p:tag name="KSO_WM_UNIT_PRESET_TEXT_INDEX" val="3"/>
  <p:tag name="KSO_WM_UNIT_PRESET_TEXT_LEN" val="12"/>
  <p:tag name="KSO_WM_DIAGRAM_GROUP_CODE" val="r1-1"/>
  <p:tag name="KSO_WM_UNIT_LINE_FORE_SCHEMECOLOR_INDEX" val="5"/>
  <p:tag name="KSO_WM_UNIT_LINE_FILL_TYPE" val="2"/>
  <p:tag name="KSO_WM_UNIT_TEXT_FILL_FORE_SCHEMECOLOR_INDEX" val="5"/>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805"/>
  <p:tag name="KSO_WM_TAG_VERSION" val="1.0"/>
  <p:tag name="KSO_WM_BEAUTIFY_FLAG" val="#wm#"/>
  <p:tag name="KSO_WM_UNIT_TYPE" val="r_t"/>
  <p:tag name="KSO_WM_UNIT_INDEX" val="1_2"/>
  <p:tag name="KSO_WM_UNIT_ID" val="diagram160805_1*r_t*1_2"/>
  <p:tag name="KSO_WM_UNIT_CLEAR" val="1"/>
  <p:tag name="KSO_WM_UNIT_LAYERLEVEL" val="1_1"/>
  <p:tag name="KSO_WM_UNIT_DIAGRAM_CONTRAST_TITLE_CNT" val="5"/>
  <p:tag name="KSO_WM_UNIT_DIAGRAM_DIMENSION_TITLE_CNT" val="1"/>
  <p:tag name="KSO_WM_UNIT_VALUE" val="6"/>
  <p:tag name="KSO_WM_UNIT_HIGHLIGHT" val="0"/>
  <p:tag name="KSO_WM_UNIT_COMPATIBLE" val="0"/>
  <p:tag name="KSO_WM_UNIT_PRESET_TEXT_INDEX" val="3"/>
  <p:tag name="KSO_WM_UNIT_PRESET_TEXT_LEN" val="5"/>
  <p:tag name="KSO_WM_DIAGRAM_GROUP_CODE" val="r1-1"/>
  <p:tag name="KSO_WM_UNIT_FILL_FORE_SCHEMECOLOR_INDEX" val="5"/>
  <p:tag name="KSO_WM_UNI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KSO_WM_UNIT_TABLE_BEAUTIFY" val="smartTable{87dbd172-5cef-46af-bf45-ad9d40479e18}"/>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190,&quot;width&quot;:10324}"/>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87487_1*l_h_f*1_1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87487_1*l_h_f*1_1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190,&quot;width&quot;:10324}"/>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656*159"/>
  <p:tag name="TABLE_ENDDRAG_RECT" val="114*295*656*159"/>
</p:tagLst>
</file>

<file path=ppt/tags/tag4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190,&quot;width&quot;:10324}"/>
</p:tagLst>
</file>

<file path=ppt/tags/tag48.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656*159"/>
  <p:tag name="TABLE_ENDDRAG_RECT" val="114*295*656*159"/>
</p:tagLst>
</file>

<file path=ppt/tags/tag4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190,&quot;width&quot;:10324}"/>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190,&quot;width&quot;:10324}"/>
</p:tagLst>
</file>

<file path=ppt/tags/tag5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190,&quot;width&quot;:10324}"/>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190,&quot;width&quot;:10324}"/>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100,&quot;width&quot;:9300}"/>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451*237"/>
  <p:tag name="TABLE_ENDDRAG_RECT" val="114*157*451*237"/>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589*280"/>
  <p:tag name="TABLE_ENDDRAG_RECT" val="256*179*589*280"/>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SubTitle"/>
  <p:tag name="MH_ORDER"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589*280"/>
  <p:tag name="TABLE_ENDDRAG_RECT" val="256*179*589*280"/>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589*280"/>
  <p:tag name="TABLE_ENDDRAG_RECT" val="256*179*589*280"/>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491*359"/>
  <p:tag name="TABLE_ENDDRAG_RECT" val="208*163*491*359"/>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491*359"/>
  <p:tag name="TABLE_ENDDRAG_RECT" val="208*163*491*359"/>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15610</Words>
  <Application>Microsoft Macintosh PowerPoint</Application>
  <PresentationFormat>Custom</PresentationFormat>
  <Paragraphs>2112</Paragraphs>
  <Slides>255</Slides>
  <Notes>246</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255</vt:i4>
      </vt:variant>
    </vt:vector>
  </HeadingPairs>
  <TitlesOfParts>
    <vt:vector size="265" baseType="lpstr">
      <vt:lpstr>Microsoft YaHei</vt:lpstr>
      <vt:lpstr>Microsoft YaHei</vt:lpstr>
      <vt:lpstr>Source Han Sans K Bold</vt:lpstr>
      <vt:lpstr>字魂105号-简雅黑</vt:lpstr>
      <vt:lpstr>Arial</vt:lpstr>
      <vt:lpstr>Calibri</vt:lpstr>
      <vt:lpstr>Wingdings</vt:lpstr>
      <vt:lpstr>webwppDefTheme</vt:lpstr>
      <vt:lpstr>Office 主题</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Microsoft Office User</cp:lastModifiedBy>
  <cp:revision>696</cp:revision>
  <dcterms:created xsi:type="dcterms:W3CDTF">2020-09-03T07:01:00Z</dcterms:created>
  <dcterms:modified xsi:type="dcterms:W3CDTF">2025-08-31T11:06:12Z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63C0F79200714E7EA81EF37DC47E1C56</vt:lpwstr>
  </property>
</Properties>
</file>