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tags/tag20.xml" ContentType="application/vnd.openxmlformats-officedocument.presentationml.tags+xml"/>
  <Override PartName="/ppt/notesSlides/notesSlide26.xml" ContentType="application/vnd.openxmlformats-officedocument.presentationml.notesSlide+xml"/>
  <Override PartName="/ppt/tags/tag21.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2.xml" ContentType="application/vnd.openxmlformats-officedocument.presentationml.tags+xml"/>
  <Override PartName="/ppt/notesSlides/notesSlide29.xml" ContentType="application/vnd.openxmlformats-officedocument.presentationml.notesSlide+xml"/>
  <Override PartName="/ppt/tags/tag23.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tags/tag2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36.xml" ContentType="application/vnd.openxmlformats-officedocument.presentationml.notesSlide+xml"/>
  <Override PartName="/ppt/tags/tag28.xml" ContentType="application/vnd.openxmlformats-officedocument.presentationml.tags+xml"/>
  <Override PartName="/ppt/notesSlides/notesSlide37.xml" ContentType="application/vnd.openxmlformats-officedocument.presentationml.notesSlide+xml"/>
  <Override PartName="/ppt/tags/tag29.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30.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33.xml" ContentType="application/vnd.openxmlformats-officedocument.presentationml.tags+xml"/>
  <Override PartName="/ppt/notesSlides/notesSlide49.xml" ContentType="application/vnd.openxmlformats-officedocument.presentationml.notesSlide+xml"/>
  <Override PartName="/ppt/tags/tag34.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35.xml" ContentType="application/vnd.openxmlformats-officedocument.presentationml.tags+xml"/>
  <Override PartName="/ppt/notesSlides/notesSlide52.xml" ContentType="application/vnd.openxmlformats-officedocument.presentationml.notesSlide+xml"/>
  <Override PartName="/ppt/tags/tag3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37.xml" ContentType="application/vnd.openxmlformats-officedocument.presentationml.tags+xml"/>
  <Override PartName="/ppt/notesSlides/notesSlide55.xml" ContentType="application/vnd.openxmlformats-officedocument.presentationml.notesSlide+xml"/>
  <Override PartName="/ppt/tags/tag38.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39.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40.xml" ContentType="application/vnd.openxmlformats-officedocument.presentationml.tags+xml"/>
  <Override PartName="/ppt/notesSlides/notesSlide63.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43.xml" ContentType="application/vnd.openxmlformats-officedocument.presentationml.tags+xml"/>
  <Override PartName="/ppt/notesSlides/notesSlide66.xml" ContentType="application/vnd.openxmlformats-officedocument.presentationml.notesSlide+xml"/>
  <Override PartName="/ppt/tags/tag44.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ags/tag45.xml" ContentType="application/vnd.openxmlformats-officedocument.presentationml.tags+xml"/>
  <Override PartName="/ppt/notesSlides/notesSlide69.xml" ContentType="application/vnd.openxmlformats-officedocument.presentationml.notesSlide+xml"/>
  <Override PartName="/ppt/tags/tag46.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75.xml" ContentType="application/vnd.openxmlformats-officedocument.presentationml.notesSlide+xml"/>
  <Override PartName="/ppt/tags/tag49.xml" ContentType="application/vnd.openxmlformats-officedocument.presentationml.tags+xml"/>
  <Override PartName="/ppt/notesSlides/notesSlide76.xml" ContentType="application/vnd.openxmlformats-officedocument.presentationml.notesSlide+xml"/>
  <Override PartName="/ppt/tags/tag50.xml" ContentType="application/vnd.openxmlformats-officedocument.presentationml.tags+xml"/>
  <Override PartName="/ppt/notesSlides/notesSlide77.xml" ContentType="application/vnd.openxmlformats-officedocument.presentationml.notesSlide+xml"/>
  <Override PartName="/ppt/tags/tag51.xml" ContentType="application/vnd.openxmlformats-officedocument.presentationml.tags+xml"/>
  <Override PartName="/ppt/notesSlides/notesSlide7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79.xml" ContentType="application/vnd.openxmlformats-officedocument.presentationml.notesSlide+xml"/>
  <Override PartName="/ppt/tags/tag54.xml" ContentType="application/vnd.openxmlformats-officedocument.presentationml.tags+xml"/>
  <Override PartName="/ppt/notesSlides/notesSlide80.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81.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82.xml" ContentType="application/vnd.openxmlformats-officedocument.presentationml.notesSlide+xml"/>
  <Override PartName="/ppt/tags/tag63.xml" ContentType="application/vnd.openxmlformats-officedocument.presentationml.tags+xml"/>
  <Override PartName="/ppt/notesSlides/notesSlide83.xml" ContentType="application/vnd.openxmlformats-officedocument.presentationml.notesSlide+xml"/>
  <Override PartName="/ppt/tags/tag64.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notesSlides/notesSlide86.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87.xml" ContentType="application/vnd.openxmlformats-officedocument.presentationml.notesSlide+xml"/>
  <Override PartName="/ppt/tags/tag69.xml" ContentType="application/vnd.openxmlformats-officedocument.presentationml.tags+xml"/>
  <Override PartName="/ppt/notesSlides/notesSlide88.xml" ContentType="application/vnd.openxmlformats-officedocument.presentationml.notesSlide+xml"/>
  <Override PartName="/ppt/tags/tag70.xml" ContentType="application/vnd.openxmlformats-officedocument.presentationml.tags+xml"/>
  <Override PartName="/ppt/notesSlides/notesSlide89.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75.xml" ContentType="application/vnd.openxmlformats-officedocument.presentationml.tags+xml"/>
  <Override PartName="/ppt/notesSlides/notesSlide92.xml" ContentType="application/vnd.openxmlformats-officedocument.presentationml.notesSlide+xml"/>
  <Override PartName="/ppt/tags/tag76.xml" ContentType="application/vnd.openxmlformats-officedocument.presentationml.tags+xml"/>
  <Override PartName="/ppt/notesSlides/notesSlide93.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94.xml" ContentType="application/vnd.openxmlformats-officedocument.presentationml.notesSlide+xml"/>
  <Override PartName="/ppt/tags/tag80.xml" ContentType="application/vnd.openxmlformats-officedocument.presentationml.tags+xml"/>
  <Override PartName="/ppt/notesSlides/notesSlide95.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notesSlides/notesSlide96.xml" ContentType="application/vnd.openxmlformats-officedocument.presentationml.notesSlide+xml"/>
  <Override PartName="/ppt/tags/tag83.xml" ContentType="application/vnd.openxmlformats-officedocument.presentationml.tags+xml"/>
  <Override PartName="/ppt/notesSlides/notesSlide97.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notesSlides/notesSlide98.xml" ContentType="application/vnd.openxmlformats-officedocument.presentationml.notesSlide+xml"/>
  <Override PartName="/ppt/tags/tag86.xml" ContentType="application/vnd.openxmlformats-officedocument.presentationml.tags+xml"/>
  <Override PartName="/ppt/notesSlides/notesSlide99.xml" ContentType="application/vnd.openxmlformats-officedocument.presentationml.notesSlide+xml"/>
  <Override PartName="/ppt/tags/tag87.xml" ContentType="application/vnd.openxmlformats-officedocument.presentationml.tags+xml"/>
  <Override PartName="/ppt/notesSlides/notesSlide100.xml" ContentType="application/vnd.openxmlformats-officedocument.presentationml.notesSlide+xml"/>
  <Override PartName="/ppt/tags/tag88.xml" ContentType="application/vnd.openxmlformats-officedocument.presentationml.tags+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103.xml" ContentType="application/vnd.openxmlformats-officedocument.presentationml.notesSlide+xml"/>
  <Override PartName="/ppt/tags/tag91.xml" ContentType="application/vnd.openxmlformats-officedocument.presentationml.tags+xml"/>
  <Override PartName="/ppt/notesSlides/notesSlide104.xml" ContentType="application/vnd.openxmlformats-officedocument.presentationml.notesSlide+xml"/>
  <Override PartName="/ppt/tags/tag92.xml" ContentType="application/vnd.openxmlformats-officedocument.presentationml.tags+xml"/>
  <Override PartName="/ppt/notesSlides/notesSlide105.xml" ContentType="application/vnd.openxmlformats-officedocument.presentationml.notesSlide+xml"/>
  <Override PartName="/ppt/tags/tag93.xml" ContentType="application/vnd.openxmlformats-officedocument.presentationml.tags+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tags/tag94.xml" ContentType="application/vnd.openxmlformats-officedocument.presentationml.tags+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tags/tag95.xml" ContentType="application/vnd.openxmlformats-officedocument.presentationml.tags+xml"/>
  <Override PartName="/ppt/notesSlides/notesSlide110.xml" ContentType="application/vnd.openxmlformats-officedocument.presentationml.notesSlide+xml"/>
  <Override PartName="/ppt/tags/tag96.xml" ContentType="application/vnd.openxmlformats-officedocument.presentationml.tags+xml"/>
  <Override PartName="/ppt/notesSlides/notesSlide111.xml" ContentType="application/vnd.openxmlformats-officedocument.presentationml.notesSlide+xml"/>
  <Override PartName="/ppt/tags/tag97.xml" ContentType="application/vnd.openxmlformats-officedocument.presentationml.tags+xml"/>
  <Override PartName="/ppt/notesSlides/notesSlide112.xml" ContentType="application/vnd.openxmlformats-officedocument.presentationml.notesSlide+xml"/>
  <Override PartName="/ppt/tags/tag98.xml" ContentType="application/vnd.openxmlformats-officedocument.presentationml.tags+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115.xml" ContentType="application/vnd.openxmlformats-officedocument.presentationml.notesSlide+xml"/>
  <Override PartName="/ppt/tags/tag101.xml" ContentType="application/vnd.openxmlformats-officedocument.presentationml.tags+xml"/>
  <Override PartName="/ppt/notesSlides/notesSlide116.xml" ContentType="application/vnd.openxmlformats-officedocument.presentationml.notesSlide+xml"/>
  <Override PartName="/ppt/tags/tag102.xml" ContentType="application/vnd.openxmlformats-officedocument.presentationml.tags+xml"/>
  <Override PartName="/ppt/notesSlides/notesSlide117.xml" ContentType="application/vnd.openxmlformats-officedocument.presentationml.notesSlide+xml"/>
  <Override PartName="/ppt/tags/tag103.xml" ContentType="application/vnd.openxmlformats-officedocument.presentationml.tags+xml"/>
  <Override PartName="/ppt/notesSlides/notesSlide118.xml" ContentType="application/vnd.openxmlformats-officedocument.presentationml.notesSlide+xml"/>
  <Override PartName="/ppt/tags/tag104.xml" ContentType="application/vnd.openxmlformats-officedocument.presentationml.tags+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tags/tag107.xml" ContentType="application/vnd.openxmlformats-officedocument.presentationml.tags+xml"/>
  <Override PartName="/ppt/notesSlides/notesSlide124.xml" ContentType="application/vnd.openxmlformats-officedocument.presentationml.notesSlide+xml"/>
  <Override PartName="/ppt/tags/tag108.xml" ContentType="application/vnd.openxmlformats-officedocument.presentationml.tags+xml"/>
  <Override PartName="/ppt/notesSlides/notesSlide125.xml" ContentType="application/vnd.openxmlformats-officedocument.presentationml.notesSlide+xml"/>
  <Override PartName="/ppt/tags/tag109.xml" ContentType="application/vnd.openxmlformats-officedocument.presentationml.tags+xml"/>
  <Override PartName="/ppt/notesSlides/notesSlide126.xml" ContentType="application/vnd.openxmlformats-officedocument.presentationml.notesSlide+xml"/>
  <Override PartName="/ppt/tags/tag110.xml" ContentType="application/vnd.openxmlformats-officedocument.presentationml.tags+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tags/tag111.xml" ContentType="application/vnd.openxmlformats-officedocument.presentationml.tags+xml"/>
  <Override PartName="/ppt/tags/tag112.xml" ContentType="application/vnd.openxmlformats-officedocument.presentationml.tags+xml"/>
  <Override PartName="/ppt/notesSlides/notesSlide130.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notesSlides/notesSlide131.xml" ContentType="application/vnd.openxmlformats-officedocument.presentationml.notesSlide+xml"/>
  <Override PartName="/ppt/tags/tag115.xml" ContentType="application/vnd.openxmlformats-officedocument.presentationml.tags+xml"/>
  <Override PartName="/ppt/notesSlides/notesSlide132.xml" ContentType="application/vnd.openxmlformats-officedocument.presentationml.notesSlide+xml"/>
  <Override PartName="/ppt/tags/tag116.xml" ContentType="application/vnd.openxmlformats-officedocument.presentationml.tags+xml"/>
  <Override PartName="/ppt/notesSlides/notesSlide133.xml" ContentType="application/vnd.openxmlformats-officedocument.presentationml.notesSlide+xml"/>
  <Override PartName="/ppt/tags/tag117.xml" ContentType="application/vnd.openxmlformats-officedocument.presentationml.tags+xml"/>
  <Override PartName="/ppt/notesSlides/notesSlide134.xml" ContentType="application/vnd.openxmlformats-officedocument.presentationml.notesSlide+xml"/>
  <Override PartName="/ppt/tags/tag118.xml" ContentType="application/vnd.openxmlformats-officedocument.presentationml.tags+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notesSlides/notesSlide137.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notesSlides/notesSlide140.xml" ContentType="application/vnd.openxmlformats-officedocument.presentationml.notesSlide+xml"/>
  <Override PartName="/ppt/tags/tag125.xml" ContentType="application/vnd.openxmlformats-officedocument.presentationml.tags+xml"/>
  <Override PartName="/ppt/notesSlides/notesSlide141.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42.xml" ContentType="application/vnd.openxmlformats-officedocument.presentationml.notesSlide+xml"/>
  <Override PartName="/ppt/tags/tag129.xml" ContentType="application/vnd.openxmlformats-officedocument.presentationml.tags+xml"/>
  <Override PartName="/ppt/notesSlides/notesSlide143.xml" ContentType="application/vnd.openxmlformats-officedocument.presentationml.notesSlide+xml"/>
  <Override PartName="/ppt/tags/tag130.xml" ContentType="application/vnd.openxmlformats-officedocument.presentationml.tags+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tags/tag131.xml" ContentType="application/vnd.openxmlformats-officedocument.presentationml.tags+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tags/tag132.xml" ContentType="application/vnd.openxmlformats-officedocument.presentationml.tags+xml"/>
  <Override PartName="/ppt/notesSlides/notesSlide156.xml" ContentType="application/vnd.openxmlformats-officedocument.presentationml.notesSlide+xml"/>
  <Override PartName="/ppt/tags/tag133.xml" ContentType="application/vnd.openxmlformats-officedocument.presentationml.tags+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notesSlides/notesSlide160.xml" ContentType="application/vnd.openxmlformats-officedocument.presentationml.notesSlide+xml"/>
  <Override PartName="/ppt/tags/tag136.xml" ContentType="application/vnd.openxmlformats-officedocument.presentationml.tags+xml"/>
  <Override PartName="/ppt/notesSlides/notesSlide161.xml" ContentType="application/vnd.openxmlformats-officedocument.presentationml.notesSlide+xml"/>
  <Override PartName="/ppt/tags/tag137.xml" ContentType="application/vnd.openxmlformats-officedocument.presentationml.tags+xml"/>
  <Override PartName="/ppt/notesSlides/notesSlide162.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notesSlides/notesSlide163.xml" ContentType="application/vnd.openxmlformats-officedocument.presentationml.notesSlide+xml"/>
  <Override PartName="/ppt/tags/tag140.xml" ContentType="application/vnd.openxmlformats-officedocument.presentationml.tags+xml"/>
  <Override PartName="/ppt/notesSlides/notesSlide164.xml" ContentType="application/vnd.openxmlformats-officedocument.presentationml.notesSlide+xml"/>
  <Override PartName="/ppt/tags/tag141.xml" ContentType="application/vnd.openxmlformats-officedocument.presentationml.tags+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tags/tag142.xml" ContentType="application/vnd.openxmlformats-officedocument.presentationml.tags+xml"/>
  <Override PartName="/ppt/notesSlides/notesSlide167.xml" ContentType="application/vnd.openxmlformats-officedocument.presentationml.notesSlide+xml"/>
  <Override PartName="/ppt/tags/tag143.xml" ContentType="application/vnd.openxmlformats-officedocument.presentationml.tags+xml"/>
  <Override PartName="/ppt/notesSlides/notesSlide168.xml" ContentType="application/vnd.openxmlformats-officedocument.presentationml.notesSlide+xml"/>
  <Override PartName="/ppt/tags/tag144.xml" ContentType="application/vnd.openxmlformats-officedocument.presentationml.tags+xml"/>
  <Override PartName="/ppt/notesSlides/notesSlide169.xml" ContentType="application/vnd.openxmlformats-officedocument.presentationml.notesSlide+xml"/>
  <Override PartName="/ppt/tags/tag145.xml" ContentType="application/vnd.openxmlformats-officedocument.presentationml.tags+xml"/>
  <Override PartName="/ppt/notesSlides/notesSlide170.xml" ContentType="application/vnd.openxmlformats-officedocument.presentationml.notesSlide+xml"/>
  <Override PartName="/ppt/notesSlides/notesSlide1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225"/>
  </p:notesMasterIdLst>
  <p:handoutMasterIdLst>
    <p:handoutMasterId r:id="rId226"/>
  </p:handoutMasterIdLst>
  <p:sldIdLst>
    <p:sldId id="3300" r:id="rId3"/>
    <p:sldId id="3301" r:id="rId4"/>
    <p:sldId id="3302" r:id="rId5"/>
    <p:sldId id="3303" r:id="rId6"/>
    <p:sldId id="3304" r:id="rId7"/>
    <p:sldId id="3305" r:id="rId8"/>
    <p:sldId id="3306" r:id="rId9"/>
    <p:sldId id="3307" r:id="rId10"/>
    <p:sldId id="3308" r:id="rId11"/>
    <p:sldId id="3309" r:id="rId12"/>
    <p:sldId id="3310" r:id="rId13"/>
    <p:sldId id="3311" r:id="rId14"/>
    <p:sldId id="3312" r:id="rId15"/>
    <p:sldId id="3313" r:id="rId16"/>
    <p:sldId id="3314" r:id="rId17"/>
    <p:sldId id="3315" r:id="rId18"/>
    <p:sldId id="3316" r:id="rId19"/>
    <p:sldId id="3317" r:id="rId20"/>
    <p:sldId id="3318" r:id="rId21"/>
    <p:sldId id="3319" r:id="rId22"/>
    <p:sldId id="3320" r:id="rId23"/>
    <p:sldId id="3321" r:id="rId24"/>
    <p:sldId id="3322" r:id="rId25"/>
    <p:sldId id="3323" r:id="rId26"/>
    <p:sldId id="3324" r:id="rId27"/>
    <p:sldId id="3325" r:id="rId28"/>
    <p:sldId id="3326" r:id="rId29"/>
    <p:sldId id="3327" r:id="rId30"/>
    <p:sldId id="3328" r:id="rId31"/>
    <p:sldId id="3329" r:id="rId32"/>
    <p:sldId id="3330" r:id="rId33"/>
    <p:sldId id="3331" r:id="rId34"/>
    <p:sldId id="3332" r:id="rId35"/>
    <p:sldId id="3333" r:id="rId36"/>
    <p:sldId id="3334" r:id="rId37"/>
    <p:sldId id="3335" r:id="rId38"/>
    <p:sldId id="3336" r:id="rId39"/>
    <p:sldId id="3337" r:id="rId40"/>
    <p:sldId id="3338" r:id="rId41"/>
    <p:sldId id="3339" r:id="rId42"/>
    <p:sldId id="3340" r:id="rId43"/>
    <p:sldId id="3633" r:id="rId44"/>
    <p:sldId id="3342" r:id="rId45"/>
    <p:sldId id="3343" r:id="rId46"/>
    <p:sldId id="3344" r:id="rId47"/>
    <p:sldId id="3345" r:id="rId48"/>
    <p:sldId id="3346" r:id="rId49"/>
    <p:sldId id="3347" r:id="rId50"/>
    <p:sldId id="3348" r:id="rId51"/>
    <p:sldId id="3349" r:id="rId52"/>
    <p:sldId id="3350" r:id="rId53"/>
    <p:sldId id="3351" r:id="rId54"/>
    <p:sldId id="3352" r:id="rId55"/>
    <p:sldId id="3353" r:id="rId56"/>
    <p:sldId id="3354" r:id="rId57"/>
    <p:sldId id="3355" r:id="rId58"/>
    <p:sldId id="3356" r:id="rId59"/>
    <p:sldId id="3357" r:id="rId60"/>
    <p:sldId id="3358" r:id="rId61"/>
    <p:sldId id="3359" r:id="rId62"/>
    <p:sldId id="3360" r:id="rId63"/>
    <p:sldId id="3361" r:id="rId64"/>
    <p:sldId id="3362" r:id="rId65"/>
    <p:sldId id="3363" r:id="rId66"/>
    <p:sldId id="3364" r:id="rId67"/>
    <p:sldId id="3365" r:id="rId68"/>
    <p:sldId id="3366" r:id="rId69"/>
    <p:sldId id="3367" r:id="rId70"/>
    <p:sldId id="3368" r:id="rId71"/>
    <p:sldId id="3369" r:id="rId72"/>
    <p:sldId id="3370" r:id="rId73"/>
    <p:sldId id="3371" r:id="rId74"/>
    <p:sldId id="3372" r:id="rId75"/>
    <p:sldId id="3373" r:id="rId76"/>
    <p:sldId id="3634" r:id="rId77"/>
    <p:sldId id="3375" r:id="rId78"/>
    <p:sldId id="3376" r:id="rId79"/>
    <p:sldId id="3377" r:id="rId80"/>
    <p:sldId id="3378" r:id="rId81"/>
    <p:sldId id="3379" r:id="rId82"/>
    <p:sldId id="3380" r:id="rId83"/>
    <p:sldId id="3381" r:id="rId84"/>
    <p:sldId id="3382" r:id="rId85"/>
    <p:sldId id="3383" r:id="rId86"/>
    <p:sldId id="3384" r:id="rId87"/>
    <p:sldId id="3385" r:id="rId88"/>
    <p:sldId id="3386" r:id="rId89"/>
    <p:sldId id="3387" r:id="rId90"/>
    <p:sldId id="3388" r:id="rId91"/>
    <p:sldId id="3389" r:id="rId92"/>
    <p:sldId id="3390" r:id="rId93"/>
    <p:sldId id="3391" r:id="rId94"/>
    <p:sldId id="3392" r:id="rId95"/>
    <p:sldId id="3393" r:id="rId96"/>
    <p:sldId id="3394" r:id="rId97"/>
    <p:sldId id="3395" r:id="rId98"/>
    <p:sldId id="3396" r:id="rId99"/>
    <p:sldId id="3397" r:id="rId100"/>
    <p:sldId id="3398" r:id="rId101"/>
    <p:sldId id="3399" r:id="rId102"/>
    <p:sldId id="3400" r:id="rId103"/>
    <p:sldId id="3401" r:id="rId104"/>
    <p:sldId id="3402" r:id="rId105"/>
    <p:sldId id="3403" r:id="rId106"/>
    <p:sldId id="3404" r:id="rId107"/>
    <p:sldId id="3514" r:id="rId108"/>
    <p:sldId id="3405" r:id="rId109"/>
    <p:sldId id="3406" r:id="rId110"/>
    <p:sldId id="3407" r:id="rId111"/>
    <p:sldId id="3408" r:id="rId112"/>
    <p:sldId id="3409" r:id="rId113"/>
    <p:sldId id="3410" r:id="rId114"/>
    <p:sldId id="3523" r:id="rId115"/>
    <p:sldId id="3515" r:id="rId116"/>
    <p:sldId id="3516" r:id="rId117"/>
    <p:sldId id="3517" r:id="rId118"/>
    <p:sldId id="3518" r:id="rId119"/>
    <p:sldId id="3411" r:id="rId120"/>
    <p:sldId id="3412" r:id="rId121"/>
    <p:sldId id="3413" r:id="rId122"/>
    <p:sldId id="3414" r:id="rId123"/>
    <p:sldId id="3415" r:id="rId124"/>
    <p:sldId id="3416" r:id="rId125"/>
    <p:sldId id="3417" r:id="rId126"/>
    <p:sldId id="3418" r:id="rId127"/>
    <p:sldId id="3419" r:id="rId128"/>
    <p:sldId id="3420" r:id="rId129"/>
    <p:sldId id="3421" r:id="rId130"/>
    <p:sldId id="3422" r:id="rId131"/>
    <p:sldId id="3423" r:id="rId132"/>
    <p:sldId id="3424" r:id="rId133"/>
    <p:sldId id="3425" r:id="rId134"/>
    <p:sldId id="3427" r:id="rId135"/>
    <p:sldId id="3428" r:id="rId136"/>
    <p:sldId id="3429" r:id="rId137"/>
    <p:sldId id="3430" r:id="rId138"/>
    <p:sldId id="3431" r:id="rId139"/>
    <p:sldId id="3432" r:id="rId140"/>
    <p:sldId id="3433" r:id="rId141"/>
    <p:sldId id="3434" r:id="rId142"/>
    <p:sldId id="3435" r:id="rId143"/>
    <p:sldId id="3436" r:id="rId144"/>
    <p:sldId id="3437" r:id="rId145"/>
    <p:sldId id="3438" r:id="rId146"/>
    <p:sldId id="3439" r:id="rId147"/>
    <p:sldId id="3440" r:id="rId148"/>
    <p:sldId id="3441" r:id="rId149"/>
    <p:sldId id="3442" r:id="rId150"/>
    <p:sldId id="3443" r:id="rId151"/>
    <p:sldId id="3444" r:id="rId152"/>
    <p:sldId id="3445" r:id="rId153"/>
    <p:sldId id="3446" r:id="rId154"/>
    <p:sldId id="3447" r:id="rId155"/>
    <p:sldId id="3448" r:id="rId156"/>
    <p:sldId id="3449" r:id="rId157"/>
    <p:sldId id="3450" r:id="rId158"/>
    <p:sldId id="3451" r:id="rId159"/>
    <p:sldId id="3452" r:id="rId160"/>
    <p:sldId id="3453" r:id="rId161"/>
    <p:sldId id="3454" r:id="rId162"/>
    <p:sldId id="3455" r:id="rId163"/>
    <p:sldId id="3456" r:id="rId164"/>
    <p:sldId id="3457" r:id="rId165"/>
    <p:sldId id="3458" r:id="rId166"/>
    <p:sldId id="3459" r:id="rId167"/>
    <p:sldId id="3460" r:id="rId168"/>
    <p:sldId id="3461" r:id="rId169"/>
    <p:sldId id="3462" r:id="rId170"/>
    <p:sldId id="3463" r:id="rId171"/>
    <p:sldId id="3464" r:id="rId172"/>
    <p:sldId id="3465" r:id="rId173"/>
    <p:sldId id="3466" r:id="rId174"/>
    <p:sldId id="3467" r:id="rId175"/>
    <p:sldId id="3468" r:id="rId176"/>
    <p:sldId id="3469" r:id="rId177"/>
    <p:sldId id="3470" r:id="rId178"/>
    <p:sldId id="3471" r:id="rId179"/>
    <p:sldId id="3472" r:id="rId180"/>
    <p:sldId id="3525" r:id="rId181"/>
    <p:sldId id="3526" r:id="rId182"/>
    <p:sldId id="3524" r:id="rId183"/>
    <p:sldId id="3473" r:id="rId184"/>
    <p:sldId id="3474" r:id="rId185"/>
    <p:sldId id="3475" r:id="rId186"/>
    <p:sldId id="3476" r:id="rId187"/>
    <p:sldId id="3477" r:id="rId188"/>
    <p:sldId id="3478" r:id="rId189"/>
    <p:sldId id="3479" r:id="rId190"/>
    <p:sldId id="3480" r:id="rId191"/>
    <p:sldId id="3481" r:id="rId192"/>
    <p:sldId id="3482" r:id="rId193"/>
    <p:sldId id="3483" r:id="rId194"/>
    <p:sldId id="3484" r:id="rId195"/>
    <p:sldId id="3485" r:id="rId196"/>
    <p:sldId id="3486" r:id="rId197"/>
    <p:sldId id="3487" r:id="rId198"/>
    <p:sldId id="3488" r:id="rId199"/>
    <p:sldId id="3489" r:id="rId200"/>
    <p:sldId id="3490" r:id="rId201"/>
    <p:sldId id="3491" r:id="rId202"/>
    <p:sldId id="3492" r:id="rId203"/>
    <p:sldId id="3493" r:id="rId204"/>
    <p:sldId id="3494" r:id="rId205"/>
    <p:sldId id="3495" r:id="rId206"/>
    <p:sldId id="3496" r:id="rId207"/>
    <p:sldId id="3497" r:id="rId208"/>
    <p:sldId id="3498" r:id="rId209"/>
    <p:sldId id="3499" r:id="rId210"/>
    <p:sldId id="3500" r:id="rId211"/>
    <p:sldId id="3501" r:id="rId212"/>
    <p:sldId id="3502" r:id="rId213"/>
    <p:sldId id="3503" r:id="rId214"/>
    <p:sldId id="3504" r:id="rId215"/>
    <p:sldId id="3505" r:id="rId216"/>
    <p:sldId id="3506" r:id="rId217"/>
    <p:sldId id="3507" r:id="rId218"/>
    <p:sldId id="3508" r:id="rId219"/>
    <p:sldId id="3509" r:id="rId220"/>
    <p:sldId id="3510" r:id="rId221"/>
    <p:sldId id="3511" r:id="rId222"/>
    <p:sldId id="3512" r:id="rId223"/>
    <p:sldId id="3513" r:id="rId224"/>
  </p:sldIdLst>
  <p:sldSz cx="12190413" cy="6859588"/>
  <p:notesSz cx="6858000" cy="9144000"/>
  <p:custDataLst>
    <p:tags r:id="rId227"/>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59">
          <p15:clr>
            <a:srgbClr val="A4A3A4"/>
          </p15:clr>
        </p15:guide>
        <p15:guide id="2" pos="664">
          <p15:clr>
            <a:srgbClr val="A4A3A4"/>
          </p15:clr>
        </p15:guide>
        <p15:guide id="3" pos="6424">
          <p15:clr>
            <a:srgbClr val="A4A3A4"/>
          </p15:clr>
        </p15:guide>
      </p15:sldGuideLst>
    </p:ext>
    <p:ext uri="{2D200454-40CA-4A62-9FC3-DE9A4176ACB9}">
      <p15:notesGuideLst xmlns:p15="http://schemas.microsoft.com/office/powerpoint/2012/main">
        <p15:guide id="1" orient="horz" pos="3278">
          <p15:clr>
            <a:srgbClr val="A4A3A4"/>
          </p15:clr>
        </p15:guide>
        <p15:guide id="2" pos="21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薛蒙蒙" initials="xmm" lastIdx="1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FF0000"/>
    <a:srgbClr val="595959"/>
    <a:srgbClr val="FFCA08"/>
    <a:srgbClr val="76C0DD"/>
    <a:srgbClr val="FAFAFA"/>
    <a:srgbClr val="F2F2F2"/>
    <a:srgbClr val="006BBC"/>
    <a:srgbClr val="0075CC"/>
    <a:srgbClr val="008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868" autoAdjust="0"/>
    <p:restoredTop sz="94660" autoAdjust="0"/>
  </p:normalViewPr>
  <p:slideViewPr>
    <p:cSldViewPr>
      <p:cViewPr varScale="1">
        <p:scale>
          <a:sx n="127" d="100"/>
          <a:sy n="127" d="100"/>
        </p:scale>
        <p:origin x="296" y="176"/>
      </p:cViewPr>
      <p:guideLst>
        <p:guide orient="horz" pos="2459"/>
        <p:guide pos="664"/>
        <p:guide pos="64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3278"/>
        <p:guide pos="2105"/>
      </p:guideLst>
    </p:cSldViewPr>
  </p:notesViewPr>
  <p:gridSpacing cx="72000" cy="720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slide" Target="slides/slide203.xml"/><Relationship Id="rId226" Type="http://schemas.openxmlformats.org/officeDocument/2006/relationships/handoutMaster" Target="handoutMasters/handout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16" Type="http://schemas.openxmlformats.org/officeDocument/2006/relationships/slide" Target="slides/slide214.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slide" Target="slides/slide204.xml"/><Relationship Id="rId227" Type="http://schemas.openxmlformats.org/officeDocument/2006/relationships/tags" Target="tags/tag1.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217" Type="http://schemas.openxmlformats.org/officeDocument/2006/relationships/slide" Target="slides/slide215.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openxmlformats.org/officeDocument/2006/relationships/slide" Target="slides/slide205.xml"/><Relationship Id="rId228" Type="http://schemas.openxmlformats.org/officeDocument/2006/relationships/commentAuthors" Target="commentAuthors.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18" Type="http://schemas.openxmlformats.org/officeDocument/2006/relationships/slide" Target="slides/slide216.xml"/><Relationship Id="rId24" Type="http://schemas.openxmlformats.org/officeDocument/2006/relationships/slide" Target="slides/slide22.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31" Type="http://schemas.openxmlformats.org/officeDocument/2006/relationships/slide" Target="slides/slide129.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208" Type="http://schemas.openxmlformats.org/officeDocument/2006/relationships/slide" Target="slides/slide206.xml"/><Relationship Id="rId229" Type="http://schemas.openxmlformats.org/officeDocument/2006/relationships/presProps" Target="presProps.xml"/><Relationship Id="rId14" Type="http://schemas.openxmlformats.org/officeDocument/2006/relationships/slide" Target="slides/slide12.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8" Type="http://schemas.openxmlformats.org/officeDocument/2006/relationships/slide" Target="slides/slide6.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219" Type="http://schemas.openxmlformats.org/officeDocument/2006/relationships/slide" Target="slides/slide217.xml"/><Relationship Id="rId230" Type="http://schemas.openxmlformats.org/officeDocument/2006/relationships/viewProps" Target="viewProps.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209" Type="http://schemas.openxmlformats.org/officeDocument/2006/relationships/slide" Target="slides/slide207.xml"/><Relationship Id="rId190" Type="http://schemas.openxmlformats.org/officeDocument/2006/relationships/slide" Target="slides/slide188.xml"/><Relationship Id="rId204" Type="http://schemas.openxmlformats.org/officeDocument/2006/relationships/slide" Target="slides/slide202.xml"/><Relationship Id="rId220" Type="http://schemas.openxmlformats.org/officeDocument/2006/relationships/slide" Target="slides/slide218.xml"/><Relationship Id="rId225"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10" Type="http://schemas.openxmlformats.org/officeDocument/2006/relationships/slide" Target="slides/slide208.xml"/><Relationship Id="rId215" Type="http://schemas.openxmlformats.org/officeDocument/2006/relationships/slide" Target="slides/slide213.xml"/><Relationship Id="rId26" Type="http://schemas.openxmlformats.org/officeDocument/2006/relationships/slide" Target="slides/slide24.xml"/><Relationship Id="rId231" Type="http://schemas.openxmlformats.org/officeDocument/2006/relationships/theme" Target="theme/theme1.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221" Type="http://schemas.openxmlformats.org/officeDocument/2006/relationships/slide" Target="slides/slide219.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11" Type="http://schemas.openxmlformats.org/officeDocument/2006/relationships/slide" Target="slides/slide209.xml"/><Relationship Id="rId232" Type="http://schemas.openxmlformats.org/officeDocument/2006/relationships/tableStyles" Target="tableStyles.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222" Type="http://schemas.openxmlformats.org/officeDocument/2006/relationships/slide" Target="slides/slide220.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12" Type="http://schemas.openxmlformats.org/officeDocument/2006/relationships/slide" Target="slides/slide210.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slide" Target="slides/slide200.xml"/><Relationship Id="rId223" Type="http://schemas.openxmlformats.org/officeDocument/2006/relationships/slide" Target="slides/slide221.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13" Type="http://schemas.openxmlformats.org/officeDocument/2006/relationships/slide" Target="slides/slide211.xml"/><Relationship Id="rId2" Type="http://schemas.openxmlformats.org/officeDocument/2006/relationships/slideMaster" Target="slideMasters/slideMaster2.xml"/><Relationship Id="rId29" Type="http://schemas.openxmlformats.org/officeDocument/2006/relationships/slide" Target="slides/slide27.xml"/><Relationship Id="rId40" Type="http://schemas.openxmlformats.org/officeDocument/2006/relationships/slide" Target="slides/slide38.xml"/><Relationship Id="rId115" Type="http://schemas.openxmlformats.org/officeDocument/2006/relationships/slide" Target="slides/slide113.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99" Type="http://schemas.openxmlformats.org/officeDocument/2006/relationships/slide" Target="slides/slide197.xml"/><Relationship Id="rId203" Type="http://schemas.openxmlformats.org/officeDocument/2006/relationships/slide" Target="slides/slide201.xml"/><Relationship Id="rId19" Type="http://schemas.openxmlformats.org/officeDocument/2006/relationships/slide" Target="slides/slide17.xml"/><Relationship Id="rId224" Type="http://schemas.openxmlformats.org/officeDocument/2006/relationships/slide" Target="slides/slide222.xml"/><Relationship Id="rId30" Type="http://schemas.openxmlformats.org/officeDocument/2006/relationships/slide" Target="slides/slide2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189" Type="http://schemas.openxmlformats.org/officeDocument/2006/relationships/slide" Target="slides/slide187.xml"/><Relationship Id="rId3" Type="http://schemas.openxmlformats.org/officeDocument/2006/relationships/slide" Target="slides/slide1.xml"/><Relationship Id="rId214" Type="http://schemas.openxmlformats.org/officeDocument/2006/relationships/slide" Target="slides/slide2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2025/10/17</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2025/10/17</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136</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138</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139</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140</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141</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142</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143</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144</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146</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148</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150</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151</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153</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154</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155</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156</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158</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159</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162</a:t>
            </a:fld>
            <a:endParaRPr lang="zh-CN" alt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163</a:t>
            </a:fld>
            <a:endParaRPr lang="zh-CN" alt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164</a:t>
            </a:fld>
            <a:endParaRPr lang="zh-CN" alt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165</a:t>
            </a:fld>
            <a:endParaRPr lang="zh-CN" alt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166</a:t>
            </a:fld>
            <a:endParaRPr lang="zh-CN" alt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167</a:t>
            </a:fld>
            <a:endParaRPr lang="zh-CN" alt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168</a:t>
            </a:fld>
            <a:endParaRPr lang="zh-CN" alt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169</a:t>
            </a:fld>
            <a:endParaRPr lang="zh-CN" alt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170</a:t>
            </a:fld>
            <a:endParaRPr lang="zh-CN" alt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172</a:t>
            </a:fld>
            <a:endParaRPr lang="zh-CN" alt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173</a:t>
            </a:fld>
            <a:endParaRPr lang="zh-CN" alt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174</a:t>
            </a:fld>
            <a:endParaRPr lang="zh-CN" alt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175</a:t>
            </a:fld>
            <a:endParaRPr lang="zh-CN" alt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176</a:t>
            </a:fld>
            <a:endParaRPr lang="zh-CN" alt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177</a:t>
            </a:fld>
            <a:endParaRPr lang="zh-CN" alt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178</a:t>
            </a:fld>
            <a:endParaRPr lang="zh-CN" alt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181</a:t>
            </a:fld>
            <a:endParaRPr lang="zh-CN" alt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183</a:t>
            </a:fld>
            <a:endParaRPr lang="zh-CN" alt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185</a:t>
            </a:fld>
            <a:endParaRPr lang="zh-CN" alt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186</a:t>
            </a:fld>
            <a:endParaRPr lang="zh-CN" alt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188</a:t>
            </a:fld>
            <a:endParaRPr lang="zh-CN" alt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189</a:t>
            </a:fld>
            <a:endParaRPr lang="zh-CN" alt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191</a:t>
            </a:fld>
            <a:endParaRPr lang="zh-CN" alt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192</a:t>
            </a:fld>
            <a:endParaRPr lang="zh-CN" alt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193</a:t>
            </a:fld>
            <a:endParaRPr lang="zh-CN" alt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194</a:t>
            </a:fld>
            <a:endParaRPr lang="zh-CN" alt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196</a:t>
            </a:fld>
            <a:endParaRPr lang="zh-CN" alt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198</a:t>
            </a:fld>
            <a:endParaRPr lang="zh-CN" alt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199</a:t>
            </a:fld>
            <a:endParaRPr lang="zh-CN" alt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200</a:t>
            </a:fld>
            <a:endParaRPr lang="zh-CN" alt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201</a:t>
            </a:fld>
            <a:endParaRPr lang="zh-CN" alt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202</a:t>
            </a:fld>
            <a:endParaRPr lang="zh-CN" alt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203</a:t>
            </a:fld>
            <a:endParaRPr lang="zh-CN" alt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204</a:t>
            </a:fld>
            <a:endParaRPr lang="zh-CN" alt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205</a:t>
            </a:fld>
            <a:endParaRPr lang="zh-CN" alt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206</a:t>
            </a:fld>
            <a:endParaRPr lang="zh-CN" alt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208</a:t>
            </a:fld>
            <a:endParaRPr lang="zh-CN" alt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209</a:t>
            </a:fld>
            <a:endParaRPr lang="zh-CN" alt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211</a:t>
            </a:fld>
            <a:endParaRPr lang="zh-CN" alt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212</a:t>
            </a:fld>
            <a:endParaRPr lang="zh-CN" alt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213</a:t>
            </a:fld>
            <a:endParaRPr lang="zh-CN" alt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214</a:t>
            </a:fld>
            <a:endParaRPr lang="zh-CN" alt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215</a:t>
            </a:fld>
            <a:endParaRPr lang="zh-CN" alt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217</a:t>
            </a:fld>
            <a:endParaRPr lang="zh-CN" alt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218</a:t>
            </a:fld>
            <a:endParaRPr lang="zh-CN" alt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221</a:t>
            </a:fld>
            <a:endParaRPr lang="zh-CN" alt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222</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118</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121</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123</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126</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131</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2025/10/17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2025/10/17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2025/10/17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2025/10/17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2025/10/17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2025/10/17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2025/10/17</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2025/10/17</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0.xml"/><Relationship Id="rId1" Type="http://schemas.openxmlformats.org/officeDocument/2006/relationships/tags" Target="../tags/tag58.xml"/><Relationship Id="rId4" Type="http://schemas.openxmlformats.org/officeDocument/2006/relationships/image" Target="../media/image3.png"/></Relationships>
</file>

<file path=ppt/slides/_rels/slide10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9.xml"/><Relationship Id="rId1" Type="http://schemas.openxmlformats.org/officeDocument/2006/relationships/vmlDrawing" Target="../drawings/vmlDrawing4.vml"/><Relationship Id="rId5" Type="http://schemas.openxmlformats.org/officeDocument/2006/relationships/image" Target="../media/image27.wmf"/><Relationship Id="rId4" Type="http://schemas.openxmlformats.org/officeDocument/2006/relationships/oleObject" Target="../embeddings/oleObject4.bin"/></Relationships>
</file>

<file path=ppt/slides/_rels/slide10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0.xml"/><Relationship Id="rId1" Type="http://schemas.openxmlformats.org/officeDocument/2006/relationships/vmlDrawing" Target="../drawings/vmlDrawing5.vml"/><Relationship Id="rId5" Type="http://schemas.openxmlformats.org/officeDocument/2006/relationships/image" Target="../media/image27.wmf"/><Relationship Id="rId4" Type="http://schemas.openxmlformats.org/officeDocument/2006/relationships/oleObject" Target="../embeddings/oleObject5.bin"/></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82.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0.xml"/><Relationship Id="rId1" Type="http://schemas.openxmlformats.org/officeDocument/2006/relationships/tags" Target="../tags/tag63.xml"/><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4.xml"/><Relationship Id="rId1" Type="http://schemas.openxmlformats.org/officeDocument/2006/relationships/vmlDrawing" Target="../drawings/vmlDrawing6.vml"/><Relationship Id="rId5" Type="http://schemas.openxmlformats.org/officeDocument/2006/relationships/image" Target="../media/image28.wmf"/><Relationship Id="rId4" Type="http://schemas.openxmlformats.org/officeDocument/2006/relationships/oleObject" Target="../embeddings/oleObject6.bin"/></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9.xml"/></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notesSlide" Target="../notesSlides/notesSlide8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87.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0.xml"/><Relationship Id="rId1" Type="http://schemas.openxmlformats.org/officeDocument/2006/relationships/tags" Target="../tags/tag69.xml"/><Relationship Id="rId4" Type="http://schemas.openxmlformats.org/officeDocument/2006/relationships/image" Target="../media/image3.png"/></Relationships>
</file>

<file path=ppt/slides/_rels/slide1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0.xml"/><Relationship Id="rId1" Type="http://schemas.openxmlformats.org/officeDocument/2006/relationships/tags" Target="../tags/tag70.xml"/></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2.xml"/><Relationship Id="rId1" Type="http://schemas.openxmlformats.org/officeDocument/2006/relationships/tags" Target="../tags/tag71.xml"/></Relationships>
</file>

<file path=ppt/slides/_rels/slide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0.xml"/><Relationship Id="rId1" Type="http://schemas.openxmlformats.org/officeDocument/2006/relationships/tags" Target="../tags/tag73.xml"/></Relationships>
</file>

<file path=ppt/slides/_rels/slide1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0.xml"/><Relationship Id="rId1" Type="http://schemas.openxmlformats.org/officeDocument/2006/relationships/tags" Target="../tags/tag74.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9.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0.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0.xml"/><Relationship Id="rId1" Type="http://schemas.openxmlformats.org/officeDocument/2006/relationships/tags" Target="../tags/tag75.xml"/><Relationship Id="rId4" Type="http://schemas.openxmlformats.org/officeDocument/2006/relationships/image" Target="../media/image3.png"/></Relationships>
</file>

<file path=ppt/slides/_rels/slide1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10.xml"/><Relationship Id="rId1" Type="http://schemas.openxmlformats.org/officeDocument/2006/relationships/tags" Target="../tags/tag76.xml"/></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0.xml"/><Relationship Id="rId1" Type="http://schemas.openxmlformats.org/officeDocument/2006/relationships/tags" Target="../tags/tag77.xm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9.xml"/><Relationship Id="rId1" Type="http://schemas.openxmlformats.org/officeDocument/2006/relationships/tags" Target="../tags/tag78.xml"/><Relationship Id="rId4" Type="http://schemas.openxmlformats.org/officeDocument/2006/relationships/notesSlide" Target="../notesSlides/notesSlide94.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10.xml"/><Relationship Id="rId1" Type="http://schemas.openxmlformats.org/officeDocument/2006/relationships/tags" Target="../tags/tag80.xml"/><Relationship Id="rId4" Type="http://schemas.openxmlformats.org/officeDocument/2006/relationships/image" Target="../media/image3.png"/></Relationships>
</file>

<file path=ppt/slides/_rels/slide1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0.xml"/><Relationship Id="rId1" Type="http://schemas.openxmlformats.org/officeDocument/2006/relationships/tags" Target="../tags/tag8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0.xml"/><Relationship Id="rId1" Type="http://schemas.openxmlformats.org/officeDocument/2006/relationships/tags" Target="../tags/tag82.xml"/><Relationship Id="rId4" Type="http://schemas.openxmlformats.org/officeDocument/2006/relationships/image" Target="../media/image3.png"/></Relationships>
</file>

<file path=ppt/slides/_rels/slide1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10.xml"/><Relationship Id="rId1" Type="http://schemas.openxmlformats.org/officeDocument/2006/relationships/tags" Target="../tags/tag83.xml"/></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5.xml"/><Relationship Id="rId1" Type="http://schemas.openxmlformats.org/officeDocument/2006/relationships/tags" Target="../tags/tag84.xml"/><Relationship Id="rId4" Type="http://schemas.openxmlformats.org/officeDocument/2006/relationships/notesSlide" Target="../notesSlides/notesSlide98.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0.xml"/><Relationship Id="rId1" Type="http://schemas.openxmlformats.org/officeDocument/2006/relationships/tags" Target="../tags/tag86.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10.xml"/><Relationship Id="rId1" Type="http://schemas.openxmlformats.org/officeDocument/2006/relationships/tags" Target="../tags/tag87.xml"/><Relationship Id="rId4" Type="http://schemas.openxmlformats.org/officeDocument/2006/relationships/image" Target="../media/image3.png"/></Relationships>
</file>

<file path=ppt/slides/_rels/slide1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0.xml"/><Relationship Id="rId1" Type="http://schemas.openxmlformats.org/officeDocument/2006/relationships/tags" Target="../tags/tag88.xml"/></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xml"/><Relationship Id="rId1" Type="http://schemas.openxmlformats.org/officeDocument/2006/relationships/tags" Target="../tags/tag3.xml"/></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103.xml"/></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10.xml"/><Relationship Id="rId1" Type="http://schemas.openxmlformats.org/officeDocument/2006/relationships/tags" Target="../tags/tag91.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0.xml"/><Relationship Id="rId1" Type="http://schemas.openxmlformats.org/officeDocument/2006/relationships/tags" Target="../tags/tag92.xm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10.xml"/><Relationship Id="rId1" Type="http://schemas.openxmlformats.org/officeDocument/2006/relationships/tags" Target="../tags/tag93.xml"/><Relationship Id="rId4" Type="http://schemas.openxmlformats.org/officeDocument/2006/relationships/image" Target="../media/image3.png"/></Relationships>
</file>

<file path=ppt/slides/_rels/slide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7.xml"/><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10.xml"/><Relationship Id="rId1" Type="http://schemas.openxmlformats.org/officeDocument/2006/relationships/tags" Target="../tags/tag94.xml"/></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10.xml"/><Relationship Id="rId1" Type="http://schemas.openxmlformats.org/officeDocument/2006/relationships/tags" Target="../tags/tag95.xml"/><Relationship Id="rId4" Type="http://schemas.openxmlformats.org/officeDocument/2006/relationships/image" Target="../media/image3.png"/></Relationships>
</file>

<file path=ppt/slides/_rels/slide1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10.xml"/><Relationship Id="rId1" Type="http://schemas.openxmlformats.org/officeDocument/2006/relationships/tags" Target="../tags/tag9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5.xml"/><Relationship Id="rId4" Type="http://schemas.openxmlformats.org/officeDocument/2006/relationships/image" Target="../media/image3.png"/></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10.xml"/><Relationship Id="rId1" Type="http://schemas.openxmlformats.org/officeDocument/2006/relationships/tags" Target="../tags/tag97.xml"/><Relationship Id="rId4" Type="http://schemas.openxmlformats.org/officeDocument/2006/relationships/image" Target="../media/image3.png"/></Relationships>
</file>

<file path=ppt/slides/_rels/slide1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0.xml"/><Relationship Id="rId1" Type="http://schemas.openxmlformats.org/officeDocument/2006/relationships/tags" Target="../tags/tag98.xml"/></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notesSlide" Target="../notesSlides/notesSlide115.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10.xml"/><Relationship Id="rId1" Type="http://schemas.openxmlformats.org/officeDocument/2006/relationships/tags" Target="../tags/tag101.xml"/><Relationship Id="rId4" Type="http://schemas.openxmlformats.org/officeDocument/2006/relationships/image" Target="../media/image3.png"/></Relationships>
</file>

<file path=ppt/slides/_rels/slide1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10.xml"/><Relationship Id="rId1" Type="http://schemas.openxmlformats.org/officeDocument/2006/relationships/tags" Target="../tags/tag10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10.xml"/><Relationship Id="rId1" Type="http://schemas.openxmlformats.org/officeDocument/2006/relationships/tags" Target="../tags/tag10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0.xml"/><Relationship Id="rId1" Type="http://schemas.openxmlformats.org/officeDocument/2006/relationships/tags" Target="../tags/tag6.xml"/></Relationships>
</file>

<file path=ppt/slides/_rels/slide1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10.xml"/><Relationship Id="rId1" Type="http://schemas.openxmlformats.org/officeDocument/2006/relationships/tags" Target="../tags/tag10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9.xml"/></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0.xml"/><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06.xml"/><Relationship Id="rId1" Type="http://schemas.openxmlformats.org/officeDocument/2006/relationships/tags" Target="../tags/tag105.xml"/><Relationship Id="rId4" Type="http://schemas.openxmlformats.org/officeDocument/2006/relationships/notesSlide" Target="../notesSlides/notesSlide12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10.xml"/><Relationship Id="rId1" Type="http://schemas.openxmlformats.org/officeDocument/2006/relationships/tags" Target="../tags/tag107.xml"/><Relationship Id="rId4" Type="http://schemas.openxmlformats.org/officeDocument/2006/relationships/image" Target="../media/image3.png"/></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10.xml"/><Relationship Id="rId1" Type="http://schemas.openxmlformats.org/officeDocument/2006/relationships/tags" Target="../tags/tag108.xml"/><Relationship Id="rId4" Type="http://schemas.openxmlformats.org/officeDocument/2006/relationships/image" Target="../media/image40.png"/></Relationships>
</file>

<file path=ppt/slides/_rels/slide168.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10.xml"/><Relationship Id="rId1" Type="http://schemas.openxmlformats.org/officeDocument/2006/relationships/tags" Target="../tags/tag109.xml"/><Relationship Id="rId4" Type="http://schemas.openxmlformats.org/officeDocument/2006/relationships/image" Target="../media/image3.png"/></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10.xml"/><Relationship Id="rId1" Type="http://schemas.openxmlformats.org/officeDocument/2006/relationships/tags" Target="../tags/tag110.xml"/><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8.xml"/><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12.xml"/><Relationship Id="rId1" Type="http://schemas.openxmlformats.org/officeDocument/2006/relationships/tags" Target="../tags/tag111.xml"/><Relationship Id="rId4" Type="http://schemas.openxmlformats.org/officeDocument/2006/relationships/notesSlide" Target="../notesSlides/notesSlide130.xml"/></Relationships>
</file>

<file path=ppt/slides/_rels/slide17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14.xml"/><Relationship Id="rId1" Type="http://schemas.openxmlformats.org/officeDocument/2006/relationships/tags" Target="../tags/tag113.xml"/><Relationship Id="rId4" Type="http://schemas.openxmlformats.org/officeDocument/2006/relationships/notesSlide" Target="../notesSlides/notesSlide131.xml"/></Relationships>
</file>

<file path=ppt/slides/_rels/slide174.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10.xml"/><Relationship Id="rId1" Type="http://schemas.openxmlformats.org/officeDocument/2006/relationships/tags" Target="../tags/tag115.xml"/><Relationship Id="rId4" Type="http://schemas.openxmlformats.org/officeDocument/2006/relationships/image" Target="../media/image3.png"/></Relationships>
</file>

<file path=ppt/slides/_rels/slide175.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10.xml"/><Relationship Id="rId1" Type="http://schemas.openxmlformats.org/officeDocument/2006/relationships/tags" Target="../tags/tag116.xml"/><Relationship Id="rId4" Type="http://schemas.openxmlformats.org/officeDocument/2006/relationships/image" Target="../media/image42.png"/></Relationships>
</file>

<file path=ppt/slides/_rels/slide176.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10.xml"/><Relationship Id="rId1" Type="http://schemas.openxmlformats.org/officeDocument/2006/relationships/tags" Target="../tags/tag117.xml"/><Relationship Id="rId4" Type="http://schemas.openxmlformats.org/officeDocument/2006/relationships/image" Target="../media/image3.png"/></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10.xml"/><Relationship Id="rId1" Type="http://schemas.openxmlformats.org/officeDocument/2006/relationships/tags" Target="../tags/tag118.xml"/><Relationship Id="rId4" Type="http://schemas.openxmlformats.org/officeDocument/2006/relationships/image" Target="../media/image43.png"/></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0.xml"/><Relationship Id="rId1" Type="http://schemas.openxmlformats.org/officeDocument/2006/relationships/tags" Target="../tags/tag119.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9.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2.xml"/><Relationship Id="rId1" Type="http://schemas.openxmlformats.org/officeDocument/2006/relationships/tags" Target="../tags/tag121.xml"/><Relationship Id="rId4" Type="http://schemas.openxmlformats.org/officeDocument/2006/relationships/notesSlide" Target="../notesSlides/notesSlide138.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0.xml"/></Relationships>
</file>

<file path=ppt/slides/_rels/slide18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4.xml"/><Relationship Id="rId1" Type="http://schemas.openxmlformats.org/officeDocument/2006/relationships/tags" Target="../tags/tag123.xml"/><Relationship Id="rId4" Type="http://schemas.openxmlformats.org/officeDocument/2006/relationships/notesSlide" Target="../notesSlides/notesSlide140.xml"/></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10.xml"/><Relationship Id="rId1" Type="http://schemas.openxmlformats.org/officeDocument/2006/relationships/tags" Target="../tags/tag125.xml"/><Relationship Id="rId4" Type="http://schemas.openxmlformats.org/officeDocument/2006/relationships/image" Target="../media/image3.png"/></Relationships>
</file>

<file path=ppt/slides/_rels/slide18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10.xml"/><Relationship Id="rId1" Type="http://schemas.openxmlformats.org/officeDocument/2006/relationships/tags" Target="../tags/tag126.xml"/></Relationships>
</file>

<file path=ppt/slides/_rels/slide18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28.xml"/><Relationship Id="rId1" Type="http://schemas.openxmlformats.org/officeDocument/2006/relationships/tags" Target="../tags/tag127.xml"/><Relationship Id="rId4" Type="http://schemas.openxmlformats.org/officeDocument/2006/relationships/notesSlide" Target="../notesSlides/notesSlide142.xml"/></Relationships>
</file>

<file path=ppt/slides/_rels/slide189.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10.xml"/><Relationship Id="rId1" Type="http://schemas.openxmlformats.org/officeDocument/2006/relationships/tags" Target="../tags/tag12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9.xml"/><Relationship Id="rId1" Type="http://schemas.openxmlformats.org/officeDocument/2006/relationships/tags" Target="../tags/tag8.xml"/><Relationship Id="rId4" Type="http://schemas.openxmlformats.org/officeDocument/2006/relationships/notesSlide" Target="../notesSlides/notesSlide11.xml"/></Relationships>
</file>

<file path=ppt/slides/_rels/slide19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10.xml"/><Relationship Id="rId1" Type="http://schemas.openxmlformats.org/officeDocument/2006/relationships/tags" Target="../tags/tag130.xml"/></Relationships>
</file>

<file path=ppt/slides/_rels/slide19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4.xml"/><Relationship Id="rId1" Type="http://schemas.openxmlformats.org/officeDocument/2006/relationships/slideLayout" Target="../slideLayouts/slideLayout10.xml"/><Relationship Id="rId4" Type="http://schemas.openxmlformats.org/officeDocument/2006/relationships/image" Target="../media/image12.svg"/></Relationships>
</file>

<file path=ppt/slides/_rels/slide19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5.xml"/><Relationship Id="rId1" Type="http://schemas.openxmlformats.org/officeDocument/2006/relationships/slideLayout" Target="../slideLayouts/slideLayout10.xml"/><Relationship Id="rId4" Type="http://schemas.openxmlformats.org/officeDocument/2006/relationships/image" Target="../media/image12.svg"/></Relationships>
</file>

<file path=ppt/slides/_rels/slide19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6.xml"/><Relationship Id="rId1" Type="http://schemas.openxmlformats.org/officeDocument/2006/relationships/slideLayout" Target="../slideLayouts/slideLayout10.xml"/><Relationship Id="rId4" Type="http://schemas.openxmlformats.org/officeDocument/2006/relationships/image" Target="../media/image12.svg"/></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9.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8.xml"/><Relationship Id="rId1" Type="http://schemas.openxmlformats.org/officeDocument/2006/relationships/slideLayout" Target="../slideLayouts/slideLayout10.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10.xml"/><Relationship Id="rId1" Type="http://schemas.openxmlformats.org/officeDocument/2006/relationships/tags" Target="../tags/tag131.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10.xml"/><Relationship Id="rId1" Type="http://schemas.openxmlformats.org/officeDocument/2006/relationships/tags" Target="../tags/tag132.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10.xml"/><Relationship Id="rId1" Type="http://schemas.openxmlformats.org/officeDocument/2006/relationships/tags" Target="../tags/tag133.xml"/></Relationships>
</file>

<file path=ppt/slides/_rels/slide2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8.xml"/><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notesSlide" Target="../notesSlides/notesSlide160.xml"/></Relationships>
</file>

<file path=ppt/slides/_rels/slide209.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10.xml"/><Relationship Id="rId1" Type="http://schemas.openxmlformats.org/officeDocument/2006/relationships/tags" Target="../tags/tag136.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2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slideLayout" Target="../slideLayouts/slideLayout10.xml"/><Relationship Id="rId1" Type="http://schemas.openxmlformats.org/officeDocument/2006/relationships/tags" Target="../tags/tag137.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notesSlide" Target="../notesSlides/notesSlide163.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10.xml"/><Relationship Id="rId1" Type="http://schemas.openxmlformats.org/officeDocument/2006/relationships/tags" Target="../tags/tag140.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10.xml"/><Relationship Id="rId1" Type="http://schemas.openxmlformats.org/officeDocument/2006/relationships/tags" Target="../tags/tag141.xml"/><Relationship Id="rId4" Type="http://schemas.openxmlformats.org/officeDocument/2006/relationships/image" Target="../media/image3.png"/></Relationships>
</file>

<file path=ppt/slides/_rels/slide2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6.xml"/><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10.xml"/><Relationship Id="rId1" Type="http://schemas.openxmlformats.org/officeDocument/2006/relationships/tags" Target="../tags/tag142.xml"/></Relationships>
</file>

<file path=ppt/slides/_rels/slide2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7.xml"/><Relationship Id="rId1" Type="http://schemas.openxmlformats.org/officeDocument/2006/relationships/slideLayout" Target="../slideLayouts/slideLayout10.xml"/></Relationships>
</file>

<file path=ppt/slides/_rels/slide218.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10.xml"/><Relationship Id="rId1" Type="http://schemas.openxmlformats.org/officeDocument/2006/relationships/tags" Target="../tags/tag143.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69.xml"/><Relationship Id="rId2" Type="http://schemas.openxmlformats.org/officeDocument/2006/relationships/slideLayout" Target="../slideLayouts/slideLayout10.xml"/><Relationship Id="rId1" Type="http://schemas.openxmlformats.org/officeDocument/2006/relationships/tags" Target="../tags/tag144.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22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10.xml"/><Relationship Id="rId1" Type="http://schemas.openxmlformats.org/officeDocument/2006/relationships/tags" Target="../tags/tag145.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0.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13.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14.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15.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0.xml"/><Relationship Id="rId1" Type="http://schemas.openxmlformats.org/officeDocument/2006/relationships/tags" Target="../tags/tag16.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17.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18.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19.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20.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21.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2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23.xm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24.xml"/><Relationship Id="rId6" Type="http://schemas.openxmlformats.org/officeDocument/2006/relationships/image" Target="../media/image3.png"/><Relationship Id="rId5" Type="http://schemas.openxmlformats.org/officeDocument/2006/relationships/image" Target="../media/image12.sv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25.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3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0.xml"/><Relationship Id="rId1" Type="http://schemas.openxmlformats.org/officeDocument/2006/relationships/tags" Target="../tags/tag29.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30.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46.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0.xml"/><Relationship Id="rId1" Type="http://schemas.openxmlformats.org/officeDocument/2006/relationships/tags" Target="../tags/tag33.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34.xml"/><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35.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36.xml"/><Relationship Id="rId4" Type="http://schemas.openxmlformats.org/officeDocument/2006/relationships/image" Target="../media/image18.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3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0.xml"/><Relationship Id="rId1" Type="http://schemas.openxmlformats.org/officeDocument/2006/relationships/tags" Target="../tags/tag38.xml"/><Relationship Id="rId4" Type="http://schemas.openxmlformats.org/officeDocument/2006/relationships/image" Target="../media/image19.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tags" Target="../tags/tag39.xml"/><Relationship Id="rId4" Type="http://schemas.openxmlformats.org/officeDocument/2006/relationships/image" Target="../media/image20.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0.xml"/><Relationship Id="rId1" Type="http://schemas.openxmlformats.org/officeDocument/2006/relationships/tags" Target="../tags/tag40.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6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0.xml"/><Relationship Id="rId1" Type="http://schemas.openxmlformats.org/officeDocument/2006/relationships/tags" Target="../tags/tag43.xml"/><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0.xml"/><Relationship Id="rId1" Type="http://schemas.openxmlformats.org/officeDocument/2006/relationships/tags" Target="../tags/tag44.xml"/><Relationship Id="rId4" Type="http://schemas.openxmlformats.org/officeDocument/2006/relationships/image" Target="../media/image21.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0.xml"/><Relationship Id="rId1" Type="http://schemas.openxmlformats.org/officeDocument/2006/relationships/tags" Target="../tags/tag45.xml"/><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0.xml"/><Relationship Id="rId1" Type="http://schemas.openxmlformats.org/officeDocument/2006/relationships/tags" Target="../tags/tag46.xml"/><Relationship Id="rId4" Type="http://schemas.openxmlformats.org/officeDocument/2006/relationships/image" Target="../media/image22.png"/></Relationships>
</file>

<file path=ppt/slides/_rels/slide8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75.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0.xml"/><Relationship Id="rId1" Type="http://schemas.openxmlformats.org/officeDocument/2006/relationships/tags" Target="../tags/tag49.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0.xml"/><Relationship Id="rId1" Type="http://schemas.openxmlformats.org/officeDocument/2006/relationships/tags" Target="../tags/tag50.xml"/><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0.xml"/><Relationship Id="rId1" Type="http://schemas.openxmlformats.org/officeDocument/2006/relationships/tags" Target="../tags/tag51.xml"/></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3.xml"/><Relationship Id="rId1" Type="http://schemas.openxmlformats.org/officeDocument/2006/relationships/tags" Target="../tags/tag52.xml"/><Relationship Id="rId4" Type="http://schemas.openxmlformats.org/officeDocument/2006/relationships/notesSlide" Target="../notesSlides/notesSlide79.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0.xml"/><Relationship Id="rId1" Type="http://schemas.openxmlformats.org/officeDocument/2006/relationships/tags" Target="../tags/tag54.xml"/><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5.xml"/><Relationship Id="rId1" Type="http://schemas.openxmlformats.org/officeDocument/2006/relationships/vmlDrawing" Target="../drawings/vmlDrawing2.vml"/><Relationship Id="rId5" Type="http://schemas.openxmlformats.org/officeDocument/2006/relationships/image" Target="../media/image25.wmf"/><Relationship Id="rId4" Type="http://schemas.openxmlformats.org/officeDocument/2006/relationships/oleObject" Target="../embeddings/oleObject2.bin"/></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6.xml"/><Relationship Id="rId1" Type="http://schemas.openxmlformats.org/officeDocument/2006/relationships/vmlDrawing" Target="../drawings/vmlDrawing3.vml"/><Relationship Id="rId5" Type="http://schemas.openxmlformats.org/officeDocument/2006/relationships/image" Target="../media/image26.wmf"/><Relationship Id="rId4" Type="http://schemas.openxmlformats.org/officeDocument/2006/relationships/oleObject" Target="../embeddings/oleObject3.bin"/></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504662" y="2534497"/>
            <a:ext cx="7406544" cy="783590"/>
          </a:xfrm>
          <a:prstGeom prst="rect">
            <a:avLst/>
          </a:prstGeom>
          <a:noFill/>
        </p:spPr>
        <p:txBody>
          <a:bodyPr wrap="square" rtlCol="0">
            <a:spAutoFit/>
          </a:bodyPr>
          <a:lstStyle/>
          <a:p>
            <a:pPr algn="ct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6</a:t>
            </a: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Java API</a:t>
            </a:r>
          </a:p>
        </p:txBody>
      </p:sp>
      <p:sp>
        <p:nvSpPr>
          <p:cNvPr id="4" name="Rectangle 4"/>
          <p:cNvSpPr txBox="1">
            <a:spLocks noChangeArrowheads="1"/>
          </p:cNvSpPr>
          <p:nvPr/>
        </p:nvSpPr>
        <p:spPr>
          <a:xfrm>
            <a:off x="2279207" y="3861435"/>
            <a:ext cx="792000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基础入门（第</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3</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版）</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6.1.1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238250" y="1324610"/>
            <a:ext cx="9026525" cy="101473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每个字符串常量都可以当作一个String类的对象使用，因此字符串常量可以直接调用String类中提供的API，示例代码如下</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en-US" sz="2000" b="1">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2407285" y="3394075"/>
            <a:ext cx="7126605" cy="999490"/>
          </a:xfrm>
          <a:prstGeom prst="rect">
            <a:avLst/>
          </a:prstGeom>
        </p:spPr>
      </p:pic>
      <p:sp>
        <p:nvSpPr>
          <p:cNvPr id="8" name="矩形 7"/>
          <p:cNvSpPr/>
          <p:nvPr/>
        </p:nvSpPr>
        <p:spPr>
          <a:xfrm>
            <a:off x="2542540" y="3712845"/>
            <a:ext cx="6795770" cy="36195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len = "Hello World".</a:t>
            </a:r>
            <a:r>
              <a:rPr lang="en-US" altLang="zh-CN" sz="16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length()</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//len为11，即字符串包含字符的个数 </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6.3.2 Random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4"/>
          <a:stretch>
            <a:fillRect/>
          </a:stretch>
        </p:blipFill>
        <p:spPr>
          <a:xfrm>
            <a:off x="2045335" y="2136775"/>
            <a:ext cx="8099425" cy="2969895"/>
          </a:xfrm>
          <a:prstGeom prst="rect">
            <a:avLst/>
          </a:prstGeom>
        </p:spPr>
      </p:pic>
      <p:sp>
        <p:nvSpPr>
          <p:cNvPr id="5" name="文本框 4"/>
          <p:cNvSpPr txBox="1"/>
          <p:nvPr/>
        </p:nvSpPr>
        <p:spPr>
          <a:xfrm>
            <a:off x="2167255" y="2136775"/>
            <a:ext cx="7802245" cy="279717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import java.util.Random;</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Example17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Random r = new Random(13); // 创建对象时传入种子</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随机产生10个[0,100)之间的整数</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x = 0; x &lt; 10; x++)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System.out.println(r.nextInt(100));</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4"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6" name="文本框 5"/>
          <p:cNvSpPr txBox="1"/>
          <p:nvPr/>
        </p:nvSpPr>
        <p:spPr>
          <a:xfrm>
            <a:off x="3133090" y="1083310"/>
            <a:ext cx="8148320" cy="553085"/>
          </a:xfrm>
          <a:prstGeom prst="rect">
            <a:avLst/>
          </a:prstGeom>
          <a:noFill/>
        </p:spPr>
        <p:txBody>
          <a:bodyPr wrap="square" rtlCol="0">
            <a:spAutoFit/>
          </a:bodyPr>
          <a:lstStyle/>
          <a:p>
            <a:pPr algn="l"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cs typeface="+mn-ea"/>
              </a:rPr>
              <a:t>下面通过一个案例</a:t>
            </a:r>
            <a:r>
              <a:rPr lang="zh-CN" sz="2000" dirty="0">
                <a:solidFill>
                  <a:srgbClr val="595959"/>
                </a:solidFill>
                <a:latin typeface="微软雅黑" panose="020B0503020204020204" pitchFamily="34" charset="-122"/>
                <a:ea typeface="微软雅黑" panose="020B0503020204020204" pitchFamily="34" charset="-122"/>
                <a:cs typeface="+mn-ea"/>
              </a:rPr>
              <a:t>使用</a:t>
            </a:r>
            <a:r>
              <a:rPr lang="zh-CN" sz="2000" dirty="0">
                <a:solidFill>
                  <a:srgbClr val="1369B2"/>
                </a:solidFill>
                <a:latin typeface="微软雅黑" panose="020B0503020204020204" pitchFamily="34" charset="-122"/>
                <a:ea typeface="微软雅黑" panose="020B0503020204020204" pitchFamily="34" charset="-122"/>
                <a:cs typeface="+mn-ea"/>
              </a:rPr>
              <a:t>有参构造</a:t>
            </a:r>
            <a:r>
              <a:rPr lang="zh-CN" sz="2000" dirty="0">
                <a:solidFill>
                  <a:srgbClr val="595959"/>
                </a:solidFill>
                <a:latin typeface="微软雅黑" panose="020B0503020204020204" pitchFamily="34" charset="-122"/>
                <a:ea typeface="微软雅黑" panose="020B0503020204020204" pitchFamily="34" charset="-122"/>
                <a:cs typeface="+mn-ea"/>
              </a:rPr>
              <a:t>方法产生</a:t>
            </a:r>
            <a:r>
              <a:rPr lang="zh-CN" sz="2000" dirty="0">
                <a:solidFill>
                  <a:srgbClr val="1369B2"/>
                </a:solidFill>
                <a:latin typeface="微软雅黑" panose="020B0503020204020204" pitchFamily="34" charset="-122"/>
                <a:ea typeface="微软雅黑" panose="020B0503020204020204" pitchFamily="34" charset="-122"/>
                <a:cs typeface="+mn-ea"/>
              </a:rPr>
              <a:t>随机数</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6.3.2 Random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graphicFrame>
        <p:nvGraphicFramePr>
          <p:cNvPr id="5" name="对象 4"/>
          <p:cNvGraphicFramePr>
            <a:graphicFrameLocks noChangeAspect="1"/>
          </p:cNvGraphicFramePr>
          <p:nvPr/>
        </p:nvGraphicFramePr>
        <p:xfrm>
          <a:off x="3582035" y="1881505"/>
          <a:ext cx="4966837" cy="3060000"/>
        </p:xfrm>
        <a:graphic>
          <a:graphicData uri="http://schemas.openxmlformats.org/presentationml/2006/ole">
            <mc:AlternateContent xmlns:mc="http://schemas.openxmlformats.org/markup-compatibility/2006">
              <mc:Choice xmlns:v="urn:schemas-microsoft-com:vml" Requires="v">
                <p:oleObj spid="_x0000_s6148" r:id="rId4" imgW="4591050" imgH="2828925" progId="Paint.Picture">
                  <p:embed/>
                </p:oleObj>
              </mc:Choice>
              <mc:Fallback>
                <p:oleObj r:id="rId4" imgW="4591050" imgH="2828925" progId="Paint.Picture">
                  <p:embed/>
                  <p:pic>
                    <p:nvPicPr>
                      <p:cNvPr id="0" name="图片 6"/>
                      <p:cNvPicPr/>
                      <p:nvPr/>
                    </p:nvPicPr>
                    <p:blipFill>
                      <a:blip r:embed="rId5"/>
                      <a:stretch>
                        <a:fillRect/>
                      </a:stretch>
                    </p:blipFill>
                    <p:spPr>
                      <a:xfrm>
                        <a:off x="3582035" y="1881505"/>
                        <a:ext cx="4966837" cy="3060000"/>
                      </a:xfrm>
                      <a:prstGeom prst="rect">
                        <a:avLst/>
                      </a:prstGeom>
                    </p:spPr>
                  </p:pic>
                </p:oleObj>
              </mc:Fallback>
            </mc:AlternateContent>
          </a:graphicData>
        </a:graphic>
      </p:graphicFrame>
      <p:sp>
        <p:nvSpPr>
          <p:cNvPr id="3" name="Chevron 3"/>
          <p:cNvSpPr/>
          <p:nvPr>
            <p:custDataLst>
              <p:tags r:id="rId2"/>
            </p:custDataLst>
          </p:nvPr>
        </p:nvSpPr>
        <p:spPr>
          <a:xfrm>
            <a:off x="1054100" y="1092200"/>
            <a:ext cx="189166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8" name="文本框 7"/>
          <p:cNvSpPr txBox="1"/>
          <p:nvPr/>
        </p:nvSpPr>
        <p:spPr>
          <a:xfrm>
            <a:off x="3509010" y="1106170"/>
            <a:ext cx="6278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第一次运行代码，控制台显示的运行结果如下图所示。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6.3.2 Random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graphicFrame>
        <p:nvGraphicFramePr>
          <p:cNvPr id="5" name="对象 4"/>
          <p:cNvGraphicFramePr>
            <a:graphicFrameLocks noChangeAspect="1"/>
          </p:cNvGraphicFramePr>
          <p:nvPr/>
        </p:nvGraphicFramePr>
        <p:xfrm>
          <a:off x="3509010" y="2025015"/>
          <a:ext cx="4966837" cy="3060000"/>
        </p:xfrm>
        <a:graphic>
          <a:graphicData uri="http://schemas.openxmlformats.org/presentationml/2006/ole">
            <mc:AlternateContent xmlns:mc="http://schemas.openxmlformats.org/markup-compatibility/2006">
              <mc:Choice xmlns:v="urn:schemas-microsoft-com:vml" Requires="v">
                <p:oleObj spid="_x0000_s7172" r:id="rId4" imgW="4591050" imgH="2828925" progId="Paint.Picture">
                  <p:embed/>
                </p:oleObj>
              </mc:Choice>
              <mc:Fallback>
                <p:oleObj r:id="rId4" imgW="4591050" imgH="2828925" progId="Paint.Picture">
                  <p:embed/>
                  <p:pic>
                    <p:nvPicPr>
                      <p:cNvPr id="0" name="图片 6"/>
                      <p:cNvPicPr/>
                      <p:nvPr/>
                    </p:nvPicPr>
                    <p:blipFill>
                      <a:blip r:embed="rId5"/>
                      <a:stretch>
                        <a:fillRect/>
                      </a:stretch>
                    </p:blipFill>
                    <p:spPr>
                      <a:xfrm>
                        <a:off x="3509010" y="2025015"/>
                        <a:ext cx="4966837" cy="3060000"/>
                      </a:xfrm>
                      <a:prstGeom prst="rect">
                        <a:avLst/>
                      </a:prstGeom>
                    </p:spPr>
                  </p:pic>
                </p:oleObj>
              </mc:Fallback>
            </mc:AlternateContent>
          </a:graphicData>
        </a:graphic>
      </p:graphicFrame>
      <p:sp>
        <p:nvSpPr>
          <p:cNvPr id="3" name="Chevron 3"/>
          <p:cNvSpPr/>
          <p:nvPr>
            <p:custDataLst>
              <p:tags r:id="rId2"/>
            </p:custDataLst>
          </p:nvPr>
        </p:nvSpPr>
        <p:spPr>
          <a:xfrm>
            <a:off x="1054100" y="1092200"/>
            <a:ext cx="18757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9" name="文本框 8"/>
          <p:cNvSpPr txBox="1"/>
          <p:nvPr/>
        </p:nvSpPr>
        <p:spPr>
          <a:xfrm>
            <a:off x="3509010" y="1106170"/>
            <a:ext cx="6278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第二次运行代码，控制台显示的运行结果如下图所示。</a:t>
            </a:r>
          </a:p>
        </p:txBody>
      </p:sp>
      <p:sp>
        <p:nvSpPr>
          <p:cNvPr id="10" name="文本框 9"/>
          <p:cNvSpPr txBox="1"/>
          <p:nvPr/>
        </p:nvSpPr>
        <p:spPr>
          <a:xfrm>
            <a:off x="1143635" y="5407025"/>
            <a:ext cx="9865995" cy="1014730"/>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由两次运行结果可知，当创建Random类对象时，如果指定了相同的种子，则每个对象产生的随机数序列相同。</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6.3.2 Random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文本框 2"/>
          <p:cNvSpPr txBox="1"/>
          <p:nvPr/>
        </p:nvSpPr>
        <p:spPr>
          <a:xfrm>
            <a:off x="4082415" y="892175"/>
            <a:ext cx="7275830" cy="1476375"/>
          </a:xfrm>
          <a:prstGeom prst="rect">
            <a:avLst/>
          </a:prstGeom>
          <a:noFill/>
          <a:ln w="9525">
            <a:noFill/>
          </a:ln>
        </p:spPr>
        <p:txBody>
          <a:bodyPr wrap="square">
            <a:spAutoFit/>
          </a:bodyPr>
          <a:lstStyle/>
          <a:p>
            <a:pPr indent="0" algn="l"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Random类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提供了更多的</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来生成</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随机数</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，不仅可以生成整数类型的随机数，还可以生成浮点类型的随机数。Random类的常用方法，如</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下表</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所示。</a:t>
            </a:r>
          </a:p>
        </p:txBody>
      </p:sp>
      <p:sp>
        <p:nvSpPr>
          <p:cNvPr id="4" name="Chevron 3"/>
          <p:cNvSpPr/>
          <p:nvPr>
            <p:custDataLst>
              <p:tags r:id="rId1"/>
            </p:custDataLst>
          </p:nvPr>
        </p:nvSpPr>
        <p:spPr>
          <a:xfrm>
            <a:off x="1054100" y="1307465"/>
            <a:ext cx="30283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253023" y="1447424"/>
            <a:ext cx="2731135" cy="398780"/>
          </a:xfrm>
          <a:prstGeom prst="rect">
            <a:avLst/>
          </a:prstGeom>
          <a:noFill/>
        </p:spPr>
        <p:txBody>
          <a:bodyPr wrap="none" rtlCol="0">
            <a:spAutoFit/>
          </a:bodyPr>
          <a:lstStyle/>
          <a:p>
            <a:pPr algn="l"/>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Random</a:t>
            </a:r>
            <a:r>
              <a:rPr lang="zh-CN" altLang="en-US" sz="2000" dirty="0">
                <a:solidFill>
                  <a:srgbClr val="1369B2"/>
                </a:solidFill>
                <a:latin typeface="微软雅黑" panose="020B0503020204020204" pitchFamily="34" charset="-122"/>
                <a:ea typeface="微软雅黑" panose="020B0503020204020204" pitchFamily="34" charset="-122"/>
              </a:rPr>
              <a:t>类的常用方法</a:t>
            </a:r>
          </a:p>
        </p:txBody>
      </p:sp>
      <p:graphicFrame>
        <p:nvGraphicFramePr>
          <p:cNvPr id="15" name="表格 14"/>
          <p:cNvGraphicFramePr>
            <a:graphicFrameLocks noGrp="1"/>
          </p:cNvGraphicFramePr>
          <p:nvPr>
            <p:custDataLst>
              <p:tags r:id="rId2"/>
            </p:custDataLst>
          </p:nvPr>
        </p:nvGraphicFramePr>
        <p:xfrm>
          <a:off x="1670357" y="2487454"/>
          <a:ext cx="9208135" cy="3855720"/>
        </p:xfrm>
        <a:graphic>
          <a:graphicData uri="http://schemas.openxmlformats.org/drawingml/2006/table">
            <a:tbl>
              <a:tblPr>
                <a:tableStyleId>{7DF18680-E054-41AD-8BC1-D1AEF772440D}</a:tableStyleId>
              </a:tblPr>
              <a:tblGrid>
                <a:gridCol w="3627120">
                  <a:extLst>
                    <a:ext uri="{9D8B030D-6E8A-4147-A177-3AD203B41FA5}">
                      <a16:colId xmlns:a16="http://schemas.microsoft.com/office/drawing/2014/main" val="20000"/>
                    </a:ext>
                  </a:extLst>
                </a:gridCol>
                <a:gridCol w="558101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519430">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boolean nextBoolean()</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随机生成boolean类型的随机数</a:t>
                      </a:r>
                    </a:p>
                  </a:txBody>
                  <a:tcPr marL="68580" marR="68580" marT="0" marB="0" anchor="ctr">
                    <a:solidFill>
                      <a:srgbClr val="F2F2F2"/>
                    </a:solidFill>
                  </a:tcPr>
                </a:tc>
                <a:extLst>
                  <a:ext uri="{0D108BD9-81ED-4DB2-BD59-A6C34878D82A}">
                    <a16:rowId xmlns:a16="http://schemas.microsoft.com/office/drawing/2014/main" val="10001"/>
                  </a:ext>
                </a:extLst>
              </a:tr>
              <a:tr h="56324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double nextDouble()</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随机生成double类型的随机数</a:t>
                      </a:r>
                    </a:p>
                  </a:txBody>
                  <a:tcPr marL="68580" marR="68580" marT="0" marB="0" anchor="ctr">
                    <a:solidFill>
                      <a:srgbClr val="F2F2F2"/>
                    </a:solidFill>
                  </a:tcPr>
                </a:tc>
                <a:extLst>
                  <a:ext uri="{0D108BD9-81ED-4DB2-BD59-A6C34878D82A}">
                    <a16:rowId xmlns:a16="http://schemas.microsoft.com/office/drawing/2014/main" val="10002"/>
                  </a:ext>
                </a:extLst>
              </a:tr>
              <a:tr h="563245">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float nextFloat()</a:t>
                      </a:r>
                    </a:p>
                  </a:txBody>
                  <a:tcPr marL="68580" marR="68580" marT="0" marB="0" anchor="ctr">
                    <a:solidFill>
                      <a:srgbClr val="F2F2F2"/>
                    </a:solidFill>
                  </a:tcPr>
                </a:tc>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随机生成float类型的随机数</a:t>
                      </a:r>
                    </a:p>
                  </a:txBody>
                  <a:tcPr marL="68580" marR="68580" marT="0" marB="0" anchor="ctr">
                    <a:solidFill>
                      <a:srgbClr val="F2F2F2"/>
                    </a:solidFill>
                  </a:tcPr>
                </a:tc>
                <a:extLst>
                  <a:ext uri="{0D108BD9-81ED-4DB2-BD59-A6C34878D82A}">
                    <a16:rowId xmlns:a16="http://schemas.microsoft.com/office/drawing/2014/main" val="10003"/>
                  </a:ext>
                </a:extLst>
              </a:tr>
              <a:tr h="563245">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long nextLong()</a:t>
                      </a:r>
                    </a:p>
                  </a:txBody>
                  <a:tcPr marL="68580" marR="68580" marT="0" marB="0" anchor="ctr">
                    <a:solidFill>
                      <a:srgbClr val="F2F2F2"/>
                    </a:solidFill>
                  </a:tcPr>
                </a:tc>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随机生成long类型的随机数</a:t>
                      </a:r>
                    </a:p>
                  </a:txBody>
                  <a:tcPr marL="68580" marR="68580" marT="0" marB="0" anchor="ctr">
                    <a:solidFill>
                      <a:srgbClr val="F2F2F2"/>
                    </a:solidFill>
                  </a:tcPr>
                </a:tc>
                <a:extLst>
                  <a:ext uri="{0D108BD9-81ED-4DB2-BD59-A6C34878D82A}">
                    <a16:rowId xmlns:a16="http://schemas.microsoft.com/office/drawing/2014/main" val="10004"/>
                  </a:ext>
                </a:extLst>
              </a:tr>
              <a:tr h="563245">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int nextInt()</a:t>
                      </a:r>
                    </a:p>
                  </a:txBody>
                  <a:tcPr marL="68580" marR="68580" marT="0" marB="0" anchor="ctr">
                    <a:solidFill>
                      <a:srgbClr val="F2F2F2"/>
                    </a:solidFill>
                  </a:tcPr>
                </a:tc>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随机生成int类型的随机数</a:t>
                      </a:r>
                    </a:p>
                  </a:txBody>
                  <a:tcPr marL="68580" marR="68580" marT="0" marB="0" anchor="ctr">
                    <a:solidFill>
                      <a:srgbClr val="F2F2F2"/>
                    </a:solidFill>
                  </a:tcPr>
                </a:tc>
                <a:extLst>
                  <a:ext uri="{0D108BD9-81ED-4DB2-BD59-A6C34878D82A}">
                    <a16:rowId xmlns:a16="http://schemas.microsoft.com/office/drawing/2014/main" val="10005"/>
                  </a:ext>
                </a:extLst>
              </a:tr>
              <a:tr h="563245">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int nextInt(int n)</a:t>
                      </a:r>
                    </a:p>
                  </a:txBody>
                  <a:tcPr marL="68580" marR="68580" marT="0" marB="0" anchor="ctr">
                    <a:solidFill>
                      <a:srgbClr val="F2F2F2"/>
                    </a:solidFill>
                  </a:tcPr>
                </a:tc>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随机生成[0~n)之间int类型的随机数</a:t>
                      </a: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6.3.2 Random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4"/>
          <a:stretch>
            <a:fillRect/>
          </a:stretch>
        </p:blipFill>
        <p:spPr>
          <a:xfrm>
            <a:off x="2093595" y="2102485"/>
            <a:ext cx="8004175" cy="3338195"/>
          </a:xfrm>
          <a:prstGeom prst="rect">
            <a:avLst/>
          </a:prstGeom>
        </p:spPr>
      </p:pic>
      <p:sp>
        <p:nvSpPr>
          <p:cNvPr id="5" name="文本框 4"/>
          <p:cNvSpPr txBox="1"/>
          <p:nvPr/>
        </p:nvSpPr>
        <p:spPr>
          <a:xfrm>
            <a:off x="2320290" y="2102485"/>
            <a:ext cx="7550150" cy="333819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import java.util.Random;</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Example18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Random r = new Random(); // 创建Random实例对象</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System.out.println("生成boolean类型的随机数: " + r.</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nextBoolean</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System.out.println("生成float类型的随机数: " + r.</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nextFloat</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System.out.println("生成double类型的随机数:" + r.</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nextDouble</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System.out.println("生成int类型的随机数:" + r.</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nextInt</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System.out.println("生成0~100之间int类型的随机数:" +r.</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nextInt(100)</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System.out.println("生成long类型的随机数:" + r.</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nextLong</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7"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119755" y="1132840"/>
            <a:ext cx="8148320" cy="553085"/>
          </a:xfrm>
          <a:prstGeom prst="rect">
            <a:avLst/>
          </a:prstGeom>
          <a:noFill/>
        </p:spPr>
        <p:txBody>
          <a:bodyPr wrap="square" rtlCol="0">
            <a:spAutoFit/>
          </a:bodyPr>
          <a:lstStyle/>
          <a:p>
            <a:pPr algn="l"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cs typeface="+mn-ea"/>
              </a:rPr>
              <a:t>下面通过一个案例</a:t>
            </a:r>
            <a:r>
              <a:rPr lang="zh-CN" sz="2000" dirty="0">
                <a:solidFill>
                  <a:srgbClr val="595959"/>
                </a:solidFill>
                <a:latin typeface="微软雅黑" panose="020B0503020204020204" pitchFamily="34" charset="-122"/>
                <a:ea typeface="微软雅黑" panose="020B0503020204020204" pitchFamily="34" charset="-122"/>
                <a:cs typeface="+mn-ea"/>
              </a:rPr>
              <a:t>学习Random类的常用方法</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6.3.2 Random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graphicFrame>
        <p:nvGraphicFramePr>
          <p:cNvPr id="3" name="对象 2"/>
          <p:cNvGraphicFramePr>
            <a:graphicFrameLocks noChangeAspect="1"/>
          </p:cNvGraphicFramePr>
          <p:nvPr/>
        </p:nvGraphicFramePr>
        <p:xfrm>
          <a:off x="2641600" y="2204720"/>
          <a:ext cx="6578182" cy="2880000"/>
        </p:xfrm>
        <a:graphic>
          <a:graphicData uri="http://schemas.openxmlformats.org/presentationml/2006/ole">
            <mc:AlternateContent xmlns:mc="http://schemas.openxmlformats.org/markup-compatibility/2006">
              <mc:Choice xmlns:v="urn:schemas-microsoft-com:vml" Requires="v">
                <p:oleObj spid="_x0000_s8196" r:id="rId4" imgW="4591050" imgH="2009775" progId="Paint.Picture">
                  <p:embed/>
                </p:oleObj>
              </mc:Choice>
              <mc:Fallback>
                <p:oleObj r:id="rId4" imgW="4591050" imgH="2009775" progId="Paint.Picture">
                  <p:embed/>
                  <p:pic>
                    <p:nvPicPr>
                      <p:cNvPr id="0" name="图片 3"/>
                      <p:cNvPicPr/>
                      <p:nvPr/>
                    </p:nvPicPr>
                    <p:blipFill>
                      <a:blip r:embed="rId5"/>
                      <a:stretch>
                        <a:fillRect/>
                      </a:stretch>
                    </p:blipFill>
                    <p:spPr>
                      <a:xfrm>
                        <a:off x="2641600" y="2204720"/>
                        <a:ext cx="6578182" cy="2880000"/>
                      </a:xfrm>
                      <a:prstGeom prst="rect">
                        <a:avLst/>
                      </a:prstGeom>
                    </p:spPr>
                  </p:pic>
                </p:oleObj>
              </mc:Fallback>
            </mc:AlternateContent>
          </a:graphicData>
        </a:graphic>
      </p:graphicFrame>
      <p:sp>
        <p:nvSpPr>
          <p:cNvPr id="5" name="Chevron 3"/>
          <p:cNvSpPr/>
          <p:nvPr>
            <p:custDataLst>
              <p:tags r:id="rId2"/>
            </p:custDataLst>
          </p:nvPr>
        </p:nvSpPr>
        <p:spPr>
          <a:xfrm>
            <a:off x="1054100" y="1092200"/>
            <a:ext cx="19519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9" name="文本框 8"/>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826510" y="3014345"/>
            <a:ext cx="8101965" cy="768350"/>
          </a:xfrm>
          <a:prstGeom prst="rect">
            <a:avLst/>
          </a:prstGeom>
          <a:noFill/>
        </p:spPr>
        <p:txBody>
          <a:bodyPr wrap="square" lIns="91443" tIns="45720" rIns="91443" bIns="45720" rtlCol="0">
            <a:spAutoFit/>
          </a:bodyPr>
          <a:lstStyle/>
          <a:p>
            <a:r>
              <a:rPr lang="zh-CN" altLang="en-US" sz="4400" b="1" dirty="0">
                <a:solidFill>
                  <a:srgbClr val="595959"/>
                </a:solidFill>
                <a:latin typeface="微软雅黑" panose="020B0503020204020204" pitchFamily="34" charset="-122"/>
                <a:ea typeface="微软雅黑" panose="020B0503020204020204" pitchFamily="34" charset="-122"/>
                <a:cs typeface="+mn-ea"/>
                <a:sym typeface="+mn-lt"/>
              </a:rPr>
              <a:t>BigInteger类与BigDecimal类</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6.4.1 BigInteger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183505" cy="1043940"/>
            <a:chOff x="8472" y="5316"/>
            <a:chExt cx="8163" cy="1644"/>
          </a:xfrm>
        </p:grpSpPr>
        <p:sp>
          <p:nvSpPr>
            <p:cNvPr id="15" name="TextBox 35"/>
            <p:cNvSpPr txBox="1">
              <a:spLocks noChangeArrowheads="1"/>
            </p:cNvSpPr>
            <p:nvPr/>
          </p:nvSpPr>
          <p:spPr bwMode="auto">
            <a:xfrm>
              <a:off x="9159" y="5316"/>
              <a:ext cx="7476"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BigInteger类</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的使用，能够使用BigInteger类处理大整数</a:t>
              </a:r>
              <a:endParaRPr lang="en-US" alt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238885" y="1998980"/>
            <a:ext cx="9712325" cy="286131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当程序需要处理一个</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非常大</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整数</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时，如果这个数值</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超出了long类型的取值范围</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，则无法使用基本类型接收。早期程序开发者使用String类进行大整数的接收，使用String类接收大整数之后，再采用拆分的方式进行计算，操作过程非常麻烦。为了解决这个问题，Java提供了</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BigInteger类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。BigInteger表示大整数类，定义在java.math包中，如果在开发时需要定义一个超出long类型的整型数据，可以使用BigInteger类的对象接收该数据。</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6.4.1 BigInteger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688330" y="989330"/>
            <a:ext cx="5558790" cy="1014730"/>
          </a:xfrm>
          <a:prstGeom prst="rect">
            <a:avLst/>
          </a:prstGeom>
          <a:noFill/>
          <a:ln w="9525">
            <a:noFill/>
          </a:ln>
        </p:spPr>
        <p:txBody>
          <a:bodyPr wrap="square">
            <a:spAutoFit/>
          </a:bodyPr>
          <a:lstStyle/>
          <a:p>
            <a:pPr indent="0" algn="l"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BigInteger类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封装了很多常用的基本运算方法，如</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下表</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所示。</a:t>
            </a:r>
          </a:p>
        </p:txBody>
      </p:sp>
      <p:sp>
        <p:nvSpPr>
          <p:cNvPr id="4" name="Chevron 3"/>
          <p:cNvSpPr/>
          <p:nvPr>
            <p:custDataLst>
              <p:tags r:id="rId1"/>
            </p:custDataLst>
          </p:nvPr>
        </p:nvSpPr>
        <p:spPr>
          <a:xfrm>
            <a:off x="1054100" y="1163955"/>
            <a:ext cx="46342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253023" y="1303914"/>
            <a:ext cx="4237355" cy="398780"/>
          </a:xfrm>
          <a:prstGeom prst="rect">
            <a:avLst/>
          </a:prstGeom>
          <a:noFill/>
        </p:spPr>
        <p:txBody>
          <a:bodyPr wrap="none" rtlCol="0">
            <a:spAutoFit/>
          </a:bodyPr>
          <a:lstStyle/>
          <a:p>
            <a:pPr algn="l"/>
            <a:r>
              <a:rPr sz="2000">
                <a:solidFill>
                  <a:srgbClr val="1369B2"/>
                </a:solidFill>
                <a:latin typeface="微软雅黑" panose="020B0503020204020204" pitchFamily="34" charset="-122"/>
                <a:ea typeface="微软雅黑" panose="020B0503020204020204" pitchFamily="34" charset="-122"/>
              </a:rPr>
              <a:t>BigInteger类中常用的基本运算方</a:t>
            </a:r>
            <a:r>
              <a:rPr lang="zh-CN" altLang="en-US" sz="2000" dirty="0">
                <a:solidFill>
                  <a:srgbClr val="1369B2"/>
                </a:solidFill>
                <a:latin typeface="微软雅黑" panose="020B0503020204020204" pitchFamily="34" charset="-122"/>
                <a:ea typeface="微软雅黑" panose="020B0503020204020204" pitchFamily="34" charset="-122"/>
              </a:rPr>
              <a:t>法</a:t>
            </a:r>
          </a:p>
        </p:txBody>
      </p:sp>
      <p:graphicFrame>
        <p:nvGraphicFramePr>
          <p:cNvPr id="15" name="表格 14"/>
          <p:cNvGraphicFramePr>
            <a:graphicFrameLocks noGrp="1"/>
          </p:cNvGraphicFramePr>
          <p:nvPr>
            <p:custDataLst>
              <p:tags r:id="rId2"/>
            </p:custDataLst>
          </p:nvPr>
        </p:nvGraphicFramePr>
        <p:xfrm>
          <a:off x="1670357" y="2200434"/>
          <a:ext cx="9208135" cy="3292475"/>
        </p:xfrm>
        <a:graphic>
          <a:graphicData uri="http://schemas.openxmlformats.org/drawingml/2006/table">
            <a:tbl>
              <a:tblPr>
                <a:tableStyleId>{7DF18680-E054-41AD-8BC1-D1AEF772440D}</a:tableStyleId>
              </a:tblPr>
              <a:tblGrid>
                <a:gridCol w="3627120">
                  <a:extLst>
                    <a:ext uri="{9D8B030D-6E8A-4147-A177-3AD203B41FA5}">
                      <a16:colId xmlns:a16="http://schemas.microsoft.com/office/drawing/2014/main" val="20000"/>
                    </a:ext>
                  </a:extLst>
                </a:gridCol>
                <a:gridCol w="558101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519430">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BigInteger(String val)</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将字符串val变为BigInteger类型的数据</a:t>
                      </a:r>
                    </a:p>
                  </a:txBody>
                  <a:tcPr marL="68580" marR="68580" marT="0" marB="0" anchor="ctr">
                    <a:solidFill>
                      <a:srgbClr val="F2F2F2"/>
                    </a:solidFill>
                  </a:tcPr>
                </a:tc>
                <a:extLst>
                  <a:ext uri="{0D108BD9-81ED-4DB2-BD59-A6C34878D82A}">
                    <a16:rowId xmlns:a16="http://schemas.microsoft.com/office/drawing/2014/main" val="10001"/>
                  </a:ext>
                </a:extLst>
              </a:tr>
              <a:tr h="56324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BigInteger add(BigInteger val)</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返回当前对象与val的和</a:t>
                      </a:r>
                    </a:p>
                  </a:txBody>
                  <a:tcPr marL="68580" marR="68580" marT="0" marB="0" anchor="ctr">
                    <a:solidFill>
                      <a:srgbClr val="F2F2F2"/>
                    </a:solidFill>
                  </a:tcPr>
                </a:tc>
                <a:extLst>
                  <a:ext uri="{0D108BD9-81ED-4DB2-BD59-A6C34878D82A}">
                    <a16:rowId xmlns:a16="http://schemas.microsoft.com/office/drawing/2014/main" val="10002"/>
                  </a:ext>
                </a:extLst>
              </a:tr>
              <a:tr h="563245">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BigInteger subtract(BigInteger val)</a:t>
                      </a:r>
                    </a:p>
                  </a:txBody>
                  <a:tcPr marL="68580" marR="68580" marT="0" marB="0" anchor="ctr">
                    <a:solidFill>
                      <a:srgbClr val="F2F2F2"/>
                    </a:solidFill>
                  </a:tcPr>
                </a:tc>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返回当前对象与val的差</a:t>
                      </a:r>
                    </a:p>
                  </a:txBody>
                  <a:tcPr marL="68580" marR="68580" marT="0" marB="0" anchor="ctr">
                    <a:solidFill>
                      <a:srgbClr val="F2F2F2"/>
                    </a:solidFill>
                  </a:tcPr>
                </a:tc>
                <a:extLst>
                  <a:ext uri="{0D108BD9-81ED-4DB2-BD59-A6C34878D82A}">
                    <a16:rowId xmlns:a16="http://schemas.microsoft.com/office/drawing/2014/main" val="10003"/>
                  </a:ext>
                </a:extLst>
              </a:tr>
              <a:tr h="563245">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BigInteger multiply(BigInteger val)</a:t>
                      </a:r>
                    </a:p>
                  </a:txBody>
                  <a:tcPr marL="68580" marR="68580" marT="0" marB="0" anchor="ctr">
                    <a:solidFill>
                      <a:srgbClr val="F2F2F2"/>
                    </a:solidFill>
                  </a:tcPr>
                </a:tc>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返回当前对象与val的积</a:t>
                      </a:r>
                    </a:p>
                  </a:txBody>
                  <a:tcPr marL="68580" marR="68580" marT="0" marB="0" anchor="ctr">
                    <a:solidFill>
                      <a:srgbClr val="F2F2F2"/>
                    </a:solidFill>
                  </a:tcPr>
                </a:tc>
                <a:extLst>
                  <a:ext uri="{0D108BD9-81ED-4DB2-BD59-A6C34878D82A}">
                    <a16:rowId xmlns:a16="http://schemas.microsoft.com/office/drawing/2014/main" val="10004"/>
                  </a:ext>
                </a:extLst>
              </a:tr>
              <a:tr h="563245">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BigInteger divide(BigInteger val)</a:t>
                      </a:r>
                    </a:p>
                  </a:txBody>
                  <a:tcPr marL="68580" marR="68580" marT="0" marB="0" anchor="ctr">
                    <a:solidFill>
                      <a:srgbClr val="F2F2F2"/>
                    </a:solidFill>
                  </a:tcPr>
                </a:tc>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返回当前对象与val的商</a:t>
                      </a:r>
                    </a:p>
                  </a:txBody>
                  <a:tcPr marL="68580" marR="68580" marT="0" marB="0" anchor="ctr">
                    <a:solidFill>
                      <a:srgbClr val="F2F2F2"/>
                    </a:solidFill>
                  </a:tcPr>
                </a:tc>
                <a:extLst>
                  <a:ext uri="{0D108BD9-81ED-4DB2-BD59-A6C34878D82A}">
                    <a16:rowId xmlns:a16="http://schemas.microsoft.com/office/drawing/2014/main" val="10005"/>
                  </a:ext>
                </a:extLst>
              </a:tr>
            </a:tbl>
          </a:graphicData>
        </a:graphic>
      </p:graphicFrame>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6.4.1 BigInteger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6.1.1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396365" y="1317625"/>
            <a:ext cx="9026525" cy="101473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String类是专门用于处理字符串的类。字符串一旦被创建，其内容就不</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能再改变</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。例如下面的代码</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en-US" sz="2000" b="1">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文本框 4"/>
          <p:cNvSpPr txBox="1"/>
          <p:nvPr/>
        </p:nvSpPr>
        <p:spPr>
          <a:xfrm>
            <a:off x="1396365" y="4709160"/>
            <a:ext cx="8868410" cy="1014730"/>
          </a:xfrm>
          <a:prstGeom prst="rect">
            <a:avLst/>
          </a:prstGeom>
          <a:noFill/>
          <a:ln w="9525">
            <a:noFill/>
          </a:ln>
        </p:spPr>
        <p:txBody>
          <a:bodyPr wrap="square">
            <a:spAutoFit/>
          </a:bodyPr>
          <a:lstStyle/>
          <a:p>
            <a:pPr algn="l">
              <a:lnSpc>
                <a:spcPct val="150000"/>
              </a:lnSpc>
              <a:buClrTx/>
              <a:buSzTx/>
              <a:buFontTx/>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上述代码首先定义了一个类型为String的字符串s，并将其初始化为hello。接着为字符串s重新赋值为"helloworld"。</a:t>
            </a:r>
            <a:endPar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2"/>
          <a:stretch>
            <a:fillRect/>
          </a:stretch>
        </p:blipFill>
        <p:spPr>
          <a:xfrm>
            <a:off x="3902710" y="2929890"/>
            <a:ext cx="4797425" cy="999490"/>
          </a:xfrm>
          <a:prstGeom prst="rect">
            <a:avLst/>
          </a:prstGeom>
        </p:spPr>
      </p:pic>
      <p:sp>
        <p:nvSpPr>
          <p:cNvPr id="8" name="矩形 7"/>
          <p:cNvSpPr/>
          <p:nvPr/>
        </p:nvSpPr>
        <p:spPr>
          <a:xfrm>
            <a:off x="4810760" y="3113405"/>
            <a:ext cx="2568575" cy="63246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 = "hello";</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 = "helloworld";</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054100" y="1163955"/>
            <a:ext cx="46342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253023" y="1303914"/>
            <a:ext cx="4237355" cy="398780"/>
          </a:xfrm>
          <a:prstGeom prst="rect">
            <a:avLst/>
          </a:prstGeom>
          <a:noFill/>
        </p:spPr>
        <p:txBody>
          <a:bodyPr wrap="none" rtlCol="0">
            <a:spAutoFit/>
          </a:bodyPr>
          <a:lstStyle/>
          <a:p>
            <a:pPr algn="l"/>
            <a:r>
              <a:rPr sz="2000">
                <a:solidFill>
                  <a:srgbClr val="1369B2"/>
                </a:solidFill>
                <a:latin typeface="微软雅黑" panose="020B0503020204020204" pitchFamily="34" charset="-122"/>
                <a:ea typeface="微软雅黑" panose="020B0503020204020204" pitchFamily="34" charset="-122"/>
              </a:rPr>
              <a:t>BigInteger类中常用的基本运算方</a:t>
            </a:r>
            <a:r>
              <a:rPr lang="zh-CN" altLang="en-US" sz="2000" dirty="0">
                <a:solidFill>
                  <a:srgbClr val="1369B2"/>
                </a:solidFill>
                <a:latin typeface="微软雅黑" panose="020B0503020204020204" pitchFamily="34" charset="-122"/>
                <a:ea typeface="微软雅黑" panose="020B0503020204020204" pitchFamily="34" charset="-122"/>
              </a:rPr>
              <a:t>法</a:t>
            </a:r>
          </a:p>
        </p:txBody>
      </p:sp>
      <p:graphicFrame>
        <p:nvGraphicFramePr>
          <p:cNvPr id="15" name="表格 14"/>
          <p:cNvGraphicFramePr>
            <a:graphicFrameLocks noGrp="1"/>
          </p:cNvGraphicFramePr>
          <p:nvPr>
            <p:custDataLst>
              <p:tags r:id="rId2"/>
            </p:custDataLst>
          </p:nvPr>
        </p:nvGraphicFramePr>
        <p:xfrm>
          <a:off x="1670357" y="2415699"/>
          <a:ext cx="9208135" cy="2700020"/>
        </p:xfrm>
        <a:graphic>
          <a:graphicData uri="http://schemas.openxmlformats.org/drawingml/2006/table">
            <a:tbl>
              <a:tblPr>
                <a:tableStyleId>{7DF18680-E054-41AD-8BC1-D1AEF772440D}</a:tableStyleId>
              </a:tblPr>
              <a:tblGrid>
                <a:gridCol w="3627120">
                  <a:extLst>
                    <a:ext uri="{9D8B030D-6E8A-4147-A177-3AD203B41FA5}">
                      <a16:colId xmlns:a16="http://schemas.microsoft.com/office/drawing/2014/main" val="20000"/>
                    </a:ext>
                  </a:extLst>
                </a:gridCol>
                <a:gridCol w="558101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519430">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BigInteger max(BigInteger val)</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返回当前对象与val之中的较大值</a:t>
                      </a:r>
                    </a:p>
                  </a:txBody>
                  <a:tcPr marL="68580" marR="68580" marT="0" marB="0" anchor="ctr">
                    <a:solidFill>
                      <a:srgbClr val="F2F2F2"/>
                    </a:solidFill>
                  </a:tcPr>
                </a:tc>
                <a:extLst>
                  <a:ext uri="{0D108BD9-81ED-4DB2-BD59-A6C34878D82A}">
                    <a16:rowId xmlns:a16="http://schemas.microsoft.com/office/drawing/2014/main" val="10001"/>
                  </a:ext>
                </a:extLst>
              </a:tr>
              <a:tr h="56324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BigInteger min(BigInteger val)</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返回当前对象与val之中的较小值</a:t>
                      </a:r>
                    </a:p>
                  </a:txBody>
                  <a:tcPr marL="68580" marR="68580" marT="0" marB="0" anchor="ctr">
                    <a:solidFill>
                      <a:srgbClr val="F2F2F2"/>
                    </a:solidFill>
                  </a:tcPr>
                </a:tc>
                <a:extLst>
                  <a:ext uri="{0D108BD9-81ED-4DB2-BD59-A6C34878D82A}">
                    <a16:rowId xmlns:a16="http://schemas.microsoft.com/office/drawing/2014/main" val="10002"/>
                  </a:ext>
                </a:extLst>
              </a:tr>
              <a:tr h="563245">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BigInteger[] divideAndRemainder(BigInteger val)</a:t>
                      </a:r>
                    </a:p>
                  </a:txBody>
                  <a:tcPr marL="68580" marR="68580" marT="0" marB="0" anchor="ctr">
                    <a:solidFill>
                      <a:srgbClr val="F2F2F2"/>
                    </a:solidFill>
                  </a:tcPr>
                </a:tc>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除法操作，计算当前对象/val的结果，返回一个数组，数组的第1个元素为商，第2个元素为余数</a:t>
                      </a:r>
                    </a:p>
                  </a:txBody>
                  <a:tcPr marL="68580" marR="68580" marT="0" marB="0" anchor="ctr">
                    <a:solidFill>
                      <a:srgbClr val="F2F2F2"/>
                    </a:solidFill>
                  </a:tcPr>
                </a:tc>
                <a:extLst>
                  <a:ext uri="{0D108BD9-81ED-4DB2-BD59-A6C34878D82A}">
                    <a16:rowId xmlns:a16="http://schemas.microsoft.com/office/drawing/2014/main" val="10003"/>
                  </a:ext>
                </a:extLst>
              </a:tr>
            </a:tbl>
          </a:graphicData>
        </a:graphic>
      </p:graphicFrame>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6.4.1 BigInteger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1838960" y="2007870"/>
            <a:ext cx="8676005" cy="4362450"/>
          </a:xfrm>
          <a:prstGeom prst="rect">
            <a:avLst/>
          </a:prstGeom>
        </p:spPr>
      </p:pic>
      <p:sp>
        <p:nvSpPr>
          <p:cNvPr id="5" name="文本框 4"/>
          <p:cNvSpPr txBox="1"/>
          <p:nvPr/>
        </p:nvSpPr>
        <p:spPr>
          <a:xfrm>
            <a:off x="1838960" y="2007870"/>
            <a:ext cx="8676005" cy="4420870"/>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java.math.BigInteger;</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Example19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BigInteger bi1 = new BigInteger("123456789");  // 创建BigInteger对象</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BigInteger bi2 = new </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BigInteger</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("987654321");  // 创建BigInteger对象</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System.out.println("bi2与bi1的和: " + bi2.</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(bi1));</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System.out.println("bi2与bi1的差: " + bi2.</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subtract</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(bi1));</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System.out.println("bi2与bi1的积: " + bi2.</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multiply</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(bi1));</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System.out.println("bi2与bi1的商: " + bi2.</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divide</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(bi1));</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System.out.println("bi2与bi1之间的较大值: " + bi2.</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max</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(bi1));</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System.out.println("bi2与bi1之间的较小值: " + bi2.</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min</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(bi1));</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//创建BigInteger数组接收bi2除以bi1的商和余数</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BigInteger result[] = bi2.</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divideAndRemainder</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(bi1);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System.out.println("bi2除以bi1的商: " + result[0]+":bi2除以bi1的余数："+result[1]);</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7"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119755" y="1132840"/>
            <a:ext cx="8148320" cy="553085"/>
          </a:xfrm>
          <a:prstGeom prst="rect">
            <a:avLst/>
          </a:prstGeom>
          <a:noFill/>
        </p:spPr>
        <p:txBody>
          <a:bodyPr wrap="square" rtlCol="0">
            <a:spAutoFit/>
          </a:bodyPr>
          <a:lstStyle/>
          <a:p>
            <a:pPr algn="l"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cs typeface="+mn-ea"/>
              </a:rPr>
              <a:t>下面通过一个案例</a:t>
            </a:r>
            <a:r>
              <a:rPr lang="zh-CN" sz="2000" dirty="0">
                <a:solidFill>
                  <a:srgbClr val="595959"/>
                </a:solidFill>
                <a:latin typeface="微软雅黑" panose="020B0503020204020204" pitchFamily="34" charset="-122"/>
                <a:ea typeface="微软雅黑" panose="020B0503020204020204" pitchFamily="34" charset="-122"/>
                <a:cs typeface="+mn-ea"/>
              </a:rPr>
              <a:t>学习BigInteger类常用的方法</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6.4.1 BigInteger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3115310" y="2206625"/>
            <a:ext cx="5658261" cy="2700000"/>
          </a:xfrm>
          <a:prstGeom prst="rect">
            <a:avLst/>
          </a:prstGeom>
        </p:spPr>
      </p:pic>
      <p:sp>
        <p:nvSpPr>
          <p:cNvPr id="3" name="Chevron 3"/>
          <p:cNvSpPr/>
          <p:nvPr>
            <p:custDataLst>
              <p:tags r:id="rId1"/>
            </p:custDataLst>
          </p:nvPr>
        </p:nvSpPr>
        <p:spPr>
          <a:xfrm>
            <a:off x="1054100" y="1092200"/>
            <a:ext cx="18072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9" name="文本框 8"/>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6.4.1 BigInteger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183505" cy="1043940"/>
            <a:chOff x="8472" y="5316"/>
            <a:chExt cx="8163" cy="1644"/>
          </a:xfrm>
        </p:grpSpPr>
        <p:sp>
          <p:nvSpPr>
            <p:cNvPr id="15" name="TextBox 35"/>
            <p:cNvSpPr txBox="1">
              <a:spLocks noChangeArrowheads="1"/>
            </p:cNvSpPr>
            <p:nvPr/>
          </p:nvSpPr>
          <p:spPr bwMode="auto">
            <a:xfrm>
              <a:off x="9159" y="5316"/>
              <a:ext cx="7476"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BigDecimal</a:t>
              </a:r>
              <a:r>
                <a:rPr lang="zh-CN"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类</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的使用，能够使用</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BigDecimal</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进行浮点数计算</a:t>
              </a:r>
              <a:endParaRPr lang="zh-CN"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6.4.2 </a:t>
            </a:r>
            <a:r>
              <a:rPr sz="24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BigDecimal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38885" y="1998980"/>
            <a:ext cx="9712325" cy="147637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在进行</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浮点数运算</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的时候，float类型和double类型很容易</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丢失精度</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，为了能够精确的表示、计算浮点数，Java提供了</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BigDecimal类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。BigDecimal类可以表示</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任意精度的小数</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，多用于数字精度要求高的场景，例如</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商业计算</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货币值计算</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等。</a:t>
            </a:r>
          </a:p>
        </p:txBody>
      </p:sp>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6.4.2 </a:t>
            </a:r>
            <a:r>
              <a:rPr sz="24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BigDecimal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6.4.2 </a:t>
            </a:r>
            <a:r>
              <a:rPr sz="24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BigDecimal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文本框 2"/>
          <p:cNvSpPr txBox="1"/>
          <p:nvPr/>
        </p:nvSpPr>
        <p:spPr>
          <a:xfrm>
            <a:off x="5330190" y="989330"/>
            <a:ext cx="6021016" cy="1015663"/>
          </a:xfrm>
          <a:prstGeom prst="rect">
            <a:avLst/>
          </a:prstGeom>
          <a:noFill/>
          <a:ln w="9525">
            <a:noFill/>
          </a:ln>
        </p:spPr>
        <p:txBody>
          <a:bodyPr wrap="square">
            <a:spAutoFit/>
          </a:bodyPr>
          <a:lstStyle/>
          <a:p>
            <a:pPr indent="0" fontAlgn="auto">
              <a:lnSpc>
                <a:spcPct val="150000"/>
              </a:lnSpc>
            </a:pPr>
            <a:r>
              <a:rPr sz="2000" b="0" dirty="0" err="1">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BigDecimal类</a:t>
            </a:r>
            <a:r>
              <a:rPr sz="2000" b="0" dirty="0" err="1">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封装了很多常用的方法，如</a:t>
            </a:r>
            <a:r>
              <a:rPr lang="zh-CN"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下表</a:t>
            </a:r>
            <a:r>
              <a:rPr sz="2000" b="0" dirty="0" err="1">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所示</a:t>
            </a:r>
            <a:r>
              <a:rPr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5" name="Chevron 3"/>
          <p:cNvSpPr/>
          <p:nvPr>
            <p:custDataLst>
              <p:tags r:id="rId1"/>
            </p:custDataLst>
          </p:nvPr>
        </p:nvSpPr>
        <p:spPr>
          <a:xfrm>
            <a:off x="1054100" y="1163955"/>
            <a:ext cx="3943985" cy="642620"/>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252855" y="1303655"/>
            <a:ext cx="3731895" cy="398780"/>
          </a:xfrm>
          <a:prstGeom prst="rect">
            <a:avLst/>
          </a:prstGeom>
          <a:noFill/>
        </p:spPr>
        <p:txBody>
          <a:bodyPr wrap="square" rtlCol="0">
            <a:spAutoFit/>
          </a:bodyPr>
          <a:lstStyle/>
          <a:p>
            <a:r>
              <a:rPr sz="2000">
                <a:solidFill>
                  <a:srgbClr val="1369B2"/>
                </a:solidFill>
                <a:latin typeface="微软雅黑" panose="020B0503020204020204" pitchFamily="34" charset="-122"/>
                <a:ea typeface="微软雅黑" panose="020B0503020204020204" pitchFamily="34" charset="-122"/>
              </a:rPr>
              <a:t>BigDecimal类中常用的方</a:t>
            </a:r>
            <a:r>
              <a:rPr lang="zh-CN" altLang="en-US" sz="2000" dirty="0">
                <a:solidFill>
                  <a:srgbClr val="1369B2"/>
                </a:solidFill>
                <a:latin typeface="微软雅黑" panose="020B0503020204020204" pitchFamily="34" charset="-122"/>
                <a:ea typeface="微软雅黑" panose="020B0503020204020204" pitchFamily="34" charset="-122"/>
              </a:rPr>
              <a:t>法</a:t>
            </a:r>
          </a:p>
        </p:txBody>
      </p:sp>
      <p:graphicFrame>
        <p:nvGraphicFramePr>
          <p:cNvPr id="8" name="表格 7"/>
          <p:cNvGraphicFramePr/>
          <p:nvPr>
            <p:custDataLst>
              <p:tags r:id="rId2"/>
            </p:custDataLst>
          </p:nvPr>
        </p:nvGraphicFramePr>
        <p:xfrm>
          <a:off x="1450340" y="2136140"/>
          <a:ext cx="9254490" cy="3854450"/>
        </p:xfrm>
        <a:graphic>
          <a:graphicData uri="http://schemas.openxmlformats.org/drawingml/2006/table">
            <a:tbl>
              <a:tblPr firstRow="1" bandRow="1">
                <a:tableStyleId>{5940675A-B579-460E-94D1-54222C63F5DA}</a:tableStyleId>
              </a:tblPr>
              <a:tblGrid>
                <a:gridCol w="4239260">
                  <a:extLst>
                    <a:ext uri="{9D8B030D-6E8A-4147-A177-3AD203B41FA5}">
                      <a16:colId xmlns:a16="http://schemas.microsoft.com/office/drawing/2014/main" val="20000"/>
                    </a:ext>
                  </a:extLst>
                </a:gridCol>
                <a:gridCol w="5015230">
                  <a:extLst>
                    <a:ext uri="{9D8B030D-6E8A-4147-A177-3AD203B41FA5}">
                      <a16:colId xmlns:a16="http://schemas.microsoft.com/office/drawing/2014/main" val="20001"/>
                    </a:ext>
                  </a:extLst>
                </a:gridCol>
              </a:tblGrid>
              <a:tr h="455295">
                <a:tc>
                  <a:txBody>
                    <a:bodyPr/>
                    <a:lstStyle/>
                    <a:p>
                      <a:pPr indent="0" algn="ctr">
                        <a:lnSpc>
                          <a:spcPct val="120000"/>
                        </a:lnSpc>
                        <a:spcBef>
                          <a:spcPts val="0"/>
                        </a:spcBef>
                        <a:spcAft>
                          <a:spcPts val="0"/>
                        </a:spcAft>
                        <a:buNone/>
                      </a:pPr>
                      <a:r>
                        <a:rPr lang="en-US" sz="1700" b="1" spc="130">
                          <a:solidFill>
                            <a:srgbClr val="646464"/>
                          </a:solidFill>
                          <a:latin typeface="微软雅黑" panose="020B0503020204020204" pitchFamily="34" charset="-122"/>
                          <a:ea typeface="微软雅黑" panose="020B0503020204020204" pitchFamily="34" charset="-122"/>
                        </a:rPr>
                        <a:t>方法声明</a:t>
                      </a:r>
                    </a:p>
                  </a:txBody>
                  <a:tcPr marL="177800" marR="177800" marT="36195" marB="36195" anchor="ctr">
                    <a:lnL>
                      <a:noFill/>
                    </a:lnL>
                    <a:lnR w="12700">
                      <a:solidFill>
                        <a:schemeClr val="bg1"/>
                      </a:solidFill>
                      <a:prstDash val="solid"/>
                    </a:lnR>
                    <a:lnT>
                      <a:noFill/>
                    </a:lnT>
                    <a:lnB w="12700">
                      <a:solidFill>
                        <a:schemeClr val="bg1"/>
                      </a:solidFill>
                      <a:prstDash val="solid"/>
                    </a:lnB>
                    <a:lnTlToBr>
                      <a:noFill/>
                    </a:lnTlToBr>
                    <a:lnBlToTr>
                      <a:noFill/>
                    </a:lnBlToTr>
                    <a:solidFill>
                      <a:schemeClr val="accent2">
                        <a:lumMod val="40000"/>
                        <a:lumOff val="60000"/>
                      </a:schemeClr>
                    </a:solidFill>
                  </a:tcPr>
                </a:tc>
                <a:tc>
                  <a:txBody>
                    <a:bodyPr/>
                    <a:lstStyle/>
                    <a:p>
                      <a:pPr indent="0" algn="ctr">
                        <a:lnSpc>
                          <a:spcPct val="120000"/>
                        </a:lnSpc>
                        <a:spcBef>
                          <a:spcPts val="0"/>
                        </a:spcBef>
                        <a:spcAft>
                          <a:spcPts val="0"/>
                        </a:spcAft>
                        <a:buNone/>
                      </a:pPr>
                      <a:r>
                        <a:rPr lang="en-US" sz="1700" b="1" spc="130">
                          <a:solidFill>
                            <a:srgbClr val="646464"/>
                          </a:solidFill>
                          <a:latin typeface="微软雅黑" panose="020B0503020204020204" pitchFamily="34" charset="-122"/>
                          <a:ea typeface="微软雅黑" panose="020B0503020204020204" pitchFamily="34" charset="-122"/>
                        </a:rPr>
                        <a:t>功能描述</a:t>
                      </a:r>
                    </a:p>
                  </a:txBody>
                  <a:tcPr marL="177800" marR="177800" marT="36195" marB="36195" anchor="ctr">
                    <a:lnL w="12700">
                      <a:solidFill>
                        <a:schemeClr val="bg1"/>
                      </a:solidFill>
                      <a:prstDash val="solid"/>
                    </a:lnL>
                    <a:lnR>
                      <a:noFill/>
                    </a:lnR>
                    <a:lnT>
                      <a:noFill/>
                    </a:lnT>
                    <a:lnB w="12700">
                      <a:solidFill>
                        <a:schemeClr val="bg1"/>
                      </a:solidFill>
                      <a:prstDash val="soli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425450">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BigDecimal BigDecimal(String val)</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c>
                  <a:txBody>
                    <a:bodyPr/>
                    <a:lstStyle/>
                    <a:p>
                      <a:pPr indent="0" algn="l">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将字符串val转为BigDecimal类型的数据</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1"/>
                  </a:ext>
                </a:extLst>
              </a:tr>
              <a:tr h="424815">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static BigDecimal valueOf(double d)</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c>
                  <a:txBody>
                    <a:bodyPr/>
                    <a:lstStyle/>
                    <a:p>
                      <a:pPr indent="0" algn="l">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将double类型的数据转为BigDecimal类型的数据</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2"/>
                  </a:ext>
                </a:extLst>
              </a:tr>
              <a:tr h="424815">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BigDecimal add(BigDecimal val)</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c>
                  <a:txBody>
                    <a:bodyPr/>
                    <a:lstStyle/>
                    <a:p>
                      <a:pPr indent="0" algn="l">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返回当前对象与val的和</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3"/>
                  </a:ext>
                </a:extLst>
              </a:tr>
              <a:tr h="424815">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BigDecimal subtract(BigDecimal val)</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c>
                  <a:txBody>
                    <a:bodyPr/>
                    <a:lstStyle/>
                    <a:p>
                      <a:pPr indent="0" algn="l">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返回当前对象与val的差</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4"/>
                  </a:ext>
                </a:extLst>
              </a:tr>
              <a:tr h="424180">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BigDecimal multiply(BigDecimal val)</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c>
                  <a:txBody>
                    <a:bodyPr/>
                    <a:lstStyle/>
                    <a:p>
                      <a:pPr indent="0" algn="l">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返回当前对象与val的积</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5"/>
                  </a:ext>
                </a:extLst>
              </a:tr>
              <a:tr h="426085">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BigDecimal divide(BigDecimal val)</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c>
                  <a:txBody>
                    <a:bodyPr/>
                    <a:lstStyle/>
                    <a:p>
                      <a:pPr indent="0" algn="l">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返回当前对象与val的商</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6"/>
                  </a:ext>
                </a:extLst>
              </a:tr>
              <a:tr h="424180">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BigDecimal max(BigDecimal val)</a:t>
                      </a:r>
                    </a:p>
                  </a:txBody>
                  <a:tcPr marL="177800" marR="177800" marT="36195" marB="36195"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tc>
                  <a:txBody>
                    <a:bodyPr/>
                    <a:lstStyle/>
                    <a:p>
                      <a:pPr indent="0" algn="l">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返回当前对象与val之中的较大值</a:t>
                      </a:r>
                    </a:p>
                  </a:txBody>
                  <a:tcPr marL="177800" marR="177800" marT="36195" marB="36195"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7"/>
                  </a:ext>
                </a:extLst>
              </a:tr>
              <a:tr h="424815">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BigDecimal min(BigDecimal val)</a:t>
                      </a:r>
                    </a:p>
                  </a:txBody>
                  <a:tcPr marL="177800" marR="177800" marT="36195" marB="36195" anchor="ctr">
                    <a:lnL>
                      <a:noFill/>
                    </a:lnL>
                    <a:lnR w="12700">
                      <a:solidFill>
                        <a:schemeClr val="bg1"/>
                      </a:solidFill>
                      <a:prstDash val="solid"/>
                    </a:lnR>
                    <a:lnT w="12700">
                      <a:solidFill>
                        <a:schemeClr val="bg1"/>
                      </a:solidFill>
                      <a:prstDash val="solid"/>
                    </a:lnT>
                    <a:lnB>
                      <a:noFill/>
                    </a:lnB>
                    <a:lnTlToBr>
                      <a:noFill/>
                    </a:lnTlToBr>
                    <a:lnBlToTr>
                      <a:noFill/>
                    </a:lnBlToTr>
                    <a:solidFill>
                      <a:schemeClr val="accent2">
                        <a:lumMod val="40000"/>
                        <a:lumOff val="60000"/>
                      </a:schemeClr>
                    </a:solidFill>
                  </a:tcPr>
                </a:tc>
                <a:tc>
                  <a:txBody>
                    <a:bodyPr/>
                    <a:lstStyle/>
                    <a:p>
                      <a:pPr indent="0" algn="l">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返回当前对象与val之中的较小值</a:t>
                      </a:r>
                    </a:p>
                  </a:txBody>
                  <a:tcPr marL="177800" marR="177800" marT="36195" marB="36195" anchor="ctr">
                    <a:lnL w="12700">
                      <a:solidFill>
                        <a:schemeClr val="bg1"/>
                      </a:solidFill>
                      <a:prstDash val="solid"/>
                    </a:lnL>
                    <a:lnR>
                      <a:noFill/>
                    </a:lnR>
                    <a:lnT w="12700">
                      <a:solidFill>
                        <a:schemeClr val="bg1"/>
                      </a:solidFill>
                      <a:prstDash val="solid"/>
                    </a:lnT>
                    <a:lnB>
                      <a:noFill/>
                    </a:lnB>
                    <a:lnTlToBr>
                      <a:noFill/>
                    </a:lnTlToBr>
                    <a:lnBlToTr>
                      <a:noFill/>
                    </a:lnBlToTr>
                    <a:solidFill>
                      <a:schemeClr val="accent2">
                        <a:lumMod val="40000"/>
                        <a:lumOff val="60000"/>
                      </a:schemeClr>
                    </a:solid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6.4.2 </a:t>
            </a:r>
            <a:r>
              <a:rPr sz="24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BigDecimal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7"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119755" y="1132840"/>
            <a:ext cx="8148320" cy="553085"/>
          </a:xfrm>
          <a:prstGeom prst="rect">
            <a:avLst/>
          </a:prstGeom>
          <a:noFill/>
        </p:spPr>
        <p:txBody>
          <a:bodyPr wrap="square" rtlCol="0">
            <a:spAutoFit/>
          </a:bodyPr>
          <a:lstStyle/>
          <a:p>
            <a:pPr algn="l"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cs typeface="+mn-ea"/>
              </a:rPr>
              <a:t>下面通过一个案例</a:t>
            </a:r>
            <a:r>
              <a:rPr lang="zh-CN" sz="2000" dirty="0">
                <a:solidFill>
                  <a:srgbClr val="595959"/>
                </a:solidFill>
                <a:latin typeface="微软雅黑" panose="020B0503020204020204" pitchFamily="34" charset="-122"/>
                <a:ea typeface="微软雅黑" panose="020B0503020204020204" pitchFamily="34" charset="-122"/>
                <a:cs typeface="+mn-ea"/>
              </a:rPr>
              <a:t>学习BigDecimal类常用的方法</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pic>
        <p:nvPicPr>
          <p:cNvPr id="2" name="图片 1"/>
          <p:cNvPicPr>
            <a:picLocks noChangeAspect="1"/>
          </p:cNvPicPr>
          <p:nvPr/>
        </p:nvPicPr>
        <p:blipFill>
          <a:blip r:embed="rId3"/>
          <a:stretch>
            <a:fillRect/>
          </a:stretch>
        </p:blipFill>
        <p:spPr>
          <a:xfrm>
            <a:off x="1838960" y="2007870"/>
            <a:ext cx="8676005" cy="4362450"/>
          </a:xfrm>
          <a:prstGeom prst="rect">
            <a:avLst/>
          </a:prstGeom>
        </p:spPr>
      </p:pic>
      <p:sp>
        <p:nvSpPr>
          <p:cNvPr id="3" name="文本框 2"/>
          <p:cNvSpPr txBox="1"/>
          <p:nvPr/>
        </p:nvSpPr>
        <p:spPr>
          <a:xfrm>
            <a:off x="1838960" y="2366645"/>
            <a:ext cx="8676005" cy="360870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java.math.BigDecimal;</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Example20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BigDecimal bd1 = new BigDecimal("0.001");  // 创建BigDecimal对象</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BigDecimal bd2 = BigDecimal.valueOf(0.009);// 创建BigDecimal对象</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System.out.println("bd2与bd1的和: " + bd2.add(bd1));</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System.out.println("bd2与bd1的差: " + bd2.subtract(bd1));</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System.out.println("bd2与bd1的积: " + bd2.multiply(bd1));</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System.out.println("bd2与bd1的商: " + bd2.divide(bd1));</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System.out.println("bd2与bd1之间的较大值: " + bd2.max(bd1));</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System.out.println("bd2与bd1之间的较小值: " + bd2.min(bd1));</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6.4.2 </a:t>
            </a:r>
            <a:r>
              <a:rPr sz="24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BigDecimal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Chevron 3"/>
          <p:cNvSpPr/>
          <p:nvPr>
            <p:custDataLst>
              <p:tags r:id="rId1"/>
            </p:custDataLst>
          </p:nvPr>
        </p:nvSpPr>
        <p:spPr>
          <a:xfrm>
            <a:off x="1054100" y="1092200"/>
            <a:ext cx="18072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9" name="文本框 8"/>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128" name="图片 2"/>
          <p:cNvPicPr>
            <a:picLocks noChangeAspect="1"/>
          </p:cNvPicPr>
          <p:nvPr/>
        </p:nvPicPr>
        <p:blipFill>
          <a:blip r:embed="rId3"/>
          <a:stretch>
            <a:fillRect/>
          </a:stretch>
        </p:blipFill>
        <p:spPr>
          <a:xfrm>
            <a:off x="2987357" y="2367598"/>
            <a:ext cx="6183605" cy="259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日期与时间类</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6.5.1 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782445"/>
            <a:chOff x="8472" y="5316"/>
            <a:chExt cx="8645" cy="2807"/>
          </a:xfrm>
        </p:grpSpPr>
        <p:sp>
          <p:nvSpPr>
            <p:cNvPr id="15" name="TextBox 35"/>
            <p:cNvSpPr txBox="1">
              <a:spLocks noChangeArrowheads="1"/>
            </p:cNvSpPr>
            <p:nvPr/>
          </p:nvSpPr>
          <p:spPr bwMode="auto">
            <a:xfrm>
              <a:off x="9159" y="5316"/>
              <a:ext cx="7958" cy="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en-US" altLang="zh-CN"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Date</a:t>
              </a:r>
              <a:r>
                <a:rPr lang="zh-CN" altLang="en-US"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类</a:t>
              </a: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，通过构造方法创建当前日期和时间，以及指定日期和时间的</a:t>
              </a:r>
              <a:r>
                <a:rPr lang="en-US" altLang="zh-CN"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Date</a:t>
              </a: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对象</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6.1.1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graphicFrame>
        <p:nvGraphicFramePr>
          <p:cNvPr id="2" name="对象 -2147482624"/>
          <p:cNvGraphicFramePr>
            <a:graphicFrameLocks noChangeAspect="1"/>
          </p:cNvGraphicFramePr>
          <p:nvPr/>
        </p:nvGraphicFramePr>
        <p:xfrm>
          <a:off x="1058863" y="2533015"/>
          <a:ext cx="4795199" cy="2592000"/>
        </p:xfrm>
        <a:graphic>
          <a:graphicData uri="http://schemas.openxmlformats.org/presentationml/2006/ole">
            <mc:AlternateContent xmlns:mc="http://schemas.openxmlformats.org/markup-compatibility/2006">
              <mc:Choice xmlns:v="urn:schemas-microsoft-com:vml" Requires="v">
                <p:oleObj spid="_x0000_s3081" r:id="rId3" imgW="9613900" imgH="5181600" progId="Visio.Drawing.11">
                  <p:embed/>
                </p:oleObj>
              </mc:Choice>
              <mc:Fallback>
                <p:oleObj r:id="rId3" imgW="9613900" imgH="5181600" progId="Visio.Drawing.11">
                  <p:embed/>
                  <p:pic>
                    <p:nvPicPr>
                      <p:cNvPr id="0" name="图片 3075"/>
                      <p:cNvPicPr/>
                      <p:nvPr/>
                    </p:nvPicPr>
                    <p:blipFill>
                      <a:blip r:embed="rId4"/>
                      <a:stretch>
                        <a:fillRect/>
                      </a:stretch>
                    </p:blipFill>
                    <p:spPr>
                      <a:xfrm>
                        <a:off x="1058863" y="2533015"/>
                        <a:ext cx="4795199" cy="2592000"/>
                      </a:xfrm>
                      <a:prstGeom prst="rect">
                        <a:avLst/>
                      </a:prstGeom>
                      <a:noFill/>
                      <a:ln w="38100">
                        <a:noFill/>
                        <a:miter/>
                      </a:ln>
                    </p:spPr>
                  </p:pic>
                </p:oleObj>
              </mc:Fallback>
            </mc:AlternateContent>
          </a:graphicData>
        </a:graphic>
      </p:graphicFrame>
      <p:sp>
        <p:nvSpPr>
          <p:cNvPr id="3" name="文本框 2"/>
          <p:cNvSpPr txBox="1"/>
          <p:nvPr/>
        </p:nvSpPr>
        <p:spPr>
          <a:xfrm>
            <a:off x="1396365" y="1317625"/>
            <a:ext cx="2872740" cy="553085"/>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字符串s的内存变化图</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6" name="文本框 5"/>
          <p:cNvSpPr txBox="1"/>
          <p:nvPr/>
        </p:nvSpPr>
        <p:spPr>
          <a:xfrm>
            <a:off x="6299200" y="1706245"/>
            <a:ext cx="4981575" cy="424624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图中，s在初始化时，其内存地址指向的是字符串常量池的"hello"字符串的地址0x001。当为s重新赋值时为"helloworld"时，程序会在常量池分配一块内存空间存储"helloworld"字符串，然后将s指向"helloworld"字符串。由此可知，s的值发生了变化，是指s的指向发生了变化，但字符串"hello"被创建之后，存储在常量池中，它的值不能被改变。</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89355" y="1768475"/>
            <a:ext cx="9812020" cy="3322955"/>
          </a:xfrm>
          <a:prstGeom prst="rect">
            <a:avLst/>
          </a:prstGeom>
          <a:noFill/>
          <a:ln w="9525">
            <a:noFill/>
          </a:ln>
        </p:spPr>
        <p:txBody>
          <a:bodyPr wrap="square">
            <a:spAutoFit/>
          </a:bodyPr>
          <a:lstStyle/>
          <a:p>
            <a:pPr indent="0" fontAlgn="auto">
              <a:lnSpc>
                <a:spcPct val="150000"/>
              </a:lnSpc>
            </a:pP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JDK</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java.util</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包提供了一个</a:t>
            </a:r>
            <a:r>
              <a:rPr 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Date</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类</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用于表示</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日期和时间</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Date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类在</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JDK 1.0</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时就已经开始使用。随着</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JDK</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版本的不断升级和发展，</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Date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类中大部分的构造方法和普通方法都已经不再推荐使用。在</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JDK 11</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Date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类只有下面两个构造方法是实际开发中经常被应用到的。</a:t>
            </a:r>
          </a:p>
          <a:p>
            <a:pPr marL="800100" lvl="1" indent="0" fontAlgn="auto">
              <a:lnSpc>
                <a:spcPct val="150000"/>
              </a:lnSpc>
              <a:buClr>
                <a:srgbClr val="595959"/>
              </a:buClr>
              <a:buFont typeface="Wingdings" panose="05000000000000000000" charset="0"/>
              <a:buChar char="l"/>
            </a:pP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Date()：用于创建当前日期时间的Date对象</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marL="800100" lvl="1" indent="0" fontAlgn="auto">
              <a:lnSpc>
                <a:spcPct val="150000"/>
              </a:lnSpc>
              <a:buClr>
                <a:srgbClr val="595959"/>
              </a:buClr>
              <a:buFont typeface="Wingdings" panose="05000000000000000000" charset="0"/>
              <a:buChar char="l"/>
            </a:pP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Date(long date)：用于创建指定时间的Date对象，其中date参数表示1970年1月1日0时0分0（称为历元）以来的毫秒数，即时间戳。</a:t>
            </a: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6.5.1 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618865" y="923925"/>
            <a:ext cx="6915785" cy="1014730"/>
          </a:xfrm>
          <a:prstGeom prst="rect">
            <a:avLst/>
          </a:prstGeom>
          <a:noFill/>
          <a:ln w="9525">
            <a:noFill/>
          </a:ln>
        </p:spPr>
        <p:txBody>
          <a:bodyPr wrap="square">
            <a:spAutoFit/>
          </a:bodyPr>
          <a:lstStyle/>
          <a:p>
            <a:pPr indent="0" algn="l" fontAlgn="auto">
              <a:lnSpc>
                <a:spcPct val="150000"/>
              </a:lnSpc>
            </a:pPr>
            <a:r>
              <a:rPr lang="zh-CN"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下面通过一个案例演示如何使用这两个构造函数创建Date对象。具体代码如下所示。</a:t>
            </a:r>
          </a:p>
        </p:txBody>
      </p:sp>
      <p:pic>
        <p:nvPicPr>
          <p:cNvPr id="2" name="图片 1"/>
          <p:cNvPicPr>
            <a:picLocks noChangeAspect="1"/>
          </p:cNvPicPr>
          <p:nvPr/>
        </p:nvPicPr>
        <p:blipFill>
          <a:blip r:embed="rId4"/>
          <a:stretch>
            <a:fillRect/>
          </a:stretch>
        </p:blipFill>
        <p:spPr>
          <a:xfrm>
            <a:off x="1980565" y="2119630"/>
            <a:ext cx="8228330" cy="3195955"/>
          </a:xfrm>
          <a:prstGeom prst="rect">
            <a:avLst/>
          </a:prstGeom>
        </p:spPr>
      </p:pic>
      <p:sp>
        <p:nvSpPr>
          <p:cNvPr id="5" name="文本框 4"/>
          <p:cNvSpPr txBox="1"/>
          <p:nvPr/>
        </p:nvSpPr>
        <p:spPr>
          <a:xfrm>
            <a:off x="2156460" y="2183765"/>
            <a:ext cx="7876540" cy="3067685"/>
          </a:xfrm>
          <a:prstGeom prst="rect">
            <a:avLst/>
          </a:prstGeom>
          <a:noFill/>
          <a:ln w="9525">
            <a:noFill/>
          </a:ln>
        </p:spPr>
        <p:txBody>
          <a:bodyPr wrap="square">
            <a:spAutoFit/>
          </a:bodyPr>
          <a:lstStyle/>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Example19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创建表示当前时间的Date对象</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Date date1 = new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Date</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获取当前时间后1秒的时间</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Date date2 = new Date(System.currentTimeMillis() + 1000);</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System.out.println(date1);</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System.out.println(date2);</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7"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6.5.1 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3"/>
          <p:cNvSpPr/>
          <p:nvPr>
            <p:custDataLst>
              <p:tags r:id="rId1"/>
            </p:custDataLst>
          </p:nvPr>
        </p:nvSpPr>
        <p:spPr>
          <a:xfrm>
            <a:off x="1054100" y="1092200"/>
            <a:ext cx="18072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
        <p:nvSpPr>
          <p:cNvPr id="11" name="文本框 10"/>
          <p:cNvSpPr txBox="1"/>
          <p:nvPr/>
        </p:nvSpPr>
        <p:spPr>
          <a:xfrm>
            <a:off x="1468120" y="5220970"/>
            <a:ext cx="9580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由图可知，程序已经输出了当前计算机的日期时间以及当前时间后一秒的日期时间。</a:t>
            </a:r>
          </a:p>
        </p:txBody>
      </p:sp>
      <p:pic>
        <p:nvPicPr>
          <p:cNvPr id="41" name="图片 41"/>
          <p:cNvPicPr>
            <a:picLocks noChangeAspect="1"/>
          </p:cNvPicPr>
          <p:nvPr/>
        </p:nvPicPr>
        <p:blipFill>
          <a:blip r:embed="rId3"/>
          <a:stretch>
            <a:fillRect/>
          </a:stretch>
        </p:blipFill>
        <p:spPr>
          <a:xfrm>
            <a:off x="3019107" y="2529840"/>
            <a:ext cx="6152909" cy="1800000"/>
          </a:xfrm>
          <a:prstGeom prst="rect">
            <a:avLst/>
          </a:prstGeom>
        </p:spPr>
      </p:pic>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6.5.1 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6.5.2 Calendar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782445"/>
            <a:chOff x="8472" y="5316"/>
            <a:chExt cx="8645" cy="2807"/>
          </a:xfrm>
        </p:grpSpPr>
        <p:sp>
          <p:nvSpPr>
            <p:cNvPr id="15" name="TextBox 35"/>
            <p:cNvSpPr txBox="1">
              <a:spLocks noChangeArrowheads="1"/>
            </p:cNvSpPr>
            <p:nvPr/>
          </p:nvSpPr>
          <p:spPr bwMode="auto">
            <a:xfrm>
              <a:off x="9159" y="5316"/>
              <a:ext cx="7958" cy="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en-US" altLang="zh-CN"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Calendar</a:t>
              </a:r>
              <a:r>
                <a:rPr lang="zh-CN" altLang="en-US"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类</a:t>
              </a: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 Calender类获取当前计算机的日期和时间</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529080" y="2230120"/>
            <a:ext cx="9132570" cy="239966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上一节学习了使用Date类获取计算机的当前日期和时间，但是Date类输出的日期格式不符合国内的日期标准格式</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所以从 JDK 1.1 开始，Java提供了</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Calendar类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，用Calendar类中的方法取代了Date类的相应功能。Calendar类也用于完成日期和时间字段的操作，它可以通过特定的方法</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设置</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读取日期</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特定部分</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，比如</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年、月、日、时、分、秒</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等</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6.5.2 Calendar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32230" y="2078990"/>
            <a:ext cx="9621520" cy="1476375"/>
          </a:xfrm>
          <a:prstGeom prst="rect">
            <a:avLst/>
          </a:prstGeom>
          <a:noFill/>
          <a:ln w="9525">
            <a:noFill/>
          </a:ln>
        </p:spPr>
        <p:txBody>
          <a:bodyPr wrap="square">
            <a:spAutoFit/>
          </a:bodyPr>
          <a:lstStyle/>
          <a:p>
            <a:pPr indent="0" fontAlgn="auto">
              <a:lnSpc>
                <a:spcPct val="150000"/>
              </a:lnSpc>
            </a:pP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Calendar类</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是一个</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抽象类</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，不可以被实例化，如果想在程序中获取一个Calendar实例，则需要调用Calendar类的静态方法getInstance()。通过调用getInstance()方法获取Calendar实例的具体示例如下。</a:t>
            </a:r>
          </a:p>
        </p:txBody>
      </p:sp>
      <p:sp>
        <p:nvSpPr>
          <p:cNvPr id="3" name="Chevron 3"/>
          <p:cNvSpPr/>
          <p:nvPr>
            <p:custDataLst>
              <p:tags r:id="rId1"/>
            </p:custDataLst>
          </p:nvPr>
        </p:nvSpPr>
        <p:spPr>
          <a:xfrm>
            <a:off x="1054100" y="1092200"/>
            <a:ext cx="295719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227393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getInstance()方法</a:t>
            </a:r>
          </a:p>
        </p:txBody>
      </p:sp>
      <p:pic>
        <p:nvPicPr>
          <p:cNvPr id="7" name="图片 6"/>
          <p:cNvPicPr>
            <a:picLocks noChangeAspect="1"/>
          </p:cNvPicPr>
          <p:nvPr/>
        </p:nvPicPr>
        <p:blipFill>
          <a:blip r:embed="rId3"/>
          <a:stretch>
            <a:fillRect/>
          </a:stretch>
        </p:blipFill>
        <p:spPr>
          <a:xfrm>
            <a:off x="3902710" y="3862705"/>
            <a:ext cx="4775200" cy="999490"/>
          </a:xfrm>
          <a:prstGeom prst="rect">
            <a:avLst/>
          </a:prstGeom>
        </p:spPr>
      </p:pic>
      <p:sp>
        <p:nvSpPr>
          <p:cNvPr id="8" name="矩形 7"/>
          <p:cNvSpPr/>
          <p:nvPr/>
        </p:nvSpPr>
        <p:spPr>
          <a:xfrm>
            <a:off x="4018280" y="4181475"/>
            <a:ext cx="4544695" cy="36195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Calendar calendar = Calendar.getInstance();</a:t>
            </a:r>
          </a:p>
        </p:txBody>
      </p:sp>
      <p:sp>
        <p:nvSpPr>
          <p:cNvPr id="5"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6.5.2 Calendar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hevron 3"/>
          <p:cNvSpPr/>
          <p:nvPr>
            <p:custDataLst>
              <p:tags r:id="rId1"/>
            </p:custDataLst>
          </p:nvPr>
        </p:nvSpPr>
        <p:spPr>
          <a:xfrm>
            <a:off x="1143635" y="1111250"/>
            <a:ext cx="32740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86068" y="1245494"/>
            <a:ext cx="278511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Calendar类的常用方法</a:t>
            </a:r>
          </a:p>
        </p:txBody>
      </p:sp>
      <p:graphicFrame>
        <p:nvGraphicFramePr>
          <p:cNvPr id="4" name="表格 3"/>
          <p:cNvGraphicFramePr>
            <a:graphicFrameLocks noGrp="1"/>
          </p:cNvGraphicFramePr>
          <p:nvPr>
            <p:custDataLst>
              <p:tags r:id="rId2"/>
            </p:custDataLst>
          </p:nvPr>
        </p:nvGraphicFramePr>
        <p:xfrm>
          <a:off x="1644957" y="2155984"/>
          <a:ext cx="9208135" cy="3329940"/>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get(int field)</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返回指定日历字段field的值 </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add(int field,int amount) </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根据日历规则，为指定的日历字段增加或减去指定的时间量 </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set(int field,int value)</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将指定日历字段field的值设置为value </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set(int year,int month,int date)</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设置Calendar对象的年、月、日三个字段的值</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set(int year.int month,int date,int hourOfDay,int minute,int second)</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设置Calendar对象的年、月、日、时、分、秒六个字段的值</a:t>
                      </a:r>
                    </a:p>
                  </a:txBody>
                  <a:tcPr marL="68580" marR="68580" marT="0" marB="0">
                    <a:solidFill>
                      <a:srgbClr val="F2F2F2"/>
                    </a:solidFill>
                  </a:tcPr>
                </a:tc>
                <a:extLst>
                  <a:ext uri="{0D108BD9-81ED-4DB2-BD59-A6C34878D82A}">
                    <a16:rowId xmlns:a16="http://schemas.microsoft.com/office/drawing/2014/main" val="10005"/>
                  </a:ext>
                </a:extLst>
              </a:tr>
            </a:tbl>
          </a:graphicData>
        </a:graphic>
      </p:graphicFrame>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6.5.2 Calendar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944880" y="1306195"/>
            <a:ext cx="10300970" cy="4246245"/>
          </a:xfrm>
          <a:prstGeom prst="rect">
            <a:avLst/>
          </a:prstGeom>
          <a:noFill/>
          <a:ln w="9525">
            <a:noFill/>
          </a:ln>
        </p:spPr>
        <p:txBody>
          <a:bodyPr wrap="square">
            <a:spAutoFit/>
          </a:bodyPr>
          <a:lstStyle/>
          <a:p>
            <a:pPr indent="0" fontAlgn="auto">
              <a:lnSpc>
                <a:spcPct val="150000"/>
              </a:lnSpc>
            </a:pP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表中的大多数方法都用到了int类型的参数field，该参数需要接收Calendar类中定义的常量值，这些常量值分别表示不同的字段，Calendar类常用的常量值如下所示。</a:t>
            </a:r>
          </a:p>
          <a:p>
            <a:pPr marL="800100" lvl="1" indent="-342900" fontAlgn="auto">
              <a:lnSpc>
                <a:spcPct val="150000"/>
              </a:lnSpc>
              <a:buClr>
                <a:srgbClr val="595959"/>
              </a:buClr>
              <a:buFont typeface="Wingdings" panose="05000000000000000000" charset="0"/>
              <a:buChar char="l"/>
            </a:pPr>
            <a:r>
              <a:rPr sz="18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Calendar.YEAR</a:t>
            </a: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：用于获取当前年份。</a:t>
            </a:r>
          </a:p>
          <a:p>
            <a:pPr marL="800100" lvl="1" indent="-342900" fontAlgn="auto">
              <a:lnSpc>
                <a:spcPct val="150000"/>
              </a:lnSpc>
              <a:buClr>
                <a:srgbClr val="595959"/>
              </a:buClr>
              <a:buFont typeface="Wingdings" panose="05000000000000000000" charset="0"/>
              <a:buChar char="l"/>
            </a:pPr>
            <a:r>
              <a:rPr sz="18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Calendar.MONTH</a:t>
            </a: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：用于获取当前月份，需要注意的是，在使Calendar.MONTH</a:t>
            </a:r>
          </a:p>
          <a:p>
            <a:pPr marL="457200" lvl="1" indent="0" fontAlgn="auto">
              <a:lnSpc>
                <a:spcPct val="150000"/>
              </a:lnSpc>
              <a:buClr>
                <a:srgbClr val="595959"/>
              </a:buClr>
              <a:buFont typeface="Wingdings" panose="05000000000000000000" charset="0"/>
              <a:buNone/>
            </a:pP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字段时，月份的起始值是从0开始的，而不是从1开始，因此要获取当前的月</a:t>
            </a:r>
          </a:p>
          <a:p>
            <a:pPr marL="457200" lvl="1" indent="0" fontAlgn="auto">
              <a:lnSpc>
                <a:spcPct val="150000"/>
              </a:lnSpc>
              <a:buClr>
                <a:srgbClr val="595959"/>
              </a:buClr>
              <a:buFont typeface="Wingdings" panose="05000000000000000000" charset="0"/>
              <a:buNone/>
            </a:pP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需要在Calendar.MONTH的基础上加1。</a:t>
            </a:r>
          </a:p>
          <a:p>
            <a:pPr marL="800100" lvl="1" indent="-342900" fontAlgn="auto">
              <a:lnSpc>
                <a:spcPct val="150000"/>
              </a:lnSpc>
              <a:buClr>
                <a:srgbClr val="595959"/>
              </a:buClr>
              <a:buFont typeface="Wingdings" panose="05000000000000000000" charset="0"/>
              <a:buChar char="l"/>
            </a:pPr>
            <a:r>
              <a:rPr sz="18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Calendar.DATE</a:t>
            </a: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：用于获取当前日。</a:t>
            </a:r>
          </a:p>
          <a:p>
            <a:pPr marL="800100" lvl="1" indent="-342900" fontAlgn="auto">
              <a:lnSpc>
                <a:spcPct val="150000"/>
              </a:lnSpc>
              <a:buClr>
                <a:srgbClr val="595959"/>
              </a:buClr>
              <a:buFont typeface="Wingdings" panose="05000000000000000000" charset="0"/>
              <a:buChar char="l"/>
            </a:pPr>
            <a:r>
              <a:rPr sz="18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Calendar.HOUR</a:t>
            </a: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：用于获取时。</a:t>
            </a:r>
          </a:p>
          <a:p>
            <a:pPr marL="800100" lvl="1" indent="-342900" fontAlgn="auto">
              <a:lnSpc>
                <a:spcPct val="150000"/>
              </a:lnSpc>
              <a:buClr>
                <a:srgbClr val="595959"/>
              </a:buClr>
              <a:buFont typeface="Wingdings" panose="05000000000000000000" charset="0"/>
              <a:buChar char="l"/>
            </a:pPr>
            <a:r>
              <a:rPr sz="18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Calendar.MINUTE</a:t>
            </a: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：用于获取分。</a:t>
            </a:r>
          </a:p>
          <a:p>
            <a:pPr marL="800100" lvl="1" indent="-342900" fontAlgn="auto">
              <a:lnSpc>
                <a:spcPct val="150000"/>
              </a:lnSpc>
              <a:buClr>
                <a:srgbClr val="595959"/>
              </a:buClr>
              <a:buFont typeface="Wingdings" panose="05000000000000000000" charset="0"/>
              <a:buChar char="l"/>
            </a:pPr>
            <a:r>
              <a:rPr sz="18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Calendar.SECOND</a:t>
            </a: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：用于获取秒。</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6.5.2 Calendar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532505" y="923925"/>
            <a:ext cx="7809865" cy="1014730"/>
          </a:xfrm>
          <a:prstGeom prst="rect">
            <a:avLst/>
          </a:prstGeom>
          <a:noFill/>
          <a:ln w="9525">
            <a:noFill/>
          </a:ln>
        </p:spPr>
        <p:txBody>
          <a:bodyPr wrap="square">
            <a:spAutoFit/>
          </a:bodyPr>
          <a:lstStyle/>
          <a:p>
            <a:pPr indent="0" algn="l"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下面通过一个案例学习Calender类如何获取当前计算机的日期和时间。具体代码如下所示。</a:t>
            </a:r>
          </a:p>
        </p:txBody>
      </p:sp>
      <p:pic>
        <p:nvPicPr>
          <p:cNvPr id="2" name="图片 1"/>
          <p:cNvPicPr>
            <a:picLocks noChangeAspect="1"/>
          </p:cNvPicPr>
          <p:nvPr/>
        </p:nvPicPr>
        <p:blipFill>
          <a:blip r:embed="rId4"/>
          <a:stretch>
            <a:fillRect/>
          </a:stretch>
        </p:blipFill>
        <p:spPr>
          <a:xfrm>
            <a:off x="1805305" y="2080260"/>
            <a:ext cx="8579485" cy="4166870"/>
          </a:xfrm>
          <a:prstGeom prst="rect">
            <a:avLst/>
          </a:prstGeom>
        </p:spPr>
      </p:pic>
      <p:sp>
        <p:nvSpPr>
          <p:cNvPr id="5" name="文本框 4"/>
          <p:cNvSpPr txBox="1"/>
          <p:nvPr/>
        </p:nvSpPr>
        <p:spPr>
          <a:xfrm>
            <a:off x="1988820" y="2096770"/>
            <a:ext cx="8212455" cy="4150360"/>
          </a:xfrm>
          <a:prstGeom prst="rect">
            <a:avLst/>
          </a:prstGeom>
          <a:noFill/>
          <a:ln w="9525">
            <a:noFill/>
          </a:ln>
        </p:spPr>
        <p:txBody>
          <a:bodyPr wrap="square">
            <a:spAutoFit/>
          </a:bodyPr>
          <a:lstStyle/>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Example21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获取表示当前时间的Calendar对象</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Calendar calendar = Calendar.getInstance();</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year = calendar.</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(Calendar.YEAR);        // 获取当前年份</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month = calendar.get(Calendar.MONTH) + 1; // 获取当前月份</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date = calendar.get(Calendar.DATE);        // 获取当前日</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hour = calendar.get(Calendar.HOUR);        // 获取时</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minute = calendar.get(Calendar.MINUTE);   // 获取分</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second = calendar.get(Calendar.SECOND);   // 获取秒</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System.out.println("当前时间为:" + year + "年 " + month + "月 "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date + "日 "+ hour + "时 " + minute + "分 " + second + "秒");</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7"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6.5.2 Calendar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3"/>
          <p:cNvSpPr/>
          <p:nvPr>
            <p:custDataLst>
              <p:tags r:id="rId1"/>
            </p:custDataLst>
          </p:nvPr>
        </p:nvSpPr>
        <p:spPr>
          <a:xfrm>
            <a:off x="1054100" y="1092200"/>
            <a:ext cx="18072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
        <p:nvSpPr>
          <p:cNvPr id="11" name="文本框 10"/>
          <p:cNvSpPr txBox="1"/>
          <p:nvPr/>
        </p:nvSpPr>
        <p:spPr>
          <a:xfrm>
            <a:off x="1468120" y="5220970"/>
            <a:ext cx="9580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由图可知，程序已经输出了当前计算机的日期时间以及当前时间后一秒的日期时间。</a:t>
            </a:r>
          </a:p>
        </p:txBody>
      </p:sp>
      <p:pic>
        <p:nvPicPr>
          <p:cNvPr id="3" name="图片 42"/>
          <p:cNvPicPr>
            <a:picLocks noChangeAspect="1"/>
          </p:cNvPicPr>
          <p:nvPr/>
        </p:nvPicPr>
        <p:blipFill>
          <a:blip r:embed="rId3"/>
          <a:stretch>
            <a:fillRect/>
          </a:stretch>
        </p:blipFill>
        <p:spPr>
          <a:xfrm>
            <a:off x="2560637" y="2529840"/>
            <a:ext cx="7415000" cy="1800000"/>
          </a:xfrm>
          <a:prstGeom prst="rect">
            <a:avLst/>
          </a:prstGeom>
        </p:spPr>
      </p:pic>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6.5.2 Calendar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6.1.1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143635" y="1385570"/>
            <a:ext cx="9026525" cy="553085"/>
          </a:xfrm>
          <a:prstGeom prst="rect">
            <a:avLst/>
          </a:prstGeom>
          <a:noFill/>
          <a:ln w="9525">
            <a:noFill/>
          </a:ln>
        </p:spPr>
        <p:txBody>
          <a:bodyPr wrap="square">
            <a:spAutoFit/>
          </a:bodyPr>
          <a:lstStyle/>
          <a:p>
            <a:pPr indent="0" fontAlgn="auto">
              <a:lnSpc>
                <a:spcPct val="150000"/>
              </a:lnSpc>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 调用String类的</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构造方法初始化字符串对象</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，其语法格式如下</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altLang="en-US"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143635" y="4612640"/>
            <a:ext cx="9172575"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在上述语法中，字符串同样可以为空或是一个具体的字符串。当为具体字符串时，</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会根据参数类型调用相应的构造方法来初始化字符串对象</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pic>
        <p:nvPicPr>
          <p:cNvPr id="7" name="图片 6"/>
          <p:cNvPicPr>
            <a:picLocks noChangeAspect="1"/>
          </p:cNvPicPr>
          <p:nvPr/>
        </p:nvPicPr>
        <p:blipFill>
          <a:blip r:embed="rId2"/>
          <a:stretch>
            <a:fillRect/>
          </a:stretch>
        </p:blipFill>
        <p:spPr>
          <a:xfrm>
            <a:off x="3902710" y="2929890"/>
            <a:ext cx="4384675" cy="999490"/>
          </a:xfrm>
          <a:prstGeom prst="rect">
            <a:avLst/>
          </a:prstGeom>
        </p:spPr>
      </p:pic>
      <p:sp>
        <p:nvSpPr>
          <p:cNvPr id="8" name="矩形 7"/>
          <p:cNvSpPr/>
          <p:nvPr/>
        </p:nvSpPr>
        <p:spPr>
          <a:xfrm>
            <a:off x="4347210" y="3248660"/>
            <a:ext cx="3495675" cy="36195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 变量名 = new String(字符串);</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43635" y="2229485"/>
            <a:ext cx="9756140" cy="239966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在程序中除了要</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获取当前计算机的时间</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外，还会经常</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设置</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或</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修改某个时间</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比如一项工程的开始时间为2021年的1月1日，要求100天后竣工。此时要想知道竣工日期是哪天就需要先将日期设定在2021年的1月1日，然后对日期的天数进行增加。如果工程没有按照预期完成，可能还需要对日期时间进行修改。其中添加和修改日期时间的功能就可以通过Calendar类中的</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set()</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方法来实现。</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6.5.2 Calendar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221990" y="873760"/>
            <a:ext cx="8180705" cy="1014730"/>
          </a:xfrm>
          <a:prstGeom prst="rect">
            <a:avLst/>
          </a:prstGeom>
          <a:noFill/>
          <a:ln w="9525">
            <a:noFill/>
          </a:ln>
        </p:spPr>
        <p:txBody>
          <a:bodyPr wrap="square">
            <a:spAutoFit/>
          </a:bodyPr>
          <a:lstStyle/>
          <a:p>
            <a:pPr indent="0" algn="l"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Calendar类中的</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add()</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set()方法</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可以</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实现</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添加和修改日期时间的功能</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。下面通过案例实现日期时间的添加和修改</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。具体代码如下所示。</a:t>
            </a:r>
          </a:p>
        </p:txBody>
      </p:sp>
      <p:pic>
        <p:nvPicPr>
          <p:cNvPr id="2" name="图片 1"/>
          <p:cNvPicPr>
            <a:picLocks noChangeAspect="1"/>
          </p:cNvPicPr>
          <p:nvPr/>
        </p:nvPicPr>
        <p:blipFill>
          <a:blip r:embed="rId4"/>
          <a:stretch>
            <a:fillRect/>
          </a:stretch>
        </p:blipFill>
        <p:spPr>
          <a:xfrm>
            <a:off x="1454785" y="2154555"/>
            <a:ext cx="9281160" cy="3338195"/>
          </a:xfrm>
          <a:prstGeom prst="rect">
            <a:avLst/>
          </a:prstGeom>
        </p:spPr>
      </p:pic>
      <p:sp>
        <p:nvSpPr>
          <p:cNvPr id="5" name="文本框 4"/>
          <p:cNvSpPr txBox="1"/>
          <p:nvPr/>
        </p:nvSpPr>
        <p:spPr>
          <a:xfrm>
            <a:off x="1492885" y="2154555"/>
            <a:ext cx="9204960" cy="333819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Example22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Calendar calendar = Calendar.getInstance();</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获取表示当前时间的Calendar对象</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calendar.set(2021, 1, 1);</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设置指定日期</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calendar.add(Calendar.DATE, 100);</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为指定日期增加时间</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year = calendar.get(Calendar.YEAR);</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返回指定日期的年</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month = calendar.get(Calendar.MONTH) + 1;</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返回指定日期的月</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date = calendar.get(Calendar.DATE);</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返回指定日期的日</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System.out.println("计划竣工日期为:" + year + "年" + month + "月" + date + "日");</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7"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6.5.2 Calendar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3"/>
          <p:cNvSpPr/>
          <p:nvPr>
            <p:custDataLst>
              <p:tags r:id="rId1"/>
            </p:custDataLst>
          </p:nvPr>
        </p:nvSpPr>
        <p:spPr>
          <a:xfrm>
            <a:off x="1054100" y="1092200"/>
            <a:ext cx="18072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
        <p:nvSpPr>
          <p:cNvPr id="11" name="文本框 10"/>
          <p:cNvSpPr txBox="1"/>
          <p:nvPr/>
        </p:nvSpPr>
        <p:spPr>
          <a:xfrm>
            <a:off x="1143635" y="4748530"/>
            <a:ext cx="9575165" cy="1476375"/>
          </a:xfrm>
          <a:prstGeom prst="rect">
            <a:avLst/>
          </a:prstGeom>
          <a:noFill/>
        </p:spPr>
        <p:txBody>
          <a:bodyPr wrap="square" rtlCol="0">
            <a:spAutoFit/>
          </a:bodyPr>
          <a:lstStyle/>
          <a:p>
            <a:pPr algn="l" fontAlgn="auto">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cs typeface="+mn-ea"/>
              </a:rPr>
              <a:t>注意：Calendar.DATE表示的是天数，当天数累加到当月的最大值时，如果继续累加，Calendar.DATE的天数就会从1开始计数，同时月份值会自动加1，这和算术运算中的进位类似。</a:t>
            </a:r>
          </a:p>
        </p:txBody>
      </p:sp>
      <p:pic>
        <p:nvPicPr>
          <p:cNvPr id="43" name="图片 43"/>
          <p:cNvPicPr>
            <a:picLocks noChangeAspect="1"/>
          </p:cNvPicPr>
          <p:nvPr/>
        </p:nvPicPr>
        <p:blipFill>
          <a:blip r:embed="rId3"/>
          <a:stretch>
            <a:fillRect/>
          </a:stretch>
        </p:blipFill>
        <p:spPr>
          <a:xfrm>
            <a:off x="2387600" y="2353310"/>
            <a:ext cx="7414800" cy="1800000"/>
          </a:xfrm>
          <a:prstGeom prst="rect">
            <a:avLst/>
          </a:prstGeom>
        </p:spPr>
      </p:pic>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6.5.2 Calendar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6.5.3 Instant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228090"/>
            <a:chOff x="8472" y="5316"/>
            <a:chExt cx="8645" cy="1934"/>
          </a:xfrm>
        </p:grpSpPr>
        <p:sp>
          <p:nvSpPr>
            <p:cNvPr id="15" name="TextBox 35"/>
            <p:cNvSpPr txBox="1">
              <a:spLocks noChangeArrowheads="1"/>
            </p:cNvSpPr>
            <p:nvPr/>
          </p:nvSpPr>
          <p:spPr bwMode="auto">
            <a:xfrm>
              <a:off x="9159" y="5316"/>
              <a:ext cx="7958" cy="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熟悉</a:t>
              </a:r>
              <a:r>
                <a:rPr lang="en-US" altLang="zh-CN"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Instant</a:t>
              </a:r>
              <a:r>
                <a:rPr lang="zh-CN" altLang="en-US"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类</a:t>
              </a: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，能够使用Instant类操作时间</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7961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6.5.3 Instant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143635" y="2039620"/>
            <a:ext cx="9942830" cy="1476375"/>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rPr>
              <a:t>Instant 类</a:t>
            </a:r>
            <a:r>
              <a:rPr sz="2000" b="0">
                <a:solidFill>
                  <a:srgbClr val="595959"/>
                </a:solidFill>
                <a:latin typeface="微软雅黑" panose="020B0503020204020204" pitchFamily="34" charset="-122"/>
                <a:ea typeface="微软雅黑" panose="020B0503020204020204" pitchFamily="34" charset="-122"/>
              </a:rPr>
              <a:t>代表的是某个</a:t>
            </a:r>
            <a:r>
              <a:rPr sz="2000" b="0">
                <a:solidFill>
                  <a:srgbClr val="1369B2"/>
                </a:solidFill>
                <a:latin typeface="微软雅黑" panose="020B0503020204020204" pitchFamily="34" charset="-122"/>
                <a:ea typeface="微软雅黑" panose="020B0503020204020204" pitchFamily="34" charset="-122"/>
              </a:rPr>
              <a:t>瞬间的时间</a:t>
            </a:r>
            <a:r>
              <a:rPr sz="2000" b="0">
                <a:solidFill>
                  <a:srgbClr val="595959"/>
                </a:solidFill>
                <a:latin typeface="微软雅黑" panose="020B0503020204020204" pitchFamily="34" charset="-122"/>
                <a:ea typeface="微软雅黑" panose="020B0503020204020204" pitchFamily="34" charset="-122"/>
              </a:rPr>
              <a:t>。其内部由两个部分组成，第一部分保存的是</a:t>
            </a:r>
            <a:r>
              <a:rPr sz="2000" b="0">
                <a:solidFill>
                  <a:srgbClr val="1369B2"/>
                </a:solidFill>
                <a:latin typeface="微软雅黑" panose="020B0503020204020204" pitchFamily="34" charset="-122"/>
                <a:ea typeface="微软雅黑" panose="020B0503020204020204" pitchFamily="34" charset="-122"/>
              </a:rPr>
              <a:t>标准Java计算时代</a:t>
            </a:r>
            <a:r>
              <a:rPr sz="2000" b="0">
                <a:solidFill>
                  <a:srgbClr val="595959"/>
                </a:solidFill>
                <a:latin typeface="微软雅黑" panose="020B0503020204020204" pitchFamily="34" charset="-122"/>
                <a:ea typeface="微软雅黑" panose="020B0503020204020204" pitchFamily="34" charset="-122"/>
              </a:rPr>
              <a:t>（就是1970年1月1日开始）到现在的秒数，第二部分保存的是</a:t>
            </a:r>
            <a:r>
              <a:rPr sz="2000" b="0">
                <a:solidFill>
                  <a:srgbClr val="1369B2"/>
                </a:solidFill>
                <a:latin typeface="微软雅黑" panose="020B0503020204020204" pitchFamily="34" charset="-122"/>
                <a:ea typeface="微软雅黑" panose="020B0503020204020204" pitchFamily="34" charset="-122"/>
              </a:rPr>
              <a:t>纳秒数</a:t>
            </a:r>
            <a:r>
              <a:rPr sz="2000" b="0">
                <a:solidFill>
                  <a:srgbClr val="595959"/>
                </a:solidFill>
                <a:latin typeface="微软雅黑" panose="020B0503020204020204" pitchFamily="34" charset="-122"/>
                <a:ea typeface="微软雅黑" panose="020B0503020204020204" pitchFamily="34" charset="-122"/>
              </a:rPr>
              <a:t>。</a:t>
            </a:r>
          </a:p>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rPr>
              <a:t>Instant类提供了一系列用于操作时间常用的方法，Instant类常用的方法如</a:t>
            </a:r>
            <a:r>
              <a:rPr lang="zh-CN" sz="2000" b="0">
                <a:solidFill>
                  <a:srgbClr val="595959"/>
                </a:solidFill>
                <a:latin typeface="微软雅黑" panose="020B0503020204020204" pitchFamily="34" charset="-122"/>
                <a:ea typeface="微软雅黑" panose="020B0503020204020204" pitchFamily="34" charset="-122"/>
              </a:rPr>
              <a:t>下</a:t>
            </a:r>
            <a:r>
              <a:rPr sz="2000" b="0">
                <a:solidFill>
                  <a:srgbClr val="595959"/>
                </a:solidFill>
                <a:latin typeface="微软雅黑" panose="020B0503020204020204" pitchFamily="34" charset="-122"/>
                <a:ea typeface="微软雅黑" panose="020B0503020204020204" pitchFamily="34" charset="-122"/>
              </a:rPr>
              <a:t>表所示。</a:t>
            </a:r>
            <a:endParaRPr lang="zh-CN" altLang="en-US"/>
          </a:p>
        </p:txBody>
      </p:sp>
      <p:sp>
        <p:nvSpPr>
          <p:cNvPr id="2" name="Chevron 3"/>
          <p:cNvSpPr/>
          <p:nvPr>
            <p:custDataLst>
              <p:tags r:id="rId1"/>
            </p:custDataLst>
          </p:nvPr>
        </p:nvSpPr>
        <p:spPr>
          <a:xfrm>
            <a:off x="1143635" y="1111250"/>
            <a:ext cx="32740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486068" y="1245494"/>
            <a:ext cx="254127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Instant类的常用方法</a:t>
            </a:r>
          </a:p>
        </p:txBody>
      </p:sp>
      <p:graphicFrame>
        <p:nvGraphicFramePr>
          <p:cNvPr id="6" name="表格 5"/>
          <p:cNvGraphicFramePr>
            <a:graphicFrameLocks noGrp="1"/>
          </p:cNvGraphicFramePr>
          <p:nvPr>
            <p:custDataLst>
              <p:tags r:id="rId2"/>
            </p:custDataLst>
          </p:nvPr>
        </p:nvGraphicFramePr>
        <p:xfrm>
          <a:off x="1207770" y="3990975"/>
          <a:ext cx="10153650" cy="1285875"/>
        </p:xfrm>
        <a:graphic>
          <a:graphicData uri="http://schemas.openxmlformats.org/drawingml/2006/table">
            <a:tbl>
              <a:tblPr>
                <a:tableStyleId>{7DF18680-E054-41AD-8BC1-D1AEF772440D}</a:tableStyleId>
              </a:tblPr>
              <a:tblGrid>
                <a:gridCol w="3611880">
                  <a:extLst>
                    <a:ext uri="{9D8B030D-6E8A-4147-A177-3AD203B41FA5}">
                      <a16:colId xmlns:a16="http://schemas.microsoft.com/office/drawing/2014/main" val="20000"/>
                    </a:ext>
                  </a:extLst>
                </a:gridCol>
                <a:gridCol w="6541770">
                  <a:extLst>
                    <a:ext uri="{9D8B030D-6E8A-4147-A177-3AD203B41FA5}">
                      <a16:colId xmlns:a16="http://schemas.microsoft.com/office/drawing/2014/main" val="20001"/>
                    </a:ext>
                  </a:extLst>
                </a:gridCol>
              </a:tblGrid>
              <a:tr h="468630">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功能描述</a:t>
                      </a:r>
                    </a:p>
                  </a:txBody>
                  <a:tcPr marL="68580" marR="68580" marT="0" marB="0" anchor="ctr">
                    <a:solidFill>
                      <a:srgbClr val="F2F2F2"/>
                    </a:solidFill>
                  </a:tcPr>
                </a:tc>
                <a:extLst>
                  <a:ext uri="{0D108BD9-81ED-4DB2-BD59-A6C34878D82A}">
                    <a16:rowId xmlns:a16="http://schemas.microsoft.com/office/drawing/2014/main" val="10000"/>
                  </a:ext>
                </a:extLst>
              </a:tr>
              <a:tr h="400050">
                <a:tc>
                  <a:txBody>
                    <a:bodyPr/>
                    <a:lstStyle/>
                    <a:p>
                      <a:pPr indent="0" fontAlgn="auto">
                        <a:lnSpc>
                          <a:spcPct val="150000"/>
                        </a:lnSpc>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now()</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从系统时钟获取当前瞬间的时间。</a:t>
                      </a:r>
                    </a:p>
                  </a:txBody>
                  <a:tcPr marL="68580" marR="68580" marT="0" marB="0" anchor="ctr">
                    <a:solidFill>
                      <a:srgbClr val="F2F2F2"/>
                    </a:solidFill>
                  </a:tcPr>
                </a:tc>
                <a:extLst>
                  <a:ext uri="{0D108BD9-81ED-4DB2-BD59-A6C34878D82A}">
                    <a16:rowId xmlns:a16="http://schemas.microsoft.com/office/drawing/2014/main" val="10001"/>
                  </a:ext>
                </a:extLst>
              </a:tr>
              <a:tr h="417195">
                <a:tc>
                  <a:txBody>
                    <a:bodyPr/>
                    <a:lstStyle/>
                    <a:p>
                      <a:pPr indent="0" fontAlgn="auto">
                        <a:lnSpc>
                          <a:spcPct val="150000"/>
                        </a:lnSpc>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now(Clock clock)</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从指定时钟获取当前时刻。</a:t>
                      </a:r>
                    </a:p>
                  </a:txBody>
                  <a:tcPr marL="68580" marR="68580" marT="0" marB="0" anchor="ctr">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custDataLst>
              <p:tags r:id="rId1"/>
            </p:custDataLst>
          </p:nvPr>
        </p:nvGraphicFramePr>
        <p:xfrm>
          <a:off x="1169035" y="1971675"/>
          <a:ext cx="10153650" cy="3402330"/>
        </p:xfrm>
        <a:graphic>
          <a:graphicData uri="http://schemas.openxmlformats.org/drawingml/2006/table">
            <a:tbl>
              <a:tblPr>
                <a:tableStyleId>{7DF18680-E054-41AD-8BC1-D1AEF772440D}</a:tableStyleId>
              </a:tblPr>
              <a:tblGrid>
                <a:gridCol w="3611880">
                  <a:extLst>
                    <a:ext uri="{9D8B030D-6E8A-4147-A177-3AD203B41FA5}">
                      <a16:colId xmlns:a16="http://schemas.microsoft.com/office/drawing/2014/main" val="20000"/>
                    </a:ext>
                  </a:extLst>
                </a:gridCol>
                <a:gridCol w="6541770">
                  <a:extLst>
                    <a:ext uri="{9D8B030D-6E8A-4147-A177-3AD203B41FA5}">
                      <a16:colId xmlns:a16="http://schemas.microsoft.com/office/drawing/2014/main" val="20001"/>
                    </a:ext>
                  </a:extLst>
                </a:gridCol>
              </a:tblGrid>
              <a:tr h="468630">
                <a:tc>
                  <a:txBody>
                    <a:bodyPr/>
                    <a:lstStyle/>
                    <a:p>
                      <a:pPr indent="267970" algn="ctr">
                        <a:spcAft>
                          <a:spcPts val="0"/>
                        </a:spcAft>
                      </a:pPr>
                      <a:r>
                        <a:rPr lang="zh-CN" altLang="en-US"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功能描述</a:t>
                      </a:r>
                    </a:p>
                  </a:txBody>
                  <a:tcPr marL="68580" marR="68580" marT="0" marB="0" anchor="ctr">
                    <a:solidFill>
                      <a:srgbClr val="F2F2F2"/>
                    </a:solidFill>
                  </a:tcPr>
                </a:tc>
                <a:extLst>
                  <a:ext uri="{0D108BD9-81ED-4DB2-BD59-A6C34878D82A}">
                    <a16:rowId xmlns:a16="http://schemas.microsoft.com/office/drawing/2014/main" val="10000"/>
                  </a:ext>
                </a:extLst>
              </a:tr>
              <a:tr h="457200">
                <a:tc>
                  <a:txBody>
                    <a:bodyPr/>
                    <a:lstStyle/>
                    <a:p>
                      <a:pPr indent="0" fontAlgn="auto">
                        <a:lnSpc>
                          <a:spcPct val="150000"/>
                        </a:lnSpc>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ofEpochSecond(long epochSecond)</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使用从自标准Java计算时代开始的秒数获取一个Instant的实例。</a:t>
                      </a:r>
                    </a:p>
                  </a:txBody>
                  <a:tcPr marL="68580" marR="68580" marT="0" marB="0" anchor="ctr">
                    <a:solidFill>
                      <a:srgbClr val="F2F2F2"/>
                    </a:solidFill>
                  </a:tcPr>
                </a:tc>
                <a:extLst>
                  <a:ext uri="{0D108BD9-81ED-4DB2-BD59-A6C34878D82A}">
                    <a16:rowId xmlns:a16="http://schemas.microsoft.com/office/drawing/2014/main" val="10001"/>
                  </a:ext>
                </a:extLst>
              </a:tr>
              <a:tr h="433705">
                <a:tc>
                  <a:txBody>
                    <a:bodyPr/>
                    <a:lstStyle/>
                    <a:p>
                      <a:pPr indent="0" fontAlgn="auto">
                        <a:lnSpc>
                          <a:spcPct val="150000"/>
                        </a:lnSpc>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ofEpochMilli(long epochMilli)</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从1970-01-01T00:00:00Z的纪元中使用毫秒获取Instant的实例。</a:t>
                      </a:r>
                    </a:p>
                  </a:txBody>
                  <a:tcPr marL="68580" marR="68580" marT="0" marB="0" anchor="ctr">
                    <a:solidFill>
                      <a:srgbClr val="F2F2F2"/>
                    </a:solidFill>
                  </a:tcPr>
                </a:tc>
                <a:extLst>
                  <a:ext uri="{0D108BD9-81ED-4DB2-BD59-A6C34878D82A}">
                    <a16:rowId xmlns:a16="http://schemas.microsoft.com/office/drawing/2014/main" val="10002"/>
                  </a:ext>
                </a:extLst>
              </a:tr>
              <a:tr h="425450">
                <a:tc>
                  <a:txBody>
                    <a:bodyPr/>
                    <a:lstStyle/>
                    <a:p>
                      <a:pPr indent="0" fontAlgn="auto">
                        <a:lnSpc>
                          <a:spcPct val="150000"/>
                        </a:lnSpc>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getEpochSecond()</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从1970-01-01T00:00:00Z的Java时代获取秒数。</a:t>
                      </a:r>
                    </a:p>
                  </a:txBody>
                  <a:tcPr marL="68580" marR="68580" marT="0" marB="0" anchor="ctr">
                    <a:solidFill>
                      <a:srgbClr val="F2F2F2"/>
                    </a:solidFill>
                  </a:tcPr>
                </a:tc>
                <a:extLst>
                  <a:ext uri="{0D108BD9-81ED-4DB2-BD59-A6C34878D82A}">
                    <a16:rowId xmlns:a16="http://schemas.microsoft.com/office/drawing/2014/main" val="10003"/>
                  </a:ext>
                </a:extLst>
              </a:tr>
              <a:tr h="417830">
                <a:tc>
                  <a:txBody>
                    <a:bodyPr/>
                    <a:lstStyle/>
                    <a:p>
                      <a:pPr indent="0" fontAlgn="auto">
                        <a:lnSpc>
                          <a:spcPct val="150000"/>
                        </a:lnSpc>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getNano()</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用于从第二秒开始在此瞬间表示的时间轴中返回纳秒数。</a:t>
                      </a:r>
                    </a:p>
                  </a:txBody>
                  <a:tcPr marL="68580" marR="68580" marT="0" marB="0" anchor="ctr">
                    <a:solidFill>
                      <a:srgbClr val="F2F2F2"/>
                    </a:solidFill>
                  </a:tcPr>
                </a:tc>
                <a:extLst>
                  <a:ext uri="{0D108BD9-81ED-4DB2-BD59-A6C34878D82A}">
                    <a16:rowId xmlns:a16="http://schemas.microsoft.com/office/drawing/2014/main" val="10004"/>
                  </a:ext>
                </a:extLst>
              </a:tr>
              <a:tr h="671195">
                <a:tc>
                  <a:txBody>
                    <a:bodyPr/>
                    <a:lstStyle/>
                    <a:p>
                      <a:pPr indent="0" fontAlgn="auto">
                        <a:lnSpc>
                          <a:spcPct val="150000"/>
                        </a:lnSpc>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parse(CharSequence text)</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从一个时间文本字符串（如2007-12-03T10:15:30.00Z）获取一个Instant的实例。</a:t>
                      </a:r>
                    </a:p>
                  </a:txBody>
                  <a:tcPr marL="68580" marR="68580" marT="0" marB="0" anchor="ctr">
                    <a:solidFill>
                      <a:srgbClr val="F2F2F2"/>
                    </a:solidFill>
                  </a:tcPr>
                </a:tc>
                <a:extLst>
                  <a:ext uri="{0D108BD9-81ED-4DB2-BD59-A6C34878D82A}">
                    <a16:rowId xmlns:a16="http://schemas.microsoft.com/office/drawing/2014/main" val="10005"/>
                  </a:ext>
                </a:extLst>
              </a:tr>
              <a:tr h="467995">
                <a:tc>
                  <a:txBody>
                    <a:bodyPr/>
                    <a:lstStyle/>
                    <a:p>
                      <a:pPr indent="0" fontAlgn="auto">
                        <a:lnSpc>
                          <a:spcPct val="150000"/>
                        </a:lnSpc>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from(TemporalAccessor tenporal)</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从时间对象获取一个Instant的实例。</a:t>
                      </a: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
        <p:nvSpPr>
          <p:cNvPr id="2" name="Title 1"/>
          <p:cNvSpPr txBox="1"/>
          <p:nvPr/>
        </p:nvSpPr>
        <p:spPr>
          <a:xfrm>
            <a:off x="1143635" y="266700"/>
            <a:ext cx="47961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6.5.3 Instant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284220" y="923925"/>
            <a:ext cx="6640830" cy="1014730"/>
          </a:xfrm>
          <a:prstGeom prst="rect">
            <a:avLst/>
          </a:prstGeom>
          <a:noFill/>
          <a:ln w="9525">
            <a:noFill/>
          </a:ln>
        </p:spPr>
        <p:txBody>
          <a:bodyPr wrap="square">
            <a:spAutoFit/>
          </a:bodyPr>
          <a:lstStyle/>
          <a:p>
            <a:pPr indent="0" algn="l"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下面通过一个案例学习</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Instant类</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的常用方法的使用。具体代码如下所示。</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4"/>
          <a:stretch>
            <a:fillRect/>
          </a:stretch>
        </p:blipFill>
        <p:spPr>
          <a:xfrm>
            <a:off x="1177290" y="1885315"/>
            <a:ext cx="9834880" cy="4527550"/>
          </a:xfrm>
          <a:prstGeom prst="rect">
            <a:avLst/>
          </a:prstGeom>
        </p:spPr>
      </p:pic>
      <p:sp>
        <p:nvSpPr>
          <p:cNvPr id="5" name="文本框 4"/>
          <p:cNvSpPr txBox="1"/>
          <p:nvPr/>
        </p:nvSpPr>
        <p:spPr>
          <a:xfrm>
            <a:off x="1259205" y="1938655"/>
            <a:ext cx="9671050" cy="4420870"/>
          </a:xfrm>
          <a:prstGeom prst="rect">
            <a:avLst/>
          </a:prstGeom>
          <a:noFill/>
          <a:ln w="9525">
            <a:noFill/>
          </a:ln>
        </p:spPr>
        <p:txBody>
          <a:bodyPr wrap="square">
            <a:spAutoFit/>
          </a:bodyPr>
          <a:lstStyle/>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java.time.Instant;</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Example23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Instant 类的时间戳类从1970-01-01 00:00:00 截止到当前时间的毫秒值</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Instant now =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Instant.now();</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System.out.println("从系统获取的当前时刻为："+now); </a:t>
            </a:r>
          </a:p>
          <a:p>
            <a:pPr algn="l" fontAlgn="auto">
              <a:lnSpc>
                <a:spcPct val="110000"/>
              </a:lnSpc>
              <a:buClrTx/>
              <a:buSzTx/>
              <a:buFontTx/>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Instant instant =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Instant.ofEpochMilli(1000 * 60 * 60 * 24);</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System.out.println("计算机元年增加1000 * 60 * 60 * 24毫秒数后为："+instant);</a:t>
            </a:r>
          </a:p>
          <a:p>
            <a:pPr algn="l" fontAlgn="auto">
              <a:lnSpc>
                <a:spcPct val="110000"/>
              </a:lnSpc>
              <a:buClrTx/>
              <a:buSzTx/>
              <a:buFontTx/>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Instant instant1 =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Instant.ofEpochSecond(60 * 60 * 24);</a:t>
            </a:r>
            <a:endPar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System.out.println("计算机元年增加60 * 60 * 24秒数后为："+instant1); </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System.out.println("获取的秒值为："+</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Instant.parse("2007-12-			03T10:15:30.44Z").getEpochSecond()</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System.out.println("获取的纳秒值为："+</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Instant.parse("2007-12-03T10:15:30.44Z").getNano());</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System.out.println("从时间对象获取的Instant实例为："+</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Instant.from(now)</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3" name="Title 1"/>
          <p:cNvSpPr txBox="1"/>
          <p:nvPr/>
        </p:nvSpPr>
        <p:spPr>
          <a:xfrm>
            <a:off x="1143635" y="266700"/>
            <a:ext cx="47961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6.5.3 Instant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3"/>
          <p:cNvSpPr/>
          <p:nvPr>
            <p:custDataLst>
              <p:tags r:id="rId1"/>
            </p:custDataLst>
          </p:nvPr>
        </p:nvSpPr>
        <p:spPr>
          <a:xfrm>
            <a:off x="1054100" y="1092200"/>
            <a:ext cx="18072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 name="图片 44"/>
          <p:cNvPicPr>
            <a:picLocks noChangeAspect="1"/>
          </p:cNvPicPr>
          <p:nvPr/>
        </p:nvPicPr>
        <p:blipFill>
          <a:blip r:embed="rId3"/>
          <a:stretch>
            <a:fillRect/>
          </a:stretch>
        </p:blipFill>
        <p:spPr>
          <a:xfrm>
            <a:off x="3019742" y="2169160"/>
            <a:ext cx="6152143" cy="2520000"/>
          </a:xfrm>
          <a:prstGeom prst="rect">
            <a:avLst/>
          </a:prstGeom>
        </p:spPr>
      </p:pic>
      <p:sp>
        <p:nvSpPr>
          <p:cNvPr id="2" name="Title 1"/>
          <p:cNvSpPr txBox="1"/>
          <p:nvPr/>
        </p:nvSpPr>
        <p:spPr>
          <a:xfrm>
            <a:off x="1143635" y="266700"/>
            <a:ext cx="47961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6.5.3 Instant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6.5.4 LocalDate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782445"/>
            <a:chOff x="8472" y="5316"/>
            <a:chExt cx="8645" cy="2807"/>
          </a:xfrm>
        </p:grpSpPr>
        <p:sp>
          <p:nvSpPr>
            <p:cNvPr id="15" name="TextBox 35"/>
            <p:cNvSpPr txBox="1">
              <a:spLocks noChangeArrowheads="1"/>
            </p:cNvSpPr>
            <p:nvPr/>
          </p:nvSpPr>
          <p:spPr bwMode="auto">
            <a:xfrm>
              <a:off x="9159" y="5316"/>
              <a:ext cx="7958" cy="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en-US" altLang="zh-CN"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LocalDate</a:t>
              </a:r>
              <a:r>
                <a:rPr lang="zh-CN" altLang="en-US"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类</a:t>
              </a: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，能够使用LocalDate类日期格式化和增减年月日</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23315" y="1487805"/>
            <a:ext cx="9942830" cy="1476375"/>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rPr>
              <a:t>LocalDate类</a:t>
            </a:r>
            <a:r>
              <a:rPr sz="2000" b="0">
                <a:solidFill>
                  <a:srgbClr val="595959"/>
                </a:solidFill>
                <a:latin typeface="微软雅黑" panose="020B0503020204020204" pitchFamily="34" charset="-122"/>
                <a:ea typeface="微软雅黑" panose="020B0503020204020204" pitchFamily="34" charset="-122"/>
              </a:rPr>
              <a:t>表示</a:t>
            </a:r>
            <a:r>
              <a:rPr sz="2000" b="0">
                <a:solidFill>
                  <a:srgbClr val="1369B2"/>
                </a:solidFill>
                <a:latin typeface="微软雅黑" panose="020B0503020204020204" pitchFamily="34" charset="-122"/>
                <a:ea typeface="微软雅黑" panose="020B0503020204020204" pitchFamily="34" charset="-122"/>
              </a:rPr>
              <a:t>不带时区的日期</a:t>
            </a:r>
            <a:r>
              <a:rPr sz="2000" b="0">
                <a:solidFill>
                  <a:srgbClr val="595959"/>
                </a:solidFill>
                <a:latin typeface="微软雅黑" panose="020B0503020204020204" pitchFamily="34" charset="-122"/>
                <a:ea typeface="微软雅黑" panose="020B0503020204020204" pitchFamily="34" charset="-122"/>
              </a:rPr>
              <a:t>，它所表示的日期包括</a:t>
            </a:r>
            <a:r>
              <a:rPr sz="2000" b="0">
                <a:solidFill>
                  <a:srgbClr val="1369B2"/>
                </a:solidFill>
                <a:latin typeface="微软雅黑" panose="020B0503020204020204" pitchFamily="34" charset="-122"/>
                <a:ea typeface="微软雅黑" panose="020B0503020204020204" pitchFamily="34" charset="-122"/>
              </a:rPr>
              <a:t>年份</a:t>
            </a:r>
            <a:r>
              <a:rPr sz="2000" b="0">
                <a:solidFill>
                  <a:srgbClr val="595959"/>
                </a:solidFill>
                <a:latin typeface="微软雅黑" panose="020B0503020204020204" pitchFamily="34" charset="-122"/>
                <a:ea typeface="微软雅黑" panose="020B0503020204020204" pitchFamily="34" charset="-122"/>
              </a:rPr>
              <a:t>和</a:t>
            </a:r>
            <a:r>
              <a:rPr sz="2000" b="0">
                <a:solidFill>
                  <a:srgbClr val="1369B2"/>
                </a:solidFill>
                <a:latin typeface="微软雅黑" panose="020B0503020204020204" pitchFamily="34" charset="-122"/>
                <a:ea typeface="微软雅黑" panose="020B0503020204020204" pitchFamily="34" charset="-122"/>
              </a:rPr>
              <a:t>月份</a:t>
            </a:r>
            <a:r>
              <a:rPr sz="2000" b="0">
                <a:solidFill>
                  <a:srgbClr val="595959"/>
                </a:solidFill>
                <a:latin typeface="微软雅黑" panose="020B0503020204020204" pitchFamily="34" charset="-122"/>
                <a:ea typeface="微软雅黑" panose="020B0503020204020204" pitchFamily="34" charset="-122"/>
              </a:rPr>
              <a:t>两部分。LocalDate类不能代表时间线上的即时信息，只是</a:t>
            </a:r>
            <a:r>
              <a:rPr sz="2000" b="0">
                <a:solidFill>
                  <a:srgbClr val="1369B2"/>
                </a:solidFill>
                <a:latin typeface="微软雅黑" panose="020B0503020204020204" pitchFamily="34" charset="-122"/>
                <a:ea typeface="微软雅黑" panose="020B0503020204020204" pitchFamily="34" charset="-122"/>
              </a:rPr>
              <a:t>描述日期</a:t>
            </a:r>
            <a:r>
              <a:rPr sz="2000" b="0">
                <a:solidFill>
                  <a:srgbClr val="595959"/>
                </a:solidFill>
                <a:latin typeface="微软雅黑" panose="020B0503020204020204" pitchFamily="34" charset="-122"/>
                <a:ea typeface="微软雅黑" panose="020B0503020204020204" pitchFamily="34" charset="-122"/>
              </a:rPr>
              <a:t>。LocalDate类提供了两个获取日期对象的方法now()和of(int year, int month, int dayOfMonth)，具体如下所示。</a:t>
            </a:r>
          </a:p>
        </p:txBody>
      </p:sp>
      <p:pic>
        <p:nvPicPr>
          <p:cNvPr id="7" name="图片 6"/>
          <p:cNvPicPr>
            <a:picLocks noChangeAspect="1"/>
          </p:cNvPicPr>
          <p:nvPr/>
        </p:nvPicPr>
        <p:blipFill>
          <a:blip r:embed="rId3"/>
          <a:stretch>
            <a:fillRect/>
          </a:stretch>
        </p:blipFill>
        <p:spPr>
          <a:xfrm>
            <a:off x="2849880" y="3601720"/>
            <a:ext cx="6490335" cy="1626870"/>
          </a:xfrm>
          <a:prstGeom prst="rect">
            <a:avLst/>
          </a:prstGeom>
        </p:spPr>
      </p:pic>
      <p:sp>
        <p:nvSpPr>
          <p:cNvPr id="8" name="矩形 7"/>
          <p:cNvSpPr/>
          <p:nvPr/>
        </p:nvSpPr>
        <p:spPr>
          <a:xfrm>
            <a:off x="3749675" y="3828415"/>
            <a:ext cx="4690745" cy="117348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//按指定日期创建LocalDate对象</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LocalDate date = LocalDate.of(2020, 12, 12);</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//从默认时区的系统时钟获取当前日期</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LocalDate now1 = LocalDate.now();</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6.5.4 LocalDate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6.1.1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Chevron 3"/>
          <p:cNvSpPr/>
          <p:nvPr>
            <p:custDataLst>
              <p:tags r:id="rId1"/>
            </p:custDataLst>
          </p:nvPr>
        </p:nvSpPr>
        <p:spPr>
          <a:xfrm>
            <a:off x="1054100" y="1092200"/>
            <a:ext cx="35502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293052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String类的常见构造方法</a:t>
            </a:r>
          </a:p>
        </p:txBody>
      </p:sp>
      <p:graphicFrame>
        <p:nvGraphicFramePr>
          <p:cNvPr id="5" name="表格 4"/>
          <p:cNvGraphicFramePr>
            <a:graphicFrameLocks noGrp="1"/>
          </p:cNvGraphicFramePr>
          <p:nvPr>
            <p:custDataLst>
              <p:tags r:id="rId2"/>
            </p:custDataLst>
          </p:nvPr>
        </p:nvGraphicFramePr>
        <p:xfrm>
          <a:off x="1644957" y="2299494"/>
          <a:ext cx="9208135" cy="231584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创建一个内容为空的字符串</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String(String value)</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String(String value)</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String(char[] value)</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根据指定的字符数组value创建对象</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String(byte[] bytes)</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根据指定的字节数组bytes创建对象</a:t>
                      </a:r>
                    </a:p>
                  </a:txBody>
                  <a:tcPr marL="68580" marR="68580" marT="0" marB="0">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4563745" y="875030"/>
            <a:ext cx="7100570" cy="1014730"/>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LocalDate类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还提供了日期格式化、增减年月日等一系列的常用方法</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。如下所示。</a:t>
            </a:r>
            <a:endPar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5" name="表格 14"/>
          <p:cNvGraphicFramePr>
            <a:graphicFrameLocks noGrp="1"/>
          </p:cNvGraphicFramePr>
          <p:nvPr>
            <p:custDataLst>
              <p:tags r:id="rId1"/>
            </p:custDataLst>
          </p:nvPr>
        </p:nvGraphicFramePr>
        <p:xfrm>
          <a:off x="1670357" y="2343944"/>
          <a:ext cx="9208135" cy="368490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519430">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getYear()</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获取年份字段</a:t>
                      </a:r>
                    </a:p>
                  </a:txBody>
                  <a:tcPr marL="68580" marR="68580" marT="0" marB="0" anchor="ctr">
                    <a:solidFill>
                      <a:srgbClr val="F2F2F2"/>
                    </a:solidFill>
                  </a:tcPr>
                </a:tc>
                <a:extLst>
                  <a:ext uri="{0D108BD9-81ED-4DB2-BD59-A6C34878D82A}">
                    <a16:rowId xmlns:a16="http://schemas.microsoft.com/office/drawing/2014/main" val="10001"/>
                  </a:ext>
                </a:extLst>
              </a:tr>
              <a:tr h="56324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getMonth()</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使用Month枚举获取月份字段</a:t>
                      </a:r>
                    </a:p>
                  </a:txBody>
                  <a:tcPr marL="68580" marR="68580" marT="0" marB="0" anchor="ctr">
                    <a:solidFill>
                      <a:srgbClr val="F2F2F2"/>
                    </a:solidFill>
                  </a:tcPr>
                </a:tc>
                <a:extLst>
                  <a:ext uri="{0D108BD9-81ED-4DB2-BD59-A6C34878D82A}">
                    <a16:rowId xmlns:a16="http://schemas.microsoft.com/office/drawing/2014/main" val="10002"/>
                  </a:ext>
                </a:extLst>
              </a:tr>
              <a:tr h="520700">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getMonthValue()</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获取当前日期的月份</a:t>
                      </a:r>
                    </a:p>
                  </a:txBody>
                  <a:tcPr marL="68580" marR="68580" marT="0" marB="0" anchor="ctr">
                    <a:solidFill>
                      <a:srgbClr val="F2F2F2"/>
                    </a:solidFill>
                  </a:tcPr>
                </a:tc>
                <a:extLst>
                  <a:ext uri="{0D108BD9-81ED-4DB2-BD59-A6C34878D82A}">
                    <a16:rowId xmlns:a16="http://schemas.microsoft.com/office/drawing/2014/main" val="10003"/>
                  </a:ext>
                </a:extLst>
              </a:tr>
              <a:tr h="52133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getDayOfMonth()</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获取当月第几天字段</a:t>
                      </a:r>
                    </a:p>
                  </a:txBody>
                  <a:tcPr marL="68580" marR="68580" marT="0" marB="0" anchor="ctr">
                    <a:solidFill>
                      <a:srgbClr val="F2F2F2"/>
                    </a:solidFill>
                  </a:tcPr>
                </a:tc>
                <a:extLst>
                  <a:ext uri="{0D108BD9-81ED-4DB2-BD59-A6C34878D82A}">
                    <a16:rowId xmlns:a16="http://schemas.microsoft.com/office/drawing/2014/main" val="10004"/>
                  </a:ext>
                </a:extLst>
              </a:tr>
              <a:tr h="52006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format(DateTimeFormatter formatter)</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使用指定的格式化程序格式化此日期</a:t>
                      </a:r>
                    </a:p>
                  </a:txBody>
                  <a:tcPr marL="68580" marR="68580" marT="0" marB="0" anchor="ctr">
                    <a:solidFill>
                      <a:srgbClr val="F2F2F2"/>
                    </a:solidFill>
                  </a:tcPr>
                </a:tc>
                <a:extLst>
                  <a:ext uri="{0D108BD9-81ED-4DB2-BD59-A6C34878D82A}">
                    <a16:rowId xmlns:a16="http://schemas.microsoft.com/office/drawing/2014/main" val="10005"/>
                  </a:ext>
                </a:extLst>
              </a:tr>
              <a:tr h="52006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isBefore(ChronoLocalDate other)</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rPr>
                        <a:t>检查此日期是否在指定日期之前</a:t>
                      </a: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
        <p:nvSpPr>
          <p:cNvPr id="3" name="Chevron 3"/>
          <p:cNvSpPr/>
          <p:nvPr>
            <p:custDataLst>
              <p:tags r:id="rId2"/>
            </p:custDataLst>
          </p:nvPr>
        </p:nvSpPr>
        <p:spPr>
          <a:xfrm>
            <a:off x="1143635" y="1111250"/>
            <a:ext cx="335089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14313" y="1245494"/>
            <a:ext cx="2903855"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LocalDate类的常用方法</a:t>
            </a:r>
          </a:p>
        </p:txBody>
      </p:sp>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6.5.4 LocalDate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custDataLst>
              <p:tags r:id="rId1"/>
            </p:custDataLst>
          </p:nvPr>
        </p:nvGraphicFramePr>
        <p:xfrm>
          <a:off x="1670357" y="1267619"/>
          <a:ext cx="9208135" cy="441642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519430">
                <a:tc>
                  <a:txBody>
                    <a:bodyPr/>
                    <a:lstStyle/>
                    <a:p>
                      <a:pPr algn="l">
                        <a:lnSpc>
                          <a:spcPct val="150000"/>
                        </a:lnSpc>
                        <a:buClrTx/>
                        <a:buSzTx/>
                        <a:buFontTx/>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isAfter(ChronoLocalDate other)</a:t>
                      </a:r>
                    </a:p>
                  </a:txBody>
                  <a:tcPr marL="68580" marR="68580" marT="0" marB="0">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检查此日期是否在指定日期之后</a:t>
                      </a:r>
                    </a:p>
                  </a:txBody>
                  <a:tcPr marL="68580" marR="68580" marT="0" marB="0" anchor="ctr">
                    <a:solidFill>
                      <a:srgbClr val="F2F2F2"/>
                    </a:solidFill>
                  </a:tcPr>
                </a:tc>
                <a:extLst>
                  <a:ext uri="{0D108BD9-81ED-4DB2-BD59-A6C34878D82A}">
                    <a16:rowId xmlns:a16="http://schemas.microsoft.com/office/drawing/2014/main" val="10001"/>
                  </a:ext>
                </a:extLst>
              </a:tr>
              <a:tr h="56324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isEqual(ChronoLocalDate other)</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检查此日期是否等于指定的日期</a:t>
                      </a:r>
                    </a:p>
                  </a:txBody>
                  <a:tcPr marL="68580" marR="68580" marT="0" marB="0" anchor="ctr">
                    <a:solidFill>
                      <a:srgbClr val="F2F2F2"/>
                    </a:solidFill>
                  </a:tcPr>
                </a:tc>
                <a:extLst>
                  <a:ext uri="{0D108BD9-81ED-4DB2-BD59-A6C34878D82A}">
                    <a16:rowId xmlns:a16="http://schemas.microsoft.com/office/drawing/2014/main" val="10002"/>
                  </a:ext>
                </a:extLst>
              </a:tr>
              <a:tr h="520700">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isLeapYear()</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根据ISO培训日历系统规则，检查年份是否是闰年</a:t>
                      </a:r>
                    </a:p>
                  </a:txBody>
                  <a:tcPr marL="68580" marR="68580" marT="0" marB="0" anchor="ctr">
                    <a:solidFill>
                      <a:srgbClr val="F2F2F2"/>
                    </a:solidFill>
                  </a:tcPr>
                </a:tc>
                <a:extLst>
                  <a:ext uri="{0D108BD9-81ED-4DB2-BD59-A6C34878D82A}">
                    <a16:rowId xmlns:a16="http://schemas.microsoft.com/office/drawing/2014/main" val="10003"/>
                  </a:ext>
                </a:extLst>
              </a:tr>
              <a:tr h="52133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parse(CharSequence text)</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从一个文本字获取一个 LocalDate的实例</a:t>
                      </a:r>
                    </a:p>
                  </a:txBody>
                  <a:tcPr marL="68580" marR="68580" marT="0" marB="0" anchor="ctr">
                    <a:solidFill>
                      <a:srgbClr val="F2F2F2"/>
                    </a:solidFill>
                  </a:tcPr>
                </a:tc>
                <a:extLst>
                  <a:ext uri="{0D108BD9-81ED-4DB2-BD59-A6C34878D82A}">
                    <a16:rowId xmlns:a16="http://schemas.microsoft.com/office/drawing/2014/main" val="10004"/>
                  </a:ext>
                </a:extLst>
              </a:tr>
              <a:tr h="52006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parse(CharSequence text, DateTimeFormatter formatter)</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使用特定格式格式化 LocalDate从文本字符串获取的 LocalDate实例</a:t>
                      </a:r>
                    </a:p>
                  </a:txBody>
                  <a:tcPr marL="68580" marR="68580" marT="0" marB="0" anchor="ctr">
                    <a:solidFill>
                      <a:srgbClr val="F2F2F2"/>
                    </a:solidFill>
                  </a:tcPr>
                </a:tc>
                <a:extLst>
                  <a:ext uri="{0D108BD9-81ED-4DB2-BD59-A6C34878D82A}">
                    <a16:rowId xmlns:a16="http://schemas.microsoft.com/office/drawing/2014/main" val="10005"/>
                  </a:ext>
                </a:extLst>
              </a:tr>
              <a:tr h="52006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plusYears(long yearsToAdd)</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rPr>
                        <a:t>增加指定年份</a:t>
                      </a:r>
                    </a:p>
                  </a:txBody>
                  <a:tcPr marL="68580" marR="68580" marT="0" marB="0" anchor="ctr">
                    <a:solidFill>
                      <a:srgbClr val="F2F2F2"/>
                    </a:solidFill>
                  </a:tcPr>
                </a:tc>
                <a:extLst>
                  <a:ext uri="{0D108BD9-81ED-4DB2-BD59-A6C34878D82A}">
                    <a16:rowId xmlns:a16="http://schemas.microsoft.com/office/drawing/2014/main" val="10006"/>
                  </a:ext>
                </a:extLst>
              </a:tr>
              <a:tr h="520065">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plusMonths(long monthsToAdd)</a:t>
                      </a:r>
                    </a:p>
                  </a:txBody>
                  <a:tcPr marL="68580" marR="68580" marT="0" marB="0" anchor="ctr">
                    <a:solidFill>
                      <a:srgbClr val="F2F2F2"/>
                    </a:solidFill>
                  </a:tcPr>
                </a:tc>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rPr>
                        <a:t>增加指定月份</a:t>
                      </a:r>
                    </a:p>
                  </a:txBody>
                  <a:tcPr marL="68580" marR="68580" marT="0" marB="0" anchor="ctr">
                    <a:solidFill>
                      <a:srgbClr val="F2F2F2"/>
                    </a:solidFill>
                  </a:tcPr>
                </a:tc>
                <a:extLst>
                  <a:ext uri="{0D108BD9-81ED-4DB2-BD59-A6C34878D82A}">
                    <a16:rowId xmlns:a16="http://schemas.microsoft.com/office/drawing/2014/main" val="10007"/>
                  </a:ext>
                </a:extLst>
              </a:tr>
            </a:tbl>
          </a:graphicData>
        </a:graphic>
      </p:graphicFrame>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6.5.4 LocalDate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custDataLst>
              <p:tags r:id="rId1"/>
            </p:custDataLst>
          </p:nvPr>
        </p:nvGraphicFramePr>
        <p:xfrm>
          <a:off x="1670357" y="1339374"/>
          <a:ext cx="9208135" cy="420433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519430">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plusDays(long daysToAdd)</a:t>
                      </a:r>
                    </a:p>
                  </a:txBody>
                  <a:tcPr marL="68580" marR="68580" marT="0" marB="0" anchor="ctr">
                    <a:solidFill>
                      <a:srgbClr val="F2F2F2"/>
                    </a:solidFill>
                  </a:tcPr>
                </a:tc>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rPr>
                        <a:t>增加指定日数</a:t>
                      </a:r>
                    </a:p>
                  </a:txBody>
                  <a:tcPr marL="68580" marR="68580" marT="0" marB="0" anchor="ctr">
                    <a:solidFill>
                      <a:srgbClr val="F2F2F2"/>
                    </a:solidFill>
                  </a:tcPr>
                </a:tc>
                <a:extLst>
                  <a:ext uri="{0D108BD9-81ED-4DB2-BD59-A6C34878D82A}">
                    <a16:rowId xmlns:a16="http://schemas.microsoft.com/office/drawing/2014/main" val="10001"/>
                  </a:ext>
                </a:extLst>
              </a:tr>
              <a:tr h="519430">
                <a:tc>
                  <a:txBody>
                    <a:bodyPr/>
                    <a:lstStyle/>
                    <a:p>
                      <a:pPr algn="l">
                        <a:lnSpc>
                          <a:spcPct val="150000"/>
                        </a:lnSpc>
                        <a:buClrTx/>
                        <a:buSzTx/>
                        <a:buFontTx/>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minusYears(long yearsToSubtract)</a:t>
                      </a:r>
                    </a:p>
                  </a:txBody>
                  <a:tcPr marL="68580" marR="68580" marT="0" marB="0">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减少指定年份</a:t>
                      </a:r>
                    </a:p>
                  </a:txBody>
                  <a:tcPr marL="68580" marR="68580" marT="0" marB="0" anchor="ctr">
                    <a:solidFill>
                      <a:srgbClr val="F2F2F2"/>
                    </a:solidFill>
                  </a:tcPr>
                </a:tc>
                <a:extLst>
                  <a:ext uri="{0D108BD9-81ED-4DB2-BD59-A6C34878D82A}">
                    <a16:rowId xmlns:a16="http://schemas.microsoft.com/office/drawing/2014/main" val="10002"/>
                  </a:ext>
                </a:extLst>
              </a:tr>
              <a:tr h="56324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minusMonths(long monthsToSubtract)</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减少指定月份</a:t>
                      </a:r>
                    </a:p>
                  </a:txBody>
                  <a:tcPr marL="68580" marR="68580" marT="0" marB="0" anchor="ctr">
                    <a:solidFill>
                      <a:srgbClr val="F2F2F2"/>
                    </a:solidFill>
                  </a:tcPr>
                </a:tc>
                <a:extLst>
                  <a:ext uri="{0D108BD9-81ED-4DB2-BD59-A6C34878D82A}">
                    <a16:rowId xmlns:a16="http://schemas.microsoft.com/office/drawing/2014/main" val="10003"/>
                  </a:ext>
                </a:extLst>
              </a:tr>
              <a:tr h="520700">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minusDays(long daysToSubtract)</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减少指定日数</a:t>
                      </a:r>
                    </a:p>
                  </a:txBody>
                  <a:tcPr marL="68580" marR="68580" marT="0" marB="0" anchor="ctr">
                    <a:solidFill>
                      <a:srgbClr val="F2F2F2"/>
                    </a:solidFill>
                  </a:tcPr>
                </a:tc>
                <a:extLst>
                  <a:ext uri="{0D108BD9-81ED-4DB2-BD59-A6C34878D82A}">
                    <a16:rowId xmlns:a16="http://schemas.microsoft.com/office/drawing/2014/main" val="10004"/>
                  </a:ext>
                </a:extLst>
              </a:tr>
              <a:tr h="52133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withYear(int year)</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指定年</a:t>
                      </a:r>
                    </a:p>
                  </a:txBody>
                  <a:tcPr marL="68580" marR="68580" marT="0" marB="0" anchor="ctr">
                    <a:solidFill>
                      <a:srgbClr val="F2F2F2"/>
                    </a:solidFill>
                  </a:tcPr>
                </a:tc>
                <a:extLst>
                  <a:ext uri="{0D108BD9-81ED-4DB2-BD59-A6C34878D82A}">
                    <a16:rowId xmlns:a16="http://schemas.microsoft.com/office/drawing/2014/main" val="10005"/>
                  </a:ext>
                </a:extLst>
              </a:tr>
              <a:tr h="52006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withMonth(int month)</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指定月</a:t>
                      </a:r>
                    </a:p>
                  </a:txBody>
                  <a:tcPr marL="68580" marR="68580" marT="0" marB="0" anchor="ctr">
                    <a:solidFill>
                      <a:srgbClr val="F2F2F2"/>
                    </a:solidFill>
                  </a:tcPr>
                </a:tc>
                <a:extLst>
                  <a:ext uri="{0D108BD9-81ED-4DB2-BD59-A6C34878D82A}">
                    <a16:rowId xmlns:a16="http://schemas.microsoft.com/office/drawing/2014/main" val="10006"/>
                  </a:ext>
                </a:extLst>
              </a:tr>
              <a:tr h="52006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withDayOfYear(int dayOfYear)</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rPr>
                        <a:t>指定日</a:t>
                      </a:r>
                    </a:p>
                  </a:txBody>
                  <a:tcPr marL="68580" marR="68580" marT="0" marB="0" anchor="ctr">
                    <a:solidFill>
                      <a:srgbClr val="F2F2F2"/>
                    </a:solidFill>
                  </a:tcPr>
                </a:tc>
                <a:extLst>
                  <a:ext uri="{0D108BD9-81ED-4DB2-BD59-A6C34878D82A}">
                    <a16:rowId xmlns:a16="http://schemas.microsoft.com/office/drawing/2014/main" val="10007"/>
                  </a:ext>
                </a:extLst>
              </a:tr>
            </a:tbl>
          </a:graphicData>
        </a:graphic>
      </p:graphicFrame>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6.5.4 LocalDate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1649730" y="3192145"/>
            <a:ext cx="9227820" cy="2854325"/>
          </a:xfrm>
          <a:prstGeom prst="rect">
            <a:avLst/>
          </a:prstGeom>
        </p:spPr>
      </p:pic>
      <p:sp>
        <p:nvSpPr>
          <p:cNvPr id="5" name="文本框 4"/>
          <p:cNvSpPr txBox="1"/>
          <p:nvPr/>
        </p:nvSpPr>
        <p:spPr>
          <a:xfrm>
            <a:off x="1724660" y="3249295"/>
            <a:ext cx="9077325" cy="279717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static void main(String[] args) {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LocalDate now = LocalDate.now();</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//获取日期时分秒</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LocalDate of = LocalDate.of(2015, 12, 12);</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System.out.println("1. LocalDate的获取及格式化的相关方法--------");</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System.out.println("从LocalDate实例获取的年份为："+now.</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getYear()</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System.out.println("从LocalDate实例获取的月份为："+now.</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getMonthValue()</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System.out.println("从LocalDate实例获取当天为本月的第几天："+now.</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getDayOfMonth()</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System.out.println("将获取到的Loacaldate实例格式化为："+</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now.format(DateTimeFormatter.ofPattern("yyyy年MM月dd日")));</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文本框 2"/>
          <p:cNvSpPr txBox="1"/>
          <p:nvPr/>
        </p:nvSpPr>
        <p:spPr>
          <a:xfrm>
            <a:off x="3284220" y="923925"/>
            <a:ext cx="7527925" cy="1014730"/>
          </a:xfrm>
          <a:prstGeom prst="rect">
            <a:avLst/>
          </a:prstGeom>
          <a:noFill/>
          <a:ln w="9525">
            <a:noFill/>
          </a:ln>
        </p:spPr>
        <p:txBody>
          <a:bodyPr wrap="square">
            <a:spAutoFit/>
          </a:bodyPr>
          <a:lstStyle/>
          <a:p>
            <a:pPr indent="0" algn="l"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下面通过一个案例学习</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LocalDate类</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的一系列常用方法的使用。具体步骤如下所示。</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1143635" y="2365375"/>
            <a:ext cx="9657715"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rPr>
              <a:t>方法，调用</a:t>
            </a:r>
            <a:r>
              <a:rPr lang="en-US" sz="1800" dirty="0" err="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LocalDate的获取及格式化的相关方法</a:t>
            </a:r>
            <a:r>
              <a:rPr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4"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6.5.4 LocalDate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2133600" y="2218055"/>
            <a:ext cx="8387080" cy="3608705"/>
          </a:xfrm>
          <a:prstGeom prst="rect">
            <a:avLst/>
          </a:prstGeom>
        </p:spPr>
      </p:pic>
      <p:sp>
        <p:nvSpPr>
          <p:cNvPr id="5" name="文本框 4"/>
          <p:cNvSpPr txBox="1"/>
          <p:nvPr/>
        </p:nvSpPr>
        <p:spPr>
          <a:xfrm>
            <a:off x="2133600" y="2218055"/>
            <a:ext cx="8260080" cy="360870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System.out.println("2. LocalDate判断的相关方法----------------");</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System.out.println("判断日期of是否在now之前："+of.</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isBefore(now)</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System.out.println("判断日期of是否在now之后："+of.</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isAfter(now)</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System.out.println("判断日期of和now是否相等："+now.</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equals(of)</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System.out.println("判断日期of是否是闰年："+ of.</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isLeapYear()</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System.out.println("3. LocalDate解析以及加减操作的相关方法---------");</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//给出一个符合默认格式要求的日期字符串</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String dateStr="2020-02-01";</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System.out.println("把日期字符串解析成日期对象后为"+</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LocalDate.parse(dateStr));</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System.out.println("将LocalDate实例年份加1为："+now.</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plusYears(1)</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System.out.println("将LocalDate实例天数减10为："+now.</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minusDays(10)</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System.out.println("将LocalDate实例指定年份为2014："+now.</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withYear(2014)</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143635" y="1145540"/>
            <a:ext cx="9657715" cy="92202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en-US" altLang="zh-CN" sz="1800" dirty="0">
                <a:solidFill>
                  <a:srgbClr val="595959"/>
                </a:solidFill>
                <a:latin typeface="微软雅黑" panose="020B0503020204020204" pitchFamily="34" charset="-122"/>
                <a:ea typeface="微软雅黑" panose="020B0503020204020204" pitchFamily="34" charset="-122"/>
                <a:cs typeface="+mn-ea"/>
              </a:rPr>
              <a:t>在main()</a:t>
            </a:r>
            <a:r>
              <a:rPr lang="zh-CN" altLang="en-US" sz="1800" dirty="0">
                <a:solidFill>
                  <a:srgbClr val="595959"/>
                </a:solidFill>
                <a:latin typeface="微软雅黑" panose="020B0503020204020204" pitchFamily="34" charset="-122"/>
                <a:ea typeface="微软雅黑" panose="020B0503020204020204" pitchFamily="34" charset="-122"/>
                <a:cs typeface="+mn-ea"/>
              </a:rPr>
              <a:t>方法中，添加</a:t>
            </a: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LocalDate判断的相关方法</a:t>
            </a: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和</a:t>
            </a: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LocalDate解析以及加减操作的相关方法</a:t>
            </a:r>
            <a:r>
              <a:rPr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6.5.4 LocalDate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3"/>
          <p:cNvSpPr/>
          <p:nvPr>
            <p:custDataLst>
              <p:tags r:id="rId1"/>
            </p:custDataLst>
          </p:nvPr>
        </p:nvSpPr>
        <p:spPr>
          <a:xfrm>
            <a:off x="1054100" y="1092200"/>
            <a:ext cx="18072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 name="图片 46"/>
          <p:cNvPicPr>
            <a:picLocks noChangeAspect="1"/>
          </p:cNvPicPr>
          <p:nvPr/>
        </p:nvPicPr>
        <p:blipFill>
          <a:blip r:embed="rId3"/>
          <a:stretch>
            <a:fillRect/>
          </a:stretch>
        </p:blipFill>
        <p:spPr>
          <a:xfrm>
            <a:off x="3994150" y="2079308"/>
            <a:ext cx="4202038" cy="3600000"/>
          </a:xfrm>
          <a:prstGeom prst="rect">
            <a:avLst/>
          </a:prstGeom>
        </p:spPr>
      </p:pic>
      <p:sp>
        <p:nvSpPr>
          <p:cNvPr id="2"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6.5.4 LocalDate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869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6.5.5 LocalTime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LocalDateTime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6788367" cy="1782445"/>
            <a:chOff x="8472" y="5316"/>
            <a:chExt cx="9125" cy="2807"/>
          </a:xfrm>
        </p:grpSpPr>
        <p:sp>
          <p:nvSpPr>
            <p:cNvPr id="15" name="TextBox 35"/>
            <p:cNvSpPr txBox="1">
              <a:spLocks noChangeArrowheads="1"/>
            </p:cNvSpPr>
            <p:nvPr/>
          </p:nvSpPr>
          <p:spPr bwMode="auto">
            <a:xfrm>
              <a:off x="9159" y="5316"/>
              <a:ext cx="8438" cy="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dirty="0">
                  <a:solidFill>
                    <a:srgbClr val="595959"/>
                  </a:solidFill>
                  <a:latin typeface="微软雅黑" panose="020B0503020204020204" pitchFamily="34" charset="-122"/>
                  <a:ea typeface="微软雅黑" panose="020B0503020204020204" pitchFamily="34" charset="-122"/>
                  <a:sym typeface="+mn-lt"/>
                </a:rPr>
                <a:t>掌握</a:t>
              </a:r>
              <a:r>
                <a:rPr lang="zh-CN" altLang="en-US" dirty="0">
                  <a:solidFill>
                    <a:srgbClr val="1369B2"/>
                  </a:solidFill>
                  <a:latin typeface="微软雅黑" panose="020B0503020204020204" pitchFamily="34" charset="-122"/>
                  <a:ea typeface="微软雅黑" panose="020B0503020204020204" pitchFamily="34" charset="-122"/>
                  <a:sym typeface="+mn-lt"/>
                </a:rPr>
                <a:t>LocalTime类与LocalDateTime类</a:t>
              </a:r>
              <a:r>
                <a:rPr lang="zh-CN" altLang="en-US" dirty="0">
                  <a:solidFill>
                    <a:srgbClr val="595959"/>
                  </a:solidFill>
                  <a:latin typeface="微软雅黑" panose="020B0503020204020204" pitchFamily="34" charset="-122"/>
                  <a:ea typeface="微软雅黑" panose="020B0503020204020204" pitchFamily="34" charset="-122"/>
                  <a:sym typeface="+mn-lt"/>
                </a:rPr>
                <a:t>，能够使用这两个类获取时间对象、时间格式化、增减时分秒，以及日期时间转换</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23315" y="2230120"/>
            <a:ext cx="9942830" cy="2399665"/>
          </a:xfrm>
          <a:prstGeom prst="rect">
            <a:avLst/>
          </a:prstGeom>
          <a:noFill/>
          <a:ln w="9525">
            <a:noFill/>
          </a:ln>
        </p:spPr>
        <p:txBody>
          <a:bodyPr wrap="square">
            <a:spAutoFit/>
          </a:bodyPr>
          <a:lstStyle/>
          <a:p>
            <a:pPr algn="l" fontAlgn="auto">
              <a:lnSpc>
                <a:spcPct val="150000"/>
              </a:lnSpc>
              <a:buClrTx/>
              <a:buSzTx/>
              <a:buFontTx/>
            </a:pPr>
            <a:r>
              <a:rPr sz="2000" b="0">
                <a:solidFill>
                  <a:srgbClr val="1369B2"/>
                </a:solidFill>
                <a:latin typeface="微软雅黑" panose="020B0503020204020204" pitchFamily="34" charset="-122"/>
                <a:ea typeface="微软雅黑" panose="020B0503020204020204" pitchFamily="34" charset="-122"/>
              </a:rPr>
              <a:t>LocalTime</a:t>
            </a:r>
            <a:r>
              <a:rPr sz="2000" b="0">
                <a:solidFill>
                  <a:srgbClr val="595959"/>
                </a:solidFill>
                <a:latin typeface="微软雅黑" panose="020B0503020204020204" pitchFamily="34" charset="-122"/>
                <a:ea typeface="微软雅黑" panose="020B0503020204020204" pitchFamily="34" charset="-122"/>
              </a:rPr>
              <a:t>类用来表示</a:t>
            </a:r>
            <a:r>
              <a:rPr sz="2000" b="0">
                <a:solidFill>
                  <a:srgbClr val="1369B2"/>
                </a:solidFill>
                <a:latin typeface="微软雅黑" panose="020B0503020204020204" pitchFamily="34" charset="-122"/>
                <a:ea typeface="微软雅黑" panose="020B0503020204020204" pitchFamily="34" charset="-122"/>
              </a:rPr>
              <a:t>时间</a:t>
            </a:r>
            <a:r>
              <a:rPr sz="2000" b="0">
                <a:solidFill>
                  <a:srgbClr val="595959"/>
                </a:solidFill>
                <a:latin typeface="微软雅黑" panose="020B0503020204020204" pitchFamily="34" charset="-122"/>
                <a:ea typeface="微软雅黑" panose="020B0503020204020204" pitchFamily="34" charset="-122"/>
              </a:rPr>
              <a:t>，通常表示的是小时分钟秒。与LocalDate类一样，LocalTime类不能代表时间线上的即时信息，只是时间的描述。LocalTime类中提供了获取时间对象的方法，与LocalDate类用法类似。</a:t>
            </a:r>
          </a:p>
          <a:p>
            <a:pPr algn="l" fontAlgn="auto">
              <a:lnSpc>
                <a:spcPct val="150000"/>
              </a:lnSpc>
              <a:buClrTx/>
              <a:buSzTx/>
              <a:buFontTx/>
            </a:pPr>
            <a:r>
              <a:rPr sz="2000" b="0">
                <a:solidFill>
                  <a:srgbClr val="595959"/>
                </a:solidFill>
                <a:latin typeface="微软雅黑" panose="020B0503020204020204" pitchFamily="34" charset="-122"/>
                <a:ea typeface="微软雅黑" panose="020B0503020204020204" pitchFamily="34" charset="-122"/>
              </a:rPr>
              <a:t>此外，LocalTime类也提供了</a:t>
            </a:r>
            <a:r>
              <a:rPr sz="2000" b="0">
                <a:solidFill>
                  <a:srgbClr val="1369B2"/>
                </a:solidFill>
                <a:latin typeface="微软雅黑" panose="020B0503020204020204" pitchFamily="34" charset="-122"/>
                <a:ea typeface="微软雅黑" panose="020B0503020204020204" pitchFamily="34" charset="-122"/>
              </a:rPr>
              <a:t>时间格式化</a:t>
            </a:r>
            <a:r>
              <a:rPr sz="2000" b="0">
                <a:solidFill>
                  <a:srgbClr val="595959"/>
                </a:solidFill>
                <a:latin typeface="微软雅黑" panose="020B0503020204020204" pitchFamily="34" charset="-122"/>
                <a:ea typeface="微软雅黑" panose="020B0503020204020204" pitchFamily="34" charset="-122"/>
              </a:rPr>
              <a:t>、</a:t>
            </a:r>
            <a:r>
              <a:rPr sz="2000" b="0">
                <a:solidFill>
                  <a:srgbClr val="1369B2"/>
                </a:solidFill>
                <a:latin typeface="微软雅黑" panose="020B0503020204020204" pitchFamily="34" charset="-122"/>
                <a:ea typeface="微软雅黑" panose="020B0503020204020204" pitchFamily="34" charset="-122"/>
              </a:rPr>
              <a:t>增减时分秒</a:t>
            </a:r>
            <a:r>
              <a:rPr sz="2000" b="0">
                <a:solidFill>
                  <a:srgbClr val="595959"/>
                </a:solidFill>
                <a:latin typeface="微软雅黑" panose="020B0503020204020204" pitchFamily="34" charset="-122"/>
                <a:ea typeface="微软雅黑" panose="020B0503020204020204" pitchFamily="34" charset="-122"/>
              </a:rPr>
              <a:t>等常用方法，这些方法与LocalDate类的方法用法相同，这里不再详细列举。</a:t>
            </a:r>
          </a:p>
        </p:txBody>
      </p:sp>
      <p:sp>
        <p:nvSpPr>
          <p:cNvPr id="3" name="文本框 2"/>
          <p:cNvSpPr txBox="1"/>
          <p:nvPr/>
        </p:nvSpPr>
        <p:spPr>
          <a:xfrm>
            <a:off x="1143635" y="1341755"/>
            <a:ext cx="2826385" cy="553085"/>
          </a:xfrm>
          <a:prstGeom prst="rect">
            <a:avLst/>
          </a:prstGeom>
          <a:noFill/>
          <a:ln w="9525">
            <a:noFill/>
          </a:ln>
        </p:spPr>
        <p:txBody>
          <a:bodyPr wrap="square">
            <a:spAutoFit/>
          </a:bodyPr>
          <a:lstStyle/>
          <a:p>
            <a:pPr indent="0" fontAlgn="auto">
              <a:lnSpc>
                <a:spcPct val="150000"/>
              </a:lnSpc>
            </a:pPr>
            <a:r>
              <a:rPr sz="2000">
                <a:solidFill>
                  <a:srgbClr val="595959"/>
                </a:solidFill>
                <a:latin typeface="微软雅黑" panose="020B0503020204020204" pitchFamily="34" charset="-122"/>
                <a:ea typeface="微软雅黑" panose="020B0503020204020204" pitchFamily="34" charset="-122"/>
              </a:rPr>
              <a:t>1. </a:t>
            </a:r>
            <a:r>
              <a:rPr lang="en-US" sz="2000">
                <a:solidFill>
                  <a:srgbClr val="1369B2"/>
                </a:solidFill>
                <a:latin typeface="微软雅黑" panose="020B0503020204020204" pitchFamily="34" charset="-122"/>
                <a:ea typeface="微软雅黑" panose="020B0503020204020204" pitchFamily="34" charset="-122"/>
              </a:rPr>
              <a:t> </a:t>
            </a:r>
            <a:r>
              <a:rPr sz="2000">
                <a:solidFill>
                  <a:srgbClr val="1369B2"/>
                </a:solidFill>
                <a:latin typeface="微软雅黑" panose="020B0503020204020204" pitchFamily="34" charset="-122"/>
                <a:ea typeface="微软雅黑" panose="020B0503020204020204" pitchFamily="34" charset="-122"/>
              </a:rPr>
              <a:t>LocalTime类</a:t>
            </a:r>
          </a:p>
        </p:txBody>
      </p:sp>
      <p:sp>
        <p:nvSpPr>
          <p:cNvPr id="31" name="Title 1"/>
          <p:cNvSpPr txBox="1"/>
          <p:nvPr/>
        </p:nvSpPr>
        <p:spPr>
          <a:xfrm>
            <a:off x="1143635" y="266700"/>
            <a:ext cx="5869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6.5.5 LocalTime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LocalDateTime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1383665" y="2051685"/>
            <a:ext cx="9244330" cy="4149725"/>
          </a:xfrm>
          <a:prstGeom prst="rect">
            <a:avLst/>
          </a:prstGeom>
        </p:spPr>
      </p:pic>
      <p:sp>
        <p:nvSpPr>
          <p:cNvPr id="5" name="文本框 4"/>
          <p:cNvSpPr txBox="1"/>
          <p:nvPr/>
        </p:nvSpPr>
        <p:spPr>
          <a:xfrm>
            <a:off x="1500505" y="2051685"/>
            <a:ext cx="8907780" cy="4150360"/>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java.time.LocalTime;</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java.time.format.DateTimeFormatter;</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Example25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获取当前时间，包含毫秒数</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LocalTime time = LocalTime.now();</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LocalTime of = LocalTime.of(9,23,23);</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System.out.println("从LocalTime获取的小时为："+time.getHour());</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System.out.println("将获取到的LoacalTime实例格式化为："+</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time.format(DateTimeFormatter.ofPattern("HH:mm:ss")));</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System.out.println("判断时间of是否在now之前："+of.isBefore(time));</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System.out.println("将时间字符串解析为时间对象后为："+ LocalTime.parse("12:15:30"));</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System.out.println("从LocalTime获取当前时间，不包含毫秒数："+time.withNano(0));</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文本框 3"/>
          <p:cNvSpPr txBox="1"/>
          <p:nvPr/>
        </p:nvSpPr>
        <p:spPr>
          <a:xfrm>
            <a:off x="3275965" y="1077595"/>
            <a:ext cx="7527925" cy="553085"/>
          </a:xfrm>
          <a:prstGeom prst="rect">
            <a:avLst/>
          </a:prstGeom>
          <a:noFill/>
          <a:ln w="9525">
            <a:noFill/>
          </a:ln>
        </p:spPr>
        <p:txBody>
          <a:bodyPr wrap="square">
            <a:spAutoFit/>
          </a:bodyPr>
          <a:lstStyle/>
          <a:p>
            <a:pPr indent="0" algn="l" fontAlgn="auto">
              <a:lnSpc>
                <a:spcPct val="150000"/>
              </a:lnSpc>
            </a:pPr>
            <a:r>
              <a:rPr lang="zh-CN"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下面通过一个案例学习LocalTime类的方法。具体代码如下所示。</a:t>
            </a:r>
            <a:endParaRPr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31" name="Title 1"/>
          <p:cNvSpPr txBox="1"/>
          <p:nvPr/>
        </p:nvSpPr>
        <p:spPr>
          <a:xfrm>
            <a:off x="1143635" y="266700"/>
            <a:ext cx="5869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6.5.5 LocalTime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LocalDateTime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155700" y="5347335"/>
            <a:ext cx="9878695" cy="553085"/>
          </a:xfrm>
          <a:prstGeom prst="rect">
            <a:avLst/>
          </a:prstGeom>
        </p:spPr>
        <p:txBody>
          <a:bodyPr wrap="square">
            <a:spAutoFit/>
          </a:bodyPr>
          <a:lstStyle/>
          <a:p>
            <a:pPr indent="0" algn="l" fontAlgn="auto">
              <a:lnSpc>
                <a:spcPct val="150000"/>
              </a:lnSpc>
              <a:spcAft>
                <a:spcPts val="0"/>
              </a:spcAft>
            </a:pPr>
            <a:r>
              <a:rPr sz="2000" dirty="0">
                <a:solidFill>
                  <a:srgbClr val="FF0000"/>
                </a:solidFill>
                <a:latin typeface="微软雅黑" panose="020B0503020204020204" pitchFamily="34" charset="-122"/>
                <a:ea typeface="微软雅黑" panose="020B0503020204020204" pitchFamily="34" charset="-122"/>
                <a:sym typeface="+mn-ea"/>
              </a:rPr>
              <a:t>注意</a:t>
            </a:r>
            <a:r>
              <a:rPr lang="zh-CN" sz="2000" dirty="0">
                <a:solidFill>
                  <a:srgbClr val="FF0000"/>
                </a:solidFill>
                <a:latin typeface="微软雅黑" panose="020B0503020204020204" pitchFamily="34" charset="-122"/>
                <a:ea typeface="微软雅黑" panose="020B0503020204020204" pitchFamily="34" charset="-122"/>
                <a:sym typeface="+mn-ea"/>
              </a:rPr>
              <a:t>：</a:t>
            </a:r>
            <a:r>
              <a:rPr sz="2000" dirty="0">
                <a:solidFill>
                  <a:srgbClr val="FF0000"/>
                </a:solidFill>
                <a:latin typeface="微软雅黑" panose="020B0503020204020204" pitchFamily="34" charset="-122"/>
                <a:ea typeface="微软雅黑" panose="020B0503020204020204" pitchFamily="34" charset="-122"/>
                <a:sym typeface="+mn-ea"/>
              </a:rPr>
              <a:t>当我们调用parse()方法解析字符串的时候，该字符串要符合默认的时分秒格式。</a:t>
            </a:r>
          </a:p>
        </p:txBody>
      </p:sp>
      <p:sp>
        <p:nvSpPr>
          <p:cNvPr id="7" name="Chevron 3"/>
          <p:cNvSpPr/>
          <p:nvPr>
            <p:custDataLst>
              <p:tags r:id="rId1"/>
            </p:custDataLst>
          </p:nvPr>
        </p:nvSpPr>
        <p:spPr>
          <a:xfrm>
            <a:off x="1054100" y="1092200"/>
            <a:ext cx="18072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 name="图片 51"/>
          <p:cNvPicPr>
            <a:picLocks noChangeAspect="1"/>
          </p:cNvPicPr>
          <p:nvPr/>
        </p:nvPicPr>
        <p:blipFill>
          <a:blip r:embed="rId3"/>
          <a:stretch>
            <a:fillRect/>
          </a:stretch>
        </p:blipFill>
        <p:spPr>
          <a:xfrm>
            <a:off x="3606482" y="2349500"/>
            <a:ext cx="4977542" cy="2160000"/>
          </a:xfrm>
          <a:prstGeom prst="rect">
            <a:avLst/>
          </a:prstGeom>
        </p:spPr>
      </p:pic>
      <p:sp>
        <p:nvSpPr>
          <p:cNvPr id="2" name="Title 1"/>
          <p:cNvSpPr txBox="1"/>
          <p:nvPr/>
        </p:nvSpPr>
        <p:spPr>
          <a:xfrm>
            <a:off x="1143635" y="266700"/>
            <a:ext cx="5869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6.5.5 LocalTime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LocalDateTime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6.1.1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4"/>
          <a:stretch>
            <a:fillRect/>
          </a:stretch>
        </p:blipFill>
        <p:spPr>
          <a:xfrm>
            <a:off x="2304415" y="1864360"/>
            <a:ext cx="7867650" cy="4630420"/>
          </a:xfrm>
          <a:prstGeom prst="rect">
            <a:avLst/>
          </a:prstGeom>
        </p:spPr>
      </p:pic>
      <p:sp>
        <p:nvSpPr>
          <p:cNvPr id="5" name="文本框 4"/>
          <p:cNvSpPr txBox="1"/>
          <p:nvPr/>
        </p:nvSpPr>
        <p:spPr>
          <a:xfrm>
            <a:off x="2505075" y="1900555"/>
            <a:ext cx="7179945" cy="4558030"/>
          </a:xfrm>
          <a:prstGeom prst="rect">
            <a:avLst/>
          </a:prstGeom>
          <a:noFill/>
          <a:ln w="9525">
            <a:noFill/>
          </a:ln>
        </p:spPr>
        <p:txBody>
          <a:bodyPr wrap="square">
            <a:spAutoFit/>
          </a:bodyPr>
          <a:lstStyle/>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Example01 {</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throws Exception {</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创建一个空的字符串</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str1 = new </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String()</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创建一个内容为abcd的字符串</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str2 = new </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String("abcd")</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创建一个字符数组</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char[] charArray = new char[] { 'D', 'E', 'F' };</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str3 = new </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String(charArray)</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创建一个字节数组</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byte[] arr = {97,98,99};		</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str4 = </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new String(arr)</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System.out.println("a" + str1 + "b");</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System.out.println(str2);</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System.out.println(str3);</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System.out.println(str4);</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01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Chevron 3"/>
          <p:cNvSpPr/>
          <p:nvPr>
            <p:custDataLst>
              <p:tags r:id="rId1"/>
            </p:custDataLst>
          </p:nvPr>
        </p:nvSpPr>
        <p:spPr>
          <a:xfrm>
            <a:off x="1054100" y="1020445"/>
            <a:ext cx="19691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16040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215640" y="1005840"/>
            <a:ext cx="6955790" cy="553085"/>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下面通过一个案例学习String类的使用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536065" y="2691130"/>
            <a:ext cx="9117965" cy="1476375"/>
          </a:xfrm>
          <a:prstGeom prst="rect">
            <a:avLst/>
          </a:prstGeom>
          <a:noFill/>
          <a:ln w="9525">
            <a:noFill/>
          </a:ln>
        </p:spPr>
        <p:txBody>
          <a:bodyPr wrap="square">
            <a:spAutoFit/>
          </a:bodyPr>
          <a:lstStyle/>
          <a:p>
            <a:pPr algn="l" fontAlgn="auto">
              <a:lnSpc>
                <a:spcPct val="150000"/>
              </a:lnSpc>
              <a:buClrTx/>
              <a:buSzTx/>
              <a:buFontTx/>
            </a:pPr>
            <a:r>
              <a:rPr sz="2000" b="0">
                <a:solidFill>
                  <a:srgbClr val="1369B2"/>
                </a:solidFill>
                <a:latin typeface="微软雅黑" panose="020B0503020204020204" pitchFamily="34" charset="-122"/>
                <a:ea typeface="微软雅黑" panose="020B0503020204020204" pitchFamily="34" charset="-122"/>
              </a:rPr>
              <a:t>LocalDateTime类</a:t>
            </a:r>
            <a:r>
              <a:rPr sz="2000" b="0">
                <a:solidFill>
                  <a:srgbClr val="595959"/>
                </a:solidFill>
                <a:latin typeface="微软雅黑" panose="020B0503020204020204" pitchFamily="34" charset="-122"/>
                <a:ea typeface="微软雅黑" panose="020B0503020204020204" pitchFamily="34" charset="-122"/>
              </a:rPr>
              <a:t>是</a:t>
            </a:r>
            <a:r>
              <a:rPr sz="2000" b="0">
                <a:solidFill>
                  <a:srgbClr val="1369B2"/>
                </a:solidFill>
                <a:latin typeface="微软雅黑" panose="020B0503020204020204" pitchFamily="34" charset="-122"/>
                <a:ea typeface="微软雅黑" panose="020B0503020204020204" pitchFamily="34" charset="-122"/>
              </a:rPr>
              <a:t>LocalDate类与LocalTime类</a:t>
            </a:r>
            <a:r>
              <a:rPr sz="2000" b="0">
                <a:solidFill>
                  <a:srgbClr val="595959"/>
                </a:solidFill>
                <a:latin typeface="微软雅黑" panose="020B0503020204020204" pitchFamily="34" charset="-122"/>
                <a:ea typeface="微软雅黑" panose="020B0503020204020204" pitchFamily="34" charset="-122"/>
              </a:rPr>
              <a:t>的</a:t>
            </a:r>
            <a:r>
              <a:rPr sz="2000" b="0">
                <a:solidFill>
                  <a:srgbClr val="1369B2"/>
                </a:solidFill>
                <a:latin typeface="微软雅黑" panose="020B0503020204020204" pitchFamily="34" charset="-122"/>
                <a:ea typeface="微软雅黑" panose="020B0503020204020204" pitchFamily="34" charset="-122"/>
              </a:rPr>
              <a:t>综合</a:t>
            </a:r>
            <a:r>
              <a:rPr sz="2000" b="0">
                <a:solidFill>
                  <a:srgbClr val="595959"/>
                </a:solidFill>
                <a:latin typeface="微软雅黑" panose="020B0503020204020204" pitchFamily="34" charset="-122"/>
                <a:ea typeface="微软雅黑" panose="020B0503020204020204" pitchFamily="34" charset="-122"/>
              </a:rPr>
              <a:t>，它既包含日期也包含时间，查看Java API可以知道，LocalDateTime类包含了LocalDate类与LocalTime类的所有方法。LocalDateTime类还额外提供了日期时间的转换方法。</a:t>
            </a:r>
          </a:p>
        </p:txBody>
      </p:sp>
      <p:sp>
        <p:nvSpPr>
          <p:cNvPr id="3" name="文本框 2"/>
          <p:cNvSpPr txBox="1"/>
          <p:nvPr/>
        </p:nvSpPr>
        <p:spPr>
          <a:xfrm>
            <a:off x="1143635" y="1485265"/>
            <a:ext cx="3214370" cy="553085"/>
          </a:xfrm>
          <a:prstGeom prst="rect">
            <a:avLst/>
          </a:prstGeom>
          <a:noFill/>
          <a:ln w="9525">
            <a:noFill/>
          </a:ln>
        </p:spPr>
        <p:txBody>
          <a:bodyPr wrap="square">
            <a:spAutoFit/>
          </a:bodyPr>
          <a:lstStyle/>
          <a:p>
            <a:pPr indent="0" fontAlgn="auto">
              <a:lnSpc>
                <a:spcPct val="150000"/>
              </a:lnSpc>
            </a:pPr>
            <a:r>
              <a:rPr sz="2000">
                <a:solidFill>
                  <a:srgbClr val="595959"/>
                </a:solidFill>
                <a:latin typeface="微软雅黑" panose="020B0503020204020204" pitchFamily="34" charset="-122"/>
                <a:ea typeface="微软雅黑" panose="020B0503020204020204" pitchFamily="34" charset="-122"/>
              </a:rPr>
              <a:t>2.</a:t>
            </a:r>
            <a:r>
              <a:rPr lang="en-US" sz="2000">
                <a:solidFill>
                  <a:srgbClr val="595959"/>
                </a:solidFill>
                <a:latin typeface="微软雅黑" panose="020B0503020204020204" pitchFamily="34" charset="-122"/>
                <a:ea typeface="微软雅黑" panose="020B0503020204020204" pitchFamily="34" charset="-122"/>
              </a:rPr>
              <a:t> </a:t>
            </a:r>
            <a:r>
              <a:rPr sz="2000">
                <a:solidFill>
                  <a:srgbClr val="1369B2"/>
                </a:solidFill>
                <a:latin typeface="微软雅黑" panose="020B0503020204020204" pitchFamily="34" charset="-122"/>
                <a:ea typeface="微软雅黑" panose="020B0503020204020204" pitchFamily="34" charset="-122"/>
              </a:rPr>
              <a:t>LocalDateTime类</a:t>
            </a:r>
          </a:p>
        </p:txBody>
      </p:sp>
      <p:sp>
        <p:nvSpPr>
          <p:cNvPr id="31" name="Title 1"/>
          <p:cNvSpPr txBox="1"/>
          <p:nvPr/>
        </p:nvSpPr>
        <p:spPr>
          <a:xfrm>
            <a:off x="1143635" y="266700"/>
            <a:ext cx="5869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6.5.5 LocalTime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LocalDateTime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1336040" y="2275840"/>
            <a:ext cx="9518015" cy="3925570"/>
          </a:xfrm>
          <a:prstGeom prst="rect">
            <a:avLst/>
          </a:prstGeom>
        </p:spPr>
      </p:pic>
      <p:sp>
        <p:nvSpPr>
          <p:cNvPr id="5" name="文本框 4"/>
          <p:cNvSpPr txBox="1"/>
          <p:nvPr/>
        </p:nvSpPr>
        <p:spPr>
          <a:xfrm>
            <a:off x="1336040" y="2303780"/>
            <a:ext cx="9518015" cy="387921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java.time.LocalDateTime;</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java.time.format.DateTimeFormatter;</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Example26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LocalDateTime now = LocalDateTime.now();</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//获取系统当前年月日，时分秒</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System.out.println("获取的当前日期时间为："+now);</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System.out.println("将目标LocalDateTime转换为相应的LocalDate实例:"+ now.toLocalDate());</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System.out.println("将目标LocalDateTime转换为相应的LocalTime实例:"+ now.toLocalTime());</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//指定格式</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DateTimeFormatter ofPattern = DateTimeFormatter.ofPattern</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("yyyy年MM月dd日 HH时mm分ss秒");</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System.out.println("格式化后的日期时间为："+now.format(ofPattern));</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文本框 3"/>
          <p:cNvSpPr txBox="1"/>
          <p:nvPr/>
        </p:nvSpPr>
        <p:spPr>
          <a:xfrm>
            <a:off x="3275965" y="1005840"/>
            <a:ext cx="7527925" cy="1014730"/>
          </a:xfrm>
          <a:prstGeom prst="rect">
            <a:avLst/>
          </a:prstGeom>
          <a:noFill/>
          <a:ln w="9525">
            <a:noFill/>
          </a:ln>
        </p:spPr>
        <p:txBody>
          <a:bodyPr wrap="square">
            <a:spAutoFit/>
          </a:bodyPr>
          <a:lstStyle/>
          <a:p>
            <a:pPr indent="0" algn="l"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下面通过一个案例学习LocalDateTime类的日期时间转换方法。具体代码如下所示。</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31" name="Title 1"/>
          <p:cNvSpPr txBox="1"/>
          <p:nvPr/>
        </p:nvSpPr>
        <p:spPr>
          <a:xfrm>
            <a:off x="1143635" y="266700"/>
            <a:ext cx="5869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6.5.5 LocalTime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LocalDateTime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3"/>
          <p:cNvSpPr/>
          <p:nvPr>
            <p:custDataLst>
              <p:tags r:id="rId1"/>
            </p:custDataLst>
          </p:nvPr>
        </p:nvSpPr>
        <p:spPr>
          <a:xfrm>
            <a:off x="1054100" y="1092200"/>
            <a:ext cx="18072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 name="图片 54"/>
          <p:cNvPicPr>
            <a:picLocks noChangeAspect="1"/>
          </p:cNvPicPr>
          <p:nvPr/>
        </p:nvPicPr>
        <p:blipFill>
          <a:blip r:embed="rId3"/>
          <a:stretch>
            <a:fillRect/>
          </a:stretch>
        </p:blipFill>
        <p:spPr>
          <a:xfrm>
            <a:off x="2830512" y="2349183"/>
            <a:ext cx="6529536" cy="2160000"/>
          </a:xfrm>
          <a:prstGeom prst="rect">
            <a:avLst/>
          </a:prstGeom>
        </p:spPr>
      </p:pic>
      <p:sp>
        <p:nvSpPr>
          <p:cNvPr id="2" name="Title 1"/>
          <p:cNvSpPr txBox="1"/>
          <p:nvPr/>
        </p:nvSpPr>
        <p:spPr>
          <a:xfrm>
            <a:off x="1143635" y="266700"/>
            <a:ext cx="586994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6.5.5 LocalTime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LocalDateTime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27736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6.5.6 Duration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Period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782445"/>
            <a:chOff x="8472" y="5316"/>
            <a:chExt cx="8645" cy="2807"/>
          </a:xfrm>
        </p:grpSpPr>
        <p:sp>
          <p:nvSpPr>
            <p:cNvPr id="15" name="TextBox 35"/>
            <p:cNvSpPr txBox="1">
              <a:spLocks noChangeArrowheads="1"/>
            </p:cNvSpPr>
            <p:nvPr/>
          </p:nvSpPr>
          <p:spPr bwMode="auto">
            <a:xfrm>
              <a:off x="9159" y="5316"/>
              <a:ext cx="7958" cy="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熟悉</a:t>
              </a:r>
              <a:r>
                <a:rPr lang="en-US" altLang="zh-CN"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Duration</a:t>
              </a:r>
              <a:r>
                <a:rPr lang="zh-CN" altLang="en-US"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类与</a:t>
              </a:r>
              <a:r>
                <a:rPr lang="en-US" altLang="zh-CN"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Period</a:t>
              </a:r>
              <a:r>
                <a:rPr lang="zh-CN" altLang="en-US"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类</a:t>
              </a: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，能够使用Duration类与Period类分别计算时间之间和日期之间的间隔</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557655" y="2691765"/>
            <a:ext cx="9074785" cy="1476375"/>
          </a:xfrm>
          <a:prstGeom prst="rect">
            <a:avLst/>
          </a:prstGeom>
          <a:noFill/>
          <a:ln w="9525">
            <a:noFill/>
          </a:ln>
        </p:spPr>
        <p:txBody>
          <a:bodyPr wrap="square">
            <a:spAutoFit/>
          </a:bodyPr>
          <a:lstStyle/>
          <a:p>
            <a:pPr algn="l" fontAlgn="auto">
              <a:lnSpc>
                <a:spcPct val="150000"/>
              </a:lnSpc>
              <a:buClrTx/>
              <a:buSzTx/>
              <a:buFontTx/>
            </a:pPr>
            <a:r>
              <a:rPr sz="2000" b="0">
                <a:solidFill>
                  <a:srgbClr val="1369B2"/>
                </a:solidFill>
                <a:latin typeface="微软雅黑" panose="020B0503020204020204" pitchFamily="34" charset="-122"/>
                <a:ea typeface="微软雅黑" panose="020B0503020204020204" pitchFamily="34" charset="-122"/>
              </a:rPr>
              <a:t>Duration类</a:t>
            </a:r>
            <a:r>
              <a:rPr sz="2000" b="0">
                <a:solidFill>
                  <a:srgbClr val="595959"/>
                </a:solidFill>
                <a:latin typeface="微软雅黑" panose="020B0503020204020204" pitchFamily="34" charset="-122"/>
                <a:ea typeface="微软雅黑" panose="020B0503020204020204" pitchFamily="34" charset="-122"/>
              </a:rPr>
              <a:t>表示两个</a:t>
            </a:r>
            <a:r>
              <a:rPr sz="2000" b="0">
                <a:solidFill>
                  <a:srgbClr val="1369B2"/>
                </a:solidFill>
                <a:latin typeface="微软雅黑" panose="020B0503020204020204" pitchFamily="34" charset="-122"/>
                <a:ea typeface="微软雅黑" panose="020B0503020204020204" pitchFamily="34" charset="-122"/>
              </a:rPr>
              <a:t>时间之间的间隔</a:t>
            </a:r>
            <a:r>
              <a:rPr sz="2000" b="0">
                <a:solidFill>
                  <a:srgbClr val="595959"/>
                </a:solidFill>
                <a:latin typeface="微软雅黑" panose="020B0503020204020204" pitchFamily="34" charset="-122"/>
                <a:ea typeface="微软雅黑" panose="020B0503020204020204" pitchFamily="34" charset="-122"/>
              </a:rPr>
              <a:t>，间隔时间的单位可以是天、时、分、秒、毫秒和纳秒，例如今天的12:00:00与13:00:00之间，间隔1小时，或者60分钟，或者3600秒。Duration类的常用方法如</a:t>
            </a:r>
            <a:r>
              <a:rPr lang="zh-CN" sz="2000" b="0">
                <a:solidFill>
                  <a:srgbClr val="595959"/>
                </a:solidFill>
                <a:latin typeface="微软雅黑" panose="020B0503020204020204" pitchFamily="34" charset="-122"/>
                <a:ea typeface="微软雅黑" panose="020B0503020204020204" pitchFamily="34" charset="-122"/>
              </a:rPr>
              <a:t>下</a:t>
            </a:r>
            <a:r>
              <a:rPr sz="2000" b="0">
                <a:solidFill>
                  <a:srgbClr val="595959"/>
                </a:solidFill>
                <a:latin typeface="微软雅黑" panose="020B0503020204020204" pitchFamily="34" charset="-122"/>
                <a:ea typeface="微软雅黑" panose="020B0503020204020204" pitchFamily="34" charset="-122"/>
              </a:rPr>
              <a:t>表所示。</a:t>
            </a:r>
          </a:p>
        </p:txBody>
      </p:sp>
      <p:sp>
        <p:nvSpPr>
          <p:cNvPr id="3" name="文本框 2"/>
          <p:cNvSpPr txBox="1"/>
          <p:nvPr/>
        </p:nvSpPr>
        <p:spPr>
          <a:xfrm>
            <a:off x="1143635" y="1485265"/>
            <a:ext cx="2826385" cy="553085"/>
          </a:xfrm>
          <a:prstGeom prst="rect">
            <a:avLst/>
          </a:prstGeom>
          <a:noFill/>
          <a:ln w="9525">
            <a:noFill/>
          </a:ln>
        </p:spPr>
        <p:txBody>
          <a:bodyPr wrap="square">
            <a:spAutoFit/>
          </a:bodyPr>
          <a:lstStyle/>
          <a:p>
            <a:pPr indent="0" fontAlgn="auto">
              <a:lnSpc>
                <a:spcPct val="150000"/>
              </a:lnSpc>
            </a:pPr>
            <a:r>
              <a:rPr sz="2000">
                <a:solidFill>
                  <a:srgbClr val="595959"/>
                </a:solidFill>
                <a:latin typeface="微软雅黑" panose="020B0503020204020204" pitchFamily="34" charset="-122"/>
                <a:ea typeface="微软雅黑" panose="020B0503020204020204" pitchFamily="34" charset="-122"/>
              </a:rPr>
              <a:t>1. </a:t>
            </a:r>
            <a:r>
              <a:rPr lang="en-US" sz="2000">
                <a:solidFill>
                  <a:srgbClr val="595959"/>
                </a:solidFill>
                <a:latin typeface="微软雅黑" panose="020B0503020204020204" pitchFamily="34" charset="-122"/>
                <a:ea typeface="微软雅黑" panose="020B0503020204020204" pitchFamily="34" charset="-122"/>
              </a:rPr>
              <a:t> </a:t>
            </a:r>
            <a:r>
              <a:rPr sz="2000">
                <a:solidFill>
                  <a:srgbClr val="1369B2"/>
                </a:solidFill>
                <a:latin typeface="微软雅黑" panose="020B0503020204020204" pitchFamily="34" charset="-122"/>
                <a:ea typeface="微软雅黑" panose="020B0503020204020204" pitchFamily="34" charset="-122"/>
              </a:rPr>
              <a:t>Duration类</a:t>
            </a:r>
          </a:p>
        </p:txBody>
      </p:sp>
      <p:sp>
        <p:nvSpPr>
          <p:cNvPr id="31" name="Title 1"/>
          <p:cNvSpPr txBox="1"/>
          <p:nvPr/>
        </p:nvSpPr>
        <p:spPr>
          <a:xfrm>
            <a:off x="1143635" y="266700"/>
            <a:ext cx="427736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6.5.6 Duration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Period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表格 9"/>
          <p:cNvGraphicFramePr>
            <a:graphicFrameLocks noGrp="1"/>
          </p:cNvGraphicFramePr>
          <p:nvPr>
            <p:custDataLst>
              <p:tags r:id="rId1"/>
            </p:custDataLst>
          </p:nvPr>
        </p:nvGraphicFramePr>
        <p:xfrm>
          <a:off x="1922452" y="2027079"/>
          <a:ext cx="8491548" cy="3686892"/>
        </p:xfrm>
        <a:graphic>
          <a:graphicData uri="http://schemas.openxmlformats.org/drawingml/2006/table">
            <a:tbl>
              <a:tblPr>
                <a:tableStyleId>{7DF18680-E054-41AD-8BC1-D1AEF772440D}</a:tableStyleId>
              </a:tblPr>
              <a:tblGrid>
                <a:gridCol w="3492500">
                  <a:extLst>
                    <a:ext uri="{9D8B030D-6E8A-4147-A177-3AD203B41FA5}">
                      <a16:colId xmlns:a16="http://schemas.microsoft.com/office/drawing/2014/main" val="20000"/>
                    </a:ext>
                  </a:extLst>
                </a:gridCol>
                <a:gridCol w="4999048">
                  <a:extLst>
                    <a:ext uri="{9D8B030D-6E8A-4147-A177-3AD203B41FA5}">
                      <a16:colId xmlns:a16="http://schemas.microsoft.com/office/drawing/2014/main" val="20001"/>
                    </a:ext>
                  </a:extLst>
                </a:gridCol>
              </a:tblGrid>
              <a:tr h="492562">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功能描述</a:t>
                      </a:r>
                    </a:p>
                  </a:txBody>
                  <a:tcPr marL="68580" marR="68580" marT="0" marB="0" anchor="ctr">
                    <a:solidFill>
                      <a:srgbClr val="F2F2F2"/>
                    </a:solidFill>
                  </a:tcPr>
                </a:tc>
                <a:extLst>
                  <a:ext uri="{0D108BD9-81ED-4DB2-BD59-A6C34878D82A}">
                    <a16:rowId xmlns:a16="http://schemas.microsoft.com/office/drawing/2014/main" val="10000"/>
                  </a:ext>
                </a:extLst>
              </a:tr>
              <a:tr h="492562">
                <a:tc>
                  <a:txBody>
                    <a:bodyPr/>
                    <a:lstStyle/>
                    <a:p>
                      <a:pPr algn="l">
                        <a:lnSpc>
                          <a:spcPct val="150000"/>
                        </a:lnSpc>
                        <a:buClrTx/>
                        <a:buSzTx/>
                        <a:buFontTx/>
                      </a:pPr>
                      <a:r>
                        <a:rPr lang="en-US" altLang="en-US" sz="1600" b="0">
                          <a:solidFill>
                            <a:srgbClr val="595959"/>
                          </a:solidFill>
                          <a:latin typeface="微软雅黑" panose="020B0503020204020204" pitchFamily="34" charset="-122"/>
                          <a:ea typeface="微软雅黑" panose="020B0503020204020204" pitchFamily="34" charset="-122"/>
                        </a:rPr>
                        <a:t>between(Temporal startInclusive, Temporal endExclusive)</a:t>
                      </a:r>
                    </a:p>
                  </a:txBody>
                  <a:tcPr marL="68580" marR="68580" marT="0" marB="0" anchor="ctr">
                    <a:solidFill>
                      <a:srgbClr val="F2F2F2"/>
                    </a:solidFill>
                  </a:tcPr>
                </a:tc>
                <a:tc>
                  <a:txBody>
                    <a:bodyPr/>
                    <a:lstStyle/>
                    <a:p>
                      <a:pPr algn="l">
                        <a:lnSpc>
                          <a:spcPct val="150000"/>
                        </a:lnSpc>
                        <a:buClrTx/>
                        <a:buSzTx/>
                        <a:buFontTx/>
                        <a:buNone/>
                      </a:pPr>
                      <a:r>
                        <a:rPr lang="en-US" altLang="en-US" sz="1600" b="0">
                          <a:solidFill>
                            <a:srgbClr val="595959"/>
                          </a:solidFill>
                          <a:latin typeface="微软雅黑" panose="020B0503020204020204" pitchFamily="34" charset="-122"/>
                          <a:ea typeface="微软雅黑" panose="020B0503020204020204" pitchFamily="34" charset="-122"/>
                        </a:rPr>
                        <a:t>获取一个Duration实例，表示两个时间对象之间的持续时间</a:t>
                      </a:r>
                    </a:p>
                  </a:txBody>
                  <a:tcPr marL="68580" marR="68580" marT="0" marB="0">
                    <a:solidFill>
                      <a:srgbClr val="F2F2F2"/>
                    </a:solidFill>
                  </a:tcPr>
                </a:tc>
                <a:extLst>
                  <a:ext uri="{0D108BD9-81ED-4DB2-BD59-A6C34878D82A}">
                    <a16:rowId xmlns:a16="http://schemas.microsoft.com/office/drawing/2014/main" val="10001"/>
                  </a:ext>
                </a:extLst>
              </a:tr>
              <a:tr h="492562">
                <a:tc>
                  <a:txBody>
                    <a:bodyPr/>
                    <a:lstStyle/>
                    <a:p>
                      <a:pPr algn="l">
                        <a:lnSpc>
                          <a:spcPct val="150000"/>
                        </a:lnSpc>
                        <a:buClrTx/>
                        <a:buSzTx/>
                        <a:buFontTx/>
                        <a:buNone/>
                      </a:pPr>
                      <a:r>
                        <a:rPr lang="en-US" altLang="en-US" sz="1600" b="0">
                          <a:solidFill>
                            <a:srgbClr val="595959"/>
                          </a:solidFill>
                          <a:latin typeface="微软雅黑" panose="020B0503020204020204" pitchFamily="34" charset="-122"/>
                          <a:ea typeface="微软雅黑" panose="020B0503020204020204" pitchFamily="34" charset="-122"/>
                        </a:rPr>
                        <a:t>toDays()</a:t>
                      </a:r>
                    </a:p>
                  </a:txBody>
                  <a:tcPr marL="68580" marR="68580" marT="0" marB="0">
                    <a:solidFill>
                      <a:srgbClr val="F2F2F2"/>
                    </a:solidFill>
                  </a:tcPr>
                </a:tc>
                <a:tc>
                  <a:txBody>
                    <a:bodyPr/>
                    <a:lstStyle/>
                    <a:p>
                      <a:pPr algn="l">
                        <a:lnSpc>
                          <a:spcPct val="150000"/>
                        </a:lnSpc>
                        <a:buClrTx/>
                        <a:buSzTx/>
                        <a:buFontTx/>
                        <a:buNone/>
                      </a:pPr>
                      <a:r>
                        <a:rPr lang="en-US" altLang="en-US" sz="1600" b="0">
                          <a:solidFill>
                            <a:srgbClr val="595959"/>
                          </a:solidFill>
                          <a:latin typeface="微软雅黑" panose="020B0503020204020204" pitchFamily="34" charset="-122"/>
                          <a:ea typeface="微软雅黑" panose="020B0503020204020204" pitchFamily="34" charset="-122"/>
                        </a:rPr>
                        <a:t>将间隔时间转换为以天为单位</a:t>
                      </a:r>
                    </a:p>
                  </a:txBody>
                  <a:tcPr marL="68580" marR="68580" marT="0" marB="0">
                    <a:solidFill>
                      <a:srgbClr val="F2F2F2"/>
                    </a:solidFill>
                  </a:tcPr>
                </a:tc>
                <a:extLst>
                  <a:ext uri="{0D108BD9-81ED-4DB2-BD59-A6C34878D82A}">
                    <a16:rowId xmlns:a16="http://schemas.microsoft.com/office/drawing/2014/main" val="10002"/>
                  </a:ext>
                </a:extLst>
              </a:tr>
              <a:tr h="492562">
                <a:tc>
                  <a:txBody>
                    <a:bodyPr/>
                    <a:lstStyle/>
                    <a:p>
                      <a:pPr algn="l">
                        <a:lnSpc>
                          <a:spcPct val="150000"/>
                        </a:lnSpc>
                        <a:buClrTx/>
                        <a:buSzTx/>
                        <a:buFontTx/>
                        <a:buNone/>
                      </a:pPr>
                      <a:r>
                        <a:rPr lang="en-US" altLang="en-US" sz="1600" b="0">
                          <a:solidFill>
                            <a:srgbClr val="595959"/>
                          </a:solidFill>
                          <a:latin typeface="微软雅黑" panose="020B0503020204020204" pitchFamily="34" charset="-122"/>
                          <a:ea typeface="微软雅黑" panose="020B0503020204020204" pitchFamily="34" charset="-122"/>
                        </a:rPr>
                        <a:t>toHours()</a:t>
                      </a:r>
                    </a:p>
                  </a:txBody>
                  <a:tcPr marL="68580" marR="68580" marT="0" marB="0">
                    <a:solidFill>
                      <a:srgbClr val="F2F2F2"/>
                    </a:solidFill>
                  </a:tcPr>
                </a:tc>
                <a:tc>
                  <a:txBody>
                    <a:bodyPr/>
                    <a:lstStyle/>
                    <a:p>
                      <a:pPr algn="l">
                        <a:lnSpc>
                          <a:spcPct val="150000"/>
                        </a:lnSpc>
                        <a:buClrTx/>
                        <a:buSzTx/>
                        <a:buFontTx/>
                        <a:buNone/>
                      </a:pPr>
                      <a:r>
                        <a:rPr lang="en-US" altLang="en-US" sz="1600" b="0">
                          <a:solidFill>
                            <a:srgbClr val="595959"/>
                          </a:solidFill>
                          <a:latin typeface="微软雅黑" panose="020B0503020204020204" pitchFamily="34" charset="-122"/>
                          <a:ea typeface="微软雅黑" panose="020B0503020204020204" pitchFamily="34" charset="-122"/>
                        </a:rPr>
                        <a:t>将间隔时间转换为以时为单位</a:t>
                      </a:r>
                    </a:p>
                  </a:txBody>
                  <a:tcPr marL="68580" marR="68580" marT="0" marB="0">
                    <a:solidFill>
                      <a:srgbClr val="F2F2F2"/>
                    </a:solidFill>
                  </a:tcPr>
                </a:tc>
                <a:extLst>
                  <a:ext uri="{0D108BD9-81ED-4DB2-BD59-A6C34878D82A}">
                    <a16:rowId xmlns:a16="http://schemas.microsoft.com/office/drawing/2014/main" val="10003"/>
                  </a:ext>
                </a:extLst>
              </a:tr>
              <a:tr h="492562">
                <a:tc>
                  <a:txBody>
                    <a:bodyPr/>
                    <a:lstStyle/>
                    <a:p>
                      <a:pPr algn="l">
                        <a:lnSpc>
                          <a:spcPct val="150000"/>
                        </a:lnSpc>
                        <a:buClrTx/>
                        <a:buSzTx/>
                        <a:buFontTx/>
                        <a:buNone/>
                      </a:pPr>
                      <a:r>
                        <a:rPr lang="en-US" altLang="en-US" sz="1600" b="0">
                          <a:solidFill>
                            <a:srgbClr val="595959"/>
                          </a:solidFill>
                          <a:latin typeface="微软雅黑" panose="020B0503020204020204" pitchFamily="34" charset="-122"/>
                          <a:ea typeface="微软雅黑" panose="020B0503020204020204" pitchFamily="34" charset="-122"/>
                        </a:rPr>
                        <a:t>toMinutes()</a:t>
                      </a:r>
                    </a:p>
                  </a:txBody>
                  <a:tcPr marL="68580" marR="68580" marT="0" marB="0">
                    <a:solidFill>
                      <a:srgbClr val="F2F2F2"/>
                    </a:solidFill>
                  </a:tcPr>
                </a:tc>
                <a:tc>
                  <a:txBody>
                    <a:bodyPr/>
                    <a:lstStyle/>
                    <a:p>
                      <a:pPr algn="l">
                        <a:lnSpc>
                          <a:spcPct val="150000"/>
                        </a:lnSpc>
                        <a:buClrTx/>
                        <a:buSzTx/>
                        <a:buFontTx/>
                        <a:buNone/>
                      </a:pPr>
                      <a:r>
                        <a:rPr lang="en-US" altLang="en-US" sz="1600" b="0">
                          <a:solidFill>
                            <a:srgbClr val="595959"/>
                          </a:solidFill>
                          <a:latin typeface="微软雅黑" panose="020B0503020204020204" pitchFamily="34" charset="-122"/>
                          <a:ea typeface="微软雅黑" panose="020B0503020204020204" pitchFamily="34" charset="-122"/>
                        </a:rPr>
                        <a:t>将间隔时间转换为以分钟为单位</a:t>
                      </a:r>
                    </a:p>
                  </a:txBody>
                  <a:tcPr marL="68580" marR="68580" marT="0" marB="0">
                    <a:solidFill>
                      <a:srgbClr val="F2F2F2"/>
                    </a:solidFill>
                  </a:tcPr>
                </a:tc>
                <a:extLst>
                  <a:ext uri="{0D108BD9-81ED-4DB2-BD59-A6C34878D82A}">
                    <a16:rowId xmlns:a16="http://schemas.microsoft.com/office/drawing/2014/main" val="10004"/>
                  </a:ext>
                </a:extLst>
              </a:tr>
              <a:tr h="492562">
                <a:tc>
                  <a:txBody>
                    <a:bodyPr/>
                    <a:lstStyle/>
                    <a:p>
                      <a:pPr algn="l">
                        <a:lnSpc>
                          <a:spcPct val="150000"/>
                        </a:lnSpc>
                        <a:buClrTx/>
                        <a:buSzTx/>
                        <a:buFontTx/>
                        <a:buNone/>
                      </a:pPr>
                      <a:r>
                        <a:rPr lang="en-US" altLang="en-US" sz="1600" b="0">
                          <a:solidFill>
                            <a:srgbClr val="595959"/>
                          </a:solidFill>
                          <a:latin typeface="微软雅黑" panose="020B0503020204020204" pitchFamily="34" charset="-122"/>
                          <a:ea typeface="微软雅黑" panose="020B0503020204020204" pitchFamily="34" charset="-122"/>
                        </a:rPr>
                        <a:t>toMillis()</a:t>
                      </a:r>
                    </a:p>
                  </a:txBody>
                  <a:tcPr marL="68580" marR="68580" marT="0" marB="0">
                    <a:solidFill>
                      <a:srgbClr val="F2F2F2"/>
                    </a:solidFill>
                  </a:tcPr>
                </a:tc>
                <a:tc>
                  <a:txBody>
                    <a:bodyPr/>
                    <a:lstStyle/>
                    <a:p>
                      <a:pPr algn="l">
                        <a:lnSpc>
                          <a:spcPct val="150000"/>
                        </a:lnSpc>
                        <a:buClrTx/>
                        <a:buSzTx/>
                        <a:buFontTx/>
                        <a:buNone/>
                      </a:pPr>
                      <a:r>
                        <a:rPr lang="en-US" altLang="en-US" sz="1600" b="0">
                          <a:solidFill>
                            <a:srgbClr val="595959"/>
                          </a:solidFill>
                          <a:latin typeface="微软雅黑" panose="020B0503020204020204" pitchFamily="34" charset="-122"/>
                          <a:ea typeface="微软雅黑" panose="020B0503020204020204" pitchFamily="34" charset="-122"/>
                        </a:rPr>
                        <a:t>将间隔时间转换为以毫秒为单位</a:t>
                      </a:r>
                    </a:p>
                  </a:txBody>
                  <a:tcPr marL="68580" marR="68580" marT="0" marB="0">
                    <a:solidFill>
                      <a:srgbClr val="F2F2F2"/>
                    </a:solidFill>
                  </a:tcPr>
                </a:tc>
                <a:extLst>
                  <a:ext uri="{0D108BD9-81ED-4DB2-BD59-A6C34878D82A}">
                    <a16:rowId xmlns:a16="http://schemas.microsoft.com/office/drawing/2014/main" val="10005"/>
                  </a:ext>
                </a:extLst>
              </a:tr>
              <a:tr h="492562">
                <a:tc>
                  <a:txBody>
                    <a:bodyPr/>
                    <a:lstStyle/>
                    <a:p>
                      <a:pPr algn="l">
                        <a:lnSpc>
                          <a:spcPct val="150000"/>
                        </a:lnSpc>
                        <a:buClrTx/>
                        <a:buSzTx/>
                        <a:buFontTx/>
                        <a:buNone/>
                      </a:pPr>
                      <a:r>
                        <a:rPr lang="en-US" altLang="en-US" sz="1600" b="0">
                          <a:solidFill>
                            <a:srgbClr val="595959"/>
                          </a:solidFill>
                          <a:latin typeface="微软雅黑" panose="020B0503020204020204" pitchFamily="34" charset="-122"/>
                          <a:ea typeface="微软雅黑" panose="020B0503020204020204" pitchFamily="34" charset="-122"/>
                        </a:rPr>
                        <a:t>toNanos()</a:t>
                      </a:r>
                    </a:p>
                  </a:txBody>
                  <a:tcPr marL="68580" marR="68580" marT="0" marB="0">
                    <a:solidFill>
                      <a:srgbClr val="F2F2F2"/>
                    </a:solidFill>
                  </a:tcPr>
                </a:tc>
                <a:tc>
                  <a:txBody>
                    <a:bodyPr/>
                    <a:lstStyle/>
                    <a:p>
                      <a:pPr algn="l">
                        <a:lnSpc>
                          <a:spcPct val="150000"/>
                        </a:lnSpc>
                        <a:buClrTx/>
                        <a:buSzTx/>
                        <a:buFontTx/>
                        <a:buNone/>
                      </a:pPr>
                      <a:r>
                        <a:rPr lang="en-US" altLang="en-US" sz="1600" b="0">
                          <a:solidFill>
                            <a:srgbClr val="595959"/>
                          </a:solidFill>
                          <a:latin typeface="微软雅黑" panose="020B0503020204020204" pitchFamily="34" charset="-122"/>
                          <a:ea typeface="微软雅黑" panose="020B0503020204020204" pitchFamily="34" charset="-122"/>
                        </a:rPr>
                        <a:t>将间隔时间转换为以纳秒为单位</a:t>
                      </a:r>
                    </a:p>
                  </a:txBody>
                  <a:tcPr marL="68580" marR="68580" marT="0" marB="0">
                    <a:solidFill>
                      <a:srgbClr val="F2F2F2"/>
                    </a:solidFill>
                  </a:tcPr>
                </a:tc>
                <a:extLst>
                  <a:ext uri="{0D108BD9-81ED-4DB2-BD59-A6C34878D82A}">
                    <a16:rowId xmlns:a16="http://schemas.microsoft.com/office/drawing/2014/main" val="10006"/>
                  </a:ext>
                </a:extLst>
              </a:tr>
            </a:tbl>
          </a:graphicData>
        </a:graphic>
      </p:graphicFrame>
      <p:sp>
        <p:nvSpPr>
          <p:cNvPr id="3" name="Chevron 3"/>
          <p:cNvSpPr/>
          <p:nvPr>
            <p:custDataLst>
              <p:tags r:id="rId2"/>
            </p:custDataLst>
          </p:nvPr>
        </p:nvSpPr>
        <p:spPr>
          <a:xfrm>
            <a:off x="1143635" y="1111250"/>
            <a:ext cx="335089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14313" y="1245494"/>
            <a:ext cx="2773680"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Duration类的常用方法</a:t>
            </a:r>
          </a:p>
        </p:txBody>
      </p:sp>
      <p:sp>
        <p:nvSpPr>
          <p:cNvPr id="31" name="Title 1"/>
          <p:cNvSpPr txBox="1"/>
          <p:nvPr/>
        </p:nvSpPr>
        <p:spPr>
          <a:xfrm>
            <a:off x="1143635" y="266700"/>
            <a:ext cx="427736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6.5.6 Duration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Period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3392805" y="923925"/>
            <a:ext cx="7272020" cy="101473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下面通过一个案例讲解Duration类中常用方法的使用</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。具体代码如下所示。</a:t>
            </a:r>
          </a:p>
        </p:txBody>
      </p:sp>
      <p:pic>
        <p:nvPicPr>
          <p:cNvPr id="2" name="图片 1"/>
          <p:cNvPicPr>
            <a:picLocks noChangeAspect="1"/>
          </p:cNvPicPr>
          <p:nvPr/>
        </p:nvPicPr>
        <p:blipFill>
          <a:blip r:embed="rId4"/>
          <a:stretch>
            <a:fillRect/>
          </a:stretch>
        </p:blipFill>
        <p:spPr>
          <a:xfrm>
            <a:off x="2256155" y="2076450"/>
            <a:ext cx="7679055" cy="3694430"/>
          </a:xfrm>
          <a:prstGeom prst="rect">
            <a:avLst/>
          </a:prstGeom>
        </p:spPr>
      </p:pic>
      <p:sp>
        <p:nvSpPr>
          <p:cNvPr id="3" name="文本框 2"/>
          <p:cNvSpPr txBox="1"/>
          <p:nvPr/>
        </p:nvSpPr>
        <p:spPr>
          <a:xfrm>
            <a:off x="2439035" y="2119630"/>
            <a:ext cx="7312660" cy="3608705"/>
          </a:xfrm>
          <a:prstGeom prst="rect">
            <a:avLst/>
          </a:prstGeom>
          <a:noFill/>
          <a:ln w="9525">
            <a:noFill/>
          </a:ln>
        </p:spPr>
        <p:txBody>
          <a:bodyPr wrap="square">
            <a:spAutoFit/>
          </a:bodyPr>
          <a:lstStyle/>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java.time.Duration;</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java.time.LocalTime;</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Example27{</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LocalTime start = LocalTime.now();</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LocalTime end = LocalTime.of(20,13,23);</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Duration duration = Duration.between(start, end);</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//间隔的时间</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System.out.println("时间间隔为："+duration.toNanos()+"纳秒");</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System.out.println("时间间隔为："+duration.toMillis()+"毫秒");</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System.out.println("时间间隔为："+duration.toHours()+"小时");</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7"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4" name="Title 1"/>
          <p:cNvSpPr txBox="1"/>
          <p:nvPr/>
        </p:nvSpPr>
        <p:spPr>
          <a:xfrm>
            <a:off x="1143635" y="266700"/>
            <a:ext cx="427736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6.5.6 Duration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Period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3"/>
          <p:cNvSpPr/>
          <p:nvPr>
            <p:custDataLst>
              <p:tags r:id="rId1"/>
            </p:custDataLst>
          </p:nvPr>
        </p:nvSpPr>
        <p:spPr>
          <a:xfrm>
            <a:off x="1054100" y="1092200"/>
            <a:ext cx="18072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 name="图片 55"/>
          <p:cNvPicPr>
            <a:picLocks noChangeAspect="1"/>
          </p:cNvPicPr>
          <p:nvPr/>
        </p:nvPicPr>
        <p:blipFill>
          <a:blip r:embed="rId3"/>
          <a:stretch>
            <a:fillRect/>
          </a:stretch>
        </p:blipFill>
        <p:spPr>
          <a:xfrm>
            <a:off x="2495232" y="2349183"/>
            <a:ext cx="7200000" cy="2160000"/>
          </a:xfrm>
          <a:prstGeom prst="rect">
            <a:avLst/>
          </a:prstGeom>
        </p:spPr>
      </p:pic>
      <p:sp>
        <p:nvSpPr>
          <p:cNvPr id="2" name="Title 1"/>
          <p:cNvSpPr txBox="1"/>
          <p:nvPr/>
        </p:nvSpPr>
        <p:spPr>
          <a:xfrm>
            <a:off x="1143635" y="266700"/>
            <a:ext cx="427736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6.5.6 Duration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Period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501775" y="2691765"/>
            <a:ext cx="9186545" cy="1476375"/>
          </a:xfrm>
          <a:prstGeom prst="rect">
            <a:avLst/>
          </a:prstGeom>
          <a:noFill/>
          <a:ln w="9525">
            <a:noFill/>
          </a:ln>
        </p:spPr>
        <p:txBody>
          <a:bodyPr wrap="square">
            <a:spAutoFit/>
          </a:bodyPr>
          <a:lstStyle/>
          <a:p>
            <a:pPr algn="l" fontAlgn="auto">
              <a:lnSpc>
                <a:spcPct val="150000"/>
              </a:lnSpc>
              <a:buClrTx/>
              <a:buSzTx/>
              <a:buFontTx/>
            </a:pPr>
            <a:r>
              <a:rPr sz="2000" b="0">
                <a:solidFill>
                  <a:srgbClr val="1369B2"/>
                </a:solidFill>
                <a:latin typeface="微软雅黑" panose="020B0503020204020204" pitchFamily="34" charset="-122"/>
                <a:ea typeface="微软雅黑" panose="020B0503020204020204" pitchFamily="34" charset="-122"/>
              </a:rPr>
              <a:t>Period类</a:t>
            </a:r>
            <a:r>
              <a:rPr sz="2000" b="0">
                <a:solidFill>
                  <a:srgbClr val="595959"/>
                </a:solidFill>
                <a:latin typeface="微软雅黑" panose="020B0503020204020204" pitchFamily="34" charset="-122"/>
                <a:ea typeface="微软雅黑" panose="020B0503020204020204" pitchFamily="34" charset="-122"/>
              </a:rPr>
              <a:t>主要用于计算两个</a:t>
            </a:r>
            <a:r>
              <a:rPr sz="2000" b="0">
                <a:solidFill>
                  <a:srgbClr val="1369B2"/>
                </a:solidFill>
                <a:latin typeface="微软雅黑" panose="020B0503020204020204" pitchFamily="34" charset="-122"/>
                <a:ea typeface="微软雅黑" panose="020B0503020204020204" pitchFamily="34" charset="-122"/>
              </a:rPr>
              <a:t>日期的间隔</a:t>
            </a:r>
            <a:r>
              <a:rPr sz="2000" b="0">
                <a:solidFill>
                  <a:srgbClr val="595959"/>
                </a:solidFill>
                <a:latin typeface="微软雅黑" panose="020B0503020204020204" pitchFamily="34" charset="-122"/>
                <a:ea typeface="微软雅黑" panose="020B0503020204020204" pitchFamily="34" charset="-122"/>
              </a:rPr>
              <a:t>，与Duration类相同，Period类也是通过between()方法计算日期间隔，并提供了获取年月日的三个常用方法，分别是 getYears()、getMonths()和getDays()。</a:t>
            </a:r>
          </a:p>
        </p:txBody>
      </p:sp>
      <p:sp>
        <p:nvSpPr>
          <p:cNvPr id="3" name="文本框 2"/>
          <p:cNvSpPr txBox="1"/>
          <p:nvPr/>
        </p:nvSpPr>
        <p:spPr>
          <a:xfrm>
            <a:off x="1143635" y="1485265"/>
            <a:ext cx="2826385" cy="553085"/>
          </a:xfrm>
          <a:prstGeom prst="rect">
            <a:avLst/>
          </a:prstGeom>
          <a:noFill/>
          <a:ln w="9525">
            <a:noFill/>
          </a:ln>
        </p:spPr>
        <p:txBody>
          <a:bodyPr wrap="square">
            <a:spAutoFit/>
          </a:bodyPr>
          <a:lstStyle/>
          <a:p>
            <a:pPr indent="0" fontAlgn="auto">
              <a:lnSpc>
                <a:spcPct val="150000"/>
              </a:lnSpc>
            </a:pPr>
            <a:r>
              <a:rPr sz="2000">
                <a:solidFill>
                  <a:srgbClr val="595959"/>
                </a:solidFill>
                <a:latin typeface="微软雅黑" panose="020B0503020204020204" pitchFamily="34" charset="-122"/>
                <a:ea typeface="微软雅黑" panose="020B0503020204020204" pitchFamily="34" charset="-122"/>
              </a:rPr>
              <a:t>2. </a:t>
            </a:r>
            <a:r>
              <a:rPr lang="en-US" sz="2000">
                <a:solidFill>
                  <a:srgbClr val="595959"/>
                </a:solidFill>
                <a:latin typeface="微软雅黑" panose="020B0503020204020204" pitchFamily="34" charset="-122"/>
                <a:ea typeface="微软雅黑" panose="020B0503020204020204" pitchFamily="34" charset="-122"/>
              </a:rPr>
              <a:t> </a:t>
            </a:r>
            <a:r>
              <a:rPr sz="2000">
                <a:solidFill>
                  <a:srgbClr val="1369B2"/>
                </a:solidFill>
                <a:latin typeface="微软雅黑" panose="020B0503020204020204" pitchFamily="34" charset="-122"/>
                <a:ea typeface="微软雅黑" panose="020B0503020204020204" pitchFamily="34" charset="-122"/>
              </a:rPr>
              <a:t>Period类</a:t>
            </a:r>
          </a:p>
        </p:txBody>
      </p:sp>
      <p:sp>
        <p:nvSpPr>
          <p:cNvPr id="31" name="Title 1"/>
          <p:cNvSpPr txBox="1"/>
          <p:nvPr/>
        </p:nvSpPr>
        <p:spPr>
          <a:xfrm>
            <a:off x="1143635" y="266700"/>
            <a:ext cx="427736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6.5.6 Duration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Period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4"/>
          <a:stretch>
            <a:fillRect/>
          </a:stretch>
        </p:blipFill>
        <p:spPr>
          <a:xfrm>
            <a:off x="2496185" y="2099310"/>
            <a:ext cx="7198360" cy="3669030"/>
          </a:xfrm>
          <a:prstGeom prst="rect">
            <a:avLst/>
          </a:prstGeom>
        </p:spPr>
      </p:pic>
      <p:sp>
        <p:nvSpPr>
          <p:cNvPr id="3" name="文本框 2"/>
          <p:cNvSpPr txBox="1"/>
          <p:nvPr/>
        </p:nvSpPr>
        <p:spPr>
          <a:xfrm>
            <a:off x="2637155" y="2129790"/>
            <a:ext cx="6915785" cy="3608705"/>
          </a:xfrm>
          <a:prstGeom prst="rect">
            <a:avLst/>
          </a:prstGeom>
          <a:noFill/>
          <a:ln w="9525">
            <a:noFill/>
          </a:ln>
        </p:spPr>
        <p:txBody>
          <a:bodyPr wrap="square">
            <a:spAutoFit/>
          </a:bodyPr>
          <a:lstStyle/>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java.time.LocalDate;</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java.time.Period;</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Example28 {</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LocalDate birthday = LocalDate.of(2018, 12, 12);</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LocalDate now = LocalDate.now();</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//计算两个日期的间隔</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Period between = Period.between(birthday, now);</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System.out.println("时间间隔为"+between.</a:t>
            </a:r>
            <a:r>
              <a:rPr lang="en-US" sz="16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getYears()</a:t>
            </a: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+"年");</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System.out.println("时间间隔为"+between.</a:t>
            </a:r>
            <a:r>
              <a:rPr lang="en-US" sz="16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getMonths()</a:t>
            </a: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+"月");</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System.out.println("时间间隔为"+between.</a:t>
            </a:r>
            <a:r>
              <a:rPr lang="en-US" sz="16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getDays()</a:t>
            </a: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+"天");</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文本框 3"/>
          <p:cNvSpPr txBox="1"/>
          <p:nvPr/>
        </p:nvSpPr>
        <p:spPr>
          <a:xfrm>
            <a:off x="3392805" y="923925"/>
            <a:ext cx="7272020" cy="101473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下面通过一个案例学习</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getYears()、getMonths()和getDays()</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的使用</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。具体代码如下所示。</a:t>
            </a:r>
          </a:p>
        </p:txBody>
      </p:sp>
      <p:sp>
        <p:nvSpPr>
          <p:cNvPr id="7"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5" name="Title 1"/>
          <p:cNvSpPr txBox="1"/>
          <p:nvPr/>
        </p:nvSpPr>
        <p:spPr>
          <a:xfrm>
            <a:off x="1143635" y="266700"/>
            <a:ext cx="427736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6.5.6 Duration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Period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6.1.1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7" name="图片 16"/>
          <p:cNvPicPr>
            <a:picLocks noChangeAspect="1"/>
          </p:cNvPicPr>
          <p:nvPr/>
        </p:nvPicPr>
        <p:blipFill>
          <a:blip r:embed="rId3"/>
          <a:stretch>
            <a:fillRect/>
          </a:stretch>
        </p:blipFill>
        <p:spPr>
          <a:xfrm>
            <a:off x="3541395" y="2452053"/>
            <a:ext cx="5106572" cy="21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3"/>
          <p:cNvSpPr/>
          <p:nvPr>
            <p:custDataLst>
              <p:tags r:id="rId1"/>
            </p:custDataLst>
          </p:nvPr>
        </p:nvSpPr>
        <p:spPr>
          <a:xfrm>
            <a:off x="1054100" y="1092200"/>
            <a:ext cx="18072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 name="图片 56"/>
          <p:cNvPicPr>
            <a:picLocks noChangeAspect="1"/>
          </p:cNvPicPr>
          <p:nvPr/>
        </p:nvPicPr>
        <p:blipFill>
          <a:blip r:embed="rId3"/>
          <a:stretch>
            <a:fillRect/>
          </a:stretch>
        </p:blipFill>
        <p:spPr>
          <a:xfrm>
            <a:off x="3095307" y="2528888"/>
            <a:ext cx="6000000" cy="1800000"/>
          </a:xfrm>
          <a:prstGeom prst="rect">
            <a:avLst/>
          </a:prstGeom>
        </p:spPr>
      </p:pic>
      <p:sp>
        <p:nvSpPr>
          <p:cNvPr id="2" name="Title 1"/>
          <p:cNvSpPr txBox="1"/>
          <p:nvPr/>
        </p:nvSpPr>
        <p:spPr>
          <a:xfrm>
            <a:off x="1143635" y="266700"/>
            <a:ext cx="427736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6.5.6 Duration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Period</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721350"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日期与时间格式化类</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6.6.1 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en-US" altLang="zh-CN"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DateFormat</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类</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，使用</a:t>
              </a:r>
              <a:r>
                <a:rPr lang="en-US" alt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DateFormat</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类对日期和时间进行格式化</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6.6.1 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437640" y="2230120"/>
            <a:ext cx="9315450" cy="239966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尽管使用java.util.Date类能够获取日期和时间，但是因为其显示格式与日常使用的日期</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格式</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不同，因此，Java提供了</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DateFormat类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，DateFormat类可以将</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日期时间</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进行</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格式化</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，使日期时间的格式符合人们的阅读习惯。DateFormat是一个抽象类，不能被直接实例化，但它提供了一系列用于获取DateFormat类实例的静态方法，并能调用其他相应的方法进行操作。</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6.6.1 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graphicFrame>
        <p:nvGraphicFramePr>
          <p:cNvPr id="15" name="表格 14"/>
          <p:cNvGraphicFramePr>
            <a:graphicFrameLocks noGrp="1"/>
          </p:cNvGraphicFramePr>
          <p:nvPr>
            <p:custDataLst>
              <p:tags r:id="rId1"/>
            </p:custDataLst>
          </p:nvPr>
        </p:nvGraphicFramePr>
        <p:xfrm>
          <a:off x="1670357" y="1769904"/>
          <a:ext cx="9208135" cy="474154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519430">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static DateFormat getDateInstance()</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用于创建默认语言环境和格式化风格的日期格式器</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extLst>
                  <a:ext uri="{0D108BD9-81ED-4DB2-BD59-A6C34878D82A}">
                    <a16:rowId xmlns:a16="http://schemas.microsoft.com/office/drawing/2014/main" val="10001"/>
                  </a:ext>
                </a:extLst>
              </a:tr>
              <a:tr h="772160">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static DateFormat getDateInstance(int style)</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用于创建默认语言环境和指定格式化风格的日期格式器</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extLst>
                  <a:ext uri="{0D108BD9-81ED-4DB2-BD59-A6C34878D82A}">
                    <a16:rowId xmlns:a16="http://schemas.microsoft.com/office/drawing/2014/main" val="10002"/>
                  </a:ext>
                </a:extLst>
              </a:tr>
              <a:tr h="520700">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static DateFormat </a:t>
                      </a:r>
                      <a:r>
                        <a:rPr lang="en-US" sz="1600" b="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getDate</a:t>
                      </a: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TimeInstance()</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用于创建默认语言环境和格式化风格的日期/时间格式器</a:t>
                      </a:r>
                      <a:endParaRPr lang="en-US"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3"/>
                  </a:ext>
                </a:extLst>
              </a:tr>
              <a:tr h="1158240">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static DateFormat getDateTimeInstance(int dateStyle,int timeStyle)</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用于创建默认语言环境和指定格式化风格的日期/时间格式器</a:t>
                      </a:r>
                      <a:endParaRPr lang="en-US"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4"/>
                  </a:ext>
                </a:extLst>
              </a:tr>
              <a:tr h="52006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String format(Date date)</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将一个 Date 格式化为日期/时间字符串</a:t>
                      </a:r>
                      <a:endParaRPr lang="en-US"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5"/>
                  </a:ext>
                </a:extLst>
              </a:tr>
              <a:tr h="52006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Date parse(String source)</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将</a:t>
                      </a:r>
                      <a:r>
                        <a:rPr lang="en-US" sz="1600" b="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给定字符串解析成一个日期</a:t>
                      </a:r>
                      <a:endParaRPr lang="en-US" altLang="en-US" sz="1600" b="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
        <p:nvSpPr>
          <p:cNvPr id="4" name="Chevron 3"/>
          <p:cNvSpPr/>
          <p:nvPr>
            <p:custDataLst>
              <p:tags r:id="rId2"/>
            </p:custDataLst>
          </p:nvPr>
        </p:nvSpPr>
        <p:spPr>
          <a:xfrm>
            <a:off x="1054100" y="948690"/>
            <a:ext cx="356997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253023" y="1088649"/>
            <a:ext cx="3143250" cy="398780"/>
          </a:xfrm>
          <a:prstGeom prst="rect">
            <a:avLst/>
          </a:prstGeom>
          <a:noFill/>
        </p:spPr>
        <p:txBody>
          <a:bodyPr wrap="none" rtlCol="0">
            <a:spAutoFit/>
          </a:bodyPr>
          <a:lstStyle/>
          <a:p>
            <a:pPr algn="l"/>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DateFormat</a:t>
            </a:r>
            <a:r>
              <a:rPr lang="zh-CN" altLang="en-US" sz="2000" dirty="0">
                <a:solidFill>
                  <a:srgbClr val="1369B2"/>
                </a:solidFill>
                <a:latin typeface="微软雅黑" panose="020B0503020204020204" pitchFamily="34" charset="-122"/>
                <a:ea typeface="微软雅黑" panose="020B0503020204020204" pitchFamily="34" charset="-122"/>
              </a:rPr>
              <a:t>类的常用方法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6.6.1 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143635" y="1513840"/>
            <a:ext cx="10208260" cy="1476375"/>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除了</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DateFormat类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的6个常用方法</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外</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，DateFormat类还定义了许多常量，其中有4个</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常量值</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可以作为参数传递给DateFormat类的方法，表示不同格式的日期时间。这4个常量具体如下。</a:t>
            </a:r>
          </a:p>
        </p:txBody>
      </p:sp>
      <p:sp>
        <p:nvSpPr>
          <p:cNvPr id="2" name="文本框 1"/>
          <p:cNvSpPr txBox="1"/>
          <p:nvPr/>
        </p:nvSpPr>
        <p:spPr>
          <a:xfrm>
            <a:off x="2403475" y="3026410"/>
            <a:ext cx="6427470" cy="1938020"/>
          </a:xfrm>
          <a:prstGeom prst="rect">
            <a:avLst/>
          </a:prstGeom>
          <a:noFill/>
          <a:ln w="9525">
            <a:noFill/>
          </a:ln>
        </p:spPr>
        <p:txBody>
          <a:bodyPr wrap="square">
            <a:spAutoFit/>
          </a:bodyPr>
          <a:lstStyle/>
          <a:p>
            <a:pPr marL="266700" indent="0" fontAlgn="auto">
              <a:lnSpc>
                <a:spcPct val="150000"/>
              </a:lnSpc>
            </a:pPr>
            <a:r>
              <a:rPr lang="en-US" sz="1500">
                <a:solidFill>
                  <a:srgbClr val="595959"/>
                </a:solidFill>
                <a:latin typeface="Wingdings" panose="05000000000000000000" charset="0"/>
                <a:ea typeface="宋体" panose="02010600030101010101" pitchFamily="2" charset="-122"/>
              </a:rPr>
              <a:t>l </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FULL</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：用于表示完整格式的日期时间。</a:t>
            </a:r>
            <a:endParaRPr lang="en-US" sz="1050" b="0">
              <a:solidFill>
                <a:srgbClr val="595959"/>
              </a:solidFill>
              <a:latin typeface="Wingdings" panose="05000000000000000000" charset="0"/>
              <a:ea typeface="宋体" panose="02010600030101010101" pitchFamily="2" charset="-122"/>
            </a:endParaRPr>
          </a:p>
          <a:p>
            <a:pPr marL="266700" indent="0" fontAlgn="auto">
              <a:lnSpc>
                <a:spcPct val="150000"/>
              </a:lnSpc>
            </a:pPr>
            <a:r>
              <a:rPr lang="en-US" sz="1500" b="0">
                <a:solidFill>
                  <a:srgbClr val="595959"/>
                </a:solidFill>
                <a:latin typeface="Wingdings" panose="05000000000000000000" charset="0"/>
                <a:ea typeface="宋体" panose="02010600030101010101" pitchFamily="2" charset="-122"/>
              </a:rPr>
              <a:t>l </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LONG：用于表示长格式的日期时间。</a:t>
            </a:r>
            <a:endParaRPr lang="en-US" sz="1050" b="0">
              <a:solidFill>
                <a:srgbClr val="595959"/>
              </a:solidFill>
              <a:latin typeface="Wingdings" panose="05000000000000000000" charset="0"/>
              <a:ea typeface="宋体" panose="02010600030101010101" pitchFamily="2" charset="-122"/>
            </a:endParaRPr>
          </a:p>
          <a:p>
            <a:pPr marL="266700" indent="0" fontAlgn="auto">
              <a:lnSpc>
                <a:spcPct val="150000"/>
              </a:lnSpc>
            </a:pPr>
            <a:r>
              <a:rPr lang="en-US" sz="1500" b="0">
                <a:solidFill>
                  <a:srgbClr val="595959"/>
                </a:solidFill>
                <a:latin typeface="Wingdings" panose="05000000000000000000" charset="0"/>
                <a:ea typeface="宋体" panose="02010600030101010101" pitchFamily="2" charset="-122"/>
              </a:rPr>
              <a:t>l </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MEDIUM：用于表示普通格式的日期时间。</a:t>
            </a:r>
            <a:endParaRPr lang="en-US" sz="1050" b="0">
              <a:solidFill>
                <a:srgbClr val="595959"/>
              </a:solidFill>
              <a:latin typeface="Wingdings" panose="05000000000000000000" charset="0"/>
              <a:ea typeface="宋体" panose="02010600030101010101" pitchFamily="2" charset="-122"/>
            </a:endParaRPr>
          </a:p>
          <a:p>
            <a:pPr marL="266700" indent="0" fontAlgn="auto">
              <a:lnSpc>
                <a:spcPct val="150000"/>
              </a:lnSpc>
            </a:pPr>
            <a:r>
              <a:rPr lang="en-US" sz="1500" b="0">
                <a:solidFill>
                  <a:srgbClr val="595959"/>
                </a:solidFill>
                <a:latin typeface="Wingdings" panose="05000000000000000000" charset="0"/>
                <a:ea typeface="宋体" panose="02010600030101010101" pitchFamily="2" charset="-122"/>
              </a:rPr>
              <a:t>l </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SHORT：用于表示短格式的日期时间。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6.6.1 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4"/>
          <a:stretch>
            <a:fillRect/>
          </a:stretch>
        </p:blipFill>
        <p:spPr>
          <a:xfrm>
            <a:off x="2253615" y="1826895"/>
            <a:ext cx="8161020" cy="4613910"/>
          </a:xfrm>
          <a:prstGeom prst="rect">
            <a:avLst/>
          </a:prstGeom>
        </p:spPr>
      </p:pic>
      <p:sp>
        <p:nvSpPr>
          <p:cNvPr id="3" name="文本框 2"/>
          <p:cNvSpPr txBox="1"/>
          <p:nvPr/>
        </p:nvSpPr>
        <p:spPr>
          <a:xfrm>
            <a:off x="2253615" y="1761490"/>
            <a:ext cx="8232775" cy="4691380"/>
          </a:xfrm>
          <a:prstGeom prst="rect">
            <a:avLst/>
          </a:prstGeom>
          <a:noFill/>
          <a:ln w="9525">
            <a:noFill/>
          </a:ln>
        </p:spPr>
        <p:txBody>
          <a:bodyPr wrap="square">
            <a:spAutoFit/>
          </a:bodyPr>
          <a:lstStyle/>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static void main(String[] args) {</a:t>
            </a:r>
            <a:r>
              <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Date date = new Date();</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创建Date对象</a:t>
            </a:r>
            <a:endPar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Full格式的日期格式器对象</a:t>
            </a:r>
          </a:p>
          <a:p>
            <a:pPr indent="0" fontAlgn="auto">
              <a:lnSpc>
                <a:spcPct val="110000"/>
              </a:lnSpc>
            </a:pPr>
            <a:r>
              <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DateFormat fullFormat = </a:t>
            </a:r>
            <a:r>
              <a:rPr sz="16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DateFormat.getDateInstance(DateFormat.FULL);</a:t>
            </a:r>
            <a:endPar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LONG格式的日期格式器对象</a:t>
            </a:r>
          </a:p>
          <a:p>
            <a:pPr indent="0" fontAlgn="auto">
              <a:lnSpc>
                <a:spcPct val="110000"/>
              </a:lnSpc>
            </a:pPr>
            <a:r>
              <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DateFormat longFormat = </a:t>
            </a:r>
            <a:r>
              <a:rPr sz="16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DateFormat.getDateInstance(DateFormat.LONG);</a:t>
            </a:r>
            <a:endPar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MEDIUM格式的日期/时间 格式器对象</a:t>
            </a:r>
          </a:p>
          <a:p>
            <a:pPr indent="0" fontAlgn="auto">
              <a:lnSpc>
                <a:spcPct val="110000"/>
              </a:lnSpc>
            </a:pPr>
            <a:r>
              <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DateFormat mediumFormat = </a:t>
            </a:r>
            <a:r>
              <a:rPr sz="16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DateFormat.getDateTimeInstance(</a:t>
            </a:r>
          </a:p>
          <a:p>
            <a:pPr indent="0" fontAlgn="auto">
              <a:lnSpc>
                <a:spcPct val="110000"/>
              </a:lnSpc>
            </a:pPr>
            <a:r>
              <a:rPr sz="16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DateFormat.MEDIUM, DateFormat.MEDIUM)</a:t>
            </a:r>
            <a:r>
              <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SHORT格式的日期/时间格式器对象</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DateFormat shortFormat =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DateFormat.getDateTimeInstance(</a:t>
            </a:r>
            <a:endParaRPr sz="16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 			DateFormat.SHORT, DateFormat.SHORT);</a:t>
            </a:r>
            <a:endParaRPr sz="16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System.out.println("当前日期的完整格式为：" +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fullFormat.format(date)</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System.out.println("当前日期的长格式为：" + longFormat.format(date));</a:t>
            </a:r>
            <a:endPar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System.out.println("当前日期的普通格式为：" + mediumFormat.format(date));</a:t>
            </a:r>
            <a:endPar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System.out.println("当前日期的短格式为：" + shortFormat.format(date));</a:t>
            </a:r>
            <a:endPar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Chevron 3"/>
          <p:cNvSpPr/>
          <p:nvPr>
            <p:custDataLst>
              <p:tags r:id="rId1"/>
            </p:custDataLst>
          </p:nvPr>
        </p:nvSpPr>
        <p:spPr>
          <a:xfrm>
            <a:off x="1054100" y="1020445"/>
            <a:ext cx="18580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116040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172460" y="1020445"/>
            <a:ext cx="7669530" cy="553085"/>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下面通过一个案例演示DateFormat类的使用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6.6.1 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 name="图片 57"/>
          <p:cNvPicPr>
            <a:picLocks noChangeAspect="1"/>
          </p:cNvPicPr>
          <p:nvPr/>
        </p:nvPicPr>
        <p:blipFill>
          <a:blip r:embed="rId4"/>
          <a:stretch>
            <a:fillRect/>
          </a:stretch>
        </p:blipFill>
        <p:spPr>
          <a:xfrm>
            <a:off x="3101975" y="2439353"/>
            <a:ext cx="5985733" cy="19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6.6.1 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4"/>
          <a:stretch>
            <a:fillRect/>
          </a:stretch>
        </p:blipFill>
        <p:spPr>
          <a:xfrm>
            <a:off x="2049780" y="2515235"/>
            <a:ext cx="8126095" cy="3145790"/>
          </a:xfrm>
          <a:prstGeom prst="rect">
            <a:avLst/>
          </a:prstGeom>
        </p:spPr>
      </p:pic>
      <p:sp>
        <p:nvSpPr>
          <p:cNvPr id="3" name="文本框 2"/>
          <p:cNvSpPr txBox="1"/>
          <p:nvPr/>
        </p:nvSpPr>
        <p:spPr>
          <a:xfrm>
            <a:off x="2107565" y="2593340"/>
            <a:ext cx="7974965" cy="3067685"/>
          </a:xfrm>
          <a:prstGeom prst="rect">
            <a:avLst/>
          </a:prstGeom>
          <a:noFill/>
          <a:ln w="9525">
            <a:noFill/>
          </a:ln>
        </p:spPr>
        <p:txBody>
          <a:bodyPr wrap="square">
            <a:spAutoFit/>
          </a:bodyPr>
          <a:lstStyle/>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java.text.*;</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Example30 {</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throws ParseException {</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创建LONG格式的DateFormat对象</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DateFormat dt = DateFormat.getDateInstance(DateFormat.LONG);</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定义日期格式的字符串</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str = "2021年05月20日";</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输出对应格式的字符串解析成Date对象后的结果</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System.out.println(dt1.parse(str));</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Chevron 3"/>
          <p:cNvSpPr/>
          <p:nvPr>
            <p:custDataLst>
              <p:tags r:id="rId1"/>
            </p:custDataLst>
          </p:nvPr>
        </p:nvSpPr>
        <p:spPr>
          <a:xfrm>
            <a:off x="1054100" y="1379220"/>
            <a:ext cx="18580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151917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2912745" y="929005"/>
            <a:ext cx="8496935" cy="1476375"/>
          </a:xfrm>
          <a:prstGeom prst="rect">
            <a:avLst/>
          </a:prstGeom>
          <a:noFill/>
        </p:spPr>
        <p:txBody>
          <a:bodyPr wrap="square" rtlCol="0">
            <a:spAutoFit/>
          </a:bodyPr>
          <a:lstStyle/>
          <a:p>
            <a:pPr algn="l" fontAlgn="auto">
              <a:lnSpc>
                <a:spcPct val="150000"/>
              </a:lnSpc>
            </a:pPr>
            <a:r>
              <a:rPr sz="2000" dirty="0">
                <a:solidFill>
                  <a:srgbClr val="1369B2"/>
                </a:solidFill>
                <a:latin typeface="微软雅黑" panose="020B0503020204020204" pitchFamily="34" charset="-122"/>
                <a:ea typeface="微软雅黑" panose="020B0503020204020204" pitchFamily="34" charset="-122"/>
                <a:cs typeface="+mn-ea"/>
              </a:rPr>
              <a:t>DateFormat类</a:t>
            </a:r>
            <a:r>
              <a:rPr sz="2000" dirty="0">
                <a:solidFill>
                  <a:srgbClr val="595959"/>
                </a:solidFill>
                <a:latin typeface="微软雅黑" panose="020B0503020204020204" pitchFamily="34" charset="-122"/>
                <a:ea typeface="微软雅黑" panose="020B0503020204020204" pitchFamily="34" charset="-122"/>
                <a:cs typeface="+mn-ea"/>
              </a:rPr>
              <a:t>还提供了一个</a:t>
            </a:r>
            <a:r>
              <a:rPr sz="2000" dirty="0">
                <a:solidFill>
                  <a:srgbClr val="1369B2"/>
                </a:solidFill>
                <a:latin typeface="微软雅黑" panose="020B0503020204020204" pitchFamily="34" charset="-122"/>
                <a:ea typeface="微软雅黑" panose="020B0503020204020204" pitchFamily="34" charset="-122"/>
                <a:cs typeface="+mn-ea"/>
              </a:rPr>
              <a:t>parse()方法</a:t>
            </a:r>
            <a:r>
              <a:rPr sz="2000" dirty="0">
                <a:solidFill>
                  <a:srgbClr val="595959"/>
                </a:solidFill>
                <a:latin typeface="微软雅黑" panose="020B0503020204020204" pitchFamily="34" charset="-122"/>
                <a:ea typeface="微软雅黑" panose="020B0503020204020204" pitchFamily="34" charset="-122"/>
                <a:cs typeface="+mn-ea"/>
              </a:rPr>
              <a:t>，该方法能将一个字符串解析成Date对象，但是parse()方法要求字符串必须符合日期/时间的格式要求，否则会抛出异常。通过案例演示parse()方法的使用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6.6.1 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 name="图片 4"/>
          <p:cNvPicPr>
            <a:picLocks noChangeAspect="1"/>
          </p:cNvPicPr>
          <p:nvPr/>
        </p:nvPicPr>
        <p:blipFill>
          <a:blip r:embed="rId4"/>
          <a:stretch>
            <a:fillRect/>
          </a:stretch>
        </p:blipFill>
        <p:spPr>
          <a:xfrm>
            <a:off x="2163762" y="2439353"/>
            <a:ext cx="7864675" cy="1980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6.1.1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4" name="Chevron 3"/>
          <p:cNvSpPr/>
          <p:nvPr>
            <p:custDataLst>
              <p:tags r:id="rId1"/>
            </p:custDataLst>
          </p:nvPr>
        </p:nvSpPr>
        <p:spPr>
          <a:xfrm>
            <a:off x="1143635" y="1111250"/>
            <a:ext cx="38957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14145" y="1245235"/>
            <a:ext cx="3461385" cy="398780"/>
          </a:xfrm>
          <a:prstGeom prst="rect">
            <a:avLst/>
          </a:prstGeom>
          <a:noFill/>
        </p:spPr>
        <p:txBody>
          <a:bodyPr wrap="squar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小提示：字符串连接运算符</a:t>
            </a:r>
          </a:p>
        </p:txBody>
      </p:sp>
      <p:sp>
        <p:nvSpPr>
          <p:cNvPr id="7" name="文本框 6"/>
          <p:cNvSpPr txBox="1"/>
          <p:nvPr/>
        </p:nvSpPr>
        <p:spPr>
          <a:xfrm>
            <a:off x="1707515" y="2460625"/>
            <a:ext cx="8775700" cy="1938020"/>
          </a:xfrm>
          <a:prstGeom prst="rect">
            <a:avLst/>
          </a:prstGeom>
          <a:noFill/>
        </p:spPr>
        <p:txBody>
          <a:bodyPr wrap="square" rtlCol="0">
            <a:spAutoFit/>
          </a:bodyPr>
          <a:lstStyle/>
          <a:p>
            <a:pPr>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sym typeface="+mn-ea"/>
              </a:rPr>
              <a:t>连接字符串可以通过运算符“+”来实现，例如文件6-1中，第13行代码中的（"a" + str1+ "b"），“+”的作用就是将两个字符串拼接到一起并生成一个新的字符串。在Java程序中，如果“+”的两边操作数中有一个为String类型，那么“+”就表示字符串连接运算符。</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4392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6.6.2 SimpleDateFormat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782445"/>
            <a:chOff x="8472" y="5316"/>
            <a:chExt cx="8645" cy="2807"/>
          </a:xfrm>
        </p:grpSpPr>
        <p:sp>
          <p:nvSpPr>
            <p:cNvPr id="15" name="TextBox 35"/>
            <p:cNvSpPr txBox="1">
              <a:spLocks noChangeArrowheads="1"/>
            </p:cNvSpPr>
            <p:nvPr/>
          </p:nvSpPr>
          <p:spPr bwMode="auto">
            <a:xfrm>
              <a:off x="9159" y="5316"/>
              <a:ext cx="7958" cy="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en-US" altLang="zh-CN"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SimpleDateFormat</a:t>
              </a:r>
              <a:r>
                <a:rPr lang="zh-CN" altLang="en-US"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类</a:t>
              </a: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a:t>
              </a:r>
              <a:r>
                <a:rPr lang="en-US" altLang="zh-CN"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SimpleDateFormat</a:t>
              </a: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类根据日期模板格式化日期</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59740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6.6.2 SimpleDateFormat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970280" y="2460625"/>
            <a:ext cx="10248900" cy="193802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为了能够更好地格式化日期、解析字符串，Java提供了一个</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SimpleDateFormat类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SimpleDateFormat类是DateFormat类的子类，它可以使用new关键字创建实例对象。在创建实例对象时，SimpleDateFormat类的构造方法需要接收一个表示</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日期格式模板</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的字符串参数，</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日期格式模板</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通过特定的日期标记可以将一个日期格式的日期数字提取出来</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custDataLst>
              <p:tags r:id="rId1"/>
            </p:custDataLst>
          </p:nvPr>
        </p:nvGraphicFramePr>
        <p:xfrm>
          <a:off x="1684327" y="2038509"/>
          <a:ext cx="9208135" cy="405320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标记</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indent="0" algn="ctr"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y</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0">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年，年份是4位数字，使用yyyy表示</a:t>
                      </a:r>
                      <a:endParaRPr lang="en-US"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1"/>
                  </a:ext>
                </a:extLst>
              </a:tr>
              <a:tr h="533400">
                <a:tc>
                  <a:txBody>
                    <a:bodyPr/>
                    <a:lstStyle/>
                    <a:p>
                      <a:pPr indent="0" algn="ctr"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M</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0">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月份，月份是两位数字，使用MM表示</a:t>
                      </a:r>
                      <a:endParaRPr lang="en-US"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2"/>
                  </a:ext>
                </a:extLst>
              </a:tr>
              <a:tr h="520700">
                <a:tc>
                  <a:txBody>
                    <a:bodyPr/>
                    <a:lstStyle/>
                    <a:p>
                      <a:pPr indent="0" algn="ctr"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d</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0">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天，天数是两位数字，使用dd表示</a:t>
                      </a:r>
                      <a:endParaRPr lang="en-US"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3"/>
                  </a:ext>
                </a:extLst>
              </a:tr>
              <a:tr h="469900">
                <a:tc>
                  <a:txBody>
                    <a:bodyPr/>
                    <a:lstStyle/>
                    <a:p>
                      <a:pPr indent="0" algn="ctr"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H</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0">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小时（24小时），小时是两位数字，使用HH表示</a:t>
                      </a:r>
                      <a:endParaRPr lang="en-US"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4"/>
                  </a:ext>
                </a:extLst>
              </a:tr>
              <a:tr h="520065">
                <a:tc>
                  <a:txBody>
                    <a:bodyPr/>
                    <a:lstStyle/>
                    <a:p>
                      <a:pPr indent="0" algn="ctr"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m</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0">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分钟，分钟是两位数字，使用mm表示</a:t>
                      </a:r>
                      <a:endParaRPr lang="en-US"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5"/>
                  </a:ext>
                </a:extLst>
              </a:tr>
              <a:tr h="520065">
                <a:tc>
                  <a:txBody>
                    <a:bodyPr/>
                    <a:lstStyle/>
                    <a:p>
                      <a:pPr indent="0" algn="ctr"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s</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tc>
                  <a:txBody>
                    <a:bodyPr/>
                    <a:lstStyle/>
                    <a:p>
                      <a:pPr indent="0">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秒，秒是两位数字，使用ss表示</a:t>
                      </a:r>
                      <a:endParaRPr lang="en-US"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6"/>
                  </a:ext>
                </a:extLst>
              </a:tr>
              <a:tr h="520065">
                <a:tc>
                  <a:txBody>
                    <a:bodyPr/>
                    <a:lstStyle/>
                    <a:p>
                      <a:pPr indent="0" algn="ctr"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S</a:t>
                      </a:r>
                    </a:p>
                  </a:txBody>
                  <a:tcPr marL="68580" marR="68580" marT="0" marB="0" anchor="ctr">
                    <a:solidFill>
                      <a:srgbClr val="F2F2F2"/>
                    </a:solidFill>
                  </a:tcPr>
                </a:tc>
                <a:tc>
                  <a:txBody>
                    <a:bodyPr/>
                    <a:lstStyle/>
                    <a:p>
                      <a:pPr indent="0">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毫秒，毫秒是3位数字，使用SSS表示</a:t>
                      </a:r>
                      <a:endParaRPr lang="en-US"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7"/>
                  </a:ext>
                </a:extLst>
              </a:tr>
            </a:tbl>
          </a:graphicData>
        </a:graphic>
      </p:graphicFrame>
      <p:sp>
        <p:nvSpPr>
          <p:cNvPr id="2" name="Title 1"/>
          <p:cNvSpPr txBox="1"/>
          <p:nvPr/>
        </p:nvSpPr>
        <p:spPr>
          <a:xfrm>
            <a:off x="1143635" y="266700"/>
            <a:ext cx="459740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6.6.2 SimpleDateFormat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4" name="Chevron 3"/>
          <p:cNvSpPr/>
          <p:nvPr>
            <p:custDataLst>
              <p:tags r:id="rId2"/>
            </p:custDataLst>
          </p:nvPr>
        </p:nvSpPr>
        <p:spPr>
          <a:xfrm>
            <a:off x="1054100" y="948690"/>
            <a:ext cx="29597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253023" y="1088649"/>
            <a:ext cx="2468880" cy="398780"/>
          </a:xfrm>
          <a:prstGeom prst="rect">
            <a:avLst/>
          </a:prstGeom>
          <a:noFill/>
        </p:spPr>
        <p:txBody>
          <a:bodyPr wrap="none" rtlCol="0">
            <a:spAutoFit/>
          </a:bodyPr>
          <a:lstStyle/>
          <a:p>
            <a:pPr algn="l"/>
            <a:r>
              <a:rPr sz="2000">
                <a:solidFill>
                  <a:srgbClr val="1369B2"/>
                </a:solidFill>
                <a:latin typeface="微软雅黑" panose="020B0503020204020204" pitchFamily="34" charset="-122"/>
                <a:ea typeface="微软雅黑" panose="020B0503020204020204" pitchFamily="34" charset="-122"/>
              </a:rPr>
              <a:t>日期格式化模板标记</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59740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6.6.2 SimpleDateFormat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5346700" y="1108075"/>
            <a:ext cx="6190615" cy="101473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除了日期格式化模板标记，</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SimpleDateFormat类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还提供了一系列的方法用于实现</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日期格式化</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如下所示。</a:t>
            </a:r>
          </a:p>
        </p:txBody>
      </p:sp>
      <p:graphicFrame>
        <p:nvGraphicFramePr>
          <p:cNvPr id="15" name="表格 14"/>
          <p:cNvGraphicFramePr>
            <a:graphicFrameLocks noGrp="1"/>
          </p:cNvGraphicFramePr>
          <p:nvPr>
            <p:custDataLst>
              <p:tags r:id="rId1"/>
            </p:custDataLst>
          </p:nvPr>
        </p:nvGraphicFramePr>
        <p:xfrm>
          <a:off x="1726237" y="2756694"/>
          <a:ext cx="9208135" cy="2080260"/>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标记</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520065">
                <a:tc>
                  <a:txBody>
                    <a:bodyPr/>
                    <a:lstStyle/>
                    <a:p>
                      <a:pPr indent="0">
                        <a:buNone/>
                      </a:pPr>
                      <a:r>
                        <a:rPr lang="en-US" sz="1600" b="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SimpleDateFormat(String pattern)</a:t>
                      </a:r>
                      <a:endParaRPr lang="en-US" altLang="en-US" sz="1600" b="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2F2F2"/>
                    </a:solidFill>
                  </a:tcPr>
                </a:tc>
                <a:tc>
                  <a:txBody>
                    <a:bodyPr/>
                    <a:lstStyle/>
                    <a:p>
                      <a:pPr indent="0">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通过一个指定的模板构造对象</a:t>
                      </a:r>
                      <a:endPar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a:txBody>
                  <a:tcPr marL="68580" marR="68580" marT="0" marB="0" anchor="ctr">
                    <a:solidFill>
                      <a:srgbClr val="F2F2F2"/>
                    </a:solidFill>
                  </a:tcPr>
                </a:tc>
                <a:extLst>
                  <a:ext uri="{0D108BD9-81ED-4DB2-BD59-A6C34878D82A}">
                    <a16:rowId xmlns:a16="http://schemas.microsoft.com/office/drawing/2014/main" val="10001"/>
                  </a:ext>
                </a:extLst>
              </a:tr>
              <a:tr h="520065">
                <a:tc>
                  <a:txBody>
                    <a:bodyPr/>
                    <a:lstStyle/>
                    <a:p>
                      <a:pPr indent="0">
                        <a:buNone/>
                      </a:pPr>
                      <a:r>
                        <a:rPr lang="en-US" sz="1600" b="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Date parse(String source) throws ParseException</a:t>
                      </a:r>
                      <a:endParaRPr lang="en-US" altLang="en-US" sz="1600" b="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2F2F2"/>
                    </a:solidFill>
                  </a:tcPr>
                </a:tc>
                <a:tc>
                  <a:txBody>
                    <a:bodyPr/>
                    <a:lstStyle/>
                    <a:p>
                      <a:pPr indent="0">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将一个包含日期的字符串变为Date类型</a:t>
                      </a:r>
                      <a:endParaRPr lang="en-US"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2"/>
                  </a:ext>
                </a:extLst>
              </a:tr>
              <a:tr h="520065">
                <a:tc>
                  <a:txBody>
                    <a:bodyPr/>
                    <a:lstStyle/>
                    <a:p>
                      <a:pPr indent="0">
                        <a:buNone/>
                      </a:pPr>
                      <a:r>
                        <a:rPr lang="en-US" sz="1600" b="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String format(Date date)</a:t>
                      </a:r>
                      <a:endParaRPr lang="en-US" altLang="en-US" sz="1600" b="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F2F2F2"/>
                    </a:solidFill>
                  </a:tcPr>
                </a:tc>
                <a:tc>
                  <a:txBody>
                    <a:bodyPr/>
                    <a:lstStyle/>
                    <a:p>
                      <a:pPr indent="0">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将一个Date类型对象按照指定格式变为String类型</a:t>
                      </a:r>
                      <a:endParaRPr lang="en-US" alt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3"/>
                  </a:ext>
                </a:extLst>
              </a:tr>
            </a:tbl>
          </a:graphicData>
        </a:graphic>
      </p:graphicFrame>
      <p:sp>
        <p:nvSpPr>
          <p:cNvPr id="4" name="Chevron 3"/>
          <p:cNvSpPr/>
          <p:nvPr>
            <p:custDataLst>
              <p:tags r:id="rId2"/>
            </p:custDataLst>
          </p:nvPr>
        </p:nvSpPr>
        <p:spPr>
          <a:xfrm>
            <a:off x="1054100" y="1235710"/>
            <a:ext cx="42926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253023" y="1375669"/>
            <a:ext cx="3968750" cy="398780"/>
          </a:xfrm>
          <a:prstGeom prst="rect">
            <a:avLst/>
          </a:prstGeom>
          <a:noFill/>
        </p:spPr>
        <p:txBody>
          <a:bodyPr wrap="none" rtlCol="0">
            <a:spAutoFit/>
          </a:bodyPr>
          <a:lstStyle/>
          <a:p>
            <a:pPr algn="l"/>
            <a:r>
              <a:rPr sz="2000">
                <a:solidFill>
                  <a:srgbClr val="1369B2"/>
                </a:solidFill>
                <a:latin typeface="微软雅黑" panose="020B0503020204020204" pitchFamily="34" charset="-122"/>
                <a:ea typeface="微软雅黑" panose="020B0503020204020204" pitchFamily="34" charset="-122"/>
              </a:rPr>
              <a:t>SimpleDateFormat类常用的方法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59740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6.6.2 SimpleDateFormat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3711575" y="989330"/>
            <a:ext cx="6889115" cy="101473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下面通过一个案例演示如何使用SimpleDateFormat类将日期对象转为特定格式的字符串，</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具体代码如下</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所示。</a:t>
            </a:r>
          </a:p>
        </p:txBody>
      </p:sp>
      <p:pic>
        <p:nvPicPr>
          <p:cNvPr id="2" name="图片 1"/>
          <p:cNvPicPr>
            <a:picLocks noChangeAspect="1"/>
          </p:cNvPicPr>
          <p:nvPr/>
        </p:nvPicPr>
        <p:blipFill>
          <a:blip r:embed="rId4"/>
          <a:stretch>
            <a:fillRect/>
          </a:stretch>
        </p:blipFill>
        <p:spPr>
          <a:xfrm>
            <a:off x="1758315" y="2414905"/>
            <a:ext cx="8673465" cy="2938145"/>
          </a:xfrm>
          <a:prstGeom prst="rect">
            <a:avLst/>
          </a:prstGeom>
        </p:spPr>
      </p:pic>
      <p:sp>
        <p:nvSpPr>
          <p:cNvPr id="3" name="文本框 2"/>
          <p:cNvSpPr txBox="1"/>
          <p:nvPr/>
        </p:nvSpPr>
        <p:spPr>
          <a:xfrm>
            <a:off x="1980565" y="2485390"/>
            <a:ext cx="8228965" cy="2797175"/>
          </a:xfrm>
          <a:prstGeom prst="rect">
            <a:avLst/>
          </a:prstGeom>
          <a:noFill/>
          <a:ln w="9525">
            <a:noFill/>
          </a:ln>
        </p:spPr>
        <p:txBody>
          <a:bodyPr wrap="square">
            <a:spAutoFit/>
          </a:bodyPr>
          <a:lstStyle/>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import java.text.*;</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import java.util.*;</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Example31 {</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throws Exception {</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创建一个SimpleDateFormat对象</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SimpleDateFormat sdf = new SimpleDateFormat("yyyy年MM月dd日"); </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按SimpleDateFormat对象的日期模板格式化Date对象</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System.out.println(sdf.format(new Date()));</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Chevron 3"/>
          <p:cNvSpPr/>
          <p:nvPr>
            <p:custDataLst>
              <p:tags r:id="rId1"/>
            </p:custDataLst>
          </p:nvPr>
        </p:nvSpPr>
        <p:spPr>
          <a:xfrm>
            <a:off x="1197610" y="1163955"/>
            <a:ext cx="18580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540043" y="130391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59740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6.6.2 SimpleDateFormat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59"/>
          <p:cNvPicPr>
            <a:picLocks noChangeAspect="1"/>
          </p:cNvPicPr>
          <p:nvPr/>
        </p:nvPicPr>
        <p:blipFill>
          <a:blip r:embed="rId4"/>
          <a:stretch>
            <a:fillRect/>
          </a:stretch>
        </p:blipFill>
        <p:spPr>
          <a:xfrm>
            <a:off x="2578417" y="2528888"/>
            <a:ext cx="7033730" cy="18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59740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6.6.2 SimpleDateFormat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4"/>
          <a:stretch>
            <a:fillRect/>
          </a:stretch>
        </p:blipFill>
        <p:spPr>
          <a:xfrm>
            <a:off x="2158365" y="2164715"/>
            <a:ext cx="7874000" cy="3620135"/>
          </a:xfrm>
          <a:prstGeom prst="rect">
            <a:avLst/>
          </a:prstGeom>
        </p:spPr>
      </p:pic>
      <p:sp>
        <p:nvSpPr>
          <p:cNvPr id="3" name="文本框 2"/>
          <p:cNvSpPr txBox="1"/>
          <p:nvPr/>
        </p:nvSpPr>
        <p:spPr>
          <a:xfrm>
            <a:off x="2298700" y="2176145"/>
            <a:ext cx="7592695" cy="3608705"/>
          </a:xfrm>
          <a:prstGeom prst="rect">
            <a:avLst/>
          </a:prstGeom>
          <a:noFill/>
          <a:ln w="9525">
            <a:noFill/>
          </a:ln>
        </p:spPr>
        <p:txBody>
          <a:bodyPr wrap="square">
            <a:spAutoFit/>
          </a:bodyPr>
          <a:lstStyle/>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import java.text.*;</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import java.util.*;</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Example32 {</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throws Exception {</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strDate = "2021-03-02 17:26:11.234";    //定义日期时间的字符串</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pat = "yyyy-MM-dd HH:mm:ss.SSS";         //定义日期时间的模板</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创建一个SimpleDateFormat对象</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SimpleDateFormat sdf = new SimpleDateFormat(pat);</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按SimpleDateFormat对象的日期模板将字符串格式化为Date对象</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Date d = sdf.parse(strDate);</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System.out.println(d);</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algn="l">
              <a:lnSpc>
                <a:spcPct val="110000"/>
              </a:lnSpc>
              <a:buClrTx/>
              <a:buSzTx/>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4" name="文本框 3"/>
          <p:cNvSpPr txBox="1"/>
          <p:nvPr/>
        </p:nvSpPr>
        <p:spPr>
          <a:xfrm>
            <a:off x="3711575" y="989330"/>
            <a:ext cx="6889115" cy="101473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下面通过一个案例演示如何使用SimpleDateFormat类将日期对象转为特定格式的字符串，</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具体代码如下</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所示。</a:t>
            </a:r>
          </a:p>
        </p:txBody>
      </p:sp>
      <p:sp>
        <p:nvSpPr>
          <p:cNvPr id="5" name="Chevron 3"/>
          <p:cNvSpPr/>
          <p:nvPr>
            <p:custDataLst>
              <p:tags r:id="rId1"/>
            </p:custDataLst>
          </p:nvPr>
        </p:nvSpPr>
        <p:spPr>
          <a:xfrm>
            <a:off x="1197610" y="1163955"/>
            <a:ext cx="18580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540043" y="130391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59740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6.6.2 SimpleDateFormat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 name="图片 65"/>
          <p:cNvPicPr>
            <a:picLocks noChangeAspect="1"/>
          </p:cNvPicPr>
          <p:nvPr/>
        </p:nvPicPr>
        <p:blipFill>
          <a:blip r:embed="rId4"/>
          <a:stretch>
            <a:fillRect/>
          </a:stretch>
        </p:blipFill>
        <p:spPr>
          <a:xfrm>
            <a:off x="2578100" y="2528888"/>
            <a:ext cx="7032990" cy="18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数字格式化类</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59740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6.7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数字格式化类</a:t>
            </a:r>
          </a:p>
        </p:txBody>
      </p:sp>
      <p:sp>
        <p:nvSpPr>
          <p:cNvPr id="100" name="文本框 99"/>
          <p:cNvSpPr txBox="1"/>
          <p:nvPr/>
        </p:nvSpPr>
        <p:spPr>
          <a:xfrm>
            <a:off x="970280" y="2460625"/>
            <a:ext cx="10248900" cy="193802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Java提供了</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NumberFormat类</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，定义在java.text包中。NumberFormat类可以</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格式化</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解析</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任何区域设置的</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数字</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，使数字的格式符合人们的阅读习惯。NumberFormat类是一个</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抽象类</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，不能被直接实例化，但是它提供了一系列用于获取NumberFormat类实例的静态方法，并能调用其他相应的方法进行操作。</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2428875"/>
            <a:chOff x="8472" y="5316"/>
            <a:chExt cx="8645" cy="3825"/>
          </a:xfrm>
        </p:grpSpPr>
        <p:sp>
          <p:nvSpPr>
            <p:cNvPr id="15" name="TextBox 35"/>
            <p:cNvSpPr txBox="1">
              <a:spLocks noChangeArrowheads="1"/>
            </p:cNvSpPr>
            <p:nvPr/>
          </p:nvSpPr>
          <p:spPr bwMode="auto">
            <a:xfrm>
              <a:off x="9159" y="5316"/>
              <a:ext cx="7958" cy="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en-US" altLang="zh-CN"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String</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类的常用方法</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，能够通过</a:t>
              </a:r>
              <a:r>
                <a:rPr lang="en-US" alt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String</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的常用方法</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获取字符串长度以及访问字符串中的字符</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字符串的转换操作</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字符串的替换和去除空格操作</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字符串判断、字符串的截取和分割操作</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evron 3"/>
          <p:cNvSpPr/>
          <p:nvPr>
            <p:custDataLst>
              <p:tags r:id="rId1"/>
            </p:custDataLst>
          </p:nvPr>
        </p:nvSpPr>
        <p:spPr>
          <a:xfrm>
            <a:off x="1054100" y="948690"/>
            <a:ext cx="3861435" cy="720499"/>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253023" y="1088649"/>
            <a:ext cx="3576955" cy="398780"/>
          </a:xfrm>
          <a:prstGeom prst="rect">
            <a:avLst/>
          </a:prstGeom>
          <a:noFill/>
        </p:spPr>
        <p:txBody>
          <a:bodyPr wrap="none" rtlCol="0">
            <a:spAutoFit/>
          </a:bodyPr>
          <a:lstStyle/>
          <a:p>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NumberFormat</a:t>
            </a:r>
            <a:r>
              <a:rPr lang="zh-CN" altLang="en-US" sz="2000" dirty="0">
                <a:solidFill>
                  <a:srgbClr val="1369B2"/>
                </a:solidFill>
                <a:latin typeface="微软雅黑" panose="020B0503020204020204" pitchFamily="34" charset="-122"/>
                <a:ea typeface="微软雅黑" panose="020B0503020204020204" pitchFamily="34" charset="-122"/>
              </a:rPr>
              <a:t>类的常用方法</a:t>
            </a:r>
          </a:p>
        </p:txBody>
      </p:sp>
      <p:sp>
        <p:nvSpPr>
          <p:cNvPr id="31" name="Title 1"/>
          <p:cNvSpPr txBox="1"/>
          <p:nvPr/>
        </p:nvSpPr>
        <p:spPr>
          <a:xfrm>
            <a:off x="1143635" y="266700"/>
            <a:ext cx="459740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6.7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数字格式化类</a:t>
            </a:r>
          </a:p>
        </p:txBody>
      </p:sp>
      <p:graphicFrame>
        <p:nvGraphicFramePr>
          <p:cNvPr id="2" name="表格 1"/>
          <p:cNvGraphicFramePr/>
          <p:nvPr>
            <p:custDataLst>
              <p:tags r:id="rId2"/>
            </p:custDataLst>
          </p:nvPr>
        </p:nvGraphicFramePr>
        <p:xfrm>
          <a:off x="530225" y="1925955"/>
          <a:ext cx="10984865" cy="3970020"/>
        </p:xfrm>
        <a:graphic>
          <a:graphicData uri="http://schemas.openxmlformats.org/drawingml/2006/table">
            <a:tbl>
              <a:tblPr firstRow="1" bandRow="1">
                <a:tableStyleId>{5940675A-B579-460E-94D1-54222C63F5DA}</a:tableStyleId>
              </a:tblPr>
              <a:tblGrid>
                <a:gridCol w="5833110">
                  <a:extLst>
                    <a:ext uri="{9D8B030D-6E8A-4147-A177-3AD203B41FA5}">
                      <a16:colId xmlns:a16="http://schemas.microsoft.com/office/drawing/2014/main" val="20000"/>
                    </a:ext>
                  </a:extLst>
                </a:gridCol>
                <a:gridCol w="5151755">
                  <a:extLst>
                    <a:ext uri="{9D8B030D-6E8A-4147-A177-3AD203B41FA5}">
                      <a16:colId xmlns:a16="http://schemas.microsoft.com/office/drawing/2014/main" val="20001"/>
                    </a:ext>
                  </a:extLst>
                </a:gridCol>
              </a:tblGrid>
              <a:tr h="528320">
                <a:tc>
                  <a:txBody>
                    <a:bodyPr/>
                    <a:lstStyle/>
                    <a:p>
                      <a:pPr indent="0" algn="ctr">
                        <a:lnSpc>
                          <a:spcPct val="120000"/>
                        </a:lnSpc>
                        <a:spcBef>
                          <a:spcPts val="0"/>
                        </a:spcBef>
                        <a:spcAft>
                          <a:spcPts val="0"/>
                        </a:spcAft>
                        <a:buNone/>
                      </a:pPr>
                      <a:r>
                        <a:rPr lang="en-US" sz="1700" b="1" spc="130">
                          <a:solidFill>
                            <a:srgbClr val="646464"/>
                          </a:solidFill>
                          <a:latin typeface="微软雅黑" panose="020B0503020204020204" pitchFamily="34" charset="-122"/>
                          <a:ea typeface="微软雅黑" panose="020B0503020204020204" pitchFamily="34" charset="-122"/>
                        </a:rPr>
                        <a:t>方法声明</a:t>
                      </a:r>
                    </a:p>
                  </a:txBody>
                  <a:tcPr marL="177800" marR="177800" marT="107950" marB="107950" anchor="ctr">
                    <a:lnL>
                      <a:noFill/>
                    </a:lnL>
                    <a:lnR w="12700">
                      <a:solidFill>
                        <a:schemeClr val="bg1"/>
                      </a:solidFill>
                      <a:prstDash val="solid"/>
                    </a:lnR>
                    <a:lnT>
                      <a:noFill/>
                    </a:lnT>
                    <a:lnB w="12700">
                      <a:solidFill>
                        <a:schemeClr val="bg1"/>
                      </a:solidFill>
                      <a:prstDash val="solid"/>
                    </a:lnB>
                    <a:lnTlToBr>
                      <a:noFill/>
                    </a:lnTlToBr>
                    <a:lnBlToTr>
                      <a:noFill/>
                    </a:lnBlToTr>
                    <a:solidFill>
                      <a:schemeClr val="accent2">
                        <a:lumMod val="20000"/>
                        <a:lumOff val="80000"/>
                      </a:schemeClr>
                    </a:solidFill>
                  </a:tcPr>
                </a:tc>
                <a:tc>
                  <a:txBody>
                    <a:bodyPr/>
                    <a:lstStyle/>
                    <a:p>
                      <a:pPr indent="0" algn="ctr">
                        <a:lnSpc>
                          <a:spcPct val="120000"/>
                        </a:lnSpc>
                        <a:spcBef>
                          <a:spcPts val="0"/>
                        </a:spcBef>
                        <a:spcAft>
                          <a:spcPts val="0"/>
                        </a:spcAft>
                        <a:buNone/>
                      </a:pPr>
                      <a:r>
                        <a:rPr lang="en-US" sz="1700" b="1" spc="130">
                          <a:solidFill>
                            <a:srgbClr val="646464"/>
                          </a:solidFill>
                          <a:latin typeface="微软雅黑" panose="020B0503020204020204" pitchFamily="34" charset="-122"/>
                          <a:ea typeface="微软雅黑" panose="020B0503020204020204" pitchFamily="34" charset="-122"/>
                        </a:rPr>
                        <a:t>功能描述</a:t>
                      </a:r>
                    </a:p>
                  </a:txBody>
                  <a:tcPr marL="177800" marR="177800" marT="107950" marB="107950" anchor="ctr">
                    <a:lnL w="12700">
                      <a:solidFill>
                        <a:schemeClr val="bg1"/>
                      </a:solidFill>
                      <a:prstDash val="solid"/>
                    </a:lnL>
                    <a:lnR>
                      <a:noFill/>
                    </a:lnR>
                    <a:lnT>
                      <a:noFill/>
                    </a:lnT>
                    <a:lnB w="12700">
                      <a:solidFill>
                        <a:schemeClr val="bg1"/>
                      </a:solidFill>
                      <a:prstDash val="soli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0"/>
                  </a:ext>
                </a:extLst>
              </a:tr>
              <a:tr h="491490">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static NumberFormatgetCurrencyInstance()</a:t>
                      </a: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20000"/>
                        <a:lumOff val="80000"/>
                      </a:schemeClr>
                    </a:solidFill>
                  </a:tcPr>
                </a:tc>
                <a:tc>
                  <a:txBody>
                    <a:bodyPr/>
                    <a:lstStyle/>
                    <a:p>
                      <a:pPr indent="0" algn="ctr">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返回当前默认FORMAT语言环境的货币格式</a:t>
                      </a: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491490">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static NumberFormatgetCurrencyInstance(Locale i)</a:t>
                      </a: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20000"/>
                        <a:lumOff val="80000"/>
                      </a:schemeClr>
                    </a:solidFill>
                  </a:tcPr>
                </a:tc>
                <a:tc>
                  <a:txBody>
                    <a:bodyPr/>
                    <a:lstStyle/>
                    <a:p>
                      <a:pPr indent="0" algn="ctr">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rPr>
                        <a:t>返回指定语言环境的货币格式</a:t>
                      </a: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492125">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static NumberFormat getInstance()</a:t>
                      </a: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20000"/>
                        <a:lumOff val="80000"/>
                      </a:schemeClr>
                    </a:solidFill>
                  </a:tcPr>
                </a:tc>
                <a:tc>
                  <a:txBody>
                    <a:bodyPr/>
                    <a:lstStyle/>
                    <a:p>
                      <a:pPr indent="0" algn="ctr">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返回当前默认FORMAT语言环境的通用数字格式</a:t>
                      </a: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491490">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static NumberFormatgetInstance(Locale i)</a:t>
                      </a: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20000"/>
                        <a:lumOff val="80000"/>
                      </a:schemeClr>
                    </a:solidFill>
                  </a:tcPr>
                </a:tc>
                <a:tc>
                  <a:txBody>
                    <a:bodyPr/>
                    <a:lstStyle/>
                    <a:p>
                      <a:pPr indent="0" algn="ctr">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rPr>
                        <a:t>返回指定语言环境的通用数字格式</a:t>
                      </a: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491490">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String format(double number)</a:t>
                      </a: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20000"/>
                        <a:lumOff val="80000"/>
                      </a:schemeClr>
                    </a:solidFill>
                  </a:tcPr>
                </a:tc>
                <a:tc>
                  <a:txBody>
                    <a:bodyPr/>
                    <a:lstStyle/>
                    <a:p>
                      <a:pPr indent="0" algn="ctr">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将给定的double类型的数值格式化为数值字符串</a:t>
                      </a: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492125">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String format(long number)</a:t>
                      </a:r>
                    </a:p>
                  </a:txBody>
                  <a:tcPr marL="177800" marR="177800" marT="107950" marB="107950" anchor="ctr">
                    <a:lnL>
                      <a:noFill/>
                    </a:lnL>
                    <a:lnR w="12700">
                      <a:solidFill>
                        <a:schemeClr val="bg1"/>
                      </a:solidFill>
                      <a:prstDash val="solid"/>
                    </a:lnR>
                    <a:lnT w="12700">
                      <a:solidFill>
                        <a:schemeClr val="bg1"/>
                      </a:solidFill>
                      <a:prstDash val="solid"/>
                    </a:lnT>
                    <a:lnB w="12700">
                      <a:solidFill>
                        <a:schemeClr val="bg1"/>
                      </a:solidFill>
                      <a:prstDash val="solid"/>
                    </a:lnB>
                    <a:lnTlToBr>
                      <a:noFill/>
                    </a:lnTlToBr>
                    <a:lnBlToTr>
                      <a:noFill/>
                    </a:lnBlToTr>
                    <a:solidFill>
                      <a:schemeClr val="accent2">
                        <a:lumMod val="20000"/>
                        <a:lumOff val="80000"/>
                      </a:schemeClr>
                    </a:solidFill>
                  </a:tcPr>
                </a:tc>
                <a:tc>
                  <a:txBody>
                    <a:bodyPr/>
                    <a:lstStyle/>
                    <a:p>
                      <a:pPr indent="0" algn="ctr">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将给定的long类型的数值格式化为数值字符串</a:t>
                      </a:r>
                    </a:p>
                  </a:txBody>
                  <a:tcPr marL="177800" marR="177800" marT="107950" marB="107950" anchor="ctr">
                    <a:lnL w="12700">
                      <a:solidFill>
                        <a:schemeClr val="bg1"/>
                      </a:solidFill>
                      <a:prstDash val="solid"/>
                    </a:lnL>
                    <a:lnR>
                      <a:noFill/>
                    </a:lnR>
                    <a:lnT w="12700">
                      <a:solidFill>
                        <a:schemeClr val="bg1"/>
                      </a:solidFill>
                      <a:prstDash val="solid"/>
                    </a:lnT>
                    <a:lnB w="12700">
                      <a:solidFill>
                        <a:schemeClr val="bg1"/>
                      </a:solidFill>
                      <a:prstDash val="soli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491490">
                <a:tc>
                  <a:txBody>
                    <a:bodyPr/>
                    <a:lstStyle/>
                    <a:p>
                      <a:pPr indent="0" algn="ctr">
                        <a:lnSpc>
                          <a:spcPct val="120000"/>
                        </a:lnSpc>
                        <a:spcBef>
                          <a:spcPts val="0"/>
                        </a:spcBef>
                        <a:spcAft>
                          <a:spcPts val="0"/>
                        </a:spcAft>
                        <a:buNone/>
                      </a:pPr>
                      <a:r>
                        <a:rPr lang="en-US" sz="1500" b="0" spc="120">
                          <a:solidFill>
                            <a:srgbClr val="646464"/>
                          </a:solidFill>
                          <a:latin typeface="微软雅黑" panose="020B0503020204020204" pitchFamily="34" charset="-122"/>
                          <a:ea typeface="微软雅黑" panose="020B0503020204020204" pitchFamily="34" charset="-122"/>
                        </a:rPr>
                        <a:t>Number parse(String source)</a:t>
                      </a:r>
                    </a:p>
                  </a:txBody>
                  <a:tcPr marL="177800" marR="177800" marT="107950" marB="107950" anchor="ctr">
                    <a:lnL>
                      <a:noFill/>
                    </a:lnL>
                    <a:lnR w="12700">
                      <a:solidFill>
                        <a:schemeClr val="bg1"/>
                      </a:solidFill>
                      <a:prstDash val="solid"/>
                    </a:lnR>
                    <a:lnT w="12700">
                      <a:solidFill>
                        <a:schemeClr val="bg1"/>
                      </a:solidFill>
                      <a:prstDash val="solid"/>
                    </a:lnT>
                    <a:lnB>
                      <a:noFill/>
                    </a:lnB>
                    <a:lnTlToBr>
                      <a:noFill/>
                    </a:lnTlToBr>
                    <a:lnBlToTr>
                      <a:noFill/>
                    </a:lnBlToTr>
                    <a:solidFill>
                      <a:schemeClr val="accent2">
                        <a:lumMod val="20000"/>
                        <a:lumOff val="80000"/>
                      </a:schemeClr>
                    </a:solidFill>
                  </a:tcPr>
                </a:tc>
                <a:tc>
                  <a:txBody>
                    <a:bodyPr/>
                    <a:lstStyle/>
                    <a:p>
                      <a:pPr indent="0" algn="ctr">
                        <a:lnSpc>
                          <a:spcPct val="120000"/>
                        </a:lnSpc>
                        <a:spcBef>
                          <a:spcPts val="0"/>
                        </a:spcBef>
                        <a:spcAft>
                          <a:spcPts val="0"/>
                        </a:spcAft>
                        <a:buNone/>
                      </a:pPr>
                      <a:r>
                        <a:rPr lang="en-US" sz="1500" b="0" spc="120">
                          <a:solidFill>
                            <a:srgbClr val="404040"/>
                          </a:solidFill>
                          <a:latin typeface="微软雅黑" panose="020B0503020204020204" pitchFamily="34" charset="-122"/>
                          <a:ea typeface="微软雅黑" panose="020B0503020204020204" pitchFamily="34" charset="-122"/>
                        </a:rPr>
                        <a:t>将给定的字符串解析，生成对应的数值</a:t>
                      </a:r>
                    </a:p>
                  </a:txBody>
                  <a:tcPr marL="177800" marR="177800" marT="107950" marB="107950" anchor="ctr">
                    <a:lnL w="12700">
                      <a:solidFill>
                        <a:schemeClr val="bg1"/>
                      </a:solidFill>
                      <a:prstDash val="solid"/>
                    </a:lnL>
                    <a:lnR>
                      <a:noFill/>
                    </a:lnR>
                    <a:lnT w="12700">
                      <a:solidFill>
                        <a:schemeClr val="bg1"/>
                      </a:solidFill>
                      <a:prstDash val="solid"/>
                    </a:lnT>
                    <a:lnB>
                      <a:noFill/>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包装类</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横卷形 3"/>
          <p:cNvSpPr/>
          <p:nvPr/>
        </p:nvSpPr>
        <p:spPr>
          <a:xfrm>
            <a:off x="970504" y="1301463"/>
            <a:ext cx="10587467" cy="4255701"/>
          </a:xfrm>
          <a:prstGeom prst="horizontalScroll">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Java程序设计提倡一种思想，即万物皆对象。这样就出现一个矛盾，因为Java中的数据类型分为</a:t>
            </a:r>
            <a:r>
              <a:rPr lang="zh-CN" altLang="zh-CN" sz="2000" dirty="0">
                <a:solidFill>
                  <a:srgbClr val="1369B2"/>
                </a:solidFill>
                <a:latin typeface="微软雅黑" panose="020B0503020204020204" pitchFamily="34" charset="-122"/>
                <a:ea typeface="微软雅黑" panose="020B0503020204020204" pitchFamily="34" charset="-122"/>
              </a:rPr>
              <a:t>基本数据类型</a:t>
            </a:r>
            <a:r>
              <a:rPr lang="zh-CN" altLang="zh-CN" sz="2000" dirty="0">
                <a:solidFill>
                  <a:srgbClr val="595959"/>
                </a:solidFill>
                <a:latin typeface="微软雅黑" panose="020B0503020204020204" pitchFamily="34" charset="-122"/>
                <a:ea typeface="微软雅黑" panose="020B0503020204020204" pitchFamily="34" charset="-122"/>
              </a:rPr>
              <a:t>和引用数据类型，很多类的方法都需要接收引用类型的对象，此时就无法将一个基本数据类型的值传入。为了解决这样的问题，就需要将基本数据类型值进行包装，即将基本数据类型值包装为引用数据类型的对象。</a:t>
            </a:r>
            <a:r>
              <a:rPr lang="zh-CN" altLang="zh-CN" sz="2000" dirty="0">
                <a:solidFill>
                  <a:srgbClr val="1369B2"/>
                </a:solidFill>
                <a:latin typeface="微软雅黑" panose="020B0503020204020204" pitchFamily="34" charset="-122"/>
                <a:ea typeface="微软雅黑" panose="020B0503020204020204" pitchFamily="34" charset="-122"/>
              </a:rPr>
              <a:t>能够将基本数据类型值包装为引用数据类型对象的类</a:t>
            </a:r>
            <a:r>
              <a:rPr lang="zh-CN" altLang="zh-CN" sz="2000" dirty="0">
                <a:solidFill>
                  <a:srgbClr val="595959"/>
                </a:solidFill>
                <a:latin typeface="微软雅黑" panose="020B0503020204020204" pitchFamily="34" charset="-122"/>
                <a:ea typeface="微软雅黑" panose="020B0503020204020204" pitchFamily="34" charset="-122"/>
              </a:rPr>
              <a:t>，称为</a:t>
            </a:r>
            <a:r>
              <a:rPr lang="zh-CN" altLang="zh-CN" sz="2000" dirty="0">
                <a:solidFill>
                  <a:srgbClr val="1369B2"/>
                </a:solidFill>
                <a:latin typeface="微软雅黑" panose="020B0503020204020204" pitchFamily="34" charset="-122"/>
                <a:ea typeface="微软雅黑" panose="020B0503020204020204" pitchFamily="34" charset="-122"/>
              </a:rPr>
              <a:t>包装类</a:t>
            </a:r>
            <a:r>
              <a:rPr lang="zh-CN" altLang="zh-CN" sz="2000" dirty="0">
                <a:solidFill>
                  <a:srgbClr val="595959"/>
                </a:solidFill>
                <a:latin typeface="微软雅黑" panose="020B0503020204020204" pitchFamily="34" charset="-122"/>
                <a:ea typeface="微软雅黑" panose="020B0503020204020204" pitchFamily="34" charset="-122"/>
              </a:rPr>
              <a:t>。</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JDK提供了一系列包装类，通过这些包装类可以将基本数据类型的值包装为引用数据类型的对象。</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6.8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包装类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6.8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包装类</a:t>
            </a:r>
          </a:p>
        </p:txBody>
      </p:sp>
      <p:sp>
        <p:nvSpPr>
          <p:cNvPr id="4" name="Chevron 3"/>
          <p:cNvSpPr/>
          <p:nvPr>
            <p:custDataLst>
              <p:tags r:id="rId1"/>
            </p:custDataLst>
          </p:nvPr>
        </p:nvSpPr>
        <p:spPr>
          <a:xfrm>
            <a:off x="1054100" y="1092200"/>
            <a:ext cx="48983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24778" y="1232159"/>
            <a:ext cx="424434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Java中的基本数据类型对应的包装类</a:t>
            </a:r>
          </a:p>
        </p:txBody>
      </p:sp>
      <p:graphicFrame>
        <p:nvGraphicFramePr>
          <p:cNvPr id="15" name="表格 14"/>
          <p:cNvGraphicFramePr>
            <a:graphicFrameLocks noGrp="1"/>
          </p:cNvGraphicFramePr>
          <p:nvPr>
            <p:custDataLst>
              <p:tags r:id="rId2"/>
            </p:custDataLst>
          </p:nvPr>
        </p:nvGraphicFramePr>
        <p:xfrm>
          <a:off x="1663372" y="1995964"/>
          <a:ext cx="9208135" cy="411162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基本数据类型</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对应的包装类</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byte</a:t>
                      </a:r>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Byte</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char</a:t>
                      </a:r>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Character</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a:t>
                      </a:r>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Integer</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short</a:t>
                      </a:r>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Short</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long</a:t>
                      </a:r>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Long</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float</a:t>
                      </a:r>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Float</a:t>
                      </a:r>
                    </a:p>
                  </a:txBody>
                  <a:tcPr marL="68580" marR="68580" marT="0" marB="0">
                    <a:solidFill>
                      <a:srgbClr val="F2F2F2"/>
                    </a:solidFill>
                  </a:tcPr>
                </a:tc>
                <a:extLst>
                  <a:ext uri="{0D108BD9-81ED-4DB2-BD59-A6C34878D82A}">
                    <a16:rowId xmlns:a16="http://schemas.microsoft.com/office/drawing/2014/main" val="10006"/>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double</a:t>
                      </a:r>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Double</a:t>
                      </a:r>
                    </a:p>
                  </a:txBody>
                  <a:tcPr marL="68580" marR="68580" marT="0" marB="0">
                    <a:solidFill>
                      <a:srgbClr val="F2F2F2"/>
                    </a:solidFill>
                  </a:tcPr>
                </a:tc>
                <a:extLst>
                  <a:ext uri="{0D108BD9-81ED-4DB2-BD59-A6C34878D82A}">
                    <a16:rowId xmlns:a16="http://schemas.microsoft.com/office/drawing/2014/main" val="10007"/>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a:t>
                      </a:r>
                    </a:p>
                  </a:txBody>
                  <a:tcPr marL="68580" marR="68580" marT="0" marB="0" anchor="ctr">
                    <a:solidFill>
                      <a:srgbClr val="F2F2F2"/>
                    </a:solidFill>
                  </a:tcPr>
                </a:tc>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a:t>
                      </a:r>
                      <a:endPar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solidFill>
                      <a:srgbClr val="F2F2F2"/>
                    </a:solid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6.8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包装类</a:t>
            </a:r>
          </a:p>
        </p:txBody>
      </p:sp>
      <p:sp>
        <p:nvSpPr>
          <p:cNvPr id="100" name="文本框 99"/>
          <p:cNvSpPr txBox="1"/>
          <p:nvPr/>
        </p:nvSpPr>
        <p:spPr>
          <a:xfrm>
            <a:off x="1158875" y="2460625"/>
            <a:ext cx="9872980" cy="193802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除了Character和Boolean是Object的直接子类外，</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Integer、Byte、Float、Double、Short、Long</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都属于</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Number类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子类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。Number类是一个</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抽象类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，其本身提供了一系列的返回以上6种基本数据类型的方法，Number类的方法主要是将数字包装类中的内容变为基本数据类型。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6.8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包装类</a:t>
            </a:r>
          </a:p>
        </p:txBody>
      </p:sp>
      <p:sp>
        <p:nvSpPr>
          <p:cNvPr id="3" name="文本框 2"/>
          <p:cNvSpPr txBox="1"/>
          <p:nvPr/>
        </p:nvSpPr>
        <p:spPr>
          <a:xfrm>
            <a:off x="1324610" y="5468620"/>
            <a:ext cx="9695180"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rPr>
              <a:t>将一个基本数据类型转变为包装类的过程，称为</a:t>
            </a:r>
            <a:r>
              <a:rPr lang="zh-CN" sz="2000" b="0">
                <a:solidFill>
                  <a:srgbClr val="1369B2"/>
                </a:solidFill>
                <a:latin typeface="微软雅黑" panose="020B0503020204020204" pitchFamily="34" charset="-122"/>
                <a:ea typeface="微软雅黑" panose="020B0503020204020204" pitchFamily="34" charset="-122"/>
              </a:rPr>
              <a:t>装箱操作</a:t>
            </a:r>
            <a:r>
              <a:rPr lang="zh-CN" sz="2000" b="0">
                <a:solidFill>
                  <a:srgbClr val="595959"/>
                </a:solidFill>
                <a:latin typeface="微软雅黑" panose="020B0503020204020204" pitchFamily="34" charset="-122"/>
                <a:ea typeface="微软雅黑" panose="020B0503020204020204" pitchFamily="34" charset="-122"/>
              </a:rPr>
              <a:t>，反之，将一个包装类转变为基本数据类型的过程称为</a:t>
            </a:r>
            <a:r>
              <a:rPr lang="zh-CN" sz="2000" b="0">
                <a:solidFill>
                  <a:srgbClr val="1369B2"/>
                </a:solidFill>
                <a:latin typeface="微软雅黑" panose="020B0503020204020204" pitchFamily="34" charset="-122"/>
                <a:ea typeface="微软雅黑" panose="020B0503020204020204" pitchFamily="34" charset="-122"/>
              </a:rPr>
              <a:t>拆箱操作</a:t>
            </a:r>
            <a:r>
              <a:rPr lang="zh-CN" sz="2000" b="0">
                <a:solidFill>
                  <a:srgbClr val="595959"/>
                </a:solidFill>
                <a:latin typeface="微软雅黑" panose="020B0503020204020204" pitchFamily="34" charset="-122"/>
                <a:ea typeface="微软雅黑" panose="020B0503020204020204" pitchFamily="34" charset="-122"/>
              </a:rPr>
              <a:t>。</a:t>
            </a:r>
            <a:endParaRPr lang="zh-CN" altLang="en-US" sz="2000" b="0">
              <a:solidFill>
                <a:srgbClr val="595959"/>
              </a:solidFill>
              <a:latin typeface="微软雅黑" panose="020B0503020204020204" pitchFamily="34" charset="-122"/>
              <a:ea typeface="微软雅黑" panose="020B0503020204020204" pitchFamily="34" charset="-122"/>
            </a:endParaRPr>
          </a:p>
        </p:txBody>
      </p:sp>
      <p:sp>
        <p:nvSpPr>
          <p:cNvPr id="4" name="Chevron 3"/>
          <p:cNvSpPr/>
          <p:nvPr>
            <p:custDataLst>
              <p:tags r:id="rId1"/>
            </p:custDataLst>
          </p:nvPr>
        </p:nvSpPr>
        <p:spPr>
          <a:xfrm>
            <a:off x="1054100" y="1092200"/>
            <a:ext cx="48983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24778" y="1232159"/>
            <a:ext cx="424434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Java中的基本数据类型对应的包装类</a:t>
            </a:r>
          </a:p>
        </p:txBody>
      </p:sp>
      <p:graphicFrame>
        <p:nvGraphicFramePr>
          <p:cNvPr id="15" name="表格 14"/>
          <p:cNvGraphicFramePr>
            <a:graphicFrameLocks noGrp="1"/>
          </p:cNvGraphicFramePr>
          <p:nvPr>
            <p:custDataLst>
              <p:tags r:id="rId2"/>
            </p:custDataLst>
          </p:nvPr>
        </p:nvGraphicFramePr>
        <p:xfrm>
          <a:off x="1663372" y="1995964"/>
          <a:ext cx="9208135" cy="321373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方法描述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byte byteValue()</a:t>
                      </a:r>
                    </a:p>
                  </a:txBody>
                  <a:tcPr marL="68580" marR="68580" marT="0" marB="0" anchor="ctr">
                    <a:solidFill>
                      <a:srgbClr val="F2F2F2"/>
                    </a:solidFill>
                  </a:tcPr>
                </a:tc>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以byte形式返回指定的数值</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abstract double doubleValue()</a:t>
                      </a:r>
                    </a:p>
                  </a:txBody>
                  <a:tcPr marL="68580" marR="68580" marT="0" marB="0" anchor="ctr">
                    <a:solidFill>
                      <a:srgbClr val="F2F2F2"/>
                    </a:solidFill>
                  </a:tcPr>
                </a:tc>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以double形式返回指定的数值</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abstract float floatValue()</a:t>
                      </a:r>
                    </a:p>
                  </a:txBody>
                  <a:tcPr marL="68580" marR="68580" marT="0" marB="0" anchor="ctr">
                    <a:solidFill>
                      <a:srgbClr val="F2F2F2"/>
                    </a:solidFill>
                  </a:tcPr>
                </a:tc>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以float形式返回指定的数值</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abstract int intValue()</a:t>
                      </a:r>
                    </a:p>
                  </a:txBody>
                  <a:tcPr marL="68580" marR="68580" marT="0" marB="0" anchor="ctr">
                    <a:solidFill>
                      <a:srgbClr val="F2F2F2"/>
                    </a:solidFill>
                  </a:tcPr>
                </a:tc>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以int形式返回指定的数值</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abstract long longValue()</a:t>
                      </a:r>
                    </a:p>
                  </a:txBody>
                  <a:tcPr marL="68580" marR="68580" marT="0" marB="0" anchor="ctr">
                    <a:solidFill>
                      <a:srgbClr val="F2F2F2"/>
                    </a:solidFill>
                  </a:tcPr>
                </a:tc>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以long形式返回指定的数值</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short shortValue()</a:t>
                      </a:r>
                    </a:p>
                  </a:txBody>
                  <a:tcPr marL="68580" marR="68580" marT="0" marB="0" anchor="ctr">
                    <a:solidFill>
                      <a:srgbClr val="F2F2F2"/>
                    </a:solidFill>
                  </a:tcPr>
                </a:tc>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以short形式返回指定的数值</a:t>
                      </a:r>
                    </a:p>
                  </a:txBody>
                  <a:tcPr marL="68580" marR="68580" marT="0" marB="0">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6.8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包装类</a:t>
            </a:r>
          </a:p>
        </p:txBody>
      </p:sp>
      <p:sp>
        <p:nvSpPr>
          <p:cNvPr id="100" name="文本框 99"/>
          <p:cNvSpPr txBox="1"/>
          <p:nvPr/>
        </p:nvSpPr>
        <p:spPr>
          <a:xfrm>
            <a:off x="3782695" y="1010285"/>
            <a:ext cx="7045960" cy="829945"/>
          </a:xfrm>
          <a:prstGeom prst="rect">
            <a:avLst/>
          </a:prstGeom>
          <a:noFill/>
          <a:ln w="9525">
            <a:noFill/>
          </a:ln>
        </p:spPr>
        <p:txBody>
          <a:bodyPr wrap="square">
            <a:spAutoFit/>
          </a:bodyPr>
          <a:lstStyle/>
          <a:p>
            <a:pPr indent="0" algn="l" fontAlgn="auto">
              <a:lnSpc>
                <a:spcPct val="12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下面以int类型的包装类Integer为例，通过一个案例演示装箱与拆箱的过程，具体代码如下所示。</a:t>
            </a:r>
          </a:p>
        </p:txBody>
      </p:sp>
      <p:pic>
        <p:nvPicPr>
          <p:cNvPr id="2" name="图片 1"/>
          <p:cNvPicPr>
            <a:picLocks noChangeAspect="1"/>
          </p:cNvPicPr>
          <p:nvPr/>
        </p:nvPicPr>
        <p:blipFill>
          <a:blip r:embed="rId4"/>
          <a:stretch>
            <a:fillRect/>
          </a:stretch>
        </p:blipFill>
        <p:spPr>
          <a:xfrm>
            <a:off x="2320925" y="2464435"/>
            <a:ext cx="7549515" cy="2589530"/>
          </a:xfrm>
          <a:prstGeom prst="rect">
            <a:avLst/>
          </a:prstGeom>
        </p:spPr>
      </p:pic>
      <p:sp>
        <p:nvSpPr>
          <p:cNvPr id="5" name="文本框 4"/>
          <p:cNvSpPr txBox="1"/>
          <p:nvPr/>
        </p:nvSpPr>
        <p:spPr>
          <a:xfrm>
            <a:off x="2486660" y="2464435"/>
            <a:ext cx="7217410" cy="2526665"/>
          </a:xfrm>
          <a:prstGeom prst="rect">
            <a:avLst/>
          </a:prstGeom>
          <a:noFill/>
          <a:ln w="9525">
            <a:noFill/>
          </a:ln>
        </p:spPr>
        <p:txBody>
          <a:bodyPr wrap="square">
            <a:spAutoFit/>
          </a:bodyPr>
          <a:lstStyle/>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Example33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a = 20;                      //声明一个基本数据类型</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Integer in = new Integer(a);  //装箱：将基本数据类型变为包装类</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System.out.println(in);</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int temp = in.intValue();   //拆箱：将一个包装类变为基本数据类型</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System.out.println(temp);</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4"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6.8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包装类</a:t>
            </a:r>
          </a:p>
        </p:txBody>
      </p:sp>
      <p:pic>
        <p:nvPicPr>
          <p:cNvPr id="69" name="图片 69"/>
          <p:cNvPicPr>
            <a:picLocks noChangeAspect="1"/>
          </p:cNvPicPr>
          <p:nvPr/>
        </p:nvPicPr>
        <p:blipFill>
          <a:blip r:embed="rId3"/>
          <a:stretch>
            <a:fillRect/>
          </a:stretch>
        </p:blipFill>
        <p:spPr>
          <a:xfrm>
            <a:off x="2694940" y="2493328"/>
            <a:ext cx="7192111" cy="1980000"/>
          </a:xfrm>
          <a:prstGeom prst="rect">
            <a:avLst/>
          </a:prstGeom>
        </p:spPr>
      </p:pic>
      <p:sp>
        <p:nvSpPr>
          <p:cNvPr id="4" name="Chevron 3"/>
          <p:cNvSpPr/>
          <p:nvPr>
            <p:custDataLst>
              <p:tags r:id="rId1"/>
            </p:custDataLst>
          </p:nvPr>
        </p:nvSpPr>
        <p:spPr>
          <a:xfrm>
            <a:off x="1054100" y="1092200"/>
            <a:ext cx="202057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5" name="文本框 4"/>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6.8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包装类</a:t>
            </a:r>
          </a:p>
        </p:txBody>
      </p:sp>
      <p:sp>
        <p:nvSpPr>
          <p:cNvPr id="3" name="文本框 2"/>
          <p:cNvSpPr txBox="1"/>
          <p:nvPr/>
        </p:nvSpPr>
        <p:spPr>
          <a:xfrm>
            <a:off x="1324610" y="4803775"/>
            <a:ext cx="9695180" cy="1476375"/>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rPr>
              <a:t>其中的</a:t>
            </a:r>
            <a:r>
              <a:rPr lang="zh-CN" sz="2000" b="0">
                <a:solidFill>
                  <a:srgbClr val="1369B2"/>
                </a:solidFill>
                <a:latin typeface="微软雅黑" panose="020B0503020204020204" pitchFamily="34" charset="-122"/>
                <a:ea typeface="微软雅黑" panose="020B0503020204020204" pitchFamily="34" charset="-122"/>
              </a:rPr>
              <a:t>intValue()方法</a:t>
            </a:r>
            <a:r>
              <a:rPr lang="zh-CN" sz="2000" b="0">
                <a:solidFill>
                  <a:srgbClr val="595959"/>
                </a:solidFill>
                <a:latin typeface="微软雅黑" panose="020B0503020204020204" pitchFamily="34" charset="-122"/>
                <a:ea typeface="微软雅黑" panose="020B0503020204020204" pitchFamily="34" charset="-122"/>
              </a:rPr>
              <a:t>可以将Integer类型的值转为</a:t>
            </a:r>
            <a:r>
              <a:rPr lang="zh-CN" sz="2000" b="0">
                <a:solidFill>
                  <a:srgbClr val="1369B2"/>
                </a:solidFill>
                <a:latin typeface="微软雅黑" panose="020B0503020204020204" pitchFamily="34" charset="-122"/>
                <a:ea typeface="微软雅黑" panose="020B0503020204020204" pitchFamily="34" charset="-122"/>
              </a:rPr>
              <a:t>int类型</a:t>
            </a:r>
            <a:r>
              <a:rPr lang="zh-CN" sz="2000" b="0">
                <a:solidFill>
                  <a:srgbClr val="595959"/>
                </a:solidFill>
                <a:latin typeface="微软雅黑" panose="020B0503020204020204" pitchFamily="34" charset="-122"/>
                <a:ea typeface="微软雅黑" panose="020B0503020204020204" pitchFamily="34" charset="-122"/>
              </a:rPr>
              <a:t>，这个方法可以用来进行</a:t>
            </a:r>
            <a:r>
              <a:rPr lang="zh-CN" sz="2000" b="0">
                <a:solidFill>
                  <a:srgbClr val="1369B2"/>
                </a:solidFill>
                <a:latin typeface="微软雅黑" panose="020B0503020204020204" pitchFamily="34" charset="-122"/>
                <a:ea typeface="微软雅黑" panose="020B0503020204020204" pitchFamily="34" charset="-122"/>
              </a:rPr>
              <a:t>手动拆箱</a:t>
            </a:r>
            <a:r>
              <a:rPr lang="zh-CN" sz="2000" b="0">
                <a:solidFill>
                  <a:srgbClr val="595959"/>
                </a:solidFill>
                <a:latin typeface="微软雅黑" panose="020B0503020204020204" pitchFamily="34" charset="-122"/>
                <a:ea typeface="微软雅黑" panose="020B0503020204020204" pitchFamily="34" charset="-122"/>
              </a:rPr>
              <a:t>操作。</a:t>
            </a:r>
            <a:r>
              <a:rPr lang="zh-CN" sz="2000" b="0">
                <a:solidFill>
                  <a:srgbClr val="1369B2"/>
                </a:solidFill>
                <a:latin typeface="微软雅黑" panose="020B0503020204020204" pitchFamily="34" charset="-122"/>
                <a:ea typeface="微软雅黑" panose="020B0503020204020204" pitchFamily="34" charset="-122"/>
              </a:rPr>
              <a:t>parseInt(String s)方法</a:t>
            </a:r>
            <a:r>
              <a:rPr lang="zh-CN" sz="2000" b="0">
                <a:solidFill>
                  <a:srgbClr val="595959"/>
                </a:solidFill>
                <a:latin typeface="微软雅黑" panose="020B0503020204020204" pitchFamily="34" charset="-122"/>
                <a:ea typeface="微软雅黑" panose="020B0503020204020204" pitchFamily="34" charset="-122"/>
              </a:rPr>
              <a:t>可以将一个字符串形式的数值转成</a:t>
            </a:r>
            <a:r>
              <a:rPr lang="zh-CN" sz="2000" b="0">
                <a:solidFill>
                  <a:srgbClr val="1369B2"/>
                </a:solidFill>
                <a:latin typeface="微软雅黑" panose="020B0503020204020204" pitchFamily="34" charset="-122"/>
                <a:ea typeface="微软雅黑" panose="020B0503020204020204" pitchFamily="34" charset="-122"/>
              </a:rPr>
              <a:t>int类型</a:t>
            </a:r>
            <a:r>
              <a:rPr lang="zh-CN" sz="2000" b="0">
                <a:solidFill>
                  <a:srgbClr val="595959"/>
                </a:solidFill>
                <a:latin typeface="微软雅黑" panose="020B0503020204020204" pitchFamily="34" charset="-122"/>
                <a:ea typeface="微软雅黑" panose="020B0503020204020204" pitchFamily="34" charset="-122"/>
              </a:rPr>
              <a:t>，valueOf(int i)可以返回指定的int值为Integer实例。</a:t>
            </a:r>
            <a:endParaRPr lang="zh-CN" altLang="en-US" sz="2000" b="0">
              <a:solidFill>
                <a:srgbClr val="595959"/>
              </a:solidFill>
              <a:latin typeface="微软雅黑" panose="020B0503020204020204" pitchFamily="34" charset="-122"/>
              <a:ea typeface="微软雅黑" panose="020B0503020204020204" pitchFamily="34" charset="-122"/>
            </a:endParaRPr>
          </a:p>
        </p:txBody>
      </p:sp>
      <p:sp>
        <p:nvSpPr>
          <p:cNvPr id="4" name="Chevron 3"/>
          <p:cNvSpPr/>
          <p:nvPr>
            <p:custDataLst>
              <p:tags r:id="rId1"/>
            </p:custDataLst>
          </p:nvPr>
        </p:nvSpPr>
        <p:spPr>
          <a:xfrm>
            <a:off x="1054100" y="1092200"/>
            <a:ext cx="31445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24778" y="1232159"/>
            <a:ext cx="257810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Integer类特有的方法</a:t>
            </a:r>
          </a:p>
        </p:txBody>
      </p:sp>
      <p:graphicFrame>
        <p:nvGraphicFramePr>
          <p:cNvPr id="15" name="表格 14"/>
          <p:cNvGraphicFramePr>
            <a:graphicFrameLocks noGrp="1"/>
          </p:cNvGraphicFramePr>
          <p:nvPr>
            <p:custDataLst>
              <p:tags r:id="rId2"/>
            </p:custDataLst>
          </p:nvPr>
        </p:nvGraphicFramePr>
        <p:xfrm>
          <a:off x="1663372" y="2139474"/>
          <a:ext cx="9208135" cy="231584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Integer valueOf(int i)</a:t>
                      </a:r>
                    </a:p>
                  </a:txBody>
                  <a:tcPr marL="68580" marR="68580" marT="0" marB="0" anchor="ctr">
                    <a:solidFill>
                      <a:srgbClr val="F2F2F2"/>
                    </a:solidFill>
                  </a:tcPr>
                </a:tc>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返回一个表示指定的int值的 Integer 实例</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Integer valueOf(String s)</a:t>
                      </a:r>
                    </a:p>
                  </a:txBody>
                  <a:tcPr marL="68580" marR="68580" marT="0" marB="0" anchor="ctr">
                    <a:solidFill>
                      <a:srgbClr val="F2F2F2"/>
                    </a:solidFill>
                  </a:tcPr>
                </a:tc>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返回保存指定的String的值的 Integer 对象</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parseInt(String s)</a:t>
                      </a:r>
                    </a:p>
                  </a:txBody>
                  <a:tcPr marL="68580" marR="68580" marT="0" marB="0" anchor="ctr">
                    <a:solidFill>
                      <a:srgbClr val="F2F2F2"/>
                    </a:solidFill>
                  </a:tcPr>
                </a:tc>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将字符串参数作为有符号的十进制整数进行解析</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intValue()</a:t>
                      </a:r>
                    </a:p>
                  </a:txBody>
                  <a:tcPr marL="68580" marR="68580" marT="0" marB="0" anchor="ctr">
                    <a:solidFill>
                      <a:srgbClr val="F2F2F2"/>
                    </a:solidFill>
                  </a:tcPr>
                </a:tc>
                <a:tc>
                  <a:txBody>
                    <a:bodyPr/>
                    <a:lstStyle/>
                    <a:p>
                      <a:pPr algn="l">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 Integer 类型的值以int类型返回</a:t>
                      </a:r>
                    </a:p>
                  </a:txBody>
                  <a:tcPr marL="68580" marR="68580" marT="0" marB="0">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6.8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包装类</a:t>
            </a:r>
          </a:p>
        </p:txBody>
      </p:sp>
      <p:pic>
        <p:nvPicPr>
          <p:cNvPr id="2" name="图片 1"/>
          <p:cNvPicPr>
            <a:picLocks noChangeAspect="1"/>
          </p:cNvPicPr>
          <p:nvPr/>
        </p:nvPicPr>
        <p:blipFill>
          <a:blip r:embed="rId4"/>
          <a:stretch>
            <a:fillRect/>
          </a:stretch>
        </p:blipFill>
        <p:spPr>
          <a:xfrm>
            <a:off x="2115820" y="2274570"/>
            <a:ext cx="8014970" cy="2894965"/>
          </a:xfrm>
          <a:prstGeom prst="rect">
            <a:avLst/>
          </a:prstGeom>
        </p:spPr>
      </p:pic>
      <p:sp>
        <p:nvSpPr>
          <p:cNvPr id="5" name="文本框 4"/>
          <p:cNvSpPr txBox="1"/>
          <p:nvPr/>
        </p:nvSpPr>
        <p:spPr>
          <a:xfrm>
            <a:off x="2156460" y="2274570"/>
            <a:ext cx="7877810" cy="2797175"/>
          </a:xfrm>
          <a:prstGeom prst="rect">
            <a:avLst/>
          </a:prstGeom>
          <a:noFill/>
          <a:ln w="9525">
            <a:noFill/>
          </a:ln>
        </p:spPr>
        <p:txBody>
          <a:bodyPr wrap="square">
            <a:spAutoFit/>
          </a:bodyPr>
          <a:lstStyle/>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Example34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Integer num = new Integer(20);     //手动装箱</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sum = num.</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intValue()</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+ 10;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    </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//手动拆箱</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System.out.println("将Integer类值转化为int类型后与10求和为："+ sum);</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System.out.println("返回表示10的Integer实例为：" + Integer.</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valueOf</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(10));</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w = Integer.</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parseInt</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("20")+32;</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System.out.println("将字符串转化为整数位：" + w);</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3" name="文本框 2"/>
          <p:cNvSpPr txBox="1"/>
          <p:nvPr/>
        </p:nvSpPr>
        <p:spPr>
          <a:xfrm>
            <a:off x="3782695" y="1010285"/>
            <a:ext cx="7045960" cy="829945"/>
          </a:xfrm>
          <a:prstGeom prst="rect">
            <a:avLst/>
          </a:prstGeom>
          <a:noFill/>
          <a:ln w="9525">
            <a:noFill/>
          </a:ln>
        </p:spPr>
        <p:txBody>
          <a:bodyPr wrap="square">
            <a:spAutoFit/>
          </a:bodyPr>
          <a:lstStyle/>
          <a:p>
            <a:pPr indent="0" algn="l" fontAlgn="auto">
              <a:lnSpc>
                <a:spcPct val="12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通过一个案例演示Integer类的常用方法的使用</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，具体代码如下所示。</a:t>
            </a:r>
          </a:p>
        </p:txBody>
      </p:sp>
      <p:sp>
        <p:nvSpPr>
          <p:cNvPr id="4"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sp>
        <p:nvSpPr>
          <p:cNvPr id="2" name="Chevron 3"/>
          <p:cNvSpPr/>
          <p:nvPr>
            <p:custDataLst>
              <p:tags r:id="rId1"/>
            </p:custDataLst>
          </p:nvPr>
        </p:nvSpPr>
        <p:spPr>
          <a:xfrm>
            <a:off x="1054100" y="1092200"/>
            <a:ext cx="29578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242252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String类的常用方法</a:t>
            </a:r>
          </a:p>
        </p:txBody>
      </p:sp>
      <p:graphicFrame>
        <p:nvGraphicFramePr>
          <p:cNvPr id="5" name="表格 4"/>
          <p:cNvGraphicFramePr>
            <a:graphicFrameLocks noGrp="1"/>
          </p:cNvGraphicFramePr>
          <p:nvPr>
            <p:custDataLst>
              <p:tags r:id="rId2"/>
            </p:custDataLst>
          </p:nvPr>
        </p:nvGraphicFramePr>
        <p:xfrm>
          <a:off x="1644957" y="1940719"/>
          <a:ext cx="9208135" cy="3945255"/>
        </p:xfrm>
        <a:graphic>
          <a:graphicData uri="http://schemas.openxmlformats.org/drawingml/2006/table">
            <a:tbl>
              <a:tblPr>
                <a:tableStyleId>{7DF18680-E054-41AD-8BC1-D1AEF772440D}</a:tableStyleId>
              </a:tblPr>
              <a:tblGrid>
                <a:gridCol w="3277870">
                  <a:extLst>
                    <a:ext uri="{9D8B030D-6E8A-4147-A177-3AD203B41FA5}">
                      <a16:colId xmlns:a16="http://schemas.microsoft.com/office/drawing/2014/main" val="20000"/>
                    </a:ext>
                  </a:extLst>
                </a:gridCol>
                <a:gridCol w="593026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length()</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返回当前字符串的长度，即字符串中字符的个数。</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indexOf(int ch)</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返回指定字符ch在字符串中第一次出现位置的索引。</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lastIndexOf(int ch)</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返回指定字符ch在字符串中最后一次出现位置的索引。</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indexOf(String str)</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返回指定子字符串str在字符串第一次出现位置的索引。</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lastIndexOf(String str)</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返回指定子字符串str在此字符串中最后一次出现位置的索引。</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char charAt(int index) </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返回字符串中index位置上的字符，其中index的取值范围是0~(字符串长度-1)。</a:t>
                      </a:r>
                    </a:p>
                  </a:txBody>
                  <a:tcPr marL="68580" marR="68580" marT="0" marB="0">
                    <a:solidFill>
                      <a:srgbClr val="F2F2F2"/>
                    </a:solidFill>
                  </a:tcPr>
                </a:tc>
                <a:extLst>
                  <a:ext uri="{0D108BD9-81ED-4DB2-BD59-A6C34878D82A}">
                    <a16:rowId xmlns:a16="http://schemas.microsoft.com/office/drawing/2014/main" val="10006"/>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endsWith(String suffix)</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判断此字符串是否以指定的字符串结尾。</a:t>
                      </a:r>
                    </a:p>
                  </a:txBody>
                  <a:tcPr marL="68580" marR="68580" marT="0" marB="0">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6.8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包装类</a:t>
            </a:r>
          </a:p>
        </p:txBody>
      </p:sp>
      <p:pic>
        <p:nvPicPr>
          <p:cNvPr id="73" name="图片 73"/>
          <p:cNvPicPr>
            <a:picLocks noChangeAspect="1"/>
          </p:cNvPicPr>
          <p:nvPr/>
        </p:nvPicPr>
        <p:blipFill>
          <a:blip r:embed="rId3"/>
          <a:stretch>
            <a:fillRect/>
          </a:stretch>
        </p:blipFill>
        <p:spPr>
          <a:xfrm>
            <a:off x="3014345" y="2349183"/>
            <a:ext cx="6161685" cy="2160000"/>
          </a:xfrm>
          <a:prstGeom prst="rect">
            <a:avLst/>
          </a:prstGeom>
        </p:spPr>
      </p:pic>
      <p:sp>
        <p:nvSpPr>
          <p:cNvPr id="5" name="Chevron 3"/>
          <p:cNvSpPr/>
          <p:nvPr>
            <p:custDataLst>
              <p:tags r:id="rId1"/>
            </p:custDataLst>
          </p:nvPr>
        </p:nvSpPr>
        <p:spPr>
          <a:xfrm>
            <a:off x="1054100" y="1092200"/>
            <a:ext cx="19596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8" name="文本框 7"/>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9" y="976381"/>
            <a:ext cx="943911" cy="943911"/>
          </a:xfrm>
          <a:prstGeom prst="rect">
            <a:avLst/>
          </a:prstGeom>
        </p:spPr>
      </p:pic>
      <p:sp>
        <p:nvSpPr>
          <p:cNvPr id="7" name="矩形 6"/>
          <p:cNvSpPr/>
          <p:nvPr/>
        </p:nvSpPr>
        <p:spPr>
          <a:xfrm>
            <a:off x="2181860" y="1113155"/>
            <a:ext cx="376301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3653790" cy="46037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使用包装类时的注意事项</a:t>
            </a:r>
          </a:p>
        </p:txBody>
      </p:sp>
      <p:sp>
        <p:nvSpPr>
          <p:cNvPr id="9" name="矩形 8"/>
          <p:cNvSpPr/>
          <p:nvPr/>
        </p:nvSpPr>
        <p:spPr>
          <a:xfrm>
            <a:off x="6024431"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6212136"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矩形 1"/>
          <p:cNvSpPr/>
          <p:nvPr/>
        </p:nvSpPr>
        <p:spPr>
          <a:xfrm>
            <a:off x="1143635" y="2460625"/>
            <a:ext cx="10320020" cy="1938020"/>
          </a:xfrm>
          <a:prstGeom prst="rect">
            <a:avLst/>
          </a:prstGeom>
        </p:spPr>
        <p:txBody>
          <a:bodyPr wrap="square">
            <a:spAutoFit/>
          </a:bodyPr>
          <a:lstStyle/>
          <a:p>
            <a:pPr indent="0"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sym typeface="+mn-ea"/>
              </a:rPr>
              <a:t>使用包装类时，需要注意以下几点。</a:t>
            </a:r>
          </a:p>
          <a:p>
            <a:pPr indent="0" fontAlgn="auto">
              <a:lnSpc>
                <a:spcPct val="150000"/>
              </a:lnSpc>
            </a:pPr>
            <a:endParaRPr altLang="zh-CN" sz="2000" dirty="0">
              <a:solidFill>
                <a:srgbClr val="595959"/>
              </a:solidFill>
              <a:latin typeface="微软雅黑" panose="020B0503020204020204" pitchFamily="34" charset="-122"/>
              <a:ea typeface="微软雅黑" panose="020B0503020204020204" pitchFamily="34" charset="-122"/>
              <a:sym typeface="+mn-ea"/>
            </a:endParaRPr>
          </a:p>
          <a:p>
            <a:pPr indent="0"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sym typeface="+mn-ea"/>
              </a:rPr>
              <a:t>（1）包装类都重写了Object类中的</a:t>
            </a:r>
            <a:r>
              <a:rPr altLang="zh-CN" sz="2000" dirty="0">
                <a:solidFill>
                  <a:srgbClr val="1369B2"/>
                </a:solidFill>
                <a:latin typeface="微软雅黑" panose="020B0503020204020204" pitchFamily="34" charset="-122"/>
                <a:ea typeface="微软雅黑" panose="020B0503020204020204" pitchFamily="34" charset="-122"/>
                <a:sym typeface="+mn-ea"/>
              </a:rPr>
              <a:t>toString</a:t>
            </a:r>
            <a:r>
              <a:rPr altLang="zh-CN" sz="2000" dirty="0">
                <a:solidFill>
                  <a:srgbClr val="595959"/>
                </a:solidFill>
                <a:latin typeface="微软雅黑" panose="020B0503020204020204" pitchFamily="34" charset="-122"/>
                <a:ea typeface="微软雅黑" panose="020B0503020204020204" pitchFamily="34" charset="-122"/>
                <a:sym typeface="+mn-ea"/>
              </a:rPr>
              <a:t>()方法，以字符串的形式返回被包装的基本数据类型的值。</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9" y="976381"/>
            <a:ext cx="943911" cy="943911"/>
          </a:xfrm>
          <a:prstGeom prst="rect">
            <a:avLst/>
          </a:prstGeom>
        </p:spPr>
      </p:pic>
      <p:sp>
        <p:nvSpPr>
          <p:cNvPr id="7" name="矩形 6"/>
          <p:cNvSpPr/>
          <p:nvPr/>
        </p:nvSpPr>
        <p:spPr>
          <a:xfrm>
            <a:off x="2181860" y="1113155"/>
            <a:ext cx="376301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3653790" cy="46037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使用包装类时的注意事项</a:t>
            </a:r>
          </a:p>
        </p:txBody>
      </p:sp>
      <p:sp>
        <p:nvSpPr>
          <p:cNvPr id="9" name="矩形 8"/>
          <p:cNvSpPr/>
          <p:nvPr/>
        </p:nvSpPr>
        <p:spPr>
          <a:xfrm>
            <a:off x="6024431"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6212136"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矩形 1"/>
          <p:cNvSpPr/>
          <p:nvPr/>
        </p:nvSpPr>
        <p:spPr>
          <a:xfrm>
            <a:off x="1143635" y="2162175"/>
            <a:ext cx="10320020" cy="1476375"/>
          </a:xfrm>
          <a:prstGeom prst="rect">
            <a:avLst/>
          </a:prstGeom>
        </p:spPr>
        <p:txBody>
          <a:bodyPr wrap="square">
            <a:spAutoFit/>
          </a:bodyPr>
          <a:lstStyle/>
          <a:p>
            <a:pPr indent="0"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sym typeface="+mn-ea"/>
              </a:rPr>
              <a:t>（2）除了Character外，包装类都有</a:t>
            </a:r>
            <a:r>
              <a:rPr altLang="zh-CN" sz="2000" dirty="0">
                <a:solidFill>
                  <a:srgbClr val="1369B2"/>
                </a:solidFill>
                <a:latin typeface="微软雅黑" panose="020B0503020204020204" pitchFamily="34" charset="-122"/>
                <a:ea typeface="微软雅黑" panose="020B0503020204020204" pitchFamily="34" charset="-122"/>
                <a:sym typeface="+mn-ea"/>
              </a:rPr>
              <a:t>valueOf</a:t>
            </a:r>
            <a:r>
              <a:rPr altLang="zh-CN" sz="2000" dirty="0">
                <a:solidFill>
                  <a:srgbClr val="595959"/>
                </a:solidFill>
                <a:latin typeface="微软雅黑" panose="020B0503020204020204" pitchFamily="34" charset="-122"/>
                <a:ea typeface="微软雅黑" panose="020B0503020204020204" pitchFamily="34" charset="-122"/>
                <a:sym typeface="+mn-ea"/>
              </a:rPr>
              <a:t>(String s)方法，可以根据String类型的参数创建包装类对象，但参数字符串s不能为null，而且字符串必须是可以解析为相应基本类型的数据，否则虽然编译通过，但运行时会报错。具体示例如下。</a:t>
            </a:r>
          </a:p>
        </p:txBody>
      </p:sp>
      <p:sp>
        <p:nvSpPr>
          <p:cNvPr id="4" name="矩形 3"/>
          <p:cNvSpPr/>
          <p:nvPr/>
        </p:nvSpPr>
        <p:spPr>
          <a:xfrm>
            <a:off x="1143635" y="4221480"/>
            <a:ext cx="10319385" cy="103441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Integer i = Integer.valueOf("123");  // 合法</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Integer i = Integer.valueOf("12a");   // 不合法，12a不能被正确解析为基本类型数据</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9" y="976381"/>
            <a:ext cx="943911" cy="943911"/>
          </a:xfrm>
          <a:prstGeom prst="rect">
            <a:avLst/>
          </a:prstGeom>
        </p:spPr>
      </p:pic>
      <p:sp>
        <p:nvSpPr>
          <p:cNvPr id="7" name="矩形 6"/>
          <p:cNvSpPr/>
          <p:nvPr/>
        </p:nvSpPr>
        <p:spPr>
          <a:xfrm>
            <a:off x="2181860" y="1113155"/>
            <a:ext cx="3763010"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3653790" cy="46037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使用包装类时的注意事项</a:t>
            </a:r>
          </a:p>
        </p:txBody>
      </p:sp>
      <p:sp>
        <p:nvSpPr>
          <p:cNvPr id="9" name="矩形 8"/>
          <p:cNvSpPr/>
          <p:nvPr/>
        </p:nvSpPr>
        <p:spPr>
          <a:xfrm>
            <a:off x="6024431"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6212136"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矩形 1"/>
          <p:cNvSpPr/>
          <p:nvPr/>
        </p:nvSpPr>
        <p:spPr>
          <a:xfrm>
            <a:off x="1143635" y="2162175"/>
            <a:ext cx="10320020" cy="1476375"/>
          </a:xfrm>
          <a:prstGeom prst="rect">
            <a:avLst/>
          </a:prstGeom>
        </p:spPr>
        <p:txBody>
          <a:bodyPr wrap="square">
            <a:spAutoFit/>
          </a:bodyPr>
          <a:lstStyle/>
          <a:p>
            <a:pPr indent="0"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sym typeface="+mn-ea"/>
              </a:rPr>
              <a:t>（3）除了Character外，包装类都有</a:t>
            </a:r>
            <a:r>
              <a:rPr altLang="zh-CN" sz="2000" dirty="0">
                <a:solidFill>
                  <a:srgbClr val="1369B2"/>
                </a:solidFill>
                <a:latin typeface="微软雅黑" panose="020B0503020204020204" pitchFamily="34" charset="-122"/>
                <a:ea typeface="微软雅黑" panose="020B0503020204020204" pitchFamily="34" charset="-122"/>
                <a:sym typeface="+mn-ea"/>
              </a:rPr>
              <a:t>parseXxx</a:t>
            </a:r>
            <a:r>
              <a:rPr altLang="zh-CN" sz="2000" dirty="0">
                <a:solidFill>
                  <a:srgbClr val="595959"/>
                </a:solidFill>
                <a:latin typeface="微软雅黑" panose="020B0503020204020204" pitchFamily="34" charset="-122"/>
                <a:ea typeface="微软雅黑" panose="020B0503020204020204" pitchFamily="34" charset="-122"/>
                <a:sym typeface="+mn-ea"/>
              </a:rPr>
              <a:t>(String s)的静态方法，该方法的作用是将字符串转换为对应的基本类型的数据。参数s不能为null，而且同样字符串必须可以解析为相应基本类型的数据，否则虽然编译通过，但运行时会报错。具体示例如下。</a:t>
            </a:r>
          </a:p>
        </p:txBody>
      </p:sp>
      <p:sp>
        <p:nvSpPr>
          <p:cNvPr id="4" name="矩形 3"/>
          <p:cNvSpPr/>
          <p:nvPr/>
        </p:nvSpPr>
        <p:spPr>
          <a:xfrm>
            <a:off x="1949450" y="4258310"/>
            <a:ext cx="8232775" cy="103441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 i = Integer.parseInt("123");           // 合法    </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Integer in = Integer.parseInt("itcast"); // 不合法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正则表达式</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横卷形 3"/>
          <p:cNvSpPr/>
          <p:nvPr/>
        </p:nvSpPr>
        <p:spPr>
          <a:xfrm>
            <a:off x="970504" y="1301463"/>
            <a:ext cx="10587467" cy="4255701"/>
          </a:xfrm>
          <a:prstGeom prst="horizontalScroll">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在实际开发中，经常需要对用户输入的信息进行格式校验。例如，判断输入的字符串是否符合Email格式。若手工编写代码实现</a:t>
            </a:r>
            <a:r>
              <a:rPr lang="zh-CN" altLang="zh-CN" sz="2000" dirty="0">
                <a:solidFill>
                  <a:srgbClr val="1369B2"/>
                </a:solidFill>
                <a:latin typeface="微软雅黑" panose="020B0503020204020204" pitchFamily="34" charset="-122"/>
                <a:ea typeface="微软雅黑" panose="020B0503020204020204" pitchFamily="34" charset="-122"/>
              </a:rPr>
              <a:t>校验逻辑</a:t>
            </a:r>
            <a:r>
              <a:rPr lang="zh-CN" altLang="zh-CN" sz="2000" dirty="0">
                <a:solidFill>
                  <a:srgbClr val="595959"/>
                </a:solidFill>
                <a:latin typeface="微软雅黑" panose="020B0503020204020204" pitchFamily="34" charset="-122"/>
                <a:ea typeface="微软雅黑" panose="020B0503020204020204" pitchFamily="34" charset="-122"/>
              </a:rPr>
              <a:t>，不仅耗时，而且健壮性也往往得不到保证。为此，Java提供了</a:t>
            </a:r>
            <a:r>
              <a:rPr lang="zh-CN" altLang="zh-CN" sz="2000" dirty="0">
                <a:solidFill>
                  <a:srgbClr val="1369B2"/>
                </a:solidFill>
                <a:latin typeface="微软雅黑" panose="020B0503020204020204" pitchFamily="34" charset="-122"/>
                <a:ea typeface="微软雅黑" panose="020B0503020204020204" pitchFamily="34" charset="-122"/>
              </a:rPr>
              <a:t>正则表达式</a:t>
            </a:r>
            <a:r>
              <a:rPr lang="zh-CN" altLang="zh-CN" sz="2000" dirty="0">
                <a:solidFill>
                  <a:srgbClr val="595959"/>
                </a:solidFill>
                <a:latin typeface="微软雅黑" panose="020B0503020204020204" pitchFamily="34" charset="-122"/>
                <a:ea typeface="微软雅黑" panose="020B0503020204020204" pitchFamily="34" charset="-122"/>
              </a:rPr>
              <a:t>，通过正则表达式可以快速校验信息格式。本节将针对正则表达式进行详细地讲解。</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正则表达式</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正则表达式语法</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699000" cy="1782445"/>
            <a:chOff x="8472" y="5316"/>
            <a:chExt cx="7400" cy="2807"/>
          </a:xfrm>
        </p:grpSpPr>
        <p:sp>
          <p:nvSpPr>
            <p:cNvPr id="15" name="TextBox 35"/>
            <p:cNvSpPr txBox="1">
              <a:spLocks noChangeArrowheads="1"/>
            </p:cNvSpPr>
            <p:nvPr/>
          </p:nvSpPr>
          <p:spPr bwMode="auto">
            <a:xfrm>
              <a:off x="9159" y="5316"/>
              <a:ext cx="6713" cy="2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正则表达式语法</a:t>
              </a: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，能够使用普通字符和特殊字符编写正则表达式</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正则表达式语法</a:t>
            </a:r>
          </a:p>
        </p:txBody>
      </p:sp>
      <p:sp>
        <p:nvSpPr>
          <p:cNvPr id="100" name="文本框 99"/>
          <p:cNvSpPr txBox="1"/>
          <p:nvPr/>
        </p:nvSpPr>
        <p:spPr>
          <a:xfrm>
            <a:off x="1285240" y="2460625"/>
            <a:ext cx="9970770" cy="1476375"/>
          </a:xfrm>
          <a:prstGeom prst="rect">
            <a:avLst/>
          </a:prstGeom>
          <a:noFill/>
          <a:ln w="9525">
            <a:noFill/>
          </a:ln>
        </p:spPr>
        <p:txBody>
          <a:bodyPr wrap="square">
            <a:spAutoFit/>
          </a:bodyPr>
          <a:lstStyle/>
          <a:p>
            <a:pPr indent="0" fontAlgn="auto">
              <a:lnSpc>
                <a:spcPct val="150000"/>
              </a:lnSpc>
            </a:pP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正则表达式</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是由</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普通字符</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（如字符</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a~z</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特殊字符</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（元字符）组成的文本模式，例如，正则表达式</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“[a-z]*</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”描述了所有仅包含小写字母的字符串，其中</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z</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为普通字符，短横线、左右中括号及星号则为元字符。</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Chevron 3"/>
          <p:cNvSpPr/>
          <p:nvPr>
            <p:custDataLst>
              <p:tags r:id="rId1"/>
            </p:custDataLst>
          </p:nvPr>
        </p:nvSpPr>
        <p:spPr>
          <a:xfrm>
            <a:off x="1053866" y="1307461"/>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447424"/>
            <a:ext cx="1452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正则表达式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正则表达式语法</a:t>
            </a:r>
          </a:p>
        </p:txBody>
      </p:sp>
      <p:sp>
        <p:nvSpPr>
          <p:cNvPr id="100" name="文本框 99"/>
          <p:cNvSpPr txBox="1"/>
          <p:nvPr/>
        </p:nvSpPr>
        <p:spPr>
          <a:xfrm>
            <a:off x="1746885" y="2460625"/>
            <a:ext cx="8286115" cy="1938020"/>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点号可以匹配除“\n”之外的任何单个字符。</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例如，正则表达式“t.n”可匹配“tan”“ten”“tcn”“t=n”“t n”（t和n之间有一个空格）等</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圆角矩形 2"/>
          <p:cNvSpPr/>
          <p:nvPr/>
        </p:nvSpPr>
        <p:spPr>
          <a:xfrm>
            <a:off x="1143635" y="1494155"/>
            <a:ext cx="2016125" cy="5759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点号</a:t>
            </a:r>
            <a:endParaRPr lang="zh-CN" altLang="en-US" sz="20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正则表达式语法</a:t>
            </a:r>
          </a:p>
        </p:txBody>
      </p:sp>
      <p:sp>
        <p:nvSpPr>
          <p:cNvPr id="100" name="文本框 99"/>
          <p:cNvSpPr txBox="1"/>
          <p:nvPr/>
        </p:nvSpPr>
        <p:spPr>
          <a:xfrm>
            <a:off x="1746885" y="2460625"/>
            <a:ext cx="9279890" cy="3322955"/>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中括号可以匹配中括号内所有字符中的任意一个。可以在中括号内指定需要匹配的若干字符，表示仅使用这些字符参与匹配。</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例如，正则表达式“t[abcd]n”只匹配“tan”“tbn”“tcn”“tdn”。中括号还有一些特殊写法，用于匹配某一范围内的字符，例如“[a-z]”匹配一个小写字母，“[a-zA-Z]”匹配一个字母、“[0-9]”匹配一个数字字符、“[a-z0-9]”匹配一个小写字母或一个数字字符等</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圆角矩形 2"/>
          <p:cNvSpPr/>
          <p:nvPr/>
        </p:nvSpPr>
        <p:spPr>
          <a:xfrm>
            <a:off x="1143635" y="1494155"/>
            <a:ext cx="2016125" cy="5759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 中括号</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849264" y="2776144"/>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熟悉</a:t>
              </a:r>
              <a:r>
                <a:rPr lang="zh-CN" altLang="zh-CN" sz="2000" dirty="0">
                  <a:solidFill>
                    <a:srgbClr val="1369B2"/>
                  </a:solidFill>
                  <a:latin typeface="微软雅黑" panose="020B0503020204020204" pitchFamily="34" charset="-122"/>
                  <a:ea typeface="微软雅黑" panose="020B0503020204020204" pitchFamily="34" charset="-122"/>
                  <a:cs typeface="+mn-ea"/>
                </a:rPr>
                <a:t>System类</a:t>
              </a:r>
              <a:r>
                <a:rPr lang="zh-CN" altLang="zh-CN" sz="2000" dirty="0">
                  <a:solidFill>
                    <a:srgbClr val="595959"/>
                  </a:solidFill>
                  <a:latin typeface="微软雅黑" panose="020B0503020204020204" pitchFamily="34" charset="-122"/>
                  <a:ea typeface="微软雅黑" panose="020B0503020204020204" pitchFamily="34" charset="-122"/>
                  <a:cs typeface="+mn-ea"/>
                </a:rPr>
                <a:t>与</a:t>
              </a:r>
              <a:r>
                <a:rPr lang="zh-CN" altLang="zh-CN" sz="2000" dirty="0">
                  <a:solidFill>
                    <a:srgbClr val="1369B2"/>
                  </a:solidFill>
                  <a:latin typeface="微软雅黑" panose="020B0503020204020204" pitchFamily="34" charset="-122"/>
                  <a:ea typeface="微软雅黑" panose="020B0503020204020204" pitchFamily="34" charset="-122"/>
                  <a:cs typeface="+mn-ea"/>
                </a:rPr>
                <a:t>Runtime类</a:t>
              </a:r>
              <a:r>
                <a:rPr lang="zh-CN" altLang="zh-CN" sz="2000" dirty="0">
                  <a:solidFill>
                    <a:srgbClr val="595959"/>
                  </a:solidFill>
                  <a:latin typeface="微软雅黑" panose="020B0503020204020204" pitchFamily="34" charset="-122"/>
                  <a:ea typeface="微软雅黑" panose="020B0503020204020204" pitchFamily="34" charset="-122"/>
                  <a:cs typeface="+mn-ea"/>
                </a:rPr>
                <a:t>的使用,能够说出System类与Runtime类的常用方法及其作用</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849120" y="3752484"/>
            <a:ext cx="8561070"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Math类</a:t>
              </a:r>
              <a:r>
                <a:rPr lang="zh-CN" altLang="zh-CN" sz="2000" dirty="0">
                  <a:solidFill>
                    <a:srgbClr val="595959"/>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Random类</a:t>
              </a:r>
              <a:r>
                <a:rPr lang="zh-CN" altLang="zh-CN" sz="2000" dirty="0">
                  <a:solidFill>
                    <a:srgbClr val="595959"/>
                  </a:solidFill>
                  <a:latin typeface="微软雅黑" panose="020B0503020204020204" pitchFamily="34" charset="-122"/>
                  <a:ea typeface="微软雅黑" panose="020B0503020204020204" pitchFamily="34" charset="-122"/>
                  <a:cs typeface="+mn-ea"/>
                </a:rPr>
                <a:t>的使用,能够熟练使用Math类和Random类解决程序中的运算问题</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p:cNvGrpSpPr/>
          <p:nvPr/>
        </p:nvGrpSpPr>
        <p:grpSpPr>
          <a:xfrm>
            <a:off x="1843744" y="1846284"/>
            <a:ext cx="8561070" cy="685800"/>
            <a:chOff x="978872" y="2570437"/>
            <a:chExt cx="5437064" cy="514350"/>
          </a:xfrm>
        </p:grpSpPr>
        <p:sp>
          <p:nvSpPr>
            <p:cNvPr id="1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字符串类</a:t>
              </a:r>
              <a:r>
                <a:rPr lang="zh-CN" altLang="zh-CN" sz="2000" dirty="0">
                  <a:solidFill>
                    <a:srgbClr val="595959"/>
                  </a:solidFill>
                  <a:latin typeface="微软雅黑" panose="020B0503020204020204" pitchFamily="34" charset="-122"/>
                  <a:ea typeface="微软雅黑" panose="020B0503020204020204" pitchFamily="34" charset="-122"/>
                  <a:cs typeface="+mn-ea"/>
                </a:rPr>
                <a:t>的使用,能够熟练使用</a:t>
              </a:r>
              <a:r>
                <a:rPr lang="zh-CN" altLang="zh-CN" sz="2000" dirty="0">
                  <a:solidFill>
                    <a:srgbClr val="1369B2"/>
                  </a:solidFill>
                  <a:latin typeface="微软雅黑" panose="020B0503020204020204" pitchFamily="34" charset="-122"/>
                  <a:ea typeface="微软雅黑" panose="020B0503020204020204" pitchFamily="34" charset="-122"/>
                  <a:cs typeface="+mn-ea"/>
                </a:rPr>
                <a:t>String类</a:t>
              </a:r>
              <a:r>
                <a:rPr lang="zh-CN" altLang="zh-CN" sz="2000" dirty="0">
                  <a:solidFill>
                    <a:srgbClr val="595959"/>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StringBuffer类</a:t>
              </a:r>
              <a:r>
                <a:rPr lang="zh-CN" altLang="zh-CN" sz="2000" dirty="0">
                  <a:solidFill>
                    <a:srgbClr val="595959"/>
                  </a:solidFill>
                  <a:latin typeface="微软雅黑" panose="020B0503020204020204" pitchFamily="34" charset="-122"/>
                  <a:ea typeface="微软雅黑" panose="020B0503020204020204" pitchFamily="34" charset="-122"/>
                  <a:cs typeface="+mn-ea"/>
                </a:rPr>
                <a:t>定义字符串变量并对字符串进行操作</a:t>
              </a:r>
            </a:p>
          </p:txBody>
        </p:sp>
        <p:sp>
          <p:nvSpPr>
            <p:cNvPr id="1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859280" y="4714509"/>
            <a:ext cx="8561070" cy="685800"/>
            <a:chOff x="978872" y="2570437"/>
            <a:chExt cx="5437064" cy="514350"/>
          </a:xfrm>
        </p:grpSpPr>
        <p:sp>
          <p:nvSpPr>
            <p:cNvPr id="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BigInteger类</a:t>
              </a:r>
              <a:r>
                <a:rPr lang="zh-CN" altLang="zh-CN" sz="2000" dirty="0">
                  <a:solidFill>
                    <a:srgbClr val="595959"/>
                  </a:solidFill>
                  <a:latin typeface="微软雅黑" panose="020B0503020204020204" pitchFamily="34" charset="-122"/>
                  <a:ea typeface="微软雅黑" panose="020B0503020204020204" pitchFamily="34" charset="-122"/>
                  <a:cs typeface="+mn-ea"/>
                </a:rPr>
                <a:t>和</a:t>
              </a:r>
              <a:r>
                <a:rPr lang="zh-CN" altLang="zh-CN" sz="2000" dirty="0">
                  <a:solidFill>
                    <a:srgbClr val="1369B2"/>
                  </a:solidFill>
                  <a:latin typeface="微软雅黑" panose="020B0503020204020204" pitchFamily="34" charset="-122"/>
                  <a:ea typeface="微软雅黑" panose="020B0503020204020204" pitchFamily="34" charset="-122"/>
                  <a:cs typeface="+mn-ea"/>
                </a:rPr>
                <a:t>BigDecimal类</a:t>
              </a:r>
              <a:r>
                <a:rPr lang="zh-CN" altLang="zh-CN" sz="2000" dirty="0">
                  <a:solidFill>
                    <a:srgbClr val="595959"/>
                  </a:solidFill>
                  <a:latin typeface="微软雅黑" panose="020B0503020204020204" pitchFamily="34" charset="-122"/>
                  <a:ea typeface="微软雅黑" panose="020B0503020204020204" pitchFamily="34" charset="-122"/>
                  <a:cs typeface="+mn-ea"/>
                </a:rPr>
                <a:t>的使用,能够熟练使用BigInteger类和BigDecimal类解决程序中的大数运算问题</a:t>
              </a:r>
            </a:p>
          </p:txBody>
        </p:sp>
        <p:sp>
          <p:nvSpPr>
            <p:cNvPr id="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5" name="组合 4"/>
          <p:cNvGrpSpPr/>
          <p:nvPr/>
        </p:nvGrpSpPr>
        <p:grpSpPr>
          <a:xfrm>
            <a:off x="1842770" y="5702569"/>
            <a:ext cx="8561070" cy="685800"/>
            <a:chOff x="978872" y="2570437"/>
            <a:chExt cx="5437064" cy="514350"/>
          </a:xfrm>
        </p:grpSpPr>
        <p:sp>
          <p:nvSpPr>
            <p:cNvPr id="6"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日期与时间类</a:t>
              </a:r>
              <a:r>
                <a:rPr lang="zh-CN" altLang="zh-CN" sz="2000" dirty="0">
                  <a:solidFill>
                    <a:srgbClr val="595959"/>
                  </a:solidFill>
                  <a:latin typeface="微软雅黑" panose="020B0503020204020204" pitchFamily="34" charset="-122"/>
                  <a:ea typeface="微软雅黑" panose="020B0503020204020204" pitchFamily="34" charset="-122"/>
                  <a:cs typeface="+mn-ea"/>
                </a:rPr>
                <a:t>的使用,能够使用日期与时间类操作日期与时间</a:t>
              </a:r>
            </a:p>
          </p:txBody>
        </p:sp>
        <p:sp>
          <p:nvSpPr>
            <p:cNvPr id="7"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graphicFrame>
        <p:nvGraphicFramePr>
          <p:cNvPr id="5" name="表格 4"/>
          <p:cNvGraphicFramePr>
            <a:graphicFrameLocks noGrp="1"/>
          </p:cNvGraphicFramePr>
          <p:nvPr>
            <p:custDataLst>
              <p:tags r:id="rId1"/>
            </p:custDataLst>
          </p:nvPr>
        </p:nvGraphicFramePr>
        <p:xfrm>
          <a:off x="1498907" y="1197769"/>
          <a:ext cx="9208135" cy="4792980"/>
        </p:xfrm>
        <a:graphic>
          <a:graphicData uri="http://schemas.openxmlformats.org/drawingml/2006/table">
            <a:tbl>
              <a:tblPr>
                <a:tableStyleId>{7DF18680-E054-41AD-8BC1-D1AEF772440D}</a:tableStyleId>
              </a:tblPr>
              <a:tblGrid>
                <a:gridCol w="3277870">
                  <a:extLst>
                    <a:ext uri="{9D8B030D-6E8A-4147-A177-3AD203B41FA5}">
                      <a16:colId xmlns:a16="http://schemas.microsoft.com/office/drawing/2014/main" val="20000"/>
                    </a:ext>
                  </a:extLst>
                </a:gridCol>
                <a:gridCol w="593026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equals(Object obj)</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比较obj与当前字符串对象的内容是否相同。</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equalsIgnoreCase(String str)</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以忽略大小写的方式比较str与当前字符串对象的内容是否相同。</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compareTo(String str)</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按对应字符的Unicode编码比较str与当前字符串对象的大小。若当前字符串对象比str大，返回正整数；若比str小，返回负整数；若相等则返回0。</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compareToIgnoreCase(String str)</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按对应字符的Unicode编码以忽略大小写的方式比较str与当前字符串对象的大小。若当前字符串对象比str大，返回正整数；若比str小，返回负整数；若相等则返回0。</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isEmpty()</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判断字符串长度是否为0，如果为0则返回true，反之则返回flase。</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startsWith(String prefix)</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判断此字符串是否以指定的字符串prefix开始。</a:t>
                      </a:r>
                    </a:p>
                  </a:txBody>
                  <a:tcPr marL="68580" marR="68580" marT="0" marB="0">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正则表达式语法</a:t>
            </a:r>
          </a:p>
        </p:txBody>
      </p:sp>
      <p:sp>
        <p:nvSpPr>
          <p:cNvPr id="100" name="文本框 99"/>
          <p:cNvSpPr txBox="1"/>
          <p:nvPr/>
        </p:nvSpPr>
        <p:spPr>
          <a:xfrm>
            <a:off x="1746885" y="2460625"/>
            <a:ext cx="8722995" cy="2399665"/>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“|”符号可以匹配其左侧或右侧的符号。</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例如，正则表达式“t（a|e|i|io）n”，除了“tan”“ten”和“tin”外，还可以匹配“tion”。使用“|”符号时，必须使用圆括号将可以匹配的字符括起来，圆括号用来标记正则表达式中的组（Group）</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圆角矩形 2"/>
          <p:cNvSpPr/>
          <p:nvPr/>
        </p:nvSpPr>
        <p:spPr>
          <a:xfrm>
            <a:off x="1143635" y="1494155"/>
            <a:ext cx="2016125" cy="5759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3.“|”符号</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正则表达式语法</a:t>
            </a:r>
          </a:p>
        </p:txBody>
      </p:sp>
      <p:sp>
        <p:nvSpPr>
          <p:cNvPr id="100" name="文本框 99"/>
          <p:cNvSpPr txBox="1"/>
          <p:nvPr/>
        </p:nvSpPr>
        <p:spPr>
          <a:xfrm>
            <a:off x="1746885" y="2460625"/>
            <a:ext cx="9610725" cy="3322955"/>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“^”符号可以匹配一行的开始。</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例如，正则表达式“^Spring.*”匹配“Spring MVC”，而不匹配“a Spring MVC”。若“^”符号在中括号内，则表示不需要参与匹配的字符。例如，正则表达式“[a-z&amp;&amp;[^bc]]”表示，可以匹配除b和c之外的小写字母，等价于“[ad-z]”，正则表达式“[a-z&amp;&amp;[^h-n]]”表示除h到n之外的小写字母，等价于“[a-go-z]”，正则表达式“[^b][a-z]+”表示首个字符不能是b且后跟至少一个小写字母</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圆角矩形 2"/>
          <p:cNvSpPr/>
          <p:nvPr/>
        </p:nvSpPr>
        <p:spPr>
          <a:xfrm>
            <a:off x="1143635" y="1494155"/>
            <a:ext cx="2016125" cy="5759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buClrTx/>
              <a:buSzTx/>
              <a:buFontTx/>
            </a:pP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4.“^”符号</a:t>
            </a:r>
            <a:endPar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正则表达式语法</a:t>
            </a:r>
          </a:p>
        </p:txBody>
      </p:sp>
      <p:sp>
        <p:nvSpPr>
          <p:cNvPr id="100" name="文本框 99"/>
          <p:cNvSpPr txBox="1"/>
          <p:nvPr/>
        </p:nvSpPr>
        <p:spPr>
          <a:xfrm>
            <a:off x="1746885" y="2460625"/>
            <a:ext cx="8286115" cy="1938020"/>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“$”符号可以匹配一行的结束。</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例如，正则表达式“.*App$”中的“$”符号表示匹配以App结尾的字符串，可以匹配“Andriod App”，而不匹配“iOS Apps”和“App.”</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圆角矩形 2"/>
          <p:cNvSpPr/>
          <p:nvPr/>
        </p:nvSpPr>
        <p:spPr>
          <a:xfrm>
            <a:off x="1143635" y="1494155"/>
            <a:ext cx="2016125" cy="5759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5.“%”符号</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正则表达式语法</a:t>
            </a:r>
          </a:p>
        </p:txBody>
      </p:sp>
      <p:sp>
        <p:nvSpPr>
          <p:cNvPr id="100" name="文本框 99"/>
          <p:cNvSpPr txBox="1"/>
          <p:nvPr/>
        </p:nvSpPr>
        <p:spPr>
          <a:xfrm>
            <a:off x="1746885" y="2460625"/>
            <a:ext cx="8286115" cy="1938020"/>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“\”符号表示其后的字符是普通字符而非元字符。</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例如，正则表达式“\$”用来匹配“$”字符而非结束，“\.”用来匹配“.”字符而非任一字符</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圆角矩形 2"/>
          <p:cNvSpPr/>
          <p:nvPr/>
        </p:nvSpPr>
        <p:spPr>
          <a:xfrm>
            <a:off x="1143635" y="1494155"/>
            <a:ext cx="2016125" cy="5759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6.“\”符号</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正则表达式语法</a:t>
            </a:r>
          </a:p>
        </p:txBody>
      </p:sp>
      <p:sp>
        <p:nvSpPr>
          <p:cNvPr id="100" name="文本框 99"/>
          <p:cNvSpPr txBox="1"/>
          <p:nvPr/>
        </p:nvSpPr>
        <p:spPr>
          <a:xfrm>
            <a:off x="1521460" y="2197735"/>
            <a:ext cx="9981565" cy="553085"/>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匹配次数元字符用来确定其左侧符号的出现次数</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，常用的匹配次数元字符如</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下表所示。</a:t>
            </a:r>
          </a:p>
        </p:txBody>
      </p:sp>
      <p:sp>
        <p:nvSpPr>
          <p:cNvPr id="3" name="圆角矩形 2"/>
          <p:cNvSpPr/>
          <p:nvPr/>
        </p:nvSpPr>
        <p:spPr>
          <a:xfrm>
            <a:off x="1143635" y="1350645"/>
            <a:ext cx="2797810" cy="5759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7. 匹配次数元字符</a:t>
            </a:r>
            <a:endParaRPr lang="zh-CN" altLang="en-US"/>
          </a:p>
        </p:txBody>
      </p:sp>
      <p:graphicFrame>
        <p:nvGraphicFramePr>
          <p:cNvPr id="15" name="表格 14"/>
          <p:cNvGraphicFramePr>
            <a:graphicFrameLocks noGrp="1"/>
          </p:cNvGraphicFramePr>
          <p:nvPr>
            <p:custDataLst>
              <p:tags r:id="rId1"/>
            </p:custDataLst>
          </p:nvPr>
        </p:nvGraphicFramePr>
        <p:xfrm>
          <a:off x="1663372" y="3000534"/>
          <a:ext cx="9208135" cy="321373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元字符</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含义</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X*</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匹配X出现零次或多次，如Y，YXXXY</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X+</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匹配X出现一次或多次，如YXY，YXX</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X?</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匹配X出现零次或一次，如Y，YXY</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X{n}</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匹配X出现恰好n次</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X{n,}</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匹配X出现至少出现n次</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X{n,m}</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n&lt;=m，匹配X出现至少n次，最多m次</a:t>
                      </a:r>
                    </a:p>
                  </a:txBody>
                  <a:tcPr marL="68580" marR="68580" marT="0" marB="0">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正则表达式语法</a:t>
            </a:r>
          </a:p>
        </p:txBody>
      </p:sp>
      <p:sp>
        <p:nvSpPr>
          <p:cNvPr id="100" name="文本框 99"/>
          <p:cNvSpPr txBox="1"/>
          <p:nvPr/>
        </p:nvSpPr>
        <p:spPr>
          <a:xfrm>
            <a:off x="3999865" y="920115"/>
            <a:ext cx="7216140" cy="101473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除了上述7种元字符外，正则表达式还有一些其他常用元字符，具体如</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表所示</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圆角矩形 2"/>
          <p:cNvSpPr/>
          <p:nvPr/>
        </p:nvSpPr>
        <p:spPr>
          <a:xfrm>
            <a:off x="1143635" y="1135380"/>
            <a:ext cx="2519680" cy="5759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8. 其他常用符号</a:t>
            </a:r>
            <a:endParaRPr lang="zh-CN" altLang="en-US"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graphicFrame>
        <p:nvGraphicFramePr>
          <p:cNvPr id="15" name="表格 14"/>
          <p:cNvGraphicFramePr>
            <a:graphicFrameLocks noGrp="1"/>
          </p:cNvGraphicFramePr>
          <p:nvPr>
            <p:custDataLst>
              <p:tags r:id="rId1"/>
            </p:custDataLst>
          </p:nvPr>
        </p:nvGraphicFramePr>
        <p:xfrm>
          <a:off x="1663372" y="1995964"/>
          <a:ext cx="9208135" cy="4560570"/>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元字符</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含义</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\d</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数字：[0-9]</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\D</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非数字： [^0-9]</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空白字符：[ \t\n\x0B\f\r]</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非空白字符：[^\s]</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\w</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单词字符：[a-zA-Z_0-9]</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单词边界</a:t>
                      </a:r>
                    </a:p>
                  </a:txBody>
                  <a:tcPr marL="68580" marR="68580" marT="0" marB="0">
                    <a:solidFill>
                      <a:srgbClr val="F2F2F2"/>
                    </a:solidFill>
                  </a:tcPr>
                </a:tc>
                <a:extLst>
                  <a:ext uri="{0D108BD9-81ED-4DB2-BD59-A6C34878D82A}">
                    <a16:rowId xmlns:a16="http://schemas.microsoft.com/office/drawing/2014/main" val="10006"/>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非单词边界</a:t>
                      </a:r>
                    </a:p>
                  </a:txBody>
                  <a:tcPr marL="68580" marR="68580" marT="0" marB="0">
                    <a:solidFill>
                      <a:srgbClr val="F2F2F2"/>
                    </a:solidFill>
                  </a:tcPr>
                </a:tc>
                <a:extLst>
                  <a:ext uri="{0D108BD9-81ED-4DB2-BD59-A6C34878D82A}">
                    <a16:rowId xmlns:a16="http://schemas.microsoft.com/office/drawing/2014/main" val="10007"/>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输入的开头</a:t>
                      </a:r>
                    </a:p>
                  </a:txBody>
                  <a:tcPr marL="68580" marR="68580" marT="0" marB="0">
                    <a:solidFill>
                      <a:srgbClr val="F2F2F2"/>
                    </a:solidFill>
                  </a:tcPr>
                </a:tc>
                <a:extLst>
                  <a:ext uri="{0D108BD9-81ED-4DB2-BD59-A6C34878D82A}">
                    <a16:rowId xmlns:a16="http://schemas.microsoft.com/office/drawing/2014/main" val="10008"/>
                  </a:ext>
                </a:extLst>
              </a:tr>
              <a:tr h="448945">
                <a:tc>
                  <a:txBody>
                    <a:bodyPr/>
                    <a:lstStyle/>
                    <a:p>
                      <a:pPr algn="ctr">
                        <a:lnSpc>
                          <a:spcPct val="150000"/>
                        </a:lnSpc>
                        <a:spcAft>
                          <a:spcPts val="0"/>
                        </a:spcAft>
                        <a:buClrTx/>
                        <a:buSzTx/>
                        <a:buFontTx/>
                        <a:buNone/>
                      </a:pPr>
                      <a:r>
                        <a:rPr lang="en-US" alt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\G</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上一个匹配的结尾</a:t>
                      </a:r>
                    </a:p>
                  </a:txBody>
                  <a:tcPr marL="68580" marR="68580" marT="0" marB="0">
                    <a:solidFill>
                      <a:srgbClr val="F2F2F2"/>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41261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6.9.2 Pattern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类和</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Matcher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967230"/>
            <a:chOff x="8472" y="5316"/>
            <a:chExt cx="8645" cy="3098"/>
          </a:xfrm>
        </p:grpSpPr>
        <p:sp>
          <p:nvSpPr>
            <p:cNvPr id="15" name="TextBox 35"/>
            <p:cNvSpPr txBox="1">
              <a:spLocks noChangeArrowheads="1"/>
            </p:cNvSpPr>
            <p:nvPr/>
          </p:nvSpPr>
          <p:spPr bwMode="auto">
            <a:xfrm>
              <a:off x="9159" y="5316"/>
              <a:ext cx="7958" cy="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熟悉</a:t>
              </a:r>
              <a:r>
                <a:rPr lang="en-US" altLang="zh-CN"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Pattern</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类与</a:t>
              </a:r>
              <a:r>
                <a:rPr lang="en-US" altLang="zh-CN"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Matcher</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类</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，能够使用Pattern类创建一个正则表达式，并通过Matcher类验证字符串是否和 Pattern类定义的正则表达式匹配</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58470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6.9.2 Pattern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类和</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Matcher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459865" y="2388870"/>
            <a:ext cx="9531350" cy="1938020"/>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Pattern类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用于创建一个</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正则表达式</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，也可以说创建一个</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匹配模式</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。Pattern类的构造方法是私有的，不可以直接创建正则表达式，为此，Pattern类提供了一个静态的</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complie()</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方法，通过调用complie()方法可以创建一个正则表达式，具体代码如下所示。</a:t>
            </a:r>
          </a:p>
        </p:txBody>
      </p:sp>
      <p:sp>
        <p:nvSpPr>
          <p:cNvPr id="3" name="圆角矩形 2"/>
          <p:cNvSpPr/>
          <p:nvPr/>
        </p:nvSpPr>
        <p:spPr>
          <a:xfrm>
            <a:off x="1143635" y="1494155"/>
            <a:ext cx="2016125" cy="5759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 Pattern</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a:t>
            </a:r>
          </a:p>
        </p:txBody>
      </p:sp>
      <p:sp>
        <p:nvSpPr>
          <p:cNvPr id="6" name="矩形 5"/>
          <p:cNvSpPr/>
          <p:nvPr/>
        </p:nvSpPr>
        <p:spPr>
          <a:xfrm>
            <a:off x="2564130" y="4460875"/>
            <a:ext cx="7322185" cy="7950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Pattern p = Pattern.compile("\\w+");</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4519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6.9.2 Pattern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类和</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Matcher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4" name="Chevron 3"/>
          <p:cNvSpPr/>
          <p:nvPr>
            <p:custDataLst>
              <p:tags r:id="rId1"/>
            </p:custDataLst>
          </p:nvPr>
        </p:nvSpPr>
        <p:spPr>
          <a:xfrm>
            <a:off x="1054100" y="1092200"/>
            <a:ext cx="27374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24778" y="1232159"/>
            <a:ext cx="232346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Pattern类常用方法</a:t>
            </a:r>
          </a:p>
        </p:txBody>
      </p:sp>
      <p:sp>
        <p:nvSpPr>
          <p:cNvPr id="6" name="文本框 5"/>
          <p:cNvSpPr txBox="1"/>
          <p:nvPr/>
        </p:nvSpPr>
        <p:spPr>
          <a:xfrm>
            <a:off x="3791585" y="923925"/>
            <a:ext cx="7573645" cy="101473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除了</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complie()</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方法，Pattern类还提供了其他的方法，其中常用方法如</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表所示。</a:t>
            </a:r>
          </a:p>
        </p:txBody>
      </p:sp>
      <p:graphicFrame>
        <p:nvGraphicFramePr>
          <p:cNvPr id="15" name="表格 14"/>
          <p:cNvGraphicFramePr>
            <a:graphicFrameLocks noGrp="1"/>
          </p:cNvGraphicFramePr>
          <p:nvPr>
            <p:custDataLst>
              <p:tags r:id="rId2"/>
            </p:custDataLst>
          </p:nvPr>
        </p:nvGraphicFramePr>
        <p:xfrm>
          <a:off x="1663372" y="1995964"/>
          <a:ext cx="9208135" cy="4061460"/>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Pattern compile(String re)</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将正则表达式编译为模式</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Matcher matcher(CharSequence input)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根据模式为字符串input创建匹配器。String类实现了CharSequence接口，CharSequence接口可视为String</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boolean matches(String regex, </a:t>
                      </a:r>
                    </a:p>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                CharSequence input)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判断字符串input是否匹配正则表达式regex。该方法适合于只进行一次匹配情况</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pattern()</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返回模式使用的正则表达式</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split(CharSequence input)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根据模式将字符串input分割为字符串数组</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split(CharSequence input,int limit)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根据模式将字符串input分割为字符串数组，同时指定了子串的最大个数为limit</a:t>
                      </a:r>
                    </a:p>
                  </a:txBody>
                  <a:tcPr marL="68580" marR="68580" marT="0" marB="0">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6.9.2 Pattern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类和</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Matcher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4"/>
          <a:stretch>
            <a:fillRect/>
          </a:stretch>
        </p:blipFill>
        <p:spPr>
          <a:xfrm>
            <a:off x="1979930" y="1760220"/>
            <a:ext cx="8053705" cy="4481195"/>
          </a:xfrm>
          <a:prstGeom prst="rect">
            <a:avLst/>
          </a:prstGeom>
        </p:spPr>
      </p:pic>
      <p:sp>
        <p:nvSpPr>
          <p:cNvPr id="5" name="文本框 4"/>
          <p:cNvSpPr txBox="1"/>
          <p:nvPr/>
        </p:nvSpPr>
        <p:spPr>
          <a:xfrm>
            <a:off x="2156460" y="1820545"/>
            <a:ext cx="7877175" cy="4420870"/>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java.util.regex.Matcher;</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import java.util.regex.Pattern;</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Example35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Pattern p1 = Pattern.</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compile</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("a*b");   //根据参数指定的正则表达式创建模式</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Matcher m1 = p1.</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matcher</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("aaaaab");    //获取目标字符串的匹配器</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Matcher m2 = p1.</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matcher</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("aaabbb");    //获取目标字符串的匹配器</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System.out.println(m1.</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matches</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//执行匹配器</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System.out.println(m2.</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matches</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//执行匹配器</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Pattern p2 = Pattern.compile("[/]+");</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str = p2.split("张三//李四/王五//赵六/钱七"); //按模式分割字符串</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for(String s : str){</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System.out.print(s+"\t");</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Chevron 3"/>
          <p:cNvSpPr/>
          <p:nvPr>
            <p:custDataLst>
              <p:tags r:id="rId1"/>
            </p:custDataLst>
          </p:nvPr>
        </p:nvSpPr>
        <p:spPr>
          <a:xfrm>
            <a:off x="1143635" y="962025"/>
            <a:ext cx="21939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641643" y="109626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案例演示</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3584575" y="1018540"/>
            <a:ext cx="7497445" cy="553085"/>
          </a:xfrm>
          <a:prstGeom prst="rect">
            <a:avLst/>
          </a:prstGeom>
          <a:noFill/>
        </p:spPr>
        <p:txBody>
          <a:bodyPr wrap="square" rtlCol="0">
            <a:spAutoFit/>
          </a:bodyPr>
          <a:lstStyle/>
          <a:p>
            <a:pPr algn="l">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rPr>
              <a:t>通过一个案例学习Pattern类常用方法的使用</a:t>
            </a:r>
            <a:r>
              <a:rPr lang="zh-CN" altLang="en-US" sz="2000" dirty="0">
                <a:solidFill>
                  <a:srgbClr val="595959"/>
                </a:solidFill>
                <a:latin typeface="微软雅黑" panose="020B0503020204020204" pitchFamily="34" charset="-122"/>
                <a:ea typeface="微软雅黑" panose="020B0503020204020204" pitchFamily="34" charset="-122"/>
                <a:cs typeface="+mn-ea"/>
              </a:rPr>
              <a:t>，具体代码</a:t>
            </a:r>
            <a:r>
              <a:rPr lang="zh-CN" altLang="zh-CN" sz="2000" dirty="0">
                <a:solidFill>
                  <a:srgbClr val="595959"/>
                </a:solidFill>
                <a:latin typeface="微软雅黑" panose="020B0503020204020204" pitchFamily="34" charset="-122"/>
                <a:ea typeface="微软雅黑" panose="020B0503020204020204" pitchFamily="34" charset="-122"/>
                <a:cs typeface="+mn-ea"/>
              </a:rPr>
              <a:t>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graphicFrame>
        <p:nvGraphicFramePr>
          <p:cNvPr id="5" name="表格 4"/>
          <p:cNvGraphicFramePr>
            <a:graphicFrameLocks noGrp="1"/>
          </p:cNvGraphicFramePr>
          <p:nvPr>
            <p:custDataLst>
              <p:tags r:id="rId1"/>
            </p:custDataLst>
          </p:nvPr>
        </p:nvGraphicFramePr>
        <p:xfrm>
          <a:off x="1644957" y="1366679"/>
          <a:ext cx="9208135" cy="3945255"/>
        </p:xfrm>
        <a:graphic>
          <a:graphicData uri="http://schemas.openxmlformats.org/drawingml/2006/table">
            <a:tbl>
              <a:tblPr>
                <a:tableStyleId>{7DF18680-E054-41AD-8BC1-D1AEF772440D}</a:tableStyleId>
              </a:tblPr>
              <a:tblGrid>
                <a:gridCol w="3587115">
                  <a:extLst>
                    <a:ext uri="{9D8B030D-6E8A-4147-A177-3AD203B41FA5}">
                      <a16:colId xmlns:a16="http://schemas.microsoft.com/office/drawing/2014/main" val="20000"/>
                    </a:ext>
                  </a:extLst>
                </a:gridCol>
                <a:gridCol w="562102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contains(CharSequence cs)</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判断此字符串中是否包含指定的字符序列cs。</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toLowerCase()</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使用默认语言环境的规则将String中的所有字符都转换为小写。</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toUpperCase()</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使用默认语言环境的规则将String中的所有字符都转换为大写。</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String valueOf(int i)</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将int变量i转换成字符串。</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char[] toCharArray()</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将此字符串转换为一个字符数组。</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replace(CharSequence oldstr, CharSequence newstr)</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使用newstr替换原字符串中的oldstr，返回一个新的字符串。</a:t>
                      </a:r>
                    </a:p>
                  </a:txBody>
                  <a:tcPr marL="68580" marR="68580" marT="0" marB="0">
                    <a:solidFill>
                      <a:srgbClr val="F2F2F2"/>
                    </a:solidFill>
                  </a:tcPr>
                </a:tc>
                <a:extLst>
                  <a:ext uri="{0D108BD9-81ED-4DB2-BD59-A6C34878D82A}">
                    <a16:rowId xmlns:a16="http://schemas.microsoft.com/office/drawing/2014/main" val="10006"/>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concat(String str)</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将str连接到当前字符串对象之后。</a:t>
                      </a:r>
                    </a:p>
                  </a:txBody>
                  <a:tcPr marL="68580" marR="68580" marT="0" marB="0">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6.9.2 Pattern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类和</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Matcher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4" name="Chevron 3"/>
          <p:cNvSpPr/>
          <p:nvPr>
            <p:custDataLst>
              <p:tags r:id="rId1"/>
            </p:custDataLst>
          </p:nvPr>
        </p:nvSpPr>
        <p:spPr>
          <a:xfrm>
            <a:off x="982345" y="1092200"/>
            <a:ext cx="200596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5" name="文本框 4"/>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77" name="图片 77"/>
          <p:cNvPicPr>
            <a:picLocks noChangeAspect="1"/>
          </p:cNvPicPr>
          <p:nvPr/>
        </p:nvPicPr>
        <p:blipFill>
          <a:blip r:embed="rId3"/>
          <a:stretch>
            <a:fillRect/>
          </a:stretch>
        </p:blipFill>
        <p:spPr>
          <a:xfrm>
            <a:off x="2783522" y="2439353"/>
            <a:ext cx="6623362" cy="19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58470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6.9.2 Pattern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类和</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Matcher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459865" y="2388870"/>
            <a:ext cx="9531350" cy="1938020"/>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Matcher类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验证</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Pattern定义的模式与字符串是否匹配，因此Matcher实例也称为匹配器。Matcher类的构造方法也是私有的，不能直接创建Macher实例，只能通过</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Pattern.matcher()</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方法获取该类的实例，多个Matcher对象可以使用同一Pattern对象。</a:t>
            </a:r>
          </a:p>
        </p:txBody>
      </p:sp>
      <p:sp>
        <p:nvSpPr>
          <p:cNvPr id="3" name="圆角矩形 2"/>
          <p:cNvSpPr/>
          <p:nvPr/>
        </p:nvSpPr>
        <p:spPr>
          <a:xfrm>
            <a:off x="1143635" y="1494155"/>
            <a:ext cx="2294255" cy="5759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 Matcher类</a:t>
            </a:r>
            <a:endParaRPr lang="zh-CN" altLang="en-US"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4519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6.9.2 Pattern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类和</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Matcher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4" name="Chevron 3"/>
          <p:cNvSpPr/>
          <p:nvPr>
            <p:custDataLst>
              <p:tags r:id="rId1"/>
            </p:custDataLst>
          </p:nvPr>
        </p:nvSpPr>
        <p:spPr>
          <a:xfrm>
            <a:off x="1054100" y="1092200"/>
            <a:ext cx="273748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24778" y="1232159"/>
            <a:ext cx="245745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Matcher类常用方法</a:t>
            </a:r>
          </a:p>
        </p:txBody>
      </p:sp>
      <p:sp>
        <p:nvSpPr>
          <p:cNvPr id="6" name="文本框 5"/>
          <p:cNvSpPr txBox="1"/>
          <p:nvPr/>
        </p:nvSpPr>
        <p:spPr>
          <a:xfrm>
            <a:off x="3791585" y="1067435"/>
            <a:ext cx="7573645" cy="553085"/>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Matcher类</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常用方法如</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表所示。</a:t>
            </a:r>
          </a:p>
        </p:txBody>
      </p:sp>
      <p:graphicFrame>
        <p:nvGraphicFramePr>
          <p:cNvPr id="15" name="表格 14"/>
          <p:cNvGraphicFramePr>
            <a:graphicFrameLocks noGrp="1"/>
          </p:cNvGraphicFramePr>
          <p:nvPr>
            <p:custDataLst>
              <p:tags r:id="rId2"/>
            </p:custDataLst>
          </p:nvPr>
        </p:nvGraphicFramePr>
        <p:xfrm>
          <a:off x="1663372" y="1995964"/>
          <a:ext cx="9208135" cy="3496310"/>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Pattern pattern()</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返回匹配器的模式</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Matcher usePattern(Pattern p)</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返回匹配器的模式为p</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Matcher reset()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重设匹配器到初始状态</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Matcher reset(CharSequence input)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重设匹配器到初始状态，并使用input为目标字符串</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find()</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在目标字符串中查找下一个匹配字符串，找到返回true</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start()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正则表达式所匹配的字符串在整个字符串中第一次出现的索引</a:t>
                      </a:r>
                    </a:p>
                  </a:txBody>
                  <a:tcPr marL="68580" marR="68580" marT="0" marB="0">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45198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6.9.2 Pattern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类和</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Matcher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graphicFrame>
        <p:nvGraphicFramePr>
          <p:cNvPr id="15" name="表格 14"/>
          <p:cNvGraphicFramePr>
            <a:graphicFrameLocks noGrp="1"/>
          </p:cNvGraphicFramePr>
          <p:nvPr>
            <p:custDataLst>
              <p:tags r:id="rId1"/>
            </p:custDataLst>
          </p:nvPr>
        </p:nvGraphicFramePr>
        <p:xfrm>
          <a:off x="1663372" y="1063149"/>
          <a:ext cx="9208135" cy="5358130"/>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end()</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正则表达式所匹配的字符串在整个字符串中最后一次出现的索引</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group()</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返回匹配到的子字符串</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group(int i)</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返回上一次匹配的子串中与第i个组相匹配的那个子串。正则表达式中以一对圆括号括起来的部分称为组</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matcher()</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对整个字符串进行匹配，只有整个字符串都匹配了才返回true</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lookingAt()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从目标字符串的第一个字符开始匹配，有匹配成功的返回true，否则返回false</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replaceAll(String s)</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将目标字符串中与模式相匹配的全部子串替换为s并返回替换后的字符串</a:t>
                      </a:r>
                    </a:p>
                  </a:txBody>
                  <a:tcPr marL="68580" marR="68580" marT="0" marB="0">
                    <a:solidFill>
                      <a:srgbClr val="F2F2F2"/>
                    </a:solidFill>
                  </a:tcPr>
                </a:tc>
                <a:extLst>
                  <a:ext uri="{0D108BD9-81ED-4DB2-BD59-A6C34878D82A}">
                    <a16:rowId xmlns:a16="http://schemas.microsoft.com/office/drawing/2014/main" val="10006"/>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replaceFirst(String s)</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将目标字符串中与模式相匹配的首个子串替换为s并返回替换后的字符串</a:t>
                      </a:r>
                    </a:p>
                  </a:txBody>
                  <a:tcPr marL="68580" marR="68580" marT="0" marB="0">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6.9.2 Pattern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类和</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Matcher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4" name="Chevron 3"/>
          <p:cNvSpPr/>
          <p:nvPr>
            <p:custDataLst>
              <p:tags r:id="rId1"/>
            </p:custDataLst>
          </p:nvPr>
        </p:nvSpPr>
        <p:spPr>
          <a:xfrm>
            <a:off x="1143635" y="1033780"/>
            <a:ext cx="15411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42558" y="117373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案例演示</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5"/>
          <p:cNvSpPr txBox="1"/>
          <p:nvPr/>
        </p:nvSpPr>
        <p:spPr>
          <a:xfrm>
            <a:off x="2820670" y="1019175"/>
            <a:ext cx="8462645" cy="553085"/>
          </a:xfrm>
          <a:prstGeom prst="rect">
            <a:avLst/>
          </a:prstGeom>
          <a:noFill/>
        </p:spPr>
        <p:txBody>
          <a:bodyPr wrap="square" rtlCol="0">
            <a:spAutoFit/>
          </a:bodyPr>
          <a:lstStyle/>
          <a:p>
            <a:pPr algn="l">
              <a:lnSpc>
                <a:spcPct val="150000"/>
              </a:lnSpc>
              <a:buClrTx/>
              <a:buSzTx/>
              <a:buNone/>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下面通过一个案例学习Matcher类常用方法的使用，</a:t>
            </a:r>
            <a:r>
              <a:rPr lang="zh-CN" altLang="en-US" sz="2000" dirty="0">
                <a:solidFill>
                  <a:srgbClr val="595959"/>
                </a:solidFill>
                <a:latin typeface="微软雅黑" panose="020B0503020204020204" pitchFamily="34" charset="-122"/>
                <a:ea typeface="微软雅黑" panose="020B0503020204020204" pitchFamily="34" charset="-122"/>
                <a:cs typeface="+mn-ea"/>
              </a:rPr>
              <a:t>具体步骤</a:t>
            </a:r>
            <a:r>
              <a:rPr lang="zh-CN" altLang="zh-CN" sz="2000" dirty="0">
                <a:solidFill>
                  <a:srgbClr val="595959"/>
                </a:solidFill>
                <a:latin typeface="微软雅黑" panose="020B0503020204020204" pitchFamily="34" charset="-122"/>
                <a:ea typeface="微软雅黑" panose="020B0503020204020204" pitchFamily="34" charset="-122"/>
                <a:cs typeface="+mn-ea"/>
              </a:rPr>
              <a:t>如下所示。</a:t>
            </a:r>
          </a:p>
        </p:txBody>
      </p:sp>
      <p:pic>
        <p:nvPicPr>
          <p:cNvPr id="7" name="图片 6"/>
          <p:cNvPicPr>
            <a:picLocks noChangeAspect="1"/>
          </p:cNvPicPr>
          <p:nvPr/>
        </p:nvPicPr>
        <p:blipFill>
          <a:blip r:embed="rId4"/>
          <a:stretch>
            <a:fillRect/>
          </a:stretch>
        </p:blipFill>
        <p:spPr>
          <a:xfrm>
            <a:off x="1850390" y="2778125"/>
            <a:ext cx="8352155" cy="3613150"/>
          </a:xfrm>
          <a:prstGeom prst="rect">
            <a:avLst/>
          </a:prstGeom>
        </p:spPr>
      </p:pic>
      <p:sp>
        <p:nvSpPr>
          <p:cNvPr id="8" name="矩形 7"/>
          <p:cNvSpPr/>
          <p:nvPr/>
        </p:nvSpPr>
        <p:spPr>
          <a:xfrm>
            <a:off x="1987550" y="2782570"/>
            <a:ext cx="8214360" cy="3608705"/>
          </a:xfrm>
          <a:prstGeom prst="rect">
            <a:avLst/>
          </a:prstGeom>
        </p:spPr>
        <p:txBody>
          <a:bodyPr wrap="square">
            <a:spAutoFit/>
          </a:bodyPr>
          <a:lstStyle/>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public static void main(String[] args) {</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Pattern p=Pattern.compile("\\d+");</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Matcher m=p.matcher("22bb23");</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System.out.println("字符串是否匹配:"+ m.matches());  </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Matcher m2=p.matcher("2223");</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System.out.println("字符串2223与模式p是否匹配:"+ m2.</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matches()</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System.out.println("字符串22bb23与模式p的匹配结果:"+ m.lookingAt());</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Matcher m3=p.matcher("aa2223");</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System.out.println("字符串22bb23与模式p的匹配结果:"+m3.</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lookingAt()</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System.out.println("字符串22bb23与模式p是否存在下一个匹配结果:m.find());</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m3.find();//返回true</a:t>
            </a: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System.out.println("字符串aa2223与模式p是否存在在下一个匹配结果m3.</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find()</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a:p>
            <a:pPr indent="0"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p:cNvSpPr txBox="1"/>
          <p:nvPr/>
        </p:nvSpPr>
        <p:spPr>
          <a:xfrm>
            <a:off x="1143000" y="1928495"/>
            <a:ext cx="5951855"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步骤一：</a:t>
            </a:r>
            <a:r>
              <a:rPr lang="zh-CN" sz="1800" dirty="0">
                <a:solidFill>
                  <a:srgbClr val="595959"/>
                </a:solidFill>
                <a:latin typeface="微软雅黑" panose="020B0503020204020204" pitchFamily="34" charset="-122"/>
                <a:ea typeface="微软雅黑" panose="020B0503020204020204" pitchFamily="34" charset="-122"/>
                <a:cs typeface="+mn-ea"/>
              </a:rPr>
              <a:t>定义</a:t>
            </a:r>
            <a:r>
              <a:rPr lang="en-US" altLang="zh-CN" sz="1800" dirty="0">
                <a:solidFill>
                  <a:srgbClr val="595959"/>
                </a:solidFill>
                <a:latin typeface="微软雅黑" panose="020B0503020204020204" pitchFamily="34" charset="-122"/>
                <a:ea typeface="微软雅黑" panose="020B0503020204020204" pitchFamily="34" charset="-122"/>
                <a:cs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rPr>
              <a:t>方法</a:t>
            </a:r>
            <a:r>
              <a:rPr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6.9.2 Pattern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类和</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Matcher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3"/>
          <a:stretch>
            <a:fillRect/>
          </a:stretch>
        </p:blipFill>
        <p:spPr>
          <a:xfrm>
            <a:off x="1515745" y="2192020"/>
            <a:ext cx="9159240" cy="3575050"/>
          </a:xfrm>
          <a:prstGeom prst="rect">
            <a:avLst/>
          </a:prstGeom>
        </p:spPr>
      </p:pic>
      <p:sp>
        <p:nvSpPr>
          <p:cNvPr id="5" name="文本框 4"/>
          <p:cNvSpPr txBox="1"/>
          <p:nvPr/>
        </p:nvSpPr>
        <p:spPr>
          <a:xfrm>
            <a:off x="1515745" y="2192020"/>
            <a:ext cx="9158605" cy="3338195"/>
          </a:xfrm>
          <a:prstGeom prst="rect">
            <a:avLst/>
          </a:prstGeom>
          <a:noFill/>
          <a:ln w="9525">
            <a:noFill/>
          </a:ln>
        </p:spPr>
        <p:txBody>
          <a:bodyPr wrap="square">
            <a:spAutoFit/>
          </a:bodyPr>
          <a:lstStyle/>
          <a:p>
            <a:pPr lvl="1" indent="0" fontAlgn="auto">
              <a:lnSpc>
                <a:spcPct val="110000"/>
              </a:lnSpc>
            </a:pPr>
            <a:endPar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152400" lvl="0" indent="0" fontAlgn="auto">
              <a:lnSpc>
                <a:spcPct val="110000"/>
              </a:lnSpc>
              <a:buNone/>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Matcher m4=p.matcher("aabb");</a:t>
            </a:r>
          </a:p>
          <a:p>
            <a:pPr marL="152400" lvl="0" indent="0" fontAlgn="auto">
              <a:lnSpc>
                <a:spcPct val="110000"/>
              </a:lnSpc>
              <a:buNone/>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System.out.println("字符串aabb与模式p是否存在下一个匹配结果："+ m4.find());</a:t>
            </a:r>
          </a:p>
          <a:p>
            <a:pPr marL="152400" lvl="0" indent="0" fontAlgn="auto">
              <a:lnSpc>
                <a:spcPct val="110000"/>
              </a:lnSpc>
              <a:buNone/>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Matcher m1=p.matcher("aaa2223bb");</a:t>
            </a:r>
          </a:p>
          <a:p>
            <a:pPr marL="152400" lvl="0" indent="0" fontAlgn="auto">
              <a:lnSpc>
                <a:spcPct val="110000"/>
              </a:lnSpc>
              <a:buNone/>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m1.find();//匹配2223</a:t>
            </a:r>
          </a:p>
          <a:p>
            <a:pPr marL="152400" lvl="0" indent="0" fontAlgn="auto">
              <a:lnSpc>
                <a:spcPct val="110000"/>
              </a:lnSpc>
              <a:buNone/>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System.out.println("模式p与字符串aaa2223bb的匹配的起始索引:"+  m1.</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start()</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marL="152400" lvl="0" indent="0" fontAlgn="auto">
              <a:lnSpc>
                <a:spcPct val="110000"/>
              </a:lnSpc>
              <a:buNone/>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System.out.println("模式p与字符串aaa2223bb的最后一个字符匹配后的偏移量"+  m1.</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end()</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marL="152400" lvl="0" indent="0" fontAlgn="auto">
              <a:lnSpc>
                <a:spcPct val="110000"/>
              </a:lnSpc>
              <a:buNone/>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System.out.println("模式p与字符串aaa2223bb的匹配到的子字符串:"+  m1.</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group()</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marL="152400" lvl="0" indent="0" fontAlgn="auto">
              <a:lnSpc>
                <a:spcPct val="110000"/>
              </a:lnSpc>
              <a:buNone/>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Pattern p2 = Pattern.compile("[/]+");</a:t>
            </a:r>
          </a:p>
          <a:p>
            <a:pPr marL="152400" lvl="0" indent="0" fontAlgn="auto">
              <a:lnSpc>
                <a:spcPct val="110000"/>
              </a:lnSpc>
              <a:buNone/>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Matcher m5 = p2.matcher("张三/李四//王五///赵六");</a:t>
            </a:r>
          </a:p>
          <a:p>
            <a:pPr marL="152400" lvl="0" indent="0" fontAlgn="auto">
              <a:lnSpc>
                <a:spcPct val="110000"/>
              </a:lnSpc>
              <a:buNone/>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System.out.println("将字符串张三/李四//王五///赵六中的/全部替换为|:"+ m5.</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replaceAll("|")</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marL="152400" lvl="0" indent="0" fontAlgn="auto">
              <a:lnSpc>
                <a:spcPct val="110000"/>
              </a:lnSpc>
              <a:buNone/>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System.out.println("将字符串张三/李四//王五///赵六中的首个/替换为|:"+ m5.</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replaceFirst("|")</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p:cNvSpPr txBox="1"/>
          <p:nvPr/>
        </p:nvSpPr>
        <p:spPr>
          <a:xfrm>
            <a:off x="1143000" y="1354455"/>
            <a:ext cx="8644890" cy="506730"/>
          </a:xfrm>
          <a:prstGeom prst="rect">
            <a:avLst/>
          </a:prstGeom>
          <a:noFill/>
        </p:spPr>
        <p:txBody>
          <a:bodyPr wrap="square" rtlCol="0">
            <a:spAutoFit/>
          </a:bodyPr>
          <a:lstStyle/>
          <a:p>
            <a:pPr algn="l" fontAlgn="auto">
              <a:lnSpc>
                <a:spcPct val="150000"/>
              </a:lnSpc>
            </a:pPr>
            <a:r>
              <a:rPr lang="zh-CN" sz="1800" dirty="0">
                <a:solidFill>
                  <a:srgbClr val="1369B2"/>
                </a:solidFill>
                <a:latin typeface="微软雅黑" panose="020B0503020204020204" pitchFamily="34" charset="-122"/>
                <a:ea typeface="微软雅黑" panose="020B0503020204020204" pitchFamily="34" charset="-122"/>
                <a:cs typeface="+mn-ea"/>
              </a:rPr>
              <a:t>步骤二：</a:t>
            </a:r>
            <a:r>
              <a:rPr lang="zh-CN" sz="1800" dirty="0">
                <a:solidFill>
                  <a:srgbClr val="595959"/>
                </a:solidFill>
                <a:latin typeface="微软雅黑" panose="020B0503020204020204" pitchFamily="34" charset="-122"/>
                <a:ea typeface="微软雅黑" panose="020B0503020204020204" pitchFamily="34" charset="-122"/>
                <a:cs typeface="+mn-ea"/>
              </a:rPr>
              <a:t>在</a:t>
            </a:r>
            <a:r>
              <a:rPr lang="en-US" altLang="zh-CN" sz="1800" dirty="0">
                <a:solidFill>
                  <a:srgbClr val="595959"/>
                </a:solidFill>
                <a:latin typeface="微软雅黑" panose="020B0503020204020204" pitchFamily="34" charset="-122"/>
                <a:ea typeface="微软雅黑" panose="020B0503020204020204" pitchFamily="34" charset="-122"/>
                <a:cs typeface="+mn-ea"/>
              </a:rPr>
              <a:t>main()</a:t>
            </a:r>
            <a:r>
              <a:rPr lang="zh-CN" altLang="en-US" sz="1800" dirty="0">
                <a:solidFill>
                  <a:srgbClr val="595959"/>
                </a:solidFill>
                <a:latin typeface="微软雅黑" panose="020B0503020204020204" pitchFamily="34" charset="-122"/>
                <a:ea typeface="微软雅黑" panose="020B0503020204020204" pitchFamily="34" charset="-122"/>
                <a:cs typeface="+mn-ea"/>
              </a:rPr>
              <a:t>方法中添加</a:t>
            </a:r>
            <a:r>
              <a:rPr lang="zh-CN"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Matcher类的其他常用方法</a:t>
            </a:r>
            <a:r>
              <a:rPr sz="18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en-US" sz="18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18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6.9.2 Pattern</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类和</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Matcher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78" name="图片 78"/>
          <p:cNvPicPr>
            <a:picLocks noChangeAspect="1"/>
          </p:cNvPicPr>
          <p:nvPr/>
        </p:nvPicPr>
        <p:blipFill>
          <a:blip r:embed="rId3"/>
          <a:stretch>
            <a:fillRect/>
          </a:stretch>
        </p:blipFill>
        <p:spPr>
          <a:xfrm>
            <a:off x="3189287" y="1937703"/>
            <a:ext cx="5812217" cy="3600000"/>
          </a:xfrm>
          <a:prstGeom prst="rect">
            <a:avLst/>
          </a:prstGeom>
        </p:spPr>
      </p:pic>
      <p:sp>
        <p:nvSpPr>
          <p:cNvPr id="3"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34874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  </a:t>
            </a:r>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8" name="文本框 7"/>
          <p:cNvSpPr txBox="1"/>
          <p:nvPr/>
        </p:nvSpPr>
        <p:spPr>
          <a:xfrm>
            <a:off x="350901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6.9.3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类对正则表达式的支持</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583430" cy="1967230"/>
            <a:chOff x="8472" y="5316"/>
            <a:chExt cx="7218" cy="3098"/>
          </a:xfrm>
        </p:grpSpPr>
        <p:sp>
          <p:nvSpPr>
            <p:cNvPr id="15" name="TextBox 35"/>
            <p:cNvSpPr txBox="1">
              <a:spLocks noChangeArrowheads="1"/>
            </p:cNvSpPr>
            <p:nvPr/>
          </p:nvSpPr>
          <p:spPr bwMode="auto">
            <a:xfrm>
              <a:off x="9159" y="5316"/>
              <a:ext cx="6531" cy="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熟悉</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String类对正则表达式的支持</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，能够使用String类判断字符串与自定义的模式是否匹配、拆分字符串、替换字符串</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6.9.3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类对正则表达式的支持</a:t>
            </a:r>
          </a:p>
        </p:txBody>
      </p:sp>
      <p:sp>
        <p:nvSpPr>
          <p:cNvPr id="100" name="文本框 99"/>
          <p:cNvSpPr txBox="1"/>
          <p:nvPr/>
        </p:nvSpPr>
        <p:spPr>
          <a:xfrm>
            <a:off x="1143635" y="1142365"/>
            <a:ext cx="7133590" cy="460375"/>
          </a:xfrm>
          <a:prstGeom prst="rect">
            <a:avLst/>
          </a:prstGeom>
          <a:noFill/>
          <a:ln w="9525">
            <a:noFill/>
          </a:ln>
        </p:spPr>
        <p:txBody>
          <a:bodyPr wrap="square">
            <a:spAutoFit/>
          </a:bodyPr>
          <a:lstStyle/>
          <a:p>
            <a:pPr indent="0" fontAlgn="auto">
              <a:lnSpc>
                <a:spcPct val="120000"/>
              </a:lnSpc>
            </a:pP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类提供了</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3</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个支持正则表达式操作的方法，如下表所示。</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5" name="表格 14"/>
          <p:cNvGraphicFramePr>
            <a:graphicFrameLocks noGrp="1"/>
          </p:cNvGraphicFramePr>
          <p:nvPr>
            <p:custDataLst>
              <p:tags r:id="rId1"/>
            </p:custDataLst>
          </p:nvPr>
        </p:nvGraphicFramePr>
        <p:xfrm>
          <a:off x="1663372" y="2550319"/>
          <a:ext cx="9208135" cy="1866900"/>
        </p:xfrm>
        <a:graphic>
          <a:graphicData uri="http://schemas.openxmlformats.org/drawingml/2006/table">
            <a:tbl>
              <a:tblPr>
                <a:tableStyleId>{7DF18680-E054-41AD-8BC1-D1AEF772440D}</a:tableStyleId>
              </a:tblPr>
              <a:tblGrid>
                <a:gridCol w="4993640">
                  <a:extLst>
                    <a:ext uri="{9D8B030D-6E8A-4147-A177-3AD203B41FA5}">
                      <a16:colId xmlns:a16="http://schemas.microsoft.com/office/drawing/2014/main" val="20000"/>
                    </a:ext>
                  </a:extLst>
                </a:gridCol>
                <a:gridCol w="421449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matches(String regex)</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匹配字符串regex</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replaceAll(String regex, String replacement)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使用字符串replacement替换regex</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split(String regex)</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拆分字符串</a:t>
                      </a:r>
                    </a:p>
                  </a:txBody>
                  <a:tcPr marL="68580" marR="68580" marT="0" marB="0">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6.9.3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类对正则表达式的支持</a:t>
            </a:r>
          </a:p>
        </p:txBody>
      </p:sp>
      <p:pic>
        <p:nvPicPr>
          <p:cNvPr id="2" name="图片 1"/>
          <p:cNvPicPr>
            <a:picLocks noChangeAspect="1"/>
          </p:cNvPicPr>
          <p:nvPr/>
        </p:nvPicPr>
        <p:blipFill>
          <a:blip r:embed="rId4"/>
          <a:stretch>
            <a:fillRect/>
          </a:stretch>
        </p:blipFill>
        <p:spPr>
          <a:xfrm>
            <a:off x="2865755" y="1907540"/>
            <a:ext cx="6457315" cy="3721735"/>
          </a:xfrm>
          <a:prstGeom prst="rect">
            <a:avLst/>
          </a:prstGeom>
        </p:spPr>
      </p:pic>
      <p:sp>
        <p:nvSpPr>
          <p:cNvPr id="5" name="文本框 4"/>
          <p:cNvSpPr txBox="1"/>
          <p:nvPr/>
        </p:nvSpPr>
        <p:spPr>
          <a:xfrm>
            <a:off x="2995295" y="1964055"/>
            <a:ext cx="6198870" cy="3608705"/>
          </a:xfrm>
          <a:prstGeom prst="rect">
            <a:avLst/>
          </a:prstGeom>
          <a:noFill/>
          <a:ln w="9525">
            <a:noFill/>
          </a:ln>
        </p:spPr>
        <p:txBody>
          <a:bodyPr wrap="square">
            <a:spAutoFit/>
          </a:bodyPr>
          <a:lstStyle/>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Example37{</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str = "A1B22DDS34DSJ9D".</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replaceAll</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("\\d+","_");</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System.out.println("字符串替换后为："+str);</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boolean te = "321123as1".</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matches</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System.out.println("字符串是否匹配："+te);</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s="SDS45d4DD4dDS88D".</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split</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System.out.print("字符串拆分后为：");</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for(int i=0;i&lt;s.length;i++){</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System.out.print(s[i]+"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4" name="Chevron 3"/>
          <p:cNvSpPr/>
          <p:nvPr>
            <p:custDataLst>
              <p:tags r:id="rId1"/>
            </p:custDataLst>
          </p:nvPr>
        </p:nvSpPr>
        <p:spPr>
          <a:xfrm>
            <a:off x="1143635" y="962025"/>
            <a:ext cx="15411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342558" y="110198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案例演示</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9" name="文本框 8"/>
          <p:cNvSpPr txBox="1"/>
          <p:nvPr/>
        </p:nvSpPr>
        <p:spPr>
          <a:xfrm>
            <a:off x="2820670" y="947420"/>
            <a:ext cx="8462645" cy="1014730"/>
          </a:xfrm>
          <a:prstGeom prst="rect">
            <a:avLst/>
          </a:prstGeom>
          <a:noFill/>
        </p:spPr>
        <p:txBody>
          <a:bodyPr wrap="square" rtlCol="0">
            <a:spAutoFit/>
          </a:bodyPr>
          <a:lstStyle/>
          <a:p>
            <a:pPr algn="l">
              <a:lnSpc>
                <a:spcPct val="150000"/>
              </a:lnSpc>
              <a:buClrTx/>
              <a:buSzTx/>
              <a:buNone/>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下面通过一个案例演示</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String</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支持正则表达式操作的方法的使用，</a:t>
            </a:r>
            <a:r>
              <a:rPr lang="zh-CN" altLang="en-US" sz="2000" dirty="0">
                <a:solidFill>
                  <a:srgbClr val="595959"/>
                </a:solidFill>
                <a:latin typeface="微软雅黑" panose="020B0503020204020204" pitchFamily="34" charset="-122"/>
                <a:ea typeface="微软雅黑" panose="020B0503020204020204" pitchFamily="34" charset="-122"/>
                <a:cs typeface="+mn-ea"/>
              </a:rPr>
              <a:t>具体代码</a:t>
            </a:r>
            <a:r>
              <a:rPr lang="zh-CN" altLang="zh-CN" sz="2000" dirty="0">
                <a:solidFill>
                  <a:srgbClr val="595959"/>
                </a:solidFill>
                <a:latin typeface="微软雅黑" panose="020B0503020204020204" pitchFamily="34" charset="-122"/>
                <a:ea typeface="微软雅黑" panose="020B0503020204020204" pitchFamily="34" charset="-122"/>
                <a:cs typeface="+mn-ea"/>
              </a:rPr>
              <a:t>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graphicFrame>
        <p:nvGraphicFramePr>
          <p:cNvPr id="5" name="表格 4"/>
          <p:cNvGraphicFramePr>
            <a:graphicFrameLocks noGrp="1"/>
          </p:cNvGraphicFramePr>
          <p:nvPr>
            <p:custDataLst>
              <p:tags r:id="rId1"/>
            </p:custDataLst>
          </p:nvPr>
        </p:nvGraphicFramePr>
        <p:xfrm>
          <a:off x="1644957" y="1826419"/>
          <a:ext cx="9208135" cy="2880995"/>
        </p:xfrm>
        <a:graphic>
          <a:graphicData uri="http://schemas.openxmlformats.org/drawingml/2006/table">
            <a:tbl>
              <a:tblPr>
                <a:tableStyleId>{7DF18680-E054-41AD-8BC1-D1AEF772440D}</a:tableStyleId>
              </a:tblPr>
              <a:tblGrid>
                <a:gridCol w="3587115">
                  <a:extLst>
                    <a:ext uri="{9D8B030D-6E8A-4147-A177-3AD203B41FA5}">
                      <a16:colId xmlns:a16="http://schemas.microsoft.com/office/drawing/2014/main" val="20000"/>
                    </a:ext>
                  </a:extLst>
                </a:gridCol>
                <a:gridCol w="562102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split(String regex)</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根据参数regex将原来的字符串分割为若干个子字符串。</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substring(int beginIndex)</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返回一个新字符串，它包含从指定的beginIndex处开始，直到此字符串末尾的所有字符。</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substring(int beginIndex, int endIndex) </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返回一个新字符串，它包含从指定的beginIndex处开始，直到索引endIndex-1处的所有字符。</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trim() </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去除了原字符串首尾的空格。</a:t>
                      </a:r>
                    </a:p>
                  </a:txBody>
                  <a:tcPr marL="68580" marR="68580" marT="0" marB="0">
                    <a:solidFill>
                      <a:srgbClr val="F2F2F2"/>
                    </a:solidFill>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35" y="266700"/>
            <a:ext cx="498284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6.9.3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类对正则表达式的支持</a:t>
            </a:r>
          </a:p>
        </p:txBody>
      </p:sp>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396533" y="1232159"/>
            <a:ext cx="134874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  </a:t>
            </a:r>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
        <p:nvSpPr>
          <p:cNvPr id="11" name="文本框 10"/>
          <p:cNvSpPr txBox="1"/>
          <p:nvPr/>
        </p:nvSpPr>
        <p:spPr>
          <a:xfrm>
            <a:off x="1143635" y="5116830"/>
            <a:ext cx="10052685" cy="1014730"/>
          </a:xfrm>
          <a:prstGeom prst="rect">
            <a:avLst/>
          </a:prstGeom>
          <a:noFill/>
        </p:spPr>
        <p:txBody>
          <a:bodyPr wrap="square" rtlCol="0">
            <a:spAutoFit/>
          </a:bodyPr>
          <a:lstStyle/>
          <a:p>
            <a:pPr algn="l" fontAlgn="auto">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cs typeface="+mn-ea"/>
              </a:rPr>
              <a:t>注意：</a:t>
            </a:r>
            <a:r>
              <a:rPr altLang="zh-CN" sz="2000" dirty="0">
                <a:solidFill>
                  <a:srgbClr val="FF0000"/>
                </a:solidFill>
                <a:latin typeface="微软雅黑" panose="020B0503020204020204" pitchFamily="34" charset="-122"/>
                <a:ea typeface="微软雅黑" panose="020B0503020204020204" pitchFamily="34" charset="-122"/>
                <a:cs typeface="+mn-ea"/>
              </a:rPr>
              <a:t>String类matches(String regex)方法的调用同Pattern类和Matcher类中该方法调用一样，必须匹配所有的字符串才返回true，否则返回false</a:t>
            </a:r>
            <a:r>
              <a:rPr lang="zh-CN" altLang="zh-CN" sz="2000" dirty="0">
                <a:solidFill>
                  <a:srgbClr val="FF0000"/>
                </a:solidFill>
                <a:latin typeface="微软雅黑" panose="020B0503020204020204" pitchFamily="34" charset="-122"/>
                <a:ea typeface="微软雅黑" panose="020B0503020204020204" pitchFamily="34" charset="-122"/>
                <a:cs typeface="+mn-ea"/>
              </a:rPr>
              <a:t>。</a:t>
            </a:r>
          </a:p>
        </p:txBody>
      </p:sp>
      <p:pic>
        <p:nvPicPr>
          <p:cNvPr id="79" name="图片 79"/>
          <p:cNvPicPr>
            <a:picLocks noChangeAspect="1"/>
          </p:cNvPicPr>
          <p:nvPr/>
        </p:nvPicPr>
        <p:blipFill>
          <a:blip r:embed="rId3"/>
          <a:stretch>
            <a:fillRect/>
          </a:stretch>
        </p:blipFill>
        <p:spPr>
          <a:xfrm>
            <a:off x="2901632" y="2367598"/>
            <a:ext cx="6494972" cy="21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35"/>
          <p:cNvSpPr txBox="1">
            <a:spLocks noChangeArrowheads="1"/>
          </p:cNvSpPr>
          <p:nvPr/>
        </p:nvSpPr>
        <p:spPr bwMode="auto">
          <a:xfrm>
            <a:off x="1198245" y="2142490"/>
            <a:ext cx="9793605" cy="344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457200" algn="just">
              <a:lnSpc>
                <a:spcPct val="150000"/>
              </a:lnSpc>
            </a:pPr>
            <a:r>
              <a:rPr altLang="zh-CN" sz="1800" dirty="0">
                <a:solidFill>
                  <a:srgbClr val="595959"/>
                </a:solidFill>
                <a:latin typeface="微软雅黑" panose="020B0503020204020204" pitchFamily="34" charset="-122"/>
                <a:ea typeface="微软雅黑" panose="020B0503020204020204" pitchFamily="34" charset="-122"/>
                <a:sym typeface="+mn-ea"/>
              </a:rPr>
              <a:t>本章详细介绍了Java API的基础知识。首先从</a:t>
            </a:r>
            <a:r>
              <a:rPr altLang="zh-CN" sz="1800" dirty="0">
                <a:solidFill>
                  <a:srgbClr val="1369B2"/>
                </a:solidFill>
                <a:latin typeface="微软雅黑" panose="020B0503020204020204" pitchFamily="34" charset="-122"/>
                <a:ea typeface="微软雅黑" panose="020B0503020204020204" pitchFamily="34" charset="-122"/>
                <a:sym typeface="+mn-ea"/>
              </a:rPr>
              <a:t>String类</a:t>
            </a:r>
            <a:r>
              <a:rPr altLang="zh-CN" sz="1800" dirty="0">
                <a:solidFill>
                  <a:srgbClr val="595959"/>
                </a:solidFill>
                <a:latin typeface="微软雅黑" panose="020B0503020204020204" pitchFamily="34" charset="-122"/>
                <a:ea typeface="微软雅黑" panose="020B0503020204020204" pitchFamily="34" charset="-122"/>
                <a:sym typeface="+mn-ea"/>
              </a:rPr>
              <a:t>、</a:t>
            </a:r>
            <a:r>
              <a:rPr altLang="zh-CN" sz="1800" dirty="0">
                <a:solidFill>
                  <a:srgbClr val="1369B2"/>
                </a:solidFill>
                <a:latin typeface="微软雅黑" panose="020B0503020204020204" pitchFamily="34" charset="-122"/>
                <a:ea typeface="微软雅黑" panose="020B0503020204020204" pitchFamily="34" charset="-122"/>
                <a:sym typeface="+mn-ea"/>
              </a:rPr>
              <a:t>StringBuffer类</a:t>
            </a:r>
            <a:r>
              <a:rPr altLang="zh-CN" sz="1800" dirty="0">
                <a:solidFill>
                  <a:srgbClr val="595959"/>
                </a:solidFill>
                <a:latin typeface="微软雅黑" panose="020B0503020204020204" pitchFamily="34" charset="-122"/>
                <a:ea typeface="微软雅黑" panose="020B0503020204020204" pitchFamily="34" charset="-122"/>
                <a:sym typeface="+mn-ea"/>
              </a:rPr>
              <a:t>的使用上介绍了字符串类，然后介绍了String类、StringBuffer类和StringBuilder类的区别；其次介绍了</a:t>
            </a:r>
            <a:r>
              <a:rPr altLang="zh-CN" sz="1800" dirty="0">
                <a:solidFill>
                  <a:srgbClr val="1369B2"/>
                </a:solidFill>
                <a:latin typeface="微软雅黑" panose="020B0503020204020204" pitchFamily="34" charset="-122"/>
                <a:ea typeface="微软雅黑" panose="020B0503020204020204" pitchFamily="34" charset="-122"/>
                <a:sym typeface="+mn-ea"/>
              </a:rPr>
              <a:t>System类</a:t>
            </a:r>
            <a:r>
              <a:rPr altLang="zh-CN" sz="1800" dirty="0">
                <a:solidFill>
                  <a:srgbClr val="595959"/>
                </a:solidFill>
                <a:latin typeface="微软雅黑" panose="020B0503020204020204" pitchFamily="34" charset="-122"/>
                <a:ea typeface="微软雅黑" panose="020B0503020204020204" pitchFamily="34" charset="-122"/>
                <a:sym typeface="+mn-ea"/>
              </a:rPr>
              <a:t>和</a:t>
            </a:r>
            <a:r>
              <a:rPr altLang="zh-CN" sz="1800" dirty="0">
                <a:solidFill>
                  <a:srgbClr val="1369B2"/>
                </a:solidFill>
                <a:latin typeface="微软雅黑" panose="020B0503020204020204" pitchFamily="34" charset="-122"/>
                <a:ea typeface="微软雅黑" panose="020B0503020204020204" pitchFamily="34" charset="-122"/>
                <a:sym typeface="+mn-ea"/>
              </a:rPr>
              <a:t>Runtime类</a:t>
            </a:r>
            <a:r>
              <a:rPr altLang="zh-CN" sz="1800" dirty="0">
                <a:solidFill>
                  <a:srgbClr val="595959"/>
                </a:solidFill>
                <a:latin typeface="微软雅黑" panose="020B0503020204020204" pitchFamily="34" charset="-122"/>
                <a:ea typeface="微软雅黑" panose="020B0503020204020204" pitchFamily="34" charset="-122"/>
                <a:sym typeface="+mn-ea"/>
              </a:rPr>
              <a:t>的使用；接下来介绍了</a:t>
            </a:r>
            <a:r>
              <a:rPr altLang="zh-CN" sz="1800" dirty="0">
                <a:solidFill>
                  <a:srgbClr val="1369B2"/>
                </a:solidFill>
                <a:latin typeface="微软雅黑" panose="020B0503020204020204" pitchFamily="34" charset="-122"/>
                <a:ea typeface="微软雅黑" panose="020B0503020204020204" pitchFamily="34" charset="-122"/>
                <a:sym typeface="+mn-ea"/>
              </a:rPr>
              <a:t>Math类</a:t>
            </a:r>
            <a:r>
              <a:rPr altLang="zh-CN" sz="1800" dirty="0">
                <a:solidFill>
                  <a:srgbClr val="595959"/>
                </a:solidFill>
                <a:latin typeface="微软雅黑" panose="020B0503020204020204" pitchFamily="34" charset="-122"/>
                <a:ea typeface="微软雅黑" panose="020B0503020204020204" pitchFamily="34" charset="-122"/>
                <a:sym typeface="+mn-ea"/>
              </a:rPr>
              <a:t>、</a:t>
            </a:r>
            <a:r>
              <a:rPr altLang="zh-CN" sz="1800" dirty="0">
                <a:solidFill>
                  <a:srgbClr val="1369B2"/>
                </a:solidFill>
                <a:latin typeface="微软雅黑" panose="020B0503020204020204" pitchFamily="34" charset="-122"/>
                <a:ea typeface="微软雅黑" panose="020B0503020204020204" pitchFamily="34" charset="-122"/>
                <a:sym typeface="+mn-ea"/>
              </a:rPr>
              <a:t>Random类</a:t>
            </a:r>
            <a:r>
              <a:rPr altLang="zh-CN" sz="1800" dirty="0">
                <a:solidFill>
                  <a:srgbClr val="595959"/>
                </a:solidFill>
                <a:latin typeface="微软雅黑" panose="020B0503020204020204" pitchFamily="34" charset="-122"/>
                <a:ea typeface="微软雅黑" panose="020B0503020204020204" pitchFamily="34" charset="-122"/>
                <a:sym typeface="+mn-ea"/>
              </a:rPr>
              <a:t>和</a:t>
            </a:r>
            <a:r>
              <a:rPr altLang="zh-CN" sz="1800" dirty="0">
                <a:solidFill>
                  <a:srgbClr val="1369B2"/>
                </a:solidFill>
                <a:latin typeface="微软雅黑" panose="020B0503020204020204" pitchFamily="34" charset="-122"/>
                <a:ea typeface="微软雅黑" panose="020B0503020204020204" pitchFamily="34" charset="-122"/>
                <a:sym typeface="+mn-ea"/>
              </a:rPr>
              <a:t>BigInteger类</a:t>
            </a:r>
            <a:r>
              <a:rPr altLang="zh-CN" sz="1800" dirty="0">
                <a:solidFill>
                  <a:srgbClr val="595959"/>
                </a:solidFill>
                <a:latin typeface="微软雅黑" panose="020B0503020204020204" pitchFamily="34" charset="-122"/>
                <a:ea typeface="微软雅黑" panose="020B0503020204020204" pitchFamily="34" charset="-122"/>
                <a:sym typeface="+mn-ea"/>
              </a:rPr>
              <a:t>的使用；然后详细介绍了</a:t>
            </a:r>
            <a:r>
              <a:rPr altLang="zh-CN" sz="1800" dirty="0">
                <a:solidFill>
                  <a:srgbClr val="1369B2"/>
                </a:solidFill>
                <a:latin typeface="微软雅黑" panose="020B0503020204020204" pitchFamily="34" charset="-122"/>
                <a:ea typeface="微软雅黑" panose="020B0503020204020204" pitchFamily="34" charset="-122"/>
                <a:sym typeface="+mn-ea"/>
              </a:rPr>
              <a:t>日期时间类</a:t>
            </a:r>
            <a:r>
              <a:rPr altLang="zh-CN" sz="1800" dirty="0">
                <a:solidFill>
                  <a:srgbClr val="595959"/>
                </a:solidFill>
                <a:latin typeface="微软雅黑" panose="020B0503020204020204" pitchFamily="34" charset="-122"/>
                <a:ea typeface="微软雅黑" panose="020B0503020204020204" pitchFamily="34" charset="-122"/>
                <a:sym typeface="+mn-ea"/>
              </a:rPr>
              <a:t>，包括</a:t>
            </a:r>
            <a:r>
              <a:rPr altLang="zh-CN" sz="1800" dirty="0">
                <a:solidFill>
                  <a:srgbClr val="1369B2"/>
                </a:solidFill>
                <a:latin typeface="微软雅黑" panose="020B0503020204020204" pitchFamily="34" charset="-122"/>
                <a:ea typeface="微软雅黑" panose="020B0503020204020204" pitchFamily="34" charset="-122"/>
                <a:sym typeface="+mn-ea"/>
              </a:rPr>
              <a:t>Date类</a:t>
            </a:r>
            <a:r>
              <a:rPr altLang="zh-CN" sz="1800" dirty="0">
                <a:solidFill>
                  <a:srgbClr val="595959"/>
                </a:solidFill>
                <a:latin typeface="微软雅黑" panose="020B0503020204020204" pitchFamily="34" charset="-122"/>
                <a:ea typeface="微软雅黑" panose="020B0503020204020204" pitchFamily="34" charset="-122"/>
                <a:sym typeface="+mn-ea"/>
              </a:rPr>
              <a:t>、</a:t>
            </a:r>
            <a:r>
              <a:rPr altLang="zh-CN" sz="1800" dirty="0">
                <a:solidFill>
                  <a:srgbClr val="1369B2"/>
                </a:solidFill>
                <a:latin typeface="微软雅黑" panose="020B0503020204020204" pitchFamily="34" charset="-122"/>
                <a:ea typeface="微软雅黑" panose="020B0503020204020204" pitchFamily="34" charset="-122"/>
                <a:sym typeface="+mn-ea"/>
              </a:rPr>
              <a:t>Calendar类</a:t>
            </a:r>
            <a:r>
              <a:rPr altLang="zh-CN" sz="1800" dirty="0">
                <a:solidFill>
                  <a:srgbClr val="595959"/>
                </a:solidFill>
                <a:latin typeface="微软雅黑" panose="020B0503020204020204" pitchFamily="34" charset="-122"/>
                <a:ea typeface="微软雅黑" panose="020B0503020204020204" pitchFamily="34" charset="-122"/>
                <a:sym typeface="+mn-ea"/>
              </a:rPr>
              <a:t>、</a:t>
            </a:r>
            <a:r>
              <a:rPr altLang="zh-CN" sz="1800" dirty="0">
                <a:solidFill>
                  <a:srgbClr val="1369B2"/>
                </a:solidFill>
                <a:latin typeface="微软雅黑" panose="020B0503020204020204" pitchFamily="34" charset="-122"/>
                <a:ea typeface="微软雅黑" panose="020B0503020204020204" pitchFamily="34" charset="-122"/>
                <a:sym typeface="+mn-ea"/>
              </a:rPr>
              <a:t>Instant类</a:t>
            </a:r>
            <a:r>
              <a:rPr altLang="zh-CN" sz="1800" dirty="0">
                <a:solidFill>
                  <a:srgbClr val="595959"/>
                </a:solidFill>
                <a:latin typeface="微软雅黑" panose="020B0503020204020204" pitchFamily="34" charset="-122"/>
                <a:ea typeface="微软雅黑" panose="020B0503020204020204" pitchFamily="34" charset="-122"/>
                <a:sym typeface="+mn-ea"/>
              </a:rPr>
              <a:t>、</a:t>
            </a:r>
            <a:r>
              <a:rPr altLang="zh-CN" sz="1800" dirty="0">
                <a:solidFill>
                  <a:srgbClr val="1369B2"/>
                </a:solidFill>
                <a:latin typeface="微软雅黑" panose="020B0503020204020204" pitchFamily="34" charset="-122"/>
                <a:ea typeface="微软雅黑" panose="020B0503020204020204" pitchFamily="34" charset="-122"/>
                <a:sym typeface="+mn-ea"/>
              </a:rPr>
              <a:t>LocalDate类</a:t>
            </a:r>
            <a:r>
              <a:rPr altLang="zh-CN" sz="1800" dirty="0">
                <a:solidFill>
                  <a:srgbClr val="595959"/>
                </a:solidFill>
                <a:latin typeface="微软雅黑" panose="020B0503020204020204" pitchFamily="34" charset="-122"/>
                <a:ea typeface="微软雅黑" panose="020B0503020204020204" pitchFamily="34" charset="-122"/>
                <a:sym typeface="+mn-ea"/>
              </a:rPr>
              <a:t>、</a:t>
            </a:r>
            <a:r>
              <a:rPr altLang="zh-CN" sz="1800" dirty="0">
                <a:solidFill>
                  <a:srgbClr val="1369B2"/>
                </a:solidFill>
                <a:latin typeface="微软雅黑" panose="020B0503020204020204" pitchFamily="34" charset="-122"/>
                <a:ea typeface="微软雅黑" panose="020B0503020204020204" pitchFamily="34" charset="-122"/>
                <a:sym typeface="+mn-ea"/>
              </a:rPr>
              <a:t>LocalTime类</a:t>
            </a:r>
            <a:r>
              <a:rPr altLang="zh-CN" sz="1800" dirty="0">
                <a:solidFill>
                  <a:srgbClr val="595959"/>
                </a:solidFill>
                <a:latin typeface="微软雅黑" panose="020B0503020204020204" pitchFamily="34" charset="-122"/>
                <a:ea typeface="微软雅黑" panose="020B0503020204020204" pitchFamily="34" charset="-122"/>
                <a:sym typeface="+mn-ea"/>
              </a:rPr>
              <a:t>、</a:t>
            </a:r>
            <a:r>
              <a:rPr altLang="zh-CN" sz="1800" dirty="0">
                <a:solidFill>
                  <a:srgbClr val="1369B2"/>
                </a:solidFill>
                <a:latin typeface="微软雅黑" panose="020B0503020204020204" pitchFamily="34" charset="-122"/>
                <a:ea typeface="微软雅黑" panose="020B0503020204020204" pitchFamily="34" charset="-122"/>
                <a:sym typeface="+mn-ea"/>
              </a:rPr>
              <a:t>Period类</a:t>
            </a:r>
            <a:r>
              <a:rPr altLang="zh-CN" sz="1800" dirty="0">
                <a:solidFill>
                  <a:srgbClr val="595959"/>
                </a:solidFill>
                <a:latin typeface="微软雅黑" panose="020B0503020204020204" pitchFamily="34" charset="-122"/>
                <a:ea typeface="微软雅黑" panose="020B0503020204020204" pitchFamily="34" charset="-122"/>
                <a:sym typeface="+mn-ea"/>
              </a:rPr>
              <a:t>和</a:t>
            </a:r>
            <a:r>
              <a:rPr altLang="zh-CN" sz="1800" dirty="0">
                <a:solidFill>
                  <a:srgbClr val="1369B2"/>
                </a:solidFill>
                <a:latin typeface="微软雅黑" panose="020B0503020204020204" pitchFamily="34" charset="-122"/>
                <a:ea typeface="微软雅黑" panose="020B0503020204020204" pitchFamily="34" charset="-122"/>
                <a:sym typeface="+mn-ea"/>
              </a:rPr>
              <a:t>Duration类</a:t>
            </a:r>
            <a:r>
              <a:rPr altLang="zh-CN" sz="1800" dirty="0">
                <a:solidFill>
                  <a:srgbClr val="595959"/>
                </a:solidFill>
                <a:latin typeface="微软雅黑" panose="020B0503020204020204" pitchFamily="34" charset="-122"/>
                <a:ea typeface="微软雅黑" panose="020B0503020204020204" pitchFamily="34" charset="-122"/>
                <a:sym typeface="+mn-ea"/>
              </a:rPr>
              <a:t>以及日期格式化类</a:t>
            </a:r>
            <a:r>
              <a:rPr altLang="zh-CN" sz="1800" dirty="0">
                <a:solidFill>
                  <a:srgbClr val="1369B2"/>
                </a:solidFill>
                <a:latin typeface="微软雅黑" panose="020B0503020204020204" pitchFamily="34" charset="-122"/>
                <a:ea typeface="微软雅黑" panose="020B0503020204020204" pitchFamily="34" charset="-122"/>
                <a:sym typeface="+mn-ea"/>
              </a:rPr>
              <a:t>DateFormat类</a:t>
            </a:r>
            <a:r>
              <a:rPr altLang="zh-CN" sz="1800" dirty="0">
                <a:solidFill>
                  <a:srgbClr val="595959"/>
                </a:solidFill>
                <a:latin typeface="微软雅黑" panose="020B0503020204020204" pitchFamily="34" charset="-122"/>
                <a:ea typeface="微软雅黑" panose="020B0503020204020204" pitchFamily="34" charset="-122"/>
                <a:sym typeface="+mn-ea"/>
              </a:rPr>
              <a:t>和</a:t>
            </a:r>
            <a:r>
              <a:rPr altLang="zh-CN" sz="1800" dirty="0">
                <a:solidFill>
                  <a:srgbClr val="1369B2"/>
                </a:solidFill>
                <a:latin typeface="微软雅黑" panose="020B0503020204020204" pitchFamily="34" charset="-122"/>
                <a:ea typeface="微软雅黑" panose="020B0503020204020204" pitchFamily="34" charset="-122"/>
                <a:sym typeface="+mn-ea"/>
              </a:rPr>
              <a:t>SimpleDateformat类</a:t>
            </a:r>
            <a:r>
              <a:rPr altLang="zh-CN" sz="1800" dirty="0">
                <a:solidFill>
                  <a:srgbClr val="595959"/>
                </a:solidFill>
                <a:latin typeface="微软雅黑" panose="020B0503020204020204" pitchFamily="34" charset="-122"/>
                <a:ea typeface="微软雅黑" panose="020B0503020204020204" pitchFamily="34" charset="-122"/>
                <a:sym typeface="+mn-ea"/>
              </a:rPr>
              <a:t>；</a:t>
            </a:r>
            <a:r>
              <a:rPr lang="zh-CN" sz="1800" dirty="0">
                <a:solidFill>
                  <a:srgbClr val="595959"/>
                </a:solidFill>
                <a:latin typeface="微软雅黑" panose="020B0503020204020204" pitchFamily="34" charset="-122"/>
                <a:ea typeface="微软雅黑" panose="020B0503020204020204" pitchFamily="34" charset="-122"/>
                <a:sym typeface="+mn-ea"/>
              </a:rPr>
              <a:t>紧接着</a:t>
            </a:r>
            <a:r>
              <a:rPr altLang="zh-CN" sz="1800" dirty="0">
                <a:solidFill>
                  <a:srgbClr val="595959"/>
                </a:solidFill>
                <a:latin typeface="微软雅黑" panose="020B0503020204020204" pitchFamily="34" charset="-122"/>
                <a:ea typeface="微软雅黑" panose="020B0503020204020204" pitchFamily="34" charset="-122"/>
                <a:sym typeface="+mn-ea"/>
              </a:rPr>
              <a:t>介绍了基本类型所对应的</a:t>
            </a:r>
            <a:r>
              <a:rPr altLang="zh-CN" sz="1800" dirty="0">
                <a:solidFill>
                  <a:srgbClr val="1369B2"/>
                </a:solidFill>
                <a:latin typeface="微软雅黑" panose="020B0503020204020204" pitchFamily="34" charset="-122"/>
                <a:ea typeface="微软雅黑" panose="020B0503020204020204" pitchFamily="34" charset="-122"/>
                <a:sym typeface="+mn-ea"/>
              </a:rPr>
              <a:t>包装类</a:t>
            </a:r>
            <a:r>
              <a:rPr altLang="zh-CN" sz="1800" dirty="0">
                <a:solidFill>
                  <a:srgbClr val="595959"/>
                </a:solidFill>
                <a:latin typeface="微软雅黑" panose="020B0503020204020204" pitchFamily="34" charset="-122"/>
                <a:ea typeface="微软雅黑" panose="020B0503020204020204" pitchFamily="34" charset="-122"/>
                <a:sym typeface="+mn-ea"/>
              </a:rPr>
              <a:t>；最后介绍了</a:t>
            </a:r>
            <a:r>
              <a:rPr altLang="zh-CN" sz="1800" dirty="0">
                <a:solidFill>
                  <a:srgbClr val="1369B2"/>
                </a:solidFill>
                <a:latin typeface="微软雅黑" panose="020B0503020204020204" pitchFamily="34" charset="-122"/>
                <a:ea typeface="微软雅黑" panose="020B0503020204020204" pitchFamily="34" charset="-122"/>
                <a:sym typeface="+mn-ea"/>
              </a:rPr>
              <a:t>正则表达式</a:t>
            </a:r>
            <a:r>
              <a:rPr altLang="zh-CN" sz="1800" dirty="0">
                <a:solidFill>
                  <a:srgbClr val="595959"/>
                </a:solidFill>
                <a:latin typeface="微软雅黑" panose="020B0503020204020204" pitchFamily="34" charset="-122"/>
                <a:ea typeface="微软雅黑" panose="020B0503020204020204" pitchFamily="34" charset="-122"/>
                <a:sym typeface="+mn-ea"/>
              </a:rPr>
              <a:t>，从正则表达式语法、Pattern类、Matcher类和String类对正则表达式的支持等方面对正则表达式的使用进行了详解介绍。熟练掌握Java中的常用 API，对以后的实际开发大有裨益</a:t>
            </a:r>
            <a:r>
              <a:rPr lang="zh-CN" sz="1800" dirty="0">
                <a:solidFill>
                  <a:srgbClr val="595959"/>
                </a:solidFill>
                <a:latin typeface="微软雅黑" panose="020B0503020204020204" pitchFamily="34" charset="-122"/>
                <a:ea typeface="微软雅黑" panose="020B0503020204020204" pitchFamily="34" charset="-122"/>
                <a:sym typeface="+mn-ea"/>
              </a:rPr>
              <a:t>。</a:t>
            </a:r>
            <a:endParaRPr lang="zh-CN" sz="1800" dirty="0">
              <a:solidFill>
                <a:srgbClr val="595959"/>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1198245" y="1630680"/>
            <a:ext cx="9794240" cy="3956050"/>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19710" y="122196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138530" y="122196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857350" y="122196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576170" y="122196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sp>
        <p:nvSpPr>
          <p:cNvPr id="100" name="文本框 99"/>
          <p:cNvSpPr txBox="1"/>
          <p:nvPr/>
        </p:nvSpPr>
        <p:spPr>
          <a:xfrm>
            <a:off x="1143635" y="1433830"/>
            <a:ext cx="5459730" cy="553085"/>
          </a:xfrm>
          <a:prstGeom prst="rect">
            <a:avLst/>
          </a:prstGeom>
          <a:noFill/>
          <a:ln w="9525">
            <a:noFill/>
          </a:ln>
        </p:spPr>
        <p:txBody>
          <a:bodyPr wrap="square">
            <a:spAutoFit/>
          </a:bodyPr>
          <a:lstStyle/>
          <a:p>
            <a:pPr indent="0" fontAlgn="auto">
              <a:lnSpc>
                <a:spcPct val="150000"/>
              </a:lnSpc>
            </a:pP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1．获取字符串长度以及访问字符串中的字符</a:t>
            </a:r>
          </a:p>
        </p:txBody>
      </p:sp>
      <p:sp>
        <p:nvSpPr>
          <p:cNvPr id="2" name="文本框 1"/>
          <p:cNvSpPr txBox="1"/>
          <p:nvPr/>
        </p:nvSpPr>
        <p:spPr>
          <a:xfrm>
            <a:off x="1302385" y="2922270"/>
            <a:ext cx="9585960" cy="1014730"/>
          </a:xfrm>
          <a:prstGeom prst="rect">
            <a:avLst/>
          </a:prstGeom>
          <a:noFill/>
          <a:ln w="9525">
            <a:noFill/>
          </a:ln>
        </p:spPr>
        <p:txBody>
          <a:bodyPr wrap="square">
            <a:spAutoFit/>
          </a:bodyPr>
          <a:lstStyle/>
          <a:p>
            <a:pPr indent="0" fontAlgn="auto">
              <a:lnSpc>
                <a:spcPct val="150000"/>
              </a:lnSpc>
            </a:pPr>
            <a:r>
              <a:rPr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在Java程序中，有时需要获取字符串的一些信息，如获取字符串长度、获取指定索引位置的字符等。针对每一个操作，String类都提供了对应的方法</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en-US" sz="2000" b="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pic>
        <p:nvPicPr>
          <p:cNvPr id="2" name="图片 1"/>
          <p:cNvPicPr>
            <a:picLocks noChangeAspect="1"/>
          </p:cNvPicPr>
          <p:nvPr/>
        </p:nvPicPr>
        <p:blipFill>
          <a:blip r:embed="rId4"/>
          <a:stretch>
            <a:fillRect/>
          </a:stretch>
        </p:blipFill>
        <p:spPr>
          <a:xfrm>
            <a:off x="1537970" y="2193925"/>
            <a:ext cx="9183370" cy="3718560"/>
          </a:xfrm>
          <a:prstGeom prst="rect">
            <a:avLst/>
          </a:prstGeom>
        </p:spPr>
      </p:pic>
      <p:sp>
        <p:nvSpPr>
          <p:cNvPr id="5" name="文本框 4"/>
          <p:cNvSpPr txBox="1"/>
          <p:nvPr/>
        </p:nvSpPr>
        <p:spPr>
          <a:xfrm>
            <a:off x="1746250" y="2248535"/>
            <a:ext cx="8696960" cy="360870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Example02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 = "ababcdedcba"; // 定义字符串s</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获取字符串长度，即字符个数</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System.out.println("字符串的长度为：" + s.</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length</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System.out.println("字符串中第一个字符:" + s.</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charAt</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(0));</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System.out.println("字符c第一次出现的位置:" + s.</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indexOf</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System.out.println("字符c最后一次出现的位置:" + s.</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lastIndexOf</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System.out.println("子字符串ab第一次出现的位置：" + s.</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indexOf</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("ab"));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System.out.println("子字符串ab字符串最后一次出现的位置：" +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lastIndexOf</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("ab"));</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3" name="Chevron 3"/>
          <p:cNvSpPr/>
          <p:nvPr>
            <p:custDataLst>
              <p:tags r:id="rId1"/>
            </p:custDataLst>
          </p:nvPr>
        </p:nvSpPr>
        <p:spPr>
          <a:xfrm>
            <a:off x="1054100" y="1020445"/>
            <a:ext cx="19691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16040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215640" y="849630"/>
            <a:ext cx="8192770" cy="1014730"/>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下面通过一个案例学习如何使用String类的方法获取字符串长度以及访问字符串中的字符</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sp>
        <p:nvSpPr>
          <p:cNvPr id="3"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 name="图片 19"/>
          <p:cNvPicPr>
            <a:picLocks noChangeAspect="1"/>
          </p:cNvPicPr>
          <p:nvPr/>
        </p:nvPicPr>
        <p:blipFill>
          <a:blip r:embed="rId4"/>
          <a:stretch>
            <a:fillRect/>
          </a:stretch>
        </p:blipFill>
        <p:spPr>
          <a:xfrm>
            <a:off x="3282315" y="2260600"/>
            <a:ext cx="5625648" cy="28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sp>
        <p:nvSpPr>
          <p:cNvPr id="100" name="文本框 99"/>
          <p:cNvSpPr txBox="1"/>
          <p:nvPr/>
        </p:nvSpPr>
        <p:spPr>
          <a:xfrm>
            <a:off x="1143635" y="1433830"/>
            <a:ext cx="3456305" cy="553085"/>
          </a:xfrm>
          <a:prstGeom prst="rect">
            <a:avLst/>
          </a:prstGeom>
          <a:noFill/>
          <a:ln w="9525">
            <a:noFill/>
          </a:ln>
        </p:spPr>
        <p:txBody>
          <a:bodyPr wrap="square">
            <a:spAutoFit/>
          </a:bodyPr>
          <a:lstStyle/>
          <a:p>
            <a:pPr indent="0" fontAlgn="auto">
              <a:lnSpc>
                <a:spcPct val="150000"/>
              </a:lnSpc>
            </a:pPr>
            <a:r>
              <a:rPr lang="en-US"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2</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．字符串的转换操作</a:t>
            </a:r>
          </a:p>
        </p:txBody>
      </p:sp>
      <p:sp>
        <p:nvSpPr>
          <p:cNvPr id="2" name="文本框 1"/>
          <p:cNvSpPr txBox="1"/>
          <p:nvPr/>
        </p:nvSpPr>
        <p:spPr>
          <a:xfrm>
            <a:off x="1302385" y="2922270"/>
            <a:ext cx="9585960" cy="1014730"/>
          </a:xfrm>
          <a:prstGeom prst="rect">
            <a:avLst/>
          </a:prstGeom>
          <a:noFill/>
          <a:ln w="9525">
            <a:noFill/>
          </a:ln>
        </p:spPr>
        <p:txBody>
          <a:bodyPr wrap="square">
            <a:spAutoFit/>
          </a:bodyPr>
          <a:lstStyle/>
          <a:p>
            <a:pPr algn="l" fontAlgn="auto">
              <a:lnSpc>
                <a:spcPct val="150000"/>
              </a:lnSpc>
              <a:buClrTx/>
              <a:buSzTx/>
              <a:buFontTx/>
            </a:pP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程序开发中，经常需要对字符串进行转换操作。例如，将字符串转换成数组的形式，将字符串中的字符进行大小写转换等。</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pic>
        <p:nvPicPr>
          <p:cNvPr id="2" name="图片 1"/>
          <p:cNvPicPr>
            <a:picLocks noChangeAspect="1"/>
          </p:cNvPicPr>
          <p:nvPr/>
        </p:nvPicPr>
        <p:blipFill>
          <a:blip r:embed="rId4"/>
          <a:stretch>
            <a:fillRect/>
          </a:stretch>
        </p:blipFill>
        <p:spPr>
          <a:xfrm>
            <a:off x="1409700" y="1720850"/>
            <a:ext cx="9173210" cy="4783455"/>
          </a:xfrm>
          <a:prstGeom prst="rect">
            <a:avLst/>
          </a:prstGeom>
        </p:spPr>
      </p:pic>
      <p:sp>
        <p:nvSpPr>
          <p:cNvPr id="5" name="文本框 4"/>
          <p:cNvSpPr txBox="1"/>
          <p:nvPr/>
        </p:nvSpPr>
        <p:spPr>
          <a:xfrm>
            <a:off x="1746250" y="1766570"/>
            <a:ext cx="8697595" cy="4691380"/>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str = "abcd";</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System.out.print("将字符串转为字符数组后的结果:");</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char[] charArray = str.</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toCharArray</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字符串转换为字符数组</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i = 0; i &lt; charArray.length; i++)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if (i != charArray.length - 1)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如果不是数组的最后一个元素,在元素后面加逗号</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System.out.print(charArray[i] +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else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//如果不是数组的最后一个元素,则在元素后不加逗号</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System.out.println(charArray[i]);</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System.out.println("将int值转换为String类型之后的结果:String.</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valueOf</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(12));</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System.out.println("将字符串转换成大写之后的结果:str.</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toUpperCase</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System.out.println("将字符串转换成小写之后的结果:str.</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toLowerCase</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Chevron 3"/>
          <p:cNvSpPr/>
          <p:nvPr>
            <p:custDataLst>
              <p:tags r:id="rId1"/>
            </p:custDataLst>
          </p:nvPr>
        </p:nvSpPr>
        <p:spPr>
          <a:xfrm>
            <a:off x="1054100" y="948690"/>
            <a:ext cx="19691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08864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077210" y="934085"/>
            <a:ext cx="7366635" cy="553085"/>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下面通过一个案例演示字符串的转换操作</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sp>
        <p:nvSpPr>
          <p:cNvPr id="3"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 name="图片 21"/>
          <p:cNvPicPr>
            <a:picLocks noChangeAspect="1"/>
          </p:cNvPicPr>
          <p:nvPr/>
        </p:nvPicPr>
        <p:blipFill>
          <a:blip r:embed="rId4"/>
          <a:stretch>
            <a:fillRect/>
          </a:stretch>
        </p:blipFill>
        <p:spPr>
          <a:xfrm>
            <a:off x="3497580" y="2349500"/>
            <a:ext cx="5195157" cy="21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sp>
        <p:nvSpPr>
          <p:cNvPr id="100" name="文本框 99"/>
          <p:cNvSpPr txBox="1"/>
          <p:nvPr/>
        </p:nvSpPr>
        <p:spPr>
          <a:xfrm>
            <a:off x="1143635" y="1433830"/>
            <a:ext cx="4109720" cy="553085"/>
          </a:xfrm>
          <a:prstGeom prst="rect">
            <a:avLst/>
          </a:prstGeom>
          <a:noFill/>
          <a:ln w="9525">
            <a:noFill/>
          </a:ln>
        </p:spPr>
        <p:txBody>
          <a:bodyPr wrap="square">
            <a:spAutoFit/>
          </a:bodyPr>
          <a:lstStyle/>
          <a:p>
            <a:pPr indent="0" fontAlgn="auto">
              <a:lnSpc>
                <a:spcPct val="150000"/>
              </a:lnSpc>
            </a:pPr>
            <a:r>
              <a:rPr lang="en-US"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3</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．字符串的替换和去除空格操作</a:t>
            </a:r>
          </a:p>
        </p:txBody>
      </p:sp>
      <p:sp>
        <p:nvSpPr>
          <p:cNvPr id="2" name="文本框 1"/>
          <p:cNvSpPr txBox="1"/>
          <p:nvPr/>
        </p:nvSpPr>
        <p:spPr>
          <a:xfrm>
            <a:off x="1302385" y="2460625"/>
            <a:ext cx="9585960" cy="1938020"/>
          </a:xfrm>
          <a:prstGeom prst="rect">
            <a:avLst/>
          </a:prstGeom>
          <a:noFill/>
          <a:ln w="9525">
            <a:noFill/>
          </a:ln>
        </p:spPr>
        <p:txBody>
          <a:bodyPr wrap="square">
            <a:spAutoFit/>
          </a:bodyPr>
          <a:lstStyle/>
          <a:p>
            <a:pPr algn="l" fontAlgn="auto">
              <a:lnSpc>
                <a:spcPct val="150000"/>
              </a:lnSpc>
              <a:buClrTx/>
              <a:buSzTx/>
              <a:buFontTx/>
            </a:pP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程序开发中，用户输入数据时经常会不小心输入错误的数据和空格，这时可以调用String类的</a:t>
            </a:r>
            <a:r>
              <a:rPr lang="en-US"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replace()和trim()方法</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，进行字符串的替换和去除空格操作。trim()方法用于去除字符串两端的空格，不能去除中间的空格。若想去除字符串中间的空格，需要调用String类的replace()方法。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844617" y="3965454"/>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熟悉</a:t>
              </a:r>
              <a:r>
                <a:rPr lang="zh-CN" altLang="zh-CN" sz="2000" dirty="0">
                  <a:solidFill>
                    <a:srgbClr val="1369B2"/>
                  </a:solidFill>
                  <a:latin typeface="微软雅黑" panose="020B0503020204020204" pitchFamily="34" charset="-122"/>
                  <a:ea typeface="微软雅黑" panose="020B0503020204020204" pitchFamily="34" charset="-122"/>
                  <a:cs typeface="+mn-ea"/>
                </a:rPr>
                <a:t>包装类</a:t>
              </a:r>
              <a:r>
                <a:rPr lang="zh-CN" altLang="zh-CN" sz="2000" dirty="0">
                  <a:solidFill>
                    <a:srgbClr val="595959"/>
                  </a:solidFill>
                  <a:latin typeface="微软雅黑" panose="020B0503020204020204" pitchFamily="34" charset="-122"/>
                  <a:ea typeface="微软雅黑" panose="020B0503020204020204" pitchFamily="34" charset="-122"/>
                  <a:cs typeface="+mn-ea"/>
                </a:rPr>
                <a:t>的使用,能够说出Java中的基本数据类型对应的包装类</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p:cNvGrpSpPr/>
          <p:nvPr/>
        </p:nvGrpSpPr>
        <p:grpSpPr>
          <a:xfrm>
            <a:off x="1844617" y="2957454"/>
            <a:ext cx="8561070" cy="685800"/>
            <a:chOff x="978872" y="2570437"/>
            <a:chExt cx="5437064" cy="514350"/>
          </a:xfrm>
        </p:grpSpPr>
        <p:sp>
          <p:nvSpPr>
            <p:cNvPr id="1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熟悉</a:t>
              </a:r>
              <a:r>
                <a:rPr lang="zh-CN" altLang="zh-CN" sz="2000" dirty="0">
                  <a:solidFill>
                    <a:srgbClr val="1369B2"/>
                  </a:solidFill>
                  <a:latin typeface="微软雅黑" panose="020B0503020204020204" pitchFamily="34" charset="-122"/>
                  <a:ea typeface="微软雅黑" panose="020B0503020204020204" pitchFamily="34" charset="-122"/>
                  <a:cs typeface="+mn-ea"/>
                </a:rPr>
                <a:t>NumberFormat类</a:t>
              </a:r>
              <a:r>
                <a:rPr lang="zh-CN" altLang="zh-CN" sz="2000" dirty="0">
                  <a:solidFill>
                    <a:srgbClr val="595959"/>
                  </a:solidFill>
                  <a:latin typeface="微软雅黑" panose="020B0503020204020204" pitchFamily="34" charset="-122"/>
                  <a:ea typeface="微软雅黑" panose="020B0503020204020204" pitchFamily="34" charset="-122"/>
                  <a:cs typeface="+mn-ea"/>
                </a:rPr>
                <a:t>的使用,能够正确使用NumberFormat类对数字进行格式化</a:t>
              </a:r>
            </a:p>
          </p:txBody>
        </p:sp>
        <p:sp>
          <p:nvSpPr>
            <p:cNvPr id="1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9" name="组合 18"/>
          <p:cNvGrpSpPr/>
          <p:nvPr/>
        </p:nvGrpSpPr>
        <p:grpSpPr>
          <a:xfrm>
            <a:off x="1850041" y="1949454"/>
            <a:ext cx="8561070" cy="685800"/>
            <a:chOff x="978872" y="2570437"/>
            <a:chExt cx="5437064" cy="514350"/>
          </a:xfrm>
        </p:grpSpPr>
        <p:sp>
          <p:nvSpPr>
            <p:cNvPr id="20"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日期与时间格式化类</a:t>
              </a:r>
              <a:r>
                <a:rPr lang="zh-CN" altLang="zh-CN" sz="2000" dirty="0">
                  <a:solidFill>
                    <a:srgbClr val="595959"/>
                  </a:solidFill>
                  <a:latin typeface="微软雅黑" panose="020B0503020204020204" pitchFamily="34" charset="-122"/>
                  <a:ea typeface="微软雅黑" panose="020B0503020204020204" pitchFamily="34" charset="-122"/>
                  <a:cs typeface="+mn-ea"/>
                </a:rPr>
                <a:t>的使用,能够使用日期与时间格式化类对日期与时间字符串进行格式化</a:t>
              </a:r>
            </a:p>
          </p:txBody>
        </p:sp>
        <p:sp>
          <p:nvSpPr>
            <p:cNvPr id="2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828107" y="5025269"/>
            <a:ext cx="8568690" cy="688340"/>
            <a:chOff x="978872" y="1800500"/>
            <a:chExt cx="6427354" cy="516136"/>
          </a:xfrm>
        </p:grpSpPr>
        <p:sp>
          <p:nvSpPr>
            <p:cNvPr id="3"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正则表达式</a:t>
              </a:r>
              <a:r>
                <a:rPr lang="zh-CN" altLang="zh-CN" sz="2000" dirty="0">
                  <a:solidFill>
                    <a:srgbClr val="595959"/>
                  </a:solidFill>
                  <a:latin typeface="微软雅黑" panose="020B0503020204020204" pitchFamily="34" charset="-122"/>
                  <a:ea typeface="微软雅黑" panose="020B0503020204020204" pitchFamily="34" charset="-122"/>
                  <a:cs typeface="+mn-ea"/>
                </a:rPr>
                <a:t>的使用,能够编写正则表达式解决程序中的字符串校验问题</a:t>
              </a:r>
            </a:p>
          </p:txBody>
        </p:sp>
        <p:sp>
          <p:nvSpPr>
            <p:cNvPr id="4"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pic>
        <p:nvPicPr>
          <p:cNvPr id="2" name="图片 1"/>
          <p:cNvPicPr>
            <a:picLocks noChangeAspect="1"/>
          </p:cNvPicPr>
          <p:nvPr/>
        </p:nvPicPr>
        <p:blipFill>
          <a:blip r:embed="rId4"/>
          <a:stretch>
            <a:fillRect/>
          </a:stretch>
        </p:blipFill>
        <p:spPr>
          <a:xfrm>
            <a:off x="1521460" y="2151380"/>
            <a:ext cx="9234170" cy="3251835"/>
          </a:xfrm>
          <a:prstGeom prst="rect">
            <a:avLst/>
          </a:prstGeom>
        </p:spPr>
      </p:pic>
      <p:sp>
        <p:nvSpPr>
          <p:cNvPr id="5" name="文本框 4"/>
          <p:cNvSpPr txBox="1"/>
          <p:nvPr/>
        </p:nvSpPr>
        <p:spPr>
          <a:xfrm>
            <a:off x="1876425" y="2243455"/>
            <a:ext cx="8436610" cy="306768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Example04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 = "itcast";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字符串替换操作</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System.out.println("将it替换成cn.it的结果:" + s.</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replace</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("it", "cn.it"));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字符串去除空格操作</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s1 = "     i t c a s 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System.out.println("去除字符串两端空格后的结果:" + s1.</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trim()</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System.out.println("去除字符串中所有空格后的结果:" + s1.replace(" ",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3" name="Chevron 3"/>
          <p:cNvSpPr/>
          <p:nvPr>
            <p:custDataLst>
              <p:tags r:id="rId1"/>
            </p:custDataLst>
          </p:nvPr>
        </p:nvSpPr>
        <p:spPr>
          <a:xfrm>
            <a:off x="1054100" y="1092200"/>
            <a:ext cx="19691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077210" y="934085"/>
            <a:ext cx="7366635" cy="1014730"/>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下面通过一个案例</a:t>
            </a:r>
            <a:r>
              <a:rPr lang="zh-CN" sz="2000" dirty="0">
                <a:solidFill>
                  <a:srgbClr val="595959"/>
                </a:solidFill>
                <a:latin typeface="微软雅黑" panose="020B0503020204020204" pitchFamily="34" charset="-122"/>
                <a:ea typeface="微软雅黑" panose="020B0503020204020204" pitchFamily="34" charset="-122"/>
                <a:cs typeface="+mn-ea"/>
              </a:rPr>
              <a:t>学习replace()和trim()方法的使用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sp>
        <p:nvSpPr>
          <p:cNvPr id="3"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12" name="图片 22"/>
          <p:cNvPicPr>
            <a:picLocks noChangeAspect="1"/>
          </p:cNvPicPr>
          <p:nvPr/>
        </p:nvPicPr>
        <p:blipFill>
          <a:blip r:embed="rId4"/>
          <a:stretch>
            <a:fillRect/>
          </a:stretch>
        </p:blipFill>
        <p:spPr>
          <a:xfrm>
            <a:off x="3232785" y="2349500"/>
            <a:ext cx="5724825" cy="21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sp>
        <p:nvSpPr>
          <p:cNvPr id="100" name="文本框 99"/>
          <p:cNvSpPr txBox="1"/>
          <p:nvPr/>
        </p:nvSpPr>
        <p:spPr>
          <a:xfrm>
            <a:off x="1143635" y="1433830"/>
            <a:ext cx="2477135" cy="553085"/>
          </a:xfrm>
          <a:prstGeom prst="rect">
            <a:avLst/>
          </a:prstGeom>
          <a:noFill/>
          <a:ln w="9525">
            <a:noFill/>
          </a:ln>
        </p:spPr>
        <p:txBody>
          <a:bodyPr wrap="square">
            <a:spAutoFit/>
          </a:bodyPr>
          <a:lstStyle/>
          <a:p>
            <a:pPr indent="0" fontAlgn="auto">
              <a:lnSpc>
                <a:spcPct val="150000"/>
              </a:lnSpc>
            </a:pPr>
            <a:r>
              <a:rPr lang="en-US"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4</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．字符串判断</a:t>
            </a:r>
          </a:p>
        </p:txBody>
      </p:sp>
      <p:sp>
        <p:nvSpPr>
          <p:cNvPr id="2" name="文本框 1"/>
          <p:cNvSpPr txBox="1"/>
          <p:nvPr/>
        </p:nvSpPr>
        <p:spPr>
          <a:xfrm>
            <a:off x="1301750" y="2922270"/>
            <a:ext cx="9585960" cy="1014730"/>
          </a:xfrm>
          <a:prstGeom prst="rect">
            <a:avLst/>
          </a:prstGeom>
          <a:noFill/>
          <a:ln w="9525">
            <a:noFill/>
          </a:ln>
        </p:spPr>
        <p:txBody>
          <a:bodyPr wrap="square">
            <a:spAutoFit/>
          </a:bodyPr>
          <a:lstStyle/>
          <a:p>
            <a:pPr algn="l" fontAlgn="auto">
              <a:lnSpc>
                <a:spcPct val="150000"/>
              </a:lnSpc>
              <a:buClrTx/>
              <a:buSzTx/>
              <a:buFontTx/>
            </a:pP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操作字符串时，经常需要对字符串进行一些判断，例如判断字符串是否以指定的字符串开始、结束，判断字符串是否包含指定的字符串，字符串是否为空等</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pic>
        <p:nvPicPr>
          <p:cNvPr id="2" name="图片 1"/>
          <p:cNvPicPr>
            <a:picLocks noChangeAspect="1"/>
          </p:cNvPicPr>
          <p:nvPr/>
        </p:nvPicPr>
        <p:blipFill>
          <a:blip r:embed="rId4"/>
          <a:stretch>
            <a:fillRect/>
          </a:stretch>
        </p:blipFill>
        <p:spPr>
          <a:xfrm>
            <a:off x="1677035" y="2007870"/>
            <a:ext cx="9230360" cy="3879215"/>
          </a:xfrm>
          <a:prstGeom prst="rect">
            <a:avLst/>
          </a:prstGeom>
        </p:spPr>
      </p:pic>
      <p:sp>
        <p:nvSpPr>
          <p:cNvPr id="5" name="文本框 4"/>
          <p:cNvSpPr txBox="1"/>
          <p:nvPr/>
        </p:nvSpPr>
        <p:spPr>
          <a:xfrm>
            <a:off x="1677670" y="2007870"/>
            <a:ext cx="9230360" cy="387921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Example05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s1 = "String"; // 定义一个字符串</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s2 = "string";</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System.out.println("判断s1字符串对象是否以Str开头:" + s1.</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startsWith</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System.out.println("判断是否以字符串ng结尾:" + s1.</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endsWith</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("ng"));</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System.out.println("判断是否包含字符串tri:" + s1.</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contains</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("tri"));</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System.out.println("判断字符串是否为空:" + s1.</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isEmpty</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System.out.println("判断s1和s2内容是否相同:" + s1.</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equals</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(s2));</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System.out.println("忽略大小写的情况下判断s1和s2内容是否相同:" +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s1.</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equalsIgnoreCase</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(s2));</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System.out.println("按对应字符的Unicode比较s1和s2的大小:" + s1.</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compareTo</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(s2));</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Chevron 3"/>
          <p:cNvSpPr/>
          <p:nvPr>
            <p:custDataLst>
              <p:tags r:id="rId1"/>
            </p:custDataLst>
          </p:nvPr>
        </p:nvSpPr>
        <p:spPr>
          <a:xfrm>
            <a:off x="1054100" y="1092200"/>
            <a:ext cx="19691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077210" y="934085"/>
            <a:ext cx="7366635" cy="1014730"/>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下面通过一个案例演示如何调用string类提供的方法进行字符串判断</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sp>
        <p:nvSpPr>
          <p:cNvPr id="3"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 name="图片 23"/>
          <p:cNvPicPr>
            <a:picLocks noChangeAspect="1"/>
          </p:cNvPicPr>
          <p:nvPr/>
        </p:nvPicPr>
        <p:blipFill>
          <a:blip r:embed="rId4"/>
          <a:stretch>
            <a:fillRect/>
          </a:stretch>
        </p:blipFill>
        <p:spPr>
          <a:xfrm>
            <a:off x="3825240" y="2169160"/>
            <a:ext cx="4538766" cy="252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sp>
        <p:nvSpPr>
          <p:cNvPr id="100" name="文本框 99"/>
          <p:cNvSpPr txBox="1"/>
          <p:nvPr/>
        </p:nvSpPr>
        <p:spPr>
          <a:xfrm>
            <a:off x="1000125" y="2280920"/>
            <a:ext cx="6082030" cy="3322955"/>
          </a:xfrm>
          <a:prstGeom prst="rect">
            <a:avLst/>
          </a:prstGeom>
          <a:noFill/>
          <a:ln w="9525">
            <a:noFill/>
          </a:ln>
        </p:spPr>
        <p:txBody>
          <a:bodyPr wrap="square">
            <a:spAutoFit/>
          </a:bodyPr>
          <a:lstStyle/>
          <a:p>
            <a:pPr indent="0" fontAlgn="auto">
              <a:lnSpc>
                <a:spcPct val="150000"/>
              </a:lnSpc>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在判断两个字符串是否相等时，可以通过</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equals()</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方法两种方式对字符串进行比较，但这两种方式有明显的区别。equals()方法用于比较两个</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字符串内容</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是否相等，==方法用于比较两个</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字符串对象的地址</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是否相同。对于两个内容完全一样的字符串对象，调用equals()方法判断的结果是true，使用==判断的结果是false。为了便于理解，下面给出示例代码。</a:t>
            </a:r>
          </a:p>
        </p:txBody>
      </p:sp>
      <p:sp>
        <p:nvSpPr>
          <p:cNvPr id="3" name="Chevron 3"/>
          <p:cNvSpPr/>
          <p:nvPr>
            <p:custDataLst>
              <p:tags r:id="rId1"/>
            </p:custDataLst>
          </p:nvPr>
        </p:nvSpPr>
        <p:spPr>
          <a:xfrm>
            <a:off x="1143635" y="1111250"/>
            <a:ext cx="492569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14145" y="1245235"/>
            <a:ext cx="4441825" cy="398780"/>
          </a:xfrm>
          <a:prstGeom prst="rect">
            <a:avLst/>
          </a:prstGeom>
          <a:noFill/>
        </p:spPr>
        <p:txBody>
          <a:bodyPr wrap="squar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注意：“==”和equals()方法的区别</a:t>
            </a:r>
          </a:p>
        </p:txBody>
      </p:sp>
      <p:pic>
        <p:nvPicPr>
          <p:cNvPr id="7" name="图片 6"/>
          <p:cNvPicPr>
            <a:picLocks noChangeAspect="1"/>
          </p:cNvPicPr>
          <p:nvPr/>
        </p:nvPicPr>
        <p:blipFill>
          <a:blip r:embed="rId4"/>
          <a:stretch>
            <a:fillRect/>
          </a:stretch>
        </p:blipFill>
        <p:spPr>
          <a:xfrm>
            <a:off x="7225665" y="2359025"/>
            <a:ext cx="3996055" cy="3245485"/>
          </a:xfrm>
          <a:prstGeom prst="rect">
            <a:avLst/>
          </a:prstGeom>
        </p:spPr>
      </p:pic>
      <p:sp>
        <p:nvSpPr>
          <p:cNvPr id="8" name="矩形 7"/>
          <p:cNvSpPr/>
          <p:nvPr/>
        </p:nvSpPr>
        <p:spPr>
          <a:xfrm>
            <a:off x="7321550" y="2419350"/>
            <a:ext cx="3804285" cy="3046095"/>
          </a:xfrm>
          <a:prstGeom prst="rect">
            <a:avLst/>
          </a:prstGeom>
        </p:spPr>
        <p:txBody>
          <a:bodyPr wrap="square">
            <a:spAutoFit/>
          </a:bodyPr>
          <a:lstStyle/>
          <a:p>
            <a:pPr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 str1 = new String("abc");</a:t>
            </a:r>
          </a:p>
          <a:p>
            <a:pPr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 str2 = new String("abc");</a:t>
            </a:r>
          </a:p>
          <a:p>
            <a:pPr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/*使用==判断的结果为false，</a:t>
            </a: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因为</a:t>
            </a:r>
            <a:endPar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*str1和str2是两个对象，地址不同*/</a:t>
            </a:r>
          </a:p>
          <a:p>
            <a:pPr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System.out.println(str1 == str2);</a:t>
            </a:r>
          </a:p>
          <a:p>
            <a:pPr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/*使用equals判断的结果为true，</a:t>
            </a:r>
          </a:p>
          <a:p>
            <a:pPr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*因为str1和str2字符内容相同*/</a:t>
            </a:r>
          </a:p>
          <a:p>
            <a:pPr fontAlgn="auto">
              <a:lnSpc>
                <a:spcPct val="15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System.out.println(str1.equals(str2));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sp>
        <p:nvSpPr>
          <p:cNvPr id="100" name="文本框 99"/>
          <p:cNvSpPr txBox="1"/>
          <p:nvPr/>
        </p:nvSpPr>
        <p:spPr>
          <a:xfrm>
            <a:off x="1143635" y="1433830"/>
            <a:ext cx="3731895" cy="553085"/>
          </a:xfrm>
          <a:prstGeom prst="rect">
            <a:avLst/>
          </a:prstGeom>
          <a:noFill/>
          <a:ln w="9525">
            <a:noFill/>
          </a:ln>
        </p:spPr>
        <p:txBody>
          <a:bodyPr wrap="square">
            <a:spAutoFit/>
          </a:bodyPr>
          <a:lstStyle/>
          <a:p>
            <a:pPr indent="0" fontAlgn="auto">
              <a:lnSpc>
                <a:spcPct val="150000"/>
              </a:lnSpc>
            </a:pP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5．字符串的截取和分割操作</a:t>
            </a:r>
          </a:p>
        </p:txBody>
      </p:sp>
      <p:sp>
        <p:nvSpPr>
          <p:cNvPr id="2" name="文本框 1"/>
          <p:cNvSpPr txBox="1"/>
          <p:nvPr/>
        </p:nvSpPr>
        <p:spPr>
          <a:xfrm>
            <a:off x="1301750" y="2460625"/>
            <a:ext cx="9585960" cy="1938020"/>
          </a:xfrm>
          <a:prstGeom prst="rect">
            <a:avLst/>
          </a:prstGeom>
          <a:noFill/>
          <a:ln w="9525">
            <a:noFill/>
          </a:ln>
        </p:spPr>
        <p:txBody>
          <a:bodyPr wrap="square">
            <a:spAutoFit/>
          </a:bodyPr>
          <a:lstStyle/>
          <a:p>
            <a:pPr algn="l" fontAlgn="auto">
              <a:lnSpc>
                <a:spcPct val="150000"/>
              </a:lnSpc>
              <a:buClrTx/>
              <a:buSzTx/>
              <a:buFontTx/>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在操作字符串时，截取和分割也是经常要执行的操作，例如，截取一个文本某一段内容，使用特殊的符号将字符串分割为若干段。String类提供了</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substring()方法和split()方法实现字符串的截取和分割操作</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，substring()方法用于截取字符串的一部分，split()方法用于将字符串按照某个字符进行分割。</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pic>
        <p:nvPicPr>
          <p:cNvPr id="2" name="图片 1"/>
          <p:cNvPicPr>
            <a:picLocks noChangeAspect="1"/>
          </p:cNvPicPr>
          <p:nvPr/>
        </p:nvPicPr>
        <p:blipFill>
          <a:blip r:embed="rId4"/>
          <a:stretch>
            <a:fillRect/>
          </a:stretch>
        </p:blipFill>
        <p:spPr>
          <a:xfrm>
            <a:off x="1624965" y="1936115"/>
            <a:ext cx="8950325" cy="4631055"/>
          </a:xfrm>
          <a:prstGeom prst="rect">
            <a:avLst/>
          </a:prstGeom>
        </p:spPr>
      </p:pic>
      <p:sp>
        <p:nvSpPr>
          <p:cNvPr id="5" name="文本框 4"/>
          <p:cNvSpPr txBox="1"/>
          <p:nvPr/>
        </p:nvSpPr>
        <p:spPr>
          <a:xfrm>
            <a:off x="1808480" y="1905635"/>
            <a:ext cx="8573135" cy="4691380"/>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str = "石家庄-武汉-哈尔滨";</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下面是字符串截取操作</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System.out.println("从第5个字符截取到末尾的结果：str.</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substring</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System.out.println("从第5个字符截取到第6个字符的结果：str.substring(4, 6));</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下面是字符串分割操作</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System.out.print("分割后的字符串数组中的元素依次为:");</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strArray = str.</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split</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将字符串转换为字符串数组</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i = 0; i &lt; strArray.length; i++)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if (i != strArray.length - 1)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如果不是数组的最后一个元素,在元素后面加逗号</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System.out.print(strArray[i] +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else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System.out.println(strArray[i]);</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数组的最后一个元素后面不加逗号</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Chevron 3"/>
          <p:cNvSpPr/>
          <p:nvPr>
            <p:custDataLst>
              <p:tags r:id="rId1"/>
            </p:custDataLst>
          </p:nvPr>
        </p:nvSpPr>
        <p:spPr>
          <a:xfrm>
            <a:off x="1054100" y="1020445"/>
            <a:ext cx="19691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16040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077210" y="862330"/>
            <a:ext cx="7366635" cy="1014730"/>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下面通过一个案例学习substring()方法和split()方法的调用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6.1.2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类的常用方法</a:t>
            </a:r>
          </a:p>
        </p:txBody>
      </p:sp>
      <p:sp>
        <p:nvSpPr>
          <p:cNvPr id="3"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 name="图片 24"/>
          <p:cNvPicPr>
            <a:picLocks noChangeAspect="1"/>
          </p:cNvPicPr>
          <p:nvPr/>
        </p:nvPicPr>
        <p:blipFill>
          <a:blip r:embed="rId4"/>
          <a:stretch>
            <a:fillRect/>
          </a:stretch>
        </p:blipFill>
        <p:spPr>
          <a:xfrm>
            <a:off x="3168650" y="2349183"/>
            <a:ext cx="5853000" cy="21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9" y="976381"/>
            <a:ext cx="943911" cy="943911"/>
          </a:xfrm>
          <a:prstGeom prst="rect">
            <a:avLst/>
          </a:prstGeom>
        </p:spPr>
      </p:pic>
      <p:sp>
        <p:nvSpPr>
          <p:cNvPr id="7" name="矩形 6"/>
          <p:cNvSpPr/>
          <p:nvPr/>
        </p:nvSpPr>
        <p:spPr>
          <a:xfrm>
            <a:off x="2181860" y="1113155"/>
            <a:ext cx="328485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3027680" cy="46037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字符串索引越界异常</a:t>
            </a:r>
          </a:p>
        </p:txBody>
      </p:sp>
      <p:sp>
        <p:nvSpPr>
          <p:cNvPr id="9" name="矩形 8"/>
          <p:cNvSpPr/>
          <p:nvPr/>
        </p:nvSpPr>
        <p:spPr>
          <a:xfrm>
            <a:off x="554104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572874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文本框 1"/>
          <p:cNvSpPr txBox="1"/>
          <p:nvPr/>
        </p:nvSpPr>
        <p:spPr>
          <a:xfrm>
            <a:off x="1645920" y="2691765"/>
            <a:ext cx="8898890" cy="1476375"/>
          </a:xfrm>
          <a:prstGeom prst="rect">
            <a:avLst/>
          </a:prstGeom>
          <a:noFill/>
          <a:ln w="9525">
            <a:noFill/>
          </a:ln>
        </p:spPr>
        <p:txBody>
          <a:bodyPr wrap="square">
            <a:spAutoFit/>
          </a:bodyPr>
          <a:lstStyle/>
          <a:p>
            <a:pPr algn="l" fontAlgn="auto">
              <a:lnSpc>
                <a:spcPct val="150000"/>
              </a:lnSpc>
              <a:buClrTx/>
              <a:buSzTx/>
              <a:buFontTx/>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String字符串在获取某个字符时，会用到字符的索引，当访问字符串中的字符时，如果字符的</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索引不存在</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，则会发生</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StringIndexOutOfBoundsException（字符串索引越界异常）</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14461" y="2375868"/>
            <a:ext cx="9770271"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l" fontAlgn="auto">
              <a:lnSpc>
                <a:spcPct val="150000"/>
              </a:lnSpc>
            </a:pPr>
            <a:r>
              <a:rPr lang="zh-CN" altLang="zh-CN" sz="2000" dirty="0">
                <a:solidFill>
                  <a:srgbClr val="1369B2"/>
                </a:solidFill>
                <a:latin typeface="微软雅黑" panose="020B0503020204020204" pitchFamily="34" charset="-122"/>
                <a:ea typeface="微软雅黑" panose="020B0503020204020204" pitchFamily="34" charset="-122"/>
                <a:sym typeface="+mn-ea"/>
              </a:rPr>
              <a:t>API</a:t>
            </a:r>
            <a:r>
              <a:rPr lang="zh-CN" altLang="zh-CN" sz="2000" dirty="0">
                <a:solidFill>
                  <a:srgbClr val="595959"/>
                </a:solidFill>
                <a:latin typeface="微软雅黑" panose="020B0503020204020204" pitchFamily="34" charset="-122"/>
                <a:ea typeface="微软雅黑" panose="020B0503020204020204" pitchFamily="34" charset="-122"/>
                <a:sym typeface="+mn-ea"/>
              </a:rPr>
              <a:t>（Application Programming Interface）指的是</a:t>
            </a:r>
            <a:r>
              <a:rPr lang="zh-CN" altLang="zh-CN" sz="2000" dirty="0">
                <a:solidFill>
                  <a:srgbClr val="1369B2"/>
                </a:solidFill>
                <a:latin typeface="微软雅黑" panose="020B0503020204020204" pitchFamily="34" charset="-122"/>
                <a:ea typeface="微软雅黑" panose="020B0503020204020204" pitchFamily="34" charset="-122"/>
                <a:sym typeface="+mn-ea"/>
              </a:rPr>
              <a:t>应用程序编程接口</a:t>
            </a:r>
            <a:r>
              <a:rPr lang="zh-CN" altLang="zh-CN" sz="2000" dirty="0">
                <a:solidFill>
                  <a:srgbClr val="595959"/>
                </a:solidFill>
                <a:latin typeface="微软雅黑" panose="020B0503020204020204" pitchFamily="34" charset="-122"/>
                <a:ea typeface="微软雅黑" panose="020B0503020204020204" pitchFamily="34" charset="-122"/>
                <a:sym typeface="+mn-ea"/>
              </a:rPr>
              <a:t>，API可以让编程变得更加方便简单。Java也提供了大量API供程序开发者使用，即Java API。Java API指的就是JDK提供的各种功能的</a:t>
            </a:r>
            <a:r>
              <a:rPr lang="zh-CN" altLang="zh-CN" sz="2000" dirty="0">
                <a:solidFill>
                  <a:srgbClr val="1369B2"/>
                </a:solidFill>
                <a:latin typeface="微软雅黑" panose="020B0503020204020204" pitchFamily="34" charset="-122"/>
                <a:ea typeface="微软雅黑" panose="020B0503020204020204" pitchFamily="34" charset="-122"/>
                <a:sym typeface="+mn-ea"/>
              </a:rPr>
              <a:t>Java类库</a:t>
            </a:r>
            <a:r>
              <a:rPr lang="zh-CN" altLang="zh-CN" sz="2000" dirty="0">
                <a:solidFill>
                  <a:srgbClr val="595959"/>
                </a:solidFill>
                <a:latin typeface="微软雅黑" panose="020B0503020204020204" pitchFamily="34" charset="-122"/>
                <a:ea typeface="微软雅黑" panose="020B0503020204020204" pitchFamily="34" charset="-122"/>
                <a:sym typeface="+mn-ea"/>
              </a:rPr>
              <a:t>，如之前所讲的Arrays、Collection类等，都是Java提供给开发者的类库。Java API非常多，无法针对所有的API都进行逐一讲解，本章将详细讲解实际开发中的常用API。</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860" y="1113155"/>
            <a:ext cx="328485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3027680" cy="46037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字符串索引越界异常</a:t>
            </a:r>
          </a:p>
        </p:txBody>
      </p:sp>
      <p:sp>
        <p:nvSpPr>
          <p:cNvPr id="9" name="矩形 8"/>
          <p:cNvSpPr/>
          <p:nvPr/>
        </p:nvSpPr>
        <p:spPr>
          <a:xfrm>
            <a:off x="554104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572874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2" name="图片 1"/>
          <p:cNvPicPr>
            <a:picLocks noChangeAspect="1"/>
          </p:cNvPicPr>
          <p:nvPr/>
        </p:nvPicPr>
        <p:blipFill>
          <a:blip r:embed="rId6"/>
          <a:stretch>
            <a:fillRect/>
          </a:stretch>
        </p:blipFill>
        <p:spPr>
          <a:xfrm>
            <a:off x="2292350" y="3227705"/>
            <a:ext cx="7740015" cy="1918970"/>
          </a:xfrm>
          <a:prstGeom prst="rect">
            <a:avLst/>
          </a:prstGeom>
        </p:spPr>
      </p:pic>
      <p:sp>
        <p:nvSpPr>
          <p:cNvPr id="3" name="文本框 2"/>
          <p:cNvSpPr txBox="1"/>
          <p:nvPr/>
        </p:nvSpPr>
        <p:spPr>
          <a:xfrm>
            <a:off x="3159125" y="3329940"/>
            <a:ext cx="5871210" cy="1714500"/>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Example07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s = "itcast";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System.out.println(s.charAt(8));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4" name="Chevron 3"/>
          <p:cNvSpPr/>
          <p:nvPr>
            <p:custDataLst>
              <p:tags r:id="rId1"/>
            </p:custDataLst>
          </p:nvPr>
        </p:nvSpPr>
        <p:spPr>
          <a:xfrm>
            <a:off x="1054100" y="2168525"/>
            <a:ext cx="19691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230848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11" name="文本框 10"/>
          <p:cNvSpPr txBox="1"/>
          <p:nvPr/>
        </p:nvSpPr>
        <p:spPr>
          <a:xfrm>
            <a:off x="3159125" y="2153920"/>
            <a:ext cx="7366635" cy="553085"/>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下面通过一个案例演示字符串索引越界异常</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860" y="1113155"/>
            <a:ext cx="3284855" cy="670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715" y="1212215"/>
            <a:ext cx="3027680" cy="46037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字符串索引越界异常</a:t>
            </a:r>
          </a:p>
        </p:txBody>
      </p:sp>
      <p:sp>
        <p:nvSpPr>
          <p:cNvPr id="9" name="矩形 8"/>
          <p:cNvSpPr/>
          <p:nvPr/>
        </p:nvSpPr>
        <p:spPr>
          <a:xfrm>
            <a:off x="554104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572874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4" name="Chevron 3"/>
          <p:cNvSpPr/>
          <p:nvPr>
            <p:custDataLst>
              <p:tags r:id="rId1"/>
            </p:custDataLst>
          </p:nvPr>
        </p:nvSpPr>
        <p:spPr>
          <a:xfrm>
            <a:off x="1054100" y="2025015"/>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396533" y="216497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2" name="文本框 11"/>
          <p:cNvSpPr txBox="1"/>
          <p:nvPr/>
        </p:nvSpPr>
        <p:spPr>
          <a:xfrm>
            <a:off x="3336925" y="2158365"/>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13" name="图片 25"/>
          <p:cNvPicPr>
            <a:picLocks noChangeAspect="1"/>
          </p:cNvPicPr>
          <p:nvPr/>
        </p:nvPicPr>
        <p:blipFill>
          <a:blip r:embed="rId6"/>
          <a:stretch>
            <a:fillRect/>
          </a:stretch>
        </p:blipFill>
        <p:spPr>
          <a:xfrm>
            <a:off x="2221865" y="3085148"/>
            <a:ext cx="7745739" cy="1800000"/>
          </a:xfrm>
          <a:prstGeom prst="rect">
            <a:avLst/>
          </a:prstGeom>
        </p:spPr>
      </p:pic>
      <p:sp>
        <p:nvSpPr>
          <p:cNvPr id="14" name="文本框 13"/>
          <p:cNvSpPr txBox="1"/>
          <p:nvPr/>
        </p:nvSpPr>
        <p:spPr>
          <a:xfrm>
            <a:off x="1143635" y="5079365"/>
            <a:ext cx="9314815" cy="1014730"/>
          </a:xfrm>
          <a:prstGeom prst="rect">
            <a:avLst/>
          </a:prstGeom>
          <a:noFill/>
        </p:spPr>
        <p:txBody>
          <a:bodyPr wrap="square" rtlCol="0">
            <a:spAutoFit/>
          </a:bodyPr>
          <a:lstStyle/>
          <a:p>
            <a:pPr algn="l" fontAlgn="auto">
              <a:lnSpc>
                <a:spcPct val="150000"/>
              </a:lnSpc>
              <a:buClrTx/>
              <a:buSzTx/>
              <a:buNone/>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由图可知，访问字符串中的字符时，不能超出字符的索引范围，否则会出现异常，这与数组中的索引越界异常非常相似。</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6.1.3 StringBuffer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505585"/>
            <a:chOff x="8472" y="5316"/>
            <a:chExt cx="8645" cy="2371"/>
          </a:xfrm>
        </p:grpSpPr>
        <p:sp>
          <p:nvSpPr>
            <p:cNvPr id="15" name="TextBox 35"/>
            <p:cNvSpPr txBox="1">
              <a:spLocks noChangeArrowheads="1"/>
            </p:cNvSpPr>
            <p:nvPr/>
          </p:nvSpPr>
          <p:spPr bwMode="auto">
            <a:xfrm>
              <a:off x="9159" y="5316"/>
              <a:ext cx="7958" cy="2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字符串类</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的使用，能够熟练使用</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String</a:t>
              </a:r>
              <a:r>
                <a:rPr lang="en-US" altLang="zh-CN"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Buffer</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类</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定义字符串变量并对字符串进行操作</a:t>
              </a:r>
              <a:endPar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6.1.3 StringBuffer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302385" y="1998980"/>
            <a:ext cx="9585960" cy="2861310"/>
          </a:xfrm>
          <a:prstGeom prst="rect">
            <a:avLst/>
          </a:prstGeom>
          <a:noFill/>
          <a:ln w="9525">
            <a:noFill/>
          </a:ln>
        </p:spPr>
        <p:txBody>
          <a:bodyPr wrap="square">
            <a:spAutoFit/>
          </a:bodyPr>
          <a:lstStyle/>
          <a:p>
            <a:pPr indent="0" fontAlgn="auto">
              <a:lnSpc>
                <a:spcPct val="150000"/>
              </a:lnSpc>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ava中，因为String类是final类型的，所以使用String定义的字符串是一个常量，也就是说使用String定义的字符串一旦创建，其内容和长度是不可改变的。为了便于对字符串进行修改，Java提供了StringBuffer类（也称字符串缓冲区）来操作字符串。</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StringBuffer类</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和String类最大的区别在于它的内容和长度都是</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可以改变</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的。StringBuffer类似一个</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字符容器</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，当在其中添加或删除字符时，所操作的都是这个字符容器，因此并</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不会产生新的StringBuffer对象</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6.1.3 StringBuffer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Chevron 3"/>
          <p:cNvSpPr/>
          <p:nvPr>
            <p:custDataLst>
              <p:tags r:id="rId1"/>
            </p:custDataLst>
          </p:nvPr>
        </p:nvSpPr>
        <p:spPr>
          <a:xfrm>
            <a:off x="1054100" y="1092200"/>
            <a:ext cx="391985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315595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StringBuffer类的常用方法</a:t>
            </a:r>
          </a:p>
        </p:txBody>
      </p:sp>
      <p:graphicFrame>
        <p:nvGraphicFramePr>
          <p:cNvPr id="5" name="表格 4"/>
          <p:cNvGraphicFramePr>
            <a:graphicFrameLocks noGrp="1"/>
          </p:cNvGraphicFramePr>
          <p:nvPr>
            <p:custDataLst>
              <p:tags r:id="rId2"/>
            </p:custDataLst>
          </p:nvPr>
        </p:nvGraphicFramePr>
        <p:xfrm>
          <a:off x="1644957" y="1940719"/>
          <a:ext cx="9208135" cy="4111625"/>
        </p:xfrm>
        <a:graphic>
          <a:graphicData uri="http://schemas.openxmlformats.org/drawingml/2006/table">
            <a:tbl>
              <a:tblPr>
                <a:tableStyleId>{7DF18680-E054-41AD-8BC1-D1AEF772440D}</a:tableStyleId>
              </a:tblPr>
              <a:tblGrid>
                <a:gridCol w="3802380">
                  <a:extLst>
                    <a:ext uri="{9D8B030D-6E8A-4147-A177-3AD203B41FA5}">
                      <a16:colId xmlns:a16="http://schemas.microsoft.com/office/drawing/2014/main" val="20000"/>
                    </a:ext>
                  </a:extLst>
                </a:gridCol>
                <a:gridCol w="540575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StringBuffer()</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创建初始容量为16，不含任何内容的字符串缓冲区</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StringBuffer(int capacity)</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创建初始容量为capacity，不含任何内容的字符串缓冲区</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StringBuffer(String s)                                                                                                         </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创建初始容量为s.length()+16，内容为s的字符串缓冲区</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length()</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获取缓冲区中字符串内容的长度</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capacity()</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获取字符串缓冲区的当前容量</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StringBuffer append(char c)</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添加参数到StringBuffer对象中</a:t>
                      </a:r>
                    </a:p>
                  </a:txBody>
                  <a:tcPr marL="68580" marR="68580" marT="0" marB="0">
                    <a:solidFill>
                      <a:srgbClr val="F2F2F2"/>
                    </a:solidFill>
                  </a:tcPr>
                </a:tc>
                <a:extLst>
                  <a:ext uri="{0D108BD9-81ED-4DB2-BD59-A6C34878D82A}">
                    <a16:rowId xmlns:a16="http://schemas.microsoft.com/office/drawing/2014/main" val="10006"/>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StringBuffer insert(int offset,String str)</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在字符串的offset位置插入字符串str</a:t>
                      </a:r>
                    </a:p>
                  </a:txBody>
                  <a:tcPr marL="68580" marR="68580" marT="0" marB="0">
                    <a:solidFill>
                      <a:srgbClr val="F2F2F2"/>
                    </a:solidFill>
                  </a:tcPr>
                </a:tc>
                <a:extLst>
                  <a:ext uri="{0D108BD9-81ED-4DB2-BD59-A6C34878D82A}">
                    <a16:rowId xmlns:a16="http://schemas.microsoft.com/office/drawing/2014/main" val="10007"/>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StringBuffer deleteCharAt(int index)</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移除此序列指定位置的字符</a:t>
                      </a:r>
                    </a:p>
                  </a:txBody>
                  <a:tcPr marL="68580" marR="68580" marT="0" marB="0">
                    <a:solidFill>
                      <a:srgbClr val="F2F2F2"/>
                    </a:solid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6.1.3 StringBuffer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graphicFrame>
        <p:nvGraphicFramePr>
          <p:cNvPr id="5" name="表格 4"/>
          <p:cNvGraphicFramePr>
            <a:graphicFrameLocks noGrp="1"/>
          </p:cNvGraphicFramePr>
          <p:nvPr>
            <p:custDataLst>
              <p:tags r:id="rId1"/>
            </p:custDataLst>
          </p:nvPr>
        </p:nvGraphicFramePr>
        <p:xfrm>
          <a:off x="1644957" y="1294924"/>
          <a:ext cx="9208135" cy="4676775"/>
        </p:xfrm>
        <a:graphic>
          <a:graphicData uri="http://schemas.openxmlformats.org/drawingml/2006/table">
            <a:tbl>
              <a:tblPr>
                <a:tableStyleId>{7DF18680-E054-41AD-8BC1-D1AEF772440D}</a:tableStyleId>
              </a:tblPr>
              <a:tblGrid>
                <a:gridCol w="3802380">
                  <a:extLst>
                    <a:ext uri="{9D8B030D-6E8A-4147-A177-3AD203B41FA5}">
                      <a16:colId xmlns:a16="http://schemas.microsoft.com/office/drawing/2014/main" val="20000"/>
                    </a:ext>
                  </a:extLst>
                </a:gridCol>
                <a:gridCol w="540575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方法声明</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StringBuffer delete(int start,int end)</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删除StringBuffer对象中指定范围的字符或字符串序列</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StringBuffer replace(int start,int end,String s)</a:t>
                      </a:r>
                    </a:p>
                  </a:txBody>
                  <a:tcPr marL="68580" marR="68580" marT="0" marB="0" anchor="ctr">
                    <a:solidFill>
                      <a:srgbClr val="F2F2F2"/>
                    </a:solidFill>
                  </a:tcPr>
                </a:tc>
                <a:tc>
                  <a:txBody>
                    <a:bodyPr/>
                    <a:lstStyle/>
                    <a:p>
                      <a:pPr algn="l" fontAlgn="auto">
                        <a:lnSpc>
                          <a:spcPct val="23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在StringBuffer对象中替换指定的字符或字符串序列</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void setCharAt(int index, char ch)</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修改指定位置index处的字符序列</a:t>
                      </a:r>
                    </a:p>
                  </a:txBody>
                  <a:tcPr marL="68580" marR="68580" marT="0" marB="0">
                    <a:solidFill>
                      <a:srgbClr val="F2F2F2"/>
                    </a:solidFill>
                  </a:tcPr>
                </a:tc>
                <a:extLst>
                  <a:ext uri="{0D108BD9-81ED-4DB2-BD59-A6C34878D82A}">
                    <a16:rowId xmlns:a16="http://schemas.microsoft.com/office/drawing/2014/main" val="10003"/>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toString()</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返回StringBuffer缓冲区中的字符串</a:t>
                      </a:r>
                    </a:p>
                  </a:txBody>
                  <a:tcPr marL="68580" marR="68580" marT="0" marB="0">
                    <a:solidFill>
                      <a:srgbClr val="F2F2F2"/>
                    </a:solidFill>
                  </a:tcPr>
                </a:tc>
                <a:extLst>
                  <a:ext uri="{0D108BD9-81ED-4DB2-BD59-A6C34878D82A}">
                    <a16:rowId xmlns:a16="http://schemas.microsoft.com/office/drawing/2014/main" val="10004"/>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StringBuffer reverse()</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反转字符串</a:t>
                      </a:r>
                    </a:p>
                  </a:txBody>
                  <a:tcPr marL="68580" marR="68580" marT="0" marB="0">
                    <a:solidFill>
                      <a:srgbClr val="F2F2F2"/>
                    </a:solidFill>
                  </a:tcPr>
                </a:tc>
                <a:extLst>
                  <a:ext uri="{0D108BD9-81ED-4DB2-BD59-A6C34878D82A}">
                    <a16:rowId xmlns:a16="http://schemas.microsoft.com/office/drawing/2014/main" val="10005"/>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substring(int start)</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获取缓冲区中字符串从索引start（含）至末尾的子串</a:t>
                      </a:r>
                    </a:p>
                  </a:txBody>
                  <a:tcPr marL="68580" marR="68580" marT="0" marB="0">
                    <a:solidFill>
                      <a:srgbClr val="F2F2F2"/>
                    </a:solidFill>
                  </a:tcPr>
                </a:tc>
                <a:extLst>
                  <a:ext uri="{0D108BD9-81ED-4DB2-BD59-A6C34878D82A}">
                    <a16:rowId xmlns:a16="http://schemas.microsoft.com/office/drawing/2014/main" val="10006"/>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substring(int start,int end)</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获取缓冲区中字符串从索引start（含）至索引end（不含）的子串</a:t>
                      </a:r>
                    </a:p>
                  </a:txBody>
                  <a:tcPr marL="68580" marR="68580" marT="0" marB="0">
                    <a:solidFill>
                      <a:srgbClr val="F2F2F2"/>
                    </a:solidFill>
                  </a:tcPr>
                </a:tc>
                <a:extLst>
                  <a:ext uri="{0D108BD9-81ED-4DB2-BD59-A6C34878D82A}">
                    <a16:rowId xmlns:a16="http://schemas.microsoft.com/office/drawing/2014/main" val="10007"/>
                  </a:ext>
                </a:extLst>
              </a:tr>
              <a:tr h="448945">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toString()</a:t>
                      </a:r>
                    </a:p>
                  </a:txBody>
                  <a:tcPr marL="68580" marR="68580" marT="0" marB="0" anchor="ctr">
                    <a:solidFill>
                      <a:srgbClr val="F2F2F2"/>
                    </a:solidFill>
                  </a:tcPr>
                </a:tc>
                <a:tc>
                  <a:txBody>
                    <a:bodyPr/>
                    <a:lstStyle/>
                    <a:p>
                      <a:pPr algn="l">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获取缓冲区中的字符串</a:t>
                      </a:r>
                    </a:p>
                  </a:txBody>
                  <a:tcPr marL="68580" marR="68580" marT="0" marB="0">
                    <a:solidFill>
                      <a:srgbClr val="F2F2F2"/>
                    </a:solid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6.1.3 StringBuffer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Chevron 3"/>
          <p:cNvSpPr/>
          <p:nvPr>
            <p:custDataLst>
              <p:tags r:id="rId1"/>
            </p:custDataLst>
          </p:nvPr>
        </p:nvSpPr>
        <p:spPr>
          <a:xfrm>
            <a:off x="1143635" y="1039495"/>
            <a:ext cx="16764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14145" y="1173480"/>
            <a:ext cx="1290955" cy="398780"/>
          </a:xfrm>
          <a:prstGeom prst="rect">
            <a:avLst/>
          </a:prstGeom>
          <a:noFill/>
        </p:spPr>
        <p:txBody>
          <a:bodyPr wrap="squar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案例演示</a:t>
            </a:r>
          </a:p>
        </p:txBody>
      </p:sp>
      <p:sp>
        <p:nvSpPr>
          <p:cNvPr id="6" name="文本框 5"/>
          <p:cNvSpPr txBox="1"/>
          <p:nvPr/>
        </p:nvSpPr>
        <p:spPr>
          <a:xfrm>
            <a:off x="2820035" y="864870"/>
            <a:ext cx="7894320" cy="1014730"/>
          </a:xfrm>
          <a:prstGeom prst="rect">
            <a:avLst/>
          </a:prstGeom>
          <a:noFill/>
        </p:spPr>
        <p:txBody>
          <a:bodyPr wrap="square" rtlCol="0">
            <a:spAutoFit/>
          </a:bodyPr>
          <a:lstStyle/>
          <a:p>
            <a:pPr>
              <a:lnSpc>
                <a:spcPct val="150000"/>
              </a:lnSpc>
              <a:buClrTx/>
              <a:buSzTx/>
              <a:buNone/>
            </a:pPr>
            <a:r>
              <a:rPr sz="2000" dirty="0">
                <a:solidFill>
                  <a:srgbClr val="595959"/>
                </a:solidFill>
                <a:latin typeface="微软雅黑" panose="020B0503020204020204" pitchFamily="34" charset="-122"/>
                <a:ea typeface="微软雅黑" panose="020B0503020204020204" pitchFamily="34" charset="-122"/>
                <a:cs typeface="+mn-ea"/>
                <a:sym typeface="+mn-ea"/>
              </a:rPr>
              <a:t>下面通过一个案例学习StringBuffer的一系列常用方法的具体使用</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。具体步骤如下。</a:t>
            </a:r>
            <a:endParaRPr 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00" name="文本框 99"/>
          <p:cNvSpPr txBox="1"/>
          <p:nvPr/>
        </p:nvSpPr>
        <p:spPr>
          <a:xfrm>
            <a:off x="1143635" y="1943735"/>
            <a:ext cx="10259060" cy="1014730"/>
          </a:xfrm>
          <a:prstGeom prst="rect">
            <a:avLst/>
          </a:prstGeom>
          <a:noFill/>
          <a:ln w="9525">
            <a:noFill/>
          </a:ln>
        </p:spPr>
        <p:txBody>
          <a:bodyPr wrap="square">
            <a:spAutoFit/>
          </a:bodyPr>
          <a:lstStyle/>
          <a:p>
            <a:pPr indent="0" algn="l" fontAlgn="auto">
              <a:lnSpc>
                <a:spcPct val="150000"/>
              </a:lnSpc>
            </a:pPr>
            <a:r>
              <a:rPr lang="zh-CN" alt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步骤一：</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定义add()方法，用于实现字符串的添加操作，</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调用append()方法插入的新字符串始终位于字符串sb的末尾，</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调用</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insert()方法将新字符串插入指定位置。</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下所示：</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565275" y="3299460"/>
            <a:ext cx="9233535" cy="2694305"/>
          </a:xfrm>
          <a:prstGeom prst="rect">
            <a:avLst/>
          </a:prstGeom>
        </p:spPr>
      </p:pic>
      <p:sp>
        <p:nvSpPr>
          <p:cNvPr id="4" name="文本框 3"/>
          <p:cNvSpPr txBox="1"/>
          <p:nvPr/>
        </p:nvSpPr>
        <p:spPr>
          <a:xfrm>
            <a:off x="1748155" y="3382645"/>
            <a:ext cx="8867775" cy="2527935"/>
          </a:xfrm>
          <a:prstGeom prst="rect">
            <a:avLst/>
          </a:prstGeom>
          <a:noFill/>
          <a:ln w="9525">
            <a:noFill/>
          </a:ln>
        </p:spPr>
        <p:txBody>
          <a:bodyPr wrap="square">
            <a:spAutoFit/>
          </a:bodyPr>
          <a:lstStyle/>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add() {</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StringBuffer sb = new StringBuffer(); // 定义一个字符串缓冲区</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sb.</a:t>
            </a:r>
            <a:r>
              <a:rPr 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append</a:t>
            </a: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("abcdefg"); 	// 在末尾添加字符串</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sb.</a:t>
            </a:r>
            <a:r>
              <a:rPr 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append</a:t>
            </a: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("hij").append("klmn"); // 连续调用append()方法添加字符串</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System.out.println("append添加结果：" + sb);</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sb.</a:t>
            </a:r>
            <a:r>
              <a:rPr 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insert</a:t>
            </a: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 "123"); 		// 在指定位置插入字符串</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System.out.println("insert添加结果：" + sb);</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6.1.3 StringBuffer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143635" y="1447800"/>
            <a:ext cx="10259060" cy="1014730"/>
          </a:xfrm>
          <a:prstGeom prst="rect">
            <a:avLst/>
          </a:prstGeom>
          <a:noFill/>
          <a:ln w="9525">
            <a:noFill/>
          </a:ln>
        </p:spPr>
        <p:txBody>
          <a:bodyPr wrap="square">
            <a:spAutoFit/>
          </a:bodyPr>
          <a:lstStyle/>
          <a:p>
            <a:pPr indent="0" algn="l" fontAlgn="auto">
              <a:lnSpc>
                <a:spcPct val="150000"/>
              </a:lnSpc>
            </a:pPr>
            <a:r>
              <a:rPr lang="zh-CN" altLang="en-US"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步骤二：</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remove()方法，用于删除字符串，调用delete()方法删除指定范围字符串，调用deleteCharAt()方法删除指定位置字符串。</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下所示：</a:t>
            </a:r>
            <a:endPar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2045970" y="2510155"/>
            <a:ext cx="8297545" cy="3060065"/>
          </a:xfrm>
          <a:prstGeom prst="rect">
            <a:avLst/>
          </a:prstGeom>
        </p:spPr>
      </p:pic>
      <p:sp>
        <p:nvSpPr>
          <p:cNvPr id="5" name="文本框 4"/>
          <p:cNvSpPr txBox="1"/>
          <p:nvPr/>
        </p:nvSpPr>
        <p:spPr>
          <a:xfrm>
            <a:off x="2578100" y="2623820"/>
            <a:ext cx="7033260" cy="2832100"/>
          </a:xfrm>
          <a:prstGeom prst="rect">
            <a:avLst/>
          </a:prstGeom>
          <a:noFill/>
          <a:ln w="9525">
            <a:noFill/>
          </a:ln>
        </p:spPr>
        <p:txBody>
          <a:bodyPr wrap="square">
            <a:spAutoFit/>
          </a:bodyPr>
          <a:lstStyle/>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static void remove() {</a:t>
            </a:r>
          </a:p>
          <a:p>
            <a:pPr lvl="1"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StringBuffer sb = new StringBuffer("abcdefg");</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sb.</a:t>
            </a:r>
            <a:r>
              <a:rPr 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delete</a:t>
            </a: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 5);    		 // 指定范围删除</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System.out.println("删除指定位置结果：" + sb);</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sb.</a:t>
            </a:r>
            <a:r>
              <a:rPr 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deleteCharAt</a:t>
            </a: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 		// 指定位置删除</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System.out.println("删除指定位置结果：" + sb);</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sb.</a:t>
            </a:r>
            <a:r>
              <a:rPr 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delete</a:t>
            </a: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(0, sb.length()); 	// 清空缓冲区</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System.out.println("清空缓冲区结果：" + sb);</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6.1.3 StringBuffer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143635" y="1017270"/>
            <a:ext cx="10259060" cy="1476375"/>
          </a:xfrm>
          <a:prstGeom prst="rect">
            <a:avLst/>
          </a:prstGeom>
          <a:noFill/>
          <a:ln w="9525">
            <a:noFill/>
          </a:ln>
        </p:spPr>
        <p:txBody>
          <a:bodyPr wrap="square">
            <a:spAutoFit/>
          </a:bodyPr>
          <a:lstStyle/>
          <a:p>
            <a:pPr indent="0" algn="l" fontAlgn="auto">
              <a:lnSpc>
                <a:spcPct val="150000"/>
              </a:lnSpc>
            </a:pPr>
            <a:r>
              <a:rPr lang="zh-CN" altLang="en-US"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步骤三：</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alter()方法，用于实现字符串的替换和反转操作，调用setCharAt()方法修改</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指定</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字符，调用replace()方法替换</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指定位置字符串或字符</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，调用reverse()方法将字符串反转。</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下所示：</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736090" y="2510155"/>
            <a:ext cx="8855710" cy="2708910"/>
          </a:xfrm>
          <a:prstGeom prst="rect">
            <a:avLst/>
          </a:prstGeom>
        </p:spPr>
      </p:pic>
      <p:sp>
        <p:nvSpPr>
          <p:cNvPr id="5" name="文本框 4"/>
          <p:cNvSpPr txBox="1"/>
          <p:nvPr/>
        </p:nvSpPr>
        <p:spPr>
          <a:xfrm>
            <a:off x="1925320" y="2600325"/>
            <a:ext cx="8339455" cy="2527935"/>
          </a:xfrm>
          <a:prstGeom prst="rect">
            <a:avLst/>
          </a:prstGeom>
          <a:noFill/>
          <a:ln w="9525">
            <a:noFill/>
          </a:ln>
        </p:spPr>
        <p:txBody>
          <a:bodyPr wrap="square">
            <a:spAutoFit/>
          </a:bodyPr>
          <a:lstStyle/>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alter() {</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StringBuffer sb = new StringBuffer("abcdef");</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sb.</a:t>
            </a:r>
            <a:r>
              <a:rPr 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setCharAt</a:t>
            </a: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 'p');    	// 修改指定位置字符</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System.out.println("修改指定位置字符结果：" + sb);</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sb.</a:t>
            </a:r>
            <a:r>
              <a:rPr 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replace</a:t>
            </a: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 3, "qq"); 		// 替换指定位置字符串或字符</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System.out.println("替换指定位置字符（串）结果：" + sb);</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System.out.println("字符串翻转结果：" + sb.</a:t>
            </a:r>
            <a:r>
              <a:rPr 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reverse</a:t>
            </a: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6.1.3 StringBuffer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143635" y="1663065"/>
            <a:ext cx="10259060" cy="1014730"/>
          </a:xfrm>
          <a:prstGeom prst="rect">
            <a:avLst/>
          </a:prstGeom>
          <a:noFill/>
          <a:ln w="9525">
            <a:noFill/>
          </a:ln>
        </p:spPr>
        <p:txBody>
          <a:bodyPr wrap="square">
            <a:spAutoFit/>
          </a:bodyPr>
          <a:lstStyle/>
          <a:p>
            <a:pPr indent="0" algn="l" fontAlgn="auto">
              <a:lnSpc>
                <a:spcPct val="150000"/>
              </a:lnSpc>
            </a:pPr>
            <a:r>
              <a:rPr lang="zh-CN" altLang="en-US"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步骤四：</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sub()方法，用于实现字符串的截取操作，调用capacity()方法获取了字符串缓冲区</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初始容量，调用substring()方法截取</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指定</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字符串。</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下所示：</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1753235" y="2797175"/>
            <a:ext cx="8907780" cy="2599690"/>
          </a:xfrm>
          <a:prstGeom prst="rect">
            <a:avLst/>
          </a:prstGeom>
        </p:spPr>
      </p:pic>
      <p:sp>
        <p:nvSpPr>
          <p:cNvPr id="5" name="文本框 4"/>
          <p:cNvSpPr txBox="1"/>
          <p:nvPr/>
        </p:nvSpPr>
        <p:spPr>
          <a:xfrm>
            <a:off x="1964055" y="2985135"/>
            <a:ext cx="8262620" cy="2223135"/>
          </a:xfrm>
          <a:prstGeom prst="rect">
            <a:avLst/>
          </a:prstGeom>
          <a:noFill/>
          <a:ln w="9525">
            <a:noFill/>
          </a:ln>
        </p:spPr>
        <p:txBody>
          <a:bodyPr wrap="square">
            <a:spAutoFit/>
          </a:bodyPr>
          <a:lstStyle/>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public static void sub() {</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StringBuffer sb = new StringBuffer(); // 定义一个字符串缓冲区</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System.out.println("获取sb的初始容量：" + sb.capacity());</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sb.append("itcast123"); 	// 在末尾添加字符串</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System.out.println("append添加结果：" + sb);</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 	System.out.println("截取第7~9个字符：" + sb.</a:t>
            </a:r>
            <a:r>
              <a:rPr lang="en-US" sz="18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substring</a:t>
            </a: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(6,9));}</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43206" y="2105671"/>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43206" y="3033513"/>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43206" y="3968249"/>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48758" y="2096792"/>
            <a:ext cx="5496560" cy="612775"/>
            <a:chOff x="4315150" y="953426"/>
            <a:chExt cx="4122956" cy="539804"/>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字符串类</a:t>
              </a:r>
              <a:endParaRPr lang="en-US" altLang="zh-CN"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48758" y="3016687"/>
            <a:ext cx="5496560" cy="612775"/>
            <a:chOff x="4315150" y="1647579"/>
            <a:chExt cx="4122956" cy="539804"/>
          </a:xfrm>
        </p:grpSpPr>
        <p:sp>
          <p:nvSpPr>
            <p:cNvPr id="64" name="矩形 63"/>
            <p:cNvSpPr/>
            <p:nvPr/>
          </p:nvSpPr>
          <p:spPr>
            <a:xfrm>
              <a:off x="4840998" y="1730368"/>
              <a:ext cx="3238445" cy="331154"/>
            </a:xfrm>
            <a:prstGeom prst="rect">
              <a:avLst/>
            </a:prstGeom>
            <a:ln w="15875">
              <a:noFill/>
            </a:ln>
          </p:spPr>
          <p:txBody>
            <a:bodyPr wrap="square" lIns="68580" tIns="34290" rIns="68580" bIns="34290">
              <a:spAutoFit/>
            </a:bodyPr>
            <a:lstStyle/>
            <a:p>
              <a:r>
                <a:rPr lang="en-US" sz="2000" dirty="0">
                  <a:solidFill>
                    <a:srgbClr val="595959"/>
                  </a:solidFill>
                  <a:latin typeface="微软雅黑" panose="020B0503020204020204" pitchFamily="34" charset="-122"/>
                  <a:ea typeface="微软雅黑" panose="020B0503020204020204" pitchFamily="34" charset="-122"/>
                  <a:cs typeface="+mn-ea"/>
                  <a:sym typeface="+mn-lt"/>
                </a:rPr>
                <a:t>System</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2000" dirty="0">
                  <a:solidFill>
                    <a:srgbClr val="595959"/>
                  </a:solidFill>
                  <a:latin typeface="微软雅黑" panose="020B0503020204020204" pitchFamily="34" charset="-122"/>
                  <a:ea typeface="微软雅黑" panose="020B0503020204020204" pitchFamily="34" charset="-122"/>
                  <a:cs typeface="+mn-ea"/>
                  <a:sym typeface="+mn-lt"/>
                </a:rPr>
                <a:t>Runtime</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65" name="平行四边形 6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48758" y="3946596"/>
            <a:ext cx="5496560" cy="612775"/>
            <a:chOff x="4315150" y="2341731"/>
            <a:chExt cx="4122956" cy="539804"/>
          </a:xfrm>
        </p:grpSpPr>
        <p:sp>
          <p:nvSpPr>
            <p:cNvPr id="67" name="矩形 66"/>
            <p:cNvSpPr/>
            <p:nvPr/>
          </p:nvSpPr>
          <p:spPr>
            <a:xfrm>
              <a:off x="4840998" y="2424520"/>
              <a:ext cx="3437543" cy="331154"/>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Math</a:t>
              </a:r>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类、</a:t>
              </a:r>
              <a:r>
                <a:rPr lang="en-US" alt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Random</a:t>
              </a:r>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类和</a:t>
              </a:r>
              <a:r>
                <a:rPr lang="en-US" alt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BigInteger</a:t>
              </a:r>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类</a:t>
              </a:r>
            </a:p>
          </p:txBody>
        </p:sp>
        <p:sp>
          <p:nvSpPr>
            <p:cNvPr id="68" name="平行四边形 6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 name="组合 1"/>
          <p:cNvGrpSpPr/>
          <p:nvPr/>
        </p:nvGrpSpPr>
        <p:grpSpPr>
          <a:xfrm>
            <a:off x="3143206" y="4916304"/>
            <a:ext cx="1192190" cy="613315"/>
            <a:chOff x="2215144" y="3084852"/>
            <a:chExt cx="1244730" cy="843130"/>
          </a:xfrm>
        </p:grpSpPr>
        <p:sp>
          <p:nvSpPr>
            <p:cNvPr id="3" name="平行四边形 2"/>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 name="组合 4"/>
          <p:cNvGrpSpPr/>
          <p:nvPr/>
        </p:nvGrpSpPr>
        <p:grpSpPr>
          <a:xfrm>
            <a:off x="4048758" y="4894651"/>
            <a:ext cx="5496560" cy="612775"/>
            <a:chOff x="4315150" y="2341731"/>
            <a:chExt cx="4122956" cy="539804"/>
          </a:xfrm>
        </p:grpSpPr>
        <p:sp>
          <p:nvSpPr>
            <p:cNvPr id="6" name="矩形 5"/>
            <p:cNvSpPr/>
            <p:nvPr/>
          </p:nvSpPr>
          <p:spPr>
            <a:xfrm>
              <a:off x="4840998" y="2424520"/>
              <a:ext cx="3437543" cy="331154"/>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日期与时间类</a:t>
              </a:r>
              <a:endPar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7" name="平行四边形 6"/>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6.1.3 StringBuffer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3"/>
          <a:stretch>
            <a:fillRect/>
          </a:stretch>
        </p:blipFill>
        <p:spPr>
          <a:xfrm>
            <a:off x="2045970" y="2351405"/>
            <a:ext cx="8151495" cy="3197225"/>
          </a:xfrm>
          <a:prstGeom prst="rect">
            <a:avLst/>
          </a:prstGeom>
        </p:spPr>
      </p:pic>
      <p:sp>
        <p:nvSpPr>
          <p:cNvPr id="5" name="文本框 4"/>
          <p:cNvSpPr txBox="1"/>
          <p:nvPr/>
        </p:nvSpPr>
        <p:spPr>
          <a:xfrm>
            <a:off x="2416810" y="2411730"/>
            <a:ext cx="7356475" cy="3136900"/>
          </a:xfrm>
          <a:prstGeom prst="rect">
            <a:avLst/>
          </a:prstGeom>
          <a:noFill/>
          <a:ln w="9525">
            <a:noFill/>
          </a:ln>
        </p:spPr>
        <p:txBody>
          <a:bodyPr wrap="square">
            <a:spAutoFit/>
          </a:bodyPr>
          <a:lstStyle/>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static void main(String[] args) {</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System.out.println("1、添加------------------------");</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add();</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System.out.println("2、删除------------------------");</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remove();</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System.out.println("3、修改------------------------");</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alter();</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System.out.println("4、截取------------------------");</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sub();</a:t>
            </a:r>
          </a:p>
          <a:p>
            <a:pPr indent="0" fontAlgn="auto">
              <a:lnSpc>
                <a:spcPct val="110000"/>
              </a:lnSpc>
            </a:pPr>
            <a:r>
              <a:rPr 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文本框 2"/>
          <p:cNvSpPr txBox="1"/>
          <p:nvPr/>
        </p:nvSpPr>
        <p:spPr>
          <a:xfrm>
            <a:off x="1143635" y="1232535"/>
            <a:ext cx="9167495" cy="1014730"/>
          </a:xfrm>
          <a:prstGeom prst="rect">
            <a:avLst/>
          </a:prstGeom>
          <a:noFill/>
          <a:ln w="9525">
            <a:noFill/>
          </a:ln>
        </p:spPr>
        <p:txBody>
          <a:bodyPr wrap="square">
            <a:spAutoFit/>
          </a:bodyPr>
          <a:lstStyle/>
          <a:p>
            <a:pPr indent="0" algn="l" fontAlgn="auto">
              <a:lnSpc>
                <a:spcPct val="150000"/>
              </a:lnSpc>
            </a:pPr>
            <a:r>
              <a:rPr lang="zh-CN" altLang="en-US"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步骤五：</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main</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一次执行定义的添加、删除、修改、截取四个方法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下所示：</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6.1.3 StringBuffer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 name="图片 26"/>
          <p:cNvPicPr>
            <a:picLocks noChangeAspect="1"/>
          </p:cNvPicPr>
          <p:nvPr/>
        </p:nvPicPr>
        <p:blipFill>
          <a:blip r:embed="rId4"/>
          <a:stretch>
            <a:fillRect/>
          </a:stretch>
        </p:blipFill>
        <p:spPr>
          <a:xfrm>
            <a:off x="4098290" y="2084705"/>
            <a:ext cx="3993670" cy="360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452" y="268062"/>
            <a:ext cx="3894025" cy="505890"/>
          </a:xfrm>
          <a:prstGeom prst="rect">
            <a:avLst/>
          </a:prstGeom>
        </p:spPr>
        <p:txBody>
          <a:bodyPr lIns="0" tIns="60934" rIns="0" bIns="6093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2767" y="967615"/>
            <a:ext cx="1015842" cy="1015842"/>
          </a:xfrm>
          <a:prstGeom prst="rect">
            <a:avLst/>
          </a:prstGeom>
        </p:spPr>
      </p:pic>
      <p:sp>
        <p:nvSpPr>
          <p:cNvPr id="25" name="矩形 24"/>
          <p:cNvSpPr/>
          <p:nvPr/>
        </p:nvSpPr>
        <p:spPr>
          <a:xfrm>
            <a:off x="2150286" y="1177559"/>
            <a:ext cx="2513792"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260233" y="1276580"/>
            <a:ext cx="2293898" cy="460375"/>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StringBuilder</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类</a:t>
            </a:r>
          </a:p>
        </p:txBody>
      </p:sp>
      <p:sp>
        <p:nvSpPr>
          <p:cNvPr id="27" name="矩形 26"/>
          <p:cNvSpPr/>
          <p:nvPr/>
        </p:nvSpPr>
        <p:spPr>
          <a:xfrm>
            <a:off x="4768664" y="117755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4956363" y="117755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9" name="圆角矩形 8"/>
          <p:cNvSpPr/>
          <p:nvPr/>
        </p:nvSpPr>
        <p:spPr>
          <a:xfrm>
            <a:off x="1163320" y="2149475"/>
            <a:ext cx="9864090" cy="346837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1494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51314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0" name="文本框 99"/>
          <p:cNvSpPr txBox="1"/>
          <p:nvPr/>
        </p:nvSpPr>
        <p:spPr>
          <a:xfrm>
            <a:off x="1381125" y="2453005"/>
            <a:ext cx="9428480" cy="2861310"/>
          </a:xfrm>
          <a:prstGeom prst="rect">
            <a:avLst/>
          </a:prstGeom>
          <a:noFill/>
          <a:ln w="9525">
            <a:noFill/>
          </a:ln>
        </p:spPr>
        <p:txBody>
          <a:bodyPr wrap="square">
            <a:spAutoFit/>
          </a:bodyPr>
          <a:lstStyle/>
          <a:p>
            <a:pPr algn="l">
              <a:lnSpc>
                <a:spcPct val="150000"/>
              </a:lnSpc>
              <a:buClrTx/>
              <a:buSzTx/>
              <a:buFontTx/>
            </a:pP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除了</a:t>
            </a:r>
            <a:r>
              <a:rPr lang="zh-CN" alt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StringBuffer类</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，还可以使用</a:t>
            </a:r>
            <a:r>
              <a:rPr lang="zh-CN" alt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StringBuilder类</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修改字符串，StringBuffer类和StringBuilder类的对象都可以被多次修改，且不产生新的未使用对象。StringBuilder类与StringBuffer类的功能相似，且两个类中所提供的方法也基本相同。二者之间最大不同在于StringBuffer的方法是</a:t>
            </a:r>
            <a:r>
              <a:rPr lang="zh-CN" alt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线程安全</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的，而StringBuilder没有实现线程安全功能，所以性能略高。通常情况下，如果创建一个内容可变的字符串对象，应该优先考虑使用StringBuilder类。</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452" y="268062"/>
            <a:ext cx="3894025" cy="505890"/>
          </a:xfrm>
          <a:prstGeom prst="rect">
            <a:avLst/>
          </a:prstGeom>
        </p:spPr>
        <p:txBody>
          <a:bodyPr lIns="0" tIns="60934" rIns="0" bIns="6093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2767" y="967615"/>
            <a:ext cx="1015842" cy="1015842"/>
          </a:xfrm>
          <a:prstGeom prst="rect">
            <a:avLst/>
          </a:prstGeom>
        </p:spPr>
      </p:pic>
      <p:sp>
        <p:nvSpPr>
          <p:cNvPr id="25" name="矩形 24"/>
          <p:cNvSpPr/>
          <p:nvPr/>
        </p:nvSpPr>
        <p:spPr>
          <a:xfrm>
            <a:off x="2150286" y="1177559"/>
            <a:ext cx="2513792"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260233" y="1276580"/>
            <a:ext cx="2293898" cy="460375"/>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StringBuilder</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类</a:t>
            </a:r>
          </a:p>
        </p:txBody>
      </p:sp>
      <p:sp>
        <p:nvSpPr>
          <p:cNvPr id="27" name="矩形 26"/>
          <p:cNvSpPr/>
          <p:nvPr/>
        </p:nvSpPr>
        <p:spPr>
          <a:xfrm>
            <a:off x="4768664" y="117755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4956363" y="117755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100" name="文本框 99"/>
          <p:cNvSpPr txBox="1"/>
          <p:nvPr/>
        </p:nvSpPr>
        <p:spPr>
          <a:xfrm>
            <a:off x="1680210" y="2518410"/>
            <a:ext cx="8829675" cy="2861310"/>
          </a:xfrm>
          <a:prstGeom prst="rect">
            <a:avLst/>
          </a:prstGeom>
          <a:noFill/>
          <a:ln w="9525">
            <a:noFill/>
          </a:ln>
        </p:spPr>
        <p:txBody>
          <a:bodyPr wrap="square">
            <a:spAutoFit/>
          </a:bodyPr>
          <a:lstStyle/>
          <a:p>
            <a:pPr indent="539750" algn="l" fontAlgn="auto">
              <a:lnSpc>
                <a:spcPct val="150000"/>
              </a:lnSpc>
            </a:pP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StringBuilder</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同样提供了一系列添加（</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append</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）、插入（</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insert</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）、替换（</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raplace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）和删除（</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delete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）的方法，读者可以参考</a:t>
            </a:r>
            <a:r>
              <a:rPr lang="zh-CN" altLang="en-US" sz="2000" dirty="0">
                <a:solidFill>
                  <a:srgbClr val="1369B2"/>
                </a:solidFill>
                <a:latin typeface="微软雅黑" panose="020B0503020204020204" pitchFamily="34" charset="-122"/>
                <a:ea typeface="微软雅黑" panose="020B0503020204020204" pitchFamily="34" charset="-122"/>
                <a:sym typeface="+mn-ea"/>
              </a:rPr>
              <a:t>StringBuffer类的常用方法表</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学习</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StringBuilder</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常见操作。</a:t>
            </a:r>
          </a:p>
          <a:p>
            <a:pPr indent="539750" algn="l" fontAlgn="auto">
              <a:lnSpc>
                <a:spcPct val="150000"/>
              </a:lnSpc>
            </a:pP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StringBuilder</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StringBuffer</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类和</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类有很多相似之处，初学者在使用时很容易混淆。接下来针对这三个类进行对比，简单归纳一下三者的不同，具体如下。</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452" y="268062"/>
            <a:ext cx="3894025" cy="505890"/>
          </a:xfrm>
          <a:prstGeom prst="rect">
            <a:avLst/>
          </a:prstGeom>
        </p:spPr>
        <p:txBody>
          <a:bodyPr lIns="0" tIns="60934" rIns="0" bIns="6093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2767" y="967615"/>
            <a:ext cx="1015842" cy="1015842"/>
          </a:xfrm>
          <a:prstGeom prst="rect">
            <a:avLst/>
          </a:prstGeom>
        </p:spPr>
      </p:pic>
      <p:sp>
        <p:nvSpPr>
          <p:cNvPr id="25" name="矩形 24"/>
          <p:cNvSpPr/>
          <p:nvPr/>
        </p:nvSpPr>
        <p:spPr>
          <a:xfrm>
            <a:off x="2150286" y="1177559"/>
            <a:ext cx="2513792"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260233" y="1276580"/>
            <a:ext cx="2293898" cy="460375"/>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StringBuilder</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类</a:t>
            </a:r>
          </a:p>
        </p:txBody>
      </p:sp>
      <p:sp>
        <p:nvSpPr>
          <p:cNvPr id="27" name="矩形 26"/>
          <p:cNvSpPr/>
          <p:nvPr/>
        </p:nvSpPr>
        <p:spPr>
          <a:xfrm>
            <a:off x="4768664" y="117755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4956363" y="117755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100" name="文本框 99"/>
          <p:cNvSpPr txBox="1"/>
          <p:nvPr/>
        </p:nvSpPr>
        <p:spPr>
          <a:xfrm>
            <a:off x="1371600" y="2381250"/>
            <a:ext cx="9447530" cy="2584450"/>
          </a:xfrm>
          <a:prstGeom prst="rect">
            <a:avLst/>
          </a:prstGeom>
          <a:noFill/>
          <a:ln w="9525">
            <a:noFill/>
          </a:ln>
        </p:spPr>
        <p:txBody>
          <a:bodyPr wrap="square">
            <a:spAutoFit/>
          </a:bodyPr>
          <a:lstStyle/>
          <a:p>
            <a:pPr indent="0" algn="l" fontAlgn="auto">
              <a:lnSpc>
                <a:spcPct val="150000"/>
              </a:lnSpc>
            </a:pP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（1）String类表示的字符串是常量，一旦创建后，内容和长度都是无法改变的。而StringBuilder和StringBuffer表示字符容器，其</a:t>
            </a:r>
            <a:r>
              <a:rPr sz="18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内容和长度可以随时修改</a:t>
            </a: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操作字符串时，如果该字符串仅用于表示数据类型，则使用String类即可，但是如果需要对字符串中的字符进行增删操作，则使用StringBuffer与StringBuilder类。如果有大量字符串拼接操作，并且不要求线程安全的情况下，采用StringBuilder类更高效。相反如果需要线程安全则需要使用StringBuffer类。线程安全相关知识将在第</a:t>
            </a:r>
            <a:r>
              <a:rPr 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12</a:t>
            </a: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章多线程详细讲解</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452" y="268062"/>
            <a:ext cx="3894025" cy="505890"/>
          </a:xfrm>
          <a:prstGeom prst="rect">
            <a:avLst/>
          </a:prstGeom>
        </p:spPr>
        <p:txBody>
          <a:bodyPr lIns="0" tIns="60934" rIns="0" bIns="6093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2767" y="967615"/>
            <a:ext cx="1015842" cy="1015842"/>
          </a:xfrm>
          <a:prstGeom prst="rect">
            <a:avLst/>
          </a:prstGeom>
        </p:spPr>
      </p:pic>
      <p:sp>
        <p:nvSpPr>
          <p:cNvPr id="25" name="矩形 24"/>
          <p:cNvSpPr/>
          <p:nvPr/>
        </p:nvSpPr>
        <p:spPr>
          <a:xfrm>
            <a:off x="2150286" y="1177559"/>
            <a:ext cx="2513792"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260233" y="1276580"/>
            <a:ext cx="2293898" cy="460375"/>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StringBuilder</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类</a:t>
            </a:r>
          </a:p>
        </p:txBody>
      </p:sp>
      <p:sp>
        <p:nvSpPr>
          <p:cNvPr id="27" name="矩形 26"/>
          <p:cNvSpPr/>
          <p:nvPr/>
        </p:nvSpPr>
        <p:spPr>
          <a:xfrm>
            <a:off x="4768664" y="117755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4956363" y="117755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100" name="文本框 99"/>
          <p:cNvSpPr txBox="1"/>
          <p:nvPr/>
        </p:nvSpPr>
        <p:spPr>
          <a:xfrm>
            <a:off x="1680210" y="1944370"/>
            <a:ext cx="8829675" cy="1337945"/>
          </a:xfrm>
          <a:prstGeom prst="rect">
            <a:avLst/>
          </a:prstGeom>
          <a:noFill/>
          <a:ln w="9525">
            <a:noFill/>
          </a:ln>
        </p:spPr>
        <p:txBody>
          <a:bodyPr wrap="square">
            <a:spAutoFit/>
          </a:bodyPr>
          <a:lstStyle/>
          <a:p>
            <a:pPr indent="0" algn="l" fontAlgn="auto">
              <a:lnSpc>
                <a:spcPct val="150000"/>
              </a:lnSpc>
            </a:pP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（2）对于euals()方法的使用我们已经有所了解，但是StringBuffer类与StringBuilder类中并没有重写Object类的equals()方法，也就是说，</a:t>
            </a:r>
            <a:r>
              <a:rPr sz="18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equals()方法对于StringBuffer类与StringBuilder类来言并不起作用</a:t>
            </a: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，具体示例如下</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3006090" y="3391535"/>
            <a:ext cx="6237605" cy="2736850"/>
          </a:xfrm>
          <a:prstGeom prst="rect">
            <a:avLst/>
          </a:prstGeom>
        </p:spPr>
      </p:pic>
      <p:sp>
        <p:nvSpPr>
          <p:cNvPr id="6" name="矩形 5"/>
          <p:cNvSpPr/>
          <p:nvPr/>
        </p:nvSpPr>
        <p:spPr>
          <a:xfrm>
            <a:off x="3180715" y="3393440"/>
            <a:ext cx="5828665" cy="2745740"/>
          </a:xfrm>
          <a:prstGeom prst="rect">
            <a:avLst/>
          </a:prstGeom>
        </p:spPr>
        <p:txBody>
          <a:bodyPr wrap="square">
            <a:spAutoFit/>
          </a:bodyPr>
          <a:lstStyle/>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 s1 = new String("abc");</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 s2 = new String("abc");</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System.out.println(s1.equals(s2));      // 打印结果为true</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StringBuffer sb1 = new StringBuffer("abc");</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StringBuffer sb2 = new StringBuffer("abc");</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System.out.println(sb1.equals(sb2));   // 打印结果为false</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StringBuilder sbr1=new StringBuilder("abc");</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StringBuilder sbr2=new StringBuilder("abc");</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System.out.println(sbr1.equals(sbr2));	//打印结果为false</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452" y="268062"/>
            <a:ext cx="3894025" cy="505890"/>
          </a:xfrm>
          <a:prstGeom prst="rect">
            <a:avLst/>
          </a:prstGeom>
        </p:spPr>
        <p:txBody>
          <a:bodyPr lIns="0" tIns="60934" rIns="0" bIns="6093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多学一招</a:t>
            </a:r>
          </a:p>
        </p:txBody>
      </p:sp>
      <p:pic>
        <p:nvPicPr>
          <p:cNvPr id="23" name="图形 22" descr="讲故事"/>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2767" y="967615"/>
            <a:ext cx="1015842" cy="1015842"/>
          </a:xfrm>
          <a:prstGeom prst="rect">
            <a:avLst/>
          </a:prstGeom>
        </p:spPr>
      </p:pic>
      <p:sp>
        <p:nvSpPr>
          <p:cNvPr id="25" name="矩形 24"/>
          <p:cNvSpPr/>
          <p:nvPr/>
        </p:nvSpPr>
        <p:spPr>
          <a:xfrm>
            <a:off x="2150286" y="1177559"/>
            <a:ext cx="2513792"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26" name="文本框 25"/>
          <p:cNvSpPr txBox="1"/>
          <p:nvPr/>
        </p:nvSpPr>
        <p:spPr>
          <a:xfrm>
            <a:off x="2260233" y="1276580"/>
            <a:ext cx="2293898" cy="460375"/>
          </a:xfrm>
          <a:prstGeom prst="rect">
            <a:avLst/>
          </a:prstGeom>
          <a:noFill/>
        </p:spPr>
        <p:txBody>
          <a:bodyPr wrap="square" rtlCol="0">
            <a:spAutoFit/>
          </a:bodyPr>
          <a:lstStyle/>
          <a:p>
            <a:pPr algn="dist"/>
            <a:r>
              <a:rPr lang="en-US" altLang="zh-CN"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StringBuilder</a:t>
            </a:r>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类</a:t>
            </a:r>
          </a:p>
        </p:txBody>
      </p:sp>
      <p:sp>
        <p:nvSpPr>
          <p:cNvPr id="27" name="矩形 26"/>
          <p:cNvSpPr/>
          <p:nvPr/>
        </p:nvSpPr>
        <p:spPr>
          <a:xfrm>
            <a:off x="4768664" y="117755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28" name="矩形 27"/>
          <p:cNvSpPr/>
          <p:nvPr/>
        </p:nvSpPr>
        <p:spPr>
          <a:xfrm>
            <a:off x="4956363" y="1177559"/>
            <a:ext cx="83114" cy="67045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思源黑体 CN Regular" panose="020B0500000000000000" pitchFamily="34" charset="-122"/>
              <a:sym typeface="Arial" panose="020B0604020202020204" pitchFamily="34" charset="0"/>
            </a:endParaRPr>
          </a:p>
        </p:txBody>
      </p:sp>
      <p:sp>
        <p:nvSpPr>
          <p:cNvPr id="100" name="文本框 99"/>
          <p:cNvSpPr txBox="1"/>
          <p:nvPr/>
        </p:nvSpPr>
        <p:spPr>
          <a:xfrm>
            <a:off x="1680210" y="1983740"/>
            <a:ext cx="8829675" cy="922020"/>
          </a:xfrm>
          <a:prstGeom prst="rect">
            <a:avLst/>
          </a:prstGeom>
          <a:noFill/>
          <a:ln w="9525">
            <a:noFill/>
          </a:ln>
        </p:spPr>
        <p:txBody>
          <a:bodyPr wrap="square">
            <a:spAutoFit/>
          </a:bodyPr>
          <a:lstStyle/>
          <a:p>
            <a:pPr indent="0" algn="l" fontAlgn="auto">
              <a:lnSpc>
                <a:spcPct val="150000"/>
              </a:lnSpc>
            </a:pPr>
            <a:r>
              <a:rPr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（3）String类对象可以用操作符“+”进行连接，而StringBuffer类和StringBuild类的对象之间不能，具体示例如下</a:t>
            </a:r>
            <a:r>
              <a:rPr lang="zh-CN"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3006090" y="2961005"/>
            <a:ext cx="6237605" cy="3042285"/>
          </a:xfrm>
          <a:prstGeom prst="rect">
            <a:avLst/>
          </a:prstGeom>
        </p:spPr>
      </p:pic>
      <p:sp>
        <p:nvSpPr>
          <p:cNvPr id="6" name="矩形 5"/>
          <p:cNvSpPr/>
          <p:nvPr/>
        </p:nvSpPr>
        <p:spPr>
          <a:xfrm>
            <a:off x="3180715" y="2962910"/>
            <a:ext cx="5828665" cy="3041015"/>
          </a:xfrm>
          <a:prstGeom prst="rect">
            <a:avLst/>
          </a:prstGeom>
        </p:spPr>
        <p:txBody>
          <a:bodyPr wrap="square">
            <a:spAutoFit/>
          </a:bodyPr>
          <a:lstStyle/>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 s1 = "a";</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 s2 = "b";</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 s3 = s1+s2;                             // 合法</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System.out.println(s3);                       // 打印输出 ab</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StringBuffer sb1 = new StringBuffer("a");</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StringBuffer sb2 = new StringBuffer("b");</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StringBuffer sb3 = sb1 + sb2;                // 编译出错</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StringBuilder sb4 = new StringBuilder("c");</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StringBuilder sb5 = new StringBuilder("d");</a:t>
            </a:r>
          </a:p>
          <a:p>
            <a:pPr fontAlgn="auto">
              <a:lnSpc>
                <a:spcPct val="12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StringBuilder sb6 = sb4 + sb5;               // 编译出错</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098665"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System</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Runtime</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967230"/>
            <a:chOff x="8472" y="5316"/>
            <a:chExt cx="8645" cy="3098"/>
          </a:xfrm>
        </p:grpSpPr>
        <p:sp>
          <p:nvSpPr>
            <p:cNvPr id="15" name="TextBox 35"/>
            <p:cNvSpPr txBox="1">
              <a:spLocks noChangeArrowheads="1"/>
            </p:cNvSpPr>
            <p:nvPr/>
          </p:nvSpPr>
          <p:spPr bwMode="auto">
            <a:xfrm>
              <a:off x="9159" y="5316"/>
              <a:ext cx="7958" cy="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熟悉</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System类</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，能够说出System类的作用，并使用</a:t>
              </a:r>
              <a:r>
                <a:rPr lang="en-US" alt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System</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类的方法</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将源数组中的元素复制到目标数组、获取当前系统的时间、获取当前系统的全部属性、进行垃圾回收</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144270" y="2460625"/>
            <a:ext cx="9892030" cy="1938020"/>
          </a:xfrm>
          <a:prstGeom prst="rect">
            <a:avLst/>
          </a:prstGeom>
          <a:noFill/>
          <a:ln w="9525">
            <a:noFill/>
          </a:ln>
        </p:spPr>
        <p:txBody>
          <a:bodyPr wrap="square">
            <a:spAutoFit/>
          </a:bodyPr>
          <a:lstStyle/>
          <a:p>
            <a:pPr indent="0" fontAlgn="auto">
              <a:lnSpc>
                <a:spcPct val="150000"/>
              </a:lnSpc>
            </a:pP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System类</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对读者来说并不陌生，因为在之前所学知识中，需要打印结果时，使用的打印语句“System.out.println();”中就用到了System类。System类定义了一些与</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系统相关的属性和方法</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，它所提供的属性和方法都是静态的，因此，可以使用System类直接引用类中的属性和方法。System类的常用方法如</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所示</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43206" y="2105671"/>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2230"/>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48758" y="2096792"/>
            <a:ext cx="5496560" cy="612775"/>
            <a:chOff x="4315150" y="953426"/>
            <a:chExt cx="4122956" cy="539804"/>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JDK 8</a:t>
              </a:r>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新增的日期与时间类</a:t>
              </a:r>
              <a:endParaRPr lang="en-US" altLang="zh-CN"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8" name="组合 7"/>
          <p:cNvGrpSpPr/>
          <p:nvPr/>
        </p:nvGrpSpPr>
        <p:grpSpPr>
          <a:xfrm>
            <a:off x="3143206" y="3123683"/>
            <a:ext cx="1192190" cy="618406"/>
            <a:chOff x="2215144" y="2026500"/>
            <a:chExt cx="1244730" cy="850129"/>
          </a:xfrm>
        </p:grpSpPr>
        <p:sp>
          <p:nvSpPr>
            <p:cNvPr id="9" name="平行四边形 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0" name="文本框 10"/>
            <p:cNvSpPr txBox="1"/>
            <p:nvPr/>
          </p:nvSpPr>
          <p:spPr>
            <a:xfrm>
              <a:off x="2393075" y="2026500"/>
              <a:ext cx="1066799" cy="80223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1" name="组合 10"/>
          <p:cNvGrpSpPr/>
          <p:nvPr/>
        </p:nvGrpSpPr>
        <p:grpSpPr>
          <a:xfrm>
            <a:off x="3143206" y="4058419"/>
            <a:ext cx="1192190" cy="613315"/>
            <a:chOff x="2215144" y="3084852"/>
            <a:chExt cx="1244730" cy="843130"/>
          </a:xfrm>
        </p:grpSpPr>
        <p:sp>
          <p:nvSpPr>
            <p:cNvPr id="12" name="平行四边形 1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13"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07</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4" name="组合 13"/>
          <p:cNvGrpSpPr/>
          <p:nvPr/>
        </p:nvGrpSpPr>
        <p:grpSpPr>
          <a:xfrm>
            <a:off x="4048758" y="3106857"/>
            <a:ext cx="5496560" cy="612775"/>
            <a:chOff x="4315150" y="1647579"/>
            <a:chExt cx="4122956" cy="539804"/>
          </a:xfrm>
        </p:grpSpPr>
        <p:sp>
          <p:nvSpPr>
            <p:cNvPr id="16" name="矩形 15"/>
            <p:cNvSpPr/>
            <p:nvPr/>
          </p:nvSpPr>
          <p:spPr>
            <a:xfrm>
              <a:off x="4840998" y="1730368"/>
              <a:ext cx="3238445" cy="331154"/>
            </a:xfrm>
            <a:prstGeom prst="rect">
              <a:avLst/>
            </a:prstGeom>
            <a:ln w="15875">
              <a:noFill/>
            </a:ln>
          </p:spPr>
          <p:txBody>
            <a:bodyPr wrap="square" lIns="68580" tIns="34290" rIns="68580" bIns="34290">
              <a:spAutoFit/>
            </a:bodyPr>
            <a:lstStyle/>
            <a:p>
              <a:r>
                <a:rPr lang="zh-CN" sz="2000" dirty="0">
                  <a:solidFill>
                    <a:srgbClr val="595959"/>
                  </a:solidFill>
                  <a:latin typeface="微软雅黑" panose="020B0503020204020204" pitchFamily="34" charset="-122"/>
                  <a:ea typeface="微软雅黑" panose="020B0503020204020204" pitchFamily="34" charset="-122"/>
                  <a:cs typeface="+mn-ea"/>
                  <a:sym typeface="+mn-lt"/>
                </a:rPr>
                <a:t>日期与时间格式化类</a:t>
              </a:r>
            </a:p>
          </p:txBody>
        </p:sp>
        <p:sp>
          <p:nvSpPr>
            <p:cNvPr id="17" name="平行四边形 16"/>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18" name="组合 17"/>
          <p:cNvGrpSpPr/>
          <p:nvPr/>
        </p:nvGrpSpPr>
        <p:grpSpPr>
          <a:xfrm>
            <a:off x="4048758" y="4036766"/>
            <a:ext cx="5496560" cy="612775"/>
            <a:chOff x="4315150" y="2341731"/>
            <a:chExt cx="4122956" cy="539804"/>
          </a:xfrm>
        </p:grpSpPr>
        <p:sp>
          <p:nvSpPr>
            <p:cNvPr id="19" name="矩形 18"/>
            <p:cNvSpPr/>
            <p:nvPr/>
          </p:nvSpPr>
          <p:spPr>
            <a:xfrm>
              <a:off x="4840998" y="2424520"/>
              <a:ext cx="3437543" cy="331154"/>
            </a:xfrm>
            <a:prstGeom prst="rect">
              <a:avLst/>
            </a:prstGeom>
            <a:ln w="15875">
              <a:noFill/>
            </a:ln>
          </p:spPr>
          <p:txBody>
            <a:bodyPr wrap="square" lIns="68580" tIns="34290" rIns="68580" bIns="34290">
              <a:spAutoFit/>
            </a:bodyPr>
            <a:lstStyle/>
            <a:p>
              <a:r>
                <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包装类</a:t>
              </a:r>
            </a:p>
          </p:txBody>
        </p:sp>
        <p:sp>
          <p:nvSpPr>
            <p:cNvPr id="20" name="平行四边形 19"/>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143206" y="5006474"/>
            <a:ext cx="1192190" cy="613315"/>
            <a:chOff x="2215144" y="3084852"/>
            <a:chExt cx="1244730" cy="843130"/>
          </a:xfrm>
        </p:grpSpPr>
        <p:sp>
          <p:nvSpPr>
            <p:cNvPr id="22" name="平行四边形 2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08</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4048758" y="4984821"/>
            <a:ext cx="5496560" cy="612775"/>
            <a:chOff x="4315150" y="2341731"/>
            <a:chExt cx="4122956" cy="539804"/>
          </a:xfrm>
        </p:grpSpPr>
        <p:sp>
          <p:nvSpPr>
            <p:cNvPr id="25" name="矩形 24"/>
            <p:cNvSpPr/>
            <p:nvPr/>
          </p:nvSpPr>
          <p:spPr>
            <a:xfrm>
              <a:off x="4840998" y="2424520"/>
              <a:ext cx="3437543" cy="331154"/>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正则表达式</a:t>
              </a:r>
              <a:endPar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6" name="平行四边形 25"/>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4"/>
          <p:cNvGraphicFramePr>
            <a:graphicFrameLocks noGrp="1"/>
          </p:cNvGraphicFramePr>
          <p:nvPr>
            <p:custDataLst>
              <p:tags r:id="rId1"/>
            </p:custDataLst>
          </p:nvPr>
        </p:nvGraphicFramePr>
        <p:xfrm>
          <a:off x="1684327" y="1894999"/>
          <a:ext cx="9208135" cy="4077335"/>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方法名称</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void exit(int status)</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该方法用于终止当前正在运行的Java虚拟机，其中参数status表示状态码，若状态码非0 ，则表示异常终止</a:t>
                      </a:r>
                    </a:p>
                  </a:txBody>
                  <a:tcPr marL="68580" marR="68580" marT="0" marB="0">
                    <a:solidFill>
                      <a:srgbClr val="F2F2F2"/>
                    </a:solidFill>
                  </a:tcPr>
                </a:tc>
                <a:extLst>
                  <a:ext uri="{0D108BD9-81ED-4DB2-BD59-A6C34878D82A}">
                    <a16:rowId xmlns:a16="http://schemas.microsoft.com/office/drawing/2014/main" val="10001"/>
                  </a:ext>
                </a:extLst>
              </a:tr>
              <a:tr h="533400">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void gc()</a:t>
                      </a:r>
                    </a:p>
                  </a:txBody>
                  <a:tcPr marL="68580" marR="68580" marT="0" marB="0">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运行垃圾回收器，并对内存中的垃圾进行回收</a:t>
                      </a:r>
                    </a:p>
                  </a:txBody>
                  <a:tcPr marL="68580" marR="68580" marT="0" marB="0">
                    <a:solidFill>
                      <a:srgbClr val="F2F2F2"/>
                    </a:solidFill>
                  </a:tcPr>
                </a:tc>
                <a:extLst>
                  <a:ext uri="{0D108BD9-81ED-4DB2-BD59-A6C34878D82A}">
                    <a16:rowId xmlns:a16="http://schemas.microsoft.com/office/drawing/2014/main" val="10002"/>
                  </a:ext>
                </a:extLst>
              </a:tr>
              <a:tr h="520700">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void currentTimeMillis()</a:t>
                      </a:r>
                    </a:p>
                  </a:txBody>
                  <a:tcPr marL="68580" marR="68580" marT="0" marB="0">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返回以毫秒为单位的当前时间</a:t>
                      </a:r>
                    </a:p>
                  </a:txBody>
                  <a:tcPr marL="68580" marR="68580" marT="0" marB="0">
                    <a:solidFill>
                      <a:srgbClr val="F2F2F2"/>
                    </a:solidFill>
                  </a:tcPr>
                </a:tc>
                <a:extLst>
                  <a:ext uri="{0D108BD9-81ED-4DB2-BD59-A6C34878D82A}">
                    <a16:rowId xmlns:a16="http://schemas.microsoft.com/office/drawing/2014/main" val="10003"/>
                  </a:ext>
                </a:extLst>
              </a:tr>
              <a:tr h="469900">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void arraycopy(Object src,int srcPos,Object dest,int destPos,int length)</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从src引用的指定源数组的srcPos位置，复制length个元素，到dest引用的数组的destPos位置 </a:t>
                      </a:r>
                    </a:p>
                  </a:txBody>
                  <a:tcPr marL="68580" marR="68580" marT="0" marB="0">
                    <a:solidFill>
                      <a:srgbClr val="F2F2F2"/>
                    </a:solidFill>
                  </a:tcPr>
                </a:tc>
                <a:extLst>
                  <a:ext uri="{0D108BD9-81ED-4DB2-BD59-A6C34878D82A}">
                    <a16:rowId xmlns:a16="http://schemas.microsoft.com/office/drawing/2014/main" val="10004"/>
                  </a:ext>
                </a:extLst>
              </a:tr>
              <a:tr h="52006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Properties getProperties()</a:t>
                      </a:r>
                    </a:p>
                  </a:txBody>
                  <a:tcPr marL="68580" marR="68580" marT="0" marB="0">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获取当前系统全部属性</a:t>
                      </a:r>
                    </a:p>
                  </a:txBody>
                  <a:tcPr marL="68580" marR="68580" marT="0" marB="0">
                    <a:solidFill>
                      <a:srgbClr val="F2F2F2"/>
                    </a:solidFill>
                  </a:tcPr>
                </a:tc>
                <a:extLst>
                  <a:ext uri="{0D108BD9-81ED-4DB2-BD59-A6C34878D82A}">
                    <a16:rowId xmlns:a16="http://schemas.microsoft.com/office/drawing/2014/main" val="10005"/>
                  </a:ext>
                </a:extLst>
              </a:tr>
              <a:tr h="52006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static String getProperty(String key)</a:t>
                      </a:r>
                    </a:p>
                  </a:txBody>
                  <a:tcPr marL="68580" marR="68580" marT="0" marB="0">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获取指定键描述的系统属性</a:t>
                      </a:r>
                    </a:p>
                  </a:txBody>
                  <a:tcPr marL="68580" marR="68580" marT="0" marB="0">
                    <a:solidFill>
                      <a:srgbClr val="F2F2F2"/>
                    </a:solidFill>
                  </a:tcPr>
                </a:tc>
                <a:extLst>
                  <a:ext uri="{0D108BD9-81ED-4DB2-BD59-A6C34878D82A}">
                    <a16:rowId xmlns:a16="http://schemas.microsoft.com/office/drawing/2014/main" val="10006"/>
                  </a:ext>
                </a:extLst>
              </a:tr>
            </a:tbl>
          </a:graphicData>
        </a:graphic>
      </p:graphicFrame>
      <p:sp>
        <p:nvSpPr>
          <p:cNvPr id="2" name="Title 1"/>
          <p:cNvSpPr txBox="1"/>
          <p:nvPr/>
        </p:nvSpPr>
        <p:spPr>
          <a:xfrm>
            <a:off x="1143635" y="266700"/>
            <a:ext cx="459740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Chevron 3"/>
          <p:cNvSpPr/>
          <p:nvPr>
            <p:custDataLst>
              <p:tags r:id="rId2"/>
            </p:custDataLst>
          </p:nvPr>
        </p:nvSpPr>
        <p:spPr>
          <a:xfrm>
            <a:off x="1054100" y="1092200"/>
            <a:ext cx="31470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257365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System类的常用方法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143635" y="1433830"/>
            <a:ext cx="3078480" cy="553085"/>
          </a:xfrm>
          <a:prstGeom prst="rect">
            <a:avLst/>
          </a:prstGeom>
          <a:noFill/>
          <a:ln w="9525">
            <a:noFill/>
          </a:ln>
        </p:spPr>
        <p:txBody>
          <a:bodyPr wrap="square">
            <a:spAutoFit/>
          </a:bodyPr>
          <a:lstStyle/>
          <a:p>
            <a:pPr indent="0" fontAlgn="auto">
              <a:lnSpc>
                <a:spcPct val="150000"/>
              </a:lnSpc>
            </a:pP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1．arraycopy()方法</a:t>
            </a:r>
          </a:p>
        </p:txBody>
      </p:sp>
      <p:sp>
        <p:nvSpPr>
          <p:cNvPr id="2" name="文本框 1"/>
          <p:cNvSpPr txBox="1"/>
          <p:nvPr/>
        </p:nvSpPr>
        <p:spPr>
          <a:xfrm>
            <a:off x="1302385" y="2385060"/>
            <a:ext cx="9585960" cy="553085"/>
          </a:xfrm>
          <a:prstGeom prst="rect">
            <a:avLst/>
          </a:prstGeom>
          <a:noFill/>
          <a:ln w="9525">
            <a:noFill/>
          </a:ln>
        </p:spPr>
        <p:txBody>
          <a:bodyPr wrap="square">
            <a:spAutoFit/>
          </a:bodyPr>
          <a:lstStyle/>
          <a:p>
            <a:pPr indent="0" fontAlgn="auto">
              <a:lnSpc>
                <a:spcPct val="150000"/>
              </a:lnSpc>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arraycopy()方法用于</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将源数组中的元素复制到目标数组</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，其声明格式如下。</a:t>
            </a:r>
          </a:p>
        </p:txBody>
      </p:sp>
      <p:pic>
        <p:nvPicPr>
          <p:cNvPr id="7" name="图片 6"/>
          <p:cNvPicPr>
            <a:picLocks noChangeAspect="1"/>
          </p:cNvPicPr>
          <p:nvPr/>
        </p:nvPicPr>
        <p:blipFill>
          <a:blip r:embed="rId3"/>
          <a:stretch>
            <a:fillRect/>
          </a:stretch>
        </p:blipFill>
        <p:spPr>
          <a:xfrm>
            <a:off x="2849880" y="3481705"/>
            <a:ext cx="6490335" cy="999490"/>
          </a:xfrm>
          <a:prstGeom prst="rect">
            <a:avLst/>
          </a:prstGeom>
        </p:spPr>
      </p:pic>
      <p:sp>
        <p:nvSpPr>
          <p:cNvPr id="8" name="矩形 7"/>
          <p:cNvSpPr/>
          <p:nvPr/>
        </p:nvSpPr>
        <p:spPr>
          <a:xfrm>
            <a:off x="3238500" y="3665220"/>
            <a:ext cx="5713095" cy="63246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static void arraycopy(Object src,int srcPos,Object dest,</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destPos,int length)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227455" y="1337945"/>
            <a:ext cx="10187940" cy="3784600"/>
          </a:xfrm>
          <a:prstGeom prst="rect">
            <a:avLst/>
          </a:prstGeom>
          <a:noFill/>
          <a:ln w="9525">
            <a:noFill/>
          </a:ln>
        </p:spPr>
        <p:txBody>
          <a:bodyPr wrap="square">
            <a:spAutoFit/>
          </a:bodyPr>
          <a:lstStyle/>
          <a:p>
            <a:pPr indent="0" fontAlgn="auto">
              <a:lnSpc>
                <a:spcPct val="150000"/>
              </a:lnSpc>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上述声明格式中参数含义如下。</a:t>
            </a:r>
          </a:p>
          <a:p>
            <a:pPr marL="800100" lvl="1" indent="0" fontAlgn="auto">
              <a:lnSpc>
                <a:spcPct val="150000"/>
              </a:lnSpc>
              <a:buFont typeface="Wingdings" panose="05000000000000000000" charset="0"/>
              <a:buChar char="l"/>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src：表示源数组。</a:t>
            </a:r>
          </a:p>
          <a:p>
            <a:pPr marL="800100" lvl="1" indent="0" fontAlgn="auto">
              <a:lnSpc>
                <a:spcPct val="150000"/>
              </a:lnSpc>
              <a:buFont typeface="Wingdings" panose="05000000000000000000" charset="0"/>
              <a:buChar char="l"/>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dest：表示目标数组。</a:t>
            </a:r>
          </a:p>
          <a:p>
            <a:pPr marL="800100" lvl="1" indent="0" fontAlgn="auto">
              <a:lnSpc>
                <a:spcPct val="150000"/>
              </a:lnSpc>
              <a:buFont typeface="Wingdings" panose="05000000000000000000" charset="0"/>
              <a:buChar char="l"/>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srcPos：表示源数组中复制元素的起始位置，即从哪个位置开始复制元素</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endPar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marL="800100" lvl="1" indent="0" fontAlgn="auto">
              <a:lnSpc>
                <a:spcPct val="150000"/>
              </a:lnSpc>
              <a:buFont typeface="Wingdings" panose="05000000000000000000" charset="0"/>
              <a:buChar char="l"/>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destPos：表示复制到目标数组的起始位置，即复制到目标数组的哪个位置。</a:t>
            </a:r>
          </a:p>
          <a:p>
            <a:pPr marL="800100" lvl="1" indent="0" fontAlgn="auto">
              <a:lnSpc>
                <a:spcPct val="150000"/>
              </a:lnSpc>
              <a:buFont typeface="Wingdings" panose="05000000000000000000" charset="0"/>
              <a:buChar char="l"/>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length：表示复制元素的个数。</a:t>
            </a:r>
          </a:p>
          <a:p>
            <a:pPr indent="0" fontAlgn="auto">
              <a:lnSpc>
                <a:spcPct val="150000"/>
              </a:lnSpc>
            </a:pP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en-US"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sz="200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在进行数组元素复制时，目标数组必须有足够的空间来存放复制的元素，否则会发生索引越界异常。</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4"/>
          <a:stretch>
            <a:fillRect/>
          </a:stretch>
        </p:blipFill>
        <p:spPr>
          <a:xfrm>
            <a:off x="1701165" y="2151380"/>
            <a:ext cx="8742680" cy="3567430"/>
          </a:xfrm>
          <a:prstGeom prst="rect">
            <a:avLst/>
          </a:prstGeom>
        </p:spPr>
      </p:pic>
      <p:sp>
        <p:nvSpPr>
          <p:cNvPr id="5" name="文本框 4"/>
          <p:cNvSpPr txBox="1"/>
          <p:nvPr/>
        </p:nvSpPr>
        <p:spPr>
          <a:xfrm>
            <a:off x="1725930" y="2265680"/>
            <a:ext cx="8738235" cy="333819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Example09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fromArray = { 10, 11, 12, 13, 14, 15 };    // 源数组</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toArray = { 20, 21, 22, 23, 24, 25, 26 }; // 目标数组</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System.arraycopy(fromArray, 2, toArray, 3, 4);  // 复制数组元素</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打印复制后数组的元素</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System.out.println("复制后的数组元素为：");</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i = 0; i &lt; toArray.length; i++)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System.out.print(toArray[i]+"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3" name="Chevron 3"/>
          <p:cNvSpPr/>
          <p:nvPr>
            <p:custDataLst>
              <p:tags r:id="rId1"/>
            </p:custDataLst>
          </p:nvPr>
        </p:nvSpPr>
        <p:spPr>
          <a:xfrm>
            <a:off x="1054100" y="1020445"/>
            <a:ext cx="19691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16040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077210" y="1005840"/>
            <a:ext cx="7366635" cy="553085"/>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下面通过一个案例演示数组元素的复制</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 name="图片 28"/>
          <p:cNvPicPr>
            <a:picLocks noChangeAspect="1"/>
          </p:cNvPicPr>
          <p:nvPr/>
        </p:nvPicPr>
        <p:blipFill>
          <a:blip r:embed="rId4"/>
          <a:stretch>
            <a:fillRect/>
          </a:stretch>
        </p:blipFill>
        <p:spPr>
          <a:xfrm>
            <a:off x="2661285" y="2439353"/>
            <a:ext cx="6866713" cy="19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143635" y="1433830"/>
            <a:ext cx="3550920" cy="553085"/>
          </a:xfrm>
          <a:prstGeom prst="rect">
            <a:avLst/>
          </a:prstGeom>
          <a:noFill/>
          <a:ln w="9525">
            <a:noFill/>
          </a:ln>
        </p:spPr>
        <p:txBody>
          <a:bodyPr wrap="square">
            <a:spAutoFit/>
          </a:bodyPr>
          <a:lstStyle/>
          <a:p>
            <a:pPr indent="0" fontAlgn="auto">
              <a:lnSpc>
                <a:spcPct val="150000"/>
              </a:lnSpc>
            </a:pP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2．currentTimeMillis()方法</a:t>
            </a:r>
          </a:p>
        </p:txBody>
      </p:sp>
      <p:sp>
        <p:nvSpPr>
          <p:cNvPr id="2" name="文本框 1"/>
          <p:cNvSpPr txBox="1"/>
          <p:nvPr/>
        </p:nvSpPr>
        <p:spPr>
          <a:xfrm>
            <a:off x="1302385" y="2691130"/>
            <a:ext cx="9585960" cy="1476375"/>
          </a:xfrm>
          <a:prstGeom prst="rect">
            <a:avLst/>
          </a:prstGeom>
          <a:noFill/>
          <a:ln w="9525">
            <a:noFill/>
          </a:ln>
        </p:spPr>
        <p:txBody>
          <a:bodyPr wrap="square">
            <a:spAutoFit/>
          </a:bodyPr>
          <a:lstStyle/>
          <a:p>
            <a:pPr algn="l" fontAlgn="auto">
              <a:lnSpc>
                <a:spcPct val="150000"/>
              </a:lnSpc>
              <a:buClrTx/>
              <a:buSzTx/>
              <a:buFontTx/>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currentTimeMillis()方法用于</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获取当前系统的时间</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，返回值类型是long，该值表示当前时间与1970年1月1日0点0分0秒之间的时间差，单位是毫秒，通常也将该值称作时间戳（系统当前时间）。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4"/>
          <a:stretch>
            <a:fillRect/>
          </a:stretch>
        </p:blipFill>
        <p:spPr>
          <a:xfrm>
            <a:off x="1831340" y="2223135"/>
            <a:ext cx="8546465" cy="3240405"/>
          </a:xfrm>
          <a:prstGeom prst="rect">
            <a:avLst/>
          </a:prstGeom>
        </p:spPr>
      </p:pic>
      <p:sp>
        <p:nvSpPr>
          <p:cNvPr id="5" name="文本框 4"/>
          <p:cNvSpPr txBox="1"/>
          <p:nvPr/>
        </p:nvSpPr>
        <p:spPr>
          <a:xfrm>
            <a:off x="1871980" y="2309495"/>
            <a:ext cx="8445500" cy="306768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Example10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long startTime = </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System.currentTimeMillis();// 循环开始时的当前时间</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int sum = 0;</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i = 0; i &lt; 1000000000; i++)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sum += i;</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long endTime = </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System.currentTimeMillis();// 循环结束后的当前时间</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System.out.println("程序运行的时间为："+(endTime - startTime)+"毫秒");</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3" name="Chevron 3"/>
          <p:cNvSpPr/>
          <p:nvPr>
            <p:custDataLst>
              <p:tags r:id="rId1"/>
            </p:custDataLst>
          </p:nvPr>
        </p:nvSpPr>
        <p:spPr>
          <a:xfrm>
            <a:off x="1054100" y="1020445"/>
            <a:ext cx="19691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16040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023235" y="921385"/>
            <a:ext cx="8331200" cy="1014730"/>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下面通过一个案例演示currentTimeMillis()方法的使用，本案例要求计算程序在进行求和操作时所消耗的时间</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3"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5" name="图片 29"/>
          <p:cNvPicPr>
            <a:picLocks noChangeAspect="1"/>
          </p:cNvPicPr>
          <p:nvPr/>
        </p:nvPicPr>
        <p:blipFill>
          <a:blip r:embed="rId4"/>
          <a:stretch>
            <a:fillRect/>
          </a:stretch>
        </p:blipFill>
        <p:spPr>
          <a:xfrm>
            <a:off x="2689860" y="2439670"/>
            <a:ext cx="6809935" cy="19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143635" y="1433830"/>
            <a:ext cx="4986655" cy="553085"/>
          </a:xfrm>
          <a:prstGeom prst="rect">
            <a:avLst/>
          </a:prstGeom>
          <a:noFill/>
          <a:ln w="9525">
            <a:noFill/>
          </a:ln>
        </p:spPr>
        <p:txBody>
          <a:bodyPr wrap="square">
            <a:spAutoFit/>
          </a:bodyPr>
          <a:lstStyle/>
          <a:p>
            <a:pPr indent="0" fontAlgn="auto">
              <a:lnSpc>
                <a:spcPct val="150000"/>
              </a:lnSpc>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3．</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getProperties()和getProperty()方法</a:t>
            </a:r>
          </a:p>
        </p:txBody>
      </p:sp>
      <p:sp>
        <p:nvSpPr>
          <p:cNvPr id="2" name="文本框 1"/>
          <p:cNvSpPr txBox="1"/>
          <p:nvPr/>
        </p:nvSpPr>
        <p:spPr>
          <a:xfrm>
            <a:off x="1302385" y="2691130"/>
            <a:ext cx="9585960" cy="1476375"/>
          </a:xfrm>
          <a:prstGeom prst="rect">
            <a:avLst/>
          </a:prstGeom>
          <a:noFill/>
          <a:ln w="9525">
            <a:noFill/>
          </a:ln>
        </p:spPr>
        <p:txBody>
          <a:bodyPr wrap="square">
            <a:spAutoFit/>
          </a:bodyPr>
          <a:lstStyle/>
          <a:p>
            <a:pPr algn="l" fontAlgn="auto">
              <a:lnSpc>
                <a:spcPct val="150000"/>
              </a:lnSpc>
              <a:buClrTx/>
              <a:buSzTx/>
              <a:buFontTx/>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System类的</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getProperties()方法</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获取当前系统的全部属性</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，该方法会返回一个Properties对象，Properties对象封装了系统的所有属性，这些属性以键值对形式存在。</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getProperty()方法</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可以</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根据系统的属性名获取对应的属性值</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4"/>
          <a:stretch>
            <a:fillRect/>
          </a:stretch>
        </p:blipFill>
        <p:spPr>
          <a:xfrm>
            <a:off x="1607820" y="2007870"/>
            <a:ext cx="9164955" cy="4187190"/>
          </a:xfrm>
          <a:prstGeom prst="rect">
            <a:avLst/>
          </a:prstGeom>
        </p:spPr>
      </p:pic>
      <p:sp>
        <p:nvSpPr>
          <p:cNvPr id="5" name="文本框 4"/>
          <p:cNvSpPr txBox="1"/>
          <p:nvPr/>
        </p:nvSpPr>
        <p:spPr>
          <a:xfrm>
            <a:off x="1756410" y="2044065"/>
            <a:ext cx="8867775" cy="4150360"/>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Example11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获取当前系统属性</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Properties properties = System.getProperties();</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获取所有系统属性的key，返回Enumeration对象</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Enumeration propertyNames = properties.propertyNames();</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while (propertyNames.hasMoreElements())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获取系统属性的键key</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key = (String) propertyNames.nextElement();</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获取当前键key对应的值value</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String value = System.getProperty(key);</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System.out.println(key + "---&gt;" + value);</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Chevron 3"/>
          <p:cNvSpPr/>
          <p:nvPr>
            <p:custDataLst>
              <p:tags r:id="rId1"/>
            </p:custDataLst>
          </p:nvPr>
        </p:nvSpPr>
        <p:spPr>
          <a:xfrm>
            <a:off x="1054100" y="1020445"/>
            <a:ext cx="19691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160404"/>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023235" y="921385"/>
            <a:ext cx="8331200" cy="1014730"/>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下面通过一个案例演示getProperties()和getProperty()方法的使用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字符串类</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5"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7" name="图片 31"/>
          <p:cNvPicPr>
            <a:picLocks noChangeAspect="1"/>
          </p:cNvPicPr>
          <p:nvPr/>
        </p:nvPicPr>
        <p:blipFill>
          <a:blip r:embed="rId4"/>
          <a:stretch>
            <a:fillRect/>
          </a:stretch>
        </p:blipFill>
        <p:spPr>
          <a:xfrm>
            <a:off x="3457892" y="1924685"/>
            <a:ext cx="5274310" cy="415798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143635" y="1433830"/>
            <a:ext cx="1953260" cy="553085"/>
          </a:xfrm>
          <a:prstGeom prst="rect">
            <a:avLst/>
          </a:prstGeom>
          <a:noFill/>
          <a:ln w="9525">
            <a:noFill/>
          </a:ln>
        </p:spPr>
        <p:txBody>
          <a:bodyPr wrap="square">
            <a:spAutoFit/>
          </a:bodyPr>
          <a:lstStyle/>
          <a:p>
            <a:pPr indent="0" fontAlgn="auto">
              <a:lnSpc>
                <a:spcPct val="150000"/>
              </a:lnSpc>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gc()方法</a:t>
            </a:r>
          </a:p>
        </p:txBody>
      </p:sp>
      <p:sp>
        <p:nvSpPr>
          <p:cNvPr id="2" name="文本框 1"/>
          <p:cNvSpPr txBox="1"/>
          <p:nvPr/>
        </p:nvSpPr>
        <p:spPr>
          <a:xfrm>
            <a:off x="1301750" y="2460625"/>
            <a:ext cx="9585960" cy="1938020"/>
          </a:xfrm>
          <a:prstGeom prst="rect">
            <a:avLst/>
          </a:prstGeom>
          <a:noFill/>
          <a:ln w="9525">
            <a:noFill/>
          </a:ln>
        </p:spPr>
        <p:txBody>
          <a:bodyPr wrap="square">
            <a:spAutoFit/>
          </a:bodyPr>
          <a:lstStyle/>
          <a:p>
            <a:pPr algn="l" fontAlgn="auto">
              <a:lnSpc>
                <a:spcPct val="150000"/>
              </a:lnSpc>
              <a:buClrTx/>
              <a:buSzTx/>
              <a:buFontTx/>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在Java中，一个对象如果不再被任何栈内存所</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引用</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，该对象就称为垃圾对象。垃圾对象会占用内存空间，时间一长，垃圾对象越来越多，就会导致内存空间不足。针对这种情况，Java引入了</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垃圾回收机制</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。除了等待Java虚拟机进行自动垃圾回收外，还可以通过调用System.gc()方法通知Java虚拟机立即进行垃圾回收。</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43635" y="939165"/>
            <a:ext cx="9613900" cy="1014730"/>
          </a:xfrm>
          <a:prstGeom prst="rect">
            <a:avLst/>
          </a:prstGeom>
          <a:noFill/>
          <a:ln w="9525">
            <a:noFill/>
          </a:ln>
        </p:spPr>
        <p:txBody>
          <a:bodyPr wrap="square">
            <a:spAutoFit/>
          </a:bodyPr>
          <a:lstStyle/>
          <a:p>
            <a:pPr indent="0" algn="l" fontAlgn="auto">
              <a:lnSpc>
                <a:spcPct val="150000"/>
              </a:lnSpc>
            </a:pPr>
            <a:r>
              <a:rPr lang="zh-CN" alt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步骤一：</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定义</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Person</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创建私有变量</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name</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age</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，定义有参构造方法，重写</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toString()</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方法，</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定义finalize方法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下所示：</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201670" y="2025650"/>
            <a:ext cx="5787390" cy="4504055"/>
          </a:xfrm>
          <a:prstGeom prst="rect">
            <a:avLst/>
          </a:prstGeom>
        </p:spPr>
      </p:pic>
      <p:sp>
        <p:nvSpPr>
          <p:cNvPr id="5" name="文本框 4"/>
          <p:cNvSpPr txBox="1"/>
          <p:nvPr/>
        </p:nvSpPr>
        <p:spPr>
          <a:xfrm>
            <a:off x="3201670" y="2067560"/>
            <a:ext cx="5704840" cy="4420870"/>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Person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private String name;</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private int age;</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Person(String name, int age)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this.name = name;</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this.age = age;</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@Override</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String toString()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return "姓名:"+this.name+"，年龄:"+this.age;</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下面定义的finalize方法会在垃圾回收前被调用</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void finalize() throws Throwable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System.out.println("对象被释放--&gt;"+this);</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43635" y="1010920"/>
            <a:ext cx="10147300" cy="1476375"/>
          </a:xfrm>
          <a:prstGeom prst="rect">
            <a:avLst/>
          </a:prstGeom>
          <a:noFill/>
          <a:ln w="9525">
            <a:noFill/>
          </a:ln>
        </p:spPr>
        <p:txBody>
          <a:bodyPr wrap="square">
            <a:spAutoFit/>
          </a:bodyPr>
          <a:lstStyle/>
          <a:p>
            <a:pPr indent="0" algn="l" fontAlgn="auto">
              <a:lnSpc>
                <a:spcPct val="150000"/>
              </a:lnSpc>
            </a:pPr>
            <a:r>
              <a:rPr lang="zh-CN" alt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步骤二：</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定义</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main()</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方法</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创建对象p并赋值。</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然后</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将p对象的值设置为null断开引用，</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让对象p成为垃圾</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。调用gc()方法通知虚拟机进行垃圾回收。使用了一个空的for循环，延长程序运行的时间，从而能够更好地看到垃圾对象被回收的过程。</a:t>
            </a:r>
            <a:r>
              <a:rPr lang="zh-CN" altLang="en-US" sz="2000" dirty="0">
                <a:solidFill>
                  <a:srgbClr val="595959"/>
                </a:solidFill>
                <a:latin typeface="微软雅黑" panose="020B0503020204020204" pitchFamily="34" charset="-122"/>
                <a:ea typeface="微软雅黑" panose="020B0503020204020204" pitchFamily="34" charset="-122"/>
                <a:cs typeface="+mn-ea"/>
                <a:sym typeface="+mn-ea"/>
              </a:rPr>
              <a:t>代码如</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下所示：</a:t>
            </a:r>
            <a:endPar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201670" y="2743200"/>
            <a:ext cx="5787390" cy="3585210"/>
          </a:xfrm>
          <a:prstGeom prst="rect">
            <a:avLst/>
          </a:prstGeom>
        </p:spPr>
      </p:pic>
      <p:sp>
        <p:nvSpPr>
          <p:cNvPr id="5" name="文本框 4"/>
          <p:cNvSpPr txBox="1"/>
          <p:nvPr/>
        </p:nvSpPr>
        <p:spPr>
          <a:xfrm>
            <a:off x="3201670" y="2785110"/>
            <a:ext cx="5704840" cy="360870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Example12{</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下面是创建Person对象</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Person p = new Person("张三",20);</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下面将变量置为null，让对象p成为垃圾</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 = null;</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调用方法进行垃圾回收</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System.gc();</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i = 0; i &lt; 1000000; i++)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为了延长程序运行的时间，执行空循环</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6.2.1 System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5"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 name="图片 2"/>
          <p:cNvPicPr>
            <a:picLocks noChangeAspect="1"/>
          </p:cNvPicPr>
          <p:nvPr/>
        </p:nvPicPr>
        <p:blipFill>
          <a:blip r:embed="rId4"/>
          <a:stretch>
            <a:fillRect/>
          </a:stretch>
        </p:blipFill>
        <p:spPr>
          <a:xfrm>
            <a:off x="2584132" y="2439353"/>
            <a:ext cx="7022319" cy="1980000"/>
          </a:xfrm>
          <a:prstGeom prst="rect">
            <a:avLst/>
          </a:prstGeom>
          <a:noFill/>
          <a:ln>
            <a:noFill/>
          </a:ln>
        </p:spPr>
      </p:pic>
      <p:sp>
        <p:nvSpPr>
          <p:cNvPr id="7" name="文本框 6"/>
          <p:cNvSpPr txBox="1"/>
          <p:nvPr/>
        </p:nvSpPr>
        <p:spPr>
          <a:xfrm>
            <a:off x="1143000" y="4907280"/>
            <a:ext cx="9451975" cy="1014730"/>
          </a:xfrm>
          <a:prstGeom prst="rect">
            <a:avLst/>
          </a:prstGeom>
          <a:noFill/>
          <a:ln w="9525">
            <a:noFill/>
          </a:ln>
        </p:spPr>
        <p:txBody>
          <a:bodyPr wrap="square">
            <a:spAutoFit/>
          </a:bodyPr>
          <a:lstStyle/>
          <a:p>
            <a:pPr algn="l">
              <a:lnSpc>
                <a:spcPct val="150000"/>
              </a:lnSpc>
              <a:buClrTx/>
              <a:buSzTx/>
              <a:buFontTx/>
            </a:pP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由图可知，Person类的finalize()方法被执行了，但是在案例中，并没有通过对象p调用finalize()方法，因此，可以表明对象p在回收之前调用了finalize()方法。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6.2.2 Runtime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569460" cy="1967230"/>
            <a:chOff x="8472" y="5316"/>
            <a:chExt cx="7196" cy="3098"/>
          </a:xfrm>
        </p:grpSpPr>
        <p:sp>
          <p:nvSpPr>
            <p:cNvPr id="15" name="TextBox 35"/>
            <p:cNvSpPr txBox="1">
              <a:spLocks noChangeArrowheads="1"/>
            </p:cNvSpPr>
            <p:nvPr/>
          </p:nvSpPr>
          <p:spPr bwMode="auto">
            <a:xfrm>
              <a:off x="9159" y="5316"/>
              <a:ext cx="6509" cy="3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熟悉</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Runtime类</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的使用，能够说出Runtime类的</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常用方法及其作用，</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并使用Runtime类的方法</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获取当前虚拟机信息、操作系统进程</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6.2.2 Runtime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001395" y="2230120"/>
            <a:ext cx="10187940" cy="2399665"/>
          </a:xfrm>
          <a:prstGeom prst="rect">
            <a:avLst/>
          </a:prstGeom>
          <a:noFill/>
          <a:ln w="9525">
            <a:noFill/>
          </a:ln>
        </p:spPr>
        <p:txBody>
          <a:bodyPr wrap="square">
            <a:spAutoFit/>
          </a:bodyPr>
          <a:lstStyle/>
          <a:p>
            <a:pPr indent="0" fontAlgn="auto">
              <a:lnSpc>
                <a:spcPct val="150000"/>
              </a:lnSpc>
            </a:pPr>
            <a:r>
              <a:rPr 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Runtime</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类</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封装</a:t>
            </a:r>
            <a:r>
              <a:rPr 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JVM</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虚拟机进程</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，通过</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Runtime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类，可以获取虚拟机运行时状态。每一个</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JVM</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都对应着一个</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Runtime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类的实例。在</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JDK</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文档中读者不会发现任何有关</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Runtime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类构造方法的定义，这是因为</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Runtime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类本身的构造方法是私有化的</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单例设计模式</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，若想在程序中获取一个</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Runtime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类实例，只能通过调用</a:t>
            </a:r>
            <a:r>
              <a:rPr lang="en-US"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getRuntime()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方法获取，</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getRuntime()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方法是</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Runtime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类提供的一个</a:t>
            </a:r>
            <a:r>
              <a:rPr lang="zh-CN"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静态方法</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，用于获取</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Runtime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类实例。</a:t>
            </a:r>
            <a:endParaRPr lang="en-US" altLang="en-US" b="1">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6.2.2 Runtime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2" name="文本框 1"/>
          <p:cNvSpPr txBox="1"/>
          <p:nvPr/>
        </p:nvSpPr>
        <p:spPr>
          <a:xfrm>
            <a:off x="1332230" y="2078990"/>
            <a:ext cx="9621520" cy="1476375"/>
          </a:xfrm>
          <a:prstGeom prst="rect">
            <a:avLst/>
          </a:prstGeom>
          <a:noFill/>
          <a:ln w="9525">
            <a:noFill/>
          </a:ln>
        </p:spPr>
        <p:txBody>
          <a:bodyPr wrap="square">
            <a:spAutoFit/>
          </a:bodyPr>
          <a:lstStyle/>
          <a:p>
            <a:pPr indent="0" fontAlgn="auto">
              <a:lnSpc>
                <a:spcPct val="150000"/>
              </a:lnSpc>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由于</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Runtime类</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封装了</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虚拟机进程</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，因此，在程序中通常会通过Runtime类的实例对象获取当前虚拟机的相关信息。通过调用getRuntime()方法获取Runtime类实例的具体方式如下。</a:t>
            </a:r>
          </a:p>
        </p:txBody>
      </p:sp>
      <p:sp>
        <p:nvSpPr>
          <p:cNvPr id="3" name="Chevron 3"/>
          <p:cNvSpPr/>
          <p:nvPr>
            <p:custDataLst>
              <p:tags r:id="rId1"/>
            </p:custDataLst>
          </p:nvPr>
        </p:nvSpPr>
        <p:spPr>
          <a:xfrm>
            <a:off x="1054100" y="1092200"/>
            <a:ext cx="295719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228473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getRuntime()方法</a:t>
            </a:r>
          </a:p>
        </p:txBody>
      </p:sp>
      <p:pic>
        <p:nvPicPr>
          <p:cNvPr id="7" name="图片 6"/>
          <p:cNvPicPr>
            <a:picLocks noChangeAspect="1"/>
          </p:cNvPicPr>
          <p:nvPr/>
        </p:nvPicPr>
        <p:blipFill>
          <a:blip r:embed="rId4"/>
          <a:stretch>
            <a:fillRect/>
          </a:stretch>
        </p:blipFill>
        <p:spPr>
          <a:xfrm>
            <a:off x="3902710" y="3862705"/>
            <a:ext cx="4384675" cy="999490"/>
          </a:xfrm>
          <a:prstGeom prst="rect">
            <a:avLst/>
          </a:prstGeom>
        </p:spPr>
      </p:pic>
      <p:sp>
        <p:nvSpPr>
          <p:cNvPr id="8" name="矩形 7"/>
          <p:cNvSpPr/>
          <p:nvPr/>
        </p:nvSpPr>
        <p:spPr>
          <a:xfrm>
            <a:off x="4132580" y="4181475"/>
            <a:ext cx="4003040" cy="36195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Runtime run = Runtime.getRuntime();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6.2.2 Runtime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graphicFrame>
        <p:nvGraphicFramePr>
          <p:cNvPr id="15" name="表格 14"/>
          <p:cNvGraphicFramePr>
            <a:graphicFrameLocks noGrp="1"/>
          </p:cNvGraphicFramePr>
          <p:nvPr>
            <p:custDataLst>
              <p:tags r:id="rId1"/>
            </p:custDataLst>
          </p:nvPr>
        </p:nvGraphicFramePr>
        <p:xfrm>
          <a:off x="1684327" y="1894999"/>
          <a:ext cx="9208135" cy="3533140"/>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方法名称</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getRuntime()</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用于获取Runtime类的实例</a:t>
                      </a:r>
                    </a:p>
                  </a:txBody>
                  <a:tcPr marL="68580" marR="68580" marT="0" marB="0">
                    <a:solidFill>
                      <a:srgbClr val="F2F2F2"/>
                    </a:solidFill>
                  </a:tcPr>
                </a:tc>
                <a:extLst>
                  <a:ext uri="{0D108BD9-81ED-4DB2-BD59-A6C34878D82A}">
                    <a16:rowId xmlns:a16="http://schemas.microsoft.com/office/drawing/2014/main" val="10001"/>
                  </a:ext>
                </a:extLst>
              </a:tr>
              <a:tr h="533400">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exec(String command)</a:t>
                      </a:r>
                    </a:p>
                  </a:txBody>
                  <a:tcPr marL="68580" marR="68580" marT="0" marB="0">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用于根据指定的路径执行对应的可执行文件</a:t>
                      </a:r>
                    </a:p>
                  </a:txBody>
                  <a:tcPr marL="68580" marR="68580" marT="0" marB="0">
                    <a:solidFill>
                      <a:srgbClr val="F2F2F2"/>
                    </a:solidFill>
                  </a:tcPr>
                </a:tc>
                <a:extLst>
                  <a:ext uri="{0D108BD9-81ED-4DB2-BD59-A6C34878D82A}">
                    <a16:rowId xmlns:a16="http://schemas.microsoft.com/office/drawing/2014/main" val="10002"/>
                  </a:ext>
                </a:extLst>
              </a:tr>
              <a:tr h="520700">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freeMemory()</a:t>
                      </a:r>
                    </a:p>
                  </a:txBody>
                  <a:tcPr marL="68580" marR="68580" marT="0" marB="0">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用于返回Java虚拟机中的空闲内存量，以字节为单位</a:t>
                      </a:r>
                    </a:p>
                  </a:txBody>
                  <a:tcPr marL="68580" marR="68580" marT="0" marB="0">
                    <a:solidFill>
                      <a:srgbClr val="F2F2F2"/>
                    </a:solidFill>
                  </a:tcPr>
                </a:tc>
                <a:extLst>
                  <a:ext uri="{0D108BD9-81ED-4DB2-BD59-A6C34878D82A}">
                    <a16:rowId xmlns:a16="http://schemas.microsoft.com/office/drawing/2014/main" val="10003"/>
                  </a:ext>
                </a:extLst>
              </a:tr>
              <a:tr h="469900">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maxMemory()</a:t>
                      </a:r>
                    </a:p>
                  </a:txBody>
                  <a:tcPr marL="68580" marR="68580" marT="0" marB="0" anchor="ctr">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用于返回Java虚拟机的最大可用内存量</a:t>
                      </a:r>
                    </a:p>
                  </a:txBody>
                  <a:tcPr marL="68580" marR="68580" marT="0" marB="0">
                    <a:solidFill>
                      <a:srgbClr val="F2F2F2"/>
                    </a:solidFill>
                  </a:tcPr>
                </a:tc>
                <a:extLst>
                  <a:ext uri="{0D108BD9-81ED-4DB2-BD59-A6C34878D82A}">
                    <a16:rowId xmlns:a16="http://schemas.microsoft.com/office/drawing/2014/main" val="10004"/>
                  </a:ext>
                </a:extLst>
              </a:tr>
              <a:tr h="52006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availableProcessors()</a:t>
                      </a:r>
                    </a:p>
                  </a:txBody>
                  <a:tcPr marL="68580" marR="68580" marT="0" marB="0">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用于返回当前虚拟机的处理器个数</a:t>
                      </a:r>
                    </a:p>
                  </a:txBody>
                  <a:tcPr marL="68580" marR="68580" marT="0" marB="0">
                    <a:solidFill>
                      <a:srgbClr val="F2F2F2"/>
                    </a:solidFill>
                  </a:tcPr>
                </a:tc>
                <a:extLst>
                  <a:ext uri="{0D108BD9-81ED-4DB2-BD59-A6C34878D82A}">
                    <a16:rowId xmlns:a16="http://schemas.microsoft.com/office/drawing/2014/main" val="10005"/>
                  </a:ext>
                </a:extLst>
              </a:tr>
              <a:tr h="520065">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totalMemory()</a:t>
                      </a:r>
                    </a:p>
                  </a:txBody>
                  <a:tcPr marL="68580" marR="68580" marT="0" marB="0">
                    <a:solidFill>
                      <a:srgbClr val="F2F2F2"/>
                    </a:solidFill>
                  </a:tcPr>
                </a:tc>
                <a:tc>
                  <a:txBody>
                    <a:bodyPr/>
                    <a:lstStyle/>
                    <a:p>
                      <a:pPr algn="l">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用于返回Java虚拟机中的内存总量</a:t>
                      </a:r>
                    </a:p>
                  </a:txBody>
                  <a:tcPr marL="68580" marR="68580" marT="0" marB="0">
                    <a:solidFill>
                      <a:srgbClr val="F2F2F2"/>
                    </a:solidFill>
                  </a:tcPr>
                </a:tc>
                <a:extLst>
                  <a:ext uri="{0D108BD9-81ED-4DB2-BD59-A6C34878D82A}">
                    <a16:rowId xmlns:a16="http://schemas.microsoft.com/office/drawing/2014/main" val="10006"/>
                  </a:ext>
                </a:extLst>
              </a:tr>
            </a:tbl>
          </a:graphicData>
        </a:graphic>
      </p:graphicFrame>
      <p:sp>
        <p:nvSpPr>
          <p:cNvPr id="2" name="Chevron 3"/>
          <p:cNvSpPr/>
          <p:nvPr>
            <p:custDataLst>
              <p:tags r:id="rId2"/>
            </p:custDataLst>
          </p:nvPr>
        </p:nvSpPr>
        <p:spPr>
          <a:xfrm>
            <a:off x="1054100" y="1092200"/>
            <a:ext cx="314706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272923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Runtime类的常用方法</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6.2.2 Runtime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143635" y="1577340"/>
            <a:ext cx="3190240" cy="553085"/>
          </a:xfrm>
          <a:prstGeom prst="rect">
            <a:avLst/>
          </a:prstGeom>
          <a:noFill/>
          <a:ln w="9525">
            <a:noFill/>
          </a:ln>
        </p:spPr>
        <p:txBody>
          <a:bodyPr wrap="square">
            <a:spAutoFit/>
          </a:bodyPr>
          <a:lstStyle/>
          <a:p>
            <a:pPr indent="0" fontAlgn="auto">
              <a:lnSpc>
                <a:spcPct val="150000"/>
              </a:lnSpc>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获取当前虚拟机信息</a:t>
            </a:r>
          </a:p>
        </p:txBody>
      </p:sp>
      <p:sp>
        <p:nvSpPr>
          <p:cNvPr id="2" name="文本框 1"/>
          <p:cNvSpPr txBox="1"/>
          <p:nvPr/>
        </p:nvSpPr>
        <p:spPr>
          <a:xfrm>
            <a:off x="1302385" y="2922270"/>
            <a:ext cx="9585960" cy="1014730"/>
          </a:xfrm>
          <a:prstGeom prst="rect">
            <a:avLst/>
          </a:prstGeom>
          <a:noFill/>
          <a:ln w="9525">
            <a:noFill/>
          </a:ln>
        </p:spPr>
        <p:txBody>
          <a:bodyPr wrap="square">
            <a:spAutoFit/>
          </a:bodyPr>
          <a:lstStyle/>
          <a:p>
            <a:pPr algn="l" fontAlgn="auto">
              <a:lnSpc>
                <a:spcPct val="150000"/>
              </a:lnSpc>
              <a:buClrTx/>
              <a:buSzTx/>
              <a:buFontTx/>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Runtime类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可以获取当前Java虚拟机的处理器的个数、空闲内存量、最大可用内存量和内存总量的信息等，通过这些信息可以清楚地知道</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JVM的内存使用情况</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6.1.1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String类</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，能够使用字符串常量和</a:t>
              </a:r>
              <a:r>
                <a:rPr lang="en-US" alt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String</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的构造方法初始化</a:t>
              </a:r>
              <a:r>
                <a:rPr lang="en-US" alt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String</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对象</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6.2.2 Runtime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4"/>
          <a:stretch>
            <a:fillRect/>
          </a:stretch>
        </p:blipFill>
        <p:spPr>
          <a:xfrm>
            <a:off x="1501140" y="2094865"/>
            <a:ext cx="9187815" cy="2680970"/>
          </a:xfrm>
          <a:prstGeom prst="rect">
            <a:avLst/>
          </a:prstGeom>
        </p:spPr>
      </p:pic>
      <p:sp>
        <p:nvSpPr>
          <p:cNvPr id="5" name="文本框 4"/>
          <p:cNvSpPr txBox="1"/>
          <p:nvPr/>
        </p:nvSpPr>
        <p:spPr>
          <a:xfrm>
            <a:off x="1501140" y="2166620"/>
            <a:ext cx="9187815" cy="252666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Example13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Runtime rt = Runtime.getRuntime(); // 创建Runtime对象</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System.out.println("处理器的个数: " + rt.</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availableProcessors()</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+"个");</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System.out.println("空闲内存数量: " + rt.</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freeMemory()</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1024 / 1024 + "M");</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System.out.println("最大可用内存数量: " + rt.</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maxMemory()</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1024 / 1024 + "M");</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System.out.println("虚拟机中内存总量: " + rt.</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totalMemory() </a:t>
            </a: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1024 / 1024 + "M");</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3" name="Chevron 3"/>
          <p:cNvSpPr/>
          <p:nvPr>
            <p:custDataLst>
              <p:tags r:id="rId1"/>
            </p:custDataLst>
          </p:nvPr>
        </p:nvSpPr>
        <p:spPr>
          <a:xfrm>
            <a:off x="1054100" y="1092200"/>
            <a:ext cx="19691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023235" y="1136650"/>
            <a:ext cx="8331200" cy="553085"/>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下面通过一个案例演示Runtime类的常用方法的调用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6.2.2 Runtime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5"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5516880" cy="398780"/>
          </a:xfrm>
          <a:prstGeom prst="rect">
            <a:avLst/>
          </a:prstGeom>
          <a:noFill/>
        </p:spPr>
        <p:txBody>
          <a:bodyPr wrap="none" rtlCol="0">
            <a:spAutoFit/>
          </a:bodyPr>
          <a:lstStyle/>
          <a:p>
            <a:pPr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
        <p:nvSpPr>
          <p:cNvPr id="7" name="文本框 6"/>
          <p:cNvSpPr txBox="1"/>
          <p:nvPr/>
        </p:nvSpPr>
        <p:spPr>
          <a:xfrm>
            <a:off x="1143000" y="4907280"/>
            <a:ext cx="10009505" cy="1014730"/>
          </a:xfrm>
          <a:prstGeom prst="rect">
            <a:avLst/>
          </a:prstGeom>
          <a:noFill/>
          <a:ln w="9525">
            <a:noFill/>
          </a:ln>
        </p:spPr>
        <p:txBody>
          <a:bodyPr wrap="square">
            <a:spAutoFit/>
          </a:bodyPr>
          <a:lstStyle/>
          <a:p>
            <a:pPr algn="l">
              <a:lnSpc>
                <a:spcPct val="150000"/>
              </a:lnSpc>
              <a:buClrTx/>
              <a:buSzTx/>
              <a:buFontTx/>
            </a:pPr>
            <a:r>
              <a:rPr lang="zh-CN" altLang="en-US"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需要注意的是：</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因为每个人的电脑配置不同，打印结果可能不同，另外空闲内存量、可用最大内存量和内存总量都是以字节为单位计算的，本案例将字节换算成了兆（MB）。</a:t>
            </a:r>
          </a:p>
        </p:txBody>
      </p:sp>
      <p:pic>
        <p:nvPicPr>
          <p:cNvPr id="8" name="图片 32"/>
          <p:cNvPicPr>
            <a:picLocks noChangeAspect="1"/>
          </p:cNvPicPr>
          <p:nvPr/>
        </p:nvPicPr>
        <p:blipFill>
          <a:blip r:embed="rId4"/>
          <a:stretch>
            <a:fillRect/>
          </a:stretch>
        </p:blipFill>
        <p:spPr>
          <a:xfrm>
            <a:off x="3657600" y="2439670"/>
            <a:ext cx="4874988" cy="198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6.2.2 Runtime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143635" y="1433830"/>
            <a:ext cx="2501900" cy="553085"/>
          </a:xfrm>
          <a:prstGeom prst="rect">
            <a:avLst/>
          </a:prstGeom>
          <a:noFill/>
          <a:ln w="9525">
            <a:noFill/>
          </a:ln>
        </p:spPr>
        <p:txBody>
          <a:bodyPr wrap="square">
            <a:spAutoFit/>
          </a:bodyPr>
          <a:lstStyle/>
          <a:p>
            <a:pPr indent="0" fontAlgn="auto">
              <a:lnSpc>
                <a:spcPct val="150000"/>
              </a:lnSpc>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操作系统进程</a:t>
            </a:r>
          </a:p>
        </p:txBody>
      </p:sp>
      <p:sp>
        <p:nvSpPr>
          <p:cNvPr id="2" name="文本框 1"/>
          <p:cNvSpPr txBox="1"/>
          <p:nvPr/>
        </p:nvSpPr>
        <p:spPr>
          <a:xfrm>
            <a:off x="1301750" y="2922270"/>
            <a:ext cx="9585960" cy="1014730"/>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Runtime类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中提供了一个</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exec()</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方法，该方法用于执行一个DOS命令，exec()方法的执行效果与DOS命令的效果相同。</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6.2.2 Runtime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4"/>
          <a:stretch>
            <a:fillRect/>
          </a:stretch>
        </p:blipFill>
        <p:spPr>
          <a:xfrm>
            <a:off x="1885950" y="2401570"/>
            <a:ext cx="8418195" cy="2056765"/>
          </a:xfrm>
          <a:prstGeom prst="rect">
            <a:avLst/>
          </a:prstGeom>
        </p:spPr>
      </p:pic>
      <p:sp>
        <p:nvSpPr>
          <p:cNvPr id="5" name="文本框 4"/>
          <p:cNvSpPr txBox="1"/>
          <p:nvPr/>
        </p:nvSpPr>
        <p:spPr>
          <a:xfrm>
            <a:off x="1952625" y="2473325"/>
            <a:ext cx="7967345" cy="1985010"/>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import java.io.IOException;</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Example14{</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throws IOException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Runtime rt = Runtime.getRuntime(); // 创建Runtime实例对象</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rt.exec("notepad.exe");              // 调用exec()方法</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3" name="Chevron 3"/>
          <p:cNvSpPr/>
          <p:nvPr>
            <p:custDataLst>
              <p:tags r:id="rId1"/>
            </p:custDataLst>
          </p:nvPr>
        </p:nvSpPr>
        <p:spPr>
          <a:xfrm>
            <a:off x="1054100" y="1092200"/>
            <a:ext cx="19691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9" name="文本框 8"/>
          <p:cNvSpPr txBox="1"/>
          <p:nvPr/>
        </p:nvSpPr>
        <p:spPr>
          <a:xfrm>
            <a:off x="3023235" y="923925"/>
            <a:ext cx="8331200" cy="1014730"/>
          </a:xfrm>
          <a:prstGeom prst="rect">
            <a:avLst/>
          </a:prstGeom>
          <a:noFill/>
        </p:spPr>
        <p:txBody>
          <a:bodyPr wrap="square" rtlCol="0">
            <a:spAutoFit/>
          </a:bodyPr>
          <a:lstStyle/>
          <a:p>
            <a:pPr algn="l" fontAlgn="auto">
              <a:lnSpc>
                <a:spcPct val="150000"/>
              </a:lnSpc>
            </a:pPr>
            <a:r>
              <a:rPr sz="2000" dirty="0">
                <a:solidFill>
                  <a:srgbClr val="595959"/>
                </a:solidFill>
                <a:latin typeface="微软雅黑" panose="020B0503020204020204" pitchFamily="34" charset="-122"/>
                <a:ea typeface="微软雅黑" panose="020B0503020204020204" pitchFamily="34" charset="-122"/>
                <a:cs typeface="+mn-ea"/>
              </a:rPr>
              <a:t>调用Runtime类的exec()方法，将notepad.exe作为参数传入exec()方法，打开Windows自带的记事本</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6.2.2 Runtime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5" name="Chevron 3"/>
          <p:cNvSpPr/>
          <p:nvPr>
            <p:custDataLst>
              <p:tags r:id="rId1"/>
            </p:custDataLst>
          </p:nvPr>
        </p:nvSpPr>
        <p:spPr>
          <a:xfrm>
            <a:off x="1054100" y="1092200"/>
            <a:ext cx="17710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9653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10" name="文本框 9"/>
          <p:cNvSpPr txBox="1"/>
          <p:nvPr/>
        </p:nvSpPr>
        <p:spPr>
          <a:xfrm>
            <a:off x="3336925" y="1225550"/>
            <a:ext cx="6786880" cy="398780"/>
          </a:xfrm>
          <a:prstGeom prst="rect">
            <a:avLst/>
          </a:prstGeom>
          <a:noFill/>
        </p:spPr>
        <p:txBody>
          <a:bodyPr wrap="none" rtlCol="0">
            <a:spAutoFit/>
          </a:bodyPr>
          <a:lstStyle/>
          <a:p>
            <a:pPr algn="l" fontAlgn="auto">
              <a:lnSpc>
                <a:spcPct val="10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运行程序，系统会在桌面上打开一个记事本，如下图所示。</a:t>
            </a:r>
          </a:p>
        </p:txBody>
      </p:sp>
      <p:pic>
        <p:nvPicPr>
          <p:cNvPr id="3" name="图片 2"/>
          <p:cNvPicPr>
            <a:picLocks noChangeAspect="1"/>
          </p:cNvPicPr>
          <p:nvPr/>
        </p:nvPicPr>
        <p:blipFill>
          <a:blip r:embed="rId4"/>
          <a:stretch>
            <a:fillRect/>
          </a:stretch>
        </p:blipFill>
        <p:spPr>
          <a:xfrm>
            <a:off x="4225607" y="2349500"/>
            <a:ext cx="3738966" cy="2160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6.2.2 Runtime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1" name="图片 11"/>
          <p:cNvPicPr>
            <a:picLocks noChangeAspect="1"/>
          </p:cNvPicPr>
          <p:nvPr/>
        </p:nvPicPr>
        <p:blipFill>
          <a:blip r:embed="rId3"/>
          <a:stretch>
            <a:fillRect/>
          </a:stretch>
        </p:blipFill>
        <p:spPr>
          <a:xfrm>
            <a:off x="3602672" y="2331403"/>
            <a:ext cx="4985109" cy="3240000"/>
          </a:xfrm>
          <a:prstGeom prst="rect">
            <a:avLst/>
          </a:prstGeom>
        </p:spPr>
      </p:pic>
      <p:sp>
        <p:nvSpPr>
          <p:cNvPr id="10" name="文本框 9"/>
          <p:cNvSpPr txBox="1"/>
          <p:nvPr/>
        </p:nvSpPr>
        <p:spPr>
          <a:xfrm>
            <a:off x="1280795" y="1225550"/>
            <a:ext cx="8806180" cy="1014730"/>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在案例运行后，Windows系统产生了一个新的进程notepad.exe，可以通过任务管理器查看该进程。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6.2.2 Runtime</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3"/>
          <a:stretch>
            <a:fillRect/>
          </a:stretch>
        </p:blipFill>
        <p:spPr>
          <a:xfrm>
            <a:off x="1590040" y="2696210"/>
            <a:ext cx="9010650" cy="2327910"/>
          </a:xfrm>
          <a:prstGeom prst="rect">
            <a:avLst/>
          </a:prstGeom>
        </p:spPr>
      </p:pic>
      <p:sp>
        <p:nvSpPr>
          <p:cNvPr id="5" name="文本框 4"/>
          <p:cNvSpPr txBox="1"/>
          <p:nvPr/>
        </p:nvSpPr>
        <p:spPr>
          <a:xfrm>
            <a:off x="1738630" y="2732405"/>
            <a:ext cx="8713470" cy="225615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throws Exception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Runtime rt = Runtime.getRuntime();  // 创建一个Runtime实例对象</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Process process = rt.exec("notepad.exe");//得到表示进程的Process对象</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Thread.sleep(3000); // 程序休眠3秒</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process.destroy();  //关闭进程</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3" name="文本框 2"/>
          <p:cNvSpPr txBox="1"/>
          <p:nvPr/>
        </p:nvSpPr>
        <p:spPr>
          <a:xfrm>
            <a:off x="1143635" y="1040765"/>
            <a:ext cx="10149840" cy="1476375"/>
          </a:xfrm>
          <a:prstGeom prst="rect">
            <a:avLst/>
          </a:prstGeom>
          <a:noFill/>
        </p:spPr>
        <p:txBody>
          <a:bodyPr wrap="square" rtlCol="0" anchor="t">
            <a:spAutoFit/>
          </a:bodyPr>
          <a:lstStyle/>
          <a:p>
            <a:pPr algn="l" fontAlgn="auto">
              <a:lnSpc>
                <a:spcPct val="150000"/>
              </a:lnSpc>
            </a:pP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Runtime类的</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exec()方法</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的返回值为Process类型的对象，表示一个操作系统的</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进程类</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，通过Process类可以进行</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系统进程的控制</a:t>
            </a:r>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，如关闭进程只需调用Process类的destroy()方法即可，具体代码如下所示。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2655570"/>
            <a:ext cx="7040880"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Math</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类与</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Random</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6.3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6.3.1 Math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570730" cy="1043940"/>
            <a:chOff x="8472" y="5316"/>
            <a:chExt cx="7198" cy="1644"/>
          </a:xfrm>
        </p:grpSpPr>
        <p:sp>
          <p:nvSpPr>
            <p:cNvPr id="15" name="TextBox 35"/>
            <p:cNvSpPr txBox="1">
              <a:spLocks noChangeArrowheads="1"/>
            </p:cNvSpPr>
            <p:nvPr/>
          </p:nvSpPr>
          <p:spPr bwMode="auto">
            <a:xfrm>
              <a:off x="9159" y="5316"/>
              <a:ext cx="6511"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Math类</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，能够使用Math类进行计算</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058545" y="2460625"/>
            <a:ext cx="10073005" cy="1938020"/>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Math类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是一个工具类，类中包含许多用于进行</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科学计算</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的方法，如计算一个数的平方根、绝对值或获取一个随机数等。因为Math类构造方法的访问权限是private，所以无法创建Math类的对象。Math类中所有方法都是</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静态</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方法，可以直接通过类名调用Math类中的方法。除静态方法外，Math类中还定义了两个</a:t>
            </a:r>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静态常量PI和E</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，分别</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代表数学中的π和e</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6.3.1 Math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6.1.1 String</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1332230" y="2078990"/>
            <a:ext cx="7592695" cy="553085"/>
          </a:xfrm>
          <a:prstGeom prst="rect">
            <a:avLst/>
          </a:prstGeom>
          <a:noFill/>
          <a:ln w="9525">
            <a:noFill/>
          </a:ln>
        </p:spPr>
        <p:txBody>
          <a:bodyPr wrap="square">
            <a:spAutoFit/>
          </a:bodyPr>
          <a:lstStyle/>
          <a:p>
            <a:pPr indent="0" fontAlgn="auto">
              <a:lnSpc>
                <a:spcPct val="150000"/>
              </a:lnSpc>
            </a:pP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使用</a:t>
            </a:r>
            <a:r>
              <a:rPr lang="zh-CN"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字符串常量</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直接初始化一个</a:t>
            </a:r>
            <a:r>
              <a:rPr lang="zh-CN"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String对象</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，语法格式如下。</a:t>
            </a:r>
            <a:endParaRPr lang="en-US" altLang="en-US"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Chevron 3"/>
          <p:cNvSpPr/>
          <p:nvPr>
            <p:custDataLst>
              <p:tags r:id="rId1"/>
            </p:custDataLst>
          </p:nvPr>
        </p:nvSpPr>
        <p:spPr>
          <a:xfrm>
            <a:off x="1054100" y="1092200"/>
            <a:ext cx="45472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396533" y="1232159"/>
            <a:ext cx="3692525"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String类对象进行初始化的方式</a:t>
            </a:r>
          </a:p>
        </p:txBody>
      </p:sp>
      <p:pic>
        <p:nvPicPr>
          <p:cNvPr id="7" name="图片 6"/>
          <p:cNvPicPr>
            <a:picLocks noChangeAspect="1"/>
          </p:cNvPicPr>
          <p:nvPr/>
        </p:nvPicPr>
        <p:blipFill>
          <a:blip r:embed="rId3"/>
          <a:stretch>
            <a:fillRect/>
          </a:stretch>
        </p:blipFill>
        <p:spPr>
          <a:xfrm>
            <a:off x="3902710" y="2929890"/>
            <a:ext cx="4384675" cy="999490"/>
          </a:xfrm>
          <a:prstGeom prst="rect">
            <a:avLst/>
          </a:prstGeom>
        </p:spPr>
      </p:pic>
      <p:sp>
        <p:nvSpPr>
          <p:cNvPr id="8" name="矩形 7"/>
          <p:cNvSpPr/>
          <p:nvPr/>
        </p:nvSpPr>
        <p:spPr>
          <a:xfrm>
            <a:off x="4810760" y="3248660"/>
            <a:ext cx="2568575" cy="36195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 变量名 = 字符串;</a:t>
            </a:r>
          </a:p>
        </p:txBody>
      </p:sp>
      <p:sp>
        <p:nvSpPr>
          <p:cNvPr id="3" name="文本框 2"/>
          <p:cNvSpPr txBox="1"/>
          <p:nvPr/>
        </p:nvSpPr>
        <p:spPr>
          <a:xfrm>
            <a:off x="1396365" y="4144645"/>
            <a:ext cx="6713855" cy="553085"/>
          </a:xfrm>
          <a:prstGeom prst="rect">
            <a:avLst/>
          </a:prstGeom>
          <a:noFill/>
          <a:ln w="9525">
            <a:noFill/>
          </a:ln>
        </p:spPr>
        <p:txBody>
          <a:bodyPr wrap="square">
            <a:spAutoFit/>
          </a:bodyPr>
          <a:lstStyle/>
          <a:p>
            <a:pPr algn="l">
              <a:lnSpc>
                <a:spcPct val="150000"/>
              </a:lnSpc>
              <a:buClrTx/>
              <a:buSzTx/>
              <a:buFontTx/>
            </a:pP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使用上述语法格式初始化String对象,示例代码如下所示。</a:t>
            </a:r>
            <a:endPar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3688080" y="4896485"/>
            <a:ext cx="4813935" cy="1334135"/>
          </a:xfrm>
          <a:prstGeom prst="rect">
            <a:avLst/>
          </a:prstGeom>
        </p:spPr>
      </p:pic>
      <p:sp>
        <p:nvSpPr>
          <p:cNvPr id="6" name="矩形 5"/>
          <p:cNvSpPr/>
          <p:nvPr/>
        </p:nvSpPr>
        <p:spPr>
          <a:xfrm>
            <a:off x="3688080" y="5111750"/>
            <a:ext cx="4813935" cy="902970"/>
          </a:xfrm>
          <a:prstGeom prst="rect">
            <a:avLst/>
          </a:prstGeom>
        </p:spPr>
        <p:txBody>
          <a:bodyPr wrap="square">
            <a:spAutoFit/>
          </a:bodyPr>
          <a:lstStyle/>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 str1 = null;   //将字符串str1设置为空</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 str2 = "";     //将字符串str2设置为空字符串</a:t>
            </a:r>
          </a:p>
          <a:p>
            <a:pPr fontAlgn="auto">
              <a:lnSpc>
                <a:spcPct val="110000"/>
              </a:lnSpc>
            </a:pPr>
            <a:r>
              <a:rPr lang="en-US" altLang="zh-CN" sz="16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 str3 = "abc"; //将字符串str3设置为abc</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6.3.1 Math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4" name="Chevron 3"/>
          <p:cNvSpPr/>
          <p:nvPr>
            <p:custDataLst>
              <p:tags r:id="rId1"/>
            </p:custDataLst>
          </p:nvPr>
        </p:nvSpPr>
        <p:spPr>
          <a:xfrm>
            <a:off x="1054100" y="1092200"/>
            <a:ext cx="30283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234632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Math类的常用方法</a:t>
            </a:r>
          </a:p>
        </p:txBody>
      </p:sp>
      <p:graphicFrame>
        <p:nvGraphicFramePr>
          <p:cNvPr id="15" name="表格 14"/>
          <p:cNvGraphicFramePr>
            <a:graphicFrameLocks noGrp="1"/>
          </p:cNvGraphicFramePr>
          <p:nvPr>
            <p:custDataLst>
              <p:tags r:id="rId2"/>
            </p:custDataLst>
          </p:nvPr>
        </p:nvGraphicFramePr>
        <p:xfrm>
          <a:off x="1670357" y="1913414"/>
          <a:ext cx="9208135" cy="4105910"/>
        </p:xfrm>
        <a:graphic>
          <a:graphicData uri="http://schemas.openxmlformats.org/drawingml/2006/table">
            <a:tbl>
              <a:tblPr>
                <a:tableStyleId>{7DF18680-E054-41AD-8BC1-D1AEF772440D}</a:tableStyleId>
              </a:tblPr>
              <a:tblGrid>
                <a:gridCol w="3627120">
                  <a:extLst>
                    <a:ext uri="{9D8B030D-6E8A-4147-A177-3AD203B41FA5}">
                      <a16:colId xmlns:a16="http://schemas.microsoft.com/office/drawing/2014/main" val="20000"/>
                    </a:ext>
                  </a:extLst>
                </a:gridCol>
                <a:gridCol w="558101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519430">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abs(double a)</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用于计算a的绝对值</a:t>
                      </a:r>
                    </a:p>
                  </a:txBody>
                  <a:tcPr marL="68580" marR="68580" marT="0" marB="0" anchor="ctr">
                    <a:solidFill>
                      <a:srgbClr val="F2F2F2"/>
                    </a:solidFill>
                  </a:tcPr>
                </a:tc>
                <a:extLst>
                  <a:ext uri="{0D108BD9-81ED-4DB2-BD59-A6C34878D82A}">
                    <a16:rowId xmlns:a16="http://schemas.microsoft.com/office/drawing/2014/main" val="10001"/>
                  </a:ext>
                </a:extLst>
              </a:tr>
              <a:tr h="56324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sqrt(double a)</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用于计算a的方根</a:t>
                      </a:r>
                    </a:p>
                  </a:txBody>
                  <a:tcPr marL="68580" marR="68580" marT="0" marB="0" anchor="ctr">
                    <a:solidFill>
                      <a:srgbClr val="F2F2F2"/>
                    </a:solidFill>
                  </a:tcPr>
                </a:tc>
                <a:extLst>
                  <a:ext uri="{0D108BD9-81ED-4DB2-BD59-A6C34878D82A}">
                    <a16:rowId xmlns:a16="http://schemas.microsoft.com/office/drawing/2014/main" val="10002"/>
                  </a:ext>
                </a:extLst>
              </a:tr>
              <a:tr h="520700">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ceil(double a)</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用于计算大于a的最小整数，并将该整数转化为double型数据。例如Math.ceil(15.2)的值是16.0</a:t>
                      </a:r>
                    </a:p>
                  </a:txBody>
                  <a:tcPr marL="68580" marR="68580" marT="0" marB="0" anchor="ctr">
                    <a:solidFill>
                      <a:srgbClr val="F2F2F2"/>
                    </a:solidFill>
                  </a:tcPr>
                </a:tc>
                <a:extLst>
                  <a:ext uri="{0D108BD9-81ED-4DB2-BD59-A6C34878D82A}">
                    <a16:rowId xmlns:a16="http://schemas.microsoft.com/office/drawing/2014/main" val="10003"/>
                  </a:ext>
                </a:extLst>
              </a:tr>
              <a:tr h="52133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floor(double a)</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用于计算小于a的最大整数，并将该整数转化为double型数据。例如Math.ceil(-15.2)的值是-16.0</a:t>
                      </a:r>
                    </a:p>
                  </a:txBody>
                  <a:tcPr marL="68580" marR="68580" marT="0" marB="0" anchor="ctr">
                    <a:solidFill>
                      <a:srgbClr val="F2F2F2"/>
                    </a:solidFill>
                  </a:tcPr>
                </a:tc>
                <a:extLst>
                  <a:ext uri="{0D108BD9-81ED-4DB2-BD59-A6C34878D82A}">
                    <a16:rowId xmlns:a16="http://schemas.microsoft.com/office/drawing/2014/main" val="10004"/>
                  </a:ext>
                </a:extLst>
              </a:tr>
              <a:tr h="52006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round(double a)</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用于计算小数a进行四舍五入后的值</a:t>
                      </a:r>
                    </a:p>
                  </a:txBody>
                  <a:tcPr marL="68580" marR="68580" marT="0" marB="0" anchor="ctr">
                    <a:solidFill>
                      <a:srgbClr val="F2F2F2"/>
                    </a:solidFill>
                  </a:tcPr>
                </a:tc>
                <a:extLst>
                  <a:ext uri="{0D108BD9-81ED-4DB2-BD59-A6C34878D82A}">
                    <a16:rowId xmlns:a16="http://schemas.microsoft.com/office/drawing/2014/main" val="10005"/>
                  </a:ext>
                </a:extLst>
              </a:tr>
              <a:tr h="52006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max(double a,double b)</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rPr>
                        <a:t>用于返回a和b的较大值</a:t>
                      </a:r>
                    </a:p>
                  </a:txBody>
                  <a:tcPr marL="68580" marR="68580" marT="0" marB="0" anchor="c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6.3.1 Math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graphicFrame>
        <p:nvGraphicFramePr>
          <p:cNvPr id="15" name="表格 14"/>
          <p:cNvGraphicFramePr>
            <a:graphicFrameLocks noGrp="1"/>
          </p:cNvGraphicFramePr>
          <p:nvPr>
            <p:custDataLst>
              <p:tags r:id="rId1"/>
            </p:custDataLst>
          </p:nvPr>
        </p:nvGraphicFramePr>
        <p:xfrm>
          <a:off x="1670357" y="1626394"/>
          <a:ext cx="9208135" cy="3164840"/>
        </p:xfrm>
        <a:graphic>
          <a:graphicData uri="http://schemas.openxmlformats.org/drawingml/2006/table">
            <a:tbl>
              <a:tblPr>
                <a:tableStyleId>{7DF18680-E054-41AD-8BC1-D1AEF772440D}</a:tableStyleId>
              </a:tblPr>
              <a:tblGrid>
                <a:gridCol w="3627120">
                  <a:extLst>
                    <a:ext uri="{9D8B030D-6E8A-4147-A177-3AD203B41FA5}">
                      <a16:colId xmlns:a16="http://schemas.microsoft.com/office/drawing/2014/main" val="20000"/>
                    </a:ext>
                  </a:extLst>
                </a:gridCol>
                <a:gridCol w="558101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519430">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min(double a,double b)</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用于返回a和b的较小值</a:t>
                      </a:r>
                    </a:p>
                  </a:txBody>
                  <a:tcPr marL="68580" marR="68580" marT="0" marB="0" anchor="ctr">
                    <a:solidFill>
                      <a:srgbClr val="F2F2F2"/>
                    </a:solidFill>
                  </a:tcPr>
                </a:tc>
                <a:extLst>
                  <a:ext uri="{0D108BD9-81ED-4DB2-BD59-A6C34878D82A}">
                    <a16:rowId xmlns:a16="http://schemas.microsoft.com/office/drawing/2014/main" val="10001"/>
                  </a:ext>
                </a:extLst>
              </a:tr>
              <a:tr h="56324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random()</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用于生成一个大于0.0小于1.0的随机值（包括0不包括1）</a:t>
                      </a:r>
                    </a:p>
                  </a:txBody>
                  <a:tcPr marL="68580" marR="68580" marT="0" marB="0" anchor="ctr">
                    <a:solidFill>
                      <a:srgbClr val="F2F2F2"/>
                    </a:solidFill>
                  </a:tcPr>
                </a:tc>
                <a:extLst>
                  <a:ext uri="{0D108BD9-81ED-4DB2-BD59-A6C34878D82A}">
                    <a16:rowId xmlns:a16="http://schemas.microsoft.com/office/drawing/2014/main" val="10002"/>
                  </a:ext>
                </a:extLst>
              </a:tr>
              <a:tr h="520700">
                <a:tc>
                  <a:txBody>
                    <a:bodyPr/>
                    <a:lstStyle/>
                    <a:p>
                      <a:pPr indent="0" fontAlgn="auto">
                        <a:lnSpc>
                          <a:spcPct val="150000"/>
                        </a:lnSpc>
                        <a:buNone/>
                      </a:pPr>
                      <a:r>
                        <a:rPr lang="en-US" alt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sin(double a)</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返回a的正弦值</a:t>
                      </a:r>
                    </a:p>
                  </a:txBody>
                  <a:tcPr marL="68580" marR="68580" marT="0" marB="0" anchor="ctr">
                    <a:solidFill>
                      <a:srgbClr val="F2F2F2"/>
                    </a:solidFill>
                  </a:tcPr>
                </a:tc>
                <a:extLst>
                  <a:ext uri="{0D108BD9-81ED-4DB2-BD59-A6C34878D82A}">
                    <a16:rowId xmlns:a16="http://schemas.microsoft.com/office/drawing/2014/main" val="10003"/>
                  </a:ext>
                </a:extLst>
              </a:tr>
              <a:tr h="52133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asin(double a)</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返回a的反正弦值</a:t>
                      </a:r>
                    </a:p>
                  </a:txBody>
                  <a:tcPr marL="68580" marR="68580" marT="0" marB="0" anchor="ctr">
                    <a:solidFill>
                      <a:srgbClr val="F2F2F2"/>
                    </a:solidFill>
                  </a:tcPr>
                </a:tc>
                <a:extLst>
                  <a:ext uri="{0D108BD9-81ED-4DB2-BD59-A6C34878D82A}">
                    <a16:rowId xmlns:a16="http://schemas.microsoft.com/office/drawing/2014/main" val="10004"/>
                  </a:ext>
                </a:extLst>
              </a:tr>
              <a:tr h="52006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pow(double a,double b)</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用于计算a的b次幂，即ab的值</a:t>
                      </a:r>
                    </a:p>
                  </a:txBody>
                  <a:tcPr marL="68580" marR="68580" marT="0" marB="0" anchor="ctr">
                    <a:solidFill>
                      <a:srgbClr val="F2F2F2"/>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6.3.1 Math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4"/>
          <a:stretch>
            <a:fillRect/>
          </a:stretch>
        </p:blipFill>
        <p:spPr>
          <a:xfrm>
            <a:off x="2054225" y="1990725"/>
            <a:ext cx="8081645" cy="3853815"/>
          </a:xfrm>
          <a:prstGeom prst="rect">
            <a:avLst/>
          </a:prstGeom>
        </p:spPr>
      </p:pic>
      <p:sp>
        <p:nvSpPr>
          <p:cNvPr id="5" name="文本框 4"/>
          <p:cNvSpPr txBox="1"/>
          <p:nvPr/>
        </p:nvSpPr>
        <p:spPr>
          <a:xfrm>
            <a:off x="2075815" y="2113280"/>
            <a:ext cx="8039100" cy="360870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public class Example15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System.out.println("计算-10的绝对值: " +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Math.abs</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(-10));</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System.out.println("求大于5.6的最小整数: " +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Math.ceil</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(5.6));</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System.out.println("求小于-4.2的最大整数: " +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Math.floor</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(-4.2));</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System.out.println("对-4.6进行四舍五入: " +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Math.round</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(-4.6));</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System.out.println("求2.1和-2.1中的较大值: " +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Math.max</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(2.1, -2.1));</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System.out.println("求2.1和-2.1中的较小值: " +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Math.min</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(2.1, -2.1));</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System.out.println("生成一个大于等于0.0小于1.0随机值: "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Math.random()</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System.out.println("计算1.57的正弦结果: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Math.sin</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(1.57));</a:t>
            </a:r>
          </a:p>
          <a:p>
            <a:pPr indent="0" fontAlgn="auto">
              <a:lnSpc>
                <a:spcPct val="110000"/>
              </a:lnSpc>
            </a:pP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System.out.println("计算4的开平方的结果: "+</a:t>
            </a:r>
            <a:r>
              <a:rPr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Math.sqrt</a:t>
            </a:r>
            <a:r>
              <a:rPr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6" name="文本框 5"/>
          <p:cNvSpPr txBox="1"/>
          <p:nvPr/>
        </p:nvSpPr>
        <p:spPr>
          <a:xfrm>
            <a:off x="3133090" y="1083310"/>
            <a:ext cx="8148320" cy="553085"/>
          </a:xfrm>
          <a:prstGeom prst="rect">
            <a:avLst/>
          </a:prstGeom>
          <a:noFill/>
        </p:spPr>
        <p:txBody>
          <a:bodyPr wrap="square" rtlCol="0">
            <a:spAutoFit/>
          </a:bodyPr>
          <a:lstStyle/>
          <a:p>
            <a:pPr algn="l"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cs typeface="+mn-ea"/>
              </a:rPr>
              <a:t>下面通过一个案例演示Math方法的应用</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6.3.1 Math</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3" name="图片 33"/>
          <p:cNvPicPr>
            <a:picLocks noChangeAspect="1"/>
          </p:cNvPicPr>
          <p:nvPr/>
        </p:nvPicPr>
        <p:blipFill>
          <a:blip r:embed="rId3"/>
          <a:stretch>
            <a:fillRect/>
          </a:stretch>
        </p:blipFill>
        <p:spPr>
          <a:xfrm>
            <a:off x="3982720" y="2158365"/>
            <a:ext cx="4569250" cy="3240000"/>
          </a:xfrm>
          <a:prstGeom prst="rect">
            <a:avLst/>
          </a:prstGeom>
        </p:spPr>
      </p:pic>
      <p:sp>
        <p:nvSpPr>
          <p:cNvPr id="4" name="Chevron 3"/>
          <p:cNvSpPr/>
          <p:nvPr>
            <p:custDataLst>
              <p:tags r:id="rId1"/>
            </p:custDataLst>
          </p:nvPr>
        </p:nvSpPr>
        <p:spPr>
          <a:xfrm>
            <a:off x="1054100" y="1092200"/>
            <a:ext cx="208153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7" name="文本框 6"/>
          <p:cNvSpPr txBox="1"/>
          <p:nvPr/>
        </p:nvSpPr>
        <p:spPr>
          <a:xfrm>
            <a:off x="3652520" y="110617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6.3.2 Random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4863465" cy="1043940"/>
            <a:chOff x="8472" y="5316"/>
            <a:chExt cx="7659" cy="1644"/>
          </a:xfrm>
        </p:grpSpPr>
        <p:sp>
          <p:nvSpPr>
            <p:cNvPr id="15" name="TextBox 35"/>
            <p:cNvSpPr txBox="1">
              <a:spLocks noChangeArrowheads="1"/>
            </p:cNvSpPr>
            <p:nvPr/>
          </p:nvSpPr>
          <p:spPr bwMode="auto">
            <a:xfrm>
              <a:off x="9159" y="5316"/>
              <a:ext cx="6972"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Random类</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，能够使用Random类获取随机数</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6.3.2 Random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100" name="文本框 99"/>
          <p:cNvSpPr txBox="1"/>
          <p:nvPr/>
        </p:nvSpPr>
        <p:spPr>
          <a:xfrm>
            <a:off x="4327525" y="1113790"/>
            <a:ext cx="6980555" cy="1014730"/>
          </a:xfrm>
          <a:prstGeom prst="rect">
            <a:avLst/>
          </a:prstGeom>
          <a:noFill/>
          <a:ln w="9525">
            <a:noFill/>
          </a:ln>
        </p:spPr>
        <p:txBody>
          <a:bodyPr wrap="square">
            <a:spAutoFit/>
          </a:bodyPr>
          <a:lstStyle/>
          <a:p>
            <a:pPr indent="0" algn="l"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Random类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可以产生指定取值范围的</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随机数字</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。Random类提供了两个构造方法，如</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下表</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所示。</a:t>
            </a:r>
          </a:p>
        </p:txBody>
      </p:sp>
      <p:sp>
        <p:nvSpPr>
          <p:cNvPr id="4" name="Chevron 3"/>
          <p:cNvSpPr/>
          <p:nvPr>
            <p:custDataLst>
              <p:tags r:id="rId1"/>
            </p:custDataLst>
          </p:nvPr>
        </p:nvSpPr>
        <p:spPr>
          <a:xfrm>
            <a:off x="1054100" y="1307465"/>
            <a:ext cx="30283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447424"/>
            <a:ext cx="2477135" cy="398780"/>
          </a:xfrm>
          <a:prstGeom prst="rect">
            <a:avLst/>
          </a:prstGeom>
          <a:noFill/>
        </p:spPr>
        <p:txBody>
          <a:bodyPr wrap="none" rtlCol="0">
            <a:spAutoFit/>
          </a:bodyPr>
          <a:lstStyle/>
          <a:p>
            <a:pPr algn="l"/>
            <a:r>
              <a:rPr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Random</a:t>
            </a:r>
            <a:r>
              <a:rPr lang="zh-CN" altLang="en-US" sz="2000" dirty="0">
                <a:solidFill>
                  <a:srgbClr val="1369B2"/>
                </a:solidFill>
                <a:latin typeface="微软雅黑" panose="020B0503020204020204" pitchFamily="34" charset="-122"/>
                <a:ea typeface="微软雅黑" panose="020B0503020204020204" pitchFamily="34" charset="-122"/>
              </a:rPr>
              <a:t>的构造方法</a:t>
            </a:r>
          </a:p>
        </p:txBody>
      </p:sp>
      <p:graphicFrame>
        <p:nvGraphicFramePr>
          <p:cNvPr id="15" name="表格 14"/>
          <p:cNvGraphicFramePr>
            <a:graphicFrameLocks noGrp="1"/>
          </p:cNvGraphicFramePr>
          <p:nvPr>
            <p:custDataLst>
              <p:tags r:id="rId2"/>
            </p:custDataLst>
          </p:nvPr>
        </p:nvGraphicFramePr>
        <p:xfrm>
          <a:off x="1670357" y="2487454"/>
          <a:ext cx="9208135" cy="1602740"/>
        </p:xfrm>
        <a:graphic>
          <a:graphicData uri="http://schemas.openxmlformats.org/drawingml/2006/table">
            <a:tbl>
              <a:tblPr>
                <a:tableStyleId>{7DF18680-E054-41AD-8BC1-D1AEF772440D}</a:tableStyleId>
              </a:tblPr>
              <a:tblGrid>
                <a:gridCol w="3627120">
                  <a:extLst>
                    <a:ext uri="{9D8B030D-6E8A-4147-A177-3AD203B41FA5}">
                      <a16:colId xmlns:a16="http://schemas.microsoft.com/office/drawing/2014/main" val="20000"/>
                    </a:ext>
                  </a:extLst>
                </a:gridCol>
                <a:gridCol w="5581015">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方法声明</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功能描述</a:t>
                      </a:r>
                      <a:endPar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extLst>
                  <a:ext uri="{0D108BD9-81ED-4DB2-BD59-A6C34878D82A}">
                    <a16:rowId xmlns:a16="http://schemas.microsoft.com/office/drawing/2014/main" val="10000"/>
                  </a:ext>
                </a:extLst>
              </a:tr>
              <a:tr h="519430">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Random()</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使用当前机器时间创建一个Random对象</a:t>
                      </a:r>
                    </a:p>
                  </a:txBody>
                  <a:tcPr marL="68580" marR="68580" marT="0" marB="0" anchor="ctr">
                    <a:solidFill>
                      <a:srgbClr val="F2F2F2"/>
                    </a:solidFill>
                  </a:tcPr>
                </a:tc>
                <a:extLst>
                  <a:ext uri="{0D108BD9-81ED-4DB2-BD59-A6C34878D82A}">
                    <a16:rowId xmlns:a16="http://schemas.microsoft.com/office/drawing/2014/main" val="10001"/>
                  </a:ext>
                </a:extLst>
              </a:tr>
              <a:tr h="563245">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Random(long seed)</a:t>
                      </a:r>
                    </a:p>
                  </a:txBody>
                  <a:tcPr marL="68580" marR="68580" marT="0" marB="0" anchor="ctr">
                    <a:solidFill>
                      <a:srgbClr val="F2F2F2"/>
                    </a:solidFill>
                  </a:tcPr>
                </a:tc>
                <a:tc>
                  <a:txBody>
                    <a:bodyPr/>
                    <a:lstStyle/>
                    <a:p>
                      <a:pPr indent="0" fontAlgn="auto">
                        <a:lnSpc>
                          <a:spcPct val="150000"/>
                        </a:lnSpc>
                        <a:buNone/>
                      </a:pPr>
                      <a:r>
                        <a:rPr lang="en-US" sz="1600" b="0">
                          <a:solidFill>
                            <a:srgbClr val="595959"/>
                          </a:solidFill>
                          <a:latin typeface="微软雅黑" panose="020B0503020204020204" pitchFamily="34" charset="-122"/>
                          <a:ea typeface="微软雅黑" panose="020B0503020204020204" pitchFamily="34" charset="-122"/>
                          <a:cs typeface="宋体" panose="02010600030101010101" pitchFamily="2" charset="-122"/>
                        </a:rPr>
                        <a:t>使用参数seed指定的种子创建一个Random对象</a:t>
                      </a:r>
                    </a:p>
                  </a:txBody>
                  <a:tcPr marL="68580" marR="68580" marT="0" marB="0" anchor="ctr">
                    <a:solidFill>
                      <a:srgbClr val="F2F2F2"/>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6.3.2 Random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2" name="图片 1"/>
          <p:cNvPicPr>
            <a:picLocks noChangeAspect="1"/>
          </p:cNvPicPr>
          <p:nvPr/>
        </p:nvPicPr>
        <p:blipFill>
          <a:blip r:embed="rId4"/>
          <a:stretch>
            <a:fillRect/>
          </a:stretch>
        </p:blipFill>
        <p:spPr>
          <a:xfrm>
            <a:off x="1856105" y="2031365"/>
            <a:ext cx="8477250" cy="2797175"/>
          </a:xfrm>
          <a:prstGeom prst="rect">
            <a:avLst/>
          </a:prstGeom>
        </p:spPr>
      </p:pic>
      <p:sp>
        <p:nvSpPr>
          <p:cNvPr id="5" name="文本框 4"/>
          <p:cNvSpPr txBox="1"/>
          <p:nvPr/>
        </p:nvSpPr>
        <p:spPr>
          <a:xfrm>
            <a:off x="2109470" y="2031365"/>
            <a:ext cx="7970520" cy="2797175"/>
          </a:xfrm>
          <a:prstGeom prst="rect">
            <a:avLst/>
          </a:prstGeom>
          <a:noFill/>
          <a:ln w="9525">
            <a:noFill/>
          </a:ln>
        </p:spPr>
        <p:txBody>
          <a:bodyPr wrap="square">
            <a:spAutoFit/>
          </a:bodyPr>
          <a:lstStyle/>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import java.util.Random;</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class Example16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public static void main(String args[])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r>
              <a:rPr lang="en-US" sz="160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Random random = new Random(); // 不传入种子</a:t>
            </a:r>
            <a:endPar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随机产生10个[0,100)之间的整数</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for (int x = 0; x &lt; 10; x++)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System.out.println(random.nextInt(100));</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10000"/>
              </a:lnSpc>
            </a:pPr>
            <a:r>
              <a:rPr lang="en-US" sz="16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p:txBody>
      </p:sp>
      <p:sp>
        <p:nvSpPr>
          <p:cNvPr id="4" name="Chevron 3"/>
          <p:cNvSpPr/>
          <p:nvPr>
            <p:custDataLst>
              <p:tags r:id="rId1"/>
            </p:custDataLst>
          </p:nvPr>
        </p:nvSpPr>
        <p:spPr>
          <a:xfrm>
            <a:off x="1053866"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68288"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
        <p:nvSpPr>
          <p:cNvPr id="6" name="文本框 5"/>
          <p:cNvSpPr txBox="1"/>
          <p:nvPr/>
        </p:nvSpPr>
        <p:spPr>
          <a:xfrm>
            <a:off x="3119755" y="917575"/>
            <a:ext cx="8148320" cy="1014730"/>
          </a:xfrm>
          <a:prstGeom prst="rect">
            <a:avLst/>
          </a:prstGeom>
          <a:noFill/>
        </p:spPr>
        <p:txBody>
          <a:bodyPr wrap="square" rtlCol="0">
            <a:spAutoFit/>
          </a:bodyPr>
          <a:lstStyle/>
          <a:p>
            <a:pPr algn="l" fontAlgn="auto">
              <a:lnSpc>
                <a:spcPct val="150000"/>
              </a:lnSpc>
            </a:pPr>
            <a:r>
              <a:rPr altLang="zh-CN" sz="2000" dirty="0">
                <a:solidFill>
                  <a:srgbClr val="595959"/>
                </a:solidFill>
                <a:latin typeface="微软雅黑" panose="020B0503020204020204" pitchFamily="34" charset="-122"/>
                <a:ea typeface="微软雅黑" panose="020B0503020204020204" pitchFamily="34" charset="-122"/>
                <a:cs typeface="+mn-ea"/>
              </a:rPr>
              <a:t>下面通过一个案例演示</a:t>
            </a:r>
            <a:r>
              <a:rPr lang="zh-CN" sz="2000" dirty="0">
                <a:solidFill>
                  <a:srgbClr val="595959"/>
                </a:solidFill>
                <a:latin typeface="微软雅黑" panose="020B0503020204020204" pitchFamily="34" charset="-122"/>
                <a:ea typeface="微软雅黑" panose="020B0503020204020204" pitchFamily="34" charset="-122"/>
                <a:cs typeface="+mn-ea"/>
              </a:rPr>
              <a:t>使用</a:t>
            </a:r>
            <a:r>
              <a:rPr lang="zh-CN" sz="2000" dirty="0">
                <a:solidFill>
                  <a:srgbClr val="1369B2"/>
                </a:solidFill>
                <a:latin typeface="微软雅黑" panose="020B0503020204020204" pitchFamily="34" charset="-122"/>
                <a:ea typeface="微软雅黑" panose="020B0503020204020204" pitchFamily="34" charset="-122"/>
                <a:cs typeface="+mn-ea"/>
              </a:rPr>
              <a:t>无参构造</a:t>
            </a:r>
            <a:r>
              <a:rPr lang="zh-CN" sz="2000" dirty="0">
                <a:solidFill>
                  <a:srgbClr val="595959"/>
                </a:solidFill>
                <a:latin typeface="微软雅黑" panose="020B0503020204020204" pitchFamily="34" charset="-122"/>
                <a:ea typeface="微软雅黑" panose="020B0503020204020204" pitchFamily="34" charset="-122"/>
                <a:cs typeface="+mn-ea"/>
              </a:rPr>
              <a:t>方法来产生</a:t>
            </a:r>
            <a:r>
              <a:rPr lang="zh-CN" sz="2000" dirty="0">
                <a:solidFill>
                  <a:srgbClr val="1369B2"/>
                </a:solidFill>
                <a:latin typeface="微软雅黑" panose="020B0503020204020204" pitchFamily="34" charset="-122"/>
                <a:ea typeface="微软雅黑" panose="020B0503020204020204" pitchFamily="34" charset="-122"/>
                <a:cs typeface="+mn-ea"/>
              </a:rPr>
              <a:t>随机数</a:t>
            </a:r>
            <a:r>
              <a:rPr lang="zh-CN" altLang="zh-CN" sz="2000" dirty="0">
                <a:solidFill>
                  <a:srgbClr val="595959"/>
                </a:solidFill>
                <a:latin typeface="微软雅黑" panose="020B0503020204020204" pitchFamily="34" charset="-122"/>
                <a:ea typeface="微软雅黑" panose="020B0503020204020204" pitchFamily="34" charset="-122"/>
                <a:cs typeface="+mn-ea"/>
              </a:rPr>
              <a:t>。具体代码如下所示。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6.3.2 Random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graphicFrame>
        <p:nvGraphicFramePr>
          <p:cNvPr id="3" name="对象 2"/>
          <p:cNvGraphicFramePr>
            <a:graphicFrameLocks noChangeAspect="1"/>
          </p:cNvGraphicFramePr>
          <p:nvPr/>
        </p:nvGraphicFramePr>
        <p:xfrm>
          <a:off x="3260725" y="2048510"/>
          <a:ext cx="5259003" cy="3240000"/>
        </p:xfrm>
        <a:graphic>
          <a:graphicData uri="http://schemas.openxmlformats.org/presentationml/2006/ole">
            <mc:AlternateContent xmlns:mc="http://schemas.openxmlformats.org/markup-compatibility/2006">
              <mc:Choice xmlns:v="urn:schemas-microsoft-com:vml" Requires="v">
                <p:oleObj spid="_x0000_s4100" r:id="rId4" imgW="4591050" imgH="2828925" progId="Paint.Picture">
                  <p:embed/>
                </p:oleObj>
              </mc:Choice>
              <mc:Fallback>
                <p:oleObj r:id="rId4" imgW="4591050" imgH="2828925" progId="Paint.Picture">
                  <p:embed/>
                  <p:pic>
                    <p:nvPicPr>
                      <p:cNvPr id="0" name="图片 3"/>
                      <p:cNvPicPr/>
                      <p:nvPr/>
                    </p:nvPicPr>
                    <p:blipFill>
                      <a:blip r:embed="rId5"/>
                      <a:stretch>
                        <a:fillRect/>
                      </a:stretch>
                    </p:blipFill>
                    <p:spPr>
                      <a:xfrm>
                        <a:off x="3260725" y="2048510"/>
                        <a:ext cx="5259003" cy="3240000"/>
                      </a:xfrm>
                      <a:prstGeom prst="rect">
                        <a:avLst/>
                      </a:prstGeom>
                    </p:spPr>
                  </p:pic>
                </p:oleObj>
              </mc:Fallback>
            </mc:AlternateContent>
          </a:graphicData>
        </a:graphic>
      </p:graphicFrame>
      <p:sp>
        <p:nvSpPr>
          <p:cNvPr id="5" name="Chevron 3"/>
          <p:cNvSpPr/>
          <p:nvPr>
            <p:custDataLst>
              <p:tags r:id="rId2"/>
            </p:custDataLst>
          </p:nvPr>
        </p:nvSpPr>
        <p:spPr>
          <a:xfrm>
            <a:off x="1054100" y="1092200"/>
            <a:ext cx="193484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8" name="文本框 7"/>
          <p:cNvSpPr txBox="1"/>
          <p:nvPr/>
        </p:nvSpPr>
        <p:spPr>
          <a:xfrm>
            <a:off x="3509010" y="1106170"/>
            <a:ext cx="6278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第一次运行代码，控制台显示的运行结果如下图所示。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0882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6.3.2 Random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graphicFrame>
        <p:nvGraphicFramePr>
          <p:cNvPr id="3" name="对象 2"/>
          <p:cNvGraphicFramePr>
            <a:graphicFrameLocks noChangeAspect="1"/>
          </p:cNvGraphicFramePr>
          <p:nvPr/>
        </p:nvGraphicFramePr>
        <p:xfrm>
          <a:off x="3232150" y="2049145"/>
          <a:ext cx="5259003" cy="3240000"/>
        </p:xfrm>
        <a:graphic>
          <a:graphicData uri="http://schemas.openxmlformats.org/presentationml/2006/ole">
            <mc:AlternateContent xmlns:mc="http://schemas.openxmlformats.org/markup-compatibility/2006">
              <mc:Choice xmlns:v="urn:schemas-microsoft-com:vml" Requires="v">
                <p:oleObj spid="_x0000_s5124" r:id="rId4" imgW="4591050" imgH="2828925" progId="Paint.Picture">
                  <p:embed/>
                </p:oleObj>
              </mc:Choice>
              <mc:Fallback>
                <p:oleObj r:id="rId4" imgW="4591050" imgH="2828925" progId="Paint.Picture">
                  <p:embed/>
                  <p:pic>
                    <p:nvPicPr>
                      <p:cNvPr id="0" name="图片 3"/>
                      <p:cNvPicPr/>
                      <p:nvPr/>
                    </p:nvPicPr>
                    <p:blipFill>
                      <a:blip r:embed="rId5"/>
                      <a:stretch>
                        <a:fillRect/>
                      </a:stretch>
                    </p:blipFill>
                    <p:spPr>
                      <a:xfrm>
                        <a:off x="3232150" y="2049145"/>
                        <a:ext cx="5259003" cy="3240000"/>
                      </a:xfrm>
                      <a:prstGeom prst="rect">
                        <a:avLst/>
                      </a:prstGeom>
                    </p:spPr>
                  </p:pic>
                </p:oleObj>
              </mc:Fallback>
            </mc:AlternateContent>
          </a:graphicData>
        </a:graphic>
      </p:graphicFrame>
      <p:sp>
        <p:nvSpPr>
          <p:cNvPr id="5" name="Chevron 3"/>
          <p:cNvSpPr/>
          <p:nvPr>
            <p:custDataLst>
              <p:tags r:id="rId2"/>
            </p:custDataLst>
          </p:nvPr>
        </p:nvSpPr>
        <p:spPr>
          <a:xfrm>
            <a:off x="1054100" y="1092200"/>
            <a:ext cx="19011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68288" y="1232159"/>
            <a:ext cx="1198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运行结果</a:t>
            </a:r>
          </a:p>
        </p:txBody>
      </p:sp>
      <p:sp>
        <p:nvSpPr>
          <p:cNvPr id="8" name="文本框 7"/>
          <p:cNvSpPr txBox="1"/>
          <p:nvPr/>
        </p:nvSpPr>
        <p:spPr>
          <a:xfrm>
            <a:off x="3509010" y="1106170"/>
            <a:ext cx="6278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第二次运行代码，控制台显示的运行结果如下图所示。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6.3.2 Random</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4" name="Chevron 3"/>
          <p:cNvSpPr/>
          <p:nvPr>
            <p:custDataLst>
              <p:tags r:id="rId1"/>
            </p:custDataLst>
          </p:nvPr>
        </p:nvSpPr>
        <p:spPr>
          <a:xfrm>
            <a:off x="1143635" y="1329055"/>
            <a:ext cx="28505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14313" y="1469014"/>
            <a:ext cx="221488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两次运行结果分析</a:t>
            </a:r>
          </a:p>
        </p:txBody>
      </p:sp>
      <p:sp>
        <p:nvSpPr>
          <p:cNvPr id="2" name="文本框 1"/>
          <p:cNvSpPr txBox="1"/>
          <p:nvPr/>
        </p:nvSpPr>
        <p:spPr>
          <a:xfrm>
            <a:off x="1547495" y="2891155"/>
            <a:ext cx="9259570" cy="1938020"/>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由上述两次运行的结果图可知，案例运行两次产生的随机数序列是不一样的。这是因为创建Random的对象时，没有指定</a:t>
            </a:r>
            <a:r>
              <a:rPr lang="zh-CN" altLang="zh-CN" sz="2000" dirty="0">
                <a:solidFill>
                  <a:srgbClr val="1369B2"/>
                </a:solidFill>
                <a:latin typeface="微软雅黑" panose="020B0503020204020204" pitchFamily="34" charset="-122"/>
                <a:ea typeface="微软雅黑" panose="020B0503020204020204" pitchFamily="34" charset="-122"/>
                <a:cs typeface="+mn-ea"/>
              </a:rPr>
              <a:t>种子</a:t>
            </a:r>
            <a:r>
              <a:rPr lang="zh-CN" altLang="zh-CN" sz="2000" dirty="0">
                <a:solidFill>
                  <a:srgbClr val="595959"/>
                </a:solidFill>
                <a:latin typeface="微软雅黑" panose="020B0503020204020204" pitchFamily="34" charset="-122"/>
                <a:ea typeface="微软雅黑" panose="020B0503020204020204" pitchFamily="34" charset="-122"/>
                <a:cs typeface="+mn-ea"/>
              </a:rPr>
              <a:t>，系统会以当前时间戳作为种子，产生随机数。由于每一时刻的</a:t>
            </a:r>
            <a:r>
              <a:rPr lang="zh-CN" altLang="zh-CN" sz="2000" dirty="0">
                <a:solidFill>
                  <a:srgbClr val="1369B2"/>
                </a:solidFill>
                <a:latin typeface="微软雅黑" panose="020B0503020204020204" pitchFamily="34" charset="-122"/>
                <a:ea typeface="微软雅黑" panose="020B0503020204020204" pitchFamily="34" charset="-122"/>
                <a:cs typeface="+mn-ea"/>
              </a:rPr>
              <a:t>时间戳</a:t>
            </a:r>
            <a:r>
              <a:rPr lang="zh-CN" altLang="zh-CN" sz="2000" dirty="0">
                <a:solidFill>
                  <a:srgbClr val="595959"/>
                </a:solidFill>
                <a:latin typeface="微软雅黑" panose="020B0503020204020204" pitchFamily="34" charset="-122"/>
                <a:ea typeface="微软雅黑" panose="020B0503020204020204" pitchFamily="34" charset="-122"/>
                <a:cs typeface="+mn-ea"/>
              </a:rPr>
              <a:t>都不一样，所以每一次运行时，产生的随机数也不一样。</a:t>
            </a:r>
          </a:p>
        </p:txBody>
      </p:sp>
      <p:sp>
        <p:nvSpPr>
          <p:cNvPr id="9" name="圆角矩形 8"/>
          <p:cNvSpPr/>
          <p:nvPr/>
        </p:nvSpPr>
        <p:spPr>
          <a:xfrm>
            <a:off x="1163320" y="2519045"/>
            <a:ext cx="9864090" cy="268224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51904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71487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17f8e4a56fc57c2e92e6fdc581ab83ee55365e"/>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5.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1.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20.xml><?xml version="1.0" encoding="utf-8"?>
<p:tagLst xmlns:a="http://schemas.openxmlformats.org/drawingml/2006/main" xmlns:r="http://schemas.openxmlformats.org/officeDocument/2006/relationships" xmlns:p="http://schemas.openxmlformats.org/presentationml/2006/main">
  <p:tag name="KSO_WM_UNIT_TABLE_BEAUTIFY" val="smartTable{c50762dc-1d41-40d6-850d-e25a7977f0a0}"/>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33.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5.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0.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28.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49.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TABLE_BEAUTIFY" val="smartTable{140d2d22-c814-4242-8a68-58a81e8117d5}"/>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99*373"/>
  <p:tag name="TABLE_ENDDRAG_RECT" val="92*115*799*373"/>
</p:tagLst>
</file>

<file path=ppt/tags/tag86.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99*373"/>
  <p:tag name="TABLE_ENDDRAG_RECT" val="92*115*799*373"/>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1.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92.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13177</Words>
  <Application>Microsoft Macintosh PowerPoint</Application>
  <PresentationFormat>Custom</PresentationFormat>
  <Paragraphs>1949</Paragraphs>
  <Slides>222</Slides>
  <Notes>171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2</vt:i4>
      </vt:variant>
      <vt:variant>
        <vt:lpstr>Slide Titles</vt:lpstr>
      </vt:variant>
      <vt:variant>
        <vt:i4>222</vt:i4>
      </vt:variant>
    </vt:vector>
  </HeadingPairs>
  <TitlesOfParts>
    <vt:vector size="232" baseType="lpstr">
      <vt:lpstr>微软雅黑</vt:lpstr>
      <vt:lpstr>Source Han Sans K Bold</vt:lpstr>
      <vt:lpstr>字魂105号-简雅黑</vt:lpstr>
      <vt:lpstr>Arial</vt:lpstr>
      <vt:lpstr>Calibri</vt:lpstr>
      <vt:lpstr>Wingdings</vt:lpstr>
      <vt:lpstr>webwppDefTheme</vt:lpstr>
      <vt:lpstr>Office 主题</vt:lpstr>
      <vt:lpstr>Visio.Drawing.11</vt:lpstr>
      <vt:lpstr>Paint.Picture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Microsoft Office User</cp:lastModifiedBy>
  <cp:revision>734</cp:revision>
  <dcterms:created xsi:type="dcterms:W3CDTF">2020-09-03T07:01:00Z</dcterms:created>
  <dcterms:modified xsi:type="dcterms:W3CDTF">2025-10-17T10:39:18Z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3EF54124C04D4D6E86421ADAF5E2F187</vt:lpwstr>
  </property>
</Properties>
</file>