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3" r:id="rId2"/>
  </p:sldMasterIdLst>
  <p:notesMasterIdLst>
    <p:notesMasterId r:id="rId160"/>
  </p:notesMasterIdLst>
  <p:sldIdLst>
    <p:sldId id="1036" r:id="rId3"/>
    <p:sldId id="318" r:id="rId4"/>
    <p:sldId id="445" r:id="rId5"/>
    <p:sldId id="382" r:id="rId6"/>
    <p:sldId id="412" r:id="rId7"/>
    <p:sldId id="414" r:id="rId8"/>
    <p:sldId id="541" r:id="rId9"/>
    <p:sldId id="542" r:id="rId10"/>
    <p:sldId id="543" r:id="rId11"/>
    <p:sldId id="448" r:id="rId12"/>
    <p:sldId id="384" r:id="rId13"/>
    <p:sldId id="450" r:id="rId14"/>
    <p:sldId id="426" r:id="rId15"/>
    <p:sldId id="415" r:id="rId16"/>
    <p:sldId id="452" r:id="rId17"/>
    <p:sldId id="416" r:id="rId18"/>
    <p:sldId id="625" r:id="rId19"/>
    <p:sldId id="417" r:id="rId20"/>
    <p:sldId id="418" r:id="rId21"/>
    <p:sldId id="419" r:id="rId22"/>
    <p:sldId id="562" r:id="rId23"/>
    <p:sldId id="420" r:id="rId24"/>
    <p:sldId id="453" r:id="rId25"/>
    <p:sldId id="421" r:id="rId26"/>
    <p:sldId id="422" r:id="rId27"/>
    <p:sldId id="424" r:id="rId28"/>
    <p:sldId id="573" r:id="rId29"/>
    <p:sldId id="565" r:id="rId30"/>
    <p:sldId id="566" r:id="rId31"/>
    <p:sldId id="567" r:id="rId32"/>
    <p:sldId id="576" r:id="rId33"/>
    <p:sldId id="389" r:id="rId34"/>
    <p:sldId id="390" r:id="rId35"/>
    <p:sldId id="579" r:id="rId36"/>
    <p:sldId id="392" r:id="rId37"/>
    <p:sldId id="428" r:id="rId38"/>
    <p:sldId id="444" r:id="rId39"/>
    <p:sldId id="575" r:id="rId40"/>
    <p:sldId id="574" r:id="rId41"/>
    <p:sldId id="461" r:id="rId42"/>
    <p:sldId id="393" r:id="rId43"/>
    <p:sldId id="429" r:id="rId44"/>
    <p:sldId id="569" r:id="rId45"/>
    <p:sldId id="430" r:id="rId46"/>
    <p:sldId id="431" r:id="rId47"/>
    <p:sldId id="570" r:id="rId48"/>
    <p:sldId id="432" r:id="rId49"/>
    <p:sldId id="571" r:id="rId50"/>
    <p:sldId id="462" r:id="rId51"/>
    <p:sldId id="568" r:id="rId52"/>
    <p:sldId id="434" r:id="rId53"/>
    <p:sldId id="435" r:id="rId54"/>
    <p:sldId id="437" r:id="rId55"/>
    <p:sldId id="572" r:id="rId56"/>
    <p:sldId id="463" r:id="rId57"/>
    <p:sldId id="623" r:id="rId58"/>
    <p:sldId id="465" r:id="rId59"/>
    <p:sldId id="466" r:id="rId60"/>
    <p:sldId id="467" r:id="rId61"/>
    <p:sldId id="468" r:id="rId62"/>
    <p:sldId id="469" r:id="rId63"/>
    <p:sldId id="470" r:id="rId64"/>
    <p:sldId id="471" r:id="rId65"/>
    <p:sldId id="472" r:id="rId66"/>
    <p:sldId id="581" r:id="rId67"/>
    <p:sldId id="582" r:id="rId68"/>
    <p:sldId id="583" r:id="rId69"/>
    <p:sldId id="584" r:id="rId70"/>
    <p:sldId id="585" r:id="rId71"/>
    <p:sldId id="586" r:id="rId72"/>
    <p:sldId id="587" r:id="rId73"/>
    <p:sldId id="588" r:id="rId74"/>
    <p:sldId id="589" r:id="rId75"/>
    <p:sldId id="590" r:id="rId76"/>
    <p:sldId id="601" r:id="rId77"/>
    <p:sldId id="592" r:id="rId78"/>
    <p:sldId id="591" r:id="rId79"/>
    <p:sldId id="602" r:id="rId80"/>
    <p:sldId id="559" r:id="rId81"/>
    <p:sldId id="474" r:id="rId82"/>
    <p:sldId id="485" r:id="rId83"/>
    <p:sldId id="603" r:id="rId84"/>
    <p:sldId id="604" r:id="rId85"/>
    <p:sldId id="488" r:id="rId86"/>
    <p:sldId id="489" r:id="rId87"/>
    <p:sldId id="484" r:id="rId88"/>
    <p:sldId id="490" r:id="rId89"/>
    <p:sldId id="491" r:id="rId90"/>
    <p:sldId id="492" r:id="rId91"/>
    <p:sldId id="493" r:id="rId92"/>
    <p:sldId id="494" r:id="rId93"/>
    <p:sldId id="495" r:id="rId94"/>
    <p:sldId id="496" r:id="rId95"/>
    <p:sldId id="475" r:id="rId96"/>
    <p:sldId id="477" r:id="rId97"/>
    <p:sldId id="478" r:id="rId98"/>
    <p:sldId id="479" r:id="rId99"/>
    <p:sldId id="546" r:id="rId100"/>
    <p:sldId id="545" r:id="rId101"/>
    <p:sldId id="480" r:id="rId102"/>
    <p:sldId id="481" r:id="rId103"/>
    <p:sldId id="482" r:id="rId104"/>
    <p:sldId id="483" r:id="rId105"/>
    <p:sldId id="476" r:id="rId106"/>
    <p:sldId id="497" r:id="rId107"/>
    <p:sldId id="498" r:id="rId108"/>
    <p:sldId id="499" r:id="rId109"/>
    <p:sldId id="500" r:id="rId110"/>
    <p:sldId id="501" r:id="rId111"/>
    <p:sldId id="502" r:id="rId112"/>
    <p:sldId id="503" r:id="rId113"/>
    <p:sldId id="504" r:id="rId114"/>
    <p:sldId id="505" r:id="rId115"/>
    <p:sldId id="506" r:id="rId116"/>
    <p:sldId id="507" r:id="rId117"/>
    <p:sldId id="628" r:id="rId118"/>
    <p:sldId id="629" r:id="rId119"/>
    <p:sldId id="630" r:id="rId120"/>
    <p:sldId id="631" r:id="rId121"/>
    <p:sldId id="632" r:id="rId122"/>
    <p:sldId id="633" r:id="rId123"/>
    <p:sldId id="634" r:id="rId124"/>
    <p:sldId id="635" r:id="rId125"/>
    <p:sldId id="636" r:id="rId126"/>
    <p:sldId id="637" r:id="rId127"/>
    <p:sldId id="638" r:id="rId128"/>
    <p:sldId id="639" r:id="rId129"/>
    <p:sldId id="617" r:id="rId130"/>
    <p:sldId id="624" r:id="rId131"/>
    <p:sldId id="521" r:id="rId132"/>
    <p:sldId id="522" r:id="rId133"/>
    <p:sldId id="525" r:id="rId134"/>
    <p:sldId id="526" r:id="rId135"/>
    <p:sldId id="621" r:id="rId136"/>
    <p:sldId id="622" r:id="rId137"/>
    <p:sldId id="626" r:id="rId138"/>
    <p:sldId id="627" r:id="rId139"/>
    <p:sldId id="536" r:id="rId140"/>
    <p:sldId id="537" r:id="rId141"/>
    <p:sldId id="539" r:id="rId142"/>
    <p:sldId id="538" r:id="rId143"/>
    <p:sldId id="540" r:id="rId144"/>
    <p:sldId id="436" r:id="rId145"/>
    <p:sldId id="456" r:id="rId146"/>
    <p:sldId id="458" r:id="rId147"/>
    <p:sldId id="460" r:id="rId148"/>
    <p:sldId id="455" r:id="rId149"/>
    <p:sldId id="457" r:id="rId150"/>
    <p:sldId id="446" r:id="rId151"/>
    <p:sldId id="560" r:id="rId152"/>
    <p:sldId id="563" r:id="rId153"/>
    <p:sldId id="438" r:id="rId154"/>
    <p:sldId id="440" r:id="rId155"/>
    <p:sldId id="640" r:id="rId156"/>
    <p:sldId id="459" r:id="rId157"/>
    <p:sldId id="441" r:id="rId158"/>
    <p:sldId id="443" r:id="rId159"/>
  </p:sldIdLst>
  <p:sldSz cx="9144000" cy="6858000" type="screen4x3"/>
  <p:notesSz cx="6858000" cy="9144000"/>
  <p:kinsoku lang="zh-CN" invalStChars="!),.:;?]}、。—ˇ¨〃々～‖…’”〕〉》」』〗】∶！＂＇），．：；？］｀｜｝·" invalEndChars="([{‘“〔〈《「『〖【（［｛．·"/>
  <p:defaultTextStyle>
    <a:defPPr>
      <a:defRPr lang="en-US"/>
    </a:defPPr>
    <a:lvl1pPr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79" autoAdjust="0"/>
    <p:restoredTop sz="82290" autoAdjust="0"/>
  </p:normalViewPr>
  <p:slideViewPr>
    <p:cSldViewPr>
      <p:cViewPr varScale="1">
        <p:scale>
          <a:sx n="102" d="100"/>
          <a:sy n="102" d="100"/>
        </p:scale>
        <p:origin x="91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notesMaster" Target="notesMasters/notes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6BCB50-0B6D-4A49-BC4E-AAA096C9E97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zh-CN" altLang="en-US"/>
          </a:p>
        </p:txBody>
      </p:sp>
      <p:sp>
        <p:nvSpPr>
          <p:cNvPr id="51203" name="Rectangle 3">
            <a:extLst>
              <a:ext uri="{FF2B5EF4-FFF2-40B4-BE49-F238E27FC236}">
                <a16:creationId xmlns:a16="http://schemas.microsoft.com/office/drawing/2014/main" id="{923D9FAB-38D9-3D48-860B-759DC835F7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ltLang="zh-CN"/>
          </a:p>
        </p:txBody>
      </p:sp>
      <p:sp>
        <p:nvSpPr>
          <p:cNvPr id="121860" name="Rectangle 4">
            <a:extLst>
              <a:ext uri="{FF2B5EF4-FFF2-40B4-BE49-F238E27FC236}">
                <a16:creationId xmlns:a16="http://schemas.microsoft.com/office/drawing/2014/main" id="{ACA49E4F-E97C-5E4E-A049-E9222F2E71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7B4D591F-D1B0-8E47-8A86-BE5F6AED421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6" name="Rectangle 6">
            <a:extLst>
              <a:ext uri="{FF2B5EF4-FFF2-40B4-BE49-F238E27FC236}">
                <a16:creationId xmlns:a16="http://schemas.microsoft.com/office/drawing/2014/main" id="{76D2456F-DD2D-A144-B1D7-368D8457D26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ltLang="zh-CN"/>
          </a:p>
        </p:txBody>
      </p:sp>
      <p:sp>
        <p:nvSpPr>
          <p:cNvPr id="51207" name="Rectangle 7">
            <a:extLst>
              <a:ext uri="{FF2B5EF4-FFF2-40B4-BE49-F238E27FC236}">
                <a16:creationId xmlns:a16="http://schemas.microsoft.com/office/drawing/2014/main" id="{2EEEA454-462B-A640-9C8B-B0982F669D5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79B1CB44-73D4-4D44-A9F1-CF17A2AAD0C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00C5C5E7-E8D8-9245-B0CA-5F1C8F0FE3B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17B8408-69DD-7641-B167-4C61DEF64E0A}" type="slidenum">
              <a:rPr lang="en-US" altLang="zh-CN" sz="1200"/>
              <a:pPr/>
              <a:t>2</a:t>
            </a:fld>
            <a:endParaRPr lang="en-US" altLang="zh-CN" sz="1200"/>
          </a:p>
        </p:txBody>
      </p:sp>
      <p:sp>
        <p:nvSpPr>
          <p:cNvPr id="162819" name="Rectangle 2">
            <a:extLst>
              <a:ext uri="{FF2B5EF4-FFF2-40B4-BE49-F238E27FC236}">
                <a16:creationId xmlns:a16="http://schemas.microsoft.com/office/drawing/2014/main" id="{D1038EFD-2869-C641-A426-96EFCC7E3408}"/>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3843EAFF-0C9E-E24C-86E4-E5BA19413CC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nSpc>
                <a:spcPct val="110000"/>
              </a:lnSpc>
              <a:spcBef>
                <a:spcPct val="0"/>
              </a:spcBef>
            </a:pPr>
            <a:r>
              <a:rPr lang="en-US" altLang="zh-CN" sz="3200" b="1">
                <a:solidFill>
                  <a:srgbClr val="3333FF"/>
                </a:solidFill>
                <a:latin typeface="Arial Narrow" panose="020B0604020202020204" pitchFamily="34" charset="0"/>
              </a:rPr>
              <a:t>     </a:t>
            </a:r>
            <a:r>
              <a:rPr lang="zh-CN" altLang="en-US" sz="3200" b="1">
                <a:solidFill>
                  <a:srgbClr val="3333FF"/>
                </a:solidFill>
                <a:latin typeface="Arial Narrow" panose="020B0604020202020204" pitchFamily="34" charset="0"/>
              </a:rPr>
              <a:t>在多道程序批处理系统和分时系统中，程序并不能独立运行。作为资源分配和</a:t>
            </a:r>
            <a:r>
              <a:rPr lang="zh-CN" altLang="en-US" sz="3200" b="1">
                <a:solidFill>
                  <a:srgbClr val="CC3300"/>
                </a:solidFill>
                <a:latin typeface="Arial Narrow" panose="020B0604020202020204" pitchFamily="34" charset="0"/>
              </a:rPr>
              <a:t>独立运行</a:t>
            </a:r>
            <a:r>
              <a:rPr lang="zh-CN" altLang="en-US" sz="3200" b="1">
                <a:solidFill>
                  <a:srgbClr val="3333FF"/>
                </a:solidFill>
                <a:latin typeface="Arial Narrow" panose="020B0604020202020204" pitchFamily="34" charset="0"/>
              </a:rPr>
              <a:t>的基本单位是进程。操作系统所具有的四大特征也都是基于进程而形成的。并从进程的观点来研究操作系统而形成所谓的进程观点。显然，在操作系统中，</a:t>
            </a:r>
            <a:r>
              <a:rPr lang="zh-CN" altLang="en-US" sz="3200" b="1">
                <a:solidFill>
                  <a:srgbClr val="FF3300"/>
                </a:solidFill>
                <a:latin typeface="Arial Narrow" panose="020B0604020202020204" pitchFamily="34" charset="0"/>
              </a:rPr>
              <a:t>进程</a:t>
            </a:r>
            <a:r>
              <a:rPr lang="zh-CN" altLang="en-US" sz="3200" b="1">
                <a:solidFill>
                  <a:srgbClr val="3333FF"/>
                </a:solidFill>
                <a:latin typeface="Arial Narrow" panose="020B0604020202020204" pitchFamily="34" charset="0"/>
              </a:rPr>
              <a:t>是一个极其重要的概念。</a:t>
            </a:r>
            <a:endParaRPr lang="zh-CN" altLang="en-US" sz="2400" b="1">
              <a:solidFill>
                <a:srgbClr val="3333FF"/>
              </a:solidFill>
              <a:latin typeface="Arial Narrow" panose="020B0604020202020204" pitchFamily="34" charset="0"/>
            </a:endParaRPr>
          </a:p>
          <a:p>
            <a:endParaRPr lang="en-US" altLang="zh-CN"/>
          </a:p>
        </p:txBody>
      </p:sp>
    </p:spTree>
    <p:extLst>
      <p:ext uri="{BB962C8B-B14F-4D97-AF65-F5344CB8AC3E}">
        <p14:creationId xmlns:p14="http://schemas.microsoft.com/office/powerpoint/2010/main" val="2433675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CF57191D-250F-3247-96F9-2A4D5A4D6E1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C47A28F-495C-4440-A6F6-9B7F44F824D6}" type="slidenum">
              <a:rPr lang="en-US" altLang="zh-CN" sz="1200"/>
              <a:pPr/>
              <a:t>37</a:t>
            </a:fld>
            <a:endParaRPr lang="en-US" altLang="zh-CN" sz="1200"/>
          </a:p>
        </p:txBody>
      </p:sp>
      <p:sp>
        <p:nvSpPr>
          <p:cNvPr id="172035" name="Rectangle 2">
            <a:extLst>
              <a:ext uri="{FF2B5EF4-FFF2-40B4-BE49-F238E27FC236}">
                <a16:creationId xmlns:a16="http://schemas.microsoft.com/office/drawing/2014/main" id="{6A762352-E0B7-7B4C-B70D-8EA7E863A326}"/>
              </a:ext>
            </a:extLst>
          </p:cNvPr>
          <p:cNvSpPr>
            <a:spLocks noGrp="1" noRot="1" noChangeAspect="1" noChangeArrowheads="1" noTextEdit="1"/>
          </p:cNvSpPr>
          <p:nvPr>
            <p:ph type="sldImg"/>
          </p:nvPr>
        </p:nvSpPr>
        <p:spPr>
          <a:ln/>
        </p:spPr>
      </p:sp>
      <p:sp>
        <p:nvSpPr>
          <p:cNvPr id="323587" name="Rectangle 3">
            <a:extLst>
              <a:ext uri="{FF2B5EF4-FFF2-40B4-BE49-F238E27FC236}">
                <a16:creationId xmlns:a16="http://schemas.microsoft.com/office/drawing/2014/main" id="{8DE7CB4D-9348-204B-A626-2A141840A778}"/>
              </a:ext>
            </a:extLst>
          </p:cNvPr>
          <p:cNvSpPr>
            <a:spLocks noGrp="1" noChangeArrowheads="1"/>
          </p:cNvSpPr>
          <p:nvPr>
            <p:ph type="body" idx="1"/>
          </p:nvPr>
        </p:nvSpPr>
        <p:spPr/>
        <p:txBody>
          <a:bodyPr/>
          <a:lstStyle/>
          <a:p>
            <a:pPr>
              <a:lnSpc>
                <a:spcPct val="80000"/>
              </a:lnSpc>
              <a:spcBef>
                <a:spcPct val="50000"/>
              </a:spcBef>
            </a:pPr>
            <a:r>
              <a:rPr lang="zh-CN" altLang="en-US" sz="3200" b="1">
                <a:solidFill>
                  <a:srgbClr val="FFFFFF"/>
                </a:solidFill>
                <a:effectLst>
                  <a:outerShdw blurRad="38100" dist="38100" dir="2700000" algn="tl">
                    <a:srgbClr val="C0C0C0"/>
                  </a:outerShdw>
                </a:effectLst>
                <a:latin typeface="幼圆" pitchFamily="49" charset="-122"/>
                <a:ea typeface="幼圆" pitchFamily="49" charset="-122"/>
              </a:rPr>
              <a:t>一旦操作系统发现了要求创建新进程的事件后，便调用进程创建原语</a:t>
            </a:r>
            <a:r>
              <a:rPr lang="en-US" altLang="zh-CN" sz="3200" b="1">
                <a:solidFill>
                  <a:srgbClr val="FFFFFF"/>
                </a:solidFill>
                <a:effectLst>
                  <a:outerShdw blurRad="38100" dist="38100" dir="2700000" algn="tl">
                    <a:srgbClr val="C0C0C0"/>
                  </a:outerShdw>
                </a:effectLst>
                <a:latin typeface="幼圆" pitchFamily="49" charset="-122"/>
                <a:ea typeface="幼圆" pitchFamily="49" charset="-122"/>
              </a:rPr>
              <a:t>Creat()</a:t>
            </a:r>
            <a:r>
              <a:rPr lang="zh-CN" altLang="en-US" sz="3200" b="1">
                <a:solidFill>
                  <a:srgbClr val="FFFFFF"/>
                </a:solidFill>
                <a:effectLst>
                  <a:outerShdw blurRad="38100" dist="38100" dir="2700000" algn="tl">
                    <a:srgbClr val="C0C0C0"/>
                  </a:outerShdw>
                </a:effectLst>
                <a:latin typeface="幼圆" pitchFamily="49" charset="-122"/>
                <a:ea typeface="幼圆" pitchFamily="49" charset="-122"/>
              </a:rPr>
              <a:t>，按下</a:t>
            </a:r>
          </a:p>
          <a:p>
            <a:pPr>
              <a:lnSpc>
                <a:spcPct val="80000"/>
              </a:lnSpc>
              <a:spcBef>
                <a:spcPct val="50000"/>
              </a:spcBef>
            </a:pPr>
            <a:r>
              <a:rPr lang="zh-CN" altLang="en-US" sz="3200" b="1">
                <a:solidFill>
                  <a:srgbClr val="FFFFFF"/>
                </a:solidFill>
                <a:effectLst>
                  <a:outerShdw blurRad="38100" dist="38100" dir="2700000" algn="tl">
                    <a:srgbClr val="C0C0C0"/>
                  </a:outerShdw>
                </a:effectLst>
                <a:latin typeface="幼圆" pitchFamily="49" charset="-122"/>
                <a:ea typeface="幼圆" pitchFamily="49" charset="-122"/>
              </a:rPr>
              <a:t>述步骤创建一个新进程。</a:t>
            </a:r>
          </a:p>
          <a:p>
            <a:pPr>
              <a:lnSpc>
                <a:spcPct val="80000"/>
              </a:lnSpc>
              <a:spcBef>
                <a:spcPct val="50000"/>
              </a:spcBef>
            </a:pPr>
            <a:endParaRPr lang="zh-CN" altLang="en-US" sz="3200">
              <a:latin typeface="幼圆" pitchFamily="49" charset="-122"/>
              <a:ea typeface="幼圆" pitchFamily="49" charset="-122"/>
            </a:endParaRP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１、申请空白</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２、为新的进程分配资源（为程序和数据分配</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内存，为共享段建立链接）</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３、初始化进程控制块（标识符、处理机状态</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、处理机控制信息）</a:t>
            </a:r>
          </a:p>
          <a:p>
            <a:pPr hangingPunct="1">
              <a:lnSpc>
                <a:spcPct val="80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４、将新进程插入就绪队列</a:t>
            </a:r>
            <a:endParaRPr lang="zh-CN" altLang="en-US" sz="3200">
              <a:solidFill>
                <a:srgbClr val="171D17"/>
              </a:solidFill>
              <a:latin typeface="楷体_GB2312" pitchFamily="49" charset="-122"/>
              <a:ea typeface="楷体_GB2312" pitchFamily="49" charset="-122"/>
            </a:endParaRPr>
          </a:p>
          <a:p>
            <a:pPr>
              <a:lnSpc>
                <a:spcPct val="90000"/>
              </a:lnSpc>
            </a:pPr>
            <a:endParaRPr lang="en-US" altLang="zh-CN"/>
          </a:p>
        </p:txBody>
      </p:sp>
    </p:spTree>
    <p:extLst>
      <p:ext uri="{BB962C8B-B14F-4D97-AF65-F5344CB8AC3E}">
        <p14:creationId xmlns:p14="http://schemas.microsoft.com/office/powerpoint/2010/main" val="599863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1CB44-73D4-4D44-A9F1-CF17A2AAD0C5}" type="slidenum">
              <a:rPr lang="zh-CN" altLang="en-US" smtClean="0"/>
              <a:pPr/>
              <a:t>40</a:t>
            </a:fld>
            <a:endParaRPr lang="en-US" altLang="zh-CN"/>
          </a:p>
        </p:txBody>
      </p:sp>
    </p:spTree>
    <p:extLst>
      <p:ext uri="{BB962C8B-B14F-4D97-AF65-F5344CB8AC3E}">
        <p14:creationId xmlns:p14="http://schemas.microsoft.com/office/powerpoint/2010/main" val="324780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E03A4865-E872-D84D-BED3-9F307DBEAAC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89E8791-6B45-884C-BF19-78DA8CE4CA58}" type="slidenum">
              <a:rPr lang="en-US" altLang="zh-CN" sz="1200"/>
              <a:pPr/>
              <a:t>41</a:t>
            </a:fld>
            <a:endParaRPr lang="en-US" altLang="zh-CN" sz="1200"/>
          </a:p>
        </p:txBody>
      </p:sp>
      <p:sp>
        <p:nvSpPr>
          <p:cNvPr id="173059" name="Rectangle 2">
            <a:extLst>
              <a:ext uri="{FF2B5EF4-FFF2-40B4-BE49-F238E27FC236}">
                <a16:creationId xmlns:a16="http://schemas.microsoft.com/office/drawing/2014/main" id="{7F585554-E70E-BF4F-AC24-E90099AF53C7}"/>
              </a:ext>
            </a:extLst>
          </p:cNvPr>
          <p:cNvSpPr>
            <a:spLocks noGrp="1" noRot="1" noChangeAspect="1" noChangeArrowheads="1" noTextEdit="1"/>
          </p:cNvSpPr>
          <p:nvPr>
            <p:ph type="sldImg"/>
          </p:nvPr>
        </p:nvSpPr>
        <p:spPr>
          <a:ln/>
        </p:spPr>
      </p:sp>
      <p:sp>
        <p:nvSpPr>
          <p:cNvPr id="346115" name="Rectangle 3">
            <a:extLst>
              <a:ext uri="{FF2B5EF4-FFF2-40B4-BE49-F238E27FC236}">
                <a16:creationId xmlns:a16="http://schemas.microsoft.com/office/drawing/2014/main" id="{C3BC2451-64DE-0D41-ACDD-2CD54C981D7B}"/>
              </a:ext>
            </a:extLst>
          </p:cNvPr>
          <p:cNvSpPr>
            <a:spLocks noGrp="1" noChangeArrowheads="1"/>
          </p:cNvSpPr>
          <p:nvPr>
            <p:ph type="body" idx="1"/>
          </p:nvPr>
        </p:nvSpPr>
        <p:spPr/>
        <p:txBody>
          <a:bodyPr/>
          <a:lstStyle/>
          <a:p>
            <a:pPr eaLnBrk="1" hangingPunct="1">
              <a:lnSpc>
                <a:spcPct val="9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１．正常结束：一个进程已经运行至完成指示（批处理</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Holt,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分时系统</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Logs Off</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pPr eaLnBrk="1" hangingPunct="1">
              <a:lnSpc>
                <a:spcPct val="9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２．异常结束：由于出现某些错误和故障而迫使进程终止。</a:t>
            </a:r>
          </a:p>
          <a:p>
            <a:pPr eaLnBrk="1" hangingPunct="1">
              <a:lnSpc>
                <a:spcPct val="95000"/>
              </a:lnSpc>
              <a:spcBef>
                <a:spcPct val="50000"/>
              </a:spcBef>
              <a:buClr>
                <a:schemeClr val="hlink"/>
              </a:buClr>
              <a:buSzPct val="130000"/>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如：越界错误、保护错、特权指令错、非法指令错、运行超时、等待超时、算术运算错、</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I/O</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故障等。         </a:t>
            </a:r>
          </a:p>
          <a:p>
            <a:pPr eaLnBrk="1" hangingPunct="1">
              <a:lnSpc>
                <a:spcPct val="9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３．外界干预：进程应外界的请求而终止运行。如：</a:t>
            </a:r>
          </a:p>
          <a:p>
            <a:pPr eaLnBrk="1" hangingPunct="1">
              <a:lnSpc>
                <a:spcPct val="9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操作员或操作系统干预、父进程请求、父进程终止</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endParaRPr lang="en-US" altLang="zh-CN"/>
          </a:p>
        </p:txBody>
      </p:sp>
    </p:spTree>
    <p:extLst>
      <p:ext uri="{BB962C8B-B14F-4D97-AF65-F5344CB8AC3E}">
        <p14:creationId xmlns:p14="http://schemas.microsoft.com/office/powerpoint/2010/main" val="10785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3B7A0939-A71A-AD4A-AC08-8A597DC8F46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017B7A6-862C-634C-82D1-42FA4F15B4BA}" type="slidenum">
              <a:rPr lang="en-US" altLang="zh-CN" sz="1200"/>
              <a:pPr/>
              <a:t>42</a:t>
            </a:fld>
            <a:endParaRPr lang="en-US" altLang="zh-CN" sz="1200"/>
          </a:p>
        </p:txBody>
      </p:sp>
      <p:sp>
        <p:nvSpPr>
          <p:cNvPr id="174083" name="Rectangle 2">
            <a:extLst>
              <a:ext uri="{FF2B5EF4-FFF2-40B4-BE49-F238E27FC236}">
                <a16:creationId xmlns:a16="http://schemas.microsoft.com/office/drawing/2014/main" id="{922CE432-98D3-F14C-93A4-B2D12751EC01}"/>
              </a:ext>
            </a:extLst>
          </p:cNvPr>
          <p:cNvSpPr>
            <a:spLocks noGrp="1" noRot="1" noChangeAspect="1" noChangeArrowheads="1" noTextEdit="1"/>
          </p:cNvSpPr>
          <p:nvPr>
            <p:ph type="sldImg"/>
          </p:nvPr>
        </p:nvSpPr>
        <p:spPr>
          <a:ln/>
        </p:spPr>
      </p:sp>
      <p:sp>
        <p:nvSpPr>
          <p:cNvPr id="347139" name="Rectangle 3">
            <a:extLst>
              <a:ext uri="{FF2B5EF4-FFF2-40B4-BE49-F238E27FC236}">
                <a16:creationId xmlns:a16="http://schemas.microsoft.com/office/drawing/2014/main" id="{F941CAD7-AEFE-1B43-8D4D-799491090602}"/>
              </a:ext>
            </a:extLst>
          </p:cNvPr>
          <p:cNvSpPr>
            <a:spLocks noGrp="1" noChangeArrowheads="1"/>
          </p:cNvSpPr>
          <p:nvPr>
            <p:ph type="body" idx="1"/>
          </p:nvPr>
        </p:nvSpPr>
        <p:spPr/>
        <p:txBody>
          <a:bodyPr/>
          <a:lstStyle/>
          <a:p>
            <a:pPr eaLnBrk="1" hangingPunct="1">
              <a:spcBef>
                <a:spcPct val="50000"/>
              </a:spcBef>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系统中发生了要求终止进程的事件后，</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OS</a:t>
            </a:r>
            <a:r>
              <a:rPr lang="en-US"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便</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调用进程终止原语，按下述过程终止指定进程。</a:t>
            </a:r>
          </a:p>
          <a:p>
            <a:pPr>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１．根据终止进程的标识符，从进程控制块</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中读出该进程的状态。</a:t>
            </a:r>
          </a:p>
          <a:p>
            <a:pPr hangingPunct="1">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２．若进程正在执行，立即终止，并设置调度标志为真。重新调度一新进程，分配给处理机。</a:t>
            </a:r>
          </a:p>
          <a:p>
            <a:pPr>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３．终止子孙进程。</a:t>
            </a:r>
          </a:p>
          <a:p>
            <a:pPr>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４．将进程所拥有所有的资源归还给</a:t>
            </a:r>
            <a:r>
              <a:rPr lang="zh-CN" altLang="en-US" sz="3200" b="1" u="sng">
                <a:solidFill>
                  <a:srgbClr val="171D17"/>
                </a:solidFill>
                <a:effectLst>
                  <a:outerShdw blurRad="38100" dist="38100" dir="2700000" algn="tl">
                    <a:srgbClr val="C0C0C0"/>
                  </a:outerShdw>
                </a:effectLst>
                <a:latin typeface="楷体_GB2312" pitchFamily="49" charset="-122"/>
                <a:ea typeface="楷体_GB2312" pitchFamily="49" charset="-122"/>
              </a:rPr>
              <a:t>父进程</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或</a:t>
            </a:r>
            <a:r>
              <a:rPr lang="zh-CN" altLang="en-US" sz="3200" b="1" u="sng">
                <a:solidFill>
                  <a:srgbClr val="171D17"/>
                </a:solidFill>
                <a:effectLst>
                  <a:outerShdw blurRad="38100" dist="38100" dir="2700000" algn="tl">
                    <a:srgbClr val="C0C0C0"/>
                  </a:outerShdw>
                </a:effectLst>
                <a:latin typeface="楷体_GB2312" pitchFamily="49" charset="-122"/>
                <a:ea typeface="楷体_GB2312" pitchFamily="49" charset="-122"/>
              </a:rPr>
              <a:t>系统</a:t>
            </a:r>
            <a:endPar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endParaRPr>
          </a:p>
          <a:p>
            <a:pPr>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５．将终止进程（它的</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）从所在队列中移出，等待其他程序来收集信息（如处理机使用时间）。</a:t>
            </a:r>
          </a:p>
          <a:p>
            <a:endParaRPr lang="en-US" altLang="zh-CN"/>
          </a:p>
        </p:txBody>
      </p:sp>
    </p:spTree>
    <p:extLst>
      <p:ext uri="{BB962C8B-B14F-4D97-AF65-F5344CB8AC3E}">
        <p14:creationId xmlns:p14="http://schemas.microsoft.com/office/powerpoint/2010/main" val="2097207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E02D228B-9E08-6B46-81C7-4F9F87C5B45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9582936-45DA-194C-9159-1D9B1D820BF1}" type="slidenum">
              <a:rPr lang="en-US" altLang="zh-CN" sz="1200"/>
              <a:pPr/>
              <a:t>44</a:t>
            </a:fld>
            <a:endParaRPr lang="en-US" altLang="zh-CN" sz="1200"/>
          </a:p>
        </p:txBody>
      </p:sp>
      <p:sp>
        <p:nvSpPr>
          <p:cNvPr id="175107" name="Rectangle 2">
            <a:extLst>
              <a:ext uri="{FF2B5EF4-FFF2-40B4-BE49-F238E27FC236}">
                <a16:creationId xmlns:a16="http://schemas.microsoft.com/office/drawing/2014/main" id="{28A65741-7B97-7E43-9E09-0F8CACB735E0}"/>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BF2BEE16-970B-1A48-B408-F48210CB1B7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lnSpc>
                <a:spcPct val="110000"/>
              </a:lnSpc>
              <a:spcBef>
                <a:spcPct val="50000"/>
              </a:spcBef>
            </a:pPr>
            <a:r>
              <a:rPr lang="zh-CN" altLang="en-US" sz="3200" b="1">
                <a:solidFill>
                  <a:srgbClr val="171D17"/>
                </a:solidFill>
                <a:latin typeface="楷体_GB2312" pitchFamily="49" charset="-122"/>
                <a:ea typeface="楷体_GB2312" pitchFamily="49" charset="-122"/>
              </a:rPr>
              <a:t>１．请求共享资源失败：进程请求</a:t>
            </a:r>
            <a:r>
              <a:rPr lang="en-US" altLang="zh-CN" sz="3200" b="1">
                <a:solidFill>
                  <a:srgbClr val="171D17"/>
                </a:solidFill>
                <a:latin typeface="楷体_GB2312" pitchFamily="49" charset="-122"/>
                <a:ea typeface="楷体_GB2312" pitchFamily="49" charset="-122"/>
              </a:rPr>
              <a:t>OS</a:t>
            </a:r>
            <a:r>
              <a:rPr lang="zh-CN" altLang="en-US" sz="3200" b="1">
                <a:solidFill>
                  <a:srgbClr val="171D17"/>
                </a:solidFill>
                <a:latin typeface="楷体_GB2312" pitchFamily="49" charset="-122"/>
                <a:ea typeface="楷体_GB2312" pitchFamily="49" charset="-122"/>
              </a:rPr>
              <a:t>服务时，由于某种原因操作系统并不能立即满足，该进程只能变为阻塞状态来等待。（如请求打印机）</a:t>
            </a:r>
          </a:p>
          <a:p>
            <a:pPr hangingPunct="1">
              <a:lnSpc>
                <a:spcPct val="110000"/>
              </a:lnSpc>
              <a:spcBef>
                <a:spcPct val="0"/>
              </a:spcBef>
            </a:pPr>
            <a:r>
              <a:rPr lang="zh-CN" altLang="en-US" sz="3200" b="1">
                <a:solidFill>
                  <a:srgbClr val="171D17"/>
                </a:solidFill>
                <a:latin typeface="楷体_GB2312" pitchFamily="49" charset="-122"/>
                <a:ea typeface="楷体_GB2312" pitchFamily="49" charset="-122"/>
              </a:rPr>
              <a:t>２、启动某种操作：进程启动某种操作后，如果该进程必须在该操作完成之后才能继续执行，必须使进程阻塞。（如启动</a:t>
            </a:r>
            <a:r>
              <a:rPr lang="en-US" altLang="zh-CN" sz="3200" b="1">
                <a:solidFill>
                  <a:srgbClr val="171D17"/>
                </a:solidFill>
                <a:latin typeface="楷体_GB2312" pitchFamily="49" charset="-122"/>
                <a:ea typeface="楷体_GB2312" pitchFamily="49" charset="-122"/>
              </a:rPr>
              <a:t>I/O</a:t>
            </a:r>
            <a:r>
              <a:rPr lang="zh-CN" altLang="en-US" sz="3200" b="1">
                <a:solidFill>
                  <a:srgbClr val="171D17"/>
                </a:solidFill>
                <a:latin typeface="楷体_GB2312" pitchFamily="49" charset="-122"/>
                <a:ea typeface="楷体_GB2312" pitchFamily="49" charset="-122"/>
              </a:rPr>
              <a:t>）</a:t>
            </a:r>
          </a:p>
          <a:p>
            <a:pPr>
              <a:lnSpc>
                <a:spcPct val="110000"/>
              </a:lnSpc>
              <a:spcBef>
                <a:spcPct val="0"/>
              </a:spcBef>
            </a:pPr>
            <a:r>
              <a:rPr lang="zh-CN" altLang="en-US" sz="3200" b="1">
                <a:solidFill>
                  <a:srgbClr val="171D17"/>
                </a:solidFill>
                <a:latin typeface="楷体_GB2312" pitchFamily="49" charset="-122"/>
                <a:ea typeface="楷体_GB2312" pitchFamily="49" charset="-122"/>
              </a:rPr>
              <a:t>３．新数据尚未到达：相互合作的进程，如果其中一个进程需要先获得另一进程提供的数据后，才能运行，则只要数据未到，进程只有（等待）阻塞。（如输入与计算）</a:t>
            </a:r>
          </a:p>
          <a:p>
            <a:pPr>
              <a:lnSpc>
                <a:spcPct val="110000"/>
              </a:lnSpc>
              <a:spcBef>
                <a:spcPct val="0"/>
              </a:spcBef>
            </a:pPr>
            <a:r>
              <a:rPr lang="zh-CN" altLang="en-US" sz="3200" b="1">
                <a:solidFill>
                  <a:srgbClr val="171D17"/>
                </a:solidFill>
                <a:latin typeface="楷体_GB2312" pitchFamily="49" charset="-122"/>
                <a:ea typeface="楷体_GB2312" pitchFamily="49" charset="-122"/>
              </a:rPr>
              <a:t>４．无新工作可做：系统特定功能进程，每当完成任务时，便把自己阻塞起来。（如数据发送）</a:t>
            </a:r>
          </a:p>
          <a:p>
            <a:endParaRPr lang="en-US" altLang="zh-CN"/>
          </a:p>
        </p:txBody>
      </p:sp>
    </p:spTree>
    <p:extLst>
      <p:ext uri="{BB962C8B-B14F-4D97-AF65-F5344CB8AC3E}">
        <p14:creationId xmlns:p14="http://schemas.microsoft.com/office/powerpoint/2010/main" val="223570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C9E5D918-1C77-AF40-BA59-28E5EFD1ADC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F1E0834-EF3A-4F41-9BE6-EF32EC974D57}" type="slidenum">
              <a:rPr lang="en-US" altLang="zh-CN" sz="1200"/>
              <a:pPr/>
              <a:t>45</a:t>
            </a:fld>
            <a:endParaRPr lang="en-US" altLang="zh-CN" sz="1200"/>
          </a:p>
        </p:txBody>
      </p:sp>
      <p:sp>
        <p:nvSpPr>
          <p:cNvPr id="176131" name="Rectangle 2">
            <a:extLst>
              <a:ext uri="{FF2B5EF4-FFF2-40B4-BE49-F238E27FC236}">
                <a16:creationId xmlns:a16="http://schemas.microsoft.com/office/drawing/2014/main" id="{7F146257-94F5-E84F-9474-DFEC908AA9C8}"/>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D0F93DE3-78F8-1B4A-A37C-448C9B7E3DE0}"/>
              </a:ext>
            </a:extLst>
          </p:cNvPr>
          <p:cNvSpPr>
            <a:spLocks noGrp="1" noChangeArrowheads="1"/>
          </p:cNvSpPr>
          <p:nvPr>
            <p:ph type="body" idx="1"/>
          </p:nvPr>
        </p:nvSpPr>
        <p:spPr/>
        <p:txBody>
          <a:bodyPr/>
          <a:lstStyle/>
          <a:p>
            <a:pPr>
              <a:lnSpc>
                <a:spcPct val="140000"/>
              </a:lnSpc>
              <a:spcBef>
                <a:spcPct val="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正在执行的进程，当出现引起进程阻塞的某个事件时，进程便通过调用阻塞原语（</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block</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）把自己阻塞。立即停止进程执行，把进程控制块中的现行状态由</a:t>
            </a:r>
            <a:r>
              <a:rPr lang="zh-CN" altLang="en-US" sz="3200" b="1">
                <a:solidFill>
                  <a:srgbClr val="171D17"/>
                </a:solidFill>
                <a:effectLst>
                  <a:outerShdw blurRad="38100" dist="38100" dir="2700000" algn="tl">
                    <a:srgbClr val="C0C0C0"/>
                  </a:outerShdw>
                </a:effectLst>
                <a:latin typeface="Arial Narrow" panose="020B0604020202020204" pitchFamily="34" charset="0"/>
                <a:ea typeface="楷体_GB2312" pitchFamily="49" charset="-122"/>
              </a:rPr>
              <a: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执行</a:t>
            </a:r>
            <a:r>
              <a:rPr lang="zh-CN" altLang="en-US" sz="3200" b="1">
                <a:solidFill>
                  <a:srgbClr val="171D17"/>
                </a:solidFill>
                <a:effectLst>
                  <a:outerShdw blurRad="38100" dist="38100" dir="2700000" algn="tl">
                    <a:srgbClr val="C0C0C0"/>
                  </a:outerShdw>
                </a:effectLst>
                <a:latin typeface="Arial Narrow" panose="020B0604020202020204" pitchFamily="34" charset="0"/>
                <a:ea typeface="楷体_GB2312" pitchFamily="49" charset="-122"/>
              </a:rPr>
              <a: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改为</a:t>
            </a:r>
            <a:r>
              <a:rPr lang="zh-CN" altLang="en-US" sz="3200" b="1">
                <a:solidFill>
                  <a:srgbClr val="171D17"/>
                </a:solidFill>
                <a:effectLst>
                  <a:outerShdw blurRad="38100" dist="38100" dir="2700000" algn="tl">
                    <a:srgbClr val="C0C0C0"/>
                  </a:outerShdw>
                </a:effectLst>
                <a:latin typeface="Arial Narrow" panose="020B0604020202020204" pitchFamily="34" charset="0"/>
                <a:ea typeface="楷体_GB2312" pitchFamily="49" charset="-122"/>
              </a:rPr>
              <a: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阻塞</a:t>
            </a:r>
            <a:r>
              <a:rPr lang="zh-CN" altLang="en-US" sz="3200" b="1">
                <a:solidFill>
                  <a:srgbClr val="171D17"/>
                </a:solidFill>
                <a:effectLst>
                  <a:outerShdw blurRad="38100" dist="38100" dir="2700000" algn="tl">
                    <a:srgbClr val="C0C0C0"/>
                  </a:outerShdw>
                </a:effectLst>
                <a:latin typeface="Arial Narrow" panose="020B0604020202020204" pitchFamily="34" charset="0"/>
                <a:ea typeface="楷体_GB2312" pitchFamily="49" charset="-122"/>
              </a:rPr>
              <a:t>“</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，插入到阻塞队列。转调度程序从新调度，把处理机分配给另一就绪进程，并进行切换。</a:t>
            </a:r>
          </a:p>
          <a:p>
            <a:pPr>
              <a:lnSpc>
                <a:spcPct val="140000"/>
              </a:lnSpc>
              <a:spcBef>
                <a:spcPct val="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同时把被阻塞进程的处理机状态保留在</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中，再按新进程</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中的处理机状态设置</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CPU</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环境。</a:t>
            </a:r>
          </a:p>
          <a:p>
            <a:endParaRPr lang="en-US" altLang="zh-CN"/>
          </a:p>
        </p:txBody>
      </p:sp>
    </p:spTree>
    <p:extLst>
      <p:ext uri="{BB962C8B-B14F-4D97-AF65-F5344CB8AC3E}">
        <p14:creationId xmlns:p14="http://schemas.microsoft.com/office/powerpoint/2010/main" val="3715231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5D3E87F5-20AA-8943-8CE1-EC517BC0CDB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AECD517-DC08-7547-B6F5-F2BF1CEAFE9A}" type="slidenum">
              <a:rPr lang="en-US" altLang="zh-CN" sz="1200"/>
              <a:pPr/>
              <a:t>47</a:t>
            </a:fld>
            <a:endParaRPr lang="en-US" altLang="zh-CN" sz="1200"/>
          </a:p>
        </p:txBody>
      </p:sp>
      <p:sp>
        <p:nvSpPr>
          <p:cNvPr id="177155" name="Rectangle 2">
            <a:extLst>
              <a:ext uri="{FF2B5EF4-FFF2-40B4-BE49-F238E27FC236}">
                <a16:creationId xmlns:a16="http://schemas.microsoft.com/office/drawing/2014/main" id="{21240EC9-8B76-294E-A2C9-9D5E8E5FEE56}"/>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E86D0D31-A1A6-DE4B-94E3-4AC3F3A9A67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nSpc>
                <a:spcPct val="140000"/>
              </a:lnSpc>
              <a:spcBef>
                <a:spcPct val="0"/>
              </a:spcBef>
            </a:pPr>
            <a:r>
              <a:rPr lang="en-US" altLang="zh-CN" sz="2400" b="1">
                <a:solidFill>
                  <a:srgbClr val="FFFFFF"/>
                </a:solidFill>
                <a:latin typeface="Arial Narrow" panose="020B0604020202020204" pitchFamily="34" charset="0"/>
              </a:rPr>
              <a:t>      </a:t>
            </a:r>
            <a:r>
              <a:rPr lang="zh-CN" altLang="en-US" sz="2400" b="1">
                <a:solidFill>
                  <a:srgbClr val="FFFFFF"/>
                </a:solidFill>
                <a:latin typeface="Arial Narrow" panose="020B0604020202020204" pitchFamily="34" charset="0"/>
              </a:rPr>
              <a:t>当被阻塞的进程所期待的</a:t>
            </a:r>
            <a:r>
              <a:rPr lang="zh-CN" altLang="en-US" sz="2400" b="1">
                <a:solidFill>
                  <a:srgbClr val="FFFF66"/>
                </a:solidFill>
                <a:latin typeface="Arial Narrow" panose="020B0604020202020204" pitchFamily="34" charset="0"/>
              </a:rPr>
              <a:t>事件发生</a:t>
            </a:r>
            <a:r>
              <a:rPr lang="zh-CN" altLang="en-US" sz="2400" b="1">
                <a:solidFill>
                  <a:srgbClr val="FFFFFF"/>
                </a:solidFill>
                <a:latin typeface="Arial Narrow" panose="020B0604020202020204" pitchFamily="34" charset="0"/>
              </a:rPr>
              <a:t>时，或所期望的</a:t>
            </a:r>
            <a:r>
              <a:rPr lang="zh-CN" altLang="en-US" sz="2400" b="1">
                <a:solidFill>
                  <a:srgbClr val="FFFF66"/>
                </a:solidFill>
                <a:latin typeface="Arial Narrow" panose="020B0604020202020204" pitchFamily="34" charset="0"/>
              </a:rPr>
              <a:t>数据到达</a:t>
            </a:r>
            <a:r>
              <a:rPr lang="zh-CN" altLang="en-US" sz="2400" b="1">
                <a:solidFill>
                  <a:srgbClr val="FFFFFF"/>
                </a:solidFill>
                <a:latin typeface="Arial Narrow" panose="020B0604020202020204" pitchFamily="34" charset="0"/>
              </a:rPr>
              <a:t>时，则由有关进程</a:t>
            </a:r>
            <a:r>
              <a:rPr lang="zh-CN" altLang="en-US" sz="2400" b="1">
                <a:solidFill>
                  <a:srgbClr val="FFFF66"/>
                </a:solidFill>
                <a:latin typeface="Arial Narrow" panose="020B0604020202020204" pitchFamily="34" charset="0"/>
              </a:rPr>
              <a:t>调用唤醒原语</a:t>
            </a:r>
            <a:r>
              <a:rPr lang="en-US" altLang="zh-CN" sz="2400" b="1">
                <a:solidFill>
                  <a:srgbClr val="FFFF66"/>
                </a:solidFill>
                <a:latin typeface="Arial Narrow" panose="020B0604020202020204" pitchFamily="34" charset="0"/>
              </a:rPr>
              <a:t>wakeup</a:t>
            </a:r>
            <a:r>
              <a:rPr lang="zh-CN" altLang="en-US" sz="2400" b="1">
                <a:solidFill>
                  <a:srgbClr val="FFFF66"/>
                </a:solidFill>
                <a:latin typeface="Arial Narrow" panose="020B0604020202020204" pitchFamily="34" charset="0"/>
              </a:rPr>
              <a:t>（）</a:t>
            </a:r>
            <a:r>
              <a:rPr lang="zh-CN" altLang="en-US" sz="2400" b="1">
                <a:solidFill>
                  <a:srgbClr val="FFFFFF"/>
                </a:solidFill>
                <a:latin typeface="Arial Narrow" panose="020B0604020202020204" pitchFamily="34" charset="0"/>
              </a:rPr>
              <a:t>将等待该事件的进程唤醒。</a:t>
            </a:r>
          </a:p>
          <a:p>
            <a:pPr>
              <a:lnSpc>
                <a:spcPct val="140000"/>
              </a:lnSpc>
              <a:spcBef>
                <a:spcPct val="0"/>
              </a:spcBef>
            </a:pPr>
            <a:r>
              <a:rPr lang="zh-CN" altLang="en-US" sz="2400" b="1" i="1">
                <a:solidFill>
                  <a:srgbClr val="FFFFFF"/>
                </a:solidFill>
                <a:latin typeface="Arial Narrow" panose="020B0604020202020204" pitchFamily="34" charset="0"/>
              </a:rPr>
              <a:t>        </a:t>
            </a:r>
            <a:r>
              <a:rPr lang="zh-CN" altLang="en-US" sz="2400" b="1" i="1" u="sng">
                <a:solidFill>
                  <a:srgbClr val="FFFFFF"/>
                </a:solidFill>
                <a:latin typeface="Arial Narrow" panose="020B0604020202020204" pitchFamily="34" charset="0"/>
              </a:rPr>
              <a:t>唤醒原语执行的过程是</a:t>
            </a:r>
            <a:r>
              <a:rPr lang="zh-CN" altLang="en-US" sz="2400" b="1">
                <a:solidFill>
                  <a:srgbClr val="FFFFFF"/>
                </a:solidFill>
                <a:latin typeface="Arial Narrow" panose="020B0604020202020204" pitchFamily="34" charset="0"/>
              </a:rPr>
              <a:t>：首先把被阻塞进程从等待该事件的阻塞队列中移出，将其</a:t>
            </a:r>
            <a:r>
              <a:rPr lang="en-US" altLang="zh-CN" sz="2400" b="1">
                <a:solidFill>
                  <a:srgbClr val="FFFFFF"/>
                </a:solidFill>
                <a:latin typeface="Arial Narrow" panose="020B0604020202020204" pitchFamily="34" charset="0"/>
              </a:rPr>
              <a:t>PCB</a:t>
            </a:r>
            <a:r>
              <a:rPr lang="zh-CN" altLang="en-US" sz="2400" b="1">
                <a:solidFill>
                  <a:srgbClr val="FFFFFF"/>
                </a:solidFill>
                <a:latin typeface="Arial Narrow" panose="020B0604020202020204" pitchFamily="34" charset="0"/>
              </a:rPr>
              <a:t>中的现行状态，由</a:t>
            </a:r>
            <a:r>
              <a:rPr lang="zh-CN" altLang="en-US" sz="2400" b="1">
                <a:solidFill>
                  <a:srgbClr val="FFFF66"/>
                </a:solidFill>
                <a:latin typeface="Arial Narrow" panose="020B0604020202020204" pitchFamily="34" charset="0"/>
              </a:rPr>
              <a:t>阻塞</a:t>
            </a:r>
            <a:r>
              <a:rPr lang="zh-CN" altLang="en-US" sz="2400" b="1">
                <a:solidFill>
                  <a:srgbClr val="FF3300"/>
                </a:solidFill>
                <a:latin typeface="Arial Narrow" panose="020B0604020202020204" pitchFamily="34" charset="0"/>
              </a:rPr>
              <a:t>改为</a:t>
            </a:r>
            <a:r>
              <a:rPr lang="zh-CN" altLang="en-US" sz="2400" b="1">
                <a:solidFill>
                  <a:srgbClr val="FFFF66"/>
                </a:solidFill>
                <a:latin typeface="Arial Narrow" panose="020B0604020202020204" pitchFamily="34" charset="0"/>
              </a:rPr>
              <a:t>就绪</a:t>
            </a:r>
            <a:r>
              <a:rPr lang="zh-CN" altLang="en-US" sz="2400" b="1">
                <a:solidFill>
                  <a:srgbClr val="FFFFFF"/>
                </a:solidFill>
                <a:latin typeface="Arial Narrow" panose="020B0604020202020204" pitchFamily="34" charset="0"/>
              </a:rPr>
              <a:t>，并插入到就绪队列中。</a:t>
            </a:r>
            <a:endParaRPr lang="zh-CN" altLang="en-US" sz="2400">
              <a:solidFill>
                <a:srgbClr val="FFFFFF"/>
              </a:solidFill>
              <a:latin typeface="Times New Roman" panose="02020603050405020304" pitchFamily="18" charset="0"/>
            </a:endParaRPr>
          </a:p>
          <a:p>
            <a:r>
              <a:rPr lang="zh-CN" altLang="en-US"/>
              <a:t>       </a:t>
            </a:r>
            <a:r>
              <a:rPr lang="en-US" altLang="zh-CN" sz="3200" b="1">
                <a:solidFill>
                  <a:srgbClr val="0000FF"/>
                </a:solidFill>
                <a:latin typeface="楷体_GB2312" pitchFamily="49" charset="-122"/>
                <a:ea typeface="楷体_GB2312" pitchFamily="49" charset="-122"/>
              </a:rPr>
              <a:t>Block</a:t>
            </a:r>
            <a:r>
              <a:rPr lang="zh-CN" altLang="en-US" sz="3200" b="1">
                <a:solidFill>
                  <a:srgbClr val="0000FF"/>
                </a:solidFill>
                <a:latin typeface="楷体_GB2312" pitchFamily="49" charset="-122"/>
                <a:ea typeface="楷体_GB2312" pitchFamily="49" charset="-122"/>
              </a:rPr>
              <a:t>原语与</a:t>
            </a:r>
            <a:r>
              <a:rPr lang="en-US" altLang="zh-CN" sz="3200" b="1">
                <a:solidFill>
                  <a:srgbClr val="0000FF"/>
                </a:solidFill>
                <a:latin typeface="楷体_GB2312" pitchFamily="49" charset="-122"/>
                <a:ea typeface="楷体_GB2312" pitchFamily="49" charset="-122"/>
              </a:rPr>
              <a:t>Wakeup</a:t>
            </a:r>
            <a:r>
              <a:rPr lang="zh-CN" altLang="en-US" sz="3200" b="1">
                <a:solidFill>
                  <a:srgbClr val="0000FF"/>
                </a:solidFill>
                <a:latin typeface="楷体_GB2312" pitchFamily="49" charset="-122"/>
                <a:ea typeface="楷体_GB2312" pitchFamily="49" charset="-122"/>
              </a:rPr>
              <a:t>原语是一对作用刚好相反的原语！</a:t>
            </a:r>
          </a:p>
          <a:p>
            <a:pPr eaLnBrk="1" hangingPunct="1">
              <a:lnSpc>
                <a:spcPct val="140000"/>
              </a:lnSpc>
              <a:spcBef>
                <a:spcPct val="50000"/>
              </a:spcBef>
            </a:pPr>
            <a:r>
              <a:rPr lang="zh-CN" altLang="en-US" sz="3200" b="1">
                <a:solidFill>
                  <a:srgbClr val="0000FF"/>
                </a:solidFill>
                <a:latin typeface="楷体_GB2312" pitchFamily="49" charset="-122"/>
                <a:ea typeface="楷体_GB2312" pitchFamily="49" charset="-122"/>
              </a:rPr>
              <a:t>       如果在一个进程中调用了</a:t>
            </a:r>
            <a:r>
              <a:rPr lang="en-US" altLang="zh-CN" sz="3200" b="1">
                <a:solidFill>
                  <a:srgbClr val="0000FF"/>
                </a:solidFill>
                <a:latin typeface="楷体_GB2312" pitchFamily="49" charset="-122"/>
                <a:ea typeface="楷体_GB2312" pitchFamily="49" charset="-122"/>
              </a:rPr>
              <a:t>Block</a:t>
            </a:r>
            <a:r>
              <a:rPr lang="zh-CN" altLang="en-US" sz="3200" b="1">
                <a:solidFill>
                  <a:srgbClr val="0000FF"/>
                </a:solidFill>
                <a:latin typeface="楷体_GB2312" pitchFamily="49" charset="-122"/>
                <a:ea typeface="楷体_GB2312" pitchFamily="49" charset="-122"/>
              </a:rPr>
              <a:t>原语</a:t>
            </a:r>
            <a:r>
              <a:rPr lang="en-US" altLang="zh-CN" sz="3200" b="1">
                <a:solidFill>
                  <a:srgbClr val="0000FF"/>
                </a:solidFill>
                <a:latin typeface="楷体_GB2312" pitchFamily="49" charset="-122"/>
                <a:ea typeface="楷体_GB2312" pitchFamily="49" charset="-122"/>
              </a:rPr>
              <a:t>,</a:t>
            </a:r>
            <a:r>
              <a:rPr lang="zh-CN" altLang="en-US" sz="3200" b="1">
                <a:solidFill>
                  <a:srgbClr val="0000FF"/>
                </a:solidFill>
                <a:latin typeface="楷体_GB2312" pitchFamily="49" charset="-122"/>
                <a:ea typeface="楷体_GB2312" pitchFamily="49" charset="-122"/>
              </a:rPr>
              <a:t>则必须在该进程的合作进程或其他相关进程中调用</a:t>
            </a:r>
            <a:r>
              <a:rPr lang="en-US" altLang="zh-CN" sz="3200" b="1">
                <a:solidFill>
                  <a:srgbClr val="0000FF"/>
                </a:solidFill>
                <a:latin typeface="楷体_GB2312" pitchFamily="49" charset="-122"/>
                <a:ea typeface="楷体_GB2312" pitchFamily="49" charset="-122"/>
              </a:rPr>
              <a:t>Wakeup</a:t>
            </a:r>
            <a:r>
              <a:rPr lang="zh-CN" altLang="en-US" sz="3200" b="1">
                <a:solidFill>
                  <a:srgbClr val="0000FF"/>
                </a:solidFill>
                <a:latin typeface="楷体_GB2312" pitchFamily="49" charset="-122"/>
                <a:ea typeface="楷体_GB2312" pitchFamily="49" charset="-122"/>
              </a:rPr>
              <a:t>原语唤醒阻塞进程。</a:t>
            </a:r>
          </a:p>
          <a:p>
            <a:pPr eaLnBrk="1" hangingPunct="1">
              <a:lnSpc>
                <a:spcPct val="140000"/>
              </a:lnSpc>
              <a:spcBef>
                <a:spcPct val="50000"/>
              </a:spcBef>
            </a:pPr>
            <a:endParaRPr lang="en-US" altLang="zh-CN"/>
          </a:p>
        </p:txBody>
      </p:sp>
    </p:spTree>
    <p:extLst>
      <p:ext uri="{BB962C8B-B14F-4D97-AF65-F5344CB8AC3E}">
        <p14:creationId xmlns:p14="http://schemas.microsoft.com/office/powerpoint/2010/main" val="2006171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922C6350-9C12-9248-A481-6F381AB7397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33B30D4-CF58-4F42-8F7F-2CB265D97D43}" type="slidenum">
              <a:rPr lang="en-US" altLang="zh-CN" sz="1200"/>
              <a:pPr/>
              <a:t>50</a:t>
            </a:fld>
            <a:endParaRPr lang="en-US" altLang="zh-CN" sz="1200"/>
          </a:p>
        </p:txBody>
      </p:sp>
      <p:sp>
        <p:nvSpPr>
          <p:cNvPr id="178179" name="Rectangle 2">
            <a:extLst>
              <a:ext uri="{FF2B5EF4-FFF2-40B4-BE49-F238E27FC236}">
                <a16:creationId xmlns:a16="http://schemas.microsoft.com/office/drawing/2014/main" id="{F0D524DE-0867-B94C-86D2-DBA7DE74CE4E}"/>
              </a:ext>
            </a:extLst>
          </p:cNvPr>
          <p:cNvSpPr>
            <a:spLocks noGrp="1" noRot="1" noChangeAspect="1" noChangeArrowheads="1" noTextEdit="1"/>
          </p:cNvSpPr>
          <p:nvPr>
            <p:ph type="sldImg"/>
          </p:nvPr>
        </p:nvSpPr>
        <p:spPr>
          <a:ln/>
        </p:spPr>
      </p:sp>
      <p:sp>
        <p:nvSpPr>
          <p:cNvPr id="178180" name="Rectangle 3">
            <a:extLst>
              <a:ext uri="{FF2B5EF4-FFF2-40B4-BE49-F238E27FC236}">
                <a16:creationId xmlns:a16="http://schemas.microsoft.com/office/drawing/2014/main" id="{714D0515-D64E-534A-A5C1-1AE10B5791E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lnSpc>
                <a:spcPct val="120000"/>
              </a:lnSpc>
              <a:spcBef>
                <a:spcPct val="50000"/>
              </a:spcBef>
              <a:buClr>
                <a:srgbClr val="FF3300"/>
              </a:buClr>
              <a:buSzPct val="200000"/>
            </a:pPr>
            <a:r>
              <a:rPr lang="zh-CN" altLang="en-US" b="1"/>
              <a:t>当出现了引起进程挂起的事件时，如用户进程请求将自己挂起，或者父进程请求将自己的某个子进程挂起时，系统将利用挂起原语</a:t>
            </a:r>
            <a:r>
              <a:rPr lang="en-US" altLang="zh-CN" b="1"/>
              <a:t>SUSPEND</a:t>
            </a:r>
            <a:r>
              <a:rPr lang="zh-CN" altLang="en-US" b="1"/>
              <a:t>（）将指定进程或处于阻塞状态的进程挂起</a:t>
            </a:r>
            <a:r>
              <a:rPr lang="en-US" altLang="zh-CN" b="1"/>
              <a:t>.</a:t>
            </a:r>
          </a:p>
          <a:p>
            <a:endParaRPr lang="en-US" altLang="zh-CN"/>
          </a:p>
        </p:txBody>
      </p:sp>
    </p:spTree>
    <p:extLst>
      <p:ext uri="{BB962C8B-B14F-4D97-AF65-F5344CB8AC3E}">
        <p14:creationId xmlns:p14="http://schemas.microsoft.com/office/powerpoint/2010/main" val="4285362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B90EBD0B-C3B9-C940-96F0-FF1C9D3523D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985339F-773C-5741-B700-AF9AA58483B6}" type="slidenum">
              <a:rPr lang="en-US" altLang="zh-CN" sz="1200"/>
              <a:pPr/>
              <a:t>51</a:t>
            </a:fld>
            <a:endParaRPr lang="en-US" altLang="zh-CN" sz="1200"/>
          </a:p>
        </p:txBody>
      </p:sp>
      <p:sp>
        <p:nvSpPr>
          <p:cNvPr id="179203" name="Rectangle 2">
            <a:extLst>
              <a:ext uri="{FF2B5EF4-FFF2-40B4-BE49-F238E27FC236}">
                <a16:creationId xmlns:a16="http://schemas.microsoft.com/office/drawing/2014/main" id="{520D6BCD-4934-8D46-893A-C9356CCC8738}"/>
              </a:ext>
            </a:extLst>
          </p:cNvPr>
          <p:cNvSpPr>
            <a:spLocks noGrp="1" noRot="1" noChangeAspect="1" noChangeArrowheads="1" noTextEdit="1"/>
          </p:cNvSpPr>
          <p:nvPr>
            <p:ph type="sldImg"/>
          </p:nvPr>
        </p:nvSpPr>
        <p:spPr>
          <a:ln/>
        </p:spPr>
      </p:sp>
      <p:sp>
        <p:nvSpPr>
          <p:cNvPr id="351235" name="Rectangle 3">
            <a:extLst>
              <a:ext uri="{FF2B5EF4-FFF2-40B4-BE49-F238E27FC236}">
                <a16:creationId xmlns:a16="http://schemas.microsoft.com/office/drawing/2014/main" id="{D25732C7-F748-CF4E-8721-E00630722927}"/>
              </a:ext>
            </a:extLst>
          </p:cNvPr>
          <p:cNvSpPr>
            <a:spLocks noGrp="1" noChangeArrowheads="1"/>
          </p:cNvSpPr>
          <p:nvPr>
            <p:ph type="body" idx="1"/>
          </p:nvPr>
        </p:nvSpPr>
        <p:spPr/>
        <p:txBody>
          <a:bodyPr/>
          <a:lstStyle/>
          <a:p>
            <a:pPr eaLnBrk="1" hangingPunct="1">
              <a:lnSpc>
                <a:spcPct val="120000"/>
              </a:lnSpc>
              <a:spcBef>
                <a:spcPct val="50000"/>
              </a:spcBef>
              <a:buClr>
                <a:srgbClr val="FF3300"/>
              </a:buClr>
              <a:buSzPct val="200000"/>
              <a:buFontTx/>
              <a:buChar char="•"/>
            </a:pPr>
            <a:r>
              <a:rPr lang="zh-CN" altLang="en-US" sz="2800" b="1">
                <a:solidFill>
                  <a:srgbClr val="FFFFFF"/>
                </a:solidFill>
                <a:effectLst>
                  <a:outerShdw blurRad="38100" dist="38100" dir="2700000" algn="tl">
                    <a:srgbClr val="C0C0C0"/>
                  </a:outerShdw>
                </a:effectLst>
                <a:latin typeface="Arial Narrow" panose="020B0604020202020204" pitchFamily="34" charset="0"/>
              </a:rPr>
              <a:t>当出现了引起进程挂起的事件时，如用户进程请求将自己挂起，或者父进程请求将自己的某个子进程挂起时，系统将利用</a:t>
            </a:r>
            <a:r>
              <a:rPr lang="zh-CN" altLang="en-US" sz="2800" b="1">
                <a:solidFill>
                  <a:srgbClr val="FFFF66"/>
                </a:solidFill>
                <a:effectLst>
                  <a:outerShdw blurRad="38100" dist="38100" dir="2700000" algn="tl">
                    <a:srgbClr val="C0C0C0"/>
                  </a:outerShdw>
                </a:effectLst>
                <a:latin typeface="Arial Narrow" panose="020B0604020202020204" pitchFamily="34" charset="0"/>
              </a:rPr>
              <a:t>挂起原语</a:t>
            </a:r>
            <a:r>
              <a:rPr lang="en-US" altLang="zh-CN" sz="2800" b="1">
                <a:solidFill>
                  <a:srgbClr val="FFFF66"/>
                </a:solidFill>
                <a:effectLst>
                  <a:outerShdw blurRad="38100" dist="38100" dir="2700000" algn="tl">
                    <a:srgbClr val="C0C0C0"/>
                  </a:outerShdw>
                </a:effectLst>
                <a:latin typeface="Arial Narrow" panose="020B0604020202020204" pitchFamily="34" charset="0"/>
              </a:rPr>
              <a:t>SUSPEND</a:t>
            </a:r>
            <a:r>
              <a:rPr lang="zh-CN" altLang="en-US" sz="2800" b="1">
                <a:solidFill>
                  <a:srgbClr val="FFFF66"/>
                </a:solidFill>
                <a:effectLst>
                  <a:outerShdw blurRad="38100" dist="38100" dir="2700000" algn="tl">
                    <a:srgbClr val="C0C0C0"/>
                  </a:outerShdw>
                </a:effectLst>
                <a:latin typeface="Arial Narrow" panose="020B0604020202020204" pitchFamily="34" charset="0"/>
              </a:rPr>
              <a:t>（）</a:t>
            </a:r>
            <a:r>
              <a:rPr lang="zh-CN" altLang="en-US" sz="2800" b="1">
                <a:solidFill>
                  <a:srgbClr val="FFFFFF"/>
                </a:solidFill>
                <a:effectLst>
                  <a:outerShdw blurRad="38100" dist="38100" dir="2700000" algn="tl">
                    <a:srgbClr val="C0C0C0"/>
                  </a:outerShdw>
                </a:effectLst>
                <a:latin typeface="Arial Narrow" panose="020B0604020202020204" pitchFamily="34" charset="0"/>
              </a:rPr>
              <a:t>将指定进程或处于阻塞状态的进程挂起</a:t>
            </a:r>
            <a:r>
              <a:rPr lang="en-US" altLang="zh-CN" sz="2800" b="1">
                <a:solidFill>
                  <a:srgbClr val="FFFFFF"/>
                </a:solidFill>
                <a:effectLst>
                  <a:outerShdw blurRad="38100" dist="38100" dir="2700000" algn="tl">
                    <a:srgbClr val="C0C0C0"/>
                  </a:outerShdw>
                </a:effectLst>
                <a:latin typeface="Arial Narrow" panose="020B0604020202020204" pitchFamily="34" charset="0"/>
              </a:rPr>
              <a:t>.</a:t>
            </a:r>
          </a:p>
          <a:p>
            <a:pPr>
              <a:lnSpc>
                <a:spcPct val="120000"/>
              </a:lnSpc>
              <a:spcBef>
                <a:spcPct val="0"/>
              </a:spcBef>
              <a:buClr>
                <a:srgbClr val="FF3300"/>
              </a:buClr>
              <a:buSzPct val="200000"/>
              <a:buFontTx/>
              <a:buChar char="•"/>
            </a:pPr>
            <a:r>
              <a:rPr lang="en-US" altLang="zh-CN" sz="2800" b="1">
                <a:solidFill>
                  <a:srgbClr val="FFFFFF"/>
                </a:solidFill>
                <a:effectLst>
                  <a:outerShdw blurRad="38100" dist="38100" dir="2700000" algn="tl">
                    <a:srgbClr val="C0C0C0"/>
                  </a:outerShdw>
                </a:effectLst>
                <a:latin typeface="Arial Narrow" panose="020B0604020202020204" pitchFamily="34" charset="0"/>
              </a:rPr>
              <a:t>         </a:t>
            </a:r>
            <a:r>
              <a:rPr lang="zh-CN" altLang="en-US" sz="2800" b="1" i="1" u="sng">
                <a:solidFill>
                  <a:srgbClr val="FFFFFF"/>
                </a:solidFill>
                <a:effectLst>
                  <a:outerShdw blurRad="38100" dist="38100" dir="2700000" algn="tl">
                    <a:srgbClr val="C0C0C0"/>
                  </a:outerShdw>
                </a:effectLst>
                <a:latin typeface="Arial Narrow" panose="020B0604020202020204" pitchFamily="34" charset="0"/>
              </a:rPr>
              <a:t>挂起原语的执行过程是</a:t>
            </a:r>
            <a:r>
              <a:rPr lang="zh-CN" altLang="en-US" sz="2800" b="1">
                <a:solidFill>
                  <a:srgbClr val="FFFFFF"/>
                </a:solidFill>
                <a:effectLst>
                  <a:outerShdw blurRad="38100" dist="38100" dir="2700000" algn="tl">
                    <a:srgbClr val="C0C0C0"/>
                  </a:outerShdw>
                </a:effectLst>
                <a:latin typeface="Arial Narrow" panose="020B0604020202020204" pitchFamily="34" charset="0"/>
              </a:rPr>
              <a:t>：检查被挂起进程的状态，若正处于</a:t>
            </a:r>
            <a:r>
              <a:rPr lang="zh-CN" altLang="en-US" sz="2800" b="1">
                <a:solidFill>
                  <a:srgbClr val="FF3300"/>
                </a:solidFill>
                <a:effectLst>
                  <a:outerShdw blurRad="38100" dist="38100" dir="2700000" algn="tl">
                    <a:srgbClr val="C0C0C0"/>
                  </a:outerShdw>
                </a:effectLst>
                <a:latin typeface="Arial Narrow" panose="020B0604020202020204" pitchFamily="34" charset="0"/>
              </a:rPr>
              <a:t>活动就绪</a:t>
            </a:r>
            <a:r>
              <a:rPr lang="zh-CN" altLang="en-US" sz="2800" b="1">
                <a:solidFill>
                  <a:srgbClr val="FFFFFF"/>
                </a:solidFill>
                <a:effectLst>
                  <a:outerShdw blurRad="38100" dist="38100" dir="2700000" algn="tl">
                    <a:srgbClr val="C0C0C0"/>
                  </a:outerShdw>
                </a:effectLst>
                <a:latin typeface="Arial Narrow" panose="020B0604020202020204" pitchFamily="34" charset="0"/>
              </a:rPr>
              <a:t>状态，便将其</a:t>
            </a:r>
            <a:r>
              <a:rPr lang="zh-CN" altLang="en-US" sz="2800" b="1">
                <a:solidFill>
                  <a:srgbClr val="FF3300"/>
                </a:solidFill>
                <a:effectLst>
                  <a:outerShdw blurRad="38100" dist="38100" dir="2700000" algn="tl">
                    <a:srgbClr val="C0C0C0"/>
                  </a:outerShdw>
                </a:effectLst>
                <a:latin typeface="Arial Narrow" panose="020B0604020202020204" pitchFamily="34" charset="0"/>
              </a:rPr>
              <a:t>改为</a:t>
            </a:r>
            <a:r>
              <a:rPr lang="zh-CN" altLang="en-US" sz="2800" b="1">
                <a:solidFill>
                  <a:srgbClr val="FFFF66"/>
                </a:solidFill>
                <a:effectLst>
                  <a:outerShdw blurRad="38100" dist="38100" dir="2700000" algn="tl">
                    <a:srgbClr val="C0C0C0"/>
                  </a:outerShdw>
                </a:effectLst>
                <a:latin typeface="Arial Narrow" panose="020B0604020202020204" pitchFamily="34" charset="0"/>
              </a:rPr>
              <a:t>静止就绪</a:t>
            </a:r>
            <a:r>
              <a:rPr lang="zh-CN" altLang="en-US" sz="2800" b="1">
                <a:solidFill>
                  <a:srgbClr val="FFFFFF"/>
                </a:solidFill>
                <a:effectLst>
                  <a:outerShdw blurRad="38100" dist="38100" dir="2700000" algn="tl">
                    <a:srgbClr val="C0C0C0"/>
                  </a:outerShdw>
                </a:effectLst>
                <a:latin typeface="Arial Narrow" panose="020B0604020202020204" pitchFamily="34" charset="0"/>
              </a:rPr>
              <a:t>；若处于</a:t>
            </a:r>
            <a:r>
              <a:rPr lang="zh-CN" altLang="en-US" sz="2800" b="1">
                <a:solidFill>
                  <a:srgbClr val="FF3300"/>
                </a:solidFill>
                <a:effectLst>
                  <a:outerShdw blurRad="38100" dist="38100" dir="2700000" algn="tl">
                    <a:srgbClr val="C0C0C0"/>
                  </a:outerShdw>
                </a:effectLst>
                <a:latin typeface="Arial Narrow" panose="020B0604020202020204" pitchFamily="34" charset="0"/>
              </a:rPr>
              <a:t>活动阻塞</a:t>
            </a:r>
            <a:r>
              <a:rPr lang="zh-CN" altLang="en-US" sz="2800" b="1">
                <a:solidFill>
                  <a:srgbClr val="FFFFFF"/>
                </a:solidFill>
                <a:effectLst>
                  <a:outerShdw blurRad="38100" dist="38100" dir="2700000" algn="tl">
                    <a:srgbClr val="C0C0C0"/>
                  </a:outerShdw>
                </a:effectLst>
                <a:latin typeface="Arial Narrow" panose="020B0604020202020204" pitchFamily="34" charset="0"/>
              </a:rPr>
              <a:t>状态的进程，则将其</a:t>
            </a:r>
            <a:r>
              <a:rPr lang="zh-CN" altLang="en-US" sz="2800" b="1">
                <a:solidFill>
                  <a:srgbClr val="FFFF00"/>
                </a:solidFill>
                <a:effectLst>
                  <a:outerShdw blurRad="38100" dist="38100" dir="2700000" algn="tl">
                    <a:srgbClr val="C0C0C0"/>
                  </a:outerShdw>
                </a:effectLst>
                <a:latin typeface="Arial Narrow" panose="020B0604020202020204" pitchFamily="34" charset="0"/>
              </a:rPr>
              <a:t>改为静止阻塞</a:t>
            </a:r>
            <a:r>
              <a:rPr lang="zh-CN" altLang="en-US" sz="2800" b="1">
                <a:solidFill>
                  <a:srgbClr val="FFFFFF"/>
                </a:solidFill>
                <a:effectLst>
                  <a:outerShdw blurRad="38100" dist="38100" dir="2700000" algn="tl">
                    <a:srgbClr val="C0C0C0"/>
                  </a:outerShdw>
                </a:effectLst>
                <a:latin typeface="Arial Narrow" panose="020B0604020202020204" pitchFamily="34" charset="0"/>
              </a:rPr>
              <a:t>；若被挂起的进程正在运行，则转调度程序重新调度。</a:t>
            </a:r>
          </a:p>
          <a:p>
            <a:pPr>
              <a:lnSpc>
                <a:spcPct val="120000"/>
              </a:lnSpc>
              <a:spcBef>
                <a:spcPct val="0"/>
              </a:spcBef>
              <a:buClr>
                <a:srgbClr val="FF3300"/>
              </a:buClr>
              <a:buSzPct val="200000"/>
              <a:buFontTx/>
              <a:buChar char="•"/>
            </a:pPr>
            <a:r>
              <a:rPr lang="zh-CN" altLang="en-US" sz="2800" b="1">
                <a:solidFill>
                  <a:srgbClr val="FFFFFF"/>
                </a:solidFill>
                <a:effectLst>
                  <a:outerShdw blurRad="38100" dist="38100" dir="2700000" algn="tl">
                    <a:srgbClr val="C0C0C0"/>
                  </a:outerShdw>
                </a:effectLst>
                <a:latin typeface="Arial Narrow" panose="020B0604020202020204" pitchFamily="34" charset="0"/>
              </a:rPr>
              <a:t>       </a:t>
            </a:r>
            <a:r>
              <a:rPr lang="zh-CN" altLang="en-US" sz="3200" b="1">
                <a:solidFill>
                  <a:srgbClr val="0000FF"/>
                </a:solidFill>
                <a:latin typeface="楷体_GB2312" pitchFamily="49" charset="-122"/>
                <a:ea typeface="楷体_GB2312" pitchFamily="49" charset="-122"/>
              </a:rPr>
              <a:t> ★  被挂起进程的</a:t>
            </a:r>
            <a:r>
              <a:rPr lang="en-US" altLang="zh-CN" sz="3200" b="1">
                <a:solidFill>
                  <a:srgbClr val="0000FF"/>
                </a:solidFill>
                <a:latin typeface="楷体_GB2312" pitchFamily="49" charset="-122"/>
                <a:ea typeface="楷体_GB2312" pitchFamily="49" charset="-122"/>
              </a:rPr>
              <a:t>PCB</a:t>
            </a:r>
            <a:r>
              <a:rPr lang="zh-CN" altLang="en-US" sz="3200" b="1">
                <a:solidFill>
                  <a:srgbClr val="0000FF"/>
                </a:solidFill>
                <a:latin typeface="楷体_GB2312" pitchFamily="49" charset="-122"/>
                <a:ea typeface="楷体_GB2312" pitchFamily="49" charset="-122"/>
              </a:rPr>
              <a:t>要复制到内存指定区域，供用户或父进程考察其运行状态</a:t>
            </a:r>
            <a:endParaRPr lang="zh-CN" altLang="en-US" sz="2800" b="1">
              <a:solidFill>
                <a:srgbClr val="FFFFFF"/>
              </a:solidFill>
              <a:effectLst>
                <a:outerShdw blurRad="38100" dist="38100" dir="2700000" algn="tl">
                  <a:srgbClr val="C0C0C0"/>
                </a:outerShdw>
              </a:effectLst>
              <a:latin typeface="Arial Narrow" panose="020B0604020202020204" pitchFamily="34" charset="0"/>
            </a:endParaRPr>
          </a:p>
          <a:p>
            <a:endParaRPr lang="en-US" altLang="zh-CN"/>
          </a:p>
        </p:txBody>
      </p:sp>
    </p:spTree>
    <p:extLst>
      <p:ext uri="{BB962C8B-B14F-4D97-AF65-F5344CB8AC3E}">
        <p14:creationId xmlns:p14="http://schemas.microsoft.com/office/powerpoint/2010/main" val="461153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8905B027-613C-064A-920F-292A3EB28D6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18C9E8D-DAB3-4544-AADD-0794E6A2438D}" type="slidenum">
              <a:rPr lang="en-US" altLang="zh-CN" sz="1200"/>
              <a:pPr/>
              <a:t>52</a:t>
            </a:fld>
            <a:endParaRPr lang="en-US" altLang="zh-CN" sz="1200"/>
          </a:p>
        </p:txBody>
      </p:sp>
      <p:sp>
        <p:nvSpPr>
          <p:cNvPr id="180227" name="Rectangle 2">
            <a:extLst>
              <a:ext uri="{FF2B5EF4-FFF2-40B4-BE49-F238E27FC236}">
                <a16:creationId xmlns:a16="http://schemas.microsoft.com/office/drawing/2014/main" id="{F21173B4-8CDB-9944-9BDE-FEE7584A58C7}"/>
              </a:ext>
            </a:extLst>
          </p:cNvPr>
          <p:cNvSpPr>
            <a:spLocks noGrp="1" noRot="1" noChangeAspect="1" noChangeArrowheads="1" noTextEdit="1"/>
          </p:cNvSpPr>
          <p:nvPr>
            <p:ph type="sldImg"/>
          </p:nvPr>
        </p:nvSpPr>
        <p:spPr>
          <a:ln/>
        </p:spPr>
      </p:sp>
      <p:sp>
        <p:nvSpPr>
          <p:cNvPr id="352259" name="Rectangle 3">
            <a:extLst>
              <a:ext uri="{FF2B5EF4-FFF2-40B4-BE49-F238E27FC236}">
                <a16:creationId xmlns:a16="http://schemas.microsoft.com/office/drawing/2014/main" id="{8D44F02E-D441-9C4E-A6FB-81CA0347B5C1}"/>
              </a:ext>
            </a:extLst>
          </p:cNvPr>
          <p:cNvSpPr>
            <a:spLocks noGrp="1" noChangeArrowheads="1"/>
          </p:cNvSpPr>
          <p:nvPr>
            <p:ph type="body" idx="1"/>
          </p:nvPr>
        </p:nvSpPr>
        <p:spPr/>
        <p:txBody>
          <a:bodyPr/>
          <a:lstStyle/>
          <a:p>
            <a:pPr eaLnBrk="1" hangingPunct="1">
              <a:lnSpc>
                <a:spcPct val="130000"/>
              </a:lnSpc>
              <a:spcBef>
                <a:spcPct val="50000"/>
              </a:spcBef>
              <a:buClr>
                <a:srgbClr val="FF3300"/>
              </a:buClr>
              <a:buSzPct val="200000"/>
              <a:buFontTx/>
              <a:buChar char="•"/>
            </a:pPr>
            <a:r>
              <a:rPr lang="zh-CN" altLang="en-US" sz="2800" b="1">
                <a:solidFill>
                  <a:srgbClr val="FFFFFF"/>
                </a:solidFill>
                <a:effectLst>
                  <a:outerShdw blurRad="38100" dist="38100" dir="2700000" algn="tl">
                    <a:srgbClr val="C0C0C0"/>
                  </a:outerShdw>
                </a:effectLst>
                <a:latin typeface="Arial Narrow" panose="020B0604020202020204" pitchFamily="34" charset="0"/>
              </a:rPr>
              <a:t>当发生激活进程的事件时，如</a:t>
            </a:r>
            <a:r>
              <a:rPr lang="zh-CN" altLang="en-US" sz="2800" b="1">
                <a:solidFill>
                  <a:srgbClr val="FF3300"/>
                </a:solidFill>
                <a:effectLst>
                  <a:outerShdw blurRad="38100" dist="38100" dir="2700000" algn="tl">
                    <a:srgbClr val="C0C0C0"/>
                  </a:outerShdw>
                </a:effectLst>
                <a:latin typeface="Arial Narrow" panose="020B0604020202020204" pitchFamily="34" charset="0"/>
              </a:rPr>
              <a:t>用户进程或父进程请求激活指定进程</a:t>
            </a:r>
            <a:r>
              <a:rPr lang="zh-CN" altLang="en-US" sz="2800" b="1">
                <a:solidFill>
                  <a:srgbClr val="FFFFFF"/>
                </a:solidFill>
                <a:effectLst>
                  <a:outerShdw blurRad="38100" dist="38100" dir="2700000" algn="tl">
                    <a:srgbClr val="C0C0C0"/>
                  </a:outerShdw>
                </a:effectLst>
                <a:latin typeface="Arial Narrow" panose="020B0604020202020204" pitchFamily="34" charset="0"/>
              </a:rPr>
              <a:t>，若进程驻留在外存而内存中已有足够的空间，则可将在外存上处于静止就绪状态的进程换入内存。这时系统将利用激活原语</a:t>
            </a:r>
            <a:r>
              <a:rPr lang="en-US" altLang="zh-CN" sz="2800" b="1">
                <a:solidFill>
                  <a:srgbClr val="FFFFFF"/>
                </a:solidFill>
                <a:effectLst>
                  <a:outerShdw blurRad="38100" dist="38100" dir="2700000" algn="tl">
                    <a:srgbClr val="C0C0C0"/>
                  </a:outerShdw>
                </a:effectLst>
                <a:latin typeface="Arial Narrow" panose="020B0604020202020204" pitchFamily="34" charset="0"/>
              </a:rPr>
              <a:t>active</a:t>
            </a:r>
            <a:r>
              <a:rPr lang="zh-CN" altLang="en-US" sz="2800" b="1">
                <a:solidFill>
                  <a:srgbClr val="FFFFFF"/>
                </a:solidFill>
                <a:effectLst>
                  <a:outerShdw blurRad="38100" dist="38100" dir="2700000" algn="tl">
                    <a:srgbClr val="C0C0C0"/>
                  </a:outerShdw>
                </a:effectLst>
                <a:latin typeface="Arial Narrow" panose="020B0604020202020204" pitchFamily="34" charset="0"/>
              </a:rPr>
              <a:t>（）将指定进程激活。</a:t>
            </a:r>
          </a:p>
          <a:p>
            <a:pPr>
              <a:lnSpc>
                <a:spcPct val="130000"/>
              </a:lnSpc>
              <a:spcBef>
                <a:spcPct val="0"/>
              </a:spcBef>
              <a:buClr>
                <a:srgbClr val="FF3300"/>
              </a:buClr>
              <a:buSzPct val="200000"/>
              <a:buFontTx/>
              <a:buChar char="•"/>
            </a:pPr>
            <a:r>
              <a:rPr lang="zh-CN" altLang="en-US" sz="2800" b="1">
                <a:solidFill>
                  <a:srgbClr val="FFFFFF"/>
                </a:solidFill>
                <a:effectLst>
                  <a:outerShdw blurRad="38100" dist="38100" dir="2700000" algn="tl">
                    <a:srgbClr val="C0C0C0"/>
                  </a:outerShdw>
                </a:effectLst>
                <a:latin typeface="Arial Narrow" panose="020B0604020202020204" pitchFamily="34" charset="0"/>
              </a:rPr>
              <a:t>    </a:t>
            </a:r>
            <a:r>
              <a:rPr lang="zh-CN" altLang="en-US" sz="2800" b="1" i="1" u="sng">
                <a:solidFill>
                  <a:srgbClr val="FFFFFF"/>
                </a:solidFill>
                <a:effectLst>
                  <a:outerShdw blurRad="38100" dist="38100" dir="2700000" algn="tl">
                    <a:srgbClr val="C0C0C0"/>
                  </a:outerShdw>
                </a:effectLst>
                <a:latin typeface="Arial Narrow" panose="020B0604020202020204" pitchFamily="34" charset="0"/>
              </a:rPr>
              <a:t>进程的激活过程</a:t>
            </a:r>
            <a:r>
              <a:rPr lang="zh-CN" altLang="en-US" sz="2800" b="1">
                <a:solidFill>
                  <a:srgbClr val="FFFFFF"/>
                </a:solidFill>
                <a:effectLst>
                  <a:outerShdw blurRad="38100" dist="38100" dir="2700000" algn="tl">
                    <a:srgbClr val="C0C0C0"/>
                  </a:outerShdw>
                </a:effectLst>
                <a:latin typeface="Arial Narrow" panose="020B0604020202020204" pitchFamily="34" charset="0"/>
              </a:rPr>
              <a:t>：激活原语先将进程</a:t>
            </a:r>
            <a:r>
              <a:rPr lang="zh-CN" altLang="en-US" sz="2800" b="1">
                <a:solidFill>
                  <a:srgbClr val="FFFF66"/>
                </a:solidFill>
                <a:effectLst>
                  <a:outerShdw blurRad="38100" dist="38100" dir="2700000" algn="tl">
                    <a:srgbClr val="C0C0C0"/>
                  </a:outerShdw>
                </a:effectLst>
                <a:latin typeface="Arial Narrow" panose="020B0604020202020204" pitchFamily="34" charset="0"/>
              </a:rPr>
              <a:t>从外存调入内存</a:t>
            </a:r>
            <a:r>
              <a:rPr lang="zh-CN" altLang="en-US" sz="2800" b="1">
                <a:solidFill>
                  <a:srgbClr val="FFFFFF"/>
                </a:solidFill>
                <a:effectLst>
                  <a:outerShdw blurRad="38100" dist="38100" dir="2700000" algn="tl">
                    <a:srgbClr val="C0C0C0"/>
                  </a:outerShdw>
                </a:effectLst>
                <a:latin typeface="Arial Narrow" panose="020B0604020202020204" pitchFamily="34" charset="0"/>
              </a:rPr>
              <a:t>，检查该进程的现行状态，若是</a:t>
            </a:r>
            <a:r>
              <a:rPr lang="zh-CN" altLang="en-US" sz="2800" b="1">
                <a:solidFill>
                  <a:srgbClr val="FF3300"/>
                </a:solidFill>
                <a:effectLst>
                  <a:outerShdw blurRad="38100" dist="38100" dir="2700000" algn="tl">
                    <a:srgbClr val="C0C0C0"/>
                  </a:outerShdw>
                </a:effectLst>
                <a:latin typeface="Arial Narrow" panose="020B0604020202020204" pitchFamily="34" charset="0"/>
              </a:rPr>
              <a:t>静止就绪</a:t>
            </a:r>
            <a:r>
              <a:rPr lang="zh-CN" altLang="en-US" sz="2800" b="1">
                <a:solidFill>
                  <a:srgbClr val="FFFFFF"/>
                </a:solidFill>
                <a:effectLst>
                  <a:outerShdw blurRad="38100" dist="38100" dir="2700000" algn="tl">
                    <a:srgbClr val="C0C0C0"/>
                  </a:outerShdw>
                </a:effectLst>
                <a:latin typeface="Arial Narrow" panose="020B0604020202020204" pitchFamily="34" charset="0"/>
              </a:rPr>
              <a:t>便将其</a:t>
            </a:r>
            <a:r>
              <a:rPr lang="zh-CN" altLang="en-US" sz="2800" b="1">
                <a:solidFill>
                  <a:srgbClr val="CC3300"/>
                </a:solidFill>
                <a:effectLst>
                  <a:outerShdw blurRad="38100" dist="38100" dir="2700000" algn="tl">
                    <a:srgbClr val="C0C0C0"/>
                  </a:outerShdw>
                </a:effectLst>
                <a:latin typeface="Arial Narrow" panose="020B0604020202020204" pitchFamily="34" charset="0"/>
              </a:rPr>
              <a:t>改为</a:t>
            </a:r>
            <a:r>
              <a:rPr lang="zh-CN" altLang="en-US" sz="2800" b="1">
                <a:solidFill>
                  <a:srgbClr val="FFFF66"/>
                </a:solidFill>
                <a:effectLst>
                  <a:outerShdw blurRad="38100" dist="38100" dir="2700000" algn="tl">
                    <a:srgbClr val="C0C0C0"/>
                  </a:outerShdw>
                </a:effectLst>
                <a:latin typeface="Arial Narrow" panose="020B0604020202020204" pitchFamily="34" charset="0"/>
              </a:rPr>
              <a:t>活动就绪</a:t>
            </a:r>
            <a:r>
              <a:rPr lang="zh-CN" altLang="en-US" sz="2800" b="1">
                <a:solidFill>
                  <a:srgbClr val="FFFFFF"/>
                </a:solidFill>
                <a:effectLst>
                  <a:outerShdw blurRad="38100" dist="38100" dir="2700000" algn="tl">
                    <a:srgbClr val="C0C0C0"/>
                  </a:outerShdw>
                </a:effectLst>
                <a:latin typeface="Arial Narrow" panose="020B0604020202020204" pitchFamily="34" charset="0"/>
              </a:rPr>
              <a:t>；若为</a:t>
            </a:r>
            <a:r>
              <a:rPr lang="zh-CN" altLang="en-US" sz="2800" b="1">
                <a:solidFill>
                  <a:srgbClr val="FFFF66"/>
                </a:solidFill>
                <a:effectLst>
                  <a:outerShdw blurRad="38100" dist="38100" dir="2700000" algn="tl">
                    <a:srgbClr val="C0C0C0"/>
                  </a:outerShdw>
                </a:effectLst>
                <a:latin typeface="Arial Narrow" panose="020B0604020202020204" pitchFamily="34" charset="0"/>
              </a:rPr>
              <a:t>静止阻塞</a:t>
            </a:r>
            <a:r>
              <a:rPr lang="zh-CN" altLang="en-US" sz="2800" b="1">
                <a:solidFill>
                  <a:srgbClr val="FFFFFF"/>
                </a:solidFill>
                <a:effectLst>
                  <a:outerShdw blurRad="38100" dist="38100" dir="2700000" algn="tl">
                    <a:srgbClr val="C0C0C0"/>
                  </a:outerShdw>
                </a:effectLst>
                <a:latin typeface="Arial Narrow" panose="020B0604020202020204" pitchFamily="34" charset="0"/>
              </a:rPr>
              <a:t>，便将其</a:t>
            </a:r>
            <a:r>
              <a:rPr lang="zh-CN" altLang="en-US" sz="2800" b="1">
                <a:solidFill>
                  <a:srgbClr val="CC3300"/>
                </a:solidFill>
                <a:effectLst>
                  <a:outerShdw blurRad="38100" dist="38100" dir="2700000" algn="tl">
                    <a:srgbClr val="C0C0C0"/>
                  </a:outerShdw>
                </a:effectLst>
                <a:latin typeface="Arial Narrow" panose="020B0604020202020204" pitchFamily="34" charset="0"/>
              </a:rPr>
              <a:t>改为</a:t>
            </a:r>
            <a:r>
              <a:rPr lang="zh-CN" altLang="en-US" sz="2800" b="1">
                <a:solidFill>
                  <a:srgbClr val="FFFF66"/>
                </a:solidFill>
                <a:effectLst>
                  <a:outerShdw blurRad="38100" dist="38100" dir="2700000" algn="tl">
                    <a:srgbClr val="C0C0C0"/>
                  </a:outerShdw>
                </a:effectLst>
                <a:latin typeface="Arial Narrow" panose="020B0604020202020204" pitchFamily="34" charset="0"/>
              </a:rPr>
              <a:t>活动阻塞</a:t>
            </a:r>
          </a:p>
        </p:txBody>
      </p:sp>
    </p:spTree>
    <p:extLst>
      <p:ext uri="{BB962C8B-B14F-4D97-AF65-F5344CB8AC3E}">
        <p14:creationId xmlns:p14="http://schemas.microsoft.com/office/powerpoint/2010/main" val="1246358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C198E9A8-2D5A-3246-AC06-ADBB37574CC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1BE9A9E-DF8F-8B4C-9864-237AE068C98A}" type="slidenum">
              <a:rPr lang="en-US" altLang="zh-CN" sz="1200"/>
              <a:pPr/>
              <a:t>6</a:t>
            </a:fld>
            <a:endParaRPr lang="en-US" altLang="zh-CN" sz="1200"/>
          </a:p>
        </p:txBody>
      </p:sp>
      <p:sp>
        <p:nvSpPr>
          <p:cNvPr id="163843" name="Rectangle 2">
            <a:extLst>
              <a:ext uri="{FF2B5EF4-FFF2-40B4-BE49-F238E27FC236}">
                <a16:creationId xmlns:a16="http://schemas.microsoft.com/office/drawing/2014/main" id="{B6A2BCC5-B9A8-1143-9C68-382C24235574}"/>
              </a:ext>
            </a:extLst>
          </p:cNvPr>
          <p:cNvSpPr>
            <a:spLocks noGrp="1" noRot="1" noChangeAspect="1" noChangeArrowheads="1" noTextEdit="1"/>
          </p:cNvSpPr>
          <p:nvPr>
            <p:ph type="sldImg"/>
          </p:nvPr>
        </p:nvSpPr>
        <p:spPr>
          <a:ln/>
        </p:spPr>
      </p:sp>
      <p:sp>
        <p:nvSpPr>
          <p:cNvPr id="320515" name="Rectangle 3">
            <a:extLst>
              <a:ext uri="{FF2B5EF4-FFF2-40B4-BE49-F238E27FC236}">
                <a16:creationId xmlns:a16="http://schemas.microsoft.com/office/drawing/2014/main" id="{44017E82-B5C4-934D-A252-6AA91DD8F224}"/>
              </a:ext>
            </a:extLst>
          </p:cNvPr>
          <p:cNvSpPr>
            <a:spLocks noGrp="1" noChangeArrowheads="1"/>
          </p:cNvSpPr>
          <p:nvPr>
            <p:ph type="body" idx="1"/>
          </p:nvPr>
        </p:nvSpPr>
        <p:spPr/>
        <p:txBody>
          <a:bodyPr/>
          <a:lstStyle/>
          <a:p>
            <a:pPr>
              <a:lnSpc>
                <a:spcPct val="110000"/>
              </a:lnSpc>
              <a:buClr>
                <a:srgbClr val="FF3300"/>
              </a:buClr>
              <a:buFont typeface="Wingdings" pitchFamily="2" charset="2"/>
              <a:buNone/>
            </a:pPr>
            <a:r>
              <a:rPr lang="zh-CN" altLang="en-US" b="1">
                <a:solidFill>
                  <a:srgbClr val="FFFFFF"/>
                </a:solidFill>
                <a:effectLst>
                  <a:outerShdw blurRad="38100" dist="38100" dir="2700000" algn="tl">
                    <a:srgbClr val="C0C0C0"/>
                  </a:outerShdw>
                </a:effectLst>
                <a:latin typeface="幼圆" pitchFamily="49" charset="-122"/>
                <a:ea typeface="幼圆" pitchFamily="49" charset="-122"/>
              </a:rPr>
              <a:t>程序的并发执行，虽然提高了系统吞吐量，但也产生了下述一些与顺序执行时不同的新特征：</a:t>
            </a:r>
          </a:p>
          <a:p>
            <a:endParaRPr lang="en-US" altLang="zh-CN"/>
          </a:p>
        </p:txBody>
      </p:sp>
    </p:spTree>
    <p:extLst>
      <p:ext uri="{BB962C8B-B14F-4D97-AF65-F5344CB8AC3E}">
        <p14:creationId xmlns:p14="http://schemas.microsoft.com/office/powerpoint/2010/main" val="111743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B1CB44-73D4-4D44-A9F1-CF17A2AAD0C5}" type="slidenum">
              <a:rPr lang="zh-CN" altLang="en-US" smtClean="0"/>
              <a:pPr/>
              <a:t>113</a:t>
            </a:fld>
            <a:endParaRPr lang="en-US" altLang="zh-CN"/>
          </a:p>
        </p:txBody>
      </p:sp>
    </p:spTree>
    <p:extLst>
      <p:ext uri="{BB962C8B-B14F-4D97-AF65-F5344CB8AC3E}">
        <p14:creationId xmlns:p14="http://schemas.microsoft.com/office/powerpoint/2010/main" val="3852709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幻灯片图像占位符 1">
            <a:extLst>
              <a:ext uri="{FF2B5EF4-FFF2-40B4-BE49-F238E27FC236}">
                <a16:creationId xmlns:a16="http://schemas.microsoft.com/office/drawing/2014/main" id="{3462FFDB-1F0D-4547-815D-63DF97A07175}"/>
              </a:ext>
            </a:extLst>
          </p:cNvPr>
          <p:cNvSpPr>
            <a:spLocks noGrp="1" noRot="1" noChangeAspect="1" noTextEdit="1"/>
          </p:cNvSpPr>
          <p:nvPr>
            <p:ph type="sldImg"/>
          </p:nvPr>
        </p:nvSpPr>
        <p:spPr>
          <a:ln/>
        </p:spPr>
      </p:sp>
      <p:sp>
        <p:nvSpPr>
          <p:cNvPr id="181251" name="备注占位符 2">
            <a:extLst>
              <a:ext uri="{FF2B5EF4-FFF2-40B4-BE49-F238E27FC236}">
                <a16:creationId xmlns:a16="http://schemas.microsoft.com/office/drawing/2014/main" id="{CE119403-B076-434A-820B-0E43CB8C618A}"/>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zh-CN" altLang="en-US" b="1">
                <a:solidFill>
                  <a:srgbClr val="000000"/>
                </a:solidFill>
                <a:latin typeface="华文楷体" panose="02010600040101010101" pitchFamily="2" charset="-122"/>
                <a:ea typeface="华文楷体" panose="02010600040101010101" pitchFamily="2" charset="-122"/>
              </a:rPr>
              <a:t>最初用于同一台主机上多个应用程序之间的通信</a:t>
            </a:r>
            <a:r>
              <a:rPr lang="en-US" altLang="zh-CN" b="1">
                <a:solidFill>
                  <a:srgbClr val="000000"/>
                </a:solidFill>
                <a:latin typeface="华文楷体" panose="02010600040101010101" pitchFamily="2" charset="-122"/>
                <a:ea typeface="华文楷体" panose="02010600040101010101" pitchFamily="2" charset="-122"/>
              </a:rPr>
              <a:t>(</a:t>
            </a:r>
            <a:r>
              <a:rPr lang="zh-CN" altLang="en-US" b="1">
                <a:solidFill>
                  <a:srgbClr val="000000"/>
                </a:solidFill>
                <a:latin typeface="华文楷体" panose="02010600040101010101" pitchFamily="2" charset="-122"/>
                <a:ea typeface="华文楷体" panose="02010600040101010101" pitchFamily="2" charset="-122"/>
              </a:rPr>
              <a:t>即进程间的通信</a:t>
            </a:r>
            <a:r>
              <a:rPr lang="en-US" altLang="zh-CN" b="1">
                <a:solidFill>
                  <a:srgbClr val="000000"/>
                </a:solidFill>
                <a:latin typeface="华文楷体" panose="02010600040101010101" pitchFamily="2" charset="-122"/>
                <a:ea typeface="华文楷体" panose="02010600040101010101" pitchFamily="2" charset="-122"/>
              </a:rPr>
              <a:t>)</a:t>
            </a:r>
            <a:r>
              <a:rPr lang="zh-CN" altLang="en-US" b="1">
                <a:solidFill>
                  <a:srgbClr val="000000"/>
                </a:solidFill>
                <a:latin typeface="华文楷体" panose="02010600040101010101" pitchFamily="2" charset="-122"/>
                <a:ea typeface="华文楷体" panose="02010600040101010101" pitchFamily="2" charset="-122"/>
              </a:rPr>
              <a:t>，主要是为了解决多对进程同时通信时端口和物理线路的多路复用问题。</a:t>
            </a:r>
            <a:endParaRPr lang="en-US" altLang="zh-CN" b="1">
              <a:solidFill>
                <a:srgbClr val="000000"/>
              </a:solidFill>
              <a:latin typeface="华文楷体" panose="02010600040101010101" pitchFamily="2" charset="-122"/>
              <a:ea typeface="华文楷体" panose="02010600040101010101" pitchFamily="2" charset="-122"/>
            </a:endParaRPr>
          </a:p>
          <a:p>
            <a:r>
              <a:rPr lang="zh-CN" altLang="en-US" b="1">
                <a:solidFill>
                  <a:srgbClr val="000000"/>
                </a:solidFill>
                <a:latin typeface="华文楷体" panose="02010600040101010101" pitchFamily="2" charset="-122"/>
                <a:ea typeface="华文楷体" panose="02010600040101010101" pitchFamily="2" charset="-122"/>
              </a:rPr>
              <a:t>后来随着计算机网络技术的发展以及</a:t>
            </a:r>
            <a:r>
              <a:rPr lang="en-US" altLang="zh-CN" b="1">
                <a:solidFill>
                  <a:srgbClr val="000000"/>
                </a:solidFill>
                <a:latin typeface="华文楷体" panose="02010600040101010101" pitchFamily="2" charset="-122"/>
                <a:ea typeface="华文楷体" panose="02010600040101010101" pitchFamily="2" charset="-122"/>
              </a:rPr>
              <a:t>UNIX </a:t>
            </a:r>
            <a:r>
              <a:rPr lang="zh-CN" altLang="en-US" b="1">
                <a:solidFill>
                  <a:srgbClr val="000000"/>
                </a:solidFill>
                <a:latin typeface="华文楷体" panose="02010600040101010101" pitchFamily="2" charset="-122"/>
                <a:ea typeface="华文楷体" panose="02010600040101010101" pitchFamily="2" charset="-122"/>
              </a:rPr>
              <a:t>操作系统的广泛使用，套接字已逐渐成为最流行的网络通信程序接口之一。</a:t>
            </a:r>
            <a:endParaRPr lang="zh-CN" altLang="en-US"/>
          </a:p>
        </p:txBody>
      </p:sp>
      <p:sp>
        <p:nvSpPr>
          <p:cNvPr id="181252" name="灯片编号占位符 3">
            <a:extLst>
              <a:ext uri="{FF2B5EF4-FFF2-40B4-BE49-F238E27FC236}">
                <a16:creationId xmlns:a16="http://schemas.microsoft.com/office/drawing/2014/main" id="{19716B5E-740E-C246-BCDC-D251974C139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08F59E9-B581-A94B-AF7D-8D9E37361BA7}" type="slidenum">
              <a:rPr lang="en-US" altLang="zh-CN" sz="1200"/>
              <a:pPr/>
              <a:t>136</a:t>
            </a:fld>
            <a:endParaRPr lang="en-US" altLang="zh-CN" sz="1200"/>
          </a:p>
        </p:txBody>
      </p:sp>
    </p:spTree>
    <p:extLst>
      <p:ext uri="{BB962C8B-B14F-4D97-AF65-F5344CB8AC3E}">
        <p14:creationId xmlns:p14="http://schemas.microsoft.com/office/powerpoint/2010/main" val="2694876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A613685F-EA5A-C545-B496-276919F2474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1180C9D-1A24-4348-B87F-1416F6274172}" type="slidenum">
              <a:rPr lang="en-US" altLang="zh-CN" sz="1200"/>
              <a:pPr/>
              <a:t>143</a:t>
            </a:fld>
            <a:endParaRPr lang="en-US" altLang="zh-CN" sz="1200"/>
          </a:p>
        </p:txBody>
      </p:sp>
      <p:sp>
        <p:nvSpPr>
          <p:cNvPr id="182275" name="Rectangle 2">
            <a:extLst>
              <a:ext uri="{FF2B5EF4-FFF2-40B4-BE49-F238E27FC236}">
                <a16:creationId xmlns:a16="http://schemas.microsoft.com/office/drawing/2014/main" id="{B66AF85E-B07A-1348-AC1A-E15984C852F5}"/>
              </a:ext>
            </a:extLst>
          </p:cNvPr>
          <p:cNvSpPr>
            <a:spLocks noGrp="1" noRot="1" noChangeAspect="1" noChangeArrowheads="1" noTextEdit="1"/>
          </p:cNvSpPr>
          <p:nvPr>
            <p:ph type="sldImg"/>
          </p:nvPr>
        </p:nvSpPr>
        <p:spPr>
          <a:ln/>
        </p:spPr>
      </p:sp>
      <p:sp>
        <p:nvSpPr>
          <p:cNvPr id="353283" name="Rectangle 3">
            <a:extLst>
              <a:ext uri="{FF2B5EF4-FFF2-40B4-BE49-F238E27FC236}">
                <a16:creationId xmlns:a16="http://schemas.microsoft.com/office/drawing/2014/main" id="{5F7843AB-3E7C-C544-B48A-6FE3B300350D}"/>
              </a:ext>
            </a:extLst>
          </p:cNvPr>
          <p:cNvSpPr>
            <a:spLocks noGrp="1" noChangeArrowheads="1"/>
          </p:cNvSpPr>
          <p:nvPr>
            <p:ph type="body" idx="1"/>
          </p:nvPr>
        </p:nvSpPr>
        <p:spPr/>
        <p:txBody>
          <a:bodyPr/>
          <a:lstStyle/>
          <a:p>
            <a:pPr>
              <a:spcBef>
                <a:spcPct val="0"/>
              </a:spcBef>
            </a:pPr>
            <a:r>
              <a:rPr lang="en-US" altLang="zh-CN" sz="2400" b="1">
                <a:solidFill>
                  <a:srgbClr val="FFFFFF"/>
                </a:solidFill>
                <a:effectLst>
                  <a:outerShdw blurRad="38100" dist="38100" dir="2700000" algn="tl">
                    <a:srgbClr val="C0C0C0"/>
                  </a:outerShdw>
                </a:effectLst>
                <a:ea typeface="幼圆" pitchFamily="49" charset="-122"/>
              </a:rPr>
              <a:t>1</a:t>
            </a:r>
            <a:r>
              <a:rPr lang="zh-CN" altLang="en-US" sz="2400" b="1">
                <a:solidFill>
                  <a:srgbClr val="FFFFFF"/>
                </a:solidFill>
                <a:effectLst>
                  <a:outerShdw blurRad="38100" dist="38100" dir="2700000" algn="tl">
                    <a:srgbClr val="C0C0C0"/>
                  </a:outerShdw>
                </a:effectLst>
                <a:ea typeface="幼圆" pitchFamily="49" charset="-122"/>
              </a:rPr>
              <a:t>、进程的两个基本属性：</a:t>
            </a:r>
          </a:p>
          <a:p>
            <a:pPr>
              <a:spcBef>
                <a:spcPct val="0"/>
              </a:spcBef>
            </a:pPr>
            <a:r>
              <a:rPr lang="zh-CN" altLang="en-US" sz="2400" b="1">
                <a:solidFill>
                  <a:srgbClr val="FFFFFF"/>
                </a:solidFill>
                <a:effectLst>
                  <a:outerShdw blurRad="38100" dist="38100" dir="2700000" algn="tl">
                    <a:srgbClr val="C0C0C0"/>
                  </a:outerShdw>
                </a:effectLst>
                <a:ea typeface="幼圆" pitchFamily="49" charset="-122"/>
              </a:rPr>
              <a:t>   （</a:t>
            </a:r>
            <a:r>
              <a:rPr lang="en-US" altLang="zh-CN" sz="2400" b="1">
                <a:solidFill>
                  <a:srgbClr val="FFFFFF"/>
                </a:solidFill>
                <a:effectLst>
                  <a:outerShdw blurRad="38100" dist="38100" dir="2700000" algn="tl">
                    <a:srgbClr val="C0C0C0"/>
                  </a:outerShdw>
                </a:effectLst>
                <a:ea typeface="幼圆" pitchFamily="49" charset="-122"/>
              </a:rPr>
              <a:t>1</a:t>
            </a:r>
            <a:r>
              <a:rPr lang="zh-CN" altLang="en-US" sz="2400" b="1">
                <a:solidFill>
                  <a:srgbClr val="FFFFFF"/>
                </a:solidFill>
                <a:effectLst>
                  <a:outerShdw blurRad="38100" dist="38100" dir="2700000" algn="tl">
                    <a:srgbClr val="C0C0C0"/>
                  </a:outerShdw>
                </a:effectLst>
                <a:ea typeface="幼圆" pitchFamily="49" charset="-122"/>
              </a:rPr>
              <a:t>）进程是一个可拥有资源的独立单位</a:t>
            </a:r>
          </a:p>
          <a:p>
            <a:pPr>
              <a:spcBef>
                <a:spcPct val="0"/>
              </a:spcBef>
            </a:pPr>
            <a:r>
              <a:rPr lang="zh-CN" altLang="en-US" sz="2400" b="1">
                <a:solidFill>
                  <a:srgbClr val="FFFFFF"/>
                </a:solidFill>
                <a:effectLst>
                  <a:outerShdw blurRad="38100" dist="38100" dir="2700000" algn="tl">
                    <a:srgbClr val="C0C0C0"/>
                  </a:outerShdw>
                </a:effectLst>
                <a:ea typeface="幼圆" pitchFamily="49" charset="-122"/>
              </a:rPr>
              <a:t>   （</a:t>
            </a:r>
            <a:r>
              <a:rPr lang="en-US" altLang="zh-CN" sz="2400" b="1">
                <a:solidFill>
                  <a:srgbClr val="FFFFFF"/>
                </a:solidFill>
                <a:effectLst>
                  <a:outerShdw blurRad="38100" dist="38100" dir="2700000" algn="tl">
                    <a:srgbClr val="C0C0C0"/>
                  </a:outerShdw>
                </a:effectLst>
                <a:ea typeface="幼圆" pitchFamily="49" charset="-122"/>
              </a:rPr>
              <a:t>2</a:t>
            </a:r>
            <a:r>
              <a:rPr lang="zh-CN" altLang="en-US" sz="2400" b="1">
                <a:solidFill>
                  <a:srgbClr val="FFFFFF"/>
                </a:solidFill>
                <a:effectLst>
                  <a:outerShdw blurRad="38100" dist="38100" dir="2700000" algn="tl">
                    <a:srgbClr val="C0C0C0"/>
                  </a:outerShdw>
                </a:effectLst>
                <a:ea typeface="幼圆" pitchFamily="49" charset="-122"/>
              </a:rPr>
              <a:t>）进程也是一个可以独立调度和分派的基本单位</a:t>
            </a:r>
            <a:endParaRPr lang="zh-CN" altLang="en-US" sz="2400">
              <a:latin typeface="Times New Roman" panose="02020603050405020304" pitchFamily="18" charset="0"/>
            </a:endParaRPr>
          </a:p>
          <a:p>
            <a:pPr eaLnBrk="1" hangingPunct="1">
              <a:spcBef>
                <a:spcPct val="50000"/>
              </a:spcBef>
            </a:pPr>
            <a:r>
              <a:rPr lang="zh-CN" altLang="en-US" sz="2400" b="1">
                <a:latin typeface="Times New Roman" panose="02020603050405020304" pitchFamily="18" charset="0"/>
              </a:rPr>
              <a:t>     正是进程的两个基本属性，才使进程成为一个能独立运行的基本单位，从而构成了进程并发执行的基础。</a:t>
            </a:r>
          </a:p>
          <a:p>
            <a:pPr>
              <a:spcBef>
                <a:spcPct val="0"/>
              </a:spcBef>
            </a:pPr>
            <a:r>
              <a:rPr lang="en-US" altLang="zh-CN" sz="2400" b="1">
                <a:solidFill>
                  <a:srgbClr val="FFFFFF"/>
                </a:solidFill>
                <a:effectLst>
                  <a:outerShdw blurRad="38100" dist="38100" dir="2700000" algn="tl">
                    <a:srgbClr val="C0C0C0"/>
                  </a:outerShdw>
                </a:effectLst>
                <a:ea typeface="幼圆" pitchFamily="49" charset="-122"/>
              </a:rPr>
              <a:t>2</a:t>
            </a:r>
            <a:r>
              <a:rPr lang="zh-CN" altLang="en-US" sz="2400" b="1">
                <a:solidFill>
                  <a:srgbClr val="FFFFFF"/>
                </a:solidFill>
                <a:effectLst>
                  <a:outerShdw blurRad="38100" dist="38100" dir="2700000" algn="tl">
                    <a:srgbClr val="C0C0C0"/>
                  </a:outerShdw>
                </a:effectLst>
                <a:ea typeface="幼圆" pitchFamily="49" charset="-122"/>
              </a:rPr>
              <a:t>、进程是一个资源拥有者，在进程的创建、撤消和切换中，系统必须为之付出较大的时空开销。</a:t>
            </a:r>
          </a:p>
          <a:p>
            <a:pPr>
              <a:spcBef>
                <a:spcPct val="0"/>
              </a:spcBef>
            </a:pPr>
            <a:r>
              <a:rPr lang="zh-CN" altLang="en-US" sz="2400" b="1">
                <a:solidFill>
                  <a:srgbClr val="FFFFFF"/>
                </a:solidFill>
                <a:effectLst>
                  <a:outerShdw blurRad="38100" dist="38100" dir="2700000" algn="tl">
                    <a:srgbClr val="C0C0C0"/>
                  </a:outerShdw>
                </a:effectLst>
                <a:ea typeface="幼圆" pitchFamily="49" charset="-122"/>
              </a:rPr>
              <a:t>     因此，在系统中设置的进程数目不宜过多，进程的切换频率也不宜过高，但这也就</a:t>
            </a:r>
            <a:r>
              <a:rPr lang="zh-CN" altLang="en-US" sz="2400" b="1">
                <a:solidFill>
                  <a:srgbClr val="FF3300"/>
                </a:solidFill>
                <a:effectLst>
                  <a:outerShdw blurRad="38100" dist="38100" dir="2700000" algn="tl">
                    <a:srgbClr val="C0C0C0"/>
                  </a:outerShdw>
                </a:effectLst>
                <a:ea typeface="幼圆" pitchFamily="49" charset="-122"/>
              </a:rPr>
              <a:t>限制了并发程度的进一步提高。</a:t>
            </a:r>
            <a:endParaRPr lang="zh-CN" altLang="en-US" sz="2400">
              <a:solidFill>
                <a:srgbClr val="FF3300"/>
              </a:solidFill>
              <a:latin typeface="Times New Roman" panose="02020603050405020304" pitchFamily="18" charset="0"/>
            </a:endParaRPr>
          </a:p>
          <a:p>
            <a:pPr>
              <a:spcBef>
                <a:spcPct val="0"/>
              </a:spcBef>
            </a:pPr>
            <a:r>
              <a:rPr lang="en-US" altLang="zh-CN" sz="2400" b="1">
                <a:solidFill>
                  <a:srgbClr val="FFFFFF"/>
                </a:solidFill>
                <a:effectLst>
                  <a:outerShdw blurRad="38100" dist="38100" dir="2700000" algn="tl">
                    <a:srgbClr val="C0C0C0"/>
                  </a:outerShdw>
                </a:effectLst>
                <a:ea typeface="幼圆" pitchFamily="49" charset="-122"/>
              </a:rPr>
              <a:t>3</a:t>
            </a:r>
            <a:r>
              <a:rPr lang="zh-CN" altLang="en-US" sz="2400" b="1">
                <a:solidFill>
                  <a:srgbClr val="FFFFFF"/>
                </a:solidFill>
                <a:effectLst>
                  <a:outerShdw blurRad="38100" dist="38100" dir="2700000" algn="tl">
                    <a:srgbClr val="C0C0C0"/>
                  </a:outerShdw>
                </a:effectLst>
                <a:ea typeface="幼圆" pitchFamily="49" charset="-122"/>
              </a:rPr>
              <a:t>、在操作系统中引入线程，是为了减少程序并发执行时所付出的时空开销，使</a:t>
            </a:r>
            <a:r>
              <a:rPr lang="en-US" altLang="zh-CN" sz="2400" b="1">
                <a:solidFill>
                  <a:srgbClr val="FFFFFF"/>
                </a:solidFill>
                <a:effectLst>
                  <a:outerShdw blurRad="38100" dist="38100" dir="2700000" algn="tl">
                    <a:srgbClr val="C0C0C0"/>
                  </a:outerShdw>
                </a:effectLst>
                <a:ea typeface="幼圆" pitchFamily="49" charset="-122"/>
              </a:rPr>
              <a:t>0S</a:t>
            </a:r>
            <a:r>
              <a:rPr lang="zh-CN" altLang="en-US" sz="2400" b="1">
                <a:solidFill>
                  <a:srgbClr val="FFFFFF"/>
                </a:solidFill>
                <a:effectLst>
                  <a:outerShdw blurRad="38100" dist="38100" dir="2700000" algn="tl">
                    <a:srgbClr val="C0C0C0"/>
                  </a:outerShdw>
                </a:effectLst>
                <a:ea typeface="幼圆" pitchFamily="49" charset="-122"/>
              </a:rPr>
              <a:t>具有更好的并发性。</a:t>
            </a:r>
          </a:p>
          <a:p>
            <a:endParaRPr lang="en-US" altLang="zh-CN"/>
          </a:p>
        </p:txBody>
      </p:sp>
    </p:spTree>
    <p:extLst>
      <p:ext uri="{BB962C8B-B14F-4D97-AF65-F5344CB8AC3E}">
        <p14:creationId xmlns:p14="http://schemas.microsoft.com/office/powerpoint/2010/main" val="756599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DEE9AC0E-E8D5-6C4A-94A8-DA3133F3139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F509B81-DC9D-3F40-B5AB-79A3806F3EFC}" type="slidenum">
              <a:rPr lang="en-US" altLang="zh-CN" sz="1200"/>
              <a:pPr/>
              <a:t>147</a:t>
            </a:fld>
            <a:endParaRPr lang="en-US" altLang="zh-CN" sz="1200"/>
          </a:p>
        </p:txBody>
      </p:sp>
      <p:sp>
        <p:nvSpPr>
          <p:cNvPr id="183299" name="Rectangle 2">
            <a:extLst>
              <a:ext uri="{FF2B5EF4-FFF2-40B4-BE49-F238E27FC236}">
                <a16:creationId xmlns:a16="http://schemas.microsoft.com/office/drawing/2014/main" id="{ACA54464-6EDE-864C-8D68-1F24B06D0D05}"/>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4A8235EE-7A34-1E44-9908-B3C2F54DE0A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CN"/>
              <a:t>       </a:t>
            </a:r>
            <a:r>
              <a:rPr lang="zh-CN" altLang="en-US"/>
              <a:t>从进程管理的角度看线程和进程间的区别。</a:t>
            </a:r>
          </a:p>
          <a:p>
            <a:r>
              <a:rPr lang="zh-CN" altLang="en-US"/>
              <a:t>       在单线程进程模型中</a:t>
            </a:r>
            <a:r>
              <a:rPr lang="en-US" altLang="zh-CN"/>
              <a:t>(</a:t>
            </a:r>
            <a:r>
              <a:rPr lang="zh-CN" altLang="en-US"/>
              <a:t>也就是说，并没有清楚明确的线程概念</a:t>
            </a:r>
            <a:r>
              <a:rPr lang="en-US" altLang="zh-CN"/>
              <a:t>)</a:t>
            </a:r>
            <a:r>
              <a:rPr lang="zh-CN" altLang="en-US"/>
              <a:t>．进程的表示包括它的进程控制块和</a:t>
            </a:r>
          </a:p>
          <a:p>
            <a:r>
              <a:rPr lang="zh-CN" altLang="en-US"/>
              <a:t>用户地址空间，以及在进程执行中管理调用／返回行为的用户栈和内核栈。当进程正在运行时．该</a:t>
            </a:r>
          </a:p>
          <a:p>
            <a:r>
              <a:rPr lang="zh-CN" altLang="en-US"/>
              <a:t>进程控制处理器寄存器，并且当进程不运行时保存这些寄存器的内容。</a:t>
            </a:r>
          </a:p>
          <a:p>
            <a:r>
              <a:rPr lang="zh-CN" altLang="en-US"/>
              <a:t>       在多线程环境中，仍然有一个与进程相关联的进程控制块和用户地址空间，但是每个线程都有</a:t>
            </a:r>
          </a:p>
          <a:p>
            <a:r>
              <a:rPr lang="zh-CN" altLang="en-US"/>
              <a:t>一个独立的栈和独立的控制块，包含寄存器值、优先级和其他与线程相关的状态信息。</a:t>
            </a:r>
          </a:p>
          <a:p>
            <a:r>
              <a:rPr lang="zh-CN" altLang="en-US"/>
              <a:t>    因此，进程中的所有线程共享该进程的状态和资源，它们驻留在同一块地址空间中．并且可以</a:t>
            </a:r>
          </a:p>
          <a:p>
            <a:r>
              <a:rPr lang="zh-CN" altLang="en-US"/>
              <a:t>访问到相同的数据。当一个线程改变了存储器中的</a:t>
            </a:r>
            <a:r>
              <a:rPr lang="en-US" altLang="zh-CN"/>
              <a:t>—</a:t>
            </a:r>
            <a:r>
              <a:rPr lang="zh-CN" altLang="en-US"/>
              <a:t>个数据项时、在其他进程访问这一项时它们能</a:t>
            </a:r>
          </a:p>
          <a:p>
            <a:r>
              <a:rPr lang="zh-CN" altLang="en-US"/>
              <a:t>够看到变化后的结果。如果一个线程为读操作打开一个文件时，同一个进程中的其他线程也能够从</a:t>
            </a:r>
          </a:p>
          <a:p>
            <a:r>
              <a:rPr lang="zh-CN" altLang="en-US"/>
              <a:t>这个文件中读。</a:t>
            </a:r>
          </a:p>
          <a:p>
            <a:endParaRPr lang="en-US" altLang="zh-CN"/>
          </a:p>
        </p:txBody>
      </p:sp>
    </p:spTree>
    <p:extLst>
      <p:ext uri="{BB962C8B-B14F-4D97-AF65-F5344CB8AC3E}">
        <p14:creationId xmlns:p14="http://schemas.microsoft.com/office/powerpoint/2010/main" val="2889767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CC281F55-7B49-094F-8FC5-51659392C61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3A6A368-CEE3-2943-A9F6-C30E1F80721B}" type="slidenum">
              <a:rPr lang="en-US" altLang="zh-CN" sz="1200"/>
              <a:pPr/>
              <a:t>152</a:t>
            </a:fld>
            <a:endParaRPr lang="en-US" altLang="zh-CN" sz="1200"/>
          </a:p>
        </p:txBody>
      </p:sp>
      <p:sp>
        <p:nvSpPr>
          <p:cNvPr id="184323" name="Rectangle 2">
            <a:extLst>
              <a:ext uri="{FF2B5EF4-FFF2-40B4-BE49-F238E27FC236}">
                <a16:creationId xmlns:a16="http://schemas.microsoft.com/office/drawing/2014/main" id="{D96C2857-EAA4-884F-BF30-D5FAF84ADC22}"/>
              </a:ext>
            </a:extLst>
          </p:cNvPr>
          <p:cNvSpPr>
            <a:spLocks noGrp="1" noRot="1" noChangeAspect="1" noChangeArrowheads="1" noTextEdit="1"/>
          </p:cNvSpPr>
          <p:nvPr>
            <p:ph type="sldImg"/>
          </p:nvPr>
        </p:nvSpPr>
        <p:spPr>
          <a:ln/>
        </p:spPr>
      </p:sp>
      <p:sp>
        <p:nvSpPr>
          <p:cNvPr id="317443" name="Rectangle 3">
            <a:extLst>
              <a:ext uri="{FF2B5EF4-FFF2-40B4-BE49-F238E27FC236}">
                <a16:creationId xmlns:a16="http://schemas.microsoft.com/office/drawing/2014/main" id="{31C54975-56F0-6542-B1C0-30E790BAAC21}"/>
              </a:ext>
            </a:extLst>
          </p:cNvPr>
          <p:cNvSpPr>
            <a:spLocks noGrp="1" noChangeArrowheads="1"/>
          </p:cNvSpPr>
          <p:nvPr>
            <p:ph type="body" idx="1"/>
          </p:nvPr>
        </p:nvSpPr>
        <p:spPr/>
        <p:txBody>
          <a:bodyPr/>
          <a:lstStyle/>
          <a:p>
            <a:pPr>
              <a:spcBef>
                <a:spcPct val="0"/>
              </a:spcBef>
            </a:pPr>
            <a:r>
              <a:rPr lang="zh-CN" altLang="en-US" sz="2400" b="1">
                <a:solidFill>
                  <a:srgbClr val="FFFFFF"/>
                </a:solidFill>
                <a:effectLst>
                  <a:outerShdw blurRad="38100" dist="38100" dir="2700000" algn="tl">
                    <a:srgbClr val="C0C0C0"/>
                  </a:outerShdw>
                </a:effectLst>
                <a:latin typeface="Arial Narrow" panose="020B0604020202020204" pitchFamily="34" charset="0"/>
              </a:rPr>
              <a:t>线程具有许多传统进程所具有的特征，故又称为轻型进程（进程元），在引入了线程的</a:t>
            </a:r>
            <a:r>
              <a:rPr lang="en-US" altLang="zh-CN" sz="2400" b="1">
                <a:solidFill>
                  <a:srgbClr val="FFFFFF"/>
                </a:solidFill>
                <a:effectLst>
                  <a:outerShdw blurRad="38100" dist="38100" dir="2700000" algn="tl">
                    <a:srgbClr val="C0C0C0"/>
                  </a:outerShdw>
                </a:effectLst>
                <a:latin typeface="Arial Narrow" panose="020B0604020202020204" pitchFamily="34" charset="0"/>
              </a:rPr>
              <a:t>Os</a:t>
            </a:r>
            <a:r>
              <a:rPr lang="zh-CN" altLang="en-US" sz="2400" b="1">
                <a:solidFill>
                  <a:srgbClr val="FFFFFF"/>
                </a:solidFill>
                <a:effectLst>
                  <a:outerShdw blurRad="38100" dist="38100" dir="2700000" algn="tl">
                    <a:srgbClr val="C0C0C0"/>
                  </a:outerShdw>
                </a:effectLst>
                <a:latin typeface="Arial Narrow" panose="020B0604020202020204" pitchFamily="34" charset="0"/>
              </a:rPr>
              <a:t>中，通常一个进程都有若干个线程，至少也需要有一个线程</a:t>
            </a:r>
            <a:r>
              <a:rPr lang="zh-CN" altLang="en-US" sz="2000" b="1">
                <a:solidFill>
                  <a:srgbClr val="FFFFFF"/>
                </a:solidFill>
                <a:latin typeface="Arial Narrow" panose="020B0604020202020204" pitchFamily="34" charset="0"/>
              </a:rPr>
              <a:t>（下面比较线程和进程）。</a:t>
            </a:r>
            <a:endParaRPr lang="zh-CN" altLang="en-US" sz="1800" b="1">
              <a:solidFill>
                <a:srgbClr val="FFFFFF"/>
              </a:solidFill>
              <a:effectLst>
                <a:outerShdw blurRad="38100" dist="38100" dir="2700000" algn="tl">
                  <a:srgbClr val="C0C0C0"/>
                </a:outerShdw>
              </a:effectLst>
              <a:latin typeface="Arial Narrow" panose="020B0604020202020204" pitchFamily="34" charset="0"/>
            </a:endParaRPr>
          </a:p>
          <a:p>
            <a:pPr>
              <a:spcBef>
                <a:spcPct val="0"/>
              </a:spcBef>
            </a:pPr>
            <a:r>
              <a:rPr lang="zh-CN" altLang="en-US" sz="2800" b="1">
                <a:solidFill>
                  <a:srgbClr val="FF3300"/>
                </a:solidFill>
                <a:effectLst>
                  <a:outerShdw blurRad="38100" dist="38100" dir="2700000" algn="tl">
                    <a:srgbClr val="C0C0C0"/>
                  </a:outerShdw>
                </a:effectLst>
                <a:latin typeface="Arial Narrow" panose="020B0604020202020204" pitchFamily="34" charset="0"/>
              </a:rPr>
              <a:t>１．调度</a:t>
            </a:r>
            <a:r>
              <a:rPr lang="zh-CN" altLang="en-US" sz="2800" b="1">
                <a:solidFill>
                  <a:srgbClr val="FFFFFF"/>
                </a:solidFill>
                <a:effectLst>
                  <a:outerShdw blurRad="38100" dist="38100" dir="2700000" algn="tl">
                    <a:srgbClr val="C0C0C0"/>
                  </a:outerShdw>
                </a:effectLst>
                <a:latin typeface="Arial Narrow" panose="020B0604020202020204" pitchFamily="34" charset="0"/>
              </a:rPr>
              <a:t>：</a:t>
            </a:r>
            <a:r>
              <a:rPr lang="zh-CN" altLang="en-US" sz="2000" b="1">
                <a:solidFill>
                  <a:srgbClr val="FFFFFF"/>
                </a:solidFill>
                <a:latin typeface="Arial Narrow" panose="020B0604020202020204" pitchFamily="34" charset="0"/>
              </a:rPr>
              <a:t>在传统的</a:t>
            </a:r>
            <a:r>
              <a:rPr lang="en-US" altLang="zh-CN" sz="2000" b="1">
                <a:solidFill>
                  <a:srgbClr val="FFFFFF"/>
                </a:solidFill>
                <a:latin typeface="Arial Narrow" panose="020B0604020202020204" pitchFamily="34" charset="0"/>
              </a:rPr>
              <a:t>OS</a:t>
            </a:r>
            <a:r>
              <a:rPr lang="zh-CN" altLang="en-US" sz="2000" b="1">
                <a:solidFill>
                  <a:srgbClr val="FFFFFF"/>
                </a:solidFill>
                <a:latin typeface="Arial Narrow" panose="020B0604020202020204" pitchFamily="34" charset="0"/>
              </a:rPr>
              <a:t>中拥有资源的基本单位和独立调度、分派的基本单位都是进程。在引入线程的</a:t>
            </a:r>
            <a:r>
              <a:rPr lang="en-US" altLang="zh-CN" sz="2000" b="1">
                <a:solidFill>
                  <a:srgbClr val="FFFFFF"/>
                </a:solidFill>
                <a:latin typeface="Arial Narrow" panose="020B0604020202020204" pitchFamily="34" charset="0"/>
              </a:rPr>
              <a:t>OS</a:t>
            </a:r>
            <a:r>
              <a:rPr lang="zh-CN" altLang="en-US" sz="2000" b="1">
                <a:solidFill>
                  <a:srgbClr val="FFFFFF"/>
                </a:solidFill>
                <a:latin typeface="Arial Narrow" panose="020B0604020202020204" pitchFamily="34" charset="0"/>
              </a:rPr>
              <a:t>中，则把线程作为调度和分派的基本单位，而把进程作为资源拥有的基本单位，使传统进程的两个属性分开，线程便能轻装运行，从而显著地提高了</a:t>
            </a:r>
            <a:r>
              <a:rPr lang="zh-CN" altLang="en-US" sz="2000" b="1">
                <a:solidFill>
                  <a:srgbClr val="FF3300"/>
                </a:solidFill>
                <a:latin typeface="Arial Narrow" panose="020B0604020202020204" pitchFamily="34" charset="0"/>
              </a:rPr>
              <a:t>系统的并发程度</a:t>
            </a:r>
            <a:r>
              <a:rPr lang="zh-CN" altLang="en-US" sz="2000" b="1">
                <a:solidFill>
                  <a:srgbClr val="FFFFFF"/>
                </a:solidFill>
                <a:latin typeface="Arial Narrow" panose="020B0604020202020204" pitchFamily="34" charset="0"/>
              </a:rPr>
              <a:t>。</a:t>
            </a:r>
          </a:p>
          <a:p>
            <a:pPr>
              <a:spcBef>
                <a:spcPct val="0"/>
              </a:spcBef>
            </a:pPr>
            <a:r>
              <a:rPr lang="zh-CN" altLang="en-US" sz="2800" b="1">
                <a:solidFill>
                  <a:srgbClr val="FF3300"/>
                </a:solidFill>
                <a:effectLst>
                  <a:outerShdw blurRad="38100" dist="38100" dir="2700000" algn="tl">
                    <a:srgbClr val="C0C0C0"/>
                  </a:outerShdw>
                </a:effectLst>
                <a:latin typeface="Arial Narrow" panose="020B0604020202020204" pitchFamily="34" charset="0"/>
              </a:rPr>
              <a:t>２．并发性</a:t>
            </a:r>
            <a:r>
              <a:rPr lang="zh-CN" altLang="en-US" sz="2800" b="1">
                <a:solidFill>
                  <a:srgbClr val="FFFFFF"/>
                </a:solidFill>
                <a:effectLst>
                  <a:outerShdw blurRad="38100" dist="38100" dir="2700000" algn="tl">
                    <a:srgbClr val="C0C0C0"/>
                  </a:outerShdw>
                </a:effectLst>
                <a:latin typeface="Arial Narrow" panose="020B0604020202020204" pitchFamily="34" charset="0"/>
              </a:rPr>
              <a:t>：</a:t>
            </a:r>
            <a:r>
              <a:rPr lang="zh-CN" altLang="en-US" sz="2000" b="1">
                <a:solidFill>
                  <a:srgbClr val="FFFFFF"/>
                </a:solidFill>
                <a:latin typeface="Arial Narrow" panose="020B0604020202020204" pitchFamily="34" charset="0"/>
              </a:rPr>
              <a:t>在引入线程的</a:t>
            </a:r>
            <a:r>
              <a:rPr lang="en-US" altLang="zh-CN" sz="2000" b="1">
                <a:solidFill>
                  <a:srgbClr val="FFFFFF"/>
                </a:solidFill>
                <a:latin typeface="Arial Narrow" panose="020B0604020202020204" pitchFamily="34" charset="0"/>
              </a:rPr>
              <a:t>OS</a:t>
            </a:r>
            <a:r>
              <a:rPr lang="zh-CN" altLang="en-US" sz="2000" b="1">
                <a:solidFill>
                  <a:srgbClr val="FFFFFF"/>
                </a:solidFill>
                <a:latin typeface="Arial Narrow" panose="020B0604020202020204" pitchFamily="34" charset="0"/>
              </a:rPr>
              <a:t>中，不仅进程之间可以并发执行，而且在一个进程中的多个线程之间亦可并发执行，因而</a:t>
            </a:r>
            <a:r>
              <a:rPr lang="en-US" altLang="zh-CN" sz="2000" b="1">
                <a:solidFill>
                  <a:srgbClr val="FFFFFF"/>
                </a:solidFill>
                <a:latin typeface="Arial Narrow" panose="020B0604020202020204" pitchFamily="34" charset="0"/>
              </a:rPr>
              <a:t>OS</a:t>
            </a:r>
            <a:r>
              <a:rPr lang="zh-CN" altLang="en-US" sz="2000" b="1">
                <a:solidFill>
                  <a:srgbClr val="FFFFFF"/>
                </a:solidFill>
                <a:latin typeface="Arial Narrow" panose="020B0604020202020204" pitchFamily="34" charset="0"/>
              </a:rPr>
              <a:t>具有更好的并发性，从而能更好地提高系统的资利用率及系统的吞吐量。</a:t>
            </a:r>
          </a:p>
          <a:p>
            <a:pPr>
              <a:spcBef>
                <a:spcPct val="0"/>
              </a:spcBef>
            </a:pPr>
            <a:r>
              <a:rPr lang="zh-CN" altLang="en-US" sz="2800" b="1">
                <a:solidFill>
                  <a:srgbClr val="FF3300"/>
                </a:solidFill>
                <a:effectLst>
                  <a:outerShdw blurRad="38100" dist="38100" dir="2700000" algn="tl">
                    <a:srgbClr val="C0C0C0"/>
                  </a:outerShdw>
                </a:effectLst>
                <a:latin typeface="Arial Narrow" panose="020B0604020202020204" pitchFamily="34" charset="0"/>
              </a:rPr>
              <a:t>３．拥有资源</a:t>
            </a:r>
            <a:r>
              <a:rPr lang="zh-CN" altLang="en-US" sz="2800" b="1">
                <a:solidFill>
                  <a:srgbClr val="FFFFFF"/>
                </a:solidFill>
                <a:effectLst>
                  <a:outerShdw blurRad="38100" dist="38100" dir="2700000" algn="tl">
                    <a:srgbClr val="C0C0C0"/>
                  </a:outerShdw>
                </a:effectLst>
                <a:latin typeface="Arial Narrow" panose="020B0604020202020204" pitchFamily="34" charset="0"/>
              </a:rPr>
              <a:t>：</a:t>
            </a:r>
            <a:r>
              <a:rPr lang="zh-CN" altLang="en-US" sz="2000" b="1">
                <a:solidFill>
                  <a:srgbClr val="FFFFFF"/>
                </a:solidFill>
                <a:latin typeface="Arial Narrow" panose="020B0604020202020204" pitchFamily="34" charset="0"/>
              </a:rPr>
              <a:t>进程是拥有资源的基本单位，线程不拥有资源，但继承进程的资源。</a:t>
            </a:r>
          </a:p>
          <a:p>
            <a:pPr>
              <a:spcBef>
                <a:spcPct val="0"/>
              </a:spcBef>
            </a:pPr>
            <a:r>
              <a:rPr lang="zh-CN" altLang="en-US" sz="2800" b="1">
                <a:solidFill>
                  <a:srgbClr val="FF3300"/>
                </a:solidFill>
                <a:effectLst>
                  <a:outerShdw blurRad="38100" dist="38100" dir="2700000" algn="tl">
                    <a:srgbClr val="C0C0C0"/>
                  </a:outerShdw>
                </a:effectLst>
                <a:latin typeface="Arial Narrow" panose="020B0604020202020204" pitchFamily="34" charset="0"/>
              </a:rPr>
              <a:t>４．系统开销</a:t>
            </a:r>
            <a:r>
              <a:rPr lang="zh-CN" altLang="en-US" sz="2800" b="1">
                <a:solidFill>
                  <a:srgbClr val="FFFFFF"/>
                </a:solidFill>
                <a:effectLst>
                  <a:outerShdw blurRad="38100" dist="38100" dir="2700000" algn="tl">
                    <a:srgbClr val="C0C0C0"/>
                  </a:outerShdw>
                </a:effectLst>
                <a:latin typeface="Arial Narrow" panose="020B0604020202020204" pitchFamily="34" charset="0"/>
              </a:rPr>
              <a:t>：</a:t>
            </a:r>
            <a:r>
              <a:rPr lang="zh-CN" altLang="en-US" sz="2000" b="1">
                <a:solidFill>
                  <a:srgbClr val="FFFFFF"/>
                </a:solidFill>
                <a:latin typeface="Arial Narrow" panose="020B0604020202020204" pitchFamily="34" charset="0"/>
              </a:rPr>
              <a:t>创建或撒消进程，系统都要为之分配或回收资源，</a:t>
            </a:r>
            <a:r>
              <a:rPr lang="en-US" altLang="zh-CN" sz="2000" b="1">
                <a:solidFill>
                  <a:srgbClr val="FFFFFF"/>
                </a:solidFill>
                <a:latin typeface="Arial Narrow" panose="020B0604020202020204" pitchFamily="34" charset="0"/>
              </a:rPr>
              <a:t>OS</a:t>
            </a:r>
            <a:r>
              <a:rPr lang="en-US" altLang="en-US" sz="2000" b="1">
                <a:solidFill>
                  <a:srgbClr val="FFFFFF"/>
                </a:solidFill>
                <a:latin typeface="Arial Narrow" panose="020B0604020202020204" pitchFamily="34" charset="0"/>
              </a:rPr>
              <a:t>的开销</a:t>
            </a:r>
            <a:r>
              <a:rPr lang="zh-CN" altLang="en-US" sz="2000" b="1">
                <a:solidFill>
                  <a:srgbClr val="FFFFFF"/>
                </a:solidFill>
                <a:latin typeface="Arial Narrow" panose="020B0604020202020204" pitchFamily="34" charset="0"/>
              </a:rPr>
              <a:t>将大于创建线程或撒消线程的开消。类似地在进程切换时，涉及到整个当前进程</a:t>
            </a:r>
            <a:r>
              <a:rPr lang="en-US" altLang="zh-CN" sz="2000" b="1">
                <a:solidFill>
                  <a:srgbClr val="FFFFFF"/>
                </a:solidFill>
                <a:latin typeface="Arial Narrow" panose="020B0604020202020204" pitchFamily="34" charset="0"/>
              </a:rPr>
              <a:t>CPU</a:t>
            </a:r>
            <a:r>
              <a:rPr lang="zh-CN" altLang="en-US" sz="2000" b="1">
                <a:solidFill>
                  <a:srgbClr val="FFFFFF"/>
                </a:solidFill>
                <a:latin typeface="Arial Narrow" panose="020B0604020202020204" pitchFamily="34" charset="0"/>
              </a:rPr>
              <a:t>环境的保存以及新被调度运行的进程的</a:t>
            </a:r>
            <a:r>
              <a:rPr lang="en-US" altLang="zh-CN" sz="2000" b="1">
                <a:solidFill>
                  <a:srgbClr val="FFFFFF"/>
                </a:solidFill>
                <a:latin typeface="Arial Narrow" panose="020B0604020202020204" pitchFamily="34" charset="0"/>
              </a:rPr>
              <a:t>CPU</a:t>
            </a:r>
            <a:r>
              <a:rPr lang="zh-CN" altLang="en-US" sz="2000" b="1">
                <a:solidFill>
                  <a:srgbClr val="FFFFFF"/>
                </a:solidFill>
                <a:latin typeface="Arial Narrow" panose="020B0604020202020204" pitchFamily="34" charset="0"/>
              </a:rPr>
              <a:t>环境的设置。而线程切换只须保存和设置少量寄存器的内容，并不涉及存储器管理方面的操作。因此，进程切换的开销也远大于线程切换的开销。</a:t>
            </a:r>
          </a:p>
          <a:p>
            <a:endParaRPr lang="en-US" altLang="zh-CN"/>
          </a:p>
        </p:txBody>
      </p:sp>
    </p:spTree>
    <p:extLst>
      <p:ext uri="{BB962C8B-B14F-4D97-AF65-F5344CB8AC3E}">
        <p14:creationId xmlns:p14="http://schemas.microsoft.com/office/powerpoint/2010/main" val="68010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040DBFF9-D8F4-9D43-A373-3DC70FD7902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65CEB82-25D8-0641-9F9E-A54EB9A4FF71}" type="slidenum">
              <a:rPr lang="en-US" altLang="zh-CN" sz="1200"/>
              <a:pPr/>
              <a:t>153</a:t>
            </a:fld>
            <a:endParaRPr lang="en-US" altLang="zh-CN" sz="1200"/>
          </a:p>
        </p:txBody>
      </p:sp>
      <p:sp>
        <p:nvSpPr>
          <p:cNvPr id="185347" name="Rectangle 2">
            <a:extLst>
              <a:ext uri="{FF2B5EF4-FFF2-40B4-BE49-F238E27FC236}">
                <a16:creationId xmlns:a16="http://schemas.microsoft.com/office/drawing/2014/main" id="{089B1C43-1B62-B045-868D-4F4F9B12B846}"/>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31CF7853-816B-2A4B-8DF6-2C0263231B7A}"/>
              </a:ext>
            </a:extLst>
          </p:cNvPr>
          <p:cNvSpPr>
            <a:spLocks noGrp="1" noChangeArrowheads="1"/>
          </p:cNvSpPr>
          <p:nvPr>
            <p:ph type="body" idx="1"/>
          </p:nvPr>
        </p:nvSpPr>
        <p:spPr/>
        <p:txBody>
          <a:bodyPr/>
          <a:lstStyle/>
          <a:p>
            <a:pPr>
              <a:lnSpc>
                <a:spcPct val="130000"/>
              </a:lnSpc>
              <a:spcBef>
                <a:spcPct val="0"/>
              </a:spcBef>
            </a:pP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151B15"/>
                </a:solidFill>
                <a:effectLst>
                  <a:outerShdw blurRad="38100" dist="38100" dir="2700000" algn="tl">
                    <a:srgbClr val="C0C0C0"/>
                  </a:outerShdw>
                </a:effectLst>
                <a:latin typeface="楷体_GB2312" pitchFamily="49" charset="-122"/>
                <a:ea typeface="楷体_GB2312" pitchFamily="49" charset="-122"/>
              </a:rPr>
              <a:t>1</a:t>
            </a: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）内核支持线程</a:t>
            </a:r>
            <a:r>
              <a:rPr lang="en-US" altLang="zh-CN" sz="3200" b="1">
                <a:solidFill>
                  <a:srgbClr val="151B15"/>
                </a:solidFill>
                <a:effectLst>
                  <a:outerShdw blurRad="38100" dist="38100" dir="2700000" algn="tl">
                    <a:srgbClr val="C0C0C0"/>
                  </a:outerShdw>
                </a:effectLst>
                <a:latin typeface="楷体_GB2312" pitchFamily="49" charset="-122"/>
                <a:ea typeface="楷体_GB2312" pitchFamily="49" charset="-122"/>
              </a:rPr>
              <a:t>(</a:t>
            </a: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轻便进程</a:t>
            </a:r>
            <a:r>
              <a:rPr lang="en-US" altLang="zh-CN" sz="3200" b="1">
                <a:solidFill>
                  <a:srgbClr val="151B15"/>
                </a:solidFill>
                <a:effectLst>
                  <a:outerShdw blurRad="38100" dist="38100" dir="2700000" algn="tl">
                    <a:srgbClr val="C0C0C0"/>
                  </a:outerShdw>
                </a:effectLst>
                <a:latin typeface="楷体_GB2312" pitchFamily="49" charset="-122"/>
                <a:ea typeface="楷体_GB2312" pitchFamily="49" charset="-122"/>
              </a:rPr>
              <a:t>)</a:t>
            </a: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：无论用户进程中的线程或系统进程中的线程，它的创建、撤消和切换都由内核实现。</a:t>
            </a:r>
          </a:p>
          <a:p>
            <a:pPr>
              <a:lnSpc>
                <a:spcPct val="130000"/>
              </a:lnSpc>
              <a:spcBef>
                <a:spcPct val="0"/>
              </a:spcBef>
            </a:pP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rPr>
              <a:t>在内核中保留了一张线程控制块，内核根据该控制块而感知该线程的存在并对线程进行控制。</a:t>
            </a:r>
          </a:p>
          <a:p>
            <a:pPr>
              <a:lnSpc>
                <a:spcPct val="130000"/>
              </a:lnSpc>
              <a:spcBef>
                <a:spcPct val="0"/>
              </a:spcBef>
            </a:pP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151B15"/>
                </a:solidFill>
                <a:effectLst>
                  <a:outerShdw blurRad="38100" dist="38100" dir="2700000" algn="tl">
                    <a:srgbClr val="C0C0C0"/>
                  </a:outerShdw>
                </a:effectLst>
                <a:latin typeface="楷体_GB2312" pitchFamily="49" charset="-122"/>
                <a:ea typeface="楷体_GB2312" pitchFamily="49" charset="-122"/>
              </a:rPr>
              <a:t>2</a:t>
            </a: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）用户级线程：用户级线程仅存在于用户级中，它的创建、撤消和切换都与内核无关。</a:t>
            </a:r>
          </a:p>
          <a:p>
            <a:pPr>
              <a:lnSpc>
                <a:spcPct val="130000"/>
              </a:lnSpc>
              <a:spcBef>
                <a:spcPct val="0"/>
              </a:spcBef>
            </a:pPr>
            <a:r>
              <a:rPr lang="zh-CN" altLang="en-US" sz="3200" b="1">
                <a:solidFill>
                  <a:srgbClr val="151B15"/>
                </a:solidFill>
                <a:effectLst>
                  <a:outerShdw blurRad="38100" dist="38100" dir="2700000" algn="tl">
                    <a:srgbClr val="C0C0C0"/>
                  </a:outerShdw>
                </a:effectLst>
                <a:latin typeface="楷体_GB2312" pitchFamily="49" charset="-122"/>
                <a:ea typeface="楷体_GB2312" pitchFamily="49" charset="-122"/>
              </a:rPr>
              <a:t>          内核无法感知线程的存在</a:t>
            </a:r>
          </a:p>
        </p:txBody>
      </p:sp>
    </p:spTree>
    <p:extLst>
      <p:ext uri="{BB962C8B-B14F-4D97-AF65-F5344CB8AC3E}">
        <p14:creationId xmlns:p14="http://schemas.microsoft.com/office/powerpoint/2010/main" val="109687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5EFE4EEC-C74F-D846-BB3F-FD5D57C1895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15CB5FA-BF77-A946-B48E-C12302B6B9CD}" type="slidenum">
              <a:rPr lang="en-US" altLang="zh-CN" sz="1200"/>
              <a:pPr/>
              <a:t>12</a:t>
            </a:fld>
            <a:endParaRPr lang="en-US" altLang="zh-CN" sz="1200"/>
          </a:p>
        </p:txBody>
      </p:sp>
      <p:sp>
        <p:nvSpPr>
          <p:cNvPr id="164867" name="Rectangle 2">
            <a:extLst>
              <a:ext uri="{FF2B5EF4-FFF2-40B4-BE49-F238E27FC236}">
                <a16:creationId xmlns:a16="http://schemas.microsoft.com/office/drawing/2014/main" id="{32BCACF5-6A33-454F-AE32-795E307D2504}"/>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79446C46-D1FA-6546-9E57-F94458A5FCE6}"/>
              </a:ext>
            </a:extLst>
          </p:cNvPr>
          <p:cNvSpPr>
            <a:spLocks noGrp="1" noChangeArrowheads="1"/>
          </p:cNvSpPr>
          <p:nvPr>
            <p:ph type="body" idx="1"/>
          </p:nvPr>
        </p:nvSpPr>
        <p:spPr/>
        <p:txBody>
          <a:bodyPr/>
          <a:lstStyle/>
          <a:p>
            <a:pPr>
              <a:spcBef>
                <a:spcPct val="50000"/>
              </a:spcBef>
            </a:pPr>
            <a:r>
              <a:rPr lang="en-US" altLang="zh-CN" sz="4000" b="1">
                <a:solidFill>
                  <a:srgbClr val="FF3300"/>
                </a:solidFill>
                <a:effectLst>
                  <a:outerShdw blurRad="38100" dist="38100" dir="2700000" algn="tl">
                    <a:srgbClr val="C0C0C0"/>
                  </a:outerShdw>
                </a:effectLst>
                <a:latin typeface="Arial Narrow" panose="020B0604020202020204" pitchFamily="34" charset="0"/>
              </a:rPr>
              <a:t>1</a:t>
            </a:r>
            <a:r>
              <a:rPr lang="zh-CN" altLang="en-US" sz="4000" b="1">
                <a:solidFill>
                  <a:srgbClr val="FF3300"/>
                </a:solidFill>
                <a:effectLst>
                  <a:outerShdw blurRad="38100" dist="38100" dir="2700000" algn="tl">
                    <a:srgbClr val="C0C0C0"/>
                  </a:outerShdw>
                </a:effectLst>
                <a:latin typeface="Arial Narrow" panose="020B0604020202020204" pitchFamily="34" charset="0"/>
              </a:rPr>
              <a:t>、动态性</a:t>
            </a:r>
            <a:r>
              <a:rPr lang="zh-CN" altLang="en-US" sz="2400" b="1">
                <a:solidFill>
                  <a:srgbClr val="3333FF"/>
                </a:solidFill>
                <a:latin typeface="Arial Narrow" panose="020B0604020202020204" pitchFamily="34" charset="0"/>
              </a:rPr>
              <a:t>是进程最基本的特性。表现在：“由创建而产生，由调度而执行，因得不到资源而暂停执行，由撤消面消亡“。进程具有生命期。</a:t>
            </a:r>
          </a:p>
          <a:p>
            <a:pPr>
              <a:spcBef>
                <a:spcPct val="50000"/>
              </a:spcBef>
            </a:pPr>
            <a:r>
              <a:rPr lang="en-US" altLang="zh-CN" sz="4000" b="1">
                <a:solidFill>
                  <a:srgbClr val="FF3300"/>
                </a:solidFill>
                <a:effectLst>
                  <a:outerShdw blurRad="38100" dist="38100" dir="2700000" algn="tl">
                    <a:srgbClr val="C0C0C0"/>
                  </a:outerShdw>
                </a:effectLst>
                <a:latin typeface="Arial Narrow" panose="020B0604020202020204" pitchFamily="34" charset="0"/>
              </a:rPr>
              <a:t>2</a:t>
            </a:r>
            <a:r>
              <a:rPr lang="zh-CN" altLang="en-US" sz="4000" b="1">
                <a:solidFill>
                  <a:srgbClr val="FF3300"/>
                </a:solidFill>
                <a:effectLst>
                  <a:outerShdw blurRad="38100" dist="38100" dir="2700000" algn="tl">
                    <a:srgbClr val="C0C0C0"/>
                  </a:outerShdw>
                </a:effectLst>
                <a:latin typeface="Arial Narrow" panose="020B0604020202020204" pitchFamily="34" charset="0"/>
              </a:rPr>
              <a:t>、并发性</a:t>
            </a:r>
            <a:r>
              <a:rPr lang="zh-CN" altLang="en-US" sz="2400" b="1">
                <a:solidFill>
                  <a:srgbClr val="3333FF"/>
                </a:solidFill>
                <a:latin typeface="Arial Narrow" panose="020B0604020202020204" pitchFamily="34" charset="0"/>
              </a:rPr>
              <a:t>是指多个进程实体，同存于内存中，能在一段时间内同时运行。</a:t>
            </a:r>
            <a:r>
              <a:rPr lang="zh-CN" altLang="en-US" sz="2400" b="1">
                <a:solidFill>
                  <a:srgbClr val="CC3399"/>
                </a:solidFill>
                <a:latin typeface="Arial Narrow" panose="020B0604020202020204" pitchFamily="34" charset="0"/>
              </a:rPr>
              <a:t>并发性是进征的重要特征</a:t>
            </a:r>
            <a:r>
              <a:rPr lang="zh-CN" altLang="en-US" sz="2400" b="1">
                <a:solidFill>
                  <a:srgbClr val="3333FF"/>
                </a:solidFill>
                <a:latin typeface="Arial Narrow" panose="020B0604020202020204" pitchFamily="34" charset="0"/>
              </a:rPr>
              <a:t>，同时也成为</a:t>
            </a:r>
            <a:r>
              <a:rPr lang="en-US" altLang="zh-CN" sz="2400" b="1">
                <a:solidFill>
                  <a:srgbClr val="3333FF"/>
                </a:solidFill>
                <a:latin typeface="Arial Narrow" panose="020B0604020202020204" pitchFamily="34" charset="0"/>
              </a:rPr>
              <a:t>OS</a:t>
            </a:r>
            <a:r>
              <a:rPr lang="zh-CN" altLang="en-US" sz="2400" b="1">
                <a:solidFill>
                  <a:srgbClr val="3333FF"/>
                </a:solidFill>
                <a:latin typeface="Arial Narrow" panose="020B0604020202020204" pitchFamily="34" charset="0"/>
              </a:rPr>
              <a:t>的重要特征。引入进程的目的是让程序以够并发执行，而程序本身并不能并发执行。</a:t>
            </a:r>
          </a:p>
          <a:p>
            <a:pPr>
              <a:spcBef>
                <a:spcPct val="50000"/>
              </a:spcBef>
            </a:pPr>
            <a:r>
              <a:rPr lang="en-US" altLang="zh-CN" sz="2400" b="1">
                <a:solidFill>
                  <a:srgbClr val="3333FF"/>
                </a:solidFill>
                <a:latin typeface="Arial Narrow" panose="020B0604020202020204" pitchFamily="34" charset="0"/>
              </a:rPr>
              <a:t>3</a:t>
            </a:r>
            <a:r>
              <a:rPr lang="zh-CN" altLang="en-US" sz="2400" b="1">
                <a:solidFill>
                  <a:srgbClr val="3333FF"/>
                </a:solidFill>
                <a:latin typeface="Arial Narrow" panose="020B0604020202020204" pitchFamily="34" charset="0"/>
              </a:rPr>
              <a:t>、</a:t>
            </a:r>
            <a:r>
              <a:rPr lang="zh-CN" altLang="en-US" sz="4000" b="1">
                <a:solidFill>
                  <a:srgbClr val="FF3300"/>
                </a:solidFill>
                <a:latin typeface="Arial Narrow" panose="020B0604020202020204" pitchFamily="34" charset="0"/>
              </a:rPr>
              <a:t>独立性</a:t>
            </a:r>
            <a:r>
              <a:rPr lang="zh-CN" altLang="en-US" sz="2400" b="1">
                <a:solidFill>
                  <a:srgbClr val="3333FF"/>
                </a:solidFill>
                <a:latin typeface="Arial Narrow" panose="020B0604020202020204" pitchFamily="34" charset="0"/>
              </a:rPr>
              <a:t>是指进程实体是一个独立运行的基本单位，同时也是系统中独立获得资源和独立调度的基本单位。</a:t>
            </a:r>
            <a:endParaRPr lang="zh-CN" altLang="en-US" sz="2400">
              <a:solidFill>
                <a:schemeClr val="hlink"/>
              </a:solidFill>
              <a:latin typeface="Arial Narrow" panose="020B0604020202020204" pitchFamily="34" charset="0"/>
            </a:endParaRPr>
          </a:p>
          <a:p>
            <a:pPr>
              <a:spcBef>
                <a:spcPct val="50000"/>
              </a:spcBef>
            </a:pPr>
            <a:r>
              <a:rPr lang="en-US" altLang="zh-CN" sz="2400" b="1">
                <a:solidFill>
                  <a:srgbClr val="3333FF"/>
                </a:solidFill>
                <a:latin typeface="Arial Narrow" panose="020B0604020202020204" pitchFamily="34" charset="0"/>
              </a:rPr>
              <a:t>4</a:t>
            </a:r>
            <a:r>
              <a:rPr lang="zh-CN" altLang="en-US" sz="2400" b="1">
                <a:solidFill>
                  <a:srgbClr val="3333FF"/>
                </a:solidFill>
                <a:latin typeface="Arial Narrow" panose="020B0604020202020204" pitchFamily="34" charset="0"/>
              </a:rPr>
              <a:t>、</a:t>
            </a:r>
            <a:r>
              <a:rPr lang="zh-CN" altLang="en-US" sz="4000" b="1">
                <a:solidFill>
                  <a:srgbClr val="FF3300"/>
                </a:solidFill>
                <a:effectLst>
                  <a:outerShdw blurRad="38100" dist="38100" dir="2700000" algn="tl">
                    <a:srgbClr val="C0C0C0"/>
                  </a:outerShdw>
                </a:effectLst>
                <a:latin typeface="Arial Narrow" panose="020B0604020202020204" pitchFamily="34" charset="0"/>
              </a:rPr>
              <a:t>异步性</a:t>
            </a:r>
            <a:r>
              <a:rPr lang="zh-CN" altLang="en-US" sz="2400" b="1">
                <a:solidFill>
                  <a:srgbClr val="3333FF"/>
                </a:solidFill>
                <a:latin typeface="Arial Narrow" panose="020B0604020202020204" pitchFamily="34" charset="0"/>
              </a:rPr>
              <a:t>这是指进程按各自独立的、不可预知的速度向前推进。</a:t>
            </a:r>
            <a:endParaRPr lang="zh-CN" altLang="en-US" sz="2400">
              <a:solidFill>
                <a:schemeClr val="hlink"/>
              </a:solidFill>
              <a:latin typeface="Arial Narrow" panose="020B0604020202020204" pitchFamily="34" charset="0"/>
            </a:endParaRPr>
          </a:p>
          <a:p>
            <a:pPr>
              <a:spcBef>
                <a:spcPct val="50000"/>
              </a:spcBef>
            </a:pPr>
            <a:endParaRPr lang="zh-CN" altLang="en-US" sz="2400" b="1">
              <a:solidFill>
                <a:srgbClr val="3333FF"/>
              </a:solidFill>
              <a:latin typeface="Arial Narrow" panose="020B0604020202020204" pitchFamily="34" charset="0"/>
            </a:endParaRPr>
          </a:p>
          <a:p>
            <a:endParaRPr lang="en-US" altLang="zh-CN"/>
          </a:p>
        </p:txBody>
      </p:sp>
    </p:spTree>
    <p:extLst>
      <p:ext uri="{BB962C8B-B14F-4D97-AF65-F5344CB8AC3E}">
        <p14:creationId xmlns:p14="http://schemas.microsoft.com/office/powerpoint/2010/main" val="355376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303BDBA7-E689-6D44-917F-5A94D347DD4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4406EE8-7532-204B-B83C-32991FC8680D}" type="slidenum">
              <a:rPr lang="en-US" altLang="zh-CN" sz="1200"/>
              <a:pPr/>
              <a:t>18</a:t>
            </a:fld>
            <a:endParaRPr lang="en-US" altLang="zh-CN" sz="1200"/>
          </a:p>
        </p:txBody>
      </p:sp>
      <p:sp>
        <p:nvSpPr>
          <p:cNvPr id="165891" name="Rectangle 2">
            <a:extLst>
              <a:ext uri="{FF2B5EF4-FFF2-40B4-BE49-F238E27FC236}">
                <a16:creationId xmlns:a16="http://schemas.microsoft.com/office/drawing/2014/main" id="{1CD78146-986E-1A4A-909A-4B041A2A5B5F}"/>
              </a:ext>
            </a:extLst>
          </p:cNvPr>
          <p:cNvSpPr>
            <a:spLocks noGrp="1" noRot="1" noChangeAspect="1" noChangeArrowheads="1" noTextEdit="1"/>
          </p:cNvSpPr>
          <p:nvPr>
            <p:ph type="sldImg"/>
          </p:nvPr>
        </p:nvSpPr>
        <p:spPr>
          <a:ln/>
        </p:spPr>
      </p:sp>
      <p:sp>
        <p:nvSpPr>
          <p:cNvPr id="165892" name="Rectangle 3">
            <a:extLst>
              <a:ext uri="{FF2B5EF4-FFF2-40B4-BE49-F238E27FC236}">
                <a16:creationId xmlns:a16="http://schemas.microsoft.com/office/drawing/2014/main" id="{579463F6-7E51-9A41-B9D4-F5939148E77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nSpc>
                <a:spcPct val="110000"/>
              </a:lnSpc>
            </a:pPr>
            <a:r>
              <a:rPr lang="zh-CN" altLang="en-US" sz="1400" b="1">
                <a:solidFill>
                  <a:srgbClr val="000000"/>
                </a:solidFill>
                <a:latin typeface="楷体_GB2312" pitchFamily="49" charset="-122"/>
                <a:ea typeface="楷体_GB2312" pitchFamily="49" charset="-122"/>
              </a:rPr>
              <a:t>引入挂起状态的理由：</a:t>
            </a:r>
          </a:p>
          <a:p>
            <a:pPr>
              <a:lnSpc>
                <a:spcPct val="110000"/>
              </a:lnSpc>
            </a:pPr>
            <a:endParaRPr lang="zh-CN" altLang="en-US" sz="1400" b="1">
              <a:solidFill>
                <a:srgbClr val="000000"/>
              </a:solidFill>
              <a:latin typeface="楷体_GB2312" pitchFamily="49" charset="-122"/>
              <a:ea typeface="楷体_GB2312" pitchFamily="49" charset="-122"/>
            </a:endParaRPr>
          </a:p>
          <a:p>
            <a:pPr>
              <a:lnSpc>
                <a:spcPct val="110000"/>
              </a:lnSpc>
              <a:buClr>
                <a:srgbClr val="FF3300"/>
              </a:buClr>
              <a:buSzPct val="180000"/>
              <a:buFont typeface="Wingdings" pitchFamily="2" charset="2"/>
              <a:buNone/>
            </a:pPr>
            <a:r>
              <a:rPr lang="zh-CN" altLang="en-US" sz="1400" b="1">
                <a:solidFill>
                  <a:srgbClr val="000000"/>
                </a:solidFill>
                <a:latin typeface="楷体_GB2312" pitchFamily="49" charset="-122"/>
                <a:ea typeface="楷体_GB2312" pitchFamily="49" charset="-122"/>
              </a:rPr>
              <a:t>终端用户的需要：用户可能希望挂起一个程序的执行，以便研究其执行情况或进行修改。</a:t>
            </a:r>
          </a:p>
          <a:p>
            <a:pPr>
              <a:lnSpc>
                <a:spcPct val="110000"/>
              </a:lnSpc>
              <a:buClr>
                <a:srgbClr val="FF3300"/>
              </a:buClr>
              <a:buSzPct val="180000"/>
              <a:buFont typeface="Wingdings" pitchFamily="2" charset="2"/>
              <a:buNone/>
            </a:pPr>
            <a:r>
              <a:rPr lang="zh-CN" altLang="en-US" sz="1400" b="1">
                <a:solidFill>
                  <a:srgbClr val="000000"/>
                </a:solidFill>
                <a:latin typeface="楷体_GB2312" pitchFamily="49" charset="-122"/>
                <a:ea typeface="楷体_GB2312" pitchFamily="49" charset="-122"/>
              </a:rPr>
              <a:t>父进程的需求：父进程希望检查或修改子进程，或希望协调各子进程间的活动。</a:t>
            </a:r>
          </a:p>
          <a:p>
            <a:pPr>
              <a:lnSpc>
                <a:spcPct val="110000"/>
              </a:lnSpc>
              <a:buClr>
                <a:srgbClr val="FF3300"/>
              </a:buClr>
              <a:buSzPct val="180000"/>
              <a:buFont typeface="Wingdings" pitchFamily="2" charset="2"/>
              <a:buNone/>
            </a:pPr>
            <a:r>
              <a:rPr lang="en-US" altLang="zh-CN" sz="1400" b="1">
                <a:solidFill>
                  <a:srgbClr val="000000"/>
                </a:solidFill>
                <a:latin typeface="楷体_GB2312" pitchFamily="49" charset="-122"/>
                <a:ea typeface="楷体_GB2312" pitchFamily="49" charset="-122"/>
              </a:rPr>
              <a:t>OS</a:t>
            </a:r>
            <a:r>
              <a:rPr lang="zh-CN" altLang="en-US" sz="1400" b="1">
                <a:solidFill>
                  <a:srgbClr val="000000"/>
                </a:solidFill>
                <a:latin typeface="楷体_GB2312" pitchFamily="49" charset="-122"/>
                <a:ea typeface="楷体_GB2312" pitchFamily="49" charset="-122"/>
              </a:rPr>
              <a:t>的需要：</a:t>
            </a:r>
            <a:r>
              <a:rPr lang="en-US" altLang="zh-CN" sz="1400" b="1">
                <a:solidFill>
                  <a:srgbClr val="000000"/>
                </a:solidFill>
                <a:latin typeface="楷体_GB2312" pitchFamily="49" charset="-122"/>
                <a:ea typeface="楷体_GB2312" pitchFamily="49" charset="-122"/>
              </a:rPr>
              <a:t>OS</a:t>
            </a:r>
            <a:r>
              <a:rPr lang="zh-CN" altLang="en-US" sz="1400" b="1">
                <a:solidFill>
                  <a:srgbClr val="000000"/>
                </a:solidFill>
                <a:latin typeface="楷体_GB2312" pitchFamily="49" charset="-122"/>
                <a:ea typeface="楷体_GB2312" pitchFamily="49" charset="-122"/>
              </a:rPr>
              <a:t>要挂起门某些进程，检查运行中资源的使用情况及进行记帐。</a:t>
            </a:r>
          </a:p>
          <a:p>
            <a:pPr>
              <a:lnSpc>
                <a:spcPct val="110000"/>
              </a:lnSpc>
              <a:buClr>
                <a:srgbClr val="FF3300"/>
              </a:buClr>
              <a:buSzPct val="180000"/>
              <a:buFont typeface="Wingdings" pitchFamily="2" charset="2"/>
              <a:buNone/>
            </a:pPr>
            <a:r>
              <a:rPr lang="zh-CN" altLang="en-US" sz="1400" b="1">
                <a:solidFill>
                  <a:srgbClr val="000000"/>
                </a:solidFill>
                <a:latin typeface="楷体_GB2312" pitchFamily="49" charset="-122"/>
                <a:ea typeface="楷体_GB2312" pitchFamily="49" charset="-122"/>
              </a:rPr>
              <a:t>对换的需要：释放足够的内存空间，以调入并执行处于就绪状态的进程。</a:t>
            </a:r>
          </a:p>
          <a:p>
            <a:pPr>
              <a:lnSpc>
                <a:spcPct val="110000"/>
              </a:lnSpc>
              <a:buClr>
                <a:srgbClr val="FF3300"/>
              </a:buClr>
              <a:buSzPct val="180000"/>
              <a:buFont typeface="Wingdings" pitchFamily="2" charset="2"/>
              <a:buNone/>
            </a:pPr>
            <a:r>
              <a:rPr lang="zh-CN" altLang="en-US" sz="1400" b="1">
                <a:solidFill>
                  <a:srgbClr val="000000"/>
                </a:solidFill>
                <a:latin typeface="楷体_GB2312" pitchFamily="49" charset="-122"/>
                <a:ea typeface="楷体_GB2312" pitchFamily="49" charset="-122"/>
              </a:rPr>
              <a:t>负荷调节的需要：实时系统挂起一些不重要或不紧迫进程，以保证系统正常运行</a:t>
            </a:r>
          </a:p>
        </p:txBody>
      </p:sp>
    </p:spTree>
    <p:extLst>
      <p:ext uri="{BB962C8B-B14F-4D97-AF65-F5344CB8AC3E}">
        <p14:creationId xmlns:p14="http://schemas.microsoft.com/office/powerpoint/2010/main" val="1562493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75906F86-50CC-9649-B909-DB6A8CBCF26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F044D9F-DE86-FD41-B999-9833CF5C5E9D}" type="slidenum">
              <a:rPr lang="en-US" altLang="zh-CN" sz="1200"/>
              <a:pPr/>
              <a:t>24</a:t>
            </a:fld>
            <a:endParaRPr lang="en-US" altLang="zh-CN" sz="1200"/>
          </a:p>
        </p:txBody>
      </p:sp>
      <p:sp>
        <p:nvSpPr>
          <p:cNvPr id="166915" name="Rectangle 2">
            <a:extLst>
              <a:ext uri="{FF2B5EF4-FFF2-40B4-BE49-F238E27FC236}">
                <a16:creationId xmlns:a16="http://schemas.microsoft.com/office/drawing/2014/main" id="{9E62F90E-12F1-4D40-927B-9D59E37C1F15}"/>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F5E9DBF4-2F76-1B43-8938-A23257FE04A4}"/>
              </a:ext>
            </a:extLst>
          </p:cNvPr>
          <p:cNvSpPr>
            <a:spLocks noGrp="1" noChangeArrowheads="1"/>
          </p:cNvSpPr>
          <p:nvPr>
            <p:ph type="body" idx="1"/>
          </p:nvPr>
        </p:nvSpPr>
        <p:spPr/>
        <p:txBody>
          <a:bodyPr/>
          <a:lstStyle/>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1</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）进程的标识信息： 外部标识和内部标识</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2</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）处理机状态信息：由处理机各种寄存器中的内容组成。</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通用寄存器、指令计数器、</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PSW</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和用户栈指针</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3</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）进程的调度信息：与进程调度和进程对换有关的信息。</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进程状态、进程优先级、进程调度信息和事件</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a:t>
            </a:r>
            <a:r>
              <a:rPr lang="en-US" altLang="zh-CN" sz="3200" b="1">
                <a:solidFill>
                  <a:srgbClr val="000000"/>
                </a:solidFill>
                <a:effectLst>
                  <a:outerShdw blurRad="38100" dist="38100" dir="2700000" algn="tl">
                    <a:srgbClr val="C0C0C0"/>
                  </a:outerShdw>
                </a:effectLst>
                <a:latin typeface="楷体_GB2312" pitchFamily="49" charset="-122"/>
                <a:ea typeface="楷体_GB2312" pitchFamily="49" charset="-122"/>
              </a:rPr>
              <a:t>4</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）进程的控制信息：程序和数据的地址、进程同步和通信</a:t>
            </a:r>
          </a:p>
          <a:p>
            <a:pPr>
              <a:spcBef>
                <a:spcPct val="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机制、资源清单和链接指针</a:t>
            </a:r>
          </a:p>
          <a:p>
            <a:endParaRPr lang="en-US" altLang="zh-CN"/>
          </a:p>
        </p:txBody>
      </p:sp>
    </p:spTree>
    <p:extLst>
      <p:ext uri="{BB962C8B-B14F-4D97-AF65-F5344CB8AC3E}">
        <p14:creationId xmlns:p14="http://schemas.microsoft.com/office/powerpoint/2010/main" val="2176954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05283146-D5BB-7541-A207-C21B6FA3289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FD2E32B-01C3-9D46-AAB1-8D6FF524D8AB}" type="slidenum">
              <a:rPr lang="en-US" altLang="zh-CN" sz="1200"/>
              <a:pPr/>
              <a:t>25</a:t>
            </a:fld>
            <a:endParaRPr lang="en-US" altLang="zh-CN" sz="1200"/>
          </a:p>
        </p:txBody>
      </p:sp>
      <p:sp>
        <p:nvSpPr>
          <p:cNvPr id="167939" name="Rectangle 2">
            <a:extLst>
              <a:ext uri="{FF2B5EF4-FFF2-40B4-BE49-F238E27FC236}">
                <a16:creationId xmlns:a16="http://schemas.microsoft.com/office/drawing/2014/main" id="{21AF2F62-5ADC-5649-8631-0C57CD42A160}"/>
              </a:ext>
            </a:extLst>
          </p:cNvPr>
          <p:cNvSpPr>
            <a:spLocks noGrp="1" noRot="1" noChangeAspect="1" noChangeArrowheads="1" noTextEdit="1"/>
          </p:cNvSpPr>
          <p:nvPr>
            <p:ph type="sldImg"/>
          </p:nvPr>
        </p:nvSpPr>
        <p:spPr>
          <a:ln/>
        </p:spPr>
      </p:sp>
      <p:sp>
        <p:nvSpPr>
          <p:cNvPr id="167940" name="Rectangle 3">
            <a:extLst>
              <a:ext uri="{FF2B5EF4-FFF2-40B4-BE49-F238E27FC236}">
                <a16:creationId xmlns:a16="http://schemas.microsoft.com/office/drawing/2014/main" id="{BC6AD3D5-97BF-244E-9848-497AAF0C065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spcBef>
                <a:spcPct val="50000"/>
              </a:spcBef>
            </a:pPr>
            <a:r>
              <a:rPr lang="zh-CN" altLang="en-US" sz="3200" b="1">
                <a:solidFill>
                  <a:srgbClr val="FF0066"/>
                </a:solidFill>
                <a:latin typeface="楷体_GB2312" pitchFamily="49" charset="-122"/>
                <a:ea typeface="楷体_GB2312" pitchFamily="49" charset="-122"/>
              </a:rPr>
              <a:t>（</a:t>
            </a:r>
            <a:r>
              <a:rPr lang="en-US" altLang="zh-CN" sz="3200" b="1">
                <a:solidFill>
                  <a:srgbClr val="FF0066"/>
                </a:solidFill>
                <a:latin typeface="楷体_GB2312" pitchFamily="49" charset="-122"/>
                <a:ea typeface="楷体_GB2312" pitchFamily="49" charset="-122"/>
              </a:rPr>
              <a:t>1</a:t>
            </a:r>
            <a:r>
              <a:rPr lang="zh-CN" altLang="en-US" sz="3200" b="1">
                <a:solidFill>
                  <a:srgbClr val="FF0066"/>
                </a:solidFill>
                <a:latin typeface="楷体_GB2312" pitchFamily="49" charset="-122"/>
                <a:ea typeface="楷体_GB2312" pitchFamily="49" charset="-122"/>
              </a:rPr>
              <a:t>）链接方式</a:t>
            </a:r>
          </a:p>
          <a:p>
            <a:pPr>
              <a:spcBef>
                <a:spcPct val="50000"/>
              </a:spcBef>
            </a:pPr>
            <a:r>
              <a:rPr lang="zh-CN" altLang="en-US" sz="3200" b="1">
                <a:solidFill>
                  <a:srgbClr val="FF0066"/>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rPr>
              <a:t>把具有相同状态的所有进程的</a:t>
            </a:r>
            <a:r>
              <a:rPr lang="en-US" altLang="zh-CN" sz="3200" b="1">
                <a:solidFill>
                  <a:srgbClr val="000000"/>
                </a:solidFill>
                <a:latin typeface="楷体_GB2312" pitchFamily="49" charset="-122"/>
                <a:ea typeface="楷体_GB2312" pitchFamily="49" charset="-122"/>
              </a:rPr>
              <a:t>PCB</a:t>
            </a:r>
            <a:r>
              <a:rPr lang="zh-CN" altLang="en-US" sz="3200" b="1">
                <a:solidFill>
                  <a:srgbClr val="000000"/>
                </a:solidFill>
                <a:latin typeface="楷体_GB2312" pitchFamily="49" charset="-122"/>
                <a:ea typeface="楷体_GB2312" pitchFamily="49" charset="-122"/>
              </a:rPr>
              <a:t>，用其中的链接字链接成一个或多个队列。</a:t>
            </a:r>
          </a:p>
          <a:p>
            <a:pPr>
              <a:spcBef>
                <a:spcPct val="50000"/>
              </a:spcBef>
            </a:pPr>
            <a:r>
              <a:rPr lang="zh-CN" altLang="en-US" sz="3200" b="1">
                <a:solidFill>
                  <a:srgbClr val="000000"/>
                </a:solidFill>
                <a:latin typeface="楷体_GB2312" pitchFamily="49" charset="-122"/>
                <a:ea typeface="楷体_GB2312" pitchFamily="49" charset="-122"/>
              </a:rPr>
              <a:t>如：就绪队列、阻塞队列、空白队列等。</a:t>
            </a:r>
          </a:p>
          <a:p>
            <a:pPr hangingPunct="1">
              <a:spcBef>
                <a:spcPct val="50000"/>
              </a:spcBef>
            </a:pPr>
            <a:r>
              <a:rPr lang="zh-CN" altLang="en-US" sz="3200" b="1">
                <a:solidFill>
                  <a:srgbClr val="000000"/>
                </a:solidFill>
                <a:latin typeface="楷体_GB2312" pitchFamily="49" charset="-122"/>
                <a:ea typeface="楷体_GB2312" pitchFamily="49" charset="-122"/>
              </a:rPr>
              <a:t>     就绪队列按优先权高底排列，优先权高的进程的</a:t>
            </a:r>
            <a:r>
              <a:rPr lang="en-US" altLang="zh-CN" sz="3200" b="1">
                <a:solidFill>
                  <a:srgbClr val="000000"/>
                </a:solidFill>
                <a:latin typeface="楷体_GB2312" pitchFamily="49" charset="-122"/>
                <a:ea typeface="楷体_GB2312" pitchFamily="49" charset="-122"/>
              </a:rPr>
              <a:t>PCB</a:t>
            </a:r>
            <a:r>
              <a:rPr lang="zh-CN" altLang="en-US" sz="3200" b="1">
                <a:solidFill>
                  <a:srgbClr val="000000"/>
                </a:solidFill>
                <a:latin typeface="楷体_GB2312" pitchFamily="49" charset="-122"/>
                <a:ea typeface="楷体_GB2312" pitchFamily="49" charset="-122"/>
              </a:rPr>
              <a:t>的排前面。</a:t>
            </a:r>
          </a:p>
          <a:p>
            <a:pPr>
              <a:spcBef>
                <a:spcPct val="50000"/>
              </a:spcBef>
            </a:pPr>
            <a:r>
              <a:rPr lang="zh-CN" altLang="en-US" sz="3200" b="1">
                <a:solidFill>
                  <a:srgbClr val="000000"/>
                </a:solidFill>
                <a:latin typeface="楷体_GB2312" pitchFamily="49" charset="-122"/>
                <a:ea typeface="楷体_GB2312" pitchFamily="49" charset="-122"/>
              </a:rPr>
              <a:t>     阻塞队列按阻塞原因排列（等待</a:t>
            </a:r>
            <a:r>
              <a:rPr lang="en-US" altLang="zh-CN" sz="3200" b="1">
                <a:solidFill>
                  <a:srgbClr val="000000"/>
                </a:solidFill>
                <a:latin typeface="楷体_GB2312" pitchFamily="49" charset="-122"/>
                <a:ea typeface="楷体_GB2312" pitchFamily="49" charset="-122"/>
              </a:rPr>
              <a:t>I/O</a:t>
            </a:r>
            <a:r>
              <a:rPr lang="zh-CN" altLang="en-US" sz="3200" b="1">
                <a:solidFill>
                  <a:srgbClr val="000000"/>
                </a:solidFill>
                <a:latin typeface="楷体_GB2312" pitchFamily="49" charset="-122"/>
                <a:ea typeface="楷体_GB2312" pitchFamily="49" charset="-122"/>
              </a:rPr>
              <a:t>、等待分配内存等）</a:t>
            </a:r>
          </a:p>
          <a:p>
            <a:endParaRPr lang="en-US" altLang="zh-CN"/>
          </a:p>
        </p:txBody>
      </p:sp>
    </p:spTree>
    <p:extLst>
      <p:ext uri="{BB962C8B-B14F-4D97-AF65-F5344CB8AC3E}">
        <p14:creationId xmlns:p14="http://schemas.microsoft.com/office/powerpoint/2010/main" val="354111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5E397614-5371-9647-8DEF-511A6BE0103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09B98F0-C89D-E842-A734-A326C77982B8}" type="slidenum">
              <a:rPr lang="en-US" altLang="zh-CN" sz="1200"/>
              <a:pPr/>
              <a:t>26</a:t>
            </a:fld>
            <a:endParaRPr lang="en-US" altLang="zh-CN" sz="1200"/>
          </a:p>
        </p:txBody>
      </p:sp>
      <p:sp>
        <p:nvSpPr>
          <p:cNvPr id="168963" name="Rectangle 2">
            <a:extLst>
              <a:ext uri="{FF2B5EF4-FFF2-40B4-BE49-F238E27FC236}">
                <a16:creationId xmlns:a16="http://schemas.microsoft.com/office/drawing/2014/main" id="{53550BFD-6331-334A-ADE9-066F217D4E38}"/>
              </a:ext>
            </a:extLst>
          </p:cNvPr>
          <p:cNvSpPr>
            <a:spLocks noGrp="1" noRot="1" noChangeAspect="1" noChangeArrowheads="1" noTextEdit="1"/>
          </p:cNvSpPr>
          <p:nvPr>
            <p:ph type="sldImg"/>
          </p:nvPr>
        </p:nvSpPr>
        <p:spPr>
          <a:ln/>
        </p:spPr>
      </p:sp>
      <p:sp>
        <p:nvSpPr>
          <p:cNvPr id="337923" name="Rectangle 3">
            <a:extLst>
              <a:ext uri="{FF2B5EF4-FFF2-40B4-BE49-F238E27FC236}">
                <a16:creationId xmlns:a16="http://schemas.microsoft.com/office/drawing/2014/main" id="{42993779-97D6-8C46-85E8-85BF803319F0}"/>
              </a:ext>
            </a:extLst>
          </p:cNvPr>
          <p:cNvSpPr>
            <a:spLocks noGrp="1" noChangeArrowheads="1"/>
          </p:cNvSpPr>
          <p:nvPr>
            <p:ph type="body" idx="1"/>
          </p:nvPr>
        </p:nvSpPr>
        <p:spPr/>
        <p:txBody>
          <a:bodyPr/>
          <a:lstStyle/>
          <a:p>
            <a:pPr>
              <a:spcBef>
                <a:spcPct val="50000"/>
              </a:spcBef>
            </a:pPr>
            <a:r>
              <a:rPr lang="en-US" altLang="zh-CN" sz="3200" b="1">
                <a:solidFill>
                  <a:srgbClr val="FFFFFF"/>
                </a:solidFill>
                <a:effectLst>
                  <a:outerShdw blurRad="38100" dist="38100" dir="2700000" algn="tl">
                    <a:srgbClr val="C0C0C0"/>
                  </a:outerShdw>
                </a:effectLst>
                <a:ea typeface="幼圆" pitchFamily="49" charset="-122"/>
              </a:rPr>
              <a:t>    </a:t>
            </a:r>
            <a:r>
              <a:rPr lang="zh-CN" altLang="en-US" sz="3200" b="1">
                <a:solidFill>
                  <a:srgbClr val="FFFFFF"/>
                </a:solidFill>
                <a:effectLst>
                  <a:outerShdw blurRad="38100" dist="38100" dir="2700000" algn="tl">
                    <a:srgbClr val="C0C0C0"/>
                  </a:outerShdw>
                </a:effectLst>
                <a:ea typeface="幼圆" pitchFamily="49" charset="-122"/>
              </a:rPr>
              <a:t>分别把有着相同状态的进程的</a:t>
            </a:r>
            <a:r>
              <a:rPr lang="en-US" altLang="zh-CN" sz="3200" b="1">
                <a:solidFill>
                  <a:srgbClr val="FFFFFF"/>
                </a:solidFill>
                <a:effectLst>
                  <a:outerShdw blurRad="38100" dist="38100" dir="2700000" algn="tl">
                    <a:srgbClr val="C0C0C0"/>
                  </a:outerShdw>
                </a:effectLst>
                <a:ea typeface="幼圆" pitchFamily="49" charset="-122"/>
              </a:rPr>
              <a:t>PCB</a:t>
            </a:r>
            <a:r>
              <a:rPr lang="zh-CN" altLang="en-US" sz="3200" b="1">
                <a:solidFill>
                  <a:srgbClr val="FFFFFF"/>
                </a:solidFill>
                <a:effectLst>
                  <a:outerShdw blurRad="38100" dist="38100" dir="2700000" algn="tl">
                    <a:srgbClr val="C0C0C0"/>
                  </a:outerShdw>
                </a:effectLst>
                <a:ea typeface="幼圆" pitchFamily="49" charset="-122"/>
              </a:rPr>
              <a:t>组织在同一个表格中，系统根据所有进程的状态，建立几张索引表。 </a:t>
            </a:r>
          </a:p>
          <a:p>
            <a:pPr>
              <a:spcBef>
                <a:spcPct val="50000"/>
              </a:spcBef>
            </a:pPr>
            <a:r>
              <a:rPr lang="zh-CN" altLang="en-US" sz="3200" b="1">
                <a:solidFill>
                  <a:srgbClr val="FFFFFF"/>
                </a:solidFill>
                <a:effectLst>
                  <a:outerShdw blurRad="38100" dist="38100" dir="2700000" algn="tl">
                    <a:srgbClr val="C0C0C0"/>
                  </a:outerShdw>
                </a:effectLst>
                <a:ea typeface="幼圆" pitchFamily="49" charset="-122"/>
              </a:rPr>
              <a:t>     如：就绪索引表、阻塞索引表等。</a:t>
            </a:r>
          </a:p>
          <a:p>
            <a:pPr>
              <a:spcBef>
                <a:spcPct val="50000"/>
              </a:spcBef>
            </a:pPr>
            <a:r>
              <a:rPr lang="zh-CN" altLang="en-US" sz="3200" b="1">
                <a:solidFill>
                  <a:srgbClr val="FFFFFF"/>
                </a:solidFill>
                <a:effectLst>
                  <a:outerShdw blurRad="38100" dist="38100" dir="2700000" algn="tl">
                    <a:srgbClr val="C0C0C0"/>
                  </a:outerShdw>
                </a:effectLst>
                <a:ea typeface="幼圆" pitchFamily="49" charset="-122"/>
              </a:rPr>
              <a:t>     并把各索引表在内存的首地址记录于内存中的一些专用单元中。</a:t>
            </a:r>
          </a:p>
          <a:p>
            <a:endParaRPr lang="en-US" altLang="zh-CN"/>
          </a:p>
        </p:txBody>
      </p:sp>
    </p:spTree>
    <p:extLst>
      <p:ext uri="{BB962C8B-B14F-4D97-AF65-F5344CB8AC3E}">
        <p14:creationId xmlns:p14="http://schemas.microsoft.com/office/powerpoint/2010/main" val="27311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F878AD0F-C1DA-4641-81DA-EF478E2C704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7255591-05BA-8747-AE0A-51CDCB8FDC2B}" type="slidenum">
              <a:rPr lang="en-US" altLang="zh-CN" sz="1200"/>
              <a:pPr/>
              <a:t>32</a:t>
            </a:fld>
            <a:endParaRPr lang="en-US" altLang="zh-CN" sz="1200"/>
          </a:p>
        </p:txBody>
      </p:sp>
      <p:sp>
        <p:nvSpPr>
          <p:cNvPr id="169987" name="Rectangle 2">
            <a:extLst>
              <a:ext uri="{FF2B5EF4-FFF2-40B4-BE49-F238E27FC236}">
                <a16:creationId xmlns:a16="http://schemas.microsoft.com/office/drawing/2014/main" id="{3773B757-20E8-A54A-968A-CE66E70F74F7}"/>
              </a:ext>
            </a:extLst>
          </p:cNvPr>
          <p:cNvSpPr>
            <a:spLocks noGrp="1" noRot="1" noChangeAspect="1" noChangeArrowheads="1" noTextEdit="1"/>
          </p:cNvSpPr>
          <p:nvPr>
            <p:ph type="sldImg"/>
          </p:nvPr>
        </p:nvSpPr>
        <p:spPr>
          <a:ln/>
        </p:spPr>
      </p:sp>
      <p:sp>
        <p:nvSpPr>
          <p:cNvPr id="169988" name="Rectangle 3">
            <a:extLst>
              <a:ext uri="{FF2B5EF4-FFF2-40B4-BE49-F238E27FC236}">
                <a16:creationId xmlns:a16="http://schemas.microsoft.com/office/drawing/2014/main" id="{0293B04F-9AEA-6747-A638-129449552FC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r>
              <a:rPr lang="en-US" altLang="zh-CN" sz="3200" b="1">
                <a:solidFill>
                  <a:srgbClr val="FFFFFF"/>
                </a:solidFill>
                <a:latin typeface="Arial Narrow" panose="020B0604020202020204" pitchFamily="34" charset="0"/>
              </a:rPr>
              <a:t>       </a:t>
            </a:r>
            <a:r>
              <a:rPr lang="zh-CN" altLang="en-US" sz="3200" b="1">
                <a:solidFill>
                  <a:srgbClr val="FFFFFF"/>
                </a:solidFill>
                <a:latin typeface="Arial Narrow" panose="020B0604020202020204" pitchFamily="34" charset="0"/>
              </a:rPr>
              <a:t>为了防止操作系统及关键数据如</a:t>
            </a:r>
            <a:r>
              <a:rPr lang="en-US" altLang="zh-CN" sz="3200" b="1">
                <a:solidFill>
                  <a:srgbClr val="FFFFFF"/>
                </a:solidFill>
                <a:latin typeface="Arial Narrow" panose="020B0604020202020204" pitchFamily="34" charset="0"/>
              </a:rPr>
              <a:t>PCB</a:t>
            </a:r>
            <a:r>
              <a:rPr lang="en-US" altLang="en-US" sz="3200" b="1">
                <a:solidFill>
                  <a:srgbClr val="FFFFFF"/>
                </a:solidFill>
                <a:latin typeface="Arial Narrow" panose="020B0604020202020204" pitchFamily="34" charset="0"/>
              </a:rPr>
              <a:t>等，</a:t>
            </a:r>
            <a:r>
              <a:rPr lang="zh-CN" altLang="en-US" sz="3200" b="1">
                <a:solidFill>
                  <a:srgbClr val="FFFFFF"/>
                </a:solidFill>
                <a:latin typeface="Arial Narrow" panose="020B0604020202020204" pitchFamily="34" charset="0"/>
              </a:rPr>
              <a:t>受到用户程序的破坏：通常将处理机的执行状态分成系统状态和用户状态。</a:t>
            </a:r>
          </a:p>
        </p:txBody>
      </p:sp>
    </p:spTree>
    <p:extLst>
      <p:ext uri="{BB962C8B-B14F-4D97-AF65-F5344CB8AC3E}">
        <p14:creationId xmlns:p14="http://schemas.microsoft.com/office/powerpoint/2010/main" val="1329209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C78268E1-71AF-EC44-A6DB-4363D5833D2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DA1CE3A-FFC2-1C48-BC65-C649EFA847F3}" type="slidenum">
              <a:rPr lang="en-US" altLang="zh-CN" sz="1200"/>
              <a:pPr/>
              <a:t>33</a:t>
            </a:fld>
            <a:endParaRPr lang="en-US" altLang="zh-CN" sz="1200"/>
          </a:p>
        </p:txBody>
      </p:sp>
      <p:sp>
        <p:nvSpPr>
          <p:cNvPr id="171011" name="Rectangle 2">
            <a:extLst>
              <a:ext uri="{FF2B5EF4-FFF2-40B4-BE49-F238E27FC236}">
                <a16:creationId xmlns:a16="http://schemas.microsoft.com/office/drawing/2014/main" id="{0A162603-26BF-0C4E-A530-26D2C2C08553}"/>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204F916B-73D8-BF40-9FF6-95E13B98127A}"/>
              </a:ext>
            </a:extLst>
          </p:cNvPr>
          <p:cNvSpPr>
            <a:spLocks noGrp="1" noChangeArrowheads="1"/>
          </p:cNvSpPr>
          <p:nvPr>
            <p:ph type="body" idx="1"/>
          </p:nvPr>
        </p:nvSpPr>
        <p:spPr/>
        <p:txBody>
          <a:bodyPr/>
          <a:lstStyle/>
          <a:p>
            <a:r>
              <a:rPr lang="en-US" altLang="zh-CN" sz="2800" b="1">
                <a:solidFill>
                  <a:srgbClr val="3333FF"/>
                </a:solidFill>
                <a:effectLst>
                  <a:outerShdw blurRad="38100" dist="38100" dir="2700000" algn="tl">
                    <a:srgbClr val="C0C0C0"/>
                  </a:outerShdw>
                </a:effectLst>
                <a:latin typeface="幼圆" pitchFamily="49" charset="-122"/>
                <a:ea typeface="幼圆" pitchFamily="49" charset="-122"/>
              </a:rPr>
              <a:t>OS</a:t>
            </a:r>
            <a:r>
              <a:rPr lang="zh-CN" altLang="en-US" sz="2800" b="1">
                <a:solidFill>
                  <a:srgbClr val="3333FF"/>
                </a:solidFill>
                <a:effectLst>
                  <a:outerShdw blurRad="38100" dist="38100" dir="2700000" algn="tl">
                    <a:srgbClr val="C0C0C0"/>
                  </a:outerShdw>
                </a:effectLst>
                <a:latin typeface="幼圆" pitchFamily="49" charset="-122"/>
                <a:ea typeface="幼圆" pitchFamily="49" charset="-122"/>
              </a:rPr>
              <a:t>的功能分别设置在不同的层次中。</a:t>
            </a:r>
          </a:p>
        </p:txBody>
      </p:sp>
    </p:spTree>
    <p:extLst>
      <p:ext uri="{BB962C8B-B14F-4D97-AF65-F5344CB8AC3E}">
        <p14:creationId xmlns:p14="http://schemas.microsoft.com/office/powerpoint/2010/main" val="31536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226486A-CFA4-1C45-AD33-C64C3804677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0535121F-41AF-7E4A-9144-24518CB4B300}"/>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b="1"/>
            </a:p>
          </p:txBody>
        </p:sp>
        <p:sp>
          <p:nvSpPr>
            <p:cNvPr id="6" name="Arc 4">
              <a:extLst>
                <a:ext uri="{FF2B5EF4-FFF2-40B4-BE49-F238E27FC236}">
                  <a16:creationId xmlns:a16="http://schemas.microsoft.com/office/drawing/2014/main" id="{C3824057-1AEB-814C-BCB3-11E82C11CF36}"/>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b="1"/>
            </a:p>
          </p:txBody>
        </p:sp>
      </p:grpSp>
      <p:sp>
        <p:nvSpPr>
          <p:cNvPr id="10245"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024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a:extLst>
              <a:ext uri="{FF2B5EF4-FFF2-40B4-BE49-F238E27FC236}">
                <a16:creationId xmlns:a16="http://schemas.microsoft.com/office/drawing/2014/main" id="{C5134504-7239-C846-8960-65D6E0153758}"/>
              </a:ext>
            </a:extLst>
          </p:cNvPr>
          <p:cNvSpPr>
            <a:spLocks noGrp="1" noChangeArrowheads="1"/>
          </p:cNvSpPr>
          <p:nvPr>
            <p:ph type="dt" sz="quarter" idx="10"/>
          </p:nvPr>
        </p:nvSpPr>
        <p:spPr/>
        <p:txBody>
          <a:bodyPr/>
          <a:lstStyle>
            <a:lvl1pPr>
              <a:defRPr/>
            </a:lvl1pPr>
          </a:lstStyle>
          <a:p>
            <a:pPr>
              <a:defRPr/>
            </a:pPr>
            <a:fld id="{463E703B-23AC-7941-8131-2C3A6729ED8E}" type="datetime1">
              <a:rPr lang="en-US" altLang="zh-CN" smtClean="0"/>
              <a:t>9/9/25</a:t>
            </a:fld>
            <a:endParaRPr lang="en-US" altLang="zh-CN"/>
          </a:p>
        </p:txBody>
      </p:sp>
      <p:sp>
        <p:nvSpPr>
          <p:cNvPr id="8" name="Rectangle 8">
            <a:extLst>
              <a:ext uri="{FF2B5EF4-FFF2-40B4-BE49-F238E27FC236}">
                <a16:creationId xmlns:a16="http://schemas.microsoft.com/office/drawing/2014/main" id="{2C185AB4-C335-1A43-9343-FE16D512DA9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5D3155CC-CD1F-3248-BADB-6A64307FB9B8}"/>
              </a:ext>
            </a:extLst>
          </p:cNvPr>
          <p:cNvSpPr>
            <a:spLocks noGrp="1" noChangeArrowheads="1"/>
          </p:cNvSpPr>
          <p:nvPr>
            <p:ph type="sldNum" sz="quarter" idx="12"/>
          </p:nvPr>
        </p:nvSpPr>
        <p:spPr/>
        <p:txBody>
          <a:bodyPr/>
          <a:lstStyle>
            <a:lvl1pPr>
              <a:defRPr/>
            </a:lvl1pPr>
          </a:lstStyle>
          <a:p>
            <a:fld id="{5CE0EFE8-A1B1-9148-AF8B-3E843DF22B36}" type="slidenum">
              <a:rPr lang="zh-CN" altLang="en-US"/>
              <a:pPr/>
              <a:t>‹#›</a:t>
            </a:fld>
            <a:endParaRPr lang="en-US" altLang="zh-CN"/>
          </a:p>
        </p:txBody>
      </p:sp>
    </p:spTree>
    <p:extLst>
      <p:ext uri="{BB962C8B-B14F-4D97-AF65-F5344CB8AC3E}">
        <p14:creationId xmlns:p14="http://schemas.microsoft.com/office/powerpoint/2010/main" val="177289774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FC46CA5-9C23-EA4B-A1CA-179AC2802E60}"/>
              </a:ext>
            </a:extLst>
          </p:cNvPr>
          <p:cNvSpPr>
            <a:spLocks noGrp="1" noChangeArrowheads="1"/>
          </p:cNvSpPr>
          <p:nvPr>
            <p:ph type="dt" sz="half" idx="10"/>
          </p:nvPr>
        </p:nvSpPr>
        <p:spPr>
          <a:ln/>
        </p:spPr>
        <p:txBody>
          <a:bodyPr/>
          <a:lstStyle>
            <a:lvl1pPr>
              <a:defRPr/>
            </a:lvl1pPr>
          </a:lstStyle>
          <a:p>
            <a:pPr>
              <a:defRPr/>
            </a:pPr>
            <a:fld id="{5C20A648-958C-9741-A428-1B5CC8035D31}" type="datetime1">
              <a:rPr lang="en-US" altLang="zh-CN" smtClean="0"/>
              <a:t>9/9/25</a:t>
            </a:fld>
            <a:endParaRPr lang="en-US" altLang="zh-CN"/>
          </a:p>
        </p:txBody>
      </p:sp>
      <p:sp>
        <p:nvSpPr>
          <p:cNvPr id="6" name="Rectangle 12">
            <a:extLst>
              <a:ext uri="{FF2B5EF4-FFF2-40B4-BE49-F238E27FC236}">
                <a16:creationId xmlns:a16="http://schemas.microsoft.com/office/drawing/2014/main" id="{3E8BCF28-BEF7-1C4C-A913-AF01AEAC96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8BC64D1-131B-D44E-97E8-0DAF844437BF}"/>
              </a:ext>
            </a:extLst>
          </p:cNvPr>
          <p:cNvSpPr>
            <a:spLocks noGrp="1" noChangeArrowheads="1"/>
          </p:cNvSpPr>
          <p:nvPr>
            <p:ph type="sldNum" sz="quarter" idx="12"/>
          </p:nvPr>
        </p:nvSpPr>
        <p:spPr>
          <a:ln/>
        </p:spPr>
        <p:txBody>
          <a:bodyPr/>
          <a:lstStyle>
            <a:lvl1pPr>
              <a:defRPr/>
            </a:lvl1pPr>
          </a:lstStyle>
          <a:p>
            <a:fld id="{AC131641-C51B-A442-B846-21C7760E0B74}" type="slidenum">
              <a:rPr lang="zh-CN" altLang="en-US"/>
              <a:pPr/>
              <a:t>‹#›</a:t>
            </a:fld>
            <a:endParaRPr lang="en-US" altLang="zh-CN"/>
          </a:p>
        </p:txBody>
      </p:sp>
    </p:spTree>
    <p:extLst>
      <p:ext uri="{BB962C8B-B14F-4D97-AF65-F5344CB8AC3E}">
        <p14:creationId xmlns:p14="http://schemas.microsoft.com/office/powerpoint/2010/main" val="63808903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17B97A9-A1DE-F64A-8AF9-EE0DE29E2C46}"/>
              </a:ext>
            </a:extLst>
          </p:cNvPr>
          <p:cNvSpPr>
            <a:spLocks noGrp="1" noChangeArrowheads="1"/>
          </p:cNvSpPr>
          <p:nvPr>
            <p:ph type="dt" sz="half" idx="10"/>
          </p:nvPr>
        </p:nvSpPr>
        <p:spPr>
          <a:ln/>
        </p:spPr>
        <p:txBody>
          <a:bodyPr/>
          <a:lstStyle>
            <a:lvl1pPr>
              <a:defRPr/>
            </a:lvl1pPr>
          </a:lstStyle>
          <a:p>
            <a:pPr>
              <a:defRPr/>
            </a:pPr>
            <a:fld id="{8F75E415-8189-0449-A741-118B51886EB2}" type="datetime1">
              <a:rPr lang="en-US" altLang="zh-CN" smtClean="0"/>
              <a:t>9/9/25</a:t>
            </a:fld>
            <a:endParaRPr lang="en-US" altLang="zh-CN"/>
          </a:p>
        </p:txBody>
      </p:sp>
      <p:sp>
        <p:nvSpPr>
          <p:cNvPr id="5" name="Rectangle 12">
            <a:extLst>
              <a:ext uri="{FF2B5EF4-FFF2-40B4-BE49-F238E27FC236}">
                <a16:creationId xmlns:a16="http://schemas.microsoft.com/office/drawing/2014/main" id="{28798A0E-D3A8-A14D-B18A-771AF9EBA4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8D25071-C970-2F43-B6DB-68227EEEDAA6}"/>
              </a:ext>
            </a:extLst>
          </p:cNvPr>
          <p:cNvSpPr>
            <a:spLocks noGrp="1" noChangeArrowheads="1"/>
          </p:cNvSpPr>
          <p:nvPr>
            <p:ph type="sldNum" sz="quarter" idx="12"/>
          </p:nvPr>
        </p:nvSpPr>
        <p:spPr>
          <a:ln/>
        </p:spPr>
        <p:txBody>
          <a:bodyPr/>
          <a:lstStyle>
            <a:lvl1pPr>
              <a:defRPr/>
            </a:lvl1pPr>
          </a:lstStyle>
          <a:p>
            <a:fld id="{60815B42-67B0-9345-9D54-A5AC188A4A23}" type="slidenum">
              <a:rPr lang="zh-CN" altLang="en-US"/>
              <a:pPr/>
              <a:t>‹#›</a:t>
            </a:fld>
            <a:endParaRPr lang="en-US" altLang="zh-CN"/>
          </a:p>
        </p:txBody>
      </p:sp>
    </p:spTree>
    <p:extLst>
      <p:ext uri="{BB962C8B-B14F-4D97-AF65-F5344CB8AC3E}">
        <p14:creationId xmlns:p14="http://schemas.microsoft.com/office/powerpoint/2010/main" val="409885162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95250"/>
            <a:ext cx="2033588" cy="5997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1188" y="95250"/>
            <a:ext cx="5951537" cy="5997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614BAFC-8A95-6A4C-856E-D94B7E9A694C}"/>
              </a:ext>
            </a:extLst>
          </p:cNvPr>
          <p:cNvSpPr>
            <a:spLocks noGrp="1" noChangeArrowheads="1"/>
          </p:cNvSpPr>
          <p:nvPr>
            <p:ph type="dt" sz="half" idx="10"/>
          </p:nvPr>
        </p:nvSpPr>
        <p:spPr>
          <a:ln/>
        </p:spPr>
        <p:txBody>
          <a:bodyPr/>
          <a:lstStyle>
            <a:lvl1pPr>
              <a:defRPr/>
            </a:lvl1pPr>
          </a:lstStyle>
          <a:p>
            <a:pPr>
              <a:defRPr/>
            </a:pPr>
            <a:fld id="{69BAD073-AF20-F84F-B655-3D528DA1697A}" type="datetime1">
              <a:rPr lang="en-US" altLang="zh-CN" smtClean="0"/>
              <a:t>9/9/25</a:t>
            </a:fld>
            <a:endParaRPr lang="en-US" altLang="zh-CN"/>
          </a:p>
        </p:txBody>
      </p:sp>
      <p:sp>
        <p:nvSpPr>
          <p:cNvPr id="5" name="Rectangle 12">
            <a:extLst>
              <a:ext uri="{FF2B5EF4-FFF2-40B4-BE49-F238E27FC236}">
                <a16:creationId xmlns:a16="http://schemas.microsoft.com/office/drawing/2014/main" id="{20C7080D-01C0-0341-8A87-A80893EDB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C72F445-2AE2-194C-9C12-2BAC7249B9CC}"/>
              </a:ext>
            </a:extLst>
          </p:cNvPr>
          <p:cNvSpPr>
            <a:spLocks noGrp="1" noChangeArrowheads="1"/>
          </p:cNvSpPr>
          <p:nvPr>
            <p:ph type="sldNum" sz="quarter" idx="12"/>
          </p:nvPr>
        </p:nvSpPr>
        <p:spPr>
          <a:ln/>
        </p:spPr>
        <p:txBody>
          <a:bodyPr/>
          <a:lstStyle>
            <a:lvl1pPr>
              <a:defRPr/>
            </a:lvl1pPr>
          </a:lstStyle>
          <a:p>
            <a:fld id="{B6789A0C-B670-424C-A8C3-65088DD066A9}" type="slidenum">
              <a:rPr lang="zh-CN" altLang="en-US"/>
              <a:pPr/>
              <a:t>‹#›</a:t>
            </a:fld>
            <a:endParaRPr lang="en-US" altLang="zh-CN"/>
          </a:p>
        </p:txBody>
      </p:sp>
    </p:spTree>
    <p:extLst>
      <p:ext uri="{BB962C8B-B14F-4D97-AF65-F5344CB8AC3E}">
        <p14:creationId xmlns:p14="http://schemas.microsoft.com/office/powerpoint/2010/main" val="741099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a:extLst>
              <a:ext uri="{FF2B5EF4-FFF2-40B4-BE49-F238E27FC236}">
                <a16:creationId xmlns:a16="http://schemas.microsoft.com/office/drawing/2014/main" id="{F952E143-E516-2F41-86CD-1CD175500BE3}"/>
              </a:ext>
            </a:extLst>
          </p:cNvPr>
          <p:cNvSpPr>
            <a:spLocks noGrp="1" noChangeArrowheads="1"/>
          </p:cNvSpPr>
          <p:nvPr>
            <p:ph type="dt" sz="half" idx="10"/>
          </p:nvPr>
        </p:nvSpPr>
        <p:spPr>
          <a:ln/>
        </p:spPr>
        <p:txBody>
          <a:bodyPr/>
          <a:lstStyle>
            <a:lvl1pPr>
              <a:defRPr/>
            </a:lvl1pPr>
          </a:lstStyle>
          <a:p>
            <a:pPr>
              <a:defRPr/>
            </a:pPr>
            <a:fld id="{9D5B2CFC-0D0D-B442-BEEA-F587DAEED54D}" type="datetime1">
              <a:rPr lang="en-US" altLang="zh-CN" smtClean="0"/>
              <a:t>9/9/25</a:t>
            </a:fld>
            <a:endParaRPr lang="en-US" altLang="zh-CN"/>
          </a:p>
        </p:txBody>
      </p:sp>
      <p:sp>
        <p:nvSpPr>
          <p:cNvPr id="5" name="Rectangle 12">
            <a:extLst>
              <a:ext uri="{FF2B5EF4-FFF2-40B4-BE49-F238E27FC236}">
                <a16:creationId xmlns:a16="http://schemas.microsoft.com/office/drawing/2014/main" id="{27B76537-12C5-1842-88A8-139DD00B9A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00D5E72-9AC5-DE46-AE3C-77D216AC852A}"/>
              </a:ext>
            </a:extLst>
          </p:cNvPr>
          <p:cNvSpPr>
            <a:spLocks noGrp="1" noChangeArrowheads="1"/>
          </p:cNvSpPr>
          <p:nvPr>
            <p:ph type="sldNum" sz="quarter" idx="12"/>
          </p:nvPr>
        </p:nvSpPr>
        <p:spPr>
          <a:ln/>
        </p:spPr>
        <p:txBody>
          <a:bodyPr/>
          <a:lstStyle>
            <a:lvl1pPr>
              <a:defRPr/>
            </a:lvl1pPr>
          </a:lstStyle>
          <a:p>
            <a:fld id="{95AD6DFB-6666-AD44-B276-38AB57C461E8}" type="slidenum">
              <a:rPr lang="zh-CN" altLang="en-US"/>
              <a:pPr/>
              <a:t>‹#›</a:t>
            </a:fld>
            <a:endParaRPr lang="en-US" altLang="zh-CN"/>
          </a:p>
        </p:txBody>
      </p:sp>
    </p:spTree>
    <p:extLst>
      <p:ext uri="{BB962C8B-B14F-4D97-AF65-F5344CB8AC3E}">
        <p14:creationId xmlns:p14="http://schemas.microsoft.com/office/powerpoint/2010/main" val="35818886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82DD8DB-BD48-7447-A56E-737A55961734}"/>
              </a:ext>
            </a:extLst>
          </p:cNvPr>
          <p:cNvSpPr>
            <a:spLocks noGrp="1" noChangeArrowheads="1"/>
          </p:cNvSpPr>
          <p:nvPr>
            <p:ph type="dt" sz="half" idx="10"/>
          </p:nvPr>
        </p:nvSpPr>
        <p:spPr>
          <a:ln/>
        </p:spPr>
        <p:txBody>
          <a:bodyPr/>
          <a:lstStyle>
            <a:lvl1pPr>
              <a:defRPr/>
            </a:lvl1pPr>
          </a:lstStyle>
          <a:p>
            <a:pPr>
              <a:defRPr/>
            </a:pPr>
            <a:fld id="{F52CF337-856A-2F49-A66D-B27072591B85}" type="datetime1">
              <a:rPr lang="en-US" altLang="zh-CN" smtClean="0"/>
              <a:t>9/9/25</a:t>
            </a:fld>
            <a:endParaRPr lang="en-US" altLang="zh-CN"/>
          </a:p>
        </p:txBody>
      </p:sp>
      <p:sp>
        <p:nvSpPr>
          <p:cNvPr id="5" name="Rectangle 12">
            <a:extLst>
              <a:ext uri="{FF2B5EF4-FFF2-40B4-BE49-F238E27FC236}">
                <a16:creationId xmlns:a16="http://schemas.microsoft.com/office/drawing/2014/main" id="{F0E3BE8B-7574-314B-9D5A-06FFCE8DB0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0A4AAAE-CF7D-C94D-A774-46274CDE8605}"/>
              </a:ext>
            </a:extLst>
          </p:cNvPr>
          <p:cNvSpPr>
            <a:spLocks noGrp="1" noChangeArrowheads="1"/>
          </p:cNvSpPr>
          <p:nvPr>
            <p:ph type="sldNum" sz="quarter" idx="12"/>
          </p:nvPr>
        </p:nvSpPr>
        <p:spPr>
          <a:ln/>
        </p:spPr>
        <p:txBody>
          <a:bodyPr/>
          <a:lstStyle>
            <a:lvl1pPr>
              <a:defRPr/>
            </a:lvl1pPr>
          </a:lstStyle>
          <a:p>
            <a:fld id="{35076E67-1031-0C41-AAD0-5499F93954D8}" type="slidenum">
              <a:rPr lang="zh-CN" altLang="en-US"/>
              <a:pPr/>
              <a:t>‹#›</a:t>
            </a:fld>
            <a:endParaRPr lang="en-US" altLang="zh-CN"/>
          </a:p>
        </p:txBody>
      </p:sp>
    </p:spTree>
    <p:extLst>
      <p:ext uri="{BB962C8B-B14F-4D97-AF65-F5344CB8AC3E}">
        <p14:creationId xmlns:p14="http://schemas.microsoft.com/office/powerpoint/2010/main" val="51873500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1F760DF-1E23-6647-83C0-306AAAEFC46D}"/>
              </a:ext>
            </a:extLst>
          </p:cNvPr>
          <p:cNvSpPr>
            <a:spLocks noGrp="1" noChangeArrowheads="1"/>
          </p:cNvSpPr>
          <p:nvPr>
            <p:ph type="dt" sz="half" idx="10"/>
          </p:nvPr>
        </p:nvSpPr>
        <p:spPr>
          <a:ln/>
        </p:spPr>
        <p:txBody>
          <a:bodyPr/>
          <a:lstStyle>
            <a:lvl1pPr>
              <a:defRPr/>
            </a:lvl1pPr>
          </a:lstStyle>
          <a:p>
            <a:pPr>
              <a:defRPr/>
            </a:pPr>
            <a:fld id="{A89A8ECF-E311-6E42-A997-00587BBD32B6}" type="datetime1">
              <a:rPr lang="en-US" altLang="zh-CN" smtClean="0"/>
              <a:t>9/9/25</a:t>
            </a:fld>
            <a:endParaRPr lang="en-US" altLang="zh-CN"/>
          </a:p>
        </p:txBody>
      </p:sp>
      <p:sp>
        <p:nvSpPr>
          <p:cNvPr id="5" name="Rectangle 12">
            <a:extLst>
              <a:ext uri="{FF2B5EF4-FFF2-40B4-BE49-F238E27FC236}">
                <a16:creationId xmlns:a16="http://schemas.microsoft.com/office/drawing/2014/main" id="{B2C5AA09-C7D4-9F42-8BD4-75FD46F19E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502ED2D-18A3-3649-9AC1-FBB728F01040}"/>
              </a:ext>
            </a:extLst>
          </p:cNvPr>
          <p:cNvSpPr>
            <a:spLocks noGrp="1" noChangeArrowheads="1"/>
          </p:cNvSpPr>
          <p:nvPr>
            <p:ph type="sldNum" sz="quarter" idx="12"/>
          </p:nvPr>
        </p:nvSpPr>
        <p:spPr>
          <a:ln/>
        </p:spPr>
        <p:txBody>
          <a:bodyPr/>
          <a:lstStyle>
            <a:lvl1pPr>
              <a:defRPr/>
            </a:lvl1pPr>
          </a:lstStyle>
          <a:p>
            <a:fld id="{88AF7CEB-C410-9B47-8B69-F39D84FB7B9F}" type="slidenum">
              <a:rPr lang="zh-CN" altLang="en-US"/>
              <a:pPr/>
              <a:t>‹#›</a:t>
            </a:fld>
            <a:endParaRPr lang="en-US" altLang="zh-CN"/>
          </a:p>
        </p:txBody>
      </p:sp>
    </p:spTree>
    <p:extLst>
      <p:ext uri="{BB962C8B-B14F-4D97-AF65-F5344CB8AC3E}">
        <p14:creationId xmlns:p14="http://schemas.microsoft.com/office/powerpoint/2010/main" val="378802756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412875"/>
            <a:ext cx="3954462"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412875"/>
            <a:ext cx="3954463"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00BE017E-3CB5-DE44-A12F-C54D38945636}"/>
              </a:ext>
            </a:extLst>
          </p:cNvPr>
          <p:cNvSpPr>
            <a:spLocks noGrp="1" noChangeArrowheads="1"/>
          </p:cNvSpPr>
          <p:nvPr>
            <p:ph type="dt" sz="half" idx="10"/>
          </p:nvPr>
        </p:nvSpPr>
        <p:spPr>
          <a:ln/>
        </p:spPr>
        <p:txBody>
          <a:bodyPr/>
          <a:lstStyle>
            <a:lvl1pPr>
              <a:defRPr/>
            </a:lvl1pPr>
          </a:lstStyle>
          <a:p>
            <a:pPr>
              <a:defRPr/>
            </a:pPr>
            <a:fld id="{EB3FC864-A7B5-F64D-8236-843C8BD5D62F}" type="datetime1">
              <a:rPr lang="en-US" altLang="zh-CN" smtClean="0"/>
              <a:t>9/9/25</a:t>
            </a:fld>
            <a:endParaRPr lang="en-US" altLang="zh-CN"/>
          </a:p>
        </p:txBody>
      </p:sp>
      <p:sp>
        <p:nvSpPr>
          <p:cNvPr id="6" name="Rectangle 12">
            <a:extLst>
              <a:ext uri="{FF2B5EF4-FFF2-40B4-BE49-F238E27FC236}">
                <a16:creationId xmlns:a16="http://schemas.microsoft.com/office/drawing/2014/main" id="{2460A850-997A-0541-86A0-D98DDE87F6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65A1988-FF20-8944-AE0F-420699C2803C}"/>
              </a:ext>
            </a:extLst>
          </p:cNvPr>
          <p:cNvSpPr>
            <a:spLocks noGrp="1" noChangeArrowheads="1"/>
          </p:cNvSpPr>
          <p:nvPr>
            <p:ph type="sldNum" sz="quarter" idx="12"/>
          </p:nvPr>
        </p:nvSpPr>
        <p:spPr>
          <a:ln/>
        </p:spPr>
        <p:txBody>
          <a:bodyPr/>
          <a:lstStyle>
            <a:lvl1pPr>
              <a:defRPr/>
            </a:lvl1pPr>
          </a:lstStyle>
          <a:p>
            <a:fld id="{4B7379D8-6513-634E-8897-5DA3B5AB9B10}" type="slidenum">
              <a:rPr lang="zh-CN" altLang="en-US"/>
              <a:pPr/>
              <a:t>‹#›</a:t>
            </a:fld>
            <a:endParaRPr lang="en-US" altLang="zh-CN"/>
          </a:p>
        </p:txBody>
      </p:sp>
    </p:spTree>
    <p:extLst>
      <p:ext uri="{BB962C8B-B14F-4D97-AF65-F5344CB8AC3E}">
        <p14:creationId xmlns:p14="http://schemas.microsoft.com/office/powerpoint/2010/main" val="367821537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C9CDEFE-866C-4048-9028-C9141F9B6F5B}"/>
              </a:ext>
            </a:extLst>
          </p:cNvPr>
          <p:cNvSpPr>
            <a:spLocks noGrp="1" noChangeArrowheads="1"/>
          </p:cNvSpPr>
          <p:nvPr>
            <p:ph type="dt" sz="half" idx="10"/>
          </p:nvPr>
        </p:nvSpPr>
        <p:spPr>
          <a:ln/>
        </p:spPr>
        <p:txBody>
          <a:bodyPr/>
          <a:lstStyle>
            <a:lvl1pPr>
              <a:defRPr/>
            </a:lvl1pPr>
          </a:lstStyle>
          <a:p>
            <a:pPr>
              <a:defRPr/>
            </a:pPr>
            <a:fld id="{3FA19708-AE9A-274F-8664-050677056EFF}" type="datetime1">
              <a:rPr lang="en-US" altLang="zh-CN" smtClean="0"/>
              <a:t>9/9/25</a:t>
            </a:fld>
            <a:endParaRPr lang="en-US" altLang="zh-CN"/>
          </a:p>
        </p:txBody>
      </p:sp>
      <p:sp>
        <p:nvSpPr>
          <p:cNvPr id="8" name="Rectangle 12">
            <a:extLst>
              <a:ext uri="{FF2B5EF4-FFF2-40B4-BE49-F238E27FC236}">
                <a16:creationId xmlns:a16="http://schemas.microsoft.com/office/drawing/2014/main" id="{D26FADBF-A17E-114D-A506-2A4ABB4F26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A316D84-8525-2644-92F1-2DFBDDC955CC}"/>
              </a:ext>
            </a:extLst>
          </p:cNvPr>
          <p:cNvSpPr>
            <a:spLocks noGrp="1" noChangeArrowheads="1"/>
          </p:cNvSpPr>
          <p:nvPr>
            <p:ph type="sldNum" sz="quarter" idx="12"/>
          </p:nvPr>
        </p:nvSpPr>
        <p:spPr>
          <a:ln/>
        </p:spPr>
        <p:txBody>
          <a:bodyPr/>
          <a:lstStyle>
            <a:lvl1pPr>
              <a:defRPr/>
            </a:lvl1pPr>
          </a:lstStyle>
          <a:p>
            <a:fld id="{1CE23F84-24CA-4941-B029-8F0FAA5482AF}" type="slidenum">
              <a:rPr lang="zh-CN" altLang="en-US"/>
              <a:pPr/>
              <a:t>‹#›</a:t>
            </a:fld>
            <a:endParaRPr lang="en-US" altLang="zh-CN"/>
          </a:p>
        </p:txBody>
      </p:sp>
    </p:spTree>
    <p:extLst>
      <p:ext uri="{BB962C8B-B14F-4D97-AF65-F5344CB8AC3E}">
        <p14:creationId xmlns:p14="http://schemas.microsoft.com/office/powerpoint/2010/main" val="17365260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2863D4CA-A429-0048-B6DD-EE353587C7B9}"/>
              </a:ext>
            </a:extLst>
          </p:cNvPr>
          <p:cNvSpPr>
            <a:spLocks noGrp="1" noChangeArrowheads="1"/>
          </p:cNvSpPr>
          <p:nvPr>
            <p:ph type="dt" sz="half" idx="10"/>
          </p:nvPr>
        </p:nvSpPr>
        <p:spPr>
          <a:ln/>
        </p:spPr>
        <p:txBody>
          <a:bodyPr/>
          <a:lstStyle>
            <a:lvl1pPr>
              <a:defRPr/>
            </a:lvl1pPr>
          </a:lstStyle>
          <a:p>
            <a:pPr>
              <a:defRPr/>
            </a:pPr>
            <a:fld id="{CE2AF53B-127A-A142-9C74-2056DF5D5ED2}" type="datetime1">
              <a:rPr lang="en-US" altLang="zh-CN" smtClean="0"/>
              <a:t>9/9/25</a:t>
            </a:fld>
            <a:endParaRPr lang="en-US" altLang="zh-CN"/>
          </a:p>
        </p:txBody>
      </p:sp>
      <p:sp>
        <p:nvSpPr>
          <p:cNvPr id="4" name="Rectangle 12">
            <a:extLst>
              <a:ext uri="{FF2B5EF4-FFF2-40B4-BE49-F238E27FC236}">
                <a16:creationId xmlns:a16="http://schemas.microsoft.com/office/drawing/2014/main" id="{448B57B0-805B-AC47-A657-2B32DAE18A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653F2B6-F09F-5846-B3C2-85DC0B595FBB}"/>
              </a:ext>
            </a:extLst>
          </p:cNvPr>
          <p:cNvSpPr>
            <a:spLocks noGrp="1" noChangeArrowheads="1"/>
          </p:cNvSpPr>
          <p:nvPr>
            <p:ph type="sldNum" sz="quarter" idx="12"/>
          </p:nvPr>
        </p:nvSpPr>
        <p:spPr>
          <a:ln/>
        </p:spPr>
        <p:txBody>
          <a:bodyPr/>
          <a:lstStyle>
            <a:lvl1pPr>
              <a:defRPr/>
            </a:lvl1pPr>
          </a:lstStyle>
          <a:p>
            <a:fld id="{C306F920-8F9B-6440-868E-E05577D2AEEB}" type="slidenum">
              <a:rPr lang="zh-CN" altLang="en-US"/>
              <a:pPr/>
              <a:t>‹#›</a:t>
            </a:fld>
            <a:endParaRPr lang="en-US" altLang="zh-CN"/>
          </a:p>
        </p:txBody>
      </p:sp>
    </p:spTree>
    <p:extLst>
      <p:ext uri="{BB962C8B-B14F-4D97-AF65-F5344CB8AC3E}">
        <p14:creationId xmlns:p14="http://schemas.microsoft.com/office/powerpoint/2010/main" val="112960572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6608629-6A48-544D-BCC3-19E118B0F51C}"/>
              </a:ext>
            </a:extLst>
          </p:cNvPr>
          <p:cNvSpPr>
            <a:spLocks noGrp="1" noChangeArrowheads="1"/>
          </p:cNvSpPr>
          <p:nvPr>
            <p:ph type="dt" sz="half" idx="10"/>
          </p:nvPr>
        </p:nvSpPr>
        <p:spPr>
          <a:ln/>
        </p:spPr>
        <p:txBody>
          <a:bodyPr/>
          <a:lstStyle>
            <a:lvl1pPr>
              <a:defRPr/>
            </a:lvl1pPr>
          </a:lstStyle>
          <a:p>
            <a:pPr>
              <a:defRPr/>
            </a:pPr>
            <a:fld id="{4407D10A-BDCA-EE48-8D8C-11DC1DE1598A}" type="datetime1">
              <a:rPr lang="en-US" altLang="zh-CN" smtClean="0"/>
              <a:t>9/9/25</a:t>
            </a:fld>
            <a:endParaRPr lang="en-US" altLang="zh-CN"/>
          </a:p>
        </p:txBody>
      </p:sp>
      <p:sp>
        <p:nvSpPr>
          <p:cNvPr id="3" name="Rectangle 12">
            <a:extLst>
              <a:ext uri="{FF2B5EF4-FFF2-40B4-BE49-F238E27FC236}">
                <a16:creationId xmlns:a16="http://schemas.microsoft.com/office/drawing/2014/main" id="{59017AAA-FB21-7D43-9EF5-F0B22301FB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7994BE11-5817-F04A-8EE6-ADBDD60FA45F}"/>
              </a:ext>
            </a:extLst>
          </p:cNvPr>
          <p:cNvSpPr>
            <a:spLocks noGrp="1" noChangeArrowheads="1"/>
          </p:cNvSpPr>
          <p:nvPr>
            <p:ph type="sldNum" sz="quarter" idx="12"/>
          </p:nvPr>
        </p:nvSpPr>
        <p:spPr>
          <a:ln/>
        </p:spPr>
        <p:txBody>
          <a:bodyPr/>
          <a:lstStyle>
            <a:lvl1pPr>
              <a:defRPr/>
            </a:lvl1pPr>
          </a:lstStyle>
          <a:p>
            <a:fld id="{0EC01821-FBC1-0943-A98A-47205D9EC5A4}" type="slidenum">
              <a:rPr lang="zh-CN" altLang="en-US"/>
              <a:pPr/>
              <a:t>‹#›</a:t>
            </a:fld>
            <a:endParaRPr lang="en-US" altLang="zh-CN"/>
          </a:p>
        </p:txBody>
      </p:sp>
    </p:spTree>
    <p:extLst>
      <p:ext uri="{BB962C8B-B14F-4D97-AF65-F5344CB8AC3E}">
        <p14:creationId xmlns:p14="http://schemas.microsoft.com/office/powerpoint/2010/main" val="180077486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B3466F1-1536-3D4D-9DEC-DE056C815C58}"/>
              </a:ext>
            </a:extLst>
          </p:cNvPr>
          <p:cNvSpPr>
            <a:spLocks noGrp="1" noChangeArrowheads="1"/>
          </p:cNvSpPr>
          <p:nvPr>
            <p:ph type="dt" sz="half" idx="10"/>
          </p:nvPr>
        </p:nvSpPr>
        <p:spPr>
          <a:ln/>
        </p:spPr>
        <p:txBody>
          <a:bodyPr/>
          <a:lstStyle>
            <a:lvl1pPr>
              <a:defRPr/>
            </a:lvl1pPr>
          </a:lstStyle>
          <a:p>
            <a:pPr>
              <a:defRPr/>
            </a:pPr>
            <a:fld id="{224A717A-AE0D-3F43-B6E4-6B12A1A3A16D}" type="datetime1">
              <a:rPr lang="en-US" altLang="zh-CN" smtClean="0"/>
              <a:t>9/9/25</a:t>
            </a:fld>
            <a:endParaRPr lang="en-US" altLang="zh-CN"/>
          </a:p>
        </p:txBody>
      </p:sp>
      <p:sp>
        <p:nvSpPr>
          <p:cNvPr id="6" name="Rectangle 12">
            <a:extLst>
              <a:ext uri="{FF2B5EF4-FFF2-40B4-BE49-F238E27FC236}">
                <a16:creationId xmlns:a16="http://schemas.microsoft.com/office/drawing/2014/main" id="{CB95D958-EA07-664B-8D50-25C22D8F91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A828A80-0269-1843-A704-D1175B38919E}"/>
              </a:ext>
            </a:extLst>
          </p:cNvPr>
          <p:cNvSpPr>
            <a:spLocks noGrp="1" noChangeArrowheads="1"/>
          </p:cNvSpPr>
          <p:nvPr>
            <p:ph type="sldNum" sz="quarter" idx="12"/>
          </p:nvPr>
        </p:nvSpPr>
        <p:spPr>
          <a:ln/>
        </p:spPr>
        <p:txBody>
          <a:bodyPr/>
          <a:lstStyle>
            <a:lvl1pPr>
              <a:defRPr/>
            </a:lvl1pPr>
          </a:lstStyle>
          <a:p>
            <a:fld id="{246AEB4C-BC76-7C4C-854D-18A0031F3C03}" type="slidenum">
              <a:rPr lang="zh-CN" altLang="en-US"/>
              <a:pPr/>
              <a:t>‹#›</a:t>
            </a:fld>
            <a:endParaRPr lang="en-US" altLang="zh-CN"/>
          </a:p>
        </p:txBody>
      </p:sp>
    </p:spTree>
    <p:extLst>
      <p:ext uri="{BB962C8B-B14F-4D97-AF65-F5344CB8AC3E}">
        <p14:creationId xmlns:p14="http://schemas.microsoft.com/office/powerpoint/2010/main" val="40838936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9221" name="Rectangle 5">
            <a:extLst>
              <a:ext uri="{FF2B5EF4-FFF2-40B4-BE49-F238E27FC236}">
                <a16:creationId xmlns:a16="http://schemas.microsoft.com/office/drawing/2014/main" id="{7951D336-32AB-A145-85DE-EA637DB062DD}"/>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5123" name="Rectangle 9">
            <a:extLst>
              <a:ext uri="{FF2B5EF4-FFF2-40B4-BE49-F238E27FC236}">
                <a16:creationId xmlns:a16="http://schemas.microsoft.com/office/drawing/2014/main" id="{599EC733-66F1-2946-B87D-13B34E8301E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Rectangle 7">
            <a:extLst>
              <a:ext uri="{FF2B5EF4-FFF2-40B4-BE49-F238E27FC236}">
                <a16:creationId xmlns:a16="http://schemas.microsoft.com/office/drawing/2014/main" id="{DD72E3C7-EF1E-1142-BEB9-48C0458E1256}"/>
              </a:ext>
            </a:extLst>
          </p:cNvPr>
          <p:cNvSpPr>
            <a:spLocks noGrp="1" noChangeArrowheads="1"/>
          </p:cNvSpPr>
          <p:nvPr>
            <p:ph type="dt" sz="quarter" idx="2"/>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spcBef>
                <a:spcPct val="0"/>
              </a:spcBef>
              <a:defRPr kumimoji="0" sz="1400" b="0">
                <a:latin typeface="Times New Roman" pitchFamily="18" charset="0"/>
              </a:defRPr>
            </a:lvl1pPr>
          </a:lstStyle>
          <a:p>
            <a:pPr>
              <a:defRPr/>
            </a:pPr>
            <a:fld id="{E3806E8E-8773-B749-A45F-4D7AD16F776E}" type="datetime1">
              <a:rPr lang="en-US" altLang="zh-CN" smtClean="0"/>
              <a:t>9/9/25</a:t>
            </a:fld>
            <a:endParaRPr lang="en-US" altLang="zh-CN"/>
          </a:p>
        </p:txBody>
      </p:sp>
      <p:sp>
        <p:nvSpPr>
          <p:cNvPr id="14" name="Rectangle 8">
            <a:extLst>
              <a:ext uri="{FF2B5EF4-FFF2-40B4-BE49-F238E27FC236}">
                <a16:creationId xmlns:a16="http://schemas.microsoft.com/office/drawing/2014/main" id="{32CD1D97-F3A0-3340-9202-43FFE7F2F4DC}"/>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spcBef>
                <a:spcPct val="0"/>
              </a:spcBef>
              <a:defRPr kumimoji="0" sz="1400">
                <a:latin typeface="Times New Roman" pitchFamily="18" charset="0"/>
              </a:defRPr>
            </a:lvl1pPr>
          </a:lstStyle>
          <a:p>
            <a:pPr>
              <a:defRPr/>
            </a:pPr>
            <a:endParaRPr lang="en-US" altLang="zh-CN"/>
          </a:p>
        </p:txBody>
      </p:sp>
      <p:sp>
        <p:nvSpPr>
          <p:cNvPr id="15" name="Rectangle 9">
            <a:extLst>
              <a:ext uri="{FF2B5EF4-FFF2-40B4-BE49-F238E27FC236}">
                <a16:creationId xmlns:a16="http://schemas.microsoft.com/office/drawing/2014/main" id="{2AA8595D-E7C7-8F46-9DD0-E6B1A00ED737}"/>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r">
              <a:spcBef>
                <a:spcPct val="0"/>
              </a:spcBef>
              <a:defRPr kumimoji="0" sz="1400"/>
            </a:lvl1pPr>
          </a:lstStyle>
          <a:p>
            <a:fld id="{D9AA3D42-D8F9-D741-8913-7594AF5C38F5}"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4060" r:id="rId1"/>
  </p:sldLayoutIdLst>
  <p:transition>
    <p:random/>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Arial" charset="0"/>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8FD15AC3-E870-8E4C-82FB-3AFB0C46D7C0}"/>
              </a:ext>
            </a:extLst>
          </p:cNvPr>
          <p:cNvSpPr>
            <a:spLocks noChangeArrowheads="1"/>
          </p:cNvSpPr>
          <p:nvPr/>
        </p:nvSpPr>
        <p:spPr bwMode="ltGray">
          <a:xfrm>
            <a:off x="417513" y="368300"/>
            <a:ext cx="438150" cy="474663"/>
          </a:xfrm>
          <a:prstGeom prst="rect">
            <a:avLst/>
          </a:prstGeom>
          <a:solidFill>
            <a:schemeClr val="accent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7" name="Rectangle 3">
            <a:extLst>
              <a:ext uri="{FF2B5EF4-FFF2-40B4-BE49-F238E27FC236}">
                <a16:creationId xmlns:a16="http://schemas.microsoft.com/office/drawing/2014/main" id="{230670F6-2D71-F24C-B236-408CC47E9CCF}"/>
              </a:ext>
            </a:extLst>
          </p:cNvPr>
          <p:cNvSpPr>
            <a:spLocks noChangeArrowheads="1"/>
          </p:cNvSpPr>
          <p:nvPr/>
        </p:nvSpPr>
        <p:spPr bwMode="ltGray">
          <a:xfrm>
            <a:off x="800100" y="36830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8" name="Rectangle 4">
            <a:extLst>
              <a:ext uri="{FF2B5EF4-FFF2-40B4-BE49-F238E27FC236}">
                <a16:creationId xmlns:a16="http://schemas.microsoft.com/office/drawing/2014/main" id="{B846D790-31EC-AB42-97C5-EBA5FE9C26B5}"/>
              </a:ext>
            </a:extLst>
          </p:cNvPr>
          <p:cNvSpPr>
            <a:spLocks noChangeArrowheads="1"/>
          </p:cNvSpPr>
          <p:nvPr/>
        </p:nvSpPr>
        <p:spPr bwMode="ltGray">
          <a:xfrm>
            <a:off x="541338" y="790575"/>
            <a:ext cx="422275" cy="474663"/>
          </a:xfrm>
          <a:prstGeom prst="rect">
            <a:avLst/>
          </a:prstGeom>
          <a:solidFill>
            <a:schemeClr val="folHlink"/>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9" name="Rectangle 5">
            <a:extLst>
              <a:ext uri="{FF2B5EF4-FFF2-40B4-BE49-F238E27FC236}">
                <a16:creationId xmlns:a16="http://schemas.microsoft.com/office/drawing/2014/main" id="{5B70013F-FB5B-E54A-866C-8946803BBF5D}"/>
              </a:ext>
            </a:extLst>
          </p:cNvPr>
          <p:cNvSpPr>
            <a:spLocks noChangeArrowheads="1"/>
          </p:cNvSpPr>
          <p:nvPr/>
        </p:nvSpPr>
        <p:spPr bwMode="ltGray">
          <a:xfrm>
            <a:off x="911225" y="79057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0" name="Rectangle 6">
            <a:extLst>
              <a:ext uri="{FF2B5EF4-FFF2-40B4-BE49-F238E27FC236}">
                <a16:creationId xmlns:a16="http://schemas.microsoft.com/office/drawing/2014/main" id="{58886DAE-C8D7-E741-B388-B44BE33BE50B}"/>
              </a:ext>
            </a:extLst>
          </p:cNvPr>
          <p:cNvSpPr>
            <a:spLocks noChangeArrowheads="1"/>
          </p:cNvSpPr>
          <p:nvPr/>
        </p:nvSpPr>
        <p:spPr bwMode="ltGray">
          <a:xfrm>
            <a:off x="127000" y="71755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1" name="Rectangle 7">
            <a:extLst>
              <a:ext uri="{FF2B5EF4-FFF2-40B4-BE49-F238E27FC236}">
                <a16:creationId xmlns:a16="http://schemas.microsoft.com/office/drawing/2014/main" id="{3AB3E1B9-4CF2-BC4D-B9C6-46E471F770DB}"/>
              </a:ext>
            </a:extLst>
          </p:cNvPr>
          <p:cNvSpPr>
            <a:spLocks noChangeArrowheads="1"/>
          </p:cNvSpPr>
          <p:nvPr/>
        </p:nvSpPr>
        <p:spPr bwMode="gray">
          <a:xfrm>
            <a:off x="762000" y="260350"/>
            <a:ext cx="31750" cy="1052513"/>
          </a:xfrm>
          <a:prstGeom prst="rect">
            <a:avLst/>
          </a:prstGeom>
          <a:solidFill>
            <a:schemeClr val="bg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2" name="Rectangle 8">
            <a:extLst>
              <a:ext uri="{FF2B5EF4-FFF2-40B4-BE49-F238E27FC236}">
                <a16:creationId xmlns:a16="http://schemas.microsoft.com/office/drawing/2014/main" id="{BFDCF749-3CC8-0441-8945-1F0AA91E539C}"/>
              </a:ext>
            </a:extLst>
          </p:cNvPr>
          <p:cNvSpPr>
            <a:spLocks noChangeArrowheads="1"/>
          </p:cNvSpPr>
          <p:nvPr/>
        </p:nvSpPr>
        <p:spPr bwMode="gray">
          <a:xfrm>
            <a:off x="468313" y="9810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6153" name="Rectangle 9">
            <a:extLst>
              <a:ext uri="{FF2B5EF4-FFF2-40B4-BE49-F238E27FC236}">
                <a16:creationId xmlns:a16="http://schemas.microsoft.com/office/drawing/2014/main" id="{51C3D13E-901D-3B44-93E8-32DBF66F6CD5}"/>
              </a:ext>
            </a:extLst>
          </p:cNvPr>
          <p:cNvSpPr>
            <a:spLocks noGrp="1" noChangeArrowheads="1"/>
          </p:cNvSpPr>
          <p:nvPr>
            <p:ph type="title"/>
          </p:nvPr>
        </p:nvSpPr>
        <p:spPr bwMode="auto">
          <a:xfrm>
            <a:off x="1331913" y="95250"/>
            <a:ext cx="7416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54" name="Rectangle 10">
            <a:extLst>
              <a:ext uri="{FF2B5EF4-FFF2-40B4-BE49-F238E27FC236}">
                <a16:creationId xmlns:a16="http://schemas.microsoft.com/office/drawing/2014/main" id="{BAD3E6B3-3194-524B-867D-C481347F92E3}"/>
              </a:ext>
            </a:extLst>
          </p:cNvPr>
          <p:cNvSpPr>
            <a:spLocks noGrp="1" noChangeArrowheads="1"/>
          </p:cNvSpPr>
          <p:nvPr>
            <p:ph type="body" idx="1"/>
          </p:nvPr>
        </p:nvSpPr>
        <p:spPr bwMode="auto">
          <a:xfrm>
            <a:off x="611188" y="1412875"/>
            <a:ext cx="8061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875" name="Rectangle 11">
            <a:extLst>
              <a:ext uri="{FF2B5EF4-FFF2-40B4-BE49-F238E27FC236}">
                <a16:creationId xmlns:a16="http://schemas.microsoft.com/office/drawing/2014/main" id="{5F485460-5AFE-0947-A188-18F41E351C3B}"/>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400" b="0">
                <a:latin typeface="+mn-lt"/>
              </a:defRPr>
            </a:lvl1pPr>
          </a:lstStyle>
          <a:p>
            <a:pPr>
              <a:defRPr/>
            </a:pPr>
            <a:fld id="{66FF172B-229E-7C45-9E28-9905CD3F4E3B}" type="datetime1">
              <a:rPr lang="en-US" altLang="zh-CN" smtClean="0"/>
              <a:t>9/9/25</a:t>
            </a:fld>
            <a:endParaRPr lang="en-US" altLang="zh-CN"/>
          </a:p>
        </p:txBody>
      </p:sp>
      <p:sp>
        <p:nvSpPr>
          <p:cNvPr id="164876" name="Rectangle 12">
            <a:extLst>
              <a:ext uri="{FF2B5EF4-FFF2-40B4-BE49-F238E27FC236}">
                <a16:creationId xmlns:a16="http://schemas.microsoft.com/office/drawing/2014/main" id="{EE8F0E1F-B204-044F-8CA1-B2A144873026}"/>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kumimoji="0" sz="1400">
                <a:latin typeface="Tahoma" pitchFamily="34" charset="0"/>
              </a:defRPr>
            </a:lvl1pPr>
          </a:lstStyle>
          <a:p>
            <a:pPr>
              <a:defRPr/>
            </a:pPr>
            <a:endParaRPr lang="en-US" altLang="zh-CN"/>
          </a:p>
        </p:txBody>
      </p:sp>
      <p:sp>
        <p:nvSpPr>
          <p:cNvPr id="164877" name="Rectangle 13">
            <a:extLst>
              <a:ext uri="{FF2B5EF4-FFF2-40B4-BE49-F238E27FC236}">
                <a16:creationId xmlns:a16="http://schemas.microsoft.com/office/drawing/2014/main" id="{74050A94-6325-B645-8927-B4EDA9D61488}"/>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atin typeface="Tahoma" panose="020B0604030504040204" pitchFamily="34" charset="0"/>
              </a:defRPr>
            </a:lvl1pPr>
          </a:lstStyle>
          <a:p>
            <a:fld id="{52F898A0-99AE-C143-859E-D1F47EFDC12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ransition>
    <p:random/>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8.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8.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8.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4.vml"/><Relationship Id="rId5" Type="http://schemas.openxmlformats.org/officeDocument/2006/relationships/image" Target="../media/image7.png"/><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5.vml"/><Relationship Id="rId5" Type="http://schemas.openxmlformats.org/officeDocument/2006/relationships/image" Target="../media/image8.png"/><Relationship Id="rId4" Type="http://schemas.openxmlformats.org/officeDocument/2006/relationships/oleObject" Target="../embeddings/oleObject5.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6.vml"/><Relationship Id="rId5" Type="http://schemas.openxmlformats.org/officeDocument/2006/relationships/image" Target="../media/image9.png"/><Relationship Id="rId4" Type="http://schemas.openxmlformats.org/officeDocument/2006/relationships/oleObject" Target="../embeddings/oleObject6.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8.xml"/><Relationship Id="rId1" Type="http://schemas.openxmlformats.org/officeDocument/2006/relationships/vmlDrawing" Target="../drawings/vmlDrawing7.vml"/><Relationship Id="rId5" Type="http://schemas.openxmlformats.org/officeDocument/2006/relationships/image" Target="../media/image10.png"/><Relationship Id="rId4"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D43D4CCB-8355-0D4D-A39C-C2C6C8AE416A}"/>
              </a:ext>
            </a:extLst>
          </p:cNvPr>
          <p:cNvSpPr>
            <a:spLocks noGrp="1" noChangeArrowheads="1"/>
          </p:cNvSpPr>
          <p:nvPr>
            <p:ph type="ctrTitle" idx="4294967295"/>
          </p:nvPr>
        </p:nvSpPr>
        <p:spPr>
          <a:xfrm>
            <a:off x="1763713" y="1125538"/>
            <a:ext cx="5746750" cy="1143000"/>
          </a:xfrm>
          <a:solidFill>
            <a:srgbClr val="FFFFFF"/>
          </a:solidFill>
        </p:spPr>
        <p:txBody>
          <a:bodyPr/>
          <a:lstStyle/>
          <a:p>
            <a:pPr eaLnBrk="1" hangingPunct="1"/>
            <a:r>
              <a:rPr lang="zh-CN" altLang="en-US" sz="4800" b="1"/>
              <a:t>计算机操作系统原理</a:t>
            </a:r>
          </a:p>
        </p:txBody>
      </p:sp>
      <p:sp>
        <p:nvSpPr>
          <p:cNvPr id="8195" name="Rectangle 1027">
            <a:extLst>
              <a:ext uri="{FF2B5EF4-FFF2-40B4-BE49-F238E27FC236}">
                <a16:creationId xmlns:a16="http://schemas.microsoft.com/office/drawing/2014/main" id="{1ED8EBD9-1D6C-354B-ACED-35ED65F8FECF}"/>
              </a:ext>
            </a:extLst>
          </p:cNvPr>
          <p:cNvSpPr>
            <a:spLocks noGrp="1" noChangeArrowheads="1"/>
          </p:cNvSpPr>
          <p:nvPr>
            <p:ph type="subTitle" idx="4294967295"/>
          </p:nvPr>
        </p:nvSpPr>
        <p:spPr>
          <a:xfrm>
            <a:off x="762000" y="2133600"/>
            <a:ext cx="7910513" cy="1811338"/>
          </a:xfrm>
          <a:solidFill>
            <a:srgbClr val="FFFFFF"/>
          </a:solidFill>
        </p:spPr>
        <p:txBody>
          <a:bodyPr/>
          <a:lstStyle/>
          <a:p>
            <a:pPr marL="0" indent="0" algn="ctr" eaLnBrk="1" hangingPunct="1">
              <a:buFont typeface="Wingdings" pitchFamily="2" charset="2"/>
              <a:buNone/>
            </a:pPr>
            <a:endParaRPr lang="en-US" altLang="zh-CN" dirty="0"/>
          </a:p>
          <a:p>
            <a:pPr marL="0" indent="0" algn="ctr" eaLnBrk="1" hangingPunct="1">
              <a:buFont typeface="Wingdings" pitchFamily="2" charset="2"/>
              <a:buNone/>
            </a:pPr>
            <a:r>
              <a:rPr lang="zh-CN" altLang="en-US" dirty="0"/>
              <a:t>计算机学院</a:t>
            </a:r>
            <a:endParaRPr lang="en-US" altLang="zh-CN" dirty="0"/>
          </a:p>
          <a:p>
            <a:pPr marL="0" indent="0" algn="ctr" eaLnBrk="1" hangingPunct="1">
              <a:buFont typeface="Wingdings" pitchFamily="2" charset="2"/>
              <a:buNone/>
            </a:pPr>
            <a:r>
              <a:rPr lang="zh-TW" altLang="en-US" dirty="0">
                <a:latin typeface="宋体" panose="02010600030101010101" pitchFamily="2" charset="-122"/>
              </a:rPr>
              <a:t>网络工程教研室</a:t>
            </a:r>
            <a:endParaRPr lang="en-US" altLang="zh-CN" dirty="0">
              <a:latin typeface="宋体" panose="02010600030101010101" pitchFamily="2" charset="-122"/>
            </a:endParaRPr>
          </a:p>
          <a:p>
            <a:pPr marL="0" indent="0" algn="ctr" eaLnBrk="1" hangingPunct="1">
              <a:buFont typeface="Wingdings" pitchFamily="2" charset="2"/>
              <a:buNone/>
            </a:pPr>
            <a:r>
              <a:rPr lang="zh-TW" altLang="en-US" dirty="0">
                <a:latin typeface="宋体" panose="02010600030101010101" pitchFamily="2" charset="-122"/>
              </a:rPr>
              <a:t>刘坤</a:t>
            </a:r>
            <a:endParaRPr lang="zh-CN" altLang="en-US" dirty="0"/>
          </a:p>
        </p:txBody>
      </p:sp>
      <p:sp>
        <p:nvSpPr>
          <p:cNvPr id="2" name="Slide Number Placeholder 1">
            <a:extLst>
              <a:ext uri="{FF2B5EF4-FFF2-40B4-BE49-F238E27FC236}">
                <a16:creationId xmlns:a16="http://schemas.microsoft.com/office/drawing/2014/main" id="{3F1E188F-32D3-C641-A9F2-976E6D674330}"/>
              </a:ext>
            </a:extLst>
          </p:cNvPr>
          <p:cNvSpPr>
            <a:spLocks noGrp="1"/>
          </p:cNvSpPr>
          <p:nvPr>
            <p:ph type="sldNum" sz="quarter" idx="12"/>
          </p:nvPr>
        </p:nvSpPr>
        <p:spPr/>
        <p:txBody>
          <a:bodyPr/>
          <a:lstStyle/>
          <a:p>
            <a:fld id="{0EC01821-FBC1-0943-A98A-47205D9EC5A4}" type="slidenum">
              <a:rPr lang="zh-CN" altLang="en-US" smtClean="0"/>
              <a:pPr/>
              <a:t>1</a:t>
            </a:fld>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a:extLst>
              <a:ext uri="{FF2B5EF4-FFF2-40B4-BE49-F238E27FC236}">
                <a16:creationId xmlns:a16="http://schemas.microsoft.com/office/drawing/2014/main" id="{D9D5E41E-C0B7-BE47-A0BD-4C5966CFC98E}"/>
              </a:ext>
            </a:extLst>
          </p:cNvPr>
          <p:cNvSpPr>
            <a:spLocks noChangeArrowheads="1"/>
          </p:cNvSpPr>
          <p:nvPr/>
        </p:nvSpPr>
        <p:spPr bwMode="auto">
          <a:xfrm>
            <a:off x="762000" y="760413"/>
            <a:ext cx="8077200" cy="594042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15000"/>
              </a:lnSpc>
              <a:spcBef>
                <a:spcPct val="50000"/>
              </a:spcBef>
              <a:buClr>
                <a:srgbClr val="FF3300"/>
              </a:buClr>
              <a:buFont typeface="Wingdings" pitchFamily="2" charset="2"/>
              <a:buNone/>
            </a:pPr>
            <a:r>
              <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rPr>
              <a:t>2</a:t>
            </a: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、程序并发执行时的特征</a:t>
            </a:r>
          </a:p>
          <a:p>
            <a:pPr eaLnBrk="1" hangingPunct="1">
              <a:lnSpc>
                <a:spcPct val="115000"/>
              </a:lnSpc>
              <a:spcBef>
                <a:spcPct val="50000"/>
              </a:spcBef>
              <a:buClr>
                <a:srgbClr val="FF3300"/>
              </a:buClr>
              <a:buFont typeface="Wingdings" pitchFamily="2" charset="2"/>
              <a:buNone/>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FF0066"/>
                </a:solidFill>
                <a:effectLst>
                  <a:outerShdw blurRad="38100" dist="38100" dir="2700000" algn="tl">
                    <a:srgbClr val="C0C0C0"/>
                  </a:outerShdw>
                </a:effectLst>
                <a:latin typeface="楷体_GB2312" pitchFamily="49" charset="-122"/>
                <a:ea typeface="楷体_GB2312" pitchFamily="49" charset="-122"/>
              </a:rPr>
              <a:t>间断性：</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程序在并发执行时，由于它们共享资源或为完成同一任务相互合作，致使程序之间形成了相互制约的关系。 具有</a:t>
            </a:r>
            <a:r>
              <a:rPr lang="zh-CN" altLang="en-US" sz="3200" b="1">
                <a:solidFill>
                  <a:srgbClr val="000000"/>
                </a:solidFill>
                <a:effectLst>
                  <a:outerShdw blurRad="38100" dist="38100" dir="2700000" algn="tl">
                    <a:srgbClr val="C0C0C0"/>
                  </a:outerShdw>
                </a:effectLst>
                <a:ea typeface="楷体_GB2312" pitchFamily="49" charset="-122"/>
              </a:rPr>
              <a:t>“</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执行－暂停执行－执行</a:t>
            </a:r>
            <a:r>
              <a:rPr lang="zh-CN" altLang="en-US" sz="3200" b="1">
                <a:solidFill>
                  <a:srgbClr val="000000"/>
                </a:solidFill>
                <a:effectLst>
                  <a:outerShdw blurRad="38100" dist="38100" dir="2700000" algn="tl">
                    <a:srgbClr val="C0C0C0"/>
                  </a:outerShdw>
                </a:effectLst>
                <a:ea typeface="楷体_GB2312" pitchFamily="49" charset="-122"/>
              </a:rPr>
              <a:t>”</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的活动规律。</a:t>
            </a:r>
          </a:p>
          <a:p>
            <a:pPr>
              <a:lnSpc>
                <a:spcPct val="115000"/>
              </a:lnSpc>
              <a:spcBef>
                <a:spcPct val="5000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FF0066"/>
                </a:solidFill>
                <a:effectLst>
                  <a:outerShdw blurRad="38100" dist="38100" dir="2700000" algn="tl">
                    <a:srgbClr val="C0C0C0"/>
                  </a:outerShdw>
                </a:effectLst>
                <a:latin typeface="楷体_GB2312" pitchFamily="49" charset="-122"/>
                <a:ea typeface="楷体_GB2312" pitchFamily="49" charset="-122"/>
              </a:rPr>
              <a:t>失去封闭性：</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资源的状态由多个程序改变。</a:t>
            </a:r>
          </a:p>
          <a:p>
            <a:pPr>
              <a:lnSpc>
                <a:spcPct val="115000"/>
              </a:lnSpc>
              <a:spcBef>
                <a:spcPct val="50000"/>
              </a:spcBef>
            </a:pP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FF0066"/>
                </a:solidFill>
                <a:effectLst>
                  <a:outerShdw blurRad="38100" dist="38100" dir="2700000" algn="tl">
                    <a:srgbClr val="C0C0C0"/>
                  </a:outerShdw>
                </a:effectLst>
                <a:latin typeface="楷体_GB2312" pitchFamily="49" charset="-122"/>
                <a:ea typeface="楷体_GB2312" pitchFamily="49" charset="-122"/>
              </a:rPr>
              <a:t>不可再现性</a:t>
            </a:r>
            <a:r>
              <a:rPr lang="zh-CN" altLang="en-US" sz="3200" b="1">
                <a:solidFill>
                  <a:srgbClr val="000000"/>
                </a:solidFill>
                <a:effectLst>
                  <a:outerShdw blurRad="38100" dist="38100" dir="2700000" algn="tl">
                    <a:srgbClr val="C0C0C0"/>
                  </a:outerShdw>
                </a:effectLst>
                <a:latin typeface="楷体_GB2312" pitchFamily="49" charset="-122"/>
                <a:ea typeface="楷体_GB2312" pitchFamily="49" charset="-122"/>
              </a:rPr>
              <a:t>：多次运行，环境和初始条件相同，其结果不一致。</a:t>
            </a:r>
          </a:p>
        </p:txBody>
      </p:sp>
      <p:sp>
        <p:nvSpPr>
          <p:cNvPr id="15363" name="Rectangle 3">
            <a:extLst>
              <a:ext uri="{FF2B5EF4-FFF2-40B4-BE49-F238E27FC236}">
                <a16:creationId xmlns:a16="http://schemas.microsoft.com/office/drawing/2014/main" id="{4DA9CFC9-3716-9F4F-90FE-1C3CC01F3584}"/>
              </a:ext>
            </a:extLst>
          </p:cNvPr>
          <p:cNvSpPr>
            <a:spLocks noChangeArrowheads="1"/>
          </p:cNvSpPr>
          <p:nvPr/>
        </p:nvSpPr>
        <p:spPr bwMode="auto">
          <a:xfrm>
            <a:off x="533400" y="44450"/>
            <a:ext cx="8610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Times New Roman" panose="02020603050405020304" pitchFamily="18" charset="0"/>
                <a:ea typeface="幼圆" pitchFamily="49" charset="-122"/>
              </a:rPr>
              <a:t>2.1</a:t>
            </a:r>
            <a:r>
              <a:rPr lang="zh-CN" altLang="en-US" sz="3200" b="1">
                <a:solidFill>
                  <a:srgbClr val="3333FF"/>
                </a:solidFill>
                <a:latin typeface="Arial" panose="020B0604020202020204" pitchFamily="34" charset="0"/>
                <a:ea typeface="幼圆" pitchFamily="49" charset="-122"/>
              </a:rPr>
              <a:t>前趋图和程序执行</a:t>
            </a:r>
            <a:r>
              <a:rPr lang="en-US" altLang="zh-CN" sz="3200" b="1">
                <a:solidFill>
                  <a:srgbClr val="3333FF"/>
                </a:solidFill>
                <a:latin typeface="Times New Roman" panose="02020603050405020304" pitchFamily="18" charset="0"/>
                <a:ea typeface="幼圆" pitchFamily="49" charset="-122"/>
              </a:rPr>
              <a:t>----</a:t>
            </a:r>
            <a:r>
              <a:rPr lang="zh-CN" altLang="en-US" sz="3200" b="1">
                <a:solidFill>
                  <a:srgbClr val="FF3300"/>
                </a:solidFill>
              </a:rPr>
              <a:t>程序的并发执行及特征</a:t>
            </a:r>
          </a:p>
        </p:txBody>
      </p:sp>
    </p:spTree>
    <p:extLst>
      <p:ext uri="{BB962C8B-B14F-4D97-AF65-F5344CB8AC3E}">
        <p14:creationId xmlns:p14="http://schemas.microsoft.com/office/powerpoint/2010/main" val="306760962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6658">
                                            <p:txEl>
                                              <p:pRg st="0" end="0"/>
                                            </p:txEl>
                                          </p:spTgt>
                                        </p:tgtEl>
                                        <p:attrNameLst>
                                          <p:attrName>style.visibility</p:attrName>
                                        </p:attrNameLst>
                                      </p:cBhvr>
                                      <p:to>
                                        <p:strVal val="visible"/>
                                      </p:to>
                                    </p:set>
                                    <p:animEffect transition="in" filter="barn(outVertical)">
                                      <p:cBhvr>
                                        <p:cTn id="7" dur="500"/>
                                        <p:tgtEl>
                                          <p:spTgt spid="326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6658">
                                            <p:txEl>
                                              <p:pRg st="1" end="1"/>
                                            </p:txEl>
                                          </p:spTgt>
                                        </p:tgtEl>
                                        <p:attrNameLst>
                                          <p:attrName>style.visibility</p:attrName>
                                        </p:attrNameLst>
                                      </p:cBhvr>
                                      <p:to>
                                        <p:strVal val="visible"/>
                                      </p:to>
                                    </p:set>
                                    <p:animEffect transition="in" filter="barn(outVertical)">
                                      <p:cBhvr>
                                        <p:cTn id="12" dur="500"/>
                                        <p:tgtEl>
                                          <p:spTgt spid="3266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6658">
                                            <p:txEl>
                                              <p:pRg st="2" end="2"/>
                                            </p:txEl>
                                          </p:spTgt>
                                        </p:tgtEl>
                                        <p:attrNameLst>
                                          <p:attrName>style.visibility</p:attrName>
                                        </p:attrNameLst>
                                      </p:cBhvr>
                                      <p:to>
                                        <p:strVal val="visible"/>
                                      </p:to>
                                    </p:set>
                                    <p:animEffect transition="in" filter="barn(outVertical)">
                                      <p:cBhvr>
                                        <p:cTn id="17" dur="500"/>
                                        <p:tgtEl>
                                          <p:spTgt spid="3266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6658">
                                            <p:txEl>
                                              <p:pRg st="3" end="3"/>
                                            </p:txEl>
                                          </p:spTgt>
                                        </p:tgtEl>
                                        <p:attrNameLst>
                                          <p:attrName>style.visibility</p:attrName>
                                        </p:attrNameLst>
                                      </p:cBhvr>
                                      <p:to>
                                        <p:strVal val="visible"/>
                                      </p:to>
                                    </p:set>
                                    <p:animEffect transition="in" filter="barn(outVertical)">
                                      <p:cBhvr>
                                        <p:cTn id="22" dur="500"/>
                                        <p:tgtEl>
                                          <p:spTgt spid="3266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8"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9">
            <a:extLst>
              <a:ext uri="{FF2B5EF4-FFF2-40B4-BE49-F238E27FC236}">
                <a16:creationId xmlns:a16="http://schemas.microsoft.com/office/drawing/2014/main" id="{EEBD5349-07EC-594D-B3DA-1B59E2278B15}"/>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385030" name="Text Box 1030">
            <a:extLst>
              <a:ext uri="{FF2B5EF4-FFF2-40B4-BE49-F238E27FC236}">
                <a16:creationId xmlns:a16="http://schemas.microsoft.com/office/drawing/2014/main" id="{59319B92-D020-764E-A71A-8AAA4489A327}"/>
              </a:ext>
            </a:extLst>
          </p:cNvPr>
          <p:cNvSpPr txBox="1">
            <a:spLocks noChangeArrowheads="1"/>
          </p:cNvSpPr>
          <p:nvPr/>
        </p:nvSpPr>
        <p:spPr bwMode="auto">
          <a:xfrm>
            <a:off x="395288" y="609600"/>
            <a:ext cx="8691562" cy="57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05000"/>
              </a:lnSpc>
            </a:pPr>
            <a:r>
              <a:rPr lang="zh-CN" altLang="en-US" sz="3200" b="1">
                <a:solidFill>
                  <a:srgbClr val="0000FF"/>
                </a:solidFill>
                <a:latin typeface="华文楷体" panose="02010600040101010101" pitchFamily="2" charset="-122"/>
                <a:ea typeface="华文楷体" panose="02010600040101010101" pitchFamily="2" charset="-122"/>
              </a:rPr>
              <a:t>一、利用记录型信号量解决生产者</a:t>
            </a:r>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b="1">
                <a:solidFill>
                  <a:srgbClr val="0000FF"/>
                </a:solidFill>
                <a:latin typeface="华文楷体" panose="02010600040101010101" pitchFamily="2" charset="-122"/>
                <a:ea typeface="华文楷体" panose="02010600040101010101" pitchFamily="2" charset="-122"/>
              </a:rPr>
              <a:t>消费者问题</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假设：</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．公有缓冲池中有</a:t>
            </a:r>
            <a:r>
              <a:rPr lang="en-US" altLang="zh-CN" sz="3200" b="1">
                <a:solidFill>
                  <a:srgbClr val="3333FF"/>
                </a:solidFill>
                <a:latin typeface="华文楷体" panose="02010600040101010101" pitchFamily="2" charset="-122"/>
                <a:ea typeface="华文楷体" panose="02010600040101010101" pitchFamily="2" charset="-122"/>
              </a:rPr>
              <a:t>n</a:t>
            </a:r>
            <a:r>
              <a:rPr lang="zh-CN" altLang="en-US" sz="3200" b="1">
                <a:solidFill>
                  <a:schemeClr val="tx1"/>
                </a:solidFill>
                <a:latin typeface="华文楷体" panose="02010600040101010101" pitchFamily="2" charset="-122"/>
                <a:ea typeface="华文楷体" panose="02010600040101010101" pitchFamily="2" charset="-122"/>
              </a:rPr>
              <a:t>个缓冲区，互斥信号量</a:t>
            </a:r>
            <a:r>
              <a:rPr lang="en-US" altLang="zh-CN" sz="3200" b="1">
                <a:solidFill>
                  <a:srgbClr val="3333FF"/>
                </a:solidFill>
                <a:latin typeface="华文楷体" panose="02010600040101010101" pitchFamily="2" charset="-122"/>
                <a:ea typeface="华文楷体" panose="02010600040101010101" pitchFamily="2" charset="-122"/>
              </a:rPr>
              <a:t>mutex</a:t>
            </a:r>
            <a:r>
              <a:rPr lang="zh-CN" altLang="en-US" sz="3200" b="1">
                <a:solidFill>
                  <a:schemeClr val="tx1"/>
                </a:solidFill>
                <a:latin typeface="华文楷体" panose="02010600040101010101" pitchFamily="2" charset="-122"/>
                <a:ea typeface="华文楷体" panose="02010600040101010101" pitchFamily="2" charset="-122"/>
              </a:rPr>
              <a:t>实现进程对缓冲池的互斥使用。</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rgbClr val="3333FF"/>
                </a:solidFill>
                <a:latin typeface="华文楷体" panose="02010600040101010101" pitchFamily="2" charset="-122"/>
                <a:ea typeface="华文楷体" panose="02010600040101010101" pitchFamily="2" charset="-122"/>
              </a:rPr>
              <a:t>empty</a:t>
            </a:r>
            <a:r>
              <a:rPr lang="zh-CN" altLang="en-US" sz="3200" b="1">
                <a:solidFill>
                  <a:schemeClr val="tx1"/>
                </a:solidFill>
                <a:latin typeface="华文楷体" panose="02010600040101010101" pitchFamily="2" charset="-122"/>
                <a:ea typeface="华文楷体" panose="02010600040101010101" pitchFamily="2" charset="-122"/>
              </a:rPr>
              <a:t>和</a:t>
            </a:r>
            <a:r>
              <a:rPr lang="en-US" altLang="zh-CN" sz="3200" b="1">
                <a:solidFill>
                  <a:srgbClr val="3333FF"/>
                </a:solidFill>
                <a:latin typeface="华文楷体" panose="02010600040101010101" pitchFamily="2" charset="-122"/>
                <a:ea typeface="华文楷体" panose="02010600040101010101" pitchFamily="2" charset="-122"/>
              </a:rPr>
              <a:t>full</a:t>
            </a:r>
            <a:r>
              <a:rPr lang="zh-CN" altLang="en-US" sz="3200" b="1">
                <a:solidFill>
                  <a:schemeClr val="tx1"/>
                </a:solidFill>
                <a:latin typeface="华文楷体" panose="02010600040101010101" pitchFamily="2" charset="-122"/>
                <a:ea typeface="华文楷体" panose="02010600040101010101" pitchFamily="2" charset="-122"/>
              </a:rPr>
              <a:t>表示缓冲区中空缓冲区、满缓冲区的数量。</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．生产者和消费者互相等效，即只要缓冲池未满，生产者便可将消息送入缓冲池；只要缓冲池未空，消费者便可到缓冲池中取走一个消息。</a:t>
            </a:r>
          </a:p>
          <a:p>
            <a:pPr>
              <a:lnSpc>
                <a:spcPct val="105000"/>
              </a:lnSpc>
            </a:pPr>
            <a:r>
              <a:rPr lang="zh-CN" altLang="en-US" sz="3200" b="1">
                <a:solidFill>
                  <a:srgbClr val="3333FF"/>
                </a:solidFill>
                <a:latin typeface="华文楷体" panose="02010600040101010101" pitchFamily="2" charset="-122"/>
                <a:ea typeface="华文楷体" panose="02010600040101010101" pitchFamily="2" charset="-122"/>
              </a:rPr>
              <a:t>    生产者－消费者问题描述如下：</a:t>
            </a:r>
          </a:p>
        </p:txBody>
      </p:sp>
      <p:sp>
        <p:nvSpPr>
          <p:cNvPr id="102404" name="灯片编号占位符 3">
            <a:extLst>
              <a:ext uri="{FF2B5EF4-FFF2-40B4-BE49-F238E27FC236}">
                <a16:creationId xmlns:a16="http://schemas.microsoft.com/office/drawing/2014/main" id="{DAC6DB9B-69E7-F844-ACA2-C7C734FA09A3}"/>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DCEC9B6-6D74-9F45-9B7F-45FBF3704745}" type="slidenum">
              <a:rPr lang="zh-CN" altLang="en-US" sz="1800"/>
              <a:pPr/>
              <a:t>100</a:t>
            </a:fld>
            <a:endParaRPr lang="en-US" altLang="zh-CN" sz="1800"/>
          </a:p>
        </p:txBody>
      </p:sp>
    </p:spTree>
    <p:extLst>
      <p:ext uri="{BB962C8B-B14F-4D97-AF65-F5344CB8AC3E}">
        <p14:creationId xmlns:p14="http://schemas.microsoft.com/office/powerpoint/2010/main" val="3504730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5030">
                                            <p:txEl>
                                              <p:pRg st="0" end="0"/>
                                            </p:txEl>
                                          </p:spTgt>
                                        </p:tgtEl>
                                        <p:attrNameLst>
                                          <p:attrName>style.visibility</p:attrName>
                                        </p:attrNameLst>
                                      </p:cBhvr>
                                      <p:to>
                                        <p:strVal val="visible"/>
                                      </p:to>
                                    </p:set>
                                    <p:animEffect transition="in" filter="barn(outVertical)">
                                      <p:cBhvr>
                                        <p:cTn id="7" dur="500"/>
                                        <p:tgtEl>
                                          <p:spTgt spid="3850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85030">
                                            <p:txEl>
                                              <p:pRg st="1" end="1"/>
                                            </p:txEl>
                                          </p:spTgt>
                                        </p:tgtEl>
                                        <p:attrNameLst>
                                          <p:attrName>style.visibility</p:attrName>
                                        </p:attrNameLst>
                                      </p:cBhvr>
                                      <p:to>
                                        <p:strVal val="visible"/>
                                      </p:to>
                                    </p:set>
                                    <p:animEffect transition="in" filter="barn(outVertical)">
                                      <p:cBhvr>
                                        <p:cTn id="12" dur="500"/>
                                        <p:tgtEl>
                                          <p:spTgt spid="3850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85030">
                                            <p:txEl>
                                              <p:pRg st="2" end="2"/>
                                            </p:txEl>
                                          </p:spTgt>
                                        </p:tgtEl>
                                        <p:attrNameLst>
                                          <p:attrName>style.visibility</p:attrName>
                                        </p:attrNameLst>
                                      </p:cBhvr>
                                      <p:to>
                                        <p:strVal val="visible"/>
                                      </p:to>
                                    </p:set>
                                    <p:animEffect transition="in" filter="barn(outVertical)">
                                      <p:cBhvr>
                                        <p:cTn id="17" dur="500"/>
                                        <p:tgtEl>
                                          <p:spTgt spid="3850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85030">
                                            <p:txEl>
                                              <p:pRg st="3" end="3"/>
                                            </p:txEl>
                                          </p:spTgt>
                                        </p:tgtEl>
                                        <p:attrNameLst>
                                          <p:attrName>style.visibility</p:attrName>
                                        </p:attrNameLst>
                                      </p:cBhvr>
                                      <p:to>
                                        <p:strVal val="visible"/>
                                      </p:to>
                                    </p:set>
                                    <p:animEffect transition="in" filter="barn(outVertical)">
                                      <p:cBhvr>
                                        <p:cTn id="22" dur="500"/>
                                        <p:tgtEl>
                                          <p:spTgt spid="3850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5030">
                                            <p:txEl>
                                              <p:pRg st="4" end="4"/>
                                            </p:txEl>
                                          </p:spTgt>
                                        </p:tgtEl>
                                        <p:attrNameLst>
                                          <p:attrName>style.visibility</p:attrName>
                                        </p:attrNameLst>
                                      </p:cBhvr>
                                      <p:to>
                                        <p:strVal val="visible"/>
                                      </p:to>
                                    </p:set>
                                    <p:animEffect transition="in" filter="barn(outVertical)">
                                      <p:cBhvr>
                                        <p:cTn id="27" dur="500"/>
                                        <p:tgtEl>
                                          <p:spTgt spid="3850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5030">
                                            <p:txEl>
                                              <p:pRg st="5" end="5"/>
                                            </p:txEl>
                                          </p:spTgt>
                                        </p:tgtEl>
                                        <p:attrNameLst>
                                          <p:attrName>style.visibility</p:attrName>
                                        </p:attrNameLst>
                                      </p:cBhvr>
                                      <p:to>
                                        <p:strVal val="visible"/>
                                      </p:to>
                                    </p:set>
                                    <p:animEffect transition="in" filter="barn(outVertical)">
                                      <p:cBhvr>
                                        <p:cTn id="32" dur="500"/>
                                        <p:tgtEl>
                                          <p:spTgt spid="3850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1029">
            <a:extLst>
              <a:ext uri="{FF2B5EF4-FFF2-40B4-BE49-F238E27FC236}">
                <a16:creationId xmlns:a16="http://schemas.microsoft.com/office/drawing/2014/main" id="{D5896D5A-A253-E747-B45C-3D83F6971D4C}"/>
              </a:ext>
            </a:extLst>
          </p:cNvPr>
          <p:cNvSpPr txBox="1">
            <a:spLocks noChangeArrowheads="1"/>
          </p:cNvSpPr>
          <p:nvPr/>
        </p:nvSpPr>
        <p:spPr bwMode="auto">
          <a:xfrm>
            <a:off x="539750" y="814388"/>
            <a:ext cx="85344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200" b="1">
                <a:solidFill>
                  <a:schemeClr val="tx1"/>
                </a:solidFill>
                <a:latin typeface="华文楷体" panose="02010600040101010101" pitchFamily="2" charset="-122"/>
                <a:ea typeface="华文楷体" panose="02010600040101010101" pitchFamily="2" charset="-122"/>
              </a:rPr>
              <a:t>semaphore </a:t>
            </a:r>
            <a:r>
              <a:rPr lang="en-US" altLang="zh-CN" sz="3200" b="1">
                <a:solidFill>
                  <a:srgbClr val="FF0000"/>
                </a:solidFill>
                <a:latin typeface="华文楷体" panose="02010600040101010101" pitchFamily="2" charset="-122"/>
                <a:ea typeface="华文楷体" panose="02010600040101010101" pitchFamily="2" charset="-122"/>
              </a:rPr>
              <a:t>mutex ,empty ,full</a:t>
            </a:r>
            <a:r>
              <a:rPr lang="en-US" altLang="zh-CN" sz="3200" b="1">
                <a:solidFill>
                  <a:schemeClr val="tx1"/>
                </a:solidFill>
                <a:latin typeface="华文楷体" panose="02010600040101010101" pitchFamily="2" charset="-122"/>
                <a:ea typeface="华文楷体" panose="02010600040101010101" pitchFamily="2" charset="-122"/>
              </a:rPr>
              <a:t>=1,n,0;</a:t>
            </a:r>
          </a:p>
          <a:p>
            <a:pPr>
              <a:spcBef>
                <a:spcPct val="50000"/>
              </a:spcBef>
            </a:pPr>
            <a:r>
              <a:rPr lang="en-US" altLang="zh-CN" sz="3200" b="1">
                <a:solidFill>
                  <a:schemeClr val="tx1"/>
                </a:solidFill>
                <a:latin typeface="华文楷体" panose="02010600040101010101" pitchFamily="2" charset="-122"/>
                <a:ea typeface="华文楷体" panose="02010600040101010101" pitchFamily="2" charset="-122"/>
              </a:rPr>
              <a:t>Item </a:t>
            </a:r>
            <a:r>
              <a:rPr lang="en-US" altLang="zh-CN" sz="3200" b="1">
                <a:solidFill>
                  <a:srgbClr val="FF0000"/>
                </a:solidFill>
                <a:latin typeface="华文楷体" panose="02010600040101010101" pitchFamily="2" charset="-122"/>
                <a:ea typeface="华文楷体" panose="02010600040101010101" pitchFamily="2" charset="-122"/>
              </a:rPr>
              <a:t>buffer[n] </a:t>
            </a:r>
            <a:r>
              <a:rPr lang="en-US" altLang="zh-CN" sz="3200" b="1">
                <a:solidFill>
                  <a:schemeClr val="tx1"/>
                </a:solidFill>
                <a:latin typeface="华文楷体" panose="02010600040101010101" pitchFamily="2" charset="-122"/>
                <a:ea typeface="华文楷体" panose="02010600040101010101" pitchFamily="2" charset="-122"/>
              </a:rPr>
              <a:t>;</a:t>
            </a:r>
          </a:p>
          <a:p>
            <a:pPr>
              <a:spcBef>
                <a:spcPct val="50000"/>
              </a:spcBef>
            </a:pPr>
            <a:r>
              <a:rPr lang="en-US" altLang="zh-CN" sz="3200" b="1">
                <a:solidFill>
                  <a:schemeClr val="tx1"/>
                </a:solidFill>
                <a:latin typeface="华文楷体" panose="02010600040101010101" pitchFamily="2" charset="-122"/>
                <a:ea typeface="华文楷体" panose="02010600040101010101" pitchFamily="2" charset="-122"/>
              </a:rPr>
              <a:t>Int </a:t>
            </a:r>
            <a:r>
              <a:rPr lang="en-US" altLang="zh-CN" sz="3200" b="1">
                <a:solidFill>
                  <a:srgbClr val="FF0000"/>
                </a:solidFill>
                <a:latin typeface="华文楷体" panose="02010600040101010101" pitchFamily="2" charset="-122"/>
                <a:ea typeface="华文楷体" panose="02010600040101010101" pitchFamily="2" charset="-122"/>
              </a:rPr>
              <a:t>in , out </a:t>
            </a:r>
            <a:r>
              <a:rPr lang="en-US" altLang="zh-CN" sz="3200" b="1">
                <a:solidFill>
                  <a:schemeClr val="tx1"/>
                </a:solidFill>
                <a:latin typeface="华文楷体" panose="02010600040101010101" pitchFamily="2" charset="-122"/>
                <a:ea typeface="华文楷体" panose="02010600040101010101" pitchFamily="2" charset="-122"/>
              </a:rPr>
              <a:t>: =0,0;</a:t>
            </a:r>
          </a:p>
          <a:p>
            <a:pPr>
              <a:spcBef>
                <a:spcPct val="50000"/>
              </a:spcBef>
            </a:pPr>
            <a:endParaRPr lang="en-US" altLang="zh-CN" sz="3200" b="1">
              <a:solidFill>
                <a:schemeClr val="tx1"/>
              </a:solidFill>
              <a:latin typeface="华文楷体" panose="02010600040101010101" pitchFamily="2" charset="-122"/>
              <a:ea typeface="华文楷体" panose="02010600040101010101" pitchFamily="2" charset="-122"/>
            </a:endParaRPr>
          </a:p>
        </p:txBody>
      </p:sp>
      <p:sp>
        <p:nvSpPr>
          <p:cNvPr id="103427" name="Rectangle 1030">
            <a:extLst>
              <a:ext uri="{FF2B5EF4-FFF2-40B4-BE49-F238E27FC236}">
                <a16:creationId xmlns:a16="http://schemas.microsoft.com/office/drawing/2014/main" id="{4DC48D66-FB7B-0E4C-A740-529ACF27C9FA}"/>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3428" name="灯片编号占位符 3">
            <a:extLst>
              <a:ext uri="{FF2B5EF4-FFF2-40B4-BE49-F238E27FC236}">
                <a16:creationId xmlns:a16="http://schemas.microsoft.com/office/drawing/2014/main" id="{E2800EB0-32A1-BD40-84C1-49A3615412E3}"/>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4B252C2-A92A-044A-8E9D-ADF65BB97E35}" type="slidenum">
              <a:rPr lang="zh-CN" altLang="en-US" sz="1800"/>
              <a:pPr/>
              <a:t>101</a:t>
            </a:fld>
            <a:endParaRPr lang="en-US" altLang="zh-CN" sz="1800"/>
          </a:p>
        </p:txBody>
      </p:sp>
    </p:spTree>
    <p:extLst>
      <p:ext uri="{BB962C8B-B14F-4D97-AF65-F5344CB8AC3E}">
        <p14:creationId xmlns:p14="http://schemas.microsoft.com/office/powerpoint/2010/main" val="1511967680"/>
      </p:ext>
    </p:extLst>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1029">
            <a:extLst>
              <a:ext uri="{FF2B5EF4-FFF2-40B4-BE49-F238E27FC236}">
                <a16:creationId xmlns:a16="http://schemas.microsoft.com/office/drawing/2014/main" id="{BDC41583-6865-AE45-BBE9-8213A22987FC}"/>
              </a:ext>
            </a:extLst>
          </p:cNvPr>
          <p:cNvSpPr txBox="1">
            <a:spLocks noChangeArrowheads="1"/>
          </p:cNvSpPr>
          <p:nvPr/>
        </p:nvSpPr>
        <p:spPr bwMode="auto">
          <a:xfrm>
            <a:off x="539750" y="692150"/>
            <a:ext cx="4184650" cy="528161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45000"/>
              </a:lnSpc>
              <a:spcBef>
                <a:spcPct val="50000"/>
              </a:spcBef>
            </a:pPr>
            <a:endParaRPr lang="en-US" altLang="zh-CN" b="1">
              <a:solidFill>
                <a:schemeClr val="tx1"/>
              </a:solidFill>
            </a:endParaRPr>
          </a:p>
          <a:p>
            <a:pPr>
              <a:lnSpc>
                <a:spcPct val="45000"/>
              </a:lnSpc>
              <a:spcBef>
                <a:spcPct val="50000"/>
              </a:spcBef>
            </a:pPr>
            <a:r>
              <a:rPr lang="en-US" altLang="zh-CN" b="1">
                <a:solidFill>
                  <a:srgbClr val="FF00FF"/>
                </a:solidFill>
              </a:rPr>
              <a:t> cobegin</a:t>
            </a:r>
          </a:p>
          <a:p>
            <a:pPr>
              <a:lnSpc>
                <a:spcPct val="65000"/>
              </a:lnSpc>
              <a:spcBef>
                <a:spcPct val="50000"/>
              </a:spcBef>
            </a:pPr>
            <a:r>
              <a:rPr lang="en-US" altLang="zh-CN" b="1">
                <a:solidFill>
                  <a:schemeClr val="tx1"/>
                </a:solidFill>
              </a:rPr>
              <a:t>   </a:t>
            </a:r>
            <a:r>
              <a:rPr lang="en-US" altLang="zh-CN" b="1">
                <a:solidFill>
                  <a:srgbClr val="0000FF"/>
                </a:solidFill>
              </a:rPr>
              <a:t>producer() </a:t>
            </a:r>
            <a:r>
              <a:rPr lang="en-US" altLang="zh-CN" b="1">
                <a:solidFill>
                  <a:schemeClr val="tx1"/>
                </a:solidFill>
              </a:rPr>
              <a:t>{</a:t>
            </a:r>
            <a:endParaRPr lang="en-US" altLang="zh-CN" b="1">
              <a:solidFill>
                <a:srgbClr val="3333FF"/>
              </a:solidFill>
            </a:endParaRPr>
          </a:p>
          <a:p>
            <a:pPr>
              <a:lnSpc>
                <a:spcPct val="65000"/>
              </a:lnSpc>
              <a:spcBef>
                <a:spcPct val="50000"/>
              </a:spcBef>
            </a:pPr>
            <a:r>
              <a:rPr lang="en-US" altLang="zh-CN" b="1">
                <a:solidFill>
                  <a:schemeClr val="tx1"/>
                </a:solidFill>
              </a:rPr>
              <a:t>     </a:t>
            </a:r>
            <a:r>
              <a:rPr lang="en-US" altLang="zh-CN" b="1">
                <a:solidFill>
                  <a:srgbClr val="FF0000"/>
                </a:solidFill>
              </a:rPr>
              <a:t>while(true)  </a:t>
            </a:r>
            <a:r>
              <a:rPr lang="en-US" altLang="zh-CN" b="1">
                <a:solidFill>
                  <a:schemeClr val="tx1"/>
                </a:solidFill>
              </a:rPr>
              <a:t>{                           </a:t>
            </a:r>
          </a:p>
          <a:p>
            <a:pPr>
              <a:lnSpc>
                <a:spcPct val="65000"/>
              </a:lnSpc>
              <a:spcBef>
                <a:spcPct val="50000"/>
              </a:spcBef>
            </a:pPr>
            <a:r>
              <a:rPr lang="en-US" altLang="zh-CN" b="1">
                <a:solidFill>
                  <a:schemeClr val="tx1"/>
                </a:solidFill>
              </a:rPr>
              <a:t>          producer an item in nextp;</a:t>
            </a:r>
          </a:p>
          <a:p>
            <a:pPr>
              <a:lnSpc>
                <a:spcPct val="65000"/>
              </a:lnSpc>
              <a:spcBef>
                <a:spcPct val="50000"/>
              </a:spcBef>
            </a:pPr>
            <a:r>
              <a:rPr lang="en-US" altLang="zh-CN" b="1">
                <a:solidFill>
                  <a:schemeClr val="tx1"/>
                </a:solidFill>
              </a:rPr>
              <a:t>          wait ( empty ) ;</a:t>
            </a:r>
          </a:p>
          <a:p>
            <a:pPr>
              <a:lnSpc>
                <a:spcPct val="65000"/>
              </a:lnSpc>
              <a:spcBef>
                <a:spcPct val="50000"/>
              </a:spcBef>
            </a:pPr>
            <a:r>
              <a:rPr lang="en-US" altLang="zh-CN" b="1">
                <a:solidFill>
                  <a:schemeClr val="tx1"/>
                </a:solidFill>
              </a:rPr>
              <a:t>          wait ( mutex ) ;</a:t>
            </a:r>
          </a:p>
          <a:p>
            <a:pPr>
              <a:lnSpc>
                <a:spcPct val="65000"/>
              </a:lnSpc>
              <a:spcBef>
                <a:spcPct val="50000"/>
              </a:spcBef>
            </a:pPr>
            <a:r>
              <a:rPr lang="en-US" altLang="zh-CN" b="1">
                <a:solidFill>
                  <a:schemeClr val="tx1"/>
                </a:solidFill>
              </a:rPr>
              <a:t>          buffer [ in] = nextp ;</a:t>
            </a:r>
          </a:p>
          <a:p>
            <a:pPr>
              <a:lnSpc>
                <a:spcPct val="65000"/>
              </a:lnSpc>
              <a:spcBef>
                <a:spcPct val="50000"/>
              </a:spcBef>
            </a:pPr>
            <a:r>
              <a:rPr lang="en-US" altLang="zh-CN" b="1">
                <a:solidFill>
                  <a:schemeClr val="tx1"/>
                </a:solidFill>
              </a:rPr>
              <a:t>          in = ( in +1 ) % n ;</a:t>
            </a:r>
          </a:p>
          <a:p>
            <a:pPr>
              <a:lnSpc>
                <a:spcPct val="65000"/>
              </a:lnSpc>
              <a:spcBef>
                <a:spcPct val="50000"/>
              </a:spcBef>
            </a:pPr>
            <a:r>
              <a:rPr lang="en-US" altLang="zh-CN" b="1">
                <a:solidFill>
                  <a:schemeClr val="tx1"/>
                </a:solidFill>
              </a:rPr>
              <a:t>          signal ( mutex ) ;</a:t>
            </a:r>
          </a:p>
          <a:p>
            <a:pPr>
              <a:lnSpc>
                <a:spcPct val="65000"/>
              </a:lnSpc>
              <a:spcBef>
                <a:spcPct val="50000"/>
              </a:spcBef>
            </a:pPr>
            <a:r>
              <a:rPr lang="en-US" altLang="zh-CN" b="1">
                <a:solidFill>
                  <a:schemeClr val="tx1"/>
                </a:solidFill>
              </a:rPr>
              <a:t>          signal ( full )   ;</a:t>
            </a:r>
          </a:p>
          <a:p>
            <a:pPr>
              <a:lnSpc>
                <a:spcPct val="65000"/>
              </a:lnSpc>
              <a:spcBef>
                <a:spcPct val="50000"/>
              </a:spcBef>
            </a:pPr>
            <a:r>
              <a:rPr lang="en-US" altLang="zh-CN" b="1">
                <a:solidFill>
                  <a:schemeClr val="tx1"/>
                </a:solidFill>
              </a:rPr>
              <a:t>       }</a:t>
            </a:r>
          </a:p>
          <a:p>
            <a:pPr>
              <a:lnSpc>
                <a:spcPct val="65000"/>
              </a:lnSpc>
              <a:spcBef>
                <a:spcPct val="50000"/>
              </a:spcBef>
            </a:pPr>
            <a:r>
              <a:rPr lang="en-US" altLang="zh-CN" b="1">
                <a:solidFill>
                  <a:schemeClr val="tx1"/>
                </a:solidFill>
              </a:rPr>
              <a:t>    }</a:t>
            </a:r>
            <a:endParaRPr lang="en-US" altLang="zh-CN" b="1">
              <a:solidFill>
                <a:srgbClr val="3333FF"/>
              </a:solidFill>
            </a:endParaRPr>
          </a:p>
        </p:txBody>
      </p:sp>
      <p:sp>
        <p:nvSpPr>
          <p:cNvPr id="103427" name="Text Box 1030">
            <a:extLst>
              <a:ext uri="{FF2B5EF4-FFF2-40B4-BE49-F238E27FC236}">
                <a16:creationId xmlns:a16="http://schemas.microsoft.com/office/drawing/2014/main" id="{B24F8B9C-7BBA-E341-853D-F7148E4353DA}"/>
              </a:ext>
            </a:extLst>
          </p:cNvPr>
          <p:cNvSpPr txBox="1">
            <a:spLocks noChangeArrowheads="1"/>
          </p:cNvSpPr>
          <p:nvPr/>
        </p:nvSpPr>
        <p:spPr bwMode="auto">
          <a:xfrm>
            <a:off x="4859338" y="692150"/>
            <a:ext cx="4114800" cy="522605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70000"/>
              </a:lnSpc>
              <a:spcBef>
                <a:spcPct val="50000"/>
              </a:spcBef>
            </a:pPr>
            <a:endParaRPr lang="en-US" altLang="zh-CN" b="1">
              <a:solidFill>
                <a:schemeClr val="tx1"/>
              </a:solidFill>
            </a:endParaRPr>
          </a:p>
          <a:p>
            <a:pPr hangingPunct="1">
              <a:lnSpc>
                <a:spcPct val="70000"/>
              </a:lnSpc>
              <a:spcBef>
                <a:spcPct val="50000"/>
              </a:spcBef>
            </a:pPr>
            <a:r>
              <a:rPr lang="en-US" altLang="zh-CN" b="1">
                <a:solidFill>
                  <a:srgbClr val="0000FF"/>
                </a:solidFill>
              </a:rPr>
              <a:t>Consumer () </a:t>
            </a:r>
            <a:r>
              <a:rPr lang="en-US" altLang="zh-CN" b="1">
                <a:solidFill>
                  <a:schemeClr val="tx1"/>
                </a:solidFill>
              </a:rPr>
              <a:t>{</a:t>
            </a:r>
            <a:endParaRPr lang="en-US" altLang="zh-CN" b="1">
              <a:solidFill>
                <a:srgbClr val="3333FF"/>
              </a:solidFill>
            </a:endParaRPr>
          </a:p>
          <a:p>
            <a:pPr hangingPunct="1">
              <a:lnSpc>
                <a:spcPct val="70000"/>
              </a:lnSpc>
              <a:spcBef>
                <a:spcPct val="50000"/>
              </a:spcBef>
            </a:pPr>
            <a:r>
              <a:rPr lang="en-US" altLang="zh-CN" b="1">
                <a:solidFill>
                  <a:srgbClr val="FF0000"/>
                </a:solidFill>
              </a:rPr>
              <a:t>   while(true) </a:t>
            </a:r>
            <a:r>
              <a:rPr lang="en-US" altLang="zh-CN" b="1">
                <a:solidFill>
                  <a:schemeClr val="tx1"/>
                </a:solidFill>
              </a:rPr>
              <a:t>{</a:t>
            </a:r>
            <a:endParaRPr lang="en-US" altLang="zh-CN" b="1">
              <a:solidFill>
                <a:srgbClr val="FF3300"/>
              </a:solidFill>
            </a:endParaRPr>
          </a:p>
          <a:p>
            <a:pPr hangingPunct="1">
              <a:lnSpc>
                <a:spcPct val="70000"/>
              </a:lnSpc>
              <a:spcBef>
                <a:spcPct val="50000"/>
              </a:spcBef>
            </a:pPr>
            <a:r>
              <a:rPr lang="en-US" altLang="zh-CN" b="1">
                <a:solidFill>
                  <a:schemeClr val="tx1"/>
                </a:solidFill>
              </a:rPr>
              <a:t>       wait ( full ) ;</a:t>
            </a:r>
          </a:p>
          <a:p>
            <a:pPr hangingPunct="1">
              <a:lnSpc>
                <a:spcPct val="70000"/>
              </a:lnSpc>
              <a:spcBef>
                <a:spcPct val="50000"/>
              </a:spcBef>
            </a:pPr>
            <a:r>
              <a:rPr lang="en-US" altLang="zh-CN" b="1">
                <a:solidFill>
                  <a:schemeClr val="tx1"/>
                </a:solidFill>
              </a:rPr>
              <a:t>       wait ( mutex ) ;</a:t>
            </a:r>
          </a:p>
          <a:p>
            <a:pPr hangingPunct="1">
              <a:lnSpc>
                <a:spcPct val="70000"/>
              </a:lnSpc>
              <a:spcBef>
                <a:spcPct val="50000"/>
              </a:spcBef>
            </a:pPr>
            <a:r>
              <a:rPr lang="en-US" altLang="zh-CN" b="1">
                <a:solidFill>
                  <a:schemeClr val="tx1"/>
                </a:solidFill>
              </a:rPr>
              <a:t>       nextc =buffer [ out] ;</a:t>
            </a:r>
          </a:p>
          <a:p>
            <a:pPr hangingPunct="1">
              <a:lnSpc>
                <a:spcPct val="70000"/>
              </a:lnSpc>
              <a:spcBef>
                <a:spcPct val="50000"/>
              </a:spcBef>
            </a:pPr>
            <a:r>
              <a:rPr lang="en-US" altLang="zh-CN" b="1">
                <a:solidFill>
                  <a:schemeClr val="tx1"/>
                </a:solidFill>
              </a:rPr>
              <a:t>       out  = ( out + 1 )% n ;</a:t>
            </a:r>
          </a:p>
          <a:p>
            <a:pPr hangingPunct="1">
              <a:lnSpc>
                <a:spcPct val="70000"/>
              </a:lnSpc>
              <a:spcBef>
                <a:spcPct val="50000"/>
              </a:spcBef>
            </a:pPr>
            <a:r>
              <a:rPr lang="en-US" altLang="zh-CN" b="1">
                <a:solidFill>
                  <a:schemeClr val="tx1"/>
                </a:solidFill>
              </a:rPr>
              <a:t>       signal ( mutex ) ;</a:t>
            </a:r>
          </a:p>
          <a:p>
            <a:pPr hangingPunct="1">
              <a:lnSpc>
                <a:spcPct val="70000"/>
              </a:lnSpc>
              <a:spcBef>
                <a:spcPct val="50000"/>
              </a:spcBef>
            </a:pPr>
            <a:r>
              <a:rPr lang="en-US" altLang="zh-CN" b="1">
                <a:solidFill>
                  <a:schemeClr val="tx1"/>
                </a:solidFill>
              </a:rPr>
              <a:t>       signal ( empty ) ;</a:t>
            </a:r>
          </a:p>
          <a:p>
            <a:pPr hangingPunct="1">
              <a:lnSpc>
                <a:spcPct val="70000"/>
              </a:lnSpc>
              <a:spcBef>
                <a:spcPct val="50000"/>
              </a:spcBef>
            </a:pPr>
            <a:r>
              <a:rPr lang="en-US" altLang="zh-CN" b="1">
                <a:solidFill>
                  <a:schemeClr val="tx1"/>
                </a:solidFill>
              </a:rPr>
              <a:t>       consume the item in nextc ;</a:t>
            </a:r>
          </a:p>
          <a:p>
            <a:pPr hangingPunct="1">
              <a:lnSpc>
                <a:spcPct val="70000"/>
              </a:lnSpc>
              <a:spcBef>
                <a:spcPct val="50000"/>
              </a:spcBef>
            </a:pPr>
            <a:r>
              <a:rPr lang="en-US" altLang="zh-CN" b="1">
                <a:solidFill>
                  <a:schemeClr val="tx1"/>
                </a:solidFill>
              </a:rPr>
              <a:t>      }</a:t>
            </a:r>
          </a:p>
          <a:p>
            <a:pPr hangingPunct="1">
              <a:lnSpc>
                <a:spcPct val="70000"/>
              </a:lnSpc>
              <a:spcBef>
                <a:spcPct val="50000"/>
              </a:spcBef>
            </a:pPr>
            <a:r>
              <a:rPr lang="en-US" altLang="zh-CN" b="1">
                <a:solidFill>
                  <a:schemeClr val="tx1"/>
                </a:solidFill>
              </a:rPr>
              <a:t>  }</a:t>
            </a:r>
            <a:endParaRPr lang="en-US" altLang="zh-CN" b="1">
              <a:solidFill>
                <a:srgbClr val="FF00FF"/>
              </a:solidFill>
            </a:endParaRPr>
          </a:p>
        </p:txBody>
      </p:sp>
      <p:sp>
        <p:nvSpPr>
          <p:cNvPr id="5" name="TextBox 4">
            <a:extLst>
              <a:ext uri="{FF2B5EF4-FFF2-40B4-BE49-F238E27FC236}">
                <a16:creationId xmlns:a16="http://schemas.microsoft.com/office/drawing/2014/main" id="{3B4537B1-0A1A-F342-B8BC-A495A830FBF9}"/>
              </a:ext>
            </a:extLst>
          </p:cNvPr>
          <p:cNvSpPr txBox="1">
            <a:spLocks noChangeArrowheads="1"/>
          </p:cNvSpPr>
          <p:nvPr/>
        </p:nvSpPr>
        <p:spPr bwMode="auto">
          <a:xfrm>
            <a:off x="971550" y="5949950"/>
            <a:ext cx="28082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FF00FF"/>
                </a:solidFill>
              </a:rPr>
              <a:t>coend</a:t>
            </a:r>
            <a:endParaRPr lang="zh-CN" altLang="en-US" b="1">
              <a:solidFill>
                <a:srgbClr val="FF00FF"/>
              </a:solidFill>
            </a:endParaRPr>
          </a:p>
        </p:txBody>
      </p:sp>
      <p:sp>
        <p:nvSpPr>
          <p:cNvPr id="104453" name="Rectangle 1030">
            <a:extLst>
              <a:ext uri="{FF2B5EF4-FFF2-40B4-BE49-F238E27FC236}">
                <a16:creationId xmlns:a16="http://schemas.microsoft.com/office/drawing/2014/main" id="{D56958F9-0CC2-284F-B778-42D2A044E4BF}"/>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4454" name="灯片编号占位符 3">
            <a:extLst>
              <a:ext uri="{FF2B5EF4-FFF2-40B4-BE49-F238E27FC236}">
                <a16:creationId xmlns:a16="http://schemas.microsoft.com/office/drawing/2014/main" id="{8E29AA25-0E1B-394D-9204-0D50E3E8E602}"/>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3CFE2BD-A998-3D4B-B173-C3E3BFFA4EE6}" type="slidenum">
              <a:rPr lang="zh-CN" altLang="en-US" sz="1800"/>
              <a:pPr/>
              <a:t>102</a:t>
            </a:fld>
            <a:endParaRPr lang="en-US" altLang="zh-CN" sz="1800"/>
          </a:p>
        </p:txBody>
      </p:sp>
    </p:spTree>
    <p:extLst>
      <p:ext uri="{BB962C8B-B14F-4D97-AF65-F5344CB8AC3E}">
        <p14:creationId xmlns:p14="http://schemas.microsoft.com/office/powerpoint/2010/main" val="28856452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Effect transition="in" filter="blinds(horizontal)">
                                      <p:cBhvr>
                                        <p:cTn id="7" dur="500"/>
                                        <p:tgtEl>
                                          <p:spTgt spid="10342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nimBg="1"/>
      <p:bldP spid="5"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9">
            <a:extLst>
              <a:ext uri="{FF2B5EF4-FFF2-40B4-BE49-F238E27FC236}">
                <a16:creationId xmlns:a16="http://schemas.microsoft.com/office/drawing/2014/main" id="{863E8ABB-26A9-9440-B550-C2EC467FDD88}"/>
              </a:ext>
            </a:extLst>
          </p:cNvPr>
          <p:cNvSpPr>
            <a:spLocks noChangeArrowheads="1"/>
          </p:cNvSpPr>
          <p:nvPr/>
        </p:nvSpPr>
        <p:spPr bwMode="auto">
          <a:xfrm>
            <a:off x="533400" y="733425"/>
            <a:ext cx="8153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3200" b="1">
                <a:solidFill>
                  <a:srgbClr val="FF3300"/>
                </a:solidFill>
                <a:latin typeface="楷体_GB2312" pitchFamily="49" charset="-122"/>
                <a:ea typeface="楷体_GB2312" pitchFamily="49" charset="-122"/>
              </a:rPr>
              <a:t>在生产者－消费者问题中应注意的问题：</a:t>
            </a:r>
          </a:p>
        </p:txBody>
      </p:sp>
      <p:sp>
        <p:nvSpPr>
          <p:cNvPr id="388102" name="Rectangle 1030">
            <a:extLst>
              <a:ext uri="{FF2B5EF4-FFF2-40B4-BE49-F238E27FC236}">
                <a16:creationId xmlns:a16="http://schemas.microsoft.com/office/drawing/2014/main" id="{63CB05E9-71EE-BF44-AB45-D994F45E81AE}"/>
              </a:ext>
            </a:extLst>
          </p:cNvPr>
          <p:cNvSpPr>
            <a:spLocks noChangeArrowheads="1"/>
          </p:cNvSpPr>
          <p:nvPr/>
        </p:nvSpPr>
        <p:spPr bwMode="auto">
          <a:xfrm>
            <a:off x="609600" y="1647825"/>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20000"/>
              </a:lnSpc>
              <a:spcBef>
                <a:spcPct val="20000"/>
              </a:spcBef>
              <a:buClr>
                <a:srgbClr val="FF0000"/>
              </a:buClr>
              <a:buFont typeface="Wingdings" pitchFamily="2" charset="2"/>
              <a:buChar char="v"/>
            </a:pPr>
            <a:r>
              <a:rPr lang="en-US" altLang="zh-CN" sz="3200" b="1">
                <a:solidFill>
                  <a:schemeClr val="tx1"/>
                </a:solidFill>
                <a:latin typeface="华文楷体" panose="02010600040101010101" pitchFamily="2" charset="-122"/>
                <a:ea typeface="华文楷体" panose="02010600040101010101" pitchFamily="2" charset="-122"/>
              </a:rPr>
              <a:t>wait ( mutex ) </a:t>
            </a:r>
            <a:r>
              <a:rPr lang="zh-CN" altLang="en-US" sz="3200" b="1">
                <a:solidFill>
                  <a:schemeClr val="tx1"/>
                </a:solidFill>
                <a:latin typeface="华文楷体" panose="02010600040101010101" pitchFamily="2" charset="-122"/>
                <a:ea typeface="华文楷体" panose="02010600040101010101" pitchFamily="2" charset="-122"/>
              </a:rPr>
              <a:t>和 </a:t>
            </a:r>
            <a:r>
              <a:rPr lang="en-US" altLang="zh-CN" sz="3200" b="1">
                <a:solidFill>
                  <a:schemeClr val="tx1"/>
                </a:solidFill>
                <a:latin typeface="华文楷体" panose="02010600040101010101" pitchFamily="2" charset="-122"/>
                <a:ea typeface="华文楷体" panose="02010600040101010101" pitchFamily="2" charset="-122"/>
              </a:rPr>
              <a:t>signal ( mutex ) </a:t>
            </a:r>
            <a:r>
              <a:rPr lang="zh-CN" altLang="en-US" sz="3200" b="1">
                <a:solidFill>
                  <a:schemeClr val="tx1"/>
                </a:solidFill>
                <a:latin typeface="华文楷体" panose="02010600040101010101" pitchFamily="2" charset="-122"/>
                <a:ea typeface="华文楷体" panose="02010600040101010101" pitchFamily="2" charset="-122"/>
              </a:rPr>
              <a:t>必须</a:t>
            </a:r>
            <a:r>
              <a:rPr lang="zh-CN" altLang="en-US" sz="3200" b="1">
                <a:solidFill>
                  <a:srgbClr val="3333FF"/>
                </a:solidFill>
                <a:latin typeface="华文楷体" panose="02010600040101010101" pitchFamily="2" charset="-122"/>
                <a:ea typeface="华文楷体" panose="02010600040101010101" pitchFamily="2" charset="-122"/>
              </a:rPr>
              <a:t>成对出现</a:t>
            </a:r>
            <a:r>
              <a:rPr lang="zh-CN" altLang="en-US" sz="3200" b="1">
                <a:solidFill>
                  <a:schemeClr val="tx1"/>
                </a:solidFill>
                <a:latin typeface="华文楷体" panose="02010600040101010101" pitchFamily="2" charset="-122"/>
                <a:ea typeface="华文楷体" panose="02010600040101010101" pitchFamily="2" charset="-122"/>
              </a:rPr>
              <a:t>。</a:t>
            </a:r>
          </a:p>
          <a:p>
            <a:pPr eaLnBrk="1" hangingPunct="1">
              <a:lnSpc>
                <a:spcPct val="120000"/>
              </a:lnSpc>
              <a:spcBef>
                <a:spcPct val="20000"/>
              </a:spcBef>
              <a:buClr>
                <a:srgbClr val="FF0000"/>
              </a:buClr>
              <a:buFont typeface="Wingdings" pitchFamily="2" charset="2"/>
              <a:buChar char="v"/>
            </a:pPr>
            <a:r>
              <a:rPr lang="zh-CN" altLang="en-US" sz="3200" b="1">
                <a:solidFill>
                  <a:schemeClr val="tx1"/>
                </a:solidFill>
                <a:latin typeface="华文楷体" panose="02010600040101010101" pitchFamily="2" charset="-122"/>
                <a:ea typeface="华文楷体" panose="02010600040101010101" pitchFamily="2" charset="-122"/>
              </a:rPr>
              <a:t>对资源信号量 </a:t>
            </a:r>
            <a:r>
              <a:rPr lang="en-US" altLang="zh-CN" sz="3200" b="1">
                <a:solidFill>
                  <a:schemeClr val="tx1"/>
                </a:solidFill>
                <a:latin typeface="华文楷体" panose="02010600040101010101" pitchFamily="2" charset="-122"/>
                <a:ea typeface="华文楷体" panose="02010600040101010101" pitchFamily="2" charset="-122"/>
              </a:rPr>
              <a:t>empty </a:t>
            </a:r>
            <a:r>
              <a:rPr lang="zh-CN" altLang="en-US" sz="3200" b="1">
                <a:solidFill>
                  <a:schemeClr val="tx1"/>
                </a:solidFill>
                <a:latin typeface="华文楷体" panose="02010600040101010101" pitchFamily="2" charset="-122"/>
                <a:ea typeface="华文楷体" panose="02010600040101010101" pitchFamily="2" charset="-122"/>
              </a:rPr>
              <a:t>和 </a:t>
            </a:r>
            <a:r>
              <a:rPr lang="en-US" altLang="zh-CN" sz="3200" b="1">
                <a:solidFill>
                  <a:schemeClr val="tx1"/>
                </a:solidFill>
                <a:latin typeface="华文楷体" panose="02010600040101010101" pitchFamily="2" charset="-122"/>
                <a:ea typeface="华文楷体" panose="02010600040101010101" pitchFamily="2" charset="-122"/>
              </a:rPr>
              <a:t>full </a:t>
            </a:r>
            <a:r>
              <a:rPr lang="zh-CN" altLang="en-US" sz="3200" b="1">
                <a:solidFill>
                  <a:schemeClr val="tx1"/>
                </a:solidFill>
                <a:latin typeface="华文楷体" panose="02010600040101010101" pitchFamily="2" charset="-122"/>
                <a:ea typeface="华文楷体" panose="02010600040101010101" pitchFamily="2" charset="-122"/>
              </a:rPr>
              <a:t>的 </a:t>
            </a:r>
            <a:r>
              <a:rPr lang="en-US" altLang="zh-CN" sz="3200" b="1">
                <a:solidFill>
                  <a:schemeClr val="tx1"/>
                </a:solidFill>
                <a:latin typeface="华文楷体" panose="02010600040101010101" pitchFamily="2" charset="-122"/>
                <a:ea typeface="华文楷体" panose="02010600040101010101" pitchFamily="2" charset="-122"/>
              </a:rPr>
              <a:t>wait </a:t>
            </a:r>
            <a:r>
              <a:rPr lang="zh-CN" altLang="en-US" sz="3200" b="1">
                <a:solidFill>
                  <a:schemeClr val="tx1"/>
                </a:solidFill>
                <a:latin typeface="华文楷体" panose="02010600040101010101" pitchFamily="2" charset="-122"/>
                <a:ea typeface="华文楷体" panose="02010600040101010101" pitchFamily="2" charset="-122"/>
              </a:rPr>
              <a:t>和 </a:t>
            </a:r>
            <a:r>
              <a:rPr lang="en-US" altLang="zh-CN" sz="3200" b="1">
                <a:solidFill>
                  <a:schemeClr val="tx1"/>
                </a:solidFill>
                <a:latin typeface="华文楷体" panose="02010600040101010101" pitchFamily="2" charset="-122"/>
                <a:ea typeface="华文楷体" panose="02010600040101010101" pitchFamily="2" charset="-122"/>
              </a:rPr>
              <a:t>signal </a:t>
            </a:r>
            <a:r>
              <a:rPr lang="zh-CN" altLang="en-US" sz="3200" b="1">
                <a:solidFill>
                  <a:schemeClr val="tx1"/>
                </a:solidFill>
                <a:latin typeface="华文楷体" panose="02010600040101010101" pitchFamily="2" charset="-122"/>
                <a:ea typeface="华文楷体" panose="02010600040101010101" pitchFamily="2" charset="-122"/>
              </a:rPr>
              <a:t>操作，同样需要</a:t>
            </a:r>
            <a:r>
              <a:rPr lang="zh-CN" altLang="en-US" sz="3200" b="1">
                <a:solidFill>
                  <a:srgbClr val="3333FF"/>
                </a:solidFill>
                <a:latin typeface="华文楷体" panose="02010600040101010101" pitchFamily="2" charset="-122"/>
                <a:ea typeface="华文楷体" panose="02010600040101010101" pitchFamily="2" charset="-122"/>
              </a:rPr>
              <a:t>成对出现</a:t>
            </a:r>
            <a:r>
              <a:rPr lang="zh-CN" altLang="en-US" sz="3200" b="1">
                <a:solidFill>
                  <a:schemeClr val="tx1"/>
                </a:solidFill>
                <a:latin typeface="华文楷体" panose="02010600040101010101" pitchFamily="2" charset="-122"/>
                <a:ea typeface="华文楷体" panose="02010600040101010101" pitchFamily="2" charset="-122"/>
              </a:rPr>
              <a:t>，但它们是</a:t>
            </a:r>
            <a:r>
              <a:rPr lang="zh-CN" altLang="en-US" sz="3200" b="1">
                <a:solidFill>
                  <a:srgbClr val="3333FF"/>
                </a:solidFill>
                <a:latin typeface="华文楷体" panose="02010600040101010101" pitchFamily="2" charset="-122"/>
                <a:ea typeface="华文楷体" panose="02010600040101010101" pitchFamily="2" charset="-122"/>
              </a:rPr>
              <a:t>分别处于不同</a:t>
            </a:r>
            <a:r>
              <a:rPr lang="zh-CN" altLang="en-US" sz="3200" b="1">
                <a:solidFill>
                  <a:schemeClr val="tx1"/>
                </a:solidFill>
                <a:latin typeface="华文楷体" panose="02010600040101010101" pitchFamily="2" charset="-122"/>
                <a:ea typeface="华文楷体" panose="02010600040101010101" pitchFamily="2" charset="-122"/>
              </a:rPr>
              <a:t>的程序。</a:t>
            </a:r>
          </a:p>
          <a:p>
            <a:pPr eaLnBrk="1" hangingPunct="1">
              <a:lnSpc>
                <a:spcPct val="120000"/>
              </a:lnSpc>
              <a:spcBef>
                <a:spcPct val="20000"/>
              </a:spcBef>
              <a:buClr>
                <a:srgbClr val="FF0000"/>
              </a:buClr>
              <a:buFont typeface="Wingdings" pitchFamily="2" charset="2"/>
              <a:buChar char="v"/>
            </a:pPr>
            <a:r>
              <a:rPr lang="zh-CN" altLang="en-US" sz="3200" b="1">
                <a:solidFill>
                  <a:schemeClr val="tx1"/>
                </a:solidFill>
                <a:latin typeface="华文楷体" panose="02010600040101010101" pitchFamily="2" charset="-122"/>
                <a:ea typeface="华文楷体" panose="02010600040101010101" pitchFamily="2" charset="-122"/>
              </a:rPr>
              <a:t>在每个程序中的多个 </a:t>
            </a:r>
            <a:r>
              <a:rPr lang="en-US" altLang="zh-CN" sz="3200" b="1">
                <a:solidFill>
                  <a:schemeClr val="tx1"/>
                </a:solidFill>
                <a:latin typeface="华文楷体" panose="02010600040101010101" pitchFamily="2" charset="-122"/>
                <a:ea typeface="华文楷体" panose="02010600040101010101" pitchFamily="2" charset="-122"/>
              </a:rPr>
              <a:t>wait </a:t>
            </a:r>
            <a:r>
              <a:rPr lang="zh-CN" altLang="en-US" sz="3200" b="1">
                <a:solidFill>
                  <a:schemeClr val="tx1"/>
                </a:solidFill>
                <a:latin typeface="华文楷体" panose="02010600040101010101" pitchFamily="2" charset="-122"/>
                <a:ea typeface="华文楷体" panose="02010600040101010101" pitchFamily="2" charset="-122"/>
              </a:rPr>
              <a:t>操作顺序不能颠倒。</a:t>
            </a:r>
          </a:p>
        </p:txBody>
      </p:sp>
      <p:sp>
        <p:nvSpPr>
          <p:cNvPr id="105476" name="Rectangle 1030">
            <a:extLst>
              <a:ext uri="{FF2B5EF4-FFF2-40B4-BE49-F238E27FC236}">
                <a16:creationId xmlns:a16="http://schemas.microsoft.com/office/drawing/2014/main" id="{7CE3191A-637A-304E-95E6-5531483DF1DD}"/>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5477" name="灯片编号占位符 3">
            <a:extLst>
              <a:ext uri="{FF2B5EF4-FFF2-40B4-BE49-F238E27FC236}">
                <a16:creationId xmlns:a16="http://schemas.microsoft.com/office/drawing/2014/main" id="{3DF2FFA2-A17C-3B4A-9F34-6875CBB1968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B84FC76-CB47-5447-9382-ABBBEB5674D2}" type="slidenum">
              <a:rPr lang="zh-CN" altLang="en-US" sz="1800"/>
              <a:pPr/>
              <a:t>103</a:t>
            </a:fld>
            <a:endParaRPr lang="en-US" altLang="zh-CN" sz="1800"/>
          </a:p>
        </p:txBody>
      </p:sp>
    </p:spTree>
    <p:extLst>
      <p:ext uri="{BB962C8B-B14F-4D97-AF65-F5344CB8AC3E}">
        <p14:creationId xmlns:p14="http://schemas.microsoft.com/office/powerpoint/2010/main" val="40769928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8102">
                                            <p:txEl>
                                              <p:pRg st="0" end="0"/>
                                            </p:txEl>
                                          </p:spTgt>
                                        </p:tgtEl>
                                        <p:attrNameLst>
                                          <p:attrName>style.visibility</p:attrName>
                                        </p:attrNameLst>
                                      </p:cBhvr>
                                      <p:to>
                                        <p:strVal val="visible"/>
                                      </p:to>
                                    </p:set>
                                    <p:animEffect transition="in" filter="barn(outVertical)">
                                      <p:cBhvr>
                                        <p:cTn id="7" dur="500"/>
                                        <p:tgtEl>
                                          <p:spTgt spid="3881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88102">
                                            <p:txEl>
                                              <p:pRg st="1" end="1"/>
                                            </p:txEl>
                                          </p:spTgt>
                                        </p:tgtEl>
                                        <p:attrNameLst>
                                          <p:attrName>style.visibility</p:attrName>
                                        </p:attrNameLst>
                                      </p:cBhvr>
                                      <p:to>
                                        <p:strVal val="visible"/>
                                      </p:to>
                                    </p:set>
                                    <p:animEffect transition="in" filter="barn(outVertical)">
                                      <p:cBhvr>
                                        <p:cTn id="12" dur="500"/>
                                        <p:tgtEl>
                                          <p:spTgt spid="3881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88102">
                                            <p:txEl>
                                              <p:pRg st="2" end="2"/>
                                            </p:txEl>
                                          </p:spTgt>
                                        </p:tgtEl>
                                        <p:attrNameLst>
                                          <p:attrName>style.visibility</p:attrName>
                                        </p:attrNameLst>
                                      </p:cBhvr>
                                      <p:to>
                                        <p:strVal val="visible"/>
                                      </p:to>
                                    </p:set>
                                    <p:animEffect transition="in" filter="barn(outVertical)">
                                      <p:cBhvr>
                                        <p:cTn id="17" dur="500"/>
                                        <p:tgtEl>
                                          <p:spTgt spid="3881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02"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3" name="Text Box 5">
            <a:extLst>
              <a:ext uri="{FF2B5EF4-FFF2-40B4-BE49-F238E27FC236}">
                <a16:creationId xmlns:a16="http://schemas.microsoft.com/office/drawing/2014/main" id="{2872411F-9701-9246-A4D6-190E08FBDDD5}"/>
              </a:ext>
            </a:extLst>
          </p:cNvPr>
          <p:cNvSpPr txBox="1">
            <a:spLocks noChangeArrowheads="1"/>
          </p:cNvSpPr>
          <p:nvPr/>
        </p:nvSpPr>
        <p:spPr bwMode="auto">
          <a:xfrm>
            <a:off x="609600" y="914400"/>
            <a:ext cx="82296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5000"/>
              </a:lnSpc>
            </a:pPr>
            <a:r>
              <a:rPr lang="zh-CN" altLang="en-US" sz="3200" b="1">
                <a:solidFill>
                  <a:srgbClr val="0000FF"/>
                </a:solidFill>
                <a:latin typeface="华文楷体" panose="02010600040101010101" pitchFamily="2" charset="-122"/>
                <a:ea typeface="华文楷体" panose="02010600040101010101" pitchFamily="2" charset="-122"/>
              </a:rPr>
              <a:t>二、利用</a:t>
            </a:r>
            <a:r>
              <a:rPr lang="en-US" altLang="en-US" sz="3200" b="1">
                <a:solidFill>
                  <a:srgbClr val="0000FF"/>
                </a:solidFill>
                <a:latin typeface="华文楷体" panose="02010600040101010101" pitchFamily="2" charset="-122"/>
                <a:ea typeface="华文楷体" panose="02010600040101010101" pitchFamily="2" charset="-122"/>
              </a:rPr>
              <a:t>AND</a:t>
            </a:r>
            <a:r>
              <a:rPr lang="zh-CN" altLang="en-US" sz="3200" b="1">
                <a:solidFill>
                  <a:srgbClr val="0000FF"/>
                </a:solidFill>
                <a:latin typeface="华文楷体" panose="02010600040101010101" pitchFamily="2" charset="-122"/>
                <a:ea typeface="华文楷体" panose="02010600040101010101" pitchFamily="2" charset="-122"/>
              </a:rPr>
              <a:t>信号量解决生产者－消费者</a:t>
            </a:r>
          </a:p>
          <a:p>
            <a:pPr>
              <a:lnSpc>
                <a:spcPct val="13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171D17"/>
                </a:solidFill>
                <a:latin typeface="华文楷体" panose="02010600040101010101" pitchFamily="2" charset="-122"/>
                <a:ea typeface="华文楷体" panose="02010600040101010101" pitchFamily="2" charset="-122"/>
              </a:rPr>
              <a:t>利用</a:t>
            </a:r>
            <a:r>
              <a:rPr lang="en-US" altLang="en-US" sz="3200" b="1">
                <a:solidFill>
                  <a:srgbClr val="171D17"/>
                </a:solidFill>
                <a:latin typeface="华文楷体" panose="02010600040101010101" pitchFamily="2" charset="-122"/>
                <a:ea typeface="华文楷体" panose="02010600040101010101" pitchFamily="2" charset="-122"/>
              </a:rPr>
              <a:t>AND</a:t>
            </a:r>
            <a:r>
              <a:rPr lang="zh-CN" altLang="en-US" sz="3200" b="1">
                <a:solidFill>
                  <a:srgbClr val="171D17"/>
                </a:solidFill>
                <a:latin typeface="华文楷体" panose="02010600040101010101" pitchFamily="2" charset="-122"/>
                <a:ea typeface="华文楷体" panose="02010600040101010101" pitchFamily="2" charset="-122"/>
              </a:rPr>
              <a:t>信号量解决生产者－消费者的算法描述。</a:t>
            </a:r>
          </a:p>
        </p:txBody>
      </p:sp>
      <p:sp>
        <p:nvSpPr>
          <p:cNvPr id="380934" name="Text Box 6">
            <a:extLst>
              <a:ext uri="{FF2B5EF4-FFF2-40B4-BE49-F238E27FC236}">
                <a16:creationId xmlns:a16="http://schemas.microsoft.com/office/drawing/2014/main" id="{6B3312E8-6D9C-0A43-A3DB-FA5A8DFB2F5E}"/>
              </a:ext>
            </a:extLst>
          </p:cNvPr>
          <p:cNvSpPr txBox="1">
            <a:spLocks noChangeArrowheads="1"/>
          </p:cNvSpPr>
          <p:nvPr/>
        </p:nvSpPr>
        <p:spPr bwMode="auto">
          <a:xfrm>
            <a:off x="609600" y="3657600"/>
            <a:ext cx="8534400" cy="244316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chemeClr val="tx1"/>
                </a:solidFill>
                <a:latin typeface="幼圆" pitchFamily="49" charset="-122"/>
                <a:ea typeface="幼圆" pitchFamily="49" charset="-122"/>
              </a:rPr>
              <a:t> semaphore mutex ,empty ,full =1,n,0;</a:t>
            </a:r>
          </a:p>
          <a:p>
            <a:pPr>
              <a:spcBef>
                <a:spcPct val="50000"/>
              </a:spcBef>
            </a:pPr>
            <a:r>
              <a:rPr lang="en-US" altLang="zh-CN" sz="2800" b="1">
                <a:solidFill>
                  <a:schemeClr val="tx1"/>
                </a:solidFill>
                <a:latin typeface="幼圆" pitchFamily="49" charset="-122"/>
                <a:ea typeface="幼圆" pitchFamily="49" charset="-122"/>
              </a:rPr>
              <a:t> item buffer[n];</a:t>
            </a:r>
          </a:p>
          <a:p>
            <a:pPr>
              <a:spcBef>
                <a:spcPct val="50000"/>
              </a:spcBef>
            </a:pPr>
            <a:r>
              <a:rPr lang="en-US" altLang="zh-CN" sz="2800" b="1">
                <a:solidFill>
                  <a:schemeClr val="tx1"/>
                </a:solidFill>
                <a:latin typeface="幼圆" pitchFamily="49" charset="-122"/>
                <a:ea typeface="幼圆" pitchFamily="49" charset="-122"/>
              </a:rPr>
              <a:t> int in , out =0,0;</a:t>
            </a:r>
          </a:p>
          <a:p>
            <a:pPr>
              <a:spcBef>
                <a:spcPct val="50000"/>
              </a:spcBef>
            </a:pPr>
            <a:endParaRPr lang="en-US" altLang="zh-CN" sz="2800"/>
          </a:p>
        </p:txBody>
      </p:sp>
      <p:sp>
        <p:nvSpPr>
          <p:cNvPr id="106500" name="Rectangle 1030">
            <a:extLst>
              <a:ext uri="{FF2B5EF4-FFF2-40B4-BE49-F238E27FC236}">
                <a16:creationId xmlns:a16="http://schemas.microsoft.com/office/drawing/2014/main" id="{B01782AB-5FA8-2940-9262-F44261832FDB}"/>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6501" name="灯片编号占位符 3">
            <a:extLst>
              <a:ext uri="{FF2B5EF4-FFF2-40B4-BE49-F238E27FC236}">
                <a16:creationId xmlns:a16="http://schemas.microsoft.com/office/drawing/2014/main" id="{C8C43351-08C1-2A45-BA42-28BBFC35390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D2130DF-9B0F-1848-B372-CBA7EAA73722}" type="slidenum">
              <a:rPr lang="zh-CN" altLang="en-US" sz="1800"/>
              <a:pPr/>
              <a:t>104</a:t>
            </a:fld>
            <a:endParaRPr lang="en-US" altLang="zh-CN" sz="1800"/>
          </a:p>
        </p:txBody>
      </p:sp>
    </p:spTree>
    <p:extLst>
      <p:ext uri="{BB962C8B-B14F-4D97-AF65-F5344CB8AC3E}">
        <p14:creationId xmlns:p14="http://schemas.microsoft.com/office/powerpoint/2010/main" val="98603423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80933">
                                            <p:txEl>
                                              <p:pRg st="0" end="0"/>
                                            </p:txEl>
                                          </p:spTgt>
                                        </p:tgtEl>
                                        <p:attrNameLst>
                                          <p:attrName>style.visibility</p:attrName>
                                        </p:attrNameLst>
                                      </p:cBhvr>
                                      <p:to>
                                        <p:strVal val="visible"/>
                                      </p:to>
                                    </p:set>
                                    <p:animEffect transition="in" filter="barn(outVertical)">
                                      <p:cBhvr>
                                        <p:cTn id="7" dur="500"/>
                                        <p:tgtEl>
                                          <p:spTgt spid="3809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80933">
                                            <p:txEl>
                                              <p:pRg st="1" end="1"/>
                                            </p:txEl>
                                          </p:spTgt>
                                        </p:tgtEl>
                                        <p:attrNameLst>
                                          <p:attrName>style.visibility</p:attrName>
                                        </p:attrNameLst>
                                      </p:cBhvr>
                                      <p:to>
                                        <p:strVal val="visible"/>
                                      </p:to>
                                    </p:set>
                                    <p:animEffect transition="in" filter="barn(outVertical)">
                                      <p:cBhvr>
                                        <p:cTn id="12" dur="500"/>
                                        <p:tgtEl>
                                          <p:spTgt spid="3809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0934"/>
                                        </p:tgtEl>
                                        <p:attrNameLst>
                                          <p:attrName>style.visibility</p:attrName>
                                        </p:attrNameLst>
                                      </p:cBhvr>
                                      <p:to>
                                        <p:strVal val="visible"/>
                                      </p:to>
                                    </p:set>
                                    <p:animEffect transition="in" filter="dissolve">
                                      <p:cBhvr>
                                        <p:cTn id="17" dur="500"/>
                                        <p:tgtEl>
                                          <p:spTgt spid="380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3" grpId="0" build="p" autoUpdateAnimBg="0"/>
      <p:bldP spid="380934" grpId="0" animBg="1"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Text Box 4">
            <a:extLst>
              <a:ext uri="{FF2B5EF4-FFF2-40B4-BE49-F238E27FC236}">
                <a16:creationId xmlns:a16="http://schemas.microsoft.com/office/drawing/2014/main" id="{EEC3B0AD-97E6-EC4E-B946-14E0ECB463D7}"/>
              </a:ext>
            </a:extLst>
          </p:cNvPr>
          <p:cNvSpPr txBox="1">
            <a:spLocks noChangeArrowheads="1"/>
          </p:cNvSpPr>
          <p:nvPr/>
        </p:nvSpPr>
        <p:spPr bwMode="auto">
          <a:xfrm>
            <a:off x="381000" y="685800"/>
            <a:ext cx="4267200" cy="5305425"/>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endParaRPr lang="en-US" altLang="zh-CN" sz="2800" b="1">
              <a:solidFill>
                <a:schemeClr val="tx1"/>
              </a:solidFill>
            </a:endParaRPr>
          </a:p>
          <a:p>
            <a:pPr>
              <a:lnSpc>
                <a:spcPct val="55000"/>
              </a:lnSpc>
              <a:spcBef>
                <a:spcPct val="50000"/>
              </a:spcBef>
            </a:pPr>
            <a:r>
              <a:rPr lang="en-US" altLang="zh-CN" sz="2800" b="1">
                <a:solidFill>
                  <a:srgbClr val="FF00FF"/>
                </a:solidFill>
              </a:rPr>
              <a:t>cobegin</a:t>
            </a:r>
          </a:p>
          <a:p>
            <a:pPr>
              <a:lnSpc>
                <a:spcPct val="55000"/>
              </a:lnSpc>
              <a:spcBef>
                <a:spcPct val="50000"/>
              </a:spcBef>
            </a:pPr>
            <a:r>
              <a:rPr lang="en-US" altLang="zh-CN" sz="2800" b="1">
                <a:solidFill>
                  <a:schemeClr val="tx1"/>
                </a:solidFill>
              </a:rPr>
              <a:t>  </a:t>
            </a:r>
            <a:r>
              <a:rPr lang="en-US" altLang="zh-CN" sz="2800" b="1">
                <a:solidFill>
                  <a:srgbClr val="0000FF"/>
                </a:solidFill>
              </a:rPr>
              <a:t>producer () {</a:t>
            </a:r>
          </a:p>
          <a:p>
            <a:pPr>
              <a:lnSpc>
                <a:spcPct val="55000"/>
              </a:lnSpc>
              <a:spcBef>
                <a:spcPct val="50000"/>
              </a:spcBef>
            </a:pPr>
            <a:r>
              <a:rPr lang="en-US" altLang="zh-CN" sz="2800" b="1">
                <a:solidFill>
                  <a:schemeClr val="tx1"/>
                </a:solidFill>
              </a:rPr>
              <a:t>   </a:t>
            </a:r>
            <a:r>
              <a:rPr lang="en-US" altLang="zh-CN" sz="2800" b="1">
                <a:solidFill>
                  <a:srgbClr val="FF3300"/>
                </a:solidFill>
              </a:rPr>
              <a:t>while(true) {                     </a:t>
            </a:r>
          </a:p>
          <a:p>
            <a:pPr>
              <a:lnSpc>
                <a:spcPct val="55000"/>
              </a:lnSpc>
              <a:spcBef>
                <a:spcPct val="50000"/>
              </a:spcBef>
            </a:pPr>
            <a:r>
              <a:rPr lang="en-US" altLang="zh-CN" sz="2800" b="1">
                <a:solidFill>
                  <a:schemeClr val="tx1"/>
                </a:solidFill>
              </a:rPr>
              <a:t>     producer an item in nextp;</a:t>
            </a:r>
          </a:p>
          <a:p>
            <a:pPr>
              <a:lnSpc>
                <a:spcPct val="55000"/>
              </a:lnSpc>
              <a:spcBef>
                <a:spcPct val="50000"/>
              </a:spcBef>
            </a:pPr>
            <a:r>
              <a:rPr lang="en-US" altLang="zh-CN" sz="2800" b="1">
                <a:solidFill>
                  <a:schemeClr val="tx1"/>
                </a:solidFill>
              </a:rPr>
              <a:t>      … </a:t>
            </a:r>
          </a:p>
          <a:p>
            <a:pPr>
              <a:lnSpc>
                <a:spcPct val="55000"/>
              </a:lnSpc>
              <a:spcBef>
                <a:spcPct val="50000"/>
              </a:spcBef>
            </a:pPr>
            <a:r>
              <a:rPr lang="en-US" altLang="zh-CN" sz="2800" b="1">
                <a:solidFill>
                  <a:schemeClr val="tx1"/>
                </a:solidFill>
              </a:rPr>
              <a:t>     Swait ( empty ,mutex ) ;</a:t>
            </a:r>
          </a:p>
          <a:p>
            <a:pPr>
              <a:lnSpc>
                <a:spcPct val="55000"/>
              </a:lnSpc>
              <a:spcBef>
                <a:spcPct val="50000"/>
              </a:spcBef>
            </a:pPr>
            <a:r>
              <a:rPr lang="en-US" altLang="zh-CN" sz="2800" b="1">
                <a:solidFill>
                  <a:schemeClr val="tx1"/>
                </a:solidFill>
              </a:rPr>
              <a:t>     buffer [ in ] = nextp ;</a:t>
            </a:r>
          </a:p>
          <a:p>
            <a:pPr>
              <a:lnSpc>
                <a:spcPct val="55000"/>
              </a:lnSpc>
              <a:spcBef>
                <a:spcPct val="50000"/>
              </a:spcBef>
            </a:pPr>
            <a:r>
              <a:rPr lang="en-US" altLang="zh-CN" sz="2800" b="1">
                <a:solidFill>
                  <a:schemeClr val="tx1"/>
                </a:solidFill>
              </a:rPr>
              <a:t>     in = ( in +1 ) % n ;</a:t>
            </a:r>
          </a:p>
          <a:p>
            <a:pPr>
              <a:lnSpc>
                <a:spcPct val="55000"/>
              </a:lnSpc>
              <a:spcBef>
                <a:spcPct val="50000"/>
              </a:spcBef>
            </a:pPr>
            <a:r>
              <a:rPr lang="en-US" altLang="zh-CN" sz="2800" b="1">
                <a:solidFill>
                  <a:schemeClr val="tx1"/>
                </a:solidFill>
              </a:rPr>
              <a:t>     Ssignal ( mutex,full ) ;</a:t>
            </a:r>
          </a:p>
          <a:p>
            <a:pPr>
              <a:lnSpc>
                <a:spcPct val="55000"/>
              </a:lnSpc>
              <a:spcBef>
                <a:spcPct val="50000"/>
              </a:spcBef>
            </a:pPr>
            <a:r>
              <a:rPr lang="en-US" altLang="zh-CN" sz="2800" b="1">
                <a:solidFill>
                  <a:schemeClr val="tx1"/>
                </a:solidFill>
              </a:rPr>
              <a:t>    }</a:t>
            </a:r>
          </a:p>
          <a:p>
            <a:pPr>
              <a:lnSpc>
                <a:spcPct val="55000"/>
              </a:lnSpc>
              <a:spcBef>
                <a:spcPct val="50000"/>
              </a:spcBef>
            </a:pPr>
            <a:r>
              <a:rPr lang="en-US" altLang="zh-CN" sz="2800" b="1">
                <a:solidFill>
                  <a:schemeClr val="tx1"/>
                </a:solidFill>
              </a:rPr>
              <a:t>  }</a:t>
            </a:r>
            <a:endParaRPr lang="en-US" altLang="zh-CN" sz="2800"/>
          </a:p>
        </p:txBody>
      </p:sp>
      <p:sp>
        <p:nvSpPr>
          <p:cNvPr id="402437" name="Text Box 5">
            <a:extLst>
              <a:ext uri="{FF2B5EF4-FFF2-40B4-BE49-F238E27FC236}">
                <a16:creationId xmlns:a16="http://schemas.microsoft.com/office/drawing/2014/main" id="{82EB3601-3FF1-D84C-A78E-9B1CC6D53992}"/>
              </a:ext>
            </a:extLst>
          </p:cNvPr>
          <p:cNvSpPr txBox="1">
            <a:spLocks noChangeArrowheads="1"/>
          </p:cNvSpPr>
          <p:nvPr/>
        </p:nvSpPr>
        <p:spPr bwMode="auto">
          <a:xfrm>
            <a:off x="4724400" y="704850"/>
            <a:ext cx="4419600" cy="580231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70000"/>
              </a:lnSpc>
              <a:spcBef>
                <a:spcPct val="50000"/>
              </a:spcBef>
            </a:pPr>
            <a:endParaRPr lang="en-US" altLang="zh-CN" b="1">
              <a:solidFill>
                <a:schemeClr val="tx1"/>
              </a:solidFill>
            </a:endParaRPr>
          </a:p>
          <a:p>
            <a:pPr hangingPunct="1">
              <a:lnSpc>
                <a:spcPct val="65000"/>
              </a:lnSpc>
              <a:spcBef>
                <a:spcPct val="50000"/>
              </a:spcBef>
            </a:pPr>
            <a:r>
              <a:rPr lang="en-US" altLang="zh-CN" sz="2800" b="1">
                <a:solidFill>
                  <a:srgbClr val="0000FF"/>
                </a:solidFill>
              </a:rPr>
              <a:t>Consumer () {</a:t>
            </a:r>
          </a:p>
          <a:p>
            <a:pPr hangingPunct="1">
              <a:lnSpc>
                <a:spcPct val="65000"/>
              </a:lnSpc>
              <a:spcBef>
                <a:spcPct val="50000"/>
              </a:spcBef>
            </a:pPr>
            <a:r>
              <a:rPr lang="en-US" altLang="zh-CN" sz="2800" b="1">
                <a:solidFill>
                  <a:schemeClr val="tx1"/>
                </a:solidFill>
              </a:rPr>
              <a:t> </a:t>
            </a:r>
            <a:r>
              <a:rPr lang="en-US" altLang="zh-CN" sz="2800" b="1">
                <a:solidFill>
                  <a:srgbClr val="FF3300"/>
                </a:solidFill>
              </a:rPr>
              <a:t> while(true) {</a:t>
            </a:r>
          </a:p>
          <a:p>
            <a:pPr hangingPunct="1">
              <a:lnSpc>
                <a:spcPct val="65000"/>
              </a:lnSpc>
              <a:spcBef>
                <a:spcPct val="50000"/>
              </a:spcBef>
            </a:pPr>
            <a:r>
              <a:rPr lang="en-US" altLang="zh-CN" sz="2800" b="1">
                <a:solidFill>
                  <a:schemeClr val="tx1"/>
                </a:solidFill>
              </a:rPr>
              <a:t>    Swait ( full,mutex ) ;</a:t>
            </a:r>
          </a:p>
          <a:p>
            <a:pPr hangingPunct="1">
              <a:lnSpc>
                <a:spcPct val="65000"/>
              </a:lnSpc>
              <a:spcBef>
                <a:spcPct val="50000"/>
              </a:spcBef>
            </a:pPr>
            <a:r>
              <a:rPr lang="en-US" altLang="zh-CN" sz="2800" b="1">
                <a:solidFill>
                  <a:schemeClr val="tx1"/>
                </a:solidFill>
              </a:rPr>
              <a:t>     nextc = buffer [ out] ;</a:t>
            </a:r>
          </a:p>
          <a:p>
            <a:pPr hangingPunct="1">
              <a:lnSpc>
                <a:spcPct val="65000"/>
              </a:lnSpc>
              <a:spcBef>
                <a:spcPct val="50000"/>
              </a:spcBef>
            </a:pPr>
            <a:r>
              <a:rPr lang="en-US" altLang="zh-CN" sz="2800" b="1">
                <a:solidFill>
                  <a:schemeClr val="tx1"/>
                </a:solidFill>
              </a:rPr>
              <a:t>     out = ( out + 1 ) % n ;</a:t>
            </a:r>
          </a:p>
          <a:p>
            <a:pPr hangingPunct="1">
              <a:lnSpc>
                <a:spcPct val="65000"/>
              </a:lnSpc>
              <a:spcBef>
                <a:spcPct val="50000"/>
              </a:spcBef>
            </a:pPr>
            <a:r>
              <a:rPr lang="en-US" altLang="zh-CN" sz="2800" b="1">
                <a:solidFill>
                  <a:schemeClr val="tx1"/>
                </a:solidFill>
              </a:rPr>
              <a:t>     Ssignal ( mutex,empty ) ;</a:t>
            </a:r>
          </a:p>
          <a:p>
            <a:pPr hangingPunct="1">
              <a:lnSpc>
                <a:spcPct val="65000"/>
              </a:lnSpc>
              <a:spcBef>
                <a:spcPct val="50000"/>
              </a:spcBef>
            </a:pPr>
            <a:r>
              <a:rPr lang="en-US" altLang="zh-CN" sz="2800" b="1">
                <a:solidFill>
                  <a:schemeClr val="tx1"/>
                </a:solidFill>
              </a:rPr>
              <a:t>     consume the item in nextc ;</a:t>
            </a:r>
          </a:p>
          <a:p>
            <a:pPr hangingPunct="1">
              <a:lnSpc>
                <a:spcPct val="65000"/>
              </a:lnSpc>
              <a:spcBef>
                <a:spcPct val="50000"/>
              </a:spcBef>
            </a:pPr>
            <a:r>
              <a:rPr lang="en-US" altLang="zh-CN" sz="2800" b="1">
                <a:solidFill>
                  <a:schemeClr val="tx1"/>
                </a:solidFill>
              </a:rPr>
              <a:t>      … </a:t>
            </a:r>
          </a:p>
          <a:p>
            <a:pPr hangingPunct="1">
              <a:lnSpc>
                <a:spcPct val="65000"/>
              </a:lnSpc>
              <a:spcBef>
                <a:spcPct val="50000"/>
              </a:spcBef>
            </a:pPr>
            <a:r>
              <a:rPr lang="en-US" altLang="zh-CN" sz="2800" b="1">
                <a:solidFill>
                  <a:schemeClr val="tx1"/>
                </a:solidFill>
              </a:rPr>
              <a:t> }</a:t>
            </a:r>
          </a:p>
          <a:p>
            <a:pPr hangingPunct="1">
              <a:lnSpc>
                <a:spcPct val="65000"/>
              </a:lnSpc>
              <a:spcBef>
                <a:spcPct val="50000"/>
              </a:spcBef>
            </a:pPr>
            <a:r>
              <a:rPr lang="en-US" altLang="zh-CN" sz="2800" b="1">
                <a:solidFill>
                  <a:schemeClr val="tx1"/>
                </a:solidFill>
              </a:rPr>
              <a:t>  }</a:t>
            </a:r>
            <a:endParaRPr lang="en-US" altLang="zh-CN" sz="2800" b="1">
              <a:solidFill>
                <a:srgbClr val="3333FF"/>
              </a:solidFill>
            </a:endParaRPr>
          </a:p>
          <a:p>
            <a:pPr hangingPunct="1">
              <a:lnSpc>
                <a:spcPct val="65000"/>
              </a:lnSpc>
              <a:spcBef>
                <a:spcPct val="50000"/>
              </a:spcBef>
            </a:pPr>
            <a:r>
              <a:rPr lang="en-US" altLang="zh-CN" sz="2800" b="1">
                <a:solidFill>
                  <a:srgbClr val="FF00FF"/>
                </a:solidFill>
              </a:rPr>
              <a:t>coend </a:t>
            </a:r>
            <a:endParaRPr lang="en-US" altLang="zh-CN" sz="2800">
              <a:solidFill>
                <a:srgbClr val="FF00FF"/>
              </a:solidFill>
            </a:endParaRPr>
          </a:p>
        </p:txBody>
      </p:sp>
      <p:sp>
        <p:nvSpPr>
          <p:cNvPr id="107524" name="Rectangle 1030">
            <a:extLst>
              <a:ext uri="{FF2B5EF4-FFF2-40B4-BE49-F238E27FC236}">
                <a16:creationId xmlns:a16="http://schemas.microsoft.com/office/drawing/2014/main" id="{657DDB84-A367-1349-B404-9103A7EA7A46}"/>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7525" name="灯片编号占位符 3">
            <a:extLst>
              <a:ext uri="{FF2B5EF4-FFF2-40B4-BE49-F238E27FC236}">
                <a16:creationId xmlns:a16="http://schemas.microsoft.com/office/drawing/2014/main" id="{E397B961-1448-3F47-BAB0-C1C1EB8BDC4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8DC1F37-47F8-3E41-A229-A556FCE8DE03}" type="slidenum">
              <a:rPr lang="zh-CN" altLang="en-US" sz="1800"/>
              <a:pPr/>
              <a:t>105</a:t>
            </a:fld>
            <a:endParaRPr lang="en-US" altLang="zh-CN" sz="1800"/>
          </a:p>
        </p:txBody>
      </p:sp>
    </p:spTree>
    <p:extLst>
      <p:ext uri="{BB962C8B-B14F-4D97-AF65-F5344CB8AC3E}">
        <p14:creationId xmlns:p14="http://schemas.microsoft.com/office/powerpoint/2010/main" val="180744987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2436"/>
                                        </p:tgtEl>
                                        <p:attrNameLst>
                                          <p:attrName>style.visibility</p:attrName>
                                        </p:attrNameLst>
                                      </p:cBhvr>
                                      <p:to>
                                        <p:strVal val="visible"/>
                                      </p:to>
                                    </p:set>
                                    <p:anim calcmode="lin" valueType="num">
                                      <p:cBhvr additive="base">
                                        <p:cTn id="7" dur="500" fill="hold"/>
                                        <p:tgtEl>
                                          <p:spTgt spid="402436"/>
                                        </p:tgtEl>
                                        <p:attrNameLst>
                                          <p:attrName>ppt_x</p:attrName>
                                        </p:attrNameLst>
                                      </p:cBhvr>
                                      <p:tavLst>
                                        <p:tav tm="0">
                                          <p:val>
                                            <p:strVal val="0-#ppt_w/2"/>
                                          </p:val>
                                        </p:tav>
                                        <p:tav tm="100000">
                                          <p:val>
                                            <p:strVal val="#ppt_x"/>
                                          </p:val>
                                        </p:tav>
                                      </p:tavLst>
                                    </p:anim>
                                    <p:anim calcmode="lin" valueType="num">
                                      <p:cBhvr additive="base">
                                        <p:cTn id="8" dur="500" fill="hold"/>
                                        <p:tgtEl>
                                          <p:spTgt spid="40243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2437"/>
                                        </p:tgtEl>
                                        <p:attrNameLst>
                                          <p:attrName>style.visibility</p:attrName>
                                        </p:attrNameLst>
                                      </p:cBhvr>
                                      <p:to>
                                        <p:strVal val="visible"/>
                                      </p:to>
                                    </p:set>
                                    <p:anim calcmode="lin" valueType="num">
                                      <p:cBhvr additive="base">
                                        <p:cTn id="13" dur="500" fill="hold"/>
                                        <p:tgtEl>
                                          <p:spTgt spid="402437"/>
                                        </p:tgtEl>
                                        <p:attrNameLst>
                                          <p:attrName>ppt_x</p:attrName>
                                        </p:attrNameLst>
                                      </p:cBhvr>
                                      <p:tavLst>
                                        <p:tav tm="0">
                                          <p:val>
                                            <p:strVal val="0-#ppt_w/2"/>
                                          </p:val>
                                        </p:tav>
                                        <p:tav tm="100000">
                                          <p:val>
                                            <p:strVal val="#ppt_x"/>
                                          </p:val>
                                        </p:tav>
                                      </p:tavLst>
                                    </p:anim>
                                    <p:anim calcmode="lin" valueType="num">
                                      <p:cBhvr additive="base">
                                        <p:cTn id="14" dur="500" fill="hold"/>
                                        <p:tgtEl>
                                          <p:spTgt spid="402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animBg="1" autoUpdateAnimBg="0"/>
      <p:bldP spid="402437" grpId="0" animBg="1"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4">
            <a:extLst>
              <a:ext uri="{FF2B5EF4-FFF2-40B4-BE49-F238E27FC236}">
                <a16:creationId xmlns:a16="http://schemas.microsoft.com/office/drawing/2014/main" id="{0AC61B1A-ACD9-8F43-9186-A88B0167B9A4}"/>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403461" name="Rectangle 5">
            <a:extLst>
              <a:ext uri="{FF2B5EF4-FFF2-40B4-BE49-F238E27FC236}">
                <a16:creationId xmlns:a16="http://schemas.microsoft.com/office/drawing/2014/main" id="{CBDA1D8E-99A3-0444-AE68-D158A8901F4F}"/>
              </a:ext>
            </a:extLst>
          </p:cNvPr>
          <p:cNvSpPr>
            <a:spLocks noChangeArrowheads="1"/>
          </p:cNvSpPr>
          <p:nvPr/>
        </p:nvSpPr>
        <p:spPr bwMode="auto">
          <a:xfrm>
            <a:off x="533400" y="609600"/>
            <a:ext cx="8458200" cy="6019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05000"/>
              </a:lnSpc>
            </a:pPr>
            <a:r>
              <a:rPr lang="zh-CN" altLang="en-US" sz="3200" b="1">
                <a:solidFill>
                  <a:srgbClr val="0000FF"/>
                </a:solidFill>
                <a:latin typeface="华文楷体" panose="02010600040101010101" pitchFamily="2" charset="-122"/>
                <a:ea typeface="华文楷体" panose="02010600040101010101" pitchFamily="2" charset="-122"/>
              </a:rPr>
              <a:t>一、问题的提出</a:t>
            </a:r>
          </a:p>
          <a:p>
            <a:pPr>
              <a:lnSpc>
                <a:spcPct val="105000"/>
              </a:lnSpc>
            </a:pPr>
            <a:r>
              <a:rPr lang="zh-CN" altLang="en-US" sz="3200" b="1">
                <a:solidFill>
                  <a:srgbClr val="CC3399"/>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对于共享文件，允许多个进程同时读一个共享文件，但绝不允许一个</a:t>
            </a:r>
            <a:r>
              <a:rPr lang="en-US" altLang="zh-CN" sz="3200" b="1">
                <a:solidFill>
                  <a:srgbClr val="000000"/>
                </a:solidFill>
                <a:latin typeface="华文楷体" panose="02010600040101010101" pitchFamily="2" charset="-122"/>
                <a:ea typeface="华文楷体" panose="02010600040101010101" pitchFamily="2" charset="-122"/>
              </a:rPr>
              <a:t>write</a:t>
            </a:r>
            <a:r>
              <a:rPr lang="zh-CN" altLang="en-US" sz="3200" b="1">
                <a:solidFill>
                  <a:srgbClr val="000000"/>
                </a:solidFill>
                <a:latin typeface="华文楷体" panose="02010600040101010101" pitchFamily="2" charset="-122"/>
                <a:ea typeface="华文楷体" panose="02010600040101010101" pitchFamily="2" charset="-122"/>
              </a:rPr>
              <a:t>进程和其它</a:t>
            </a:r>
            <a:r>
              <a:rPr lang="en-US" altLang="zh-CN" sz="3200" b="1">
                <a:solidFill>
                  <a:srgbClr val="000000"/>
                </a:solidFill>
                <a:latin typeface="华文楷体" panose="02010600040101010101" pitchFamily="2" charset="-122"/>
                <a:ea typeface="华文楷体" panose="02010600040101010101" pitchFamily="2" charset="-122"/>
              </a:rPr>
              <a:t>reader</a:t>
            </a:r>
            <a:r>
              <a:rPr lang="zh-CN" altLang="en-US" sz="3200" b="1">
                <a:solidFill>
                  <a:srgbClr val="000000"/>
                </a:solidFill>
                <a:latin typeface="华文楷体" panose="02010600040101010101" pitchFamily="2" charset="-122"/>
                <a:ea typeface="华文楷体" panose="02010600040101010101" pitchFamily="2" charset="-122"/>
              </a:rPr>
              <a:t>进程或</a:t>
            </a:r>
            <a:r>
              <a:rPr lang="en-US" altLang="zh-CN" sz="3200" b="1">
                <a:solidFill>
                  <a:srgbClr val="000000"/>
                </a:solidFill>
                <a:latin typeface="华文楷体" panose="02010600040101010101" pitchFamily="2" charset="-122"/>
                <a:ea typeface="华文楷体" panose="02010600040101010101" pitchFamily="2" charset="-122"/>
              </a:rPr>
              <a:t>writer</a:t>
            </a:r>
            <a:r>
              <a:rPr lang="zh-CN" altLang="en-US" sz="3200" b="1">
                <a:solidFill>
                  <a:srgbClr val="000000"/>
                </a:solidFill>
                <a:latin typeface="华文楷体" panose="02010600040101010101" pitchFamily="2" charset="-122"/>
                <a:ea typeface="华文楷体" panose="02010600040101010101" pitchFamily="2" charset="-122"/>
              </a:rPr>
              <a:t>进程</a:t>
            </a:r>
            <a:r>
              <a:rPr lang="zh-CN" altLang="en-US" sz="3200" b="1">
                <a:solidFill>
                  <a:srgbClr val="FF3300"/>
                </a:solidFill>
                <a:latin typeface="华文楷体" panose="02010600040101010101" pitchFamily="2" charset="-122"/>
                <a:ea typeface="华文楷体" panose="02010600040101010101" pitchFamily="2" charset="-122"/>
              </a:rPr>
              <a:t>同时访问共享文件</a:t>
            </a:r>
            <a:r>
              <a:rPr lang="zh-CN" altLang="en-US" sz="3200" b="1">
                <a:solidFill>
                  <a:schemeClr val="tx1"/>
                </a:solidFill>
                <a:latin typeface="华文楷体" panose="02010600040101010101" pitchFamily="2" charset="-122"/>
                <a:ea typeface="华文楷体" panose="02010600040101010101" pitchFamily="2" charset="-122"/>
              </a:rPr>
              <a:t>。</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读者－写者问题：</a:t>
            </a:r>
            <a:r>
              <a:rPr lang="zh-CN" altLang="en-US" sz="3200" b="1">
                <a:solidFill>
                  <a:srgbClr val="000000"/>
                </a:solidFill>
                <a:latin typeface="华文楷体" panose="02010600040101010101" pitchFamily="2" charset="-122"/>
                <a:ea typeface="华文楷体" panose="02010600040101010101" pitchFamily="2" charset="-122"/>
              </a:rPr>
              <a:t>指保证一个</a:t>
            </a:r>
            <a:r>
              <a:rPr lang="en-US" altLang="zh-CN" sz="3200" b="1">
                <a:solidFill>
                  <a:srgbClr val="000000"/>
                </a:solidFill>
                <a:latin typeface="华文楷体" panose="02010600040101010101" pitchFamily="2" charset="-122"/>
                <a:ea typeface="华文楷体" panose="02010600040101010101" pitchFamily="2" charset="-122"/>
              </a:rPr>
              <a:t>Writer</a:t>
            </a:r>
            <a:r>
              <a:rPr lang="zh-CN" altLang="en-US" sz="3200" b="1">
                <a:solidFill>
                  <a:srgbClr val="000000"/>
                </a:solidFill>
                <a:latin typeface="华文楷体" panose="02010600040101010101" pitchFamily="2" charset="-122"/>
                <a:ea typeface="华文楷体" panose="02010600040101010101" pitchFamily="2" charset="-122"/>
              </a:rPr>
              <a:t>进程必须与其他进程互斥地访问共享对象的同步问题。</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reader</a:t>
            </a:r>
            <a:r>
              <a:rPr lang="zh-CN" altLang="en-US" sz="3200" b="1">
                <a:solidFill>
                  <a:srgbClr val="0000FF"/>
                </a:solidFill>
                <a:latin typeface="华文楷体" panose="02010600040101010101" pitchFamily="2" charset="-122"/>
                <a:ea typeface="华文楷体" panose="02010600040101010101" pitchFamily="2" charset="-122"/>
              </a:rPr>
              <a:t>进程：</a:t>
            </a:r>
            <a:r>
              <a:rPr lang="zh-CN" altLang="en-US" sz="3200" b="1">
                <a:solidFill>
                  <a:srgbClr val="000000"/>
                </a:solidFill>
                <a:latin typeface="华文楷体" panose="02010600040101010101" pitchFamily="2" charset="-122"/>
                <a:ea typeface="华文楷体" panose="02010600040101010101" pitchFamily="2" charset="-122"/>
              </a:rPr>
              <a:t>只要求读的进程叫 “</a:t>
            </a:r>
            <a:r>
              <a:rPr lang="en-US" altLang="zh-CN" sz="3200" b="1">
                <a:solidFill>
                  <a:srgbClr val="000000"/>
                </a:solidFill>
                <a:latin typeface="华文楷体" panose="02010600040101010101" pitchFamily="2" charset="-122"/>
                <a:ea typeface="华文楷体" panose="02010600040101010101" pitchFamily="2" charset="-122"/>
              </a:rPr>
              <a:t>reader</a:t>
            </a:r>
            <a:r>
              <a:rPr lang="zh-CN" altLang="en-US" sz="3200" b="1">
                <a:solidFill>
                  <a:srgbClr val="000000"/>
                </a:solidFill>
                <a:latin typeface="华文楷体" panose="02010600040101010101" pitchFamily="2" charset="-122"/>
                <a:ea typeface="华文楷体" panose="02010600040101010101" pitchFamily="2" charset="-122"/>
              </a:rPr>
              <a:t>进程”。</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writer</a:t>
            </a:r>
            <a:r>
              <a:rPr lang="zh-CN" altLang="en-US" sz="3200" b="1">
                <a:solidFill>
                  <a:srgbClr val="0000FF"/>
                </a:solidFill>
                <a:latin typeface="华文楷体" panose="02010600040101010101" pitchFamily="2" charset="-122"/>
                <a:ea typeface="华文楷体" panose="02010600040101010101" pitchFamily="2" charset="-122"/>
              </a:rPr>
              <a:t>进程：</a:t>
            </a:r>
            <a:r>
              <a:rPr lang="zh-CN" altLang="en-US" sz="3200" b="1">
                <a:solidFill>
                  <a:srgbClr val="000000"/>
                </a:solidFill>
                <a:latin typeface="华文楷体" panose="02010600040101010101" pitchFamily="2" charset="-122"/>
                <a:ea typeface="华文楷体" panose="02010600040101010101" pitchFamily="2" charset="-122"/>
              </a:rPr>
              <a:t>只要求写的进程叫 “</a:t>
            </a:r>
            <a:r>
              <a:rPr lang="en-US" altLang="zh-CN" sz="3200" b="1">
                <a:solidFill>
                  <a:srgbClr val="000000"/>
                </a:solidFill>
                <a:latin typeface="华文楷体" panose="02010600040101010101" pitchFamily="2" charset="-122"/>
                <a:ea typeface="华文楷体" panose="02010600040101010101" pitchFamily="2" charset="-122"/>
              </a:rPr>
              <a:t>writer</a:t>
            </a:r>
            <a:r>
              <a:rPr lang="zh-CN" altLang="en-US" sz="3200" b="1">
                <a:solidFill>
                  <a:srgbClr val="000000"/>
                </a:solidFill>
                <a:latin typeface="华文楷体" panose="02010600040101010101" pitchFamily="2" charset="-122"/>
                <a:ea typeface="华文楷体" panose="02010600040101010101" pitchFamily="2" charset="-122"/>
              </a:rPr>
              <a:t>进程”。   </a:t>
            </a:r>
          </a:p>
          <a:p>
            <a:pPr>
              <a:lnSpc>
                <a:spcPct val="105000"/>
              </a:lnSpc>
            </a:pPr>
            <a:r>
              <a:rPr lang="zh-CN" altLang="en-US" sz="3200" b="1">
                <a:solidFill>
                  <a:srgbClr val="3333FF"/>
                </a:solidFill>
                <a:latin typeface="华文楷体" panose="02010600040101010101" pitchFamily="2" charset="-122"/>
                <a:ea typeface="华文楷体" panose="02010600040101010101" pitchFamily="2" charset="-122"/>
              </a:rPr>
              <a:t>     </a:t>
            </a:r>
          </a:p>
        </p:txBody>
      </p:sp>
      <p:sp>
        <p:nvSpPr>
          <p:cNvPr id="108548" name="灯片编号占位符 3">
            <a:extLst>
              <a:ext uri="{FF2B5EF4-FFF2-40B4-BE49-F238E27FC236}">
                <a16:creationId xmlns:a16="http://schemas.microsoft.com/office/drawing/2014/main" id="{EBE82E95-FFE0-8046-AA30-82CB9416D7A2}"/>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3AAC3EE-C79A-F446-8483-291F57E843B4}" type="slidenum">
              <a:rPr lang="zh-CN" altLang="en-US" sz="1800"/>
              <a:pPr/>
              <a:t>106</a:t>
            </a:fld>
            <a:endParaRPr lang="en-US" altLang="zh-CN" sz="1800"/>
          </a:p>
        </p:txBody>
      </p:sp>
    </p:spTree>
    <p:extLst>
      <p:ext uri="{BB962C8B-B14F-4D97-AF65-F5344CB8AC3E}">
        <p14:creationId xmlns:p14="http://schemas.microsoft.com/office/powerpoint/2010/main" val="42379434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3461">
                                            <p:txEl>
                                              <p:pRg st="0" end="0"/>
                                            </p:txEl>
                                          </p:spTgt>
                                        </p:tgtEl>
                                        <p:attrNameLst>
                                          <p:attrName>style.visibility</p:attrName>
                                        </p:attrNameLst>
                                      </p:cBhvr>
                                      <p:to>
                                        <p:strVal val="visible"/>
                                      </p:to>
                                    </p:set>
                                    <p:animEffect transition="in" filter="barn(outVertical)">
                                      <p:cBhvr>
                                        <p:cTn id="7" dur="500"/>
                                        <p:tgtEl>
                                          <p:spTgt spid="40346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3461">
                                            <p:txEl>
                                              <p:pRg st="1" end="1"/>
                                            </p:txEl>
                                          </p:spTgt>
                                        </p:tgtEl>
                                        <p:attrNameLst>
                                          <p:attrName>style.visibility</p:attrName>
                                        </p:attrNameLst>
                                      </p:cBhvr>
                                      <p:to>
                                        <p:strVal val="visible"/>
                                      </p:to>
                                    </p:set>
                                    <p:animEffect transition="in" filter="barn(outVertical)">
                                      <p:cBhvr>
                                        <p:cTn id="12" dur="500"/>
                                        <p:tgtEl>
                                          <p:spTgt spid="40346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3461">
                                            <p:txEl>
                                              <p:pRg st="2" end="2"/>
                                            </p:txEl>
                                          </p:spTgt>
                                        </p:tgtEl>
                                        <p:attrNameLst>
                                          <p:attrName>style.visibility</p:attrName>
                                        </p:attrNameLst>
                                      </p:cBhvr>
                                      <p:to>
                                        <p:strVal val="visible"/>
                                      </p:to>
                                    </p:set>
                                    <p:animEffect transition="in" filter="barn(outVertical)">
                                      <p:cBhvr>
                                        <p:cTn id="17" dur="500"/>
                                        <p:tgtEl>
                                          <p:spTgt spid="40346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3461">
                                            <p:txEl>
                                              <p:pRg st="3" end="3"/>
                                            </p:txEl>
                                          </p:spTgt>
                                        </p:tgtEl>
                                        <p:attrNameLst>
                                          <p:attrName>style.visibility</p:attrName>
                                        </p:attrNameLst>
                                      </p:cBhvr>
                                      <p:to>
                                        <p:strVal val="visible"/>
                                      </p:to>
                                    </p:set>
                                    <p:animEffect transition="in" filter="barn(outVertical)">
                                      <p:cBhvr>
                                        <p:cTn id="22" dur="500"/>
                                        <p:tgtEl>
                                          <p:spTgt spid="40346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3461">
                                            <p:txEl>
                                              <p:pRg st="4" end="4"/>
                                            </p:txEl>
                                          </p:spTgt>
                                        </p:tgtEl>
                                        <p:attrNameLst>
                                          <p:attrName>style.visibility</p:attrName>
                                        </p:attrNameLst>
                                      </p:cBhvr>
                                      <p:to>
                                        <p:strVal val="visible"/>
                                      </p:to>
                                    </p:set>
                                    <p:animEffect transition="in" filter="barn(outVertical)">
                                      <p:cBhvr>
                                        <p:cTn id="27" dur="500"/>
                                        <p:tgtEl>
                                          <p:spTgt spid="40346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3461">
                                            <p:txEl>
                                              <p:pRg st="5" end="5"/>
                                            </p:txEl>
                                          </p:spTgt>
                                        </p:tgtEl>
                                        <p:attrNameLst>
                                          <p:attrName>style.visibility</p:attrName>
                                        </p:attrNameLst>
                                      </p:cBhvr>
                                      <p:to>
                                        <p:strVal val="visible"/>
                                      </p:to>
                                    </p:set>
                                    <p:animEffect transition="in" filter="barn(outVertical)">
                                      <p:cBhvr>
                                        <p:cTn id="32" dur="500"/>
                                        <p:tgtEl>
                                          <p:spTgt spid="4034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1"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4" name="Text Box 4">
            <a:extLst>
              <a:ext uri="{FF2B5EF4-FFF2-40B4-BE49-F238E27FC236}">
                <a16:creationId xmlns:a16="http://schemas.microsoft.com/office/drawing/2014/main" id="{A748C007-8FD6-2C44-B81C-C23E0CC15891}"/>
              </a:ext>
            </a:extLst>
          </p:cNvPr>
          <p:cNvSpPr txBox="1">
            <a:spLocks noChangeArrowheads="1"/>
          </p:cNvSpPr>
          <p:nvPr/>
        </p:nvSpPr>
        <p:spPr bwMode="auto">
          <a:xfrm>
            <a:off x="539750" y="533400"/>
            <a:ext cx="8424863"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ts val="4500"/>
              </a:lnSpc>
            </a:pPr>
            <a:r>
              <a:rPr lang="zh-CN" altLang="en-US" sz="3200" b="1">
                <a:solidFill>
                  <a:srgbClr val="0000FF"/>
                </a:solidFill>
                <a:latin typeface="华文楷体" panose="02010600040101010101" pitchFamily="2" charset="-122"/>
                <a:ea typeface="华文楷体" panose="02010600040101010101" pitchFamily="2" charset="-122"/>
              </a:rPr>
              <a:t>二、利用记录型信号量解决读者</a:t>
            </a:r>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b="1">
                <a:solidFill>
                  <a:srgbClr val="0000FF"/>
                </a:solidFill>
                <a:latin typeface="华文楷体" panose="02010600040101010101" pitchFamily="2" charset="-122"/>
                <a:ea typeface="华文楷体" panose="02010600040101010101" pitchFamily="2" charset="-122"/>
              </a:rPr>
              <a:t>写者问题</a:t>
            </a:r>
          </a:p>
          <a:p>
            <a:pPr hangingPunct="1">
              <a:lnSpc>
                <a:spcPts val="4500"/>
              </a:lnSpc>
            </a:pPr>
            <a:r>
              <a:rPr lang="zh-CN" altLang="en-US" sz="3200" b="1">
                <a:solidFill>
                  <a:srgbClr val="FF0000"/>
                </a:solidFill>
                <a:latin typeface="华文楷体" panose="02010600040101010101" pitchFamily="2" charset="-122"/>
                <a:ea typeface="华文楷体" panose="02010600040101010101" pitchFamily="2" charset="-122"/>
              </a:rPr>
              <a:t> 方法</a:t>
            </a:r>
            <a:r>
              <a:rPr lang="en-US" altLang="zh-CN" sz="3200" b="1">
                <a:solidFill>
                  <a:srgbClr val="FF0000"/>
                </a:solidFill>
                <a:latin typeface="华文楷体" panose="02010600040101010101" pitchFamily="2" charset="-122"/>
                <a:ea typeface="华文楷体" panose="02010600040101010101" pitchFamily="2" charset="-122"/>
              </a:rPr>
              <a:t>:</a:t>
            </a:r>
            <a:endParaRPr lang="zh-CN" altLang="en-US" sz="3200" b="1">
              <a:solidFill>
                <a:srgbClr val="FF0000"/>
              </a:solidFill>
              <a:latin typeface="华文楷体" panose="02010600040101010101" pitchFamily="2" charset="-122"/>
              <a:ea typeface="华文楷体" panose="02010600040101010101" pitchFamily="2" charset="-122"/>
            </a:endParaRPr>
          </a:p>
          <a:p>
            <a:pPr hangingPunct="1">
              <a:lnSpc>
                <a:spcPts val="45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．为实现 </a:t>
            </a:r>
            <a:r>
              <a:rPr lang="en-US" altLang="zh-CN" sz="3200" b="1">
                <a:solidFill>
                  <a:schemeClr val="tx1"/>
                </a:solidFill>
                <a:latin typeface="华文楷体" panose="02010600040101010101" pitchFamily="2" charset="-122"/>
                <a:ea typeface="华文楷体" panose="02010600040101010101" pitchFamily="2" charset="-122"/>
              </a:rPr>
              <a:t>reader </a:t>
            </a:r>
            <a:r>
              <a:rPr lang="zh-CN" altLang="en-US" sz="3200" b="1">
                <a:solidFill>
                  <a:schemeClr val="tx1"/>
                </a:solidFill>
                <a:latin typeface="华文楷体" panose="02010600040101010101" pitchFamily="2" charset="-122"/>
                <a:ea typeface="华文楷体" panose="02010600040101010101" pitchFamily="2" charset="-122"/>
              </a:rPr>
              <a:t>进程和 </a:t>
            </a:r>
            <a:r>
              <a:rPr lang="en-US" altLang="zh-CN" sz="3200" b="1">
                <a:solidFill>
                  <a:schemeClr val="tx1"/>
                </a:solidFill>
                <a:latin typeface="华文楷体" panose="02010600040101010101" pitchFamily="2" charset="-122"/>
                <a:ea typeface="华文楷体" panose="02010600040101010101" pitchFamily="2" charset="-122"/>
              </a:rPr>
              <a:t>write </a:t>
            </a:r>
            <a:r>
              <a:rPr lang="zh-CN" altLang="en-US" sz="3200" b="1">
                <a:solidFill>
                  <a:schemeClr val="tx1"/>
                </a:solidFill>
                <a:latin typeface="华文楷体" panose="02010600040101010101" pitchFamily="2" charset="-122"/>
                <a:ea typeface="华文楷体" panose="02010600040101010101" pitchFamily="2" charset="-122"/>
              </a:rPr>
              <a:t>进程读或写时的互斥，设置互斥信号量 </a:t>
            </a:r>
            <a:r>
              <a:rPr lang="en-US" altLang="zh-CN" sz="3200" b="1">
                <a:solidFill>
                  <a:srgbClr val="3333FF"/>
                </a:solidFill>
                <a:latin typeface="华文楷体" panose="02010600040101010101" pitchFamily="2" charset="-122"/>
                <a:ea typeface="华文楷体" panose="02010600040101010101" pitchFamily="2" charset="-122"/>
              </a:rPr>
              <a:t>wmutex</a:t>
            </a:r>
            <a:r>
              <a:rPr lang="zh-CN" altLang="en-US" sz="3200" b="1">
                <a:solidFill>
                  <a:srgbClr val="3333FF"/>
                </a:solidFill>
                <a:latin typeface="华文楷体" panose="02010600040101010101" pitchFamily="2" charset="-122"/>
                <a:ea typeface="华文楷体" panose="02010600040101010101" pitchFamily="2" charset="-122"/>
              </a:rPr>
              <a:t>。</a:t>
            </a:r>
          </a:p>
          <a:p>
            <a:pPr hangingPunct="1">
              <a:lnSpc>
                <a:spcPts val="45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．设置整型信号量 </a:t>
            </a:r>
            <a:r>
              <a:rPr lang="en-US" altLang="zh-CN" sz="3200" b="1">
                <a:solidFill>
                  <a:srgbClr val="3333FF"/>
                </a:solidFill>
                <a:latin typeface="华文楷体" panose="02010600040101010101" pitchFamily="2" charset="-122"/>
                <a:ea typeface="华文楷体" panose="02010600040101010101" pitchFamily="2" charset="-122"/>
              </a:rPr>
              <a:t>readcount</a:t>
            </a:r>
            <a:r>
              <a:rPr lang="zh-CN" altLang="en-US" sz="3200" b="1">
                <a:solidFill>
                  <a:schemeClr val="tx1"/>
                </a:solidFill>
                <a:latin typeface="华文楷体" panose="02010600040101010101" pitchFamily="2" charset="-122"/>
                <a:ea typeface="华文楷体" panose="02010600040101010101" pitchFamily="2" charset="-122"/>
              </a:rPr>
              <a:t>表示正在读的进程数目；仅当 </a:t>
            </a:r>
            <a:r>
              <a:rPr lang="en-US" altLang="zh-CN" sz="3200" b="1">
                <a:solidFill>
                  <a:schemeClr val="tx1"/>
                </a:solidFill>
                <a:latin typeface="华文楷体" panose="02010600040101010101" pitchFamily="2" charset="-122"/>
                <a:ea typeface="华文楷体" panose="02010600040101010101" pitchFamily="2" charset="-122"/>
              </a:rPr>
              <a:t>redacount=0 </a:t>
            </a:r>
            <a:r>
              <a:rPr lang="zh-CN" altLang="en-US" sz="3200" b="1">
                <a:solidFill>
                  <a:schemeClr val="tx1"/>
                </a:solidFill>
                <a:latin typeface="华文楷体" panose="02010600040101010101" pitchFamily="2" charset="-122"/>
                <a:ea typeface="华文楷体" panose="02010600040101010101" pitchFamily="2" charset="-122"/>
              </a:rPr>
              <a:t>时才可以写。</a:t>
            </a:r>
          </a:p>
          <a:p>
            <a:pPr hangingPunct="1">
              <a:lnSpc>
                <a:spcPts val="45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因为 </a:t>
            </a:r>
            <a:r>
              <a:rPr lang="en-US" altLang="zh-CN" sz="3200" b="1">
                <a:solidFill>
                  <a:schemeClr val="tx1"/>
                </a:solidFill>
                <a:latin typeface="华文楷体" panose="02010600040101010101" pitchFamily="2" charset="-122"/>
                <a:ea typeface="华文楷体" panose="02010600040101010101" pitchFamily="2" charset="-122"/>
              </a:rPr>
              <a:t>readcount </a:t>
            </a:r>
            <a:r>
              <a:rPr lang="zh-CN" altLang="en-US" sz="3200" b="1">
                <a:solidFill>
                  <a:schemeClr val="tx1"/>
                </a:solidFill>
                <a:latin typeface="华文楷体" panose="02010600040101010101" pitchFamily="2" charset="-122"/>
                <a:ea typeface="华文楷体" panose="02010600040101010101" pitchFamily="2" charset="-122"/>
              </a:rPr>
              <a:t>是一个可被多个读进程访问的临界资源，引入 </a:t>
            </a:r>
            <a:r>
              <a:rPr lang="en-US" altLang="zh-CN" sz="3200" b="1">
                <a:solidFill>
                  <a:srgbClr val="3333FF"/>
                </a:solidFill>
                <a:latin typeface="华文楷体" panose="02010600040101010101" pitchFamily="2" charset="-122"/>
                <a:ea typeface="华文楷体" panose="02010600040101010101" pitchFamily="2" charset="-122"/>
              </a:rPr>
              <a:t>rmutex</a:t>
            </a:r>
            <a:r>
              <a:rPr lang="zh-CN" altLang="en-US" sz="3200" b="1">
                <a:solidFill>
                  <a:srgbClr val="171D17"/>
                </a:solidFill>
                <a:latin typeface="华文楷体" panose="02010600040101010101" pitchFamily="2" charset="-122"/>
                <a:ea typeface="华文楷体" panose="02010600040101010101" pitchFamily="2" charset="-122"/>
              </a:rPr>
              <a:t>实现对</a:t>
            </a:r>
            <a:r>
              <a:rPr lang="en-US" altLang="zh-CN" sz="3200" b="1">
                <a:solidFill>
                  <a:srgbClr val="171D17"/>
                </a:solidFill>
                <a:latin typeface="华文楷体" panose="02010600040101010101" pitchFamily="2" charset="-122"/>
                <a:ea typeface="华文楷体" panose="02010600040101010101" pitchFamily="2" charset="-122"/>
              </a:rPr>
              <a:t>readcount </a:t>
            </a:r>
            <a:r>
              <a:rPr lang="zh-CN" altLang="en-US" sz="3200" b="1">
                <a:solidFill>
                  <a:srgbClr val="171D17"/>
                </a:solidFill>
                <a:latin typeface="华文楷体" panose="02010600040101010101" pitchFamily="2" charset="-122"/>
                <a:ea typeface="华文楷体" panose="02010600040101010101" pitchFamily="2" charset="-122"/>
              </a:rPr>
              <a:t>的互斥访问。</a:t>
            </a:r>
          </a:p>
          <a:p>
            <a:pPr hangingPunct="1">
              <a:lnSpc>
                <a:spcPts val="4500"/>
              </a:lnSpc>
            </a:pPr>
            <a:r>
              <a:rPr lang="zh-CN" altLang="en-US" sz="3200" b="1">
                <a:solidFill>
                  <a:srgbClr val="3333FF"/>
                </a:solidFill>
                <a:latin typeface="华文楷体" panose="02010600040101010101" pitchFamily="2" charset="-122"/>
                <a:ea typeface="华文楷体" panose="02010600040101010101" pitchFamily="2" charset="-122"/>
              </a:rPr>
              <a:t>  读者－写者问题描述如下：</a:t>
            </a:r>
          </a:p>
        </p:txBody>
      </p:sp>
      <p:sp>
        <p:nvSpPr>
          <p:cNvPr id="109571" name="Rectangle 5">
            <a:extLst>
              <a:ext uri="{FF2B5EF4-FFF2-40B4-BE49-F238E27FC236}">
                <a16:creationId xmlns:a16="http://schemas.microsoft.com/office/drawing/2014/main" id="{10C96593-4284-AC47-9AAA-2A40A12B4023}"/>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109572" name="灯片编号占位符 3">
            <a:extLst>
              <a:ext uri="{FF2B5EF4-FFF2-40B4-BE49-F238E27FC236}">
                <a16:creationId xmlns:a16="http://schemas.microsoft.com/office/drawing/2014/main" id="{78F0F7F0-7709-0049-A618-4F743886704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955B13A-787F-AB4E-B679-C1D49EAF1F59}" type="slidenum">
              <a:rPr lang="zh-CN" altLang="en-US" sz="1800"/>
              <a:pPr/>
              <a:t>107</a:t>
            </a:fld>
            <a:endParaRPr lang="en-US" altLang="zh-CN" sz="1800"/>
          </a:p>
        </p:txBody>
      </p:sp>
    </p:spTree>
    <p:extLst>
      <p:ext uri="{BB962C8B-B14F-4D97-AF65-F5344CB8AC3E}">
        <p14:creationId xmlns:p14="http://schemas.microsoft.com/office/powerpoint/2010/main" val="16063425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animEffect transition="in" filter="barn(outVertical)">
                                      <p:cBhvr>
                                        <p:cTn id="7" dur="500"/>
                                        <p:tgtEl>
                                          <p:spTgt spid="4044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4484">
                                            <p:txEl>
                                              <p:pRg st="1" end="1"/>
                                            </p:txEl>
                                          </p:spTgt>
                                        </p:tgtEl>
                                        <p:attrNameLst>
                                          <p:attrName>style.visibility</p:attrName>
                                        </p:attrNameLst>
                                      </p:cBhvr>
                                      <p:to>
                                        <p:strVal val="visible"/>
                                      </p:to>
                                    </p:set>
                                    <p:animEffect transition="in" filter="barn(outVertical)">
                                      <p:cBhvr>
                                        <p:cTn id="12" dur="500"/>
                                        <p:tgtEl>
                                          <p:spTgt spid="4044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4484">
                                            <p:txEl>
                                              <p:pRg st="2" end="2"/>
                                            </p:txEl>
                                          </p:spTgt>
                                        </p:tgtEl>
                                        <p:attrNameLst>
                                          <p:attrName>style.visibility</p:attrName>
                                        </p:attrNameLst>
                                      </p:cBhvr>
                                      <p:to>
                                        <p:strVal val="visible"/>
                                      </p:to>
                                    </p:set>
                                    <p:animEffect transition="in" filter="barn(outVertical)">
                                      <p:cBhvr>
                                        <p:cTn id="17" dur="500"/>
                                        <p:tgtEl>
                                          <p:spTgt spid="4044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4484">
                                            <p:txEl>
                                              <p:pRg st="3" end="3"/>
                                            </p:txEl>
                                          </p:spTgt>
                                        </p:tgtEl>
                                        <p:attrNameLst>
                                          <p:attrName>style.visibility</p:attrName>
                                        </p:attrNameLst>
                                      </p:cBhvr>
                                      <p:to>
                                        <p:strVal val="visible"/>
                                      </p:to>
                                    </p:set>
                                    <p:animEffect transition="in" filter="barn(outVertical)">
                                      <p:cBhvr>
                                        <p:cTn id="22" dur="500"/>
                                        <p:tgtEl>
                                          <p:spTgt spid="4044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4484">
                                            <p:txEl>
                                              <p:pRg st="4" end="4"/>
                                            </p:txEl>
                                          </p:spTgt>
                                        </p:tgtEl>
                                        <p:attrNameLst>
                                          <p:attrName>style.visibility</p:attrName>
                                        </p:attrNameLst>
                                      </p:cBhvr>
                                      <p:to>
                                        <p:strVal val="visible"/>
                                      </p:to>
                                    </p:set>
                                    <p:animEffect transition="in" filter="barn(outVertical)">
                                      <p:cBhvr>
                                        <p:cTn id="27" dur="500"/>
                                        <p:tgtEl>
                                          <p:spTgt spid="4044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4484">
                                            <p:txEl>
                                              <p:pRg st="5" end="5"/>
                                            </p:txEl>
                                          </p:spTgt>
                                        </p:tgtEl>
                                        <p:attrNameLst>
                                          <p:attrName>style.visibility</p:attrName>
                                        </p:attrNameLst>
                                      </p:cBhvr>
                                      <p:to>
                                        <p:strVal val="visible"/>
                                      </p:to>
                                    </p:set>
                                    <p:animEffect transition="in" filter="barn(outVertical)">
                                      <p:cBhvr>
                                        <p:cTn id="32" dur="500"/>
                                        <p:tgtEl>
                                          <p:spTgt spid="4044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8" name="Text Box 4">
            <a:extLst>
              <a:ext uri="{FF2B5EF4-FFF2-40B4-BE49-F238E27FC236}">
                <a16:creationId xmlns:a16="http://schemas.microsoft.com/office/drawing/2014/main" id="{A82CFB79-83EE-5041-AC9F-0A3EC4495862}"/>
              </a:ext>
            </a:extLst>
          </p:cNvPr>
          <p:cNvSpPr txBox="1">
            <a:spLocks noChangeArrowheads="1"/>
          </p:cNvSpPr>
          <p:nvPr/>
        </p:nvSpPr>
        <p:spPr bwMode="auto">
          <a:xfrm>
            <a:off x="457200" y="620713"/>
            <a:ext cx="5181600" cy="5891212"/>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40000"/>
              </a:lnSpc>
              <a:spcBef>
                <a:spcPct val="50000"/>
              </a:spcBef>
            </a:pPr>
            <a:endParaRPr lang="en-US" altLang="zh-CN" b="1">
              <a:solidFill>
                <a:schemeClr val="tx1"/>
              </a:solidFill>
            </a:endParaRPr>
          </a:p>
          <a:p>
            <a:pPr hangingPunct="1">
              <a:lnSpc>
                <a:spcPct val="40000"/>
              </a:lnSpc>
              <a:spcBef>
                <a:spcPct val="50000"/>
              </a:spcBef>
            </a:pPr>
            <a:r>
              <a:rPr lang="en-US" altLang="zh-CN" b="1">
                <a:solidFill>
                  <a:schemeClr val="tx1"/>
                </a:solidFill>
              </a:rPr>
              <a:t>semaphore  rmutex, wmutex =1,1;</a:t>
            </a:r>
          </a:p>
          <a:p>
            <a:pPr hangingPunct="1">
              <a:lnSpc>
                <a:spcPct val="40000"/>
              </a:lnSpc>
              <a:spcBef>
                <a:spcPct val="50000"/>
              </a:spcBef>
            </a:pPr>
            <a:r>
              <a:rPr lang="en-US" altLang="zh-CN" b="1">
                <a:solidFill>
                  <a:schemeClr val="tx1"/>
                </a:solidFill>
              </a:rPr>
              <a:t> int readcount =0 ;</a:t>
            </a:r>
          </a:p>
          <a:p>
            <a:pPr hangingPunct="1">
              <a:lnSpc>
                <a:spcPct val="40000"/>
              </a:lnSpc>
              <a:spcBef>
                <a:spcPct val="50000"/>
              </a:spcBef>
            </a:pPr>
            <a:r>
              <a:rPr lang="en-US" altLang="zh-CN" b="1">
                <a:solidFill>
                  <a:srgbClr val="FF00FF"/>
                </a:solidFill>
              </a:rPr>
              <a:t>cobegin</a:t>
            </a:r>
          </a:p>
          <a:p>
            <a:pPr hangingPunct="1">
              <a:lnSpc>
                <a:spcPct val="40000"/>
              </a:lnSpc>
              <a:spcBef>
                <a:spcPct val="50000"/>
              </a:spcBef>
            </a:pPr>
            <a:r>
              <a:rPr lang="en-US" altLang="zh-CN" b="1">
                <a:solidFill>
                  <a:schemeClr val="tx1"/>
                </a:solidFill>
              </a:rPr>
              <a:t>   </a:t>
            </a:r>
            <a:r>
              <a:rPr lang="en-US" altLang="zh-CN" b="1">
                <a:solidFill>
                  <a:srgbClr val="FF0000"/>
                </a:solidFill>
              </a:rPr>
              <a:t>Reader() {</a:t>
            </a:r>
          </a:p>
          <a:p>
            <a:pPr hangingPunct="1">
              <a:lnSpc>
                <a:spcPct val="40000"/>
              </a:lnSpc>
              <a:spcBef>
                <a:spcPct val="50000"/>
              </a:spcBef>
            </a:pPr>
            <a:r>
              <a:rPr lang="en-US" altLang="zh-CN" b="1">
                <a:solidFill>
                  <a:srgbClr val="3333FF"/>
                </a:solidFill>
              </a:rPr>
              <a:t>     while(true) {</a:t>
            </a:r>
          </a:p>
          <a:p>
            <a:pPr hangingPunct="1">
              <a:lnSpc>
                <a:spcPct val="40000"/>
              </a:lnSpc>
              <a:spcBef>
                <a:spcPct val="50000"/>
              </a:spcBef>
            </a:pPr>
            <a:r>
              <a:rPr lang="en-US" altLang="zh-CN" b="1">
                <a:solidFill>
                  <a:schemeClr val="tx1"/>
                </a:solidFill>
              </a:rPr>
              <a:t>       wait ( rmutex ) ;</a:t>
            </a:r>
          </a:p>
          <a:p>
            <a:pPr hangingPunct="1">
              <a:lnSpc>
                <a:spcPct val="40000"/>
              </a:lnSpc>
              <a:spcBef>
                <a:spcPct val="50000"/>
              </a:spcBef>
            </a:pPr>
            <a:r>
              <a:rPr lang="en-US" altLang="zh-CN" b="1">
                <a:solidFill>
                  <a:schemeClr val="tx1"/>
                </a:solidFill>
              </a:rPr>
              <a:t>       wait (wmutex) ;</a:t>
            </a:r>
          </a:p>
          <a:p>
            <a:pPr hangingPunct="1">
              <a:lnSpc>
                <a:spcPct val="40000"/>
              </a:lnSpc>
              <a:spcBef>
                <a:spcPct val="50000"/>
              </a:spcBef>
            </a:pPr>
            <a:r>
              <a:rPr lang="en-US" altLang="zh-CN" b="1">
                <a:solidFill>
                  <a:schemeClr val="tx1"/>
                </a:solidFill>
              </a:rPr>
              <a:t>       readcount  = readcount++ ;</a:t>
            </a:r>
          </a:p>
          <a:p>
            <a:pPr hangingPunct="1">
              <a:lnSpc>
                <a:spcPct val="40000"/>
              </a:lnSpc>
              <a:spcBef>
                <a:spcPct val="50000"/>
              </a:spcBef>
            </a:pPr>
            <a:r>
              <a:rPr lang="en-US" altLang="zh-CN" b="1">
                <a:solidFill>
                  <a:schemeClr val="tx1"/>
                </a:solidFill>
              </a:rPr>
              <a:t>       signal ( rmutex ) ;</a:t>
            </a:r>
          </a:p>
          <a:p>
            <a:pPr hangingPunct="1">
              <a:lnSpc>
                <a:spcPct val="40000"/>
              </a:lnSpc>
              <a:spcBef>
                <a:spcPct val="50000"/>
              </a:spcBef>
            </a:pPr>
            <a:r>
              <a:rPr lang="en-US" altLang="zh-CN" b="1">
                <a:solidFill>
                  <a:schemeClr val="tx1"/>
                </a:solidFill>
              </a:rPr>
              <a:t>            …</a:t>
            </a:r>
          </a:p>
          <a:p>
            <a:pPr hangingPunct="1">
              <a:lnSpc>
                <a:spcPct val="40000"/>
              </a:lnSpc>
              <a:spcBef>
                <a:spcPct val="50000"/>
              </a:spcBef>
            </a:pPr>
            <a:r>
              <a:rPr lang="en-US" altLang="zh-CN" b="1">
                <a:solidFill>
                  <a:schemeClr val="tx1"/>
                </a:solidFill>
              </a:rPr>
              <a:t>        </a:t>
            </a:r>
            <a:r>
              <a:rPr lang="en-US" altLang="zh-CN" b="1">
                <a:solidFill>
                  <a:srgbClr val="FF3300"/>
                </a:solidFill>
              </a:rPr>
              <a:t>Perform read operation ;</a:t>
            </a:r>
          </a:p>
          <a:p>
            <a:pPr hangingPunct="1">
              <a:lnSpc>
                <a:spcPct val="40000"/>
              </a:lnSpc>
              <a:spcBef>
                <a:spcPct val="50000"/>
              </a:spcBef>
            </a:pPr>
            <a:r>
              <a:rPr lang="en-US" altLang="zh-CN" b="1">
                <a:solidFill>
                  <a:schemeClr val="tx1"/>
                </a:solidFill>
              </a:rPr>
              <a:t>       wait ( rmutex ) ;</a:t>
            </a:r>
          </a:p>
          <a:p>
            <a:pPr hangingPunct="1">
              <a:lnSpc>
                <a:spcPct val="40000"/>
              </a:lnSpc>
              <a:spcBef>
                <a:spcPct val="50000"/>
              </a:spcBef>
            </a:pPr>
            <a:r>
              <a:rPr lang="en-US" altLang="zh-CN" b="1">
                <a:solidFill>
                  <a:schemeClr val="tx1"/>
                </a:solidFill>
              </a:rPr>
              <a:t>       readcount : = recdcount -- ;</a:t>
            </a:r>
          </a:p>
          <a:p>
            <a:pPr hangingPunct="1">
              <a:lnSpc>
                <a:spcPct val="40000"/>
              </a:lnSpc>
              <a:spcBef>
                <a:spcPct val="50000"/>
              </a:spcBef>
            </a:pPr>
            <a:r>
              <a:rPr lang="en-US" altLang="zh-CN" b="1">
                <a:solidFill>
                  <a:schemeClr val="tx1"/>
                </a:solidFill>
              </a:rPr>
              <a:t>       signal (wmutex ) ;</a:t>
            </a:r>
          </a:p>
          <a:p>
            <a:pPr hangingPunct="1">
              <a:lnSpc>
                <a:spcPct val="40000"/>
              </a:lnSpc>
              <a:spcBef>
                <a:spcPct val="50000"/>
              </a:spcBef>
            </a:pPr>
            <a:r>
              <a:rPr lang="en-US" altLang="zh-CN" b="1">
                <a:solidFill>
                  <a:schemeClr val="tx1"/>
                </a:solidFill>
              </a:rPr>
              <a:t>       signal ( rmutex ) ;</a:t>
            </a:r>
            <a:endParaRPr lang="en-US" altLang="zh-CN" b="1">
              <a:solidFill>
                <a:srgbClr val="3333FF"/>
              </a:solidFill>
            </a:endParaRPr>
          </a:p>
          <a:p>
            <a:pPr hangingPunct="1">
              <a:lnSpc>
                <a:spcPct val="40000"/>
              </a:lnSpc>
              <a:spcBef>
                <a:spcPct val="50000"/>
              </a:spcBef>
            </a:pPr>
            <a:r>
              <a:rPr lang="en-US" altLang="zh-CN" b="1">
                <a:solidFill>
                  <a:srgbClr val="3333FF"/>
                </a:solidFill>
              </a:rPr>
              <a:t>   }</a:t>
            </a:r>
            <a:endParaRPr lang="en-US" altLang="zh-CN" b="1">
              <a:solidFill>
                <a:schemeClr val="tx1"/>
              </a:solidFill>
            </a:endParaRPr>
          </a:p>
          <a:p>
            <a:pPr hangingPunct="1">
              <a:lnSpc>
                <a:spcPct val="40000"/>
              </a:lnSpc>
              <a:spcBef>
                <a:spcPct val="50000"/>
              </a:spcBef>
            </a:pPr>
            <a:r>
              <a:rPr lang="en-US" altLang="zh-CN" b="1">
                <a:solidFill>
                  <a:srgbClr val="CC3399"/>
                </a:solidFill>
              </a:rPr>
              <a:t>  }</a:t>
            </a:r>
            <a:r>
              <a:rPr lang="en-US" altLang="zh-CN" b="1">
                <a:solidFill>
                  <a:schemeClr val="tx1"/>
                </a:solidFill>
              </a:rPr>
              <a:t>  </a:t>
            </a:r>
            <a:r>
              <a:rPr lang="en-US" altLang="zh-CN" b="1">
                <a:solidFill>
                  <a:srgbClr val="FF0000"/>
                </a:solidFill>
              </a:rPr>
              <a:t> </a:t>
            </a:r>
          </a:p>
        </p:txBody>
      </p:sp>
      <p:sp>
        <p:nvSpPr>
          <p:cNvPr id="405509" name="Text Box 5">
            <a:extLst>
              <a:ext uri="{FF2B5EF4-FFF2-40B4-BE49-F238E27FC236}">
                <a16:creationId xmlns:a16="http://schemas.microsoft.com/office/drawing/2014/main" id="{47083947-51E9-1C4E-8A90-71AAE6BD5840}"/>
              </a:ext>
            </a:extLst>
          </p:cNvPr>
          <p:cNvSpPr txBox="1">
            <a:spLocks noChangeArrowheads="1"/>
          </p:cNvSpPr>
          <p:nvPr/>
        </p:nvSpPr>
        <p:spPr bwMode="auto">
          <a:xfrm>
            <a:off x="5638800" y="762000"/>
            <a:ext cx="3429000" cy="4340225"/>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spcBef>
                <a:spcPct val="50000"/>
              </a:spcBef>
            </a:pPr>
            <a:r>
              <a:rPr lang="en-US" altLang="zh-CN" b="1">
                <a:solidFill>
                  <a:srgbClr val="FF3300"/>
                </a:solidFill>
              </a:rPr>
              <a:t>Write() {</a:t>
            </a:r>
          </a:p>
          <a:p>
            <a:pPr hangingPunct="1">
              <a:spcBef>
                <a:spcPct val="50000"/>
              </a:spcBef>
            </a:pPr>
            <a:r>
              <a:rPr lang="en-US" altLang="zh-CN" b="1">
                <a:solidFill>
                  <a:schemeClr val="tx1"/>
                </a:solidFill>
              </a:rPr>
              <a:t>   </a:t>
            </a:r>
            <a:r>
              <a:rPr lang="en-US" altLang="zh-CN" b="1">
                <a:solidFill>
                  <a:srgbClr val="0000FF"/>
                </a:solidFill>
              </a:rPr>
              <a:t>while(true) {</a:t>
            </a:r>
          </a:p>
          <a:p>
            <a:pPr hangingPunct="1">
              <a:spcBef>
                <a:spcPct val="50000"/>
              </a:spcBef>
            </a:pPr>
            <a:r>
              <a:rPr lang="en-US" altLang="zh-CN" b="1">
                <a:solidFill>
                  <a:schemeClr val="tx1"/>
                </a:solidFill>
              </a:rPr>
              <a:t>     wait ( wmutex ) ;</a:t>
            </a:r>
          </a:p>
          <a:p>
            <a:pPr hangingPunct="1">
              <a:spcBef>
                <a:spcPct val="50000"/>
              </a:spcBef>
            </a:pPr>
            <a:r>
              <a:rPr lang="en-US" altLang="zh-CN" b="1">
                <a:solidFill>
                  <a:schemeClr val="tx1"/>
                </a:solidFill>
              </a:rPr>
              <a:t>     </a:t>
            </a:r>
            <a:r>
              <a:rPr lang="en-US" altLang="zh-CN" b="1">
                <a:solidFill>
                  <a:srgbClr val="FF3300"/>
                </a:solidFill>
              </a:rPr>
              <a:t>perform write operation</a:t>
            </a:r>
            <a:r>
              <a:rPr lang="en-US" altLang="zh-CN" b="1">
                <a:solidFill>
                  <a:schemeClr val="tx1"/>
                </a:solidFill>
              </a:rPr>
              <a:t> ;</a:t>
            </a:r>
          </a:p>
          <a:p>
            <a:pPr hangingPunct="1">
              <a:spcBef>
                <a:spcPct val="50000"/>
              </a:spcBef>
            </a:pPr>
            <a:r>
              <a:rPr lang="en-US" altLang="zh-CN" b="1">
                <a:solidFill>
                  <a:schemeClr val="tx1"/>
                </a:solidFill>
              </a:rPr>
              <a:t>      signal ( wmutex ) ;</a:t>
            </a:r>
          </a:p>
          <a:p>
            <a:pPr hangingPunct="1">
              <a:spcBef>
                <a:spcPct val="50000"/>
              </a:spcBef>
            </a:pPr>
            <a:r>
              <a:rPr lang="en-US" altLang="zh-CN" b="1">
                <a:solidFill>
                  <a:schemeClr val="tx1"/>
                </a:solidFill>
              </a:rPr>
              <a:t>    </a:t>
            </a:r>
            <a:r>
              <a:rPr lang="en-US" altLang="zh-CN" b="1">
                <a:solidFill>
                  <a:srgbClr val="3333FF"/>
                </a:solidFill>
              </a:rPr>
              <a:t>}</a:t>
            </a:r>
            <a:endParaRPr lang="en-US" altLang="zh-CN" b="1">
              <a:solidFill>
                <a:schemeClr val="tx1"/>
              </a:solidFill>
            </a:endParaRPr>
          </a:p>
          <a:p>
            <a:pPr hangingPunct="1">
              <a:spcBef>
                <a:spcPct val="50000"/>
              </a:spcBef>
            </a:pPr>
            <a:r>
              <a:rPr lang="en-US" altLang="zh-CN" b="1">
                <a:solidFill>
                  <a:schemeClr val="tx1"/>
                </a:solidFill>
              </a:rPr>
              <a:t>  </a:t>
            </a:r>
            <a:r>
              <a:rPr lang="en-US" altLang="zh-CN" b="1">
                <a:solidFill>
                  <a:srgbClr val="FF3300"/>
                </a:solidFill>
              </a:rPr>
              <a:t> }</a:t>
            </a:r>
          </a:p>
          <a:p>
            <a:pPr hangingPunct="1">
              <a:spcBef>
                <a:spcPct val="50000"/>
              </a:spcBef>
            </a:pPr>
            <a:r>
              <a:rPr lang="en-US" altLang="zh-CN" b="1">
                <a:solidFill>
                  <a:srgbClr val="CC3399"/>
                </a:solidFill>
              </a:rPr>
              <a:t>coend </a:t>
            </a:r>
            <a:r>
              <a:rPr lang="en-US" altLang="zh-CN" b="1">
                <a:solidFill>
                  <a:schemeClr val="tx1"/>
                </a:solidFill>
              </a:rPr>
              <a:t>  </a:t>
            </a:r>
          </a:p>
        </p:txBody>
      </p:sp>
      <p:sp>
        <p:nvSpPr>
          <p:cNvPr id="110596" name="Text Box 6">
            <a:extLst>
              <a:ext uri="{FF2B5EF4-FFF2-40B4-BE49-F238E27FC236}">
                <a16:creationId xmlns:a16="http://schemas.microsoft.com/office/drawing/2014/main" id="{0DE0BA4D-4DB2-1C4F-A155-C90699556115}"/>
              </a:ext>
            </a:extLst>
          </p:cNvPr>
          <p:cNvSpPr txBox="1">
            <a:spLocks noChangeArrowheads="1"/>
          </p:cNvSpPr>
          <p:nvPr/>
        </p:nvSpPr>
        <p:spPr bwMode="auto">
          <a:xfrm>
            <a:off x="304800" y="2743200"/>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zh-CN" altLang="zh-CN"/>
          </a:p>
        </p:txBody>
      </p:sp>
      <p:sp>
        <p:nvSpPr>
          <p:cNvPr id="405511" name="Rectangle 7">
            <a:extLst>
              <a:ext uri="{FF2B5EF4-FFF2-40B4-BE49-F238E27FC236}">
                <a16:creationId xmlns:a16="http://schemas.microsoft.com/office/drawing/2014/main" id="{99AA14B8-712E-9843-8751-7D4401AAA711}"/>
              </a:ext>
            </a:extLst>
          </p:cNvPr>
          <p:cNvSpPr>
            <a:spLocks noChangeArrowheads="1"/>
          </p:cNvSpPr>
          <p:nvPr/>
        </p:nvSpPr>
        <p:spPr bwMode="auto">
          <a:xfrm>
            <a:off x="685800" y="5157788"/>
            <a:ext cx="4876800" cy="304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D60093"/>
                </a:solidFill>
              </a:rPr>
              <a:t>if readcount = 0 then</a:t>
            </a:r>
            <a:r>
              <a:rPr lang="en-US" altLang="zh-CN" b="1">
                <a:solidFill>
                  <a:schemeClr val="tx1"/>
                </a:solidFill>
              </a:rPr>
              <a:t> signal (wmutex ) ;</a:t>
            </a:r>
          </a:p>
        </p:txBody>
      </p:sp>
      <p:sp>
        <p:nvSpPr>
          <p:cNvPr id="405512" name="Rectangle 8">
            <a:extLst>
              <a:ext uri="{FF2B5EF4-FFF2-40B4-BE49-F238E27FC236}">
                <a16:creationId xmlns:a16="http://schemas.microsoft.com/office/drawing/2014/main" id="{1C1290D6-73F0-804E-9D7A-91FD81AE371B}"/>
              </a:ext>
            </a:extLst>
          </p:cNvPr>
          <p:cNvSpPr>
            <a:spLocks noChangeArrowheads="1"/>
          </p:cNvSpPr>
          <p:nvPr/>
        </p:nvSpPr>
        <p:spPr bwMode="auto">
          <a:xfrm>
            <a:off x="990600" y="2819400"/>
            <a:ext cx="41910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D60093"/>
                </a:solidFill>
              </a:rPr>
              <a:t>if readcount= 0 then</a:t>
            </a:r>
            <a:r>
              <a:rPr lang="en-US" altLang="zh-CN" b="1">
                <a:solidFill>
                  <a:schemeClr val="tx1"/>
                </a:solidFill>
              </a:rPr>
              <a:t> wait (wmutex) ;</a:t>
            </a:r>
          </a:p>
        </p:txBody>
      </p:sp>
      <p:sp>
        <p:nvSpPr>
          <p:cNvPr id="110599" name="Rectangle 9">
            <a:extLst>
              <a:ext uri="{FF2B5EF4-FFF2-40B4-BE49-F238E27FC236}">
                <a16:creationId xmlns:a16="http://schemas.microsoft.com/office/drawing/2014/main" id="{9630FDA4-1B40-634A-AB27-61BB97DBB7E3}"/>
              </a:ext>
            </a:extLst>
          </p:cNvPr>
          <p:cNvSpPr>
            <a:spLocks noChangeArrowheads="1"/>
          </p:cNvSpPr>
          <p:nvPr/>
        </p:nvSpPr>
        <p:spPr bwMode="auto">
          <a:xfrm>
            <a:off x="533400" y="0"/>
            <a:ext cx="8286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110600" name="灯片编号占位符 3">
            <a:extLst>
              <a:ext uri="{FF2B5EF4-FFF2-40B4-BE49-F238E27FC236}">
                <a16:creationId xmlns:a16="http://schemas.microsoft.com/office/drawing/2014/main" id="{05B84EF3-CE3E-FD41-95A2-D3E37E7CFFCF}"/>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CEBB65E-13B5-E54C-B8C3-D6DE79575A1F}" type="slidenum">
              <a:rPr lang="zh-CN" altLang="en-US" sz="1800"/>
              <a:pPr/>
              <a:t>108</a:t>
            </a:fld>
            <a:endParaRPr lang="en-US" altLang="zh-CN" sz="1800"/>
          </a:p>
        </p:txBody>
      </p:sp>
    </p:spTree>
    <p:extLst>
      <p:ext uri="{BB962C8B-B14F-4D97-AF65-F5344CB8AC3E}">
        <p14:creationId xmlns:p14="http://schemas.microsoft.com/office/powerpoint/2010/main" val="31855899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5508">
                                            <p:txEl>
                                              <p:pRg st="1" end="1"/>
                                            </p:txEl>
                                          </p:spTgt>
                                        </p:tgtEl>
                                        <p:attrNameLst>
                                          <p:attrName>style.visibility</p:attrName>
                                        </p:attrNameLst>
                                      </p:cBhvr>
                                      <p:to>
                                        <p:strVal val="visible"/>
                                      </p:to>
                                    </p:set>
                                    <p:animEffect transition="in" filter="barn(outVertical)">
                                      <p:cBhvr>
                                        <p:cTn id="7" dur="500"/>
                                        <p:tgtEl>
                                          <p:spTgt spid="40550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5508">
                                            <p:txEl>
                                              <p:pRg st="2" end="2"/>
                                            </p:txEl>
                                          </p:spTgt>
                                        </p:tgtEl>
                                        <p:attrNameLst>
                                          <p:attrName>style.visibility</p:attrName>
                                        </p:attrNameLst>
                                      </p:cBhvr>
                                      <p:to>
                                        <p:strVal val="visible"/>
                                      </p:to>
                                    </p:set>
                                    <p:animEffect transition="in" filter="barn(outVertical)">
                                      <p:cBhvr>
                                        <p:cTn id="12" dur="500"/>
                                        <p:tgtEl>
                                          <p:spTgt spid="40550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5508">
                                            <p:txEl>
                                              <p:pRg st="3" end="3"/>
                                            </p:txEl>
                                          </p:spTgt>
                                        </p:tgtEl>
                                        <p:attrNameLst>
                                          <p:attrName>style.visibility</p:attrName>
                                        </p:attrNameLst>
                                      </p:cBhvr>
                                      <p:to>
                                        <p:strVal val="visible"/>
                                      </p:to>
                                    </p:set>
                                    <p:animEffect transition="in" filter="barn(outVertical)">
                                      <p:cBhvr>
                                        <p:cTn id="17" dur="500"/>
                                        <p:tgtEl>
                                          <p:spTgt spid="40550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5508">
                                            <p:txEl>
                                              <p:pRg st="4" end="4"/>
                                            </p:txEl>
                                          </p:spTgt>
                                        </p:tgtEl>
                                        <p:attrNameLst>
                                          <p:attrName>style.visibility</p:attrName>
                                        </p:attrNameLst>
                                      </p:cBhvr>
                                      <p:to>
                                        <p:strVal val="visible"/>
                                      </p:to>
                                    </p:set>
                                    <p:animEffect transition="in" filter="barn(outVertical)">
                                      <p:cBhvr>
                                        <p:cTn id="22" dur="500"/>
                                        <p:tgtEl>
                                          <p:spTgt spid="40550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5508">
                                            <p:txEl>
                                              <p:pRg st="5" end="5"/>
                                            </p:txEl>
                                          </p:spTgt>
                                        </p:tgtEl>
                                        <p:attrNameLst>
                                          <p:attrName>style.visibility</p:attrName>
                                        </p:attrNameLst>
                                      </p:cBhvr>
                                      <p:to>
                                        <p:strVal val="visible"/>
                                      </p:to>
                                    </p:set>
                                    <p:animEffect transition="in" filter="barn(outVertical)">
                                      <p:cBhvr>
                                        <p:cTn id="27" dur="500"/>
                                        <p:tgtEl>
                                          <p:spTgt spid="40550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5508">
                                            <p:txEl>
                                              <p:pRg st="6" end="6"/>
                                            </p:txEl>
                                          </p:spTgt>
                                        </p:tgtEl>
                                        <p:attrNameLst>
                                          <p:attrName>style.visibility</p:attrName>
                                        </p:attrNameLst>
                                      </p:cBhvr>
                                      <p:to>
                                        <p:strVal val="visible"/>
                                      </p:to>
                                    </p:set>
                                    <p:animEffect transition="in" filter="barn(outVertical)">
                                      <p:cBhvr>
                                        <p:cTn id="32" dur="500"/>
                                        <p:tgtEl>
                                          <p:spTgt spid="40550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05508">
                                            <p:txEl>
                                              <p:pRg st="7" end="7"/>
                                            </p:txEl>
                                          </p:spTgt>
                                        </p:tgtEl>
                                        <p:attrNameLst>
                                          <p:attrName>style.visibility</p:attrName>
                                        </p:attrNameLst>
                                      </p:cBhvr>
                                      <p:to>
                                        <p:strVal val="visible"/>
                                      </p:to>
                                    </p:set>
                                    <p:animEffect transition="in" filter="barn(outVertical)">
                                      <p:cBhvr>
                                        <p:cTn id="37" dur="500"/>
                                        <p:tgtEl>
                                          <p:spTgt spid="405508">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05508">
                                            <p:txEl>
                                              <p:pRg st="8" end="8"/>
                                            </p:txEl>
                                          </p:spTgt>
                                        </p:tgtEl>
                                        <p:attrNameLst>
                                          <p:attrName>style.visibility</p:attrName>
                                        </p:attrNameLst>
                                      </p:cBhvr>
                                      <p:to>
                                        <p:strVal val="visible"/>
                                      </p:to>
                                    </p:set>
                                    <p:animEffect transition="in" filter="barn(outVertical)">
                                      <p:cBhvr>
                                        <p:cTn id="42" dur="500"/>
                                        <p:tgtEl>
                                          <p:spTgt spid="405508">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05508">
                                            <p:txEl>
                                              <p:pRg st="9" end="9"/>
                                            </p:txEl>
                                          </p:spTgt>
                                        </p:tgtEl>
                                        <p:attrNameLst>
                                          <p:attrName>style.visibility</p:attrName>
                                        </p:attrNameLst>
                                      </p:cBhvr>
                                      <p:to>
                                        <p:strVal val="visible"/>
                                      </p:to>
                                    </p:set>
                                    <p:animEffect transition="in" filter="barn(outVertical)">
                                      <p:cBhvr>
                                        <p:cTn id="47" dur="500"/>
                                        <p:tgtEl>
                                          <p:spTgt spid="405508">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405508">
                                            <p:txEl>
                                              <p:pRg st="10" end="10"/>
                                            </p:txEl>
                                          </p:spTgt>
                                        </p:tgtEl>
                                        <p:attrNameLst>
                                          <p:attrName>style.visibility</p:attrName>
                                        </p:attrNameLst>
                                      </p:cBhvr>
                                      <p:to>
                                        <p:strVal val="visible"/>
                                      </p:to>
                                    </p:set>
                                    <p:animEffect transition="in" filter="barn(outVertical)">
                                      <p:cBhvr>
                                        <p:cTn id="52" dur="500"/>
                                        <p:tgtEl>
                                          <p:spTgt spid="405508">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405508">
                                            <p:txEl>
                                              <p:pRg st="11" end="11"/>
                                            </p:txEl>
                                          </p:spTgt>
                                        </p:tgtEl>
                                        <p:attrNameLst>
                                          <p:attrName>style.visibility</p:attrName>
                                        </p:attrNameLst>
                                      </p:cBhvr>
                                      <p:to>
                                        <p:strVal val="visible"/>
                                      </p:to>
                                    </p:set>
                                    <p:animEffect transition="in" filter="barn(outVertical)">
                                      <p:cBhvr>
                                        <p:cTn id="57" dur="500"/>
                                        <p:tgtEl>
                                          <p:spTgt spid="405508">
                                            <p:txEl>
                                              <p:pRg st="11" end="11"/>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405508">
                                            <p:txEl>
                                              <p:pRg st="12" end="12"/>
                                            </p:txEl>
                                          </p:spTgt>
                                        </p:tgtEl>
                                        <p:attrNameLst>
                                          <p:attrName>style.visibility</p:attrName>
                                        </p:attrNameLst>
                                      </p:cBhvr>
                                      <p:to>
                                        <p:strVal val="visible"/>
                                      </p:to>
                                    </p:set>
                                    <p:animEffect transition="in" filter="barn(outVertical)">
                                      <p:cBhvr>
                                        <p:cTn id="62" dur="500"/>
                                        <p:tgtEl>
                                          <p:spTgt spid="405508">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405508">
                                            <p:txEl>
                                              <p:pRg st="13" end="13"/>
                                            </p:txEl>
                                          </p:spTgt>
                                        </p:tgtEl>
                                        <p:attrNameLst>
                                          <p:attrName>style.visibility</p:attrName>
                                        </p:attrNameLst>
                                      </p:cBhvr>
                                      <p:to>
                                        <p:strVal val="visible"/>
                                      </p:to>
                                    </p:set>
                                    <p:animEffect transition="in" filter="barn(outVertical)">
                                      <p:cBhvr>
                                        <p:cTn id="67" dur="500"/>
                                        <p:tgtEl>
                                          <p:spTgt spid="405508">
                                            <p:txEl>
                                              <p:pRg st="13" end="13"/>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405508">
                                            <p:txEl>
                                              <p:pRg st="14" end="14"/>
                                            </p:txEl>
                                          </p:spTgt>
                                        </p:tgtEl>
                                        <p:attrNameLst>
                                          <p:attrName>style.visibility</p:attrName>
                                        </p:attrNameLst>
                                      </p:cBhvr>
                                      <p:to>
                                        <p:strVal val="visible"/>
                                      </p:to>
                                    </p:set>
                                    <p:animEffect transition="in" filter="barn(outVertical)">
                                      <p:cBhvr>
                                        <p:cTn id="72" dur="500"/>
                                        <p:tgtEl>
                                          <p:spTgt spid="405508">
                                            <p:txEl>
                                              <p:pRg st="14" end="14"/>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405508">
                                            <p:txEl>
                                              <p:pRg st="15" end="15"/>
                                            </p:txEl>
                                          </p:spTgt>
                                        </p:tgtEl>
                                        <p:attrNameLst>
                                          <p:attrName>style.visibility</p:attrName>
                                        </p:attrNameLst>
                                      </p:cBhvr>
                                      <p:to>
                                        <p:strVal val="visible"/>
                                      </p:to>
                                    </p:set>
                                    <p:animEffect transition="in" filter="barn(outVertical)">
                                      <p:cBhvr>
                                        <p:cTn id="77" dur="500"/>
                                        <p:tgtEl>
                                          <p:spTgt spid="405508">
                                            <p:txEl>
                                              <p:pRg st="15" end="15"/>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6" presetClass="entr" presetSubtype="37" fill="hold" grpId="0" nodeType="clickEffect">
                                  <p:stCondLst>
                                    <p:cond delay="0"/>
                                  </p:stCondLst>
                                  <p:childTnLst>
                                    <p:set>
                                      <p:cBhvr>
                                        <p:cTn id="81" dur="1" fill="hold">
                                          <p:stCondLst>
                                            <p:cond delay="0"/>
                                          </p:stCondLst>
                                        </p:cTn>
                                        <p:tgtEl>
                                          <p:spTgt spid="405508">
                                            <p:txEl>
                                              <p:pRg st="16" end="16"/>
                                            </p:txEl>
                                          </p:spTgt>
                                        </p:tgtEl>
                                        <p:attrNameLst>
                                          <p:attrName>style.visibility</p:attrName>
                                        </p:attrNameLst>
                                      </p:cBhvr>
                                      <p:to>
                                        <p:strVal val="visible"/>
                                      </p:to>
                                    </p:set>
                                    <p:animEffect transition="in" filter="barn(outVertical)">
                                      <p:cBhvr>
                                        <p:cTn id="82" dur="500"/>
                                        <p:tgtEl>
                                          <p:spTgt spid="405508">
                                            <p:txEl>
                                              <p:pRg st="16" end="16"/>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6" presetClass="entr" presetSubtype="37" fill="hold" grpId="0" nodeType="clickEffect">
                                  <p:stCondLst>
                                    <p:cond delay="0"/>
                                  </p:stCondLst>
                                  <p:childTnLst>
                                    <p:set>
                                      <p:cBhvr>
                                        <p:cTn id="86" dur="1" fill="hold">
                                          <p:stCondLst>
                                            <p:cond delay="0"/>
                                          </p:stCondLst>
                                        </p:cTn>
                                        <p:tgtEl>
                                          <p:spTgt spid="405508">
                                            <p:txEl>
                                              <p:pRg st="17" end="17"/>
                                            </p:txEl>
                                          </p:spTgt>
                                        </p:tgtEl>
                                        <p:attrNameLst>
                                          <p:attrName>style.visibility</p:attrName>
                                        </p:attrNameLst>
                                      </p:cBhvr>
                                      <p:to>
                                        <p:strVal val="visible"/>
                                      </p:to>
                                    </p:set>
                                    <p:animEffect transition="in" filter="barn(outVertical)">
                                      <p:cBhvr>
                                        <p:cTn id="87" dur="500"/>
                                        <p:tgtEl>
                                          <p:spTgt spid="405508">
                                            <p:txEl>
                                              <p:pRg st="17" end="17"/>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05512"/>
                                        </p:tgtEl>
                                        <p:attrNameLst>
                                          <p:attrName>style.visibility</p:attrName>
                                        </p:attrNameLst>
                                      </p:cBhvr>
                                      <p:to>
                                        <p:strVal val="visible"/>
                                      </p:to>
                                    </p:set>
                                    <p:animEffect transition="in" filter="dissolve">
                                      <p:cBhvr>
                                        <p:cTn id="92" dur="500"/>
                                        <p:tgtEl>
                                          <p:spTgt spid="405512"/>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55" presetClass="entr" presetSubtype="0" fill="hold" grpId="0" nodeType="clickEffect">
                                  <p:stCondLst>
                                    <p:cond delay="0"/>
                                  </p:stCondLst>
                                  <p:childTnLst>
                                    <p:set>
                                      <p:cBhvr>
                                        <p:cTn id="96" dur="1" fill="hold">
                                          <p:stCondLst>
                                            <p:cond delay="0"/>
                                          </p:stCondLst>
                                        </p:cTn>
                                        <p:tgtEl>
                                          <p:spTgt spid="405511"/>
                                        </p:tgtEl>
                                        <p:attrNameLst>
                                          <p:attrName>style.visibility</p:attrName>
                                        </p:attrNameLst>
                                      </p:cBhvr>
                                      <p:to>
                                        <p:strVal val="visible"/>
                                      </p:to>
                                    </p:set>
                                    <p:anim calcmode="lin" valueType="num">
                                      <p:cBhvr>
                                        <p:cTn id="97" dur="1000" fill="hold"/>
                                        <p:tgtEl>
                                          <p:spTgt spid="405511"/>
                                        </p:tgtEl>
                                        <p:attrNameLst>
                                          <p:attrName>ppt_w</p:attrName>
                                        </p:attrNameLst>
                                      </p:cBhvr>
                                      <p:tavLst>
                                        <p:tav tm="0">
                                          <p:val>
                                            <p:strVal val="#ppt_w*0.70"/>
                                          </p:val>
                                        </p:tav>
                                        <p:tav tm="100000">
                                          <p:val>
                                            <p:strVal val="#ppt_w"/>
                                          </p:val>
                                        </p:tav>
                                      </p:tavLst>
                                    </p:anim>
                                    <p:anim calcmode="lin" valueType="num">
                                      <p:cBhvr>
                                        <p:cTn id="98" dur="1000" fill="hold"/>
                                        <p:tgtEl>
                                          <p:spTgt spid="405511"/>
                                        </p:tgtEl>
                                        <p:attrNameLst>
                                          <p:attrName>ppt_h</p:attrName>
                                        </p:attrNameLst>
                                      </p:cBhvr>
                                      <p:tavLst>
                                        <p:tav tm="0">
                                          <p:val>
                                            <p:strVal val="#ppt_h"/>
                                          </p:val>
                                        </p:tav>
                                        <p:tav tm="100000">
                                          <p:val>
                                            <p:strVal val="#ppt_h"/>
                                          </p:val>
                                        </p:tav>
                                      </p:tavLst>
                                    </p:anim>
                                    <p:animEffect transition="in" filter="fade">
                                      <p:cBhvr>
                                        <p:cTn id="99" dur="1000"/>
                                        <p:tgtEl>
                                          <p:spTgt spid="405511"/>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405509"/>
                                        </p:tgtEl>
                                        <p:attrNameLst>
                                          <p:attrName>style.visibility</p:attrName>
                                        </p:attrNameLst>
                                      </p:cBhvr>
                                      <p:to>
                                        <p:strVal val="visible"/>
                                      </p:to>
                                    </p:set>
                                    <p:animEffect transition="in" filter="dissolve">
                                      <p:cBhvr>
                                        <p:cTn id="104" dur="500"/>
                                        <p:tgtEl>
                                          <p:spTgt spid="405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8" grpId="0" build="p" autoUpdateAnimBg="0"/>
      <p:bldP spid="405509" grpId="0" animBg="1" autoUpdateAnimBg="0"/>
      <p:bldP spid="405511" grpId="0" animBg="1" autoUpdateAnimBg="0"/>
      <p:bldP spid="405512"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2" name="Text Box 4">
            <a:extLst>
              <a:ext uri="{FF2B5EF4-FFF2-40B4-BE49-F238E27FC236}">
                <a16:creationId xmlns:a16="http://schemas.microsoft.com/office/drawing/2014/main" id="{A1C36015-59C3-F941-8505-CBABA158F858}"/>
              </a:ext>
            </a:extLst>
          </p:cNvPr>
          <p:cNvSpPr txBox="1">
            <a:spLocks noChangeArrowheads="1"/>
          </p:cNvSpPr>
          <p:nvPr/>
        </p:nvSpPr>
        <p:spPr bwMode="auto">
          <a:xfrm>
            <a:off x="533400" y="692150"/>
            <a:ext cx="86106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pPr>
            <a:r>
              <a:rPr lang="zh-CN" altLang="en-US" sz="3200" b="1">
                <a:solidFill>
                  <a:srgbClr val="3333FF"/>
                </a:solidFill>
                <a:latin typeface="华文楷体" panose="02010600040101010101" pitchFamily="2" charset="-122"/>
                <a:ea typeface="华文楷体" panose="02010600040101010101" pitchFamily="2" charset="-122"/>
              </a:rPr>
              <a:t>三、利用信号量集机制解决读者－写者问题</a:t>
            </a:r>
          </a:p>
          <a:p>
            <a:pPr>
              <a:lnSpc>
                <a:spcPct val="125000"/>
              </a:lnSpc>
            </a:pPr>
            <a:r>
              <a:rPr lang="zh-CN" altLang="en-US" sz="3200" b="1">
                <a:solidFill>
                  <a:srgbClr val="FF0000"/>
                </a:solidFill>
                <a:latin typeface="华文楷体" panose="02010600040101010101" pitchFamily="2" charset="-122"/>
                <a:ea typeface="华文楷体" panose="02010600040101010101" pitchFamily="2" charset="-122"/>
              </a:rPr>
              <a:t> 基本思想：</a:t>
            </a:r>
          </a:p>
          <a:p>
            <a:pPr>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利用 </a:t>
            </a:r>
            <a:r>
              <a:rPr lang="en-US" altLang="zh-CN" sz="3200" b="1">
                <a:solidFill>
                  <a:schemeClr val="tx1"/>
                </a:solidFill>
                <a:latin typeface="华文楷体" panose="02010600040101010101" pitchFamily="2" charset="-122"/>
                <a:ea typeface="华文楷体" panose="02010600040101010101" pitchFamily="2" charset="-122"/>
              </a:rPr>
              <a:t>Swait( S ,1 ,1 )</a:t>
            </a:r>
            <a:r>
              <a:rPr lang="zh-CN" altLang="en-US" sz="3200" b="1">
                <a:solidFill>
                  <a:schemeClr val="tx1"/>
                </a:solidFill>
                <a:latin typeface="华文楷体" panose="02010600040101010101" pitchFamily="2" charset="-122"/>
                <a:ea typeface="华文楷体" panose="02010600040101010101" pitchFamily="2" charset="-122"/>
              </a:rPr>
              <a:t>操作来控制</a:t>
            </a:r>
            <a:r>
              <a:rPr lang="zh-CN" altLang="en-US" sz="3200" b="1">
                <a:solidFill>
                  <a:srgbClr val="FF0000"/>
                </a:solidFill>
                <a:latin typeface="华文楷体" panose="02010600040101010101" pitchFamily="2" charset="-122"/>
                <a:ea typeface="华文楷体" panose="02010600040101010101" pitchFamily="2" charset="-122"/>
              </a:rPr>
              <a:t>读者</a:t>
            </a:r>
            <a:r>
              <a:rPr lang="zh-CN" altLang="en-US" sz="3200" b="1">
                <a:solidFill>
                  <a:schemeClr val="tx1"/>
                </a:solidFill>
                <a:latin typeface="华文楷体" panose="02010600040101010101" pitchFamily="2" charset="-122"/>
                <a:ea typeface="华文楷体" panose="02010600040101010101" pitchFamily="2" charset="-122"/>
              </a:rPr>
              <a:t>数目。</a:t>
            </a:r>
          </a:p>
          <a:p>
            <a:pPr>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利用 </a:t>
            </a:r>
            <a:r>
              <a:rPr lang="en-US" altLang="zh-CN" sz="3200" b="1">
                <a:solidFill>
                  <a:schemeClr val="tx1"/>
                </a:solidFill>
                <a:latin typeface="华文楷体" panose="02010600040101010101" pitchFamily="2" charset="-122"/>
                <a:ea typeface="华文楷体" panose="02010600040101010101" pitchFamily="2" charset="-122"/>
              </a:rPr>
              <a:t>Swait( S ,1 ,0 )</a:t>
            </a:r>
            <a:r>
              <a:rPr lang="zh-CN" altLang="en-US" sz="3200" b="1">
                <a:solidFill>
                  <a:schemeClr val="tx1"/>
                </a:solidFill>
                <a:latin typeface="华文楷体" panose="02010600040101010101" pitchFamily="2" charset="-122"/>
                <a:ea typeface="华文楷体" panose="02010600040101010101" pitchFamily="2" charset="-122"/>
              </a:rPr>
              <a:t>控制</a:t>
            </a:r>
            <a:r>
              <a:rPr lang="zh-CN" altLang="en-US" sz="3200" b="1">
                <a:solidFill>
                  <a:srgbClr val="FF0000"/>
                </a:solidFill>
                <a:latin typeface="华文楷体" panose="02010600040101010101" pitchFamily="2" charset="-122"/>
                <a:ea typeface="华文楷体" panose="02010600040101010101" pitchFamily="2" charset="-122"/>
              </a:rPr>
              <a:t>写进程</a:t>
            </a:r>
            <a:r>
              <a:rPr lang="zh-CN" altLang="en-US" sz="3200" b="1">
                <a:solidFill>
                  <a:schemeClr val="tx1"/>
                </a:solidFill>
                <a:latin typeface="华文楷体" panose="02010600040101010101" pitchFamily="2" charset="-122"/>
                <a:ea typeface="华文楷体" panose="02010600040101010101" pitchFamily="2" charset="-122"/>
              </a:rPr>
              <a:t>与</a:t>
            </a:r>
            <a:r>
              <a:rPr lang="zh-CN" altLang="en-US" sz="3200" b="1">
                <a:solidFill>
                  <a:srgbClr val="FF0000"/>
                </a:solidFill>
                <a:latin typeface="华文楷体" panose="02010600040101010101" pitchFamily="2" charset="-122"/>
                <a:ea typeface="华文楷体" panose="02010600040101010101" pitchFamily="2" charset="-122"/>
              </a:rPr>
              <a:t>读进程</a:t>
            </a:r>
            <a:r>
              <a:rPr lang="zh-CN" altLang="en-US" sz="3200" b="1">
                <a:solidFill>
                  <a:schemeClr val="tx1"/>
                </a:solidFill>
                <a:latin typeface="华文楷体" panose="02010600040101010101" pitchFamily="2" charset="-122"/>
                <a:ea typeface="华文楷体" panose="02010600040101010101" pitchFamily="2" charset="-122"/>
              </a:rPr>
              <a:t>、或</a:t>
            </a:r>
            <a:r>
              <a:rPr lang="zh-CN" altLang="en-US" sz="3200" b="1">
                <a:solidFill>
                  <a:srgbClr val="FF0000"/>
                </a:solidFill>
                <a:latin typeface="华文楷体" panose="02010600040101010101" pitchFamily="2" charset="-122"/>
                <a:ea typeface="华文楷体" panose="02010600040101010101" pitchFamily="2" charset="-122"/>
              </a:rPr>
              <a:t>写进程</a:t>
            </a:r>
            <a:r>
              <a:rPr lang="zh-CN" altLang="en-US" sz="3200" b="1">
                <a:solidFill>
                  <a:schemeClr val="tx1"/>
                </a:solidFill>
                <a:latin typeface="华文楷体" panose="02010600040101010101" pitchFamily="2" charset="-122"/>
                <a:ea typeface="华文楷体" panose="02010600040101010101" pitchFamily="2" charset="-122"/>
              </a:rPr>
              <a:t>与</a:t>
            </a:r>
            <a:r>
              <a:rPr lang="zh-CN" altLang="en-US" sz="3200" b="1">
                <a:solidFill>
                  <a:srgbClr val="FF0000"/>
                </a:solidFill>
                <a:latin typeface="华文楷体" panose="02010600040101010101" pitchFamily="2" charset="-122"/>
                <a:ea typeface="华文楷体" panose="02010600040101010101" pitchFamily="2" charset="-122"/>
              </a:rPr>
              <a:t>写进程</a:t>
            </a:r>
            <a:r>
              <a:rPr lang="zh-CN" altLang="en-US" sz="3200" b="1">
                <a:solidFill>
                  <a:schemeClr val="tx1"/>
                </a:solidFill>
                <a:latin typeface="华文楷体" panose="02010600040101010101" pitchFamily="2" charset="-122"/>
                <a:ea typeface="华文楷体" panose="02010600040101010101" pitchFamily="2" charset="-122"/>
              </a:rPr>
              <a:t>之间的</a:t>
            </a:r>
            <a:r>
              <a:rPr lang="zh-CN" altLang="en-US" sz="3200" b="1">
                <a:solidFill>
                  <a:srgbClr val="FF00FF"/>
                </a:solidFill>
                <a:latin typeface="华文楷体" panose="02010600040101010101" pitchFamily="2" charset="-122"/>
                <a:ea typeface="华文楷体" panose="02010600040101010101" pitchFamily="2" charset="-122"/>
              </a:rPr>
              <a:t>互斥</a:t>
            </a:r>
            <a:r>
              <a:rPr lang="zh-CN" altLang="en-US" sz="3200" b="1">
                <a:solidFill>
                  <a:schemeClr val="tx1"/>
                </a:solidFill>
                <a:latin typeface="华文楷体" panose="02010600040101010101" pitchFamily="2" charset="-122"/>
                <a:ea typeface="华文楷体" panose="02010600040101010101" pitchFamily="2" charset="-122"/>
              </a:rPr>
              <a:t>。</a:t>
            </a:r>
          </a:p>
          <a:p>
            <a:pPr>
              <a:lnSpc>
                <a:spcPct val="125000"/>
              </a:lnSpc>
            </a:pPr>
            <a:r>
              <a:rPr lang="zh-CN" altLang="en-US" sz="3200" b="1">
                <a:solidFill>
                  <a:srgbClr val="0000FF"/>
                </a:solidFill>
                <a:latin typeface="华文楷体" panose="02010600040101010101" pitchFamily="2" charset="-122"/>
                <a:ea typeface="华文楷体" panose="02010600040101010101" pitchFamily="2" charset="-122"/>
              </a:rPr>
              <a:t> 方法：</a:t>
            </a:r>
          </a:p>
          <a:p>
            <a:pPr>
              <a:lnSpc>
                <a:spcPct val="125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增加一条限制，最多允许 </a:t>
            </a:r>
            <a:r>
              <a:rPr lang="en-US" altLang="zh-CN" sz="3200" b="1">
                <a:solidFill>
                  <a:srgbClr val="3333FF"/>
                </a:solidFill>
                <a:latin typeface="华文楷体" panose="02010600040101010101" pitchFamily="2" charset="-122"/>
                <a:ea typeface="华文楷体" panose="02010600040101010101" pitchFamily="2" charset="-122"/>
              </a:rPr>
              <a:t>RN</a:t>
            </a: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个读者同时读</a:t>
            </a:r>
          </a:p>
          <a:p>
            <a:pPr>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引入信号量 </a:t>
            </a:r>
            <a:r>
              <a:rPr lang="en-US" altLang="zh-CN" sz="3200" b="1">
                <a:solidFill>
                  <a:srgbClr val="3333FF"/>
                </a:solidFill>
                <a:latin typeface="华文楷体" panose="02010600040101010101" pitchFamily="2" charset="-122"/>
                <a:ea typeface="华文楷体" panose="02010600040101010101" pitchFamily="2" charset="-122"/>
              </a:rPr>
              <a:t>L </a:t>
            </a:r>
            <a:r>
              <a:rPr lang="zh-CN" altLang="en-US" sz="3200" b="1">
                <a:solidFill>
                  <a:schemeClr val="tx1"/>
                </a:solidFill>
                <a:latin typeface="华文楷体" panose="02010600040101010101" pitchFamily="2" charset="-122"/>
                <a:ea typeface="华文楷体" panose="02010600040101010101" pitchFamily="2" charset="-122"/>
              </a:rPr>
              <a:t>，赋于初值为 </a:t>
            </a:r>
            <a:r>
              <a:rPr lang="en-US" altLang="zh-CN" sz="3200" b="1">
                <a:solidFill>
                  <a:srgbClr val="3333FF"/>
                </a:solidFill>
                <a:latin typeface="华文楷体" panose="02010600040101010101" pitchFamily="2" charset="-122"/>
                <a:ea typeface="华文楷体" panose="02010600040101010101" pitchFamily="2" charset="-122"/>
              </a:rPr>
              <a:t>L=RN</a:t>
            </a:r>
            <a:r>
              <a:rPr lang="zh-CN" altLang="en-US" sz="3200" b="1">
                <a:solidFill>
                  <a:srgbClr val="CC3399"/>
                </a:solidFill>
                <a:latin typeface="华文楷体" panose="02010600040101010101" pitchFamily="2" charset="-122"/>
                <a:ea typeface="华文楷体" panose="02010600040101010101" pitchFamily="2" charset="-122"/>
              </a:rPr>
              <a:t> </a:t>
            </a:r>
            <a:endParaRPr lang="zh-CN" altLang="en-US" sz="3200" b="1">
              <a:solidFill>
                <a:srgbClr val="3333FF"/>
              </a:solidFill>
              <a:latin typeface="华文楷体" panose="02010600040101010101" pitchFamily="2" charset="-122"/>
              <a:ea typeface="华文楷体" panose="02010600040101010101" pitchFamily="2" charset="-122"/>
            </a:endParaRPr>
          </a:p>
        </p:txBody>
      </p:sp>
      <p:sp>
        <p:nvSpPr>
          <p:cNvPr id="111619" name="Rectangle 5">
            <a:extLst>
              <a:ext uri="{FF2B5EF4-FFF2-40B4-BE49-F238E27FC236}">
                <a16:creationId xmlns:a16="http://schemas.microsoft.com/office/drawing/2014/main" id="{ACDC66D1-F8AA-2549-B73F-9FE18D8D7412}"/>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111620" name="灯片编号占位符 3">
            <a:extLst>
              <a:ext uri="{FF2B5EF4-FFF2-40B4-BE49-F238E27FC236}">
                <a16:creationId xmlns:a16="http://schemas.microsoft.com/office/drawing/2014/main" id="{C4EBBED6-DF93-5648-9EC5-DDC4BE0B6AD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275FC99-D66B-7C4F-8D3E-350548555820}" type="slidenum">
              <a:rPr lang="zh-CN" altLang="en-US" sz="1800"/>
              <a:pPr/>
              <a:t>109</a:t>
            </a:fld>
            <a:endParaRPr lang="en-US" altLang="zh-CN" sz="1800"/>
          </a:p>
        </p:txBody>
      </p:sp>
    </p:spTree>
    <p:extLst>
      <p:ext uri="{BB962C8B-B14F-4D97-AF65-F5344CB8AC3E}">
        <p14:creationId xmlns:p14="http://schemas.microsoft.com/office/powerpoint/2010/main" val="37151164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6532">
                                            <p:txEl>
                                              <p:pRg st="0" end="0"/>
                                            </p:txEl>
                                          </p:spTgt>
                                        </p:tgtEl>
                                        <p:attrNameLst>
                                          <p:attrName>style.visibility</p:attrName>
                                        </p:attrNameLst>
                                      </p:cBhvr>
                                      <p:to>
                                        <p:strVal val="visible"/>
                                      </p:to>
                                    </p:set>
                                    <p:animEffect transition="in" filter="barn(outVertical)">
                                      <p:cBhvr>
                                        <p:cTn id="7" dur="500"/>
                                        <p:tgtEl>
                                          <p:spTgt spid="4065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6532">
                                            <p:txEl>
                                              <p:pRg st="1" end="1"/>
                                            </p:txEl>
                                          </p:spTgt>
                                        </p:tgtEl>
                                        <p:attrNameLst>
                                          <p:attrName>style.visibility</p:attrName>
                                        </p:attrNameLst>
                                      </p:cBhvr>
                                      <p:to>
                                        <p:strVal val="visible"/>
                                      </p:to>
                                    </p:set>
                                    <p:animEffect transition="in" filter="barn(outVertical)">
                                      <p:cBhvr>
                                        <p:cTn id="12" dur="500"/>
                                        <p:tgtEl>
                                          <p:spTgt spid="4065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6532">
                                            <p:txEl>
                                              <p:pRg st="2" end="2"/>
                                            </p:txEl>
                                          </p:spTgt>
                                        </p:tgtEl>
                                        <p:attrNameLst>
                                          <p:attrName>style.visibility</p:attrName>
                                        </p:attrNameLst>
                                      </p:cBhvr>
                                      <p:to>
                                        <p:strVal val="visible"/>
                                      </p:to>
                                    </p:set>
                                    <p:animEffect transition="in" filter="barn(outVertical)">
                                      <p:cBhvr>
                                        <p:cTn id="17" dur="500"/>
                                        <p:tgtEl>
                                          <p:spTgt spid="4065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6532">
                                            <p:txEl>
                                              <p:pRg st="3" end="3"/>
                                            </p:txEl>
                                          </p:spTgt>
                                        </p:tgtEl>
                                        <p:attrNameLst>
                                          <p:attrName>style.visibility</p:attrName>
                                        </p:attrNameLst>
                                      </p:cBhvr>
                                      <p:to>
                                        <p:strVal val="visible"/>
                                      </p:to>
                                    </p:set>
                                    <p:animEffect transition="in" filter="barn(outVertical)">
                                      <p:cBhvr>
                                        <p:cTn id="22" dur="500"/>
                                        <p:tgtEl>
                                          <p:spTgt spid="4065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6532">
                                            <p:txEl>
                                              <p:pRg st="4" end="4"/>
                                            </p:txEl>
                                          </p:spTgt>
                                        </p:tgtEl>
                                        <p:attrNameLst>
                                          <p:attrName>style.visibility</p:attrName>
                                        </p:attrNameLst>
                                      </p:cBhvr>
                                      <p:to>
                                        <p:strVal val="visible"/>
                                      </p:to>
                                    </p:set>
                                    <p:animEffect transition="in" filter="barn(outVertical)">
                                      <p:cBhvr>
                                        <p:cTn id="27" dur="500"/>
                                        <p:tgtEl>
                                          <p:spTgt spid="40653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06532">
                                            <p:txEl>
                                              <p:pRg st="5" end="5"/>
                                            </p:txEl>
                                          </p:spTgt>
                                        </p:tgtEl>
                                        <p:attrNameLst>
                                          <p:attrName>style.visibility</p:attrName>
                                        </p:attrNameLst>
                                      </p:cBhvr>
                                      <p:to>
                                        <p:strVal val="visible"/>
                                      </p:to>
                                    </p:set>
                                    <p:animEffect transition="in" filter="barn(outVertical)">
                                      <p:cBhvr>
                                        <p:cTn id="32" dur="500"/>
                                        <p:tgtEl>
                                          <p:spTgt spid="40653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06532">
                                            <p:txEl>
                                              <p:pRg st="6" end="6"/>
                                            </p:txEl>
                                          </p:spTgt>
                                        </p:tgtEl>
                                        <p:attrNameLst>
                                          <p:attrName>style.visibility</p:attrName>
                                        </p:attrNameLst>
                                      </p:cBhvr>
                                      <p:to>
                                        <p:strVal val="visible"/>
                                      </p:to>
                                    </p:set>
                                    <p:animEffect transition="in" filter="barn(outVertical)">
                                      <p:cBhvr>
                                        <p:cTn id="37" dur="500"/>
                                        <p:tgtEl>
                                          <p:spTgt spid="4065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B733209-A924-9840-B735-8CDA2906114E}"/>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FFFFFF"/>
                </a:solidFill>
                <a:latin typeface="Arial" panose="020B0604020202020204" pitchFamily="34" charset="0"/>
                <a:ea typeface="幼圆" pitchFamily="49" charset="-122"/>
              </a:rPr>
              <a:t>2.</a:t>
            </a:r>
            <a:r>
              <a:rPr lang="zh-CN" altLang="en-US" sz="2800" b="1">
                <a:solidFill>
                  <a:srgbClr val="FFFFFF"/>
                </a:solidFill>
                <a:latin typeface="Arial" panose="020B0604020202020204" pitchFamily="34" charset="0"/>
                <a:ea typeface="幼圆" pitchFamily="49" charset="-122"/>
              </a:rPr>
              <a:t>２ 进程的描述</a:t>
            </a:r>
            <a:r>
              <a:rPr lang="en-US" altLang="zh-CN" sz="2800" b="1">
                <a:solidFill>
                  <a:srgbClr val="FFFFFF"/>
                </a:solidFill>
                <a:latin typeface="Arial" panose="020B0604020202020204" pitchFamily="34" charset="0"/>
                <a:ea typeface="幼圆" pitchFamily="49" charset="-122"/>
              </a:rPr>
              <a:t>----</a:t>
            </a:r>
            <a:r>
              <a:rPr lang="zh-CN" altLang="en-US" sz="2800" b="1">
                <a:solidFill>
                  <a:srgbClr val="FFFFFF"/>
                </a:solidFill>
                <a:latin typeface="Arial" panose="020B0604020202020204" pitchFamily="34" charset="0"/>
                <a:ea typeface="幼圆" pitchFamily="49" charset="-122"/>
              </a:rPr>
              <a:t>进程的定义与特征</a:t>
            </a:r>
          </a:p>
        </p:txBody>
      </p:sp>
      <p:sp>
        <p:nvSpPr>
          <p:cNvPr id="238597" name="Rectangle 5">
            <a:extLst>
              <a:ext uri="{FF2B5EF4-FFF2-40B4-BE49-F238E27FC236}">
                <a16:creationId xmlns:a16="http://schemas.microsoft.com/office/drawing/2014/main" id="{6899B3DA-6097-504B-B488-6D435C30C333}"/>
              </a:ext>
            </a:extLst>
          </p:cNvPr>
          <p:cNvSpPr>
            <a:spLocks noChangeArrowheads="1"/>
          </p:cNvSpPr>
          <p:nvPr/>
        </p:nvSpPr>
        <p:spPr bwMode="auto">
          <a:xfrm>
            <a:off x="533400" y="3324225"/>
            <a:ext cx="8305800" cy="3200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5000"/>
              </a:lnSpc>
            </a:pPr>
            <a:r>
              <a:rPr lang="en-US" altLang="zh-CN" sz="3200" b="1">
                <a:solidFill>
                  <a:srgbClr val="CC3399"/>
                </a:solidFill>
                <a:ea typeface="楷体_GB2312" pitchFamily="49" charset="-122"/>
              </a:rPr>
              <a:t>       </a:t>
            </a:r>
            <a:r>
              <a:rPr lang="zh-CN" altLang="en-US" sz="3200" b="1">
                <a:solidFill>
                  <a:srgbClr val="CC3399"/>
                </a:solidFill>
                <a:ea typeface="楷体_GB2312" pitchFamily="49" charset="-122"/>
              </a:rPr>
              <a:t>进程控制块（</a:t>
            </a:r>
            <a:r>
              <a:rPr lang="en-US" altLang="zh-CN" sz="3200" b="1">
                <a:solidFill>
                  <a:srgbClr val="CC3399"/>
                </a:solidFill>
                <a:ea typeface="楷体_GB2312" pitchFamily="49" charset="-122"/>
              </a:rPr>
              <a:t>PCB</a:t>
            </a:r>
            <a:r>
              <a:rPr lang="zh-CN" altLang="en-US" sz="3200" b="1">
                <a:solidFill>
                  <a:srgbClr val="CC3399"/>
                </a:solidFill>
                <a:ea typeface="楷体_GB2312" pitchFamily="49" charset="-122"/>
              </a:rPr>
              <a:t>）中存放的内容：</a:t>
            </a:r>
            <a:r>
              <a:rPr lang="zh-CN" altLang="en-US" sz="3200" b="1">
                <a:solidFill>
                  <a:srgbClr val="000000"/>
                </a:solidFill>
                <a:ea typeface="楷体_GB2312" pitchFamily="49" charset="-122"/>
              </a:rPr>
              <a:t>进程标识符、进程运行的当前状态、程序和数据的地址，该程序运行时ＣＰＵ的环境信息。</a:t>
            </a:r>
          </a:p>
          <a:p>
            <a:pPr>
              <a:lnSpc>
                <a:spcPct val="135000"/>
              </a:lnSpc>
            </a:pPr>
            <a:r>
              <a:rPr lang="zh-CN" altLang="en-US" sz="3200" b="1">
                <a:solidFill>
                  <a:srgbClr val="CC3399"/>
                </a:solidFill>
                <a:ea typeface="楷体_GB2312" pitchFamily="49" charset="-122"/>
              </a:rPr>
              <a:t>        进程实体：</a:t>
            </a:r>
            <a:r>
              <a:rPr lang="zh-CN" altLang="en-US" sz="3200" b="1">
                <a:solidFill>
                  <a:srgbClr val="000000"/>
                </a:solidFill>
                <a:ea typeface="楷体_GB2312" pitchFamily="49" charset="-122"/>
              </a:rPr>
              <a:t>由程序段，数据段及进程控制块三部分构成。</a:t>
            </a:r>
          </a:p>
        </p:txBody>
      </p:sp>
      <p:sp>
        <p:nvSpPr>
          <p:cNvPr id="16388" name="Rectangle 8">
            <a:extLst>
              <a:ext uri="{FF2B5EF4-FFF2-40B4-BE49-F238E27FC236}">
                <a16:creationId xmlns:a16="http://schemas.microsoft.com/office/drawing/2014/main" id="{110D48A8-4E86-F74C-9C56-71471245A097}"/>
              </a:ext>
            </a:extLst>
          </p:cNvPr>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rPr>
              <a:t>2.2</a:t>
            </a:r>
            <a:r>
              <a:rPr lang="zh-CN" altLang="en-US" sz="3600" b="1">
                <a:solidFill>
                  <a:srgbClr val="3333FF"/>
                </a:solidFill>
              </a:rPr>
              <a:t>进程的描述</a:t>
            </a:r>
            <a:r>
              <a:rPr lang="en-US" altLang="zh-CN" sz="3600" b="1">
                <a:solidFill>
                  <a:srgbClr val="FF3300"/>
                </a:solidFill>
                <a:latin typeface="Arial" panose="020B0604020202020204" pitchFamily="34" charset="0"/>
                <a:ea typeface="幼圆" pitchFamily="49" charset="-122"/>
              </a:rPr>
              <a:t>----</a:t>
            </a:r>
            <a:r>
              <a:rPr lang="zh-CN" altLang="en-US" sz="3600" b="1">
                <a:solidFill>
                  <a:srgbClr val="FF3300"/>
                </a:solidFill>
                <a:latin typeface="Arial" panose="020B0604020202020204" pitchFamily="34" charset="0"/>
                <a:ea typeface="幼圆" pitchFamily="49" charset="-122"/>
              </a:rPr>
              <a:t>进程的特征与定义</a:t>
            </a:r>
          </a:p>
        </p:txBody>
      </p:sp>
      <p:sp>
        <p:nvSpPr>
          <p:cNvPr id="238601" name="Rectangle 9">
            <a:extLst>
              <a:ext uri="{FF2B5EF4-FFF2-40B4-BE49-F238E27FC236}">
                <a16:creationId xmlns:a16="http://schemas.microsoft.com/office/drawing/2014/main" id="{072A0069-DF72-6148-B6B7-107C257A381D}"/>
              </a:ext>
            </a:extLst>
          </p:cNvPr>
          <p:cNvSpPr>
            <a:spLocks noChangeArrowheads="1"/>
          </p:cNvSpPr>
          <p:nvPr/>
        </p:nvSpPr>
        <p:spPr bwMode="auto">
          <a:xfrm>
            <a:off x="609600" y="609600"/>
            <a:ext cx="82296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buFont typeface="Wingdings" pitchFamily="2" charset="2"/>
              <a:buChar char="n"/>
            </a:pPr>
            <a:r>
              <a:rPr kumimoji="0" lang="zh-CN" altLang="en-US" sz="3600" b="1">
                <a:solidFill>
                  <a:srgbClr val="FF0000"/>
                </a:solidFill>
                <a:latin typeface="楷体_GB2312" pitchFamily="49" charset="-122"/>
                <a:ea typeface="楷体_GB2312" pitchFamily="49" charset="-122"/>
              </a:rPr>
              <a:t>进程的特征和定义</a:t>
            </a:r>
          </a:p>
          <a:p>
            <a:pPr>
              <a:lnSpc>
                <a:spcPct val="125000"/>
              </a:lnSpc>
            </a:pPr>
            <a:r>
              <a:rPr kumimoji="0" lang="en-US" altLang="zh-CN" sz="3600" b="1">
                <a:solidFill>
                  <a:srgbClr val="0000FF"/>
                </a:solidFill>
                <a:latin typeface="楷体_GB2312" pitchFamily="49" charset="-122"/>
                <a:ea typeface="楷体_GB2312" pitchFamily="49" charset="-122"/>
              </a:rPr>
              <a:t>1</a:t>
            </a:r>
            <a:r>
              <a:rPr kumimoji="0" lang="zh-CN" altLang="en-US" sz="3600" b="1">
                <a:solidFill>
                  <a:srgbClr val="0000FF"/>
                </a:solidFill>
                <a:latin typeface="楷体_GB2312" pitchFamily="49" charset="-122"/>
                <a:ea typeface="楷体_GB2312" pitchFamily="49" charset="-122"/>
              </a:rPr>
              <a:t>．进程的引入</a:t>
            </a:r>
            <a:r>
              <a:rPr kumimoji="0" lang="zh-CN" altLang="en-US" sz="3200" b="1">
                <a:solidFill>
                  <a:srgbClr val="000000"/>
                </a:solidFill>
                <a:latin typeface="楷体_GB2312" pitchFamily="49" charset="-122"/>
                <a:ea typeface="楷体_GB2312" pitchFamily="49" charset="-122"/>
              </a:rPr>
              <a:t> </a:t>
            </a:r>
          </a:p>
          <a:p>
            <a:pPr>
              <a:lnSpc>
                <a:spcPct val="125000"/>
              </a:lnSpc>
            </a:pPr>
            <a:r>
              <a:rPr kumimoji="0" lang="zh-CN" altLang="en-US" sz="3200" b="1">
                <a:solidFill>
                  <a:srgbClr val="000000"/>
                </a:solidFill>
                <a:latin typeface="楷体_GB2312" pitchFamily="49" charset="-122"/>
                <a:ea typeface="楷体_GB2312" pitchFamily="49" charset="-122"/>
              </a:rPr>
              <a:t>    用程序这个静态概念已经不能如实反映程序并发执行过程中的这些特征。</a:t>
            </a:r>
          </a:p>
        </p:txBody>
      </p:sp>
    </p:spTree>
    <p:extLst>
      <p:ext uri="{BB962C8B-B14F-4D97-AF65-F5344CB8AC3E}">
        <p14:creationId xmlns:p14="http://schemas.microsoft.com/office/powerpoint/2010/main" val="22922131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38601">
                                            <p:txEl>
                                              <p:pRg st="0" end="0"/>
                                            </p:txEl>
                                          </p:spTgt>
                                        </p:tgtEl>
                                        <p:attrNameLst>
                                          <p:attrName>style.visibility</p:attrName>
                                        </p:attrNameLst>
                                      </p:cBhvr>
                                      <p:to>
                                        <p:strVal val="visible"/>
                                      </p:to>
                                    </p:set>
                                    <p:animEffect transition="in" filter="barn(outVertical)">
                                      <p:cBhvr>
                                        <p:cTn id="7" dur="500"/>
                                        <p:tgtEl>
                                          <p:spTgt spid="2386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38601">
                                            <p:txEl>
                                              <p:pRg st="1" end="1"/>
                                            </p:txEl>
                                          </p:spTgt>
                                        </p:tgtEl>
                                        <p:attrNameLst>
                                          <p:attrName>style.visibility</p:attrName>
                                        </p:attrNameLst>
                                      </p:cBhvr>
                                      <p:to>
                                        <p:strVal val="visible"/>
                                      </p:to>
                                    </p:set>
                                    <p:animEffect transition="in" filter="barn(outVertical)">
                                      <p:cBhvr>
                                        <p:cTn id="12" dur="500"/>
                                        <p:tgtEl>
                                          <p:spTgt spid="2386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38601">
                                            <p:txEl>
                                              <p:pRg st="2" end="2"/>
                                            </p:txEl>
                                          </p:spTgt>
                                        </p:tgtEl>
                                        <p:attrNameLst>
                                          <p:attrName>style.visibility</p:attrName>
                                        </p:attrNameLst>
                                      </p:cBhvr>
                                      <p:to>
                                        <p:strVal val="visible"/>
                                      </p:to>
                                    </p:set>
                                    <p:animEffect transition="in" filter="barn(outVertical)">
                                      <p:cBhvr>
                                        <p:cTn id="17" dur="500"/>
                                        <p:tgtEl>
                                          <p:spTgt spid="2386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38597">
                                            <p:txEl>
                                              <p:pRg st="0" end="0"/>
                                            </p:txEl>
                                          </p:spTgt>
                                        </p:tgtEl>
                                        <p:attrNameLst>
                                          <p:attrName>style.visibility</p:attrName>
                                        </p:attrNameLst>
                                      </p:cBhvr>
                                      <p:to>
                                        <p:strVal val="visible"/>
                                      </p:to>
                                    </p:set>
                                    <p:animEffect transition="in" filter="barn(outVertical)">
                                      <p:cBhvr>
                                        <p:cTn id="22" dur="500"/>
                                        <p:tgtEl>
                                          <p:spTgt spid="23859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38597">
                                            <p:txEl>
                                              <p:pRg st="1" end="1"/>
                                            </p:txEl>
                                          </p:spTgt>
                                        </p:tgtEl>
                                        <p:attrNameLst>
                                          <p:attrName>style.visibility</p:attrName>
                                        </p:attrNameLst>
                                      </p:cBhvr>
                                      <p:to>
                                        <p:strVal val="visible"/>
                                      </p:to>
                                    </p:set>
                                    <p:animEffect transition="in" filter="barn(outVertical)">
                                      <p:cBhvr>
                                        <p:cTn id="27" dur="500"/>
                                        <p:tgtEl>
                                          <p:spTgt spid="23859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7" grpId="0" build="p" autoUpdateAnimBg="0"/>
      <p:bldP spid="238601"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6" name="Text Box 4">
            <a:extLst>
              <a:ext uri="{FF2B5EF4-FFF2-40B4-BE49-F238E27FC236}">
                <a16:creationId xmlns:a16="http://schemas.microsoft.com/office/drawing/2014/main" id="{D924CDF1-FFCF-D84A-9D75-496E0834602C}"/>
              </a:ext>
            </a:extLst>
          </p:cNvPr>
          <p:cNvSpPr txBox="1">
            <a:spLocks noChangeArrowheads="1"/>
          </p:cNvSpPr>
          <p:nvPr/>
        </p:nvSpPr>
        <p:spPr bwMode="auto">
          <a:xfrm>
            <a:off x="533400" y="1214438"/>
            <a:ext cx="4419600" cy="5429250"/>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pPr>
            <a:r>
              <a:rPr lang="en-US" altLang="zh-CN" b="1">
                <a:solidFill>
                  <a:schemeClr val="tx1"/>
                </a:solidFill>
              </a:rPr>
              <a:t>Int RN  ;</a:t>
            </a:r>
          </a:p>
          <a:p>
            <a:pPr>
              <a:lnSpc>
                <a:spcPct val="65000"/>
              </a:lnSpc>
              <a:spcBef>
                <a:spcPct val="50000"/>
              </a:spcBef>
            </a:pPr>
            <a:r>
              <a:rPr lang="en-US" altLang="zh-CN" b="1">
                <a:solidFill>
                  <a:schemeClr val="tx1"/>
                </a:solidFill>
              </a:rPr>
              <a:t> semaphore    L , mx = RN , 1 ;</a:t>
            </a:r>
          </a:p>
          <a:p>
            <a:pPr>
              <a:lnSpc>
                <a:spcPct val="65000"/>
              </a:lnSpc>
              <a:spcBef>
                <a:spcPct val="50000"/>
              </a:spcBef>
            </a:pPr>
            <a:r>
              <a:rPr lang="en-US" altLang="zh-CN" b="1">
                <a:solidFill>
                  <a:srgbClr val="FF00FF"/>
                </a:solidFill>
              </a:rPr>
              <a:t>cobegin</a:t>
            </a:r>
          </a:p>
          <a:p>
            <a:pPr>
              <a:lnSpc>
                <a:spcPct val="65000"/>
              </a:lnSpc>
              <a:spcBef>
                <a:spcPct val="50000"/>
              </a:spcBef>
            </a:pPr>
            <a:r>
              <a:rPr lang="en-US" altLang="zh-CN" b="1">
                <a:solidFill>
                  <a:schemeClr val="tx1"/>
                </a:solidFill>
              </a:rPr>
              <a:t>     </a:t>
            </a:r>
            <a:r>
              <a:rPr lang="en-US" altLang="zh-CN" b="1">
                <a:solidFill>
                  <a:srgbClr val="0000FF"/>
                </a:solidFill>
              </a:rPr>
              <a:t>reader () {</a:t>
            </a:r>
          </a:p>
          <a:p>
            <a:pPr>
              <a:lnSpc>
                <a:spcPct val="65000"/>
              </a:lnSpc>
              <a:spcBef>
                <a:spcPct val="50000"/>
              </a:spcBef>
            </a:pPr>
            <a:r>
              <a:rPr lang="en-US" altLang="zh-CN" b="1">
                <a:solidFill>
                  <a:schemeClr val="tx1"/>
                </a:solidFill>
              </a:rPr>
              <a:t>            </a:t>
            </a:r>
            <a:r>
              <a:rPr lang="en-US" altLang="zh-CN" b="1">
                <a:solidFill>
                  <a:srgbClr val="FF3300"/>
                </a:solidFill>
              </a:rPr>
              <a:t>while(true) {</a:t>
            </a:r>
          </a:p>
          <a:p>
            <a:pPr>
              <a:lnSpc>
                <a:spcPct val="65000"/>
              </a:lnSpc>
              <a:spcBef>
                <a:spcPct val="50000"/>
              </a:spcBef>
            </a:pPr>
            <a:r>
              <a:rPr lang="en-US" altLang="zh-CN" b="1">
                <a:solidFill>
                  <a:schemeClr val="tx1"/>
                </a:solidFill>
              </a:rPr>
              <a:t>               Swait ( L,1,1 ) ;</a:t>
            </a:r>
          </a:p>
          <a:p>
            <a:pPr>
              <a:lnSpc>
                <a:spcPct val="65000"/>
              </a:lnSpc>
              <a:spcBef>
                <a:spcPct val="50000"/>
              </a:spcBef>
            </a:pPr>
            <a:r>
              <a:rPr lang="en-US" altLang="zh-CN" b="1">
                <a:solidFill>
                  <a:schemeClr val="tx1"/>
                </a:solidFill>
              </a:rPr>
              <a:t>               Swait ( mx ,1,0 ) ;</a:t>
            </a:r>
          </a:p>
          <a:p>
            <a:pPr>
              <a:lnSpc>
                <a:spcPct val="65000"/>
              </a:lnSpc>
              <a:spcBef>
                <a:spcPct val="50000"/>
              </a:spcBef>
            </a:pPr>
            <a:r>
              <a:rPr lang="en-US" altLang="zh-CN" b="1">
                <a:solidFill>
                  <a:schemeClr val="tx1"/>
                </a:solidFill>
              </a:rPr>
              <a:t>                 …</a:t>
            </a:r>
          </a:p>
          <a:p>
            <a:pPr>
              <a:lnSpc>
                <a:spcPct val="65000"/>
              </a:lnSpc>
              <a:spcBef>
                <a:spcPct val="50000"/>
              </a:spcBef>
            </a:pPr>
            <a:r>
              <a:rPr lang="en-US" altLang="zh-CN" b="1">
                <a:solidFill>
                  <a:schemeClr val="tx1"/>
                </a:solidFill>
              </a:rPr>
              <a:t>               </a:t>
            </a:r>
            <a:r>
              <a:rPr lang="en-US" altLang="zh-CN" b="1">
                <a:solidFill>
                  <a:srgbClr val="FF3300"/>
                </a:solidFill>
              </a:rPr>
              <a:t>perform read operation ;</a:t>
            </a:r>
          </a:p>
          <a:p>
            <a:pPr>
              <a:lnSpc>
                <a:spcPct val="65000"/>
              </a:lnSpc>
              <a:spcBef>
                <a:spcPct val="50000"/>
              </a:spcBef>
            </a:pPr>
            <a:r>
              <a:rPr lang="en-US" altLang="zh-CN" b="1">
                <a:solidFill>
                  <a:schemeClr val="tx1"/>
                </a:solidFill>
              </a:rPr>
              <a:t>                 …</a:t>
            </a:r>
          </a:p>
          <a:p>
            <a:pPr>
              <a:lnSpc>
                <a:spcPct val="65000"/>
              </a:lnSpc>
              <a:spcBef>
                <a:spcPct val="50000"/>
              </a:spcBef>
            </a:pPr>
            <a:r>
              <a:rPr lang="en-US" altLang="zh-CN" b="1">
                <a:solidFill>
                  <a:schemeClr val="tx1"/>
                </a:solidFill>
              </a:rPr>
              <a:t>               Ssignal ( L ,1 ) ;</a:t>
            </a:r>
          </a:p>
          <a:p>
            <a:pPr>
              <a:lnSpc>
                <a:spcPct val="65000"/>
              </a:lnSpc>
              <a:spcBef>
                <a:spcPct val="50000"/>
              </a:spcBef>
            </a:pPr>
            <a:r>
              <a:rPr lang="en-US" altLang="zh-CN" b="1">
                <a:solidFill>
                  <a:srgbClr val="FF3300"/>
                </a:solidFill>
              </a:rPr>
              <a:t>         }</a:t>
            </a:r>
          </a:p>
          <a:p>
            <a:pPr>
              <a:lnSpc>
                <a:spcPct val="65000"/>
              </a:lnSpc>
              <a:spcBef>
                <a:spcPct val="50000"/>
              </a:spcBef>
            </a:pPr>
            <a:r>
              <a:rPr lang="en-US" altLang="zh-CN" b="1">
                <a:solidFill>
                  <a:srgbClr val="0000FF"/>
                </a:solidFill>
              </a:rPr>
              <a:t>       }</a:t>
            </a:r>
          </a:p>
        </p:txBody>
      </p:sp>
      <p:sp>
        <p:nvSpPr>
          <p:cNvPr id="407557" name="Text Box 5">
            <a:extLst>
              <a:ext uri="{FF2B5EF4-FFF2-40B4-BE49-F238E27FC236}">
                <a16:creationId xmlns:a16="http://schemas.microsoft.com/office/drawing/2014/main" id="{C5C86E59-E543-EB46-99FB-779BA6043EF3}"/>
              </a:ext>
            </a:extLst>
          </p:cNvPr>
          <p:cNvSpPr txBox="1">
            <a:spLocks noChangeArrowheads="1"/>
          </p:cNvSpPr>
          <p:nvPr/>
        </p:nvSpPr>
        <p:spPr bwMode="auto">
          <a:xfrm>
            <a:off x="5257800" y="1195388"/>
            <a:ext cx="3886200" cy="54483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0000FF"/>
                </a:solidFill>
              </a:rPr>
              <a:t>Writer () {</a:t>
            </a:r>
            <a:endParaRPr lang="en-US" altLang="zh-CN" b="1">
              <a:solidFill>
                <a:schemeClr val="tx1"/>
              </a:solidFill>
            </a:endParaRPr>
          </a:p>
          <a:p>
            <a:pPr>
              <a:spcBef>
                <a:spcPct val="50000"/>
              </a:spcBef>
            </a:pPr>
            <a:r>
              <a:rPr lang="en-US" altLang="zh-CN">
                <a:solidFill>
                  <a:srgbClr val="FF3300"/>
                </a:solidFill>
              </a:rPr>
              <a:t>   while(true) {</a:t>
            </a:r>
            <a:endParaRPr lang="en-US" altLang="zh-CN" b="1">
              <a:solidFill>
                <a:srgbClr val="FF3300"/>
              </a:solidFill>
            </a:endParaRPr>
          </a:p>
          <a:p>
            <a:pPr>
              <a:spcBef>
                <a:spcPct val="50000"/>
              </a:spcBef>
            </a:pPr>
            <a:r>
              <a:rPr lang="en-US" altLang="zh-CN" b="1">
                <a:solidFill>
                  <a:schemeClr val="tx1"/>
                </a:solidFill>
              </a:rPr>
              <a:t>     Swait ( </a:t>
            </a:r>
            <a:r>
              <a:rPr lang="en-US" altLang="zh-CN" b="1">
                <a:solidFill>
                  <a:srgbClr val="0000FF"/>
                </a:solidFill>
              </a:rPr>
              <a:t>mx ,1,1</a:t>
            </a:r>
            <a:r>
              <a:rPr lang="en-US" altLang="zh-CN" b="1">
                <a:solidFill>
                  <a:schemeClr val="tx1"/>
                </a:solidFill>
              </a:rPr>
              <a:t> ) ;</a:t>
            </a:r>
          </a:p>
          <a:p>
            <a:pPr>
              <a:spcBef>
                <a:spcPct val="50000"/>
              </a:spcBef>
            </a:pPr>
            <a:r>
              <a:rPr lang="en-US" altLang="zh-CN" b="1">
                <a:solidFill>
                  <a:schemeClr val="tx1"/>
                </a:solidFill>
              </a:rPr>
              <a:t>              …</a:t>
            </a:r>
          </a:p>
          <a:p>
            <a:pPr>
              <a:spcBef>
                <a:spcPct val="50000"/>
              </a:spcBef>
            </a:pPr>
            <a:r>
              <a:rPr lang="en-US" altLang="zh-CN" b="1">
                <a:solidFill>
                  <a:schemeClr val="tx1"/>
                </a:solidFill>
              </a:rPr>
              <a:t>      </a:t>
            </a:r>
            <a:r>
              <a:rPr lang="en-US" altLang="zh-CN" b="1">
                <a:solidFill>
                  <a:srgbClr val="FF3300"/>
                </a:solidFill>
              </a:rPr>
              <a:t>perform write operation</a:t>
            </a:r>
          </a:p>
          <a:p>
            <a:pPr>
              <a:spcBef>
                <a:spcPct val="50000"/>
              </a:spcBef>
            </a:pPr>
            <a:r>
              <a:rPr lang="en-US" altLang="zh-CN" b="1">
                <a:solidFill>
                  <a:schemeClr val="tx1"/>
                </a:solidFill>
              </a:rPr>
              <a:t>             …</a:t>
            </a:r>
          </a:p>
          <a:p>
            <a:pPr>
              <a:spcBef>
                <a:spcPct val="50000"/>
              </a:spcBef>
            </a:pPr>
            <a:r>
              <a:rPr lang="en-US" altLang="zh-CN" b="1">
                <a:solidFill>
                  <a:schemeClr val="tx1"/>
                </a:solidFill>
              </a:rPr>
              <a:t>       Ssignal ( mx ,1 ) ;</a:t>
            </a:r>
          </a:p>
          <a:p>
            <a:pPr>
              <a:spcBef>
                <a:spcPct val="50000"/>
              </a:spcBef>
            </a:pPr>
            <a:r>
              <a:rPr lang="en-US" altLang="zh-CN" b="1">
                <a:solidFill>
                  <a:srgbClr val="FF3300"/>
                </a:solidFill>
              </a:rPr>
              <a:t>      }</a:t>
            </a:r>
          </a:p>
          <a:p>
            <a:pPr>
              <a:spcBef>
                <a:spcPct val="50000"/>
              </a:spcBef>
            </a:pPr>
            <a:r>
              <a:rPr lang="en-US" altLang="zh-CN" b="1">
                <a:solidFill>
                  <a:schemeClr val="tx1"/>
                </a:solidFill>
              </a:rPr>
              <a:t>    </a:t>
            </a:r>
            <a:r>
              <a:rPr lang="en-US" altLang="zh-CN" b="1">
                <a:solidFill>
                  <a:srgbClr val="0000FF"/>
                </a:solidFill>
              </a:rPr>
              <a:t> }</a:t>
            </a:r>
          </a:p>
          <a:p>
            <a:pPr>
              <a:spcBef>
                <a:spcPct val="50000"/>
              </a:spcBef>
            </a:pPr>
            <a:r>
              <a:rPr lang="en-US" altLang="zh-CN" b="1">
                <a:solidFill>
                  <a:srgbClr val="FF00FF"/>
                </a:solidFill>
              </a:rPr>
              <a:t>coend </a:t>
            </a:r>
          </a:p>
        </p:txBody>
      </p:sp>
      <p:sp>
        <p:nvSpPr>
          <p:cNvPr id="407558" name="AutoShape 6">
            <a:extLst>
              <a:ext uri="{FF2B5EF4-FFF2-40B4-BE49-F238E27FC236}">
                <a16:creationId xmlns:a16="http://schemas.microsoft.com/office/drawing/2014/main" id="{319E6052-D365-C143-91FF-B1B1C1CCE867}"/>
              </a:ext>
            </a:extLst>
          </p:cNvPr>
          <p:cNvSpPr>
            <a:spLocks noChangeArrowheads="1"/>
          </p:cNvSpPr>
          <p:nvPr/>
        </p:nvSpPr>
        <p:spPr bwMode="auto">
          <a:xfrm>
            <a:off x="3752850" y="3533775"/>
            <a:ext cx="1676400" cy="609600"/>
          </a:xfrm>
          <a:prstGeom prst="leftArrowCallout">
            <a:avLst>
              <a:gd name="adj1" fmla="val 25000"/>
              <a:gd name="adj2" fmla="val 25000"/>
              <a:gd name="adj3" fmla="val 45833"/>
              <a:gd name="adj4" fmla="val 66667"/>
            </a:avLst>
          </a:prstGeom>
          <a:solidFill>
            <a:schemeClr val="accent1"/>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3333FF"/>
                </a:solidFill>
              </a:rPr>
              <a:t>开关</a:t>
            </a:r>
          </a:p>
        </p:txBody>
      </p:sp>
      <p:sp>
        <p:nvSpPr>
          <p:cNvPr id="407559" name="AutoShape 7">
            <a:extLst>
              <a:ext uri="{FF2B5EF4-FFF2-40B4-BE49-F238E27FC236}">
                <a16:creationId xmlns:a16="http://schemas.microsoft.com/office/drawing/2014/main" id="{0B12AF45-994A-4B44-B955-7B05785EA9F1}"/>
              </a:ext>
            </a:extLst>
          </p:cNvPr>
          <p:cNvSpPr>
            <a:spLocks noChangeArrowheads="1"/>
          </p:cNvSpPr>
          <p:nvPr/>
        </p:nvSpPr>
        <p:spPr bwMode="auto">
          <a:xfrm>
            <a:off x="5643563" y="2786063"/>
            <a:ext cx="3429000" cy="1371600"/>
          </a:xfrm>
          <a:prstGeom prst="upArrowCallout">
            <a:avLst>
              <a:gd name="adj1" fmla="val 62500"/>
              <a:gd name="adj2" fmla="val 62500"/>
              <a:gd name="adj3" fmla="val 16667"/>
              <a:gd name="adj4" fmla="val 66667"/>
            </a:avLst>
          </a:prstGeom>
          <a:solidFill>
            <a:schemeClr val="accent1"/>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3333FF"/>
                </a:solidFill>
              </a:rPr>
              <a:t>既无</a:t>
            </a:r>
            <a:r>
              <a:rPr lang="en-US" altLang="zh-CN" b="1">
                <a:solidFill>
                  <a:srgbClr val="3333FF"/>
                </a:solidFill>
              </a:rPr>
              <a:t>writer</a:t>
            </a:r>
            <a:r>
              <a:rPr lang="zh-CN" altLang="en-US" b="1">
                <a:solidFill>
                  <a:srgbClr val="3333FF"/>
                </a:solidFill>
              </a:rPr>
              <a:t>在写（</a:t>
            </a:r>
            <a:r>
              <a:rPr lang="en-US" altLang="zh-CN" b="1">
                <a:solidFill>
                  <a:srgbClr val="3333FF"/>
                </a:solidFill>
              </a:rPr>
              <a:t>mx=1)</a:t>
            </a:r>
          </a:p>
          <a:p>
            <a:pPr algn="ctr"/>
            <a:r>
              <a:rPr lang="zh-CN" altLang="en-US" b="1">
                <a:solidFill>
                  <a:srgbClr val="3333FF"/>
                </a:solidFill>
              </a:rPr>
              <a:t>又无</a:t>
            </a:r>
            <a:r>
              <a:rPr lang="en-US" altLang="zh-CN" b="1">
                <a:solidFill>
                  <a:srgbClr val="3333FF"/>
                </a:solidFill>
              </a:rPr>
              <a:t>reader</a:t>
            </a:r>
            <a:r>
              <a:rPr lang="zh-CN" altLang="en-US" b="1">
                <a:solidFill>
                  <a:srgbClr val="3333FF"/>
                </a:solidFill>
              </a:rPr>
              <a:t>在读（</a:t>
            </a:r>
            <a:r>
              <a:rPr lang="en-US" altLang="zh-CN" b="1">
                <a:solidFill>
                  <a:srgbClr val="3333FF"/>
                </a:solidFill>
              </a:rPr>
              <a:t>L=RN</a:t>
            </a:r>
            <a:r>
              <a:rPr lang="zh-CN" altLang="en-US" b="1">
                <a:solidFill>
                  <a:srgbClr val="3333FF"/>
                </a:solidFill>
              </a:rPr>
              <a:t>）</a:t>
            </a:r>
          </a:p>
        </p:txBody>
      </p:sp>
      <p:sp>
        <p:nvSpPr>
          <p:cNvPr id="112646" name="Rectangle 8">
            <a:extLst>
              <a:ext uri="{FF2B5EF4-FFF2-40B4-BE49-F238E27FC236}">
                <a16:creationId xmlns:a16="http://schemas.microsoft.com/office/drawing/2014/main" id="{AC48E870-0DDD-184C-B119-C92D665DDD39}"/>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读者－写者问题</a:t>
            </a:r>
          </a:p>
        </p:txBody>
      </p:sp>
      <p:sp>
        <p:nvSpPr>
          <p:cNvPr id="7" name="矩形 6">
            <a:extLst>
              <a:ext uri="{FF2B5EF4-FFF2-40B4-BE49-F238E27FC236}">
                <a16:creationId xmlns:a16="http://schemas.microsoft.com/office/drawing/2014/main" id="{3DAD3073-A229-DF49-9A91-D496BD45DA77}"/>
              </a:ext>
            </a:extLst>
          </p:cNvPr>
          <p:cNvSpPr>
            <a:spLocks noChangeArrowheads="1"/>
          </p:cNvSpPr>
          <p:nvPr/>
        </p:nvSpPr>
        <p:spPr bwMode="auto">
          <a:xfrm>
            <a:off x="785813" y="642938"/>
            <a:ext cx="7786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3333FF"/>
                </a:solidFill>
                <a:latin typeface="华文楷体" panose="02010600040101010101" pitchFamily="2" charset="-122"/>
                <a:ea typeface="华文楷体" panose="02010600040101010101" pitchFamily="2" charset="-122"/>
              </a:rPr>
              <a:t>利用信号量集机制解决</a:t>
            </a:r>
            <a:r>
              <a:rPr lang="zh-CN" altLang="en-US" sz="2800" b="1">
                <a:solidFill>
                  <a:srgbClr val="FF00FF"/>
                </a:solidFill>
                <a:latin typeface="华文楷体" panose="02010600040101010101" pitchFamily="2" charset="-122"/>
                <a:ea typeface="华文楷体" panose="02010600040101010101" pitchFamily="2" charset="-122"/>
              </a:rPr>
              <a:t>读者－写者</a:t>
            </a:r>
            <a:r>
              <a:rPr lang="zh-CN" altLang="en-US" sz="2800" b="1">
                <a:solidFill>
                  <a:srgbClr val="3333FF"/>
                </a:solidFill>
                <a:latin typeface="华文楷体" panose="02010600040101010101" pitchFamily="2" charset="-122"/>
                <a:ea typeface="华文楷体" panose="02010600040101010101" pitchFamily="2" charset="-122"/>
              </a:rPr>
              <a:t>问题描述</a:t>
            </a:r>
            <a:endParaRPr lang="zh-CN" altLang="en-US" sz="2800">
              <a:latin typeface="华文楷体" panose="02010600040101010101" pitchFamily="2" charset="-122"/>
              <a:ea typeface="华文楷体" panose="02010600040101010101" pitchFamily="2" charset="-122"/>
            </a:endParaRPr>
          </a:p>
        </p:txBody>
      </p:sp>
      <p:sp>
        <p:nvSpPr>
          <p:cNvPr id="112648" name="灯片编号占位符 3">
            <a:extLst>
              <a:ext uri="{FF2B5EF4-FFF2-40B4-BE49-F238E27FC236}">
                <a16:creationId xmlns:a16="http://schemas.microsoft.com/office/drawing/2014/main" id="{695FCADD-BAAC-4D42-A070-1CD7F443AF3A}"/>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282ABE9-8236-B842-BF58-1D44C14B9362}" type="slidenum">
              <a:rPr lang="zh-CN" altLang="en-US" sz="1800"/>
              <a:pPr/>
              <a:t>110</a:t>
            </a:fld>
            <a:endParaRPr lang="en-US" altLang="zh-CN" sz="1800"/>
          </a:p>
        </p:txBody>
      </p:sp>
      <p:sp>
        <p:nvSpPr>
          <p:cNvPr id="9" name="矩形 8">
            <a:extLst>
              <a:ext uri="{FF2B5EF4-FFF2-40B4-BE49-F238E27FC236}">
                <a16:creationId xmlns:a16="http://schemas.microsoft.com/office/drawing/2014/main" id="{05353380-EB68-E741-A8DC-E249882FB2CE}"/>
              </a:ext>
            </a:extLst>
          </p:cNvPr>
          <p:cNvSpPr/>
          <p:nvPr/>
        </p:nvSpPr>
        <p:spPr bwMode="auto">
          <a:xfrm>
            <a:off x="5435600" y="2276475"/>
            <a:ext cx="3673475" cy="461963"/>
          </a:xfrm>
          <a:prstGeom prst="rect">
            <a:avLst/>
          </a:prstGeom>
          <a:solidFill>
            <a:schemeClr val="bg1">
              <a:lumMod val="20000"/>
              <a:lumOff val="80000"/>
            </a:schemeClr>
          </a:solidFill>
          <a:ln w="28575" cap="flat" cmpd="sng" algn="ctr">
            <a:solidFill>
              <a:schemeClr val="tx1"/>
            </a:solidFill>
            <a:prstDash val="solid"/>
            <a:round/>
            <a:headEnd type="none" w="sm" len="sm"/>
            <a:tailEnd type="triangle" w="lg" len="lg"/>
          </a:ln>
          <a:effectLst/>
        </p:spPr>
        <p:txBody>
          <a:bodyPr>
            <a:spAutoFit/>
          </a:bodyPr>
          <a:lstStyle/>
          <a:p>
            <a:pPr>
              <a:defRPr/>
            </a:pPr>
            <a:r>
              <a:rPr lang="en-US" altLang="zh-CN" b="1" dirty="0" err="1">
                <a:solidFill>
                  <a:schemeClr val="tx1"/>
                </a:solidFill>
                <a:ea typeface="宋体" charset="-122"/>
              </a:rPr>
              <a:t>Swait</a:t>
            </a:r>
            <a:r>
              <a:rPr lang="en-US" altLang="zh-CN" b="1" dirty="0">
                <a:solidFill>
                  <a:schemeClr val="tx1"/>
                </a:solidFill>
                <a:ea typeface="宋体" charset="-122"/>
              </a:rPr>
              <a:t> ( </a:t>
            </a:r>
            <a:r>
              <a:rPr lang="en-US" altLang="zh-CN" b="1" dirty="0" err="1">
                <a:solidFill>
                  <a:srgbClr val="0000FF"/>
                </a:solidFill>
                <a:ea typeface="宋体" charset="-122"/>
              </a:rPr>
              <a:t>mx</a:t>
            </a:r>
            <a:r>
              <a:rPr lang="en-US" altLang="zh-CN" b="1" dirty="0">
                <a:solidFill>
                  <a:srgbClr val="0000FF"/>
                </a:solidFill>
                <a:ea typeface="宋体" charset="-122"/>
              </a:rPr>
              <a:t> ,1,1</a:t>
            </a:r>
            <a:r>
              <a:rPr lang="en-US" altLang="zh-CN" b="1" dirty="0">
                <a:solidFill>
                  <a:schemeClr val="tx1"/>
                </a:solidFill>
                <a:ea typeface="宋体" charset="-122"/>
              </a:rPr>
              <a:t> ; L , RN , 0 ) ;</a:t>
            </a:r>
            <a:endParaRPr lang="zh-CN" altLang="en-US" dirty="0"/>
          </a:p>
        </p:txBody>
      </p:sp>
    </p:spTree>
    <p:extLst>
      <p:ext uri="{BB962C8B-B14F-4D97-AF65-F5344CB8AC3E}">
        <p14:creationId xmlns:p14="http://schemas.microsoft.com/office/powerpoint/2010/main" val="28461623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7556"/>
                                        </p:tgtEl>
                                        <p:attrNameLst>
                                          <p:attrName>style.visibility</p:attrName>
                                        </p:attrNameLst>
                                      </p:cBhvr>
                                      <p:to>
                                        <p:strVal val="visible"/>
                                      </p:to>
                                    </p:set>
                                    <p:animEffect transition="in" filter="dissolve">
                                      <p:cBhvr>
                                        <p:cTn id="12" dur="500"/>
                                        <p:tgtEl>
                                          <p:spTgt spid="4075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7557"/>
                                        </p:tgtEl>
                                        <p:attrNameLst>
                                          <p:attrName>style.visibility</p:attrName>
                                        </p:attrNameLst>
                                      </p:cBhvr>
                                      <p:to>
                                        <p:strVal val="visible"/>
                                      </p:to>
                                    </p:set>
                                    <p:animEffect transition="in" filter="dissolve">
                                      <p:cBhvr>
                                        <p:cTn id="17" dur="500"/>
                                        <p:tgtEl>
                                          <p:spTgt spid="4075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edge">
                                      <p:cBhvr>
                                        <p:cTn id="22" dur="20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7558"/>
                                        </p:tgtEl>
                                        <p:attrNameLst>
                                          <p:attrName>style.visibility</p:attrName>
                                        </p:attrNameLst>
                                      </p:cBhvr>
                                      <p:to>
                                        <p:strVal val="visible"/>
                                      </p:to>
                                    </p:set>
                                    <p:animEffect transition="in" filter="dissolve">
                                      <p:cBhvr>
                                        <p:cTn id="27" dur="500"/>
                                        <p:tgtEl>
                                          <p:spTgt spid="4075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07559"/>
                                        </p:tgtEl>
                                        <p:attrNameLst>
                                          <p:attrName>style.visibility</p:attrName>
                                        </p:attrNameLst>
                                      </p:cBhvr>
                                      <p:to>
                                        <p:strVal val="visible"/>
                                      </p:to>
                                    </p:set>
                                    <p:animEffect transition="in" filter="dissolve">
                                      <p:cBhvr>
                                        <p:cTn id="32" dur="500"/>
                                        <p:tgtEl>
                                          <p:spTgt spid="407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animBg="1" autoUpdateAnimBg="0"/>
      <p:bldP spid="407557" grpId="0" animBg="1" autoUpdateAnimBg="0"/>
      <p:bldP spid="407558" grpId="0" animBg="1" autoUpdateAnimBg="0"/>
      <p:bldP spid="407559" grpId="0" animBg="1" autoUpdateAnimBg="0"/>
      <p:bldP spid="7" grpId="0"/>
      <p:bldP spid="9"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0" name="Rectangle 4">
            <a:extLst>
              <a:ext uri="{FF2B5EF4-FFF2-40B4-BE49-F238E27FC236}">
                <a16:creationId xmlns:a16="http://schemas.microsoft.com/office/drawing/2014/main" id="{4A14F74F-8486-FE46-9FBB-536DA850F7A9}"/>
              </a:ext>
            </a:extLst>
          </p:cNvPr>
          <p:cNvSpPr>
            <a:spLocks noChangeArrowheads="1"/>
          </p:cNvSpPr>
          <p:nvPr/>
        </p:nvSpPr>
        <p:spPr bwMode="auto">
          <a:xfrm>
            <a:off x="533400" y="533400"/>
            <a:ext cx="84582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pPr>
            <a:r>
              <a:rPr lang="zh-CN" altLang="en-US" sz="3200" b="1">
                <a:solidFill>
                  <a:srgbClr val="0000FF"/>
                </a:solidFill>
                <a:latin typeface="楷体_GB2312" pitchFamily="49" charset="-122"/>
                <a:ea typeface="楷体_GB2312" pitchFamily="49" charset="-122"/>
              </a:rPr>
              <a:t>一、问题的提出：</a:t>
            </a:r>
          </a:p>
          <a:p>
            <a:pPr hangingPunct="1">
              <a:lnSpc>
                <a:spcPct val="120000"/>
              </a:lnSpc>
            </a:pPr>
            <a:r>
              <a:rPr lang="zh-CN" altLang="en-US" sz="3200" b="1">
                <a:solidFill>
                  <a:srgbClr val="3333FF"/>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1</a:t>
            </a:r>
            <a:r>
              <a:rPr lang="zh-CN" altLang="en-US" sz="3200" b="1">
                <a:solidFill>
                  <a:srgbClr val="000000"/>
                </a:solidFill>
                <a:latin typeface="楷体_GB2312" pitchFamily="49" charset="-122"/>
                <a:ea typeface="楷体_GB2312" pitchFamily="49" charset="-122"/>
              </a:rPr>
              <a:t>．五个哲学家的生活方式是交替地进行思考和进餐；相邻两个哲学家只能有一个哲学家用餐。</a:t>
            </a:r>
          </a:p>
          <a:p>
            <a:pPr hangingPunct="1">
              <a:lnSpc>
                <a:spcPct val="120000"/>
              </a:lnSpc>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2</a:t>
            </a:r>
            <a:r>
              <a:rPr lang="zh-CN" altLang="en-US" sz="3200" b="1">
                <a:solidFill>
                  <a:srgbClr val="000000"/>
                </a:solidFill>
                <a:latin typeface="楷体_GB2312" pitchFamily="49" charset="-122"/>
                <a:ea typeface="楷体_GB2312" pitchFamily="49" charset="-122"/>
              </a:rPr>
              <a:t>．共用一张园桌，分别坐在五把椅子上。</a:t>
            </a:r>
          </a:p>
          <a:p>
            <a:pPr hangingPunct="1">
              <a:lnSpc>
                <a:spcPct val="120000"/>
              </a:lnSpc>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3</a:t>
            </a:r>
            <a:r>
              <a:rPr lang="zh-CN" altLang="en-US" sz="3200" b="1">
                <a:solidFill>
                  <a:srgbClr val="000000"/>
                </a:solidFill>
                <a:latin typeface="楷体_GB2312" pitchFamily="49" charset="-122"/>
                <a:ea typeface="楷体_GB2312" pitchFamily="49" charset="-122"/>
              </a:rPr>
              <a:t>．圆桌上有五个碗和五支筷子（临界资源）。</a:t>
            </a:r>
          </a:p>
          <a:p>
            <a:pPr hangingPunct="1">
              <a:lnSpc>
                <a:spcPct val="120000"/>
              </a:lnSpc>
            </a:pPr>
            <a:r>
              <a:rPr lang="zh-CN" altLang="en-US" sz="3200" b="1">
                <a:solidFill>
                  <a:srgbClr val="00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4</a:t>
            </a:r>
            <a:r>
              <a:rPr lang="zh-CN" altLang="en-US" sz="3200" b="1">
                <a:solidFill>
                  <a:srgbClr val="000000"/>
                </a:solidFill>
                <a:latin typeface="楷体_GB2312" pitchFamily="49" charset="-122"/>
                <a:ea typeface="楷体_GB2312" pitchFamily="49" charset="-122"/>
              </a:rPr>
              <a:t>．平时一个哲学家进行思考，饥饿时取左右两支筷子进餐。</a:t>
            </a:r>
          </a:p>
        </p:txBody>
      </p:sp>
      <p:sp>
        <p:nvSpPr>
          <p:cNvPr id="113667" name="Rectangle 5">
            <a:extLst>
              <a:ext uri="{FF2B5EF4-FFF2-40B4-BE49-F238E27FC236}">
                <a16:creationId xmlns:a16="http://schemas.microsoft.com/office/drawing/2014/main" id="{3F4FC05B-1171-694A-A590-E9016C8108B1}"/>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113668" name="灯片编号占位符 3">
            <a:extLst>
              <a:ext uri="{FF2B5EF4-FFF2-40B4-BE49-F238E27FC236}">
                <a16:creationId xmlns:a16="http://schemas.microsoft.com/office/drawing/2014/main" id="{B32A860A-63E9-4E45-9D11-DDC0A12FDB0B}"/>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5F20D9C-E948-AE41-8C83-70D0C15D8FBE}" type="slidenum">
              <a:rPr lang="zh-CN" altLang="en-US" sz="1800"/>
              <a:pPr/>
              <a:t>111</a:t>
            </a:fld>
            <a:endParaRPr lang="en-US" altLang="zh-CN" sz="1800"/>
          </a:p>
        </p:txBody>
      </p:sp>
    </p:spTree>
    <p:extLst>
      <p:ext uri="{BB962C8B-B14F-4D97-AF65-F5344CB8AC3E}">
        <p14:creationId xmlns:p14="http://schemas.microsoft.com/office/powerpoint/2010/main" val="39734258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8580">
                                            <p:txEl>
                                              <p:pRg st="0" end="0"/>
                                            </p:txEl>
                                          </p:spTgt>
                                        </p:tgtEl>
                                        <p:attrNameLst>
                                          <p:attrName>style.visibility</p:attrName>
                                        </p:attrNameLst>
                                      </p:cBhvr>
                                      <p:to>
                                        <p:strVal val="visible"/>
                                      </p:to>
                                    </p:set>
                                    <p:animEffect transition="in" filter="barn(outVertical)">
                                      <p:cBhvr>
                                        <p:cTn id="7" dur="500"/>
                                        <p:tgtEl>
                                          <p:spTgt spid="408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8580">
                                            <p:txEl>
                                              <p:pRg st="1" end="1"/>
                                            </p:txEl>
                                          </p:spTgt>
                                        </p:tgtEl>
                                        <p:attrNameLst>
                                          <p:attrName>style.visibility</p:attrName>
                                        </p:attrNameLst>
                                      </p:cBhvr>
                                      <p:to>
                                        <p:strVal val="visible"/>
                                      </p:to>
                                    </p:set>
                                    <p:animEffect transition="in" filter="barn(outVertical)">
                                      <p:cBhvr>
                                        <p:cTn id="12" dur="500"/>
                                        <p:tgtEl>
                                          <p:spTgt spid="4085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8580">
                                            <p:txEl>
                                              <p:pRg st="2" end="2"/>
                                            </p:txEl>
                                          </p:spTgt>
                                        </p:tgtEl>
                                        <p:attrNameLst>
                                          <p:attrName>style.visibility</p:attrName>
                                        </p:attrNameLst>
                                      </p:cBhvr>
                                      <p:to>
                                        <p:strVal val="visible"/>
                                      </p:to>
                                    </p:set>
                                    <p:animEffect transition="in" filter="barn(outVertical)">
                                      <p:cBhvr>
                                        <p:cTn id="17" dur="500"/>
                                        <p:tgtEl>
                                          <p:spTgt spid="40858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8580">
                                            <p:txEl>
                                              <p:pRg st="3" end="3"/>
                                            </p:txEl>
                                          </p:spTgt>
                                        </p:tgtEl>
                                        <p:attrNameLst>
                                          <p:attrName>style.visibility</p:attrName>
                                        </p:attrNameLst>
                                      </p:cBhvr>
                                      <p:to>
                                        <p:strVal val="visible"/>
                                      </p:to>
                                    </p:set>
                                    <p:animEffect transition="in" filter="barn(outVertical)">
                                      <p:cBhvr>
                                        <p:cTn id="22" dur="500"/>
                                        <p:tgtEl>
                                          <p:spTgt spid="40858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8580">
                                            <p:txEl>
                                              <p:pRg st="4" end="4"/>
                                            </p:txEl>
                                          </p:spTgt>
                                        </p:tgtEl>
                                        <p:attrNameLst>
                                          <p:attrName>style.visibility</p:attrName>
                                        </p:attrNameLst>
                                      </p:cBhvr>
                                      <p:to>
                                        <p:strVal val="visible"/>
                                      </p:to>
                                    </p:set>
                                    <p:animEffect transition="in" filter="barn(outVertical)">
                                      <p:cBhvr>
                                        <p:cTn id="27" dur="500"/>
                                        <p:tgtEl>
                                          <p:spTgt spid="4085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80"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4">
            <a:extLst>
              <a:ext uri="{FF2B5EF4-FFF2-40B4-BE49-F238E27FC236}">
                <a16:creationId xmlns:a16="http://schemas.microsoft.com/office/drawing/2014/main" id="{743FCA85-768B-4F49-B1FA-09819B52BA0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l="20454" t="14314" r="20560" b="21889"/>
          <a:stretch>
            <a:fillRect/>
          </a:stretch>
        </p:blipFill>
        <p:spPr bwMode="auto">
          <a:xfrm>
            <a:off x="1692275" y="836613"/>
            <a:ext cx="67056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1" name="Rectangle 5">
            <a:extLst>
              <a:ext uri="{FF2B5EF4-FFF2-40B4-BE49-F238E27FC236}">
                <a16:creationId xmlns:a16="http://schemas.microsoft.com/office/drawing/2014/main" id="{F8148771-BE9A-CB4F-9F14-477BDB3119CA}"/>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114692" name="Oval 6">
            <a:extLst>
              <a:ext uri="{FF2B5EF4-FFF2-40B4-BE49-F238E27FC236}">
                <a16:creationId xmlns:a16="http://schemas.microsoft.com/office/drawing/2014/main" id="{B9C6F88D-714E-E84A-9BB5-A59E5FA601C9}"/>
              </a:ext>
            </a:extLst>
          </p:cNvPr>
          <p:cNvSpPr>
            <a:spLocks noChangeArrowheads="1"/>
          </p:cNvSpPr>
          <p:nvPr/>
        </p:nvSpPr>
        <p:spPr bwMode="auto">
          <a:xfrm>
            <a:off x="4859338" y="1989138"/>
            <a:ext cx="360362"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3" name="Oval 7">
            <a:extLst>
              <a:ext uri="{FF2B5EF4-FFF2-40B4-BE49-F238E27FC236}">
                <a16:creationId xmlns:a16="http://schemas.microsoft.com/office/drawing/2014/main" id="{3671AD51-9457-1846-8E34-2CF1FED678D1}"/>
              </a:ext>
            </a:extLst>
          </p:cNvPr>
          <p:cNvSpPr>
            <a:spLocks noChangeArrowheads="1"/>
          </p:cNvSpPr>
          <p:nvPr/>
        </p:nvSpPr>
        <p:spPr bwMode="auto">
          <a:xfrm>
            <a:off x="3708400" y="2997200"/>
            <a:ext cx="360363"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4" name="Oval 8">
            <a:extLst>
              <a:ext uri="{FF2B5EF4-FFF2-40B4-BE49-F238E27FC236}">
                <a16:creationId xmlns:a16="http://schemas.microsoft.com/office/drawing/2014/main" id="{3227C95C-2534-994A-AFC1-250F41C97CD6}"/>
              </a:ext>
            </a:extLst>
          </p:cNvPr>
          <p:cNvSpPr>
            <a:spLocks noChangeArrowheads="1"/>
          </p:cNvSpPr>
          <p:nvPr/>
        </p:nvSpPr>
        <p:spPr bwMode="auto">
          <a:xfrm>
            <a:off x="4211638" y="4294188"/>
            <a:ext cx="360362"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5" name="Oval 9">
            <a:extLst>
              <a:ext uri="{FF2B5EF4-FFF2-40B4-BE49-F238E27FC236}">
                <a16:creationId xmlns:a16="http://schemas.microsoft.com/office/drawing/2014/main" id="{960B2174-20A4-EE49-B341-0B67646930A9}"/>
              </a:ext>
            </a:extLst>
          </p:cNvPr>
          <p:cNvSpPr>
            <a:spLocks noChangeArrowheads="1"/>
          </p:cNvSpPr>
          <p:nvPr/>
        </p:nvSpPr>
        <p:spPr bwMode="auto">
          <a:xfrm>
            <a:off x="5651500" y="4222750"/>
            <a:ext cx="360363"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6" name="Oval 10">
            <a:extLst>
              <a:ext uri="{FF2B5EF4-FFF2-40B4-BE49-F238E27FC236}">
                <a16:creationId xmlns:a16="http://schemas.microsoft.com/office/drawing/2014/main" id="{78BBB21A-FD65-BB4F-96EF-989528A7727E}"/>
              </a:ext>
            </a:extLst>
          </p:cNvPr>
          <p:cNvSpPr>
            <a:spLocks noChangeArrowheads="1"/>
          </p:cNvSpPr>
          <p:nvPr/>
        </p:nvSpPr>
        <p:spPr bwMode="auto">
          <a:xfrm>
            <a:off x="6083300" y="3070225"/>
            <a:ext cx="360363" cy="358775"/>
          </a:xfrm>
          <a:prstGeom prst="ellipse">
            <a:avLst/>
          </a:prstGeom>
          <a:solidFill>
            <a:srgbClr val="FF3300"/>
          </a:solidFill>
          <a:ln w="28575">
            <a:solidFill>
              <a:schemeClr val="tx1"/>
            </a:solidFill>
            <a:round/>
            <a:headEnd type="none" w="sm" len="sm"/>
            <a:tailEnd type="none" w="lg" len="lg"/>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14697" name="灯片编号占位符 3">
            <a:extLst>
              <a:ext uri="{FF2B5EF4-FFF2-40B4-BE49-F238E27FC236}">
                <a16:creationId xmlns:a16="http://schemas.microsoft.com/office/drawing/2014/main" id="{9868E23D-C199-DF47-897F-E21F8825D041}"/>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DBF0470-7EB3-5A4B-991B-BBE2B3C26C33}" type="slidenum">
              <a:rPr lang="zh-CN" altLang="en-US" sz="1800"/>
              <a:pPr/>
              <a:t>112</a:t>
            </a:fld>
            <a:endParaRPr lang="en-US" altLang="zh-CN" sz="1800"/>
          </a:p>
        </p:txBody>
      </p:sp>
    </p:spTree>
    <p:extLst>
      <p:ext uri="{BB962C8B-B14F-4D97-AF65-F5344CB8AC3E}">
        <p14:creationId xmlns:p14="http://schemas.microsoft.com/office/powerpoint/2010/main" val="2192566164"/>
      </p:ext>
    </p:extLst>
  </p:cSld>
  <p:clrMapOvr>
    <a:masterClrMapping/>
  </p:clrMapOvr>
  <p:transition>
    <p:rand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a:extLst>
              <a:ext uri="{FF2B5EF4-FFF2-40B4-BE49-F238E27FC236}">
                <a16:creationId xmlns:a16="http://schemas.microsoft.com/office/drawing/2014/main" id="{179C539B-47DA-0647-B9BF-3B17343DEEAE}"/>
              </a:ext>
            </a:extLst>
          </p:cNvPr>
          <p:cNvSpPr txBox="1">
            <a:spLocks noChangeArrowheads="1"/>
          </p:cNvSpPr>
          <p:nvPr/>
        </p:nvSpPr>
        <p:spPr bwMode="auto">
          <a:xfrm>
            <a:off x="714375" y="1000125"/>
            <a:ext cx="6500813" cy="5349221"/>
          </a:xfrm>
          <a:prstGeom prst="rect">
            <a:avLst/>
          </a:prstGeom>
          <a:solidFill>
            <a:srgbClr val="EAEAEA"/>
          </a:solidFill>
          <a:ln w="12700">
            <a:noFill/>
            <a:miter lim="800000"/>
            <a:headEnd type="none" w="sm" len="sm"/>
            <a:tailEnd type="none" w="sm" len="sm"/>
          </a:ln>
        </p:spPr>
        <p:txBody>
          <a:bodyPr>
            <a:spAutoFit/>
          </a:bodyPr>
          <a:lstStyle/>
          <a:p>
            <a:pPr>
              <a:lnSpc>
                <a:spcPts val="1200"/>
              </a:lnSpc>
              <a:spcBef>
                <a:spcPct val="50000"/>
              </a:spcBef>
              <a:defRPr/>
            </a:pPr>
            <a:endParaRPr lang="en-US" altLang="zh-CN" sz="2400" b="1" dirty="0">
              <a:solidFill>
                <a:schemeClr val="tx1"/>
              </a:solidFill>
              <a:latin typeface="+mn-lt"/>
            </a:endParaRPr>
          </a:p>
          <a:p>
            <a:pPr>
              <a:lnSpc>
                <a:spcPts val="1200"/>
              </a:lnSpc>
              <a:spcBef>
                <a:spcPct val="50000"/>
              </a:spcBef>
              <a:defRPr/>
            </a:pPr>
            <a:r>
              <a:rPr lang="en-US" altLang="zh-CN" sz="2400" b="1" dirty="0">
                <a:solidFill>
                  <a:schemeClr val="tx1"/>
                </a:solidFill>
                <a:latin typeface="+mn-lt"/>
              </a:rPr>
              <a:t>Semaphore chopstick[5]= {1,1,1,1,1 } ;</a:t>
            </a:r>
          </a:p>
          <a:p>
            <a:pPr>
              <a:lnSpc>
                <a:spcPts val="1200"/>
              </a:lnSpc>
              <a:spcBef>
                <a:spcPct val="50000"/>
              </a:spcBef>
              <a:defRPr/>
            </a:pPr>
            <a:r>
              <a:rPr lang="en-US" altLang="zh-CN" sz="2400" b="1" dirty="0" err="1">
                <a:solidFill>
                  <a:srgbClr val="FF00FF"/>
                </a:solidFill>
                <a:latin typeface="+mn-lt"/>
              </a:rPr>
              <a:t>Cobegin</a:t>
            </a:r>
            <a:endParaRPr lang="en-US" altLang="zh-CN" sz="2400" b="1" dirty="0">
              <a:solidFill>
                <a:srgbClr val="FF00FF"/>
              </a:solidFill>
              <a:latin typeface="+mn-lt"/>
            </a:endParaRPr>
          </a:p>
          <a:p>
            <a:pPr>
              <a:lnSpc>
                <a:spcPts val="1200"/>
              </a:lnSpc>
              <a:spcBef>
                <a:spcPct val="50000"/>
              </a:spcBef>
              <a:defRPr/>
            </a:pPr>
            <a:r>
              <a:rPr lang="en-US" altLang="zh-CN" sz="2400" b="1" dirty="0">
                <a:solidFill>
                  <a:schemeClr val="tx1"/>
                </a:solidFill>
                <a:latin typeface="+mn-lt"/>
              </a:rPr>
              <a:t>   </a:t>
            </a:r>
            <a:r>
              <a:rPr lang="en-US" altLang="zh-CN" sz="2400" b="1" dirty="0">
                <a:solidFill>
                  <a:srgbClr val="0000FF"/>
                </a:solidFill>
                <a:latin typeface="+mn-lt"/>
              </a:rPr>
              <a:t>process </a:t>
            </a:r>
            <a:r>
              <a:rPr lang="en-US" altLang="zh-CN" sz="2400" b="1" dirty="0" err="1">
                <a:solidFill>
                  <a:srgbClr val="0000FF"/>
                </a:solidFill>
                <a:latin typeface="+mn-lt"/>
              </a:rPr>
              <a:t>philosopher_i</a:t>
            </a:r>
            <a:r>
              <a:rPr lang="en-US" altLang="zh-CN" sz="2400" b="1" dirty="0">
                <a:solidFill>
                  <a:srgbClr val="0000FF"/>
                </a:solidFill>
                <a:latin typeface="+mn-lt"/>
              </a:rPr>
              <a:t>() {     </a:t>
            </a:r>
          </a:p>
          <a:p>
            <a:pPr>
              <a:lnSpc>
                <a:spcPts val="1200"/>
              </a:lnSpc>
              <a:spcBef>
                <a:spcPct val="50000"/>
              </a:spcBef>
              <a:defRPr/>
            </a:pPr>
            <a:r>
              <a:rPr lang="en-US" altLang="zh-CN" sz="2400" b="1" dirty="0">
                <a:solidFill>
                  <a:schemeClr val="tx1"/>
                </a:solidFill>
                <a:latin typeface="+mn-lt"/>
              </a:rPr>
              <a:t>     </a:t>
            </a:r>
            <a:r>
              <a:rPr lang="en-US" altLang="zh-CN" sz="2400" b="1" dirty="0">
                <a:solidFill>
                  <a:srgbClr val="FF3300"/>
                </a:solidFill>
                <a:latin typeface="+mn-lt"/>
              </a:rPr>
              <a:t>while(true) {</a:t>
            </a:r>
          </a:p>
          <a:p>
            <a:pPr>
              <a:lnSpc>
                <a:spcPts val="1200"/>
              </a:lnSpc>
              <a:spcBef>
                <a:spcPct val="50000"/>
              </a:spcBef>
              <a:defRPr/>
            </a:pPr>
            <a:r>
              <a:rPr lang="en-US" altLang="zh-CN" sz="2400" b="1" dirty="0">
                <a:solidFill>
                  <a:schemeClr val="tx1"/>
                </a:solidFill>
                <a:latin typeface="+mn-lt"/>
              </a:rPr>
              <a:t>          wait ( chopstick [ </a:t>
            </a:r>
            <a:r>
              <a:rPr lang="en-US" altLang="zh-CN" sz="2400" b="1" dirty="0" err="1">
                <a:solidFill>
                  <a:schemeClr val="tx1"/>
                </a:solidFill>
                <a:latin typeface="+mn-lt"/>
              </a:rPr>
              <a:t>i</a:t>
            </a:r>
            <a:r>
              <a:rPr lang="en-US" altLang="zh-CN" sz="2400" b="1" dirty="0">
                <a:solidFill>
                  <a:schemeClr val="tx1"/>
                </a:solidFill>
                <a:latin typeface="+mn-lt"/>
              </a:rPr>
              <a:t> ] ) ;</a:t>
            </a:r>
          </a:p>
          <a:p>
            <a:pPr>
              <a:lnSpc>
                <a:spcPts val="1200"/>
              </a:lnSpc>
              <a:spcBef>
                <a:spcPct val="50000"/>
              </a:spcBef>
              <a:defRPr/>
            </a:pPr>
            <a:r>
              <a:rPr lang="en-US" altLang="zh-CN" sz="2400" b="1" dirty="0">
                <a:solidFill>
                  <a:schemeClr val="tx1"/>
                </a:solidFill>
                <a:latin typeface="+mn-lt"/>
              </a:rPr>
              <a:t>          wait ( chopstick [( </a:t>
            </a:r>
            <a:r>
              <a:rPr lang="en-US" altLang="zh-CN" sz="2400" b="1" dirty="0" err="1">
                <a:solidFill>
                  <a:schemeClr val="tx1"/>
                </a:solidFill>
                <a:latin typeface="+mn-lt"/>
              </a:rPr>
              <a:t>i</a:t>
            </a:r>
            <a:r>
              <a:rPr lang="en-US" altLang="zh-CN" sz="2400" b="1" dirty="0">
                <a:solidFill>
                  <a:schemeClr val="tx1"/>
                </a:solidFill>
                <a:latin typeface="+mn-lt"/>
              </a:rPr>
              <a:t>  +1 ) %5 ] ) ;</a:t>
            </a:r>
          </a:p>
          <a:p>
            <a:pPr>
              <a:lnSpc>
                <a:spcPts val="1200"/>
              </a:lnSpc>
              <a:spcBef>
                <a:spcPct val="50000"/>
              </a:spcBef>
              <a:defRPr/>
            </a:pPr>
            <a:r>
              <a:rPr lang="en-US" altLang="zh-CN" sz="2400" b="1" dirty="0">
                <a:solidFill>
                  <a:schemeClr val="tx1"/>
                </a:solidFill>
                <a:latin typeface="+mn-lt"/>
              </a:rPr>
              <a:t>               …</a:t>
            </a:r>
          </a:p>
          <a:p>
            <a:pPr>
              <a:lnSpc>
                <a:spcPts val="1200"/>
              </a:lnSpc>
              <a:spcBef>
                <a:spcPct val="50000"/>
              </a:spcBef>
              <a:defRPr/>
            </a:pPr>
            <a:r>
              <a:rPr lang="en-US" altLang="zh-CN" sz="2400" b="1" dirty="0">
                <a:solidFill>
                  <a:schemeClr val="tx1"/>
                </a:solidFill>
                <a:latin typeface="+mn-lt"/>
              </a:rPr>
              <a:t>               </a:t>
            </a:r>
            <a:r>
              <a:rPr lang="en-US" altLang="zh-CN" sz="2400" b="1" dirty="0">
                <a:solidFill>
                  <a:srgbClr val="3333FF"/>
                </a:solidFill>
                <a:latin typeface="+mn-lt"/>
              </a:rPr>
              <a:t>eat ;</a:t>
            </a:r>
          </a:p>
          <a:p>
            <a:pPr>
              <a:lnSpc>
                <a:spcPts val="1200"/>
              </a:lnSpc>
              <a:spcBef>
                <a:spcPct val="50000"/>
              </a:spcBef>
              <a:defRPr/>
            </a:pPr>
            <a:r>
              <a:rPr lang="en-US" altLang="zh-CN" sz="2400" b="1" dirty="0">
                <a:solidFill>
                  <a:schemeClr val="tx1"/>
                </a:solidFill>
                <a:latin typeface="+mn-lt"/>
              </a:rPr>
              <a:t>          signal ( chopstick [ </a:t>
            </a:r>
            <a:r>
              <a:rPr lang="en-US" altLang="zh-CN" sz="2400" b="1" dirty="0" err="1">
                <a:solidFill>
                  <a:schemeClr val="tx1"/>
                </a:solidFill>
                <a:latin typeface="+mn-lt"/>
              </a:rPr>
              <a:t>i</a:t>
            </a:r>
            <a:r>
              <a:rPr lang="en-US" altLang="zh-CN" sz="2400" b="1" dirty="0">
                <a:solidFill>
                  <a:schemeClr val="tx1"/>
                </a:solidFill>
                <a:latin typeface="+mn-lt"/>
              </a:rPr>
              <a:t> ] ) ;</a:t>
            </a:r>
          </a:p>
          <a:p>
            <a:pPr>
              <a:lnSpc>
                <a:spcPts val="1200"/>
              </a:lnSpc>
              <a:spcBef>
                <a:spcPct val="50000"/>
              </a:spcBef>
              <a:defRPr/>
            </a:pPr>
            <a:r>
              <a:rPr lang="en-US" altLang="zh-CN" sz="2400" b="1" dirty="0">
                <a:solidFill>
                  <a:schemeClr val="tx1"/>
                </a:solidFill>
                <a:latin typeface="+mn-lt"/>
              </a:rPr>
              <a:t>          signal ( chopstick [ ( i+1 ) % 5 ] ) ;</a:t>
            </a:r>
          </a:p>
          <a:p>
            <a:pPr>
              <a:lnSpc>
                <a:spcPts val="1200"/>
              </a:lnSpc>
              <a:spcBef>
                <a:spcPct val="50000"/>
              </a:spcBef>
              <a:defRPr/>
            </a:pPr>
            <a:r>
              <a:rPr lang="en-US" altLang="zh-CN" sz="2400" b="1" dirty="0">
                <a:solidFill>
                  <a:schemeClr val="tx1"/>
                </a:solidFill>
                <a:latin typeface="+mn-lt"/>
              </a:rPr>
              <a:t>                   …</a:t>
            </a:r>
          </a:p>
          <a:p>
            <a:pPr>
              <a:lnSpc>
                <a:spcPts val="1200"/>
              </a:lnSpc>
              <a:spcBef>
                <a:spcPct val="50000"/>
              </a:spcBef>
              <a:defRPr/>
            </a:pPr>
            <a:r>
              <a:rPr lang="en-US" altLang="zh-CN" sz="2400" b="1" dirty="0">
                <a:solidFill>
                  <a:schemeClr val="tx1"/>
                </a:solidFill>
                <a:latin typeface="+mn-lt"/>
              </a:rPr>
              <a:t>              think ;</a:t>
            </a:r>
          </a:p>
          <a:p>
            <a:pPr>
              <a:lnSpc>
                <a:spcPts val="1200"/>
              </a:lnSpc>
              <a:spcBef>
                <a:spcPct val="50000"/>
              </a:spcBef>
              <a:defRPr/>
            </a:pPr>
            <a:r>
              <a:rPr lang="en-US" altLang="zh-CN" sz="2400" b="1" dirty="0">
                <a:solidFill>
                  <a:schemeClr val="tx1"/>
                </a:solidFill>
                <a:latin typeface="+mn-lt"/>
              </a:rPr>
              <a:t>     </a:t>
            </a:r>
            <a:r>
              <a:rPr lang="en-US" altLang="zh-CN" sz="2400" b="1" dirty="0">
                <a:solidFill>
                  <a:srgbClr val="FF3300"/>
                </a:solidFill>
                <a:latin typeface="+mn-lt"/>
              </a:rPr>
              <a:t> }</a:t>
            </a:r>
          </a:p>
          <a:p>
            <a:pPr>
              <a:lnSpc>
                <a:spcPts val="1200"/>
              </a:lnSpc>
              <a:spcBef>
                <a:spcPct val="50000"/>
              </a:spcBef>
              <a:defRPr/>
            </a:pPr>
            <a:r>
              <a:rPr lang="en-US" altLang="zh-CN" sz="2400" b="1" dirty="0">
                <a:solidFill>
                  <a:srgbClr val="0000FF"/>
                </a:solidFill>
                <a:latin typeface="+mn-lt"/>
              </a:rPr>
              <a:t>   }</a:t>
            </a:r>
          </a:p>
          <a:p>
            <a:pPr>
              <a:lnSpc>
                <a:spcPts val="1200"/>
              </a:lnSpc>
              <a:spcBef>
                <a:spcPct val="50000"/>
              </a:spcBef>
              <a:defRPr/>
            </a:pPr>
            <a:r>
              <a:rPr lang="en-US" altLang="zh-CN" sz="2400" b="1" dirty="0" err="1">
                <a:solidFill>
                  <a:srgbClr val="FF00FF"/>
                </a:solidFill>
                <a:latin typeface="+mn-lt"/>
              </a:rPr>
              <a:t>Coend</a:t>
            </a:r>
            <a:endParaRPr lang="en-US" altLang="zh-CN" sz="2400" b="1" dirty="0">
              <a:solidFill>
                <a:srgbClr val="FF00FF"/>
              </a:solidFill>
              <a:latin typeface="+mn-lt"/>
            </a:endParaRPr>
          </a:p>
        </p:txBody>
      </p:sp>
      <p:sp>
        <p:nvSpPr>
          <p:cNvPr id="115715" name="Text Box 5">
            <a:extLst>
              <a:ext uri="{FF2B5EF4-FFF2-40B4-BE49-F238E27FC236}">
                <a16:creationId xmlns:a16="http://schemas.microsoft.com/office/drawing/2014/main" id="{9EF689DE-6F1A-3743-AF67-C5B700E58DC3}"/>
              </a:ext>
            </a:extLst>
          </p:cNvPr>
          <p:cNvSpPr txBox="1">
            <a:spLocks noChangeArrowheads="1"/>
          </p:cNvSpPr>
          <p:nvPr/>
        </p:nvSpPr>
        <p:spPr bwMode="auto">
          <a:xfrm>
            <a:off x="533400" y="500063"/>
            <a:ext cx="861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r>
              <a:rPr lang="zh-CN" altLang="en-US" sz="3200" b="1">
                <a:solidFill>
                  <a:srgbClr val="0000FF"/>
                </a:solidFill>
                <a:latin typeface="华文楷体" panose="02010600040101010101" pitchFamily="2" charset="-122"/>
                <a:ea typeface="华文楷体" panose="02010600040101010101" pitchFamily="2" charset="-122"/>
              </a:rPr>
              <a:t>二、利用记录型信号量解决哲学家进餐问题</a:t>
            </a:r>
            <a:endParaRPr lang="zh-CN" altLang="en-US" sz="3200">
              <a:solidFill>
                <a:srgbClr val="FF3300"/>
              </a:solidFill>
              <a:latin typeface="华文楷体" panose="02010600040101010101" pitchFamily="2" charset="-122"/>
              <a:ea typeface="华文楷体" panose="02010600040101010101" pitchFamily="2" charset="-122"/>
            </a:endParaRPr>
          </a:p>
        </p:txBody>
      </p:sp>
      <p:sp>
        <p:nvSpPr>
          <p:cNvPr id="115716" name="Rectangle 6">
            <a:extLst>
              <a:ext uri="{FF2B5EF4-FFF2-40B4-BE49-F238E27FC236}">
                <a16:creationId xmlns:a16="http://schemas.microsoft.com/office/drawing/2014/main" id="{957D8594-245E-384A-8135-3BF3CF0F422C}"/>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5" name="TextBox 4">
            <a:extLst>
              <a:ext uri="{FF2B5EF4-FFF2-40B4-BE49-F238E27FC236}">
                <a16:creationId xmlns:a16="http://schemas.microsoft.com/office/drawing/2014/main" id="{99DBB4D7-B177-EA4C-A5C8-8170D21DECD2}"/>
              </a:ext>
            </a:extLst>
          </p:cNvPr>
          <p:cNvSpPr txBox="1">
            <a:spLocks noChangeArrowheads="1"/>
          </p:cNvSpPr>
          <p:nvPr/>
        </p:nvSpPr>
        <p:spPr bwMode="auto">
          <a:xfrm>
            <a:off x="7429500" y="1357313"/>
            <a:ext cx="1477963"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FF3300"/>
                </a:solidFill>
                <a:latin typeface="华文楷体" panose="02010600040101010101" pitchFamily="2" charset="-122"/>
                <a:ea typeface="华文楷体" panose="02010600040101010101" pitchFamily="2" charset="-122"/>
              </a:rPr>
              <a:t>所有信号量被初始化为 </a:t>
            </a:r>
            <a:r>
              <a:rPr lang="en-US" altLang="zh-CN" sz="2800" b="1">
                <a:solidFill>
                  <a:srgbClr val="0000FF"/>
                </a:solidFill>
                <a:latin typeface="华文楷体" panose="02010600040101010101" pitchFamily="2" charset="-122"/>
                <a:ea typeface="华文楷体" panose="02010600040101010101" pitchFamily="2" charset="-122"/>
              </a:rPr>
              <a:t>1</a:t>
            </a:r>
            <a:r>
              <a:rPr lang="en-US" altLang="zh-CN" sz="2800" b="1">
                <a:solidFill>
                  <a:srgbClr val="FF3300"/>
                </a:solidFill>
                <a:latin typeface="华文楷体" panose="02010600040101010101" pitchFamily="2" charset="-122"/>
                <a:ea typeface="华文楷体" panose="02010600040101010101" pitchFamily="2" charset="-122"/>
              </a:rPr>
              <a:t> </a:t>
            </a:r>
            <a:r>
              <a:rPr lang="zh-CN" altLang="en-US" sz="2800" b="1">
                <a:solidFill>
                  <a:srgbClr val="FF3300"/>
                </a:solidFill>
                <a:latin typeface="华文楷体" panose="02010600040101010101" pitchFamily="2" charset="-122"/>
                <a:ea typeface="华文楷体" panose="02010600040101010101" pitchFamily="2" charset="-122"/>
              </a:rPr>
              <a:t>，则第</a:t>
            </a:r>
            <a:r>
              <a:rPr lang="en-US" altLang="zh-CN" sz="2800" b="1">
                <a:solidFill>
                  <a:srgbClr val="0000FF"/>
                </a:solidFill>
                <a:latin typeface="华文楷体" panose="02010600040101010101" pitchFamily="2" charset="-122"/>
                <a:ea typeface="华文楷体" panose="02010600040101010101" pitchFamily="2" charset="-122"/>
              </a:rPr>
              <a:t>i</a:t>
            </a:r>
            <a:r>
              <a:rPr lang="zh-CN" altLang="en-US" sz="2800" b="1">
                <a:solidFill>
                  <a:srgbClr val="FF3300"/>
                </a:solidFill>
                <a:latin typeface="华文楷体" panose="02010600040101010101" pitchFamily="2" charset="-122"/>
                <a:ea typeface="华文楷体" panose="02010600040101010101" pitchFamily="2" charset="-122"/>
              </a:rPr>
              <a:t>个哲学家的活动描述如下：</a:t>
            </a:r>
            <a:endParaRPr lang="zh-CN" altLang="en-US" sz="2800"/>
          </a:p>
        </p:txBody>
      </p:sp>
      <p:sp>
        <p:nvSpPr>
          <p:cNvPr id="115718" name="灯片编号占位符 3">
            <a:extLst>
              <a:ext uri="{FF2B5EF4-FFF2-40B4-BE49-F238E27FC236}">
                <a16:creationId xmlns:a16="http://schemas.microsoft.com/office/drawing/2014/main" id="{9BB52729-E2D5-3A44-AE3C-EB3E93DE4F3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C42AE05-2EF6-F84A-B753-91651CBB701E}" type="slidenum">
              <a:rPr lang="zh-CN" altLang="en-US" sz="1800"/>
              <a:pPr/>
              <a:t>113</a:t>
            </a:fld>
            <a:endParaRPr lang="en-US" altLang="zh-CN" sz="1800"/>
          </a:p>
        </p:txBody>
      </p:sp>
    </p:spTree>
    <p:extLst>
      <p:ext uri="{BB962C8B-B14F-4D97-AF65-F5344CB8AC3E}">
        <p14:creationId xmlns:p14="http://schemas.microsoft.com/office/powerpoint/2010/main" val="299492505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0"/>
                                        </p:tgtEl>
                                        <p:attrNameLst>
                                          <p:attrName>style.visibility</p:attrName>
                                        </p:attrNameLst>
                                      </p:cBhvr>
                                      <p:to>
                                        <p:strVal val="visible"/>
                                      </p:to>
                                    </p:set>
                                    <p:animEffect transition="in" filter="blinds(horizontal)">
                                      <p:cBhvr>
                                        <p:cTn id="12"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2" name="Text Box 4">
            <a:extLst>
              <a:ext uri="{FF2B5EF4-FFF2-40B4-BE49-F238E27FC236}">
                <a16:creationId xmlns:a16="http://schemas.microsoft.com/office/drawing/2014/main" id="{C2DC949A-A77E-8841-9FB4-541436C22F3A}"/>
              </a:ext>
            </a:extLst>
          </p:cNvPr>
          <p:cNvSpPr txBox="1">
            <a:spLocks noChangeArrowheads="1"/>
          </p:cNvSpPr>
          <p:nvPr/>
        </p:nvSpPr>
        <p:spPr bwMode="auto">
          <a:xfrm>
            <a:off x="533400" y="609600"/>
            <a:ext cx="8396288"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en-US" altLang="zh-CN"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该解法可以保证两个相邻哲学家不会同时进餐，但</a:t>
            </a:r>
            <a:r>
              <a:rPr lang="zh-CN" altLang="en-US" sz="3200" b="1">
                <a:solidFill>
                  <a:srgbClr val="FF0000"/>
                </a:solidFill>
                <a:latin typeface="华文楷体" panose="02010600040101010101" pitchFamily="2" charset="-122"/>
                <a:ea typeface="华文楷体" panose="02010600040101010101" pitchFamily="2" charset="-122"/>
              </a:rPr>
              <a:t>可能会引起死锁</a:t>
            </a:r>
            <a:r>
              <a:rPr lang="zh-CN" altLang="en-US" sz="3200" b="1">
                <a:solidFill>
                  <a:srgbClr val="000000"/>
                </a:solidFill>
                <a:latin typeface="华文楷体" panose="02010600040101010101" pitchFamily="2" charset="-122"/>
                <a:ea typeface="华文楷体" panose="02010600040101010101" pitchFamily="2" charset="-122"/>
              </a:rPr>
              <a:t>。对这样的死锁问题可以采用下面的几种解决方法：</a:t>
            </a:r>
          </a:p>
          <a:p>
            <a:pPr>
              <a:lnSpc>
                <a:spcPct val="120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rgbClr val="3333FF"/>
                </a:solidFill>
                <a:latin typeface="华文楷体" panose="02010600040101010101" pitchFamily="2" charset="-122"/>
                <a:ea typeface="华文楷体" panose="02010600040101010101" pitchFamily="2" charset="-122"/>
              </a:rPr>
              <a:t>1</a:t>
            </a:r>
            <a:r>
              <a:rPr lang="zh-CN" altLang="en-US" sz="3200" b="1">
                <a:solidFill>
                  <a:srgbClr val="3333FF"/>
                </a:solidFill>
                <a:latin typeface="华文楷体" panose="02010600040101010101" pitchFamily="2" charset="-122"/>
                <a:ea typeface="华文楷体" panose="02010600040101010101" pitchFamily="2" charset="-122"/>
              </a:rPr>
              <a:t>、至多只允许四个哲学家同时进餐，以保证至少有一个哲学家能够进餐。</a:t>
            </a:r>
          </a:p>
          <a:p>
            <a:pPr>
              <a:lnSpc>
                <a:spcPct val="120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rgbClr val="3333FF"/>
                </a:solidFill>
                <a:latin typeface="华文楷体" panose="02010600040101010101" pitchFamily="2" charset="-122"/>
                <a:ea typeface="华文楷体" panose="02010600040101010101" pitchFamily="2" charset="-122"/>
              </a:rPr>
              <a:t>2</a:t>
            </a:r>
            <a:r>
              <a:rPr lang="zh-CN" altLang="en-US" sz="3200" b="1">
                <a:solidFill>
                  <a:srgbClr val="3333FF"/>
                </a:solidFill>
                <a:latin typeface="华文楷体" panose="02010600040101010101" pitchFamily="2" charset="-122"/>
                <a:ea typeface="华文楷体" panose="02010600040101010101" pitchFamily="2" charset="-122"/>
              </a:rPr>
              <a:t>、仅当哲学家的左、右两支筷子均可使用时，才允许他拿起筷子进餐。</a:t>
            </a:r>
          </a:p>
          <a:p>
            <a:pPr>
              <a:lnSpc>
                <a:spcPct val="120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rgbClr val="3333FF"/>
                </a:solidFill>
                <a:latin typeface="华文楷体" panose="02010600040101010101" pitchFamily="2" charset="-122"/>
                <a:ea typeface="华文楷体" panose="02010600040101010101" pitchFamily="2" charset="-122"/>
              </a:rPr>
              <a:t>3</a:t>
            </a:r>
            <a:r>
              <a:rPr lang="zh-CN" altLang="en-US" sz="3200" b="1">
                <a:solidFill>
                  <a:srgbClr val="3333FF"/>
                </a:solidFill>
                <a:latin typeface="华文楷体" panose="02010600040101010101" pitchFamily="2" charset="-122"/>
                <a:ea typeface="华文楷体" panose="02010600040101010101" pitchFamily="2" charset="-122"/>
              </a:rPr>
              <a:t>、规定奇数号哲学家先拿他左边的筷子，然后再去拿他右边的筷子；而偶数号哲学家则相反。</a:t>
            </a:r>
            <a:endParaRPr lang="zh-CN" altLang="en-US" sz="3200">
              <a:solidFill>
                <a:srgbClr val="3333FF"/>
              </a:solidFill>
              <a:latin typeface="华文楷体" panose="02010600040101010101" pitchFamily="2" charset="-122"/>
              <a:ea typeface="华文楷体" panose="02010600040101010101" pitchFamily="2" charset="-122"/>
            </a:endParaRPr>
          </a:p>
        </p:txBody>
      </p:sp>
      <p:sp>
        <p:nvSpPr>
          <p:cNvPr id="116739" name="Rectangle 5">
            <a:extLst>
              <a:ext uri="{FF2B5EF4-FFF2-40B4-BE49-F238E27FC236}">
                <a16:creationId xmlns:a16="http://schemas.microsoft.com/office/drawing/2014/main" id="{080E341C-512A-4342-ACAF-76B433207BA1}"/>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116740" name="灯片编号占位符 3">
            <a:extLst>
              <a:ext uri="{FF2B5EF4-FFF2-40B4-BE49-F238E27FC236}">
                <a16:creationId xmlns:a16="http://schemas.microsoft.com/office/drawing/2014/main" id="{4526E402-C288-4A45-B0CE-DCD40177529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9CEBA29-5EAF-DA45-9E11-833B04B461B8}" type="slidenum">
              <a:rPr lang="zh-CN" altLang="en-US" sz="1800"/>
              <a:pPr/>
              <a:t>114</a:t>
            </a:fld>
            <a:endParaRPr lang="en-US" altLang="zh-CN" sz="1800"/>
          </a:p>
        </p:txBody>
      </p:sp>
    </p:spTree>
    <p:extLst>
      <p:ext uri="{BB962C8B-B14F-4D97-AF65-F5344CB8AC3E}">
        <p14:creationId xmlns:p14="http://schemas.microsoft.com/office/powerpoint/2010/main" val="86667296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1652">
                                            <p:txEl>
                                              <p:pRg st="0" end="0"/>
                                            </p:txEl>
                                          </p:spTgt>
                                        </p:tgtEl>
                                        <p:attrNameLst>
                                          <p:attrName>style.visibility</p:attrName>
                                        </p:attrNameLst>
                                      </p:cBhvr>
                                      <p:to>
                                        <p:strVal val="visible"/>
                                      </p:to>
                                    </p:set>
                                    <p:animEffect transition="in" filter="dissolve">
                                      <p:cBhvr>
                                        <p:cTn id="7" dur="500"/>
                                        <p:tgtEl>
                                          <p:spTgt spid="41165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1652">
                                            <p:txEl>
                                              <p:pRg st="1" end="1"/>
                                            </p:txEl>
                                          </p:spTgt>
                                        </p:tgtEl>
                                        <p:attrNameLst>
                                          <p:attrName>style.visibility</p:attrName>
                                        </p:attrNameLst>
                                      </p:cBhvr>
                                      <p:to>
                                        <p:strVal val="visible"/>
                                      </p:to>
                                    </p:set>
                                    <p:animEffect transition="in" filter="dissolve">
                                      <p:cBhvr>
                                        <p:cTn id="12" dur="500"/>
                                        <p:tgtEl>
                                          <p:spTgt spid="41165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11652">
                                            <p:txEl>
                                              <p:pRg st="2" end="2"/>
                                            </p:txEl>
                                          </p:spTgt>
                                        </p:tgtEl>
                                        <p:attrNameLst>
                                          <p:attrName>style.visibility</p:attrName>
                                        </p:attrNameLst>
                                      </p:cBhvr>
                                      <p:to>
                                        <p:strVal val="visible"/>
                                      </p:to>
                                    </p:set>
                                    <p:animEffect transition="in" filter="dissolve">
                                      <p:cBhvr>
                                        <p:cTn id="17" dur="500"/>
                                        <p:tgtEl>
                                          <p:spTgt spid="41165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1652">
                                            <p:txEl>
                                              <p:pRg st="3" end="3"/>
                                            </p:txEl>
                                          </p:spTgt>
                                        </p:tgtEl>
                                        <p:attrNameLst>
                                          <p:attrName>style.visibility</p:attrName>
                                        </p:attrNameLst>
                                      </p:cBhvr>
                                      <p:to>
                                        <p:strVal val="visible"/>
                                      </p:to>
                                    </p:set>
                                    <p:animEffect transition="in" filter="dissolve">
                                      <p:cBhvr>
                                        <p:cTn id="22" dur="500"/>
                                        <p:tgtEl>
                                          <p:spTgt spid="4116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2"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4">
            <a:extLst>
              <a:ext uri="{FF2B5EF4-FFF2-40B4-BE49-F238E27FC236}">
                <a16:creationId xmlns:a16="http://schemas.microsoft.com/office/drawing/2014/main" id="{4C9467E0-6C87-4F49-A951-09D2BF96F0B9}"/>
              </a:ext>
            </a:extLst>
          </p:cNvPr>
          <p:cNvSpPr txBox="1">
            <a:spLocks noChangeArrowheads="1"/>
          </p:cNvSpPr>
          <p:nvPr/>
        </p:nvSpPr>
        <p:spPr bwMode="auto">
          <a:xfrm>
            <a:off x="539750" y="676275"/>
            <a:ext cx="8458200" cy="117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5000"/>
              </a:lnSpc>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三、利用</a:t>
            </a:r>
            <a:r>
              <a:rPr lang="en-US" altLang="zh-CN" sz="3200" b="1">
                <a:solidFill>
                  <a:srgbClr val="0000FF"/>
                </a:solidFill>
                <a:latin typeface="华文楷体" panose="02010600040101010101" pitchFamily="2" charset="-122"/>
                <a:ea typeface="华文楷体" panose="02010600040101010101" pitchFamily="2" charset="-122"/>
              </a:rPr>
              <a:t>AND</a:t>
            </a:r>
            <a:r>
              <a:rPr lang="zh-CN" altLang="en-US" sz="3200" b="1">
                <a:solidFill>
                  <a:srgbClr val="0000FF"/>
                </a:solidFill>
                <a:latin typeface="华文楷体" panose="02010600040101010101" pitchFamily="2" charset="-122"/>
                <a:ea typeface="华文楷体" panose="02010600040101010101" pitchFamily="2" charset="-122"/>
              </a:rPr>
              <a:t>信号量机制解决哲学家进餐问题</a:t>
            </a:r>
          </a:p>
          <a:p>
            <a:pPr>
              <a:lnSpc>
                <a:spcPct val="85000"/>
              </a:lnSpc>
              <a:spcBef>
                <a:spcPct val="50000"/>
              </a:spcBef>
            </a:pPr>
            <a:r>
              <a:rPr lang="zh-CN" altLang="en-US" sz="3200" b="1">
                <a:solidFill>
                  <a:srgbClr val="FF3300"/>
                </a:solidFill>
                <a:latin typeface="华文楷体" panose="02010600040101010101" pitchFamily="2" charset="-122"/>
                <a:ea typeface="华文楷体" panose="02010600040101010101" pitchFamily="2" charset="-122"/>
              </a:rPr>
              <a:t>    用</a:t>
            </a:r>
            <a:r>
              <a:rPr lang="en-US" altLang="zh-CN" sz="3200" b="1">
                <a:solidFill>
                  <a:srgbClr val="FF3300"/>
                </a:solidFill>
                <a:latin typeface="华文楷体" panose="02010600040101010101" pitchFamily="2" charset="-122"/>
                <a:ea typeface="华文楷体" panose="02010600040101010101" pitchFamily="2" charset="-122"/>
              </a:rPr>
              <a:t>AND</a:t>
            </a:r>
            <a:r>
              <a:rPr lang="zh-CN" altLang="en-US" sz="3200" b="1">
                <a:solidFill>
                  <a:srgbClr val="FF3300"/>
                </a:solidFill>
                <a:latin typeface="华文楷体" panose="02010600040101010101" pitchFamily="2" charset="-122"/>
                <a:ea typeface="华文楷体" panose="02010600040101010101" pitchFamily="2" charset="-122"/>
              </a:rPr>
              <a:t>信号量机制可获得最简洁的解法：</a:t>
            </a:r>
            <a:endParaRPr lang="zh-CN" altLang="en-US" sz="3200" b="1">
              <a:solidFill>
                <a:schemeClr val="tx1"/>
              </a:solidFill>
              <a:latin typeface="华文楷体" panose="02010600040101010101" pitchFamily="2" charset="-122"/>
              <a:ea typeface="华文楷体" panose="02010600040101010101" pitchFamily="2" charset="-122"/>
            </a:endParaRPr>
          </a:p>
        </p:txBody>
      </p:sp>
      <p:sp>
        <p:nvSpPr>
          <p:cNvPr id="117763" name="Rectangle 5">
            <a:extLst>
              <a:ext uri="{FF2B5EF4-FFF2-40B4-BE49-F238E27FC236}">
                <a16:creationId xmlns:a16="http://schemas.microsoft.com/office/drawing/2014/main" id="{8A475166-6B10-AE4B-B323-074A7D923311}"/>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哲学家就餐问题</a:t>
            </a:r>
          </a:p>
        </p:txBody>
      </p:sp>
      <p:sp>
        <p:nvSpPr>
          <p:cNvPr id="4" name="TextBox 3">
            <a:extLst>
              <a:ext uri="{FF2B5EF4-FFF2-40B4-BE49-F238E27FC236}">
                <a16:creationId xmlns:a16="http://schemas.microsoft.com/office/drawing/2014/main" id="{8CAC44AC-804A-214E-9971-038BFD621683}"/>
              </a:ext>
            </a:extLst>
          </p:cNvPr>
          <p:cNvSpPr txBox="1"/>
          <p:nvPr/>
        </p:nvSpPr>
        <p:spPr>
          <a:xfrm>
            <a:off x="642938" y="1857375"/>
            <a:ext cx="8358187" cy="4247381"/>
          </a:xfrm>
          <a:prstGeom prst="rect">
            <a:avLst/>
          </a:prstGeom>
          <a:solidFill>
            <a:srgbClr val="EAEAEA"/>
          </a:solidFill>
        </p:spPr>
        <p:txBody>
          <a:bodyPr>
            <a:spAutoFit/>
          </a:bodyPr>
          <a:lstStyle/>
          <a:p>
            <a:pPr>
              <a:lnSpc>
                <a:spcPct val="65000"/>
              </a:lnSpc>
              <a:spcBef>
                <a:spcPct val="50000"/>
              </a:spcBef>
              <a:defRPr/>
            </a:pPr>
            <a:r>
              <a:rPr lang="en-US" altLang="zh-CN" sz="2400" b="1" dirty="0">
                <a:solidFill>
                  <a:schemeClr val="tx1"/>
                </a:solidFill>
                <a:latin typeface="+mn-lt"/>
                <a:ea typeface="楷体_GB2312" pitchFamily="49" charset="-122"/>
              </a:rPr>
              <a:t>Semaphore chopstick[5 ] ={ 1,1,1,1,1} ;</a:t>
            </a:r>
          </a:p>
          <a:p>
            <a:pPr>
              <a:lnSpc>
                <a:spcPts val="1000"/>
              </a:lnSpc>
              <a:spcBef>
                <a:spcPct val="50000"/>
              </a:spcBef>
              <a:defRPr/>
            </a:pPr>
            <a:r>
              <a:rPr lang="en-US" altLang="zh-CN" sz="2400" b="1" dirty="0" err="1">
                <a:solidFill>
                  <a:srgbClr val="FF00FF"/>
                </a:solidFill>
                <a:latin typeface="+mn-lt"/>
                <a:ea typeface="楷体_GB2312" pitchFamily="49" charset="-122"/>
              </a:rPr>
              <a:t>cobegin</a:t>
            </a:r>
            <a:r>
              <a:rPr lang="en-US" altLang="zh-CN" sz="2400" b="1" dirty="0">
                <a:solidFill>
                  <a:srgbClr val="FF00FF"/>
                </a:solidFill>
                <a:latin typeface="+mn-lt"/>
                <a:ea typeface="楷体_GB2312" pitchFamily="49" charset="-122"/>
              </a:rPr>
              <a:t> </a:t>
            </a:r>
          </a:p>
          <a:p>
            <a:pPr>
              <a:lnSpc>
                <a:spcPts val="1000"/>
              </a:lnSpc>
              <a:spcBef>
                <a:spcPct val="50000"/>
              </a:spcBef>
              <a:defRPr/>
            </a:pPr>
            <a:r>
              <a:rPr lang="en-US" altLang="zh-CN" sz="2400" b="1" dirty="0">
                <a:solidFill>
                  <a:schemeClr val="tx1"/>
                </a:solidFill>
                <a:latin typeface="+mn-lt"/>
              </a:rPr>
              <a:t>  </a:t>
            </a:r>
            <a:r>
              <a:rPr lang="en-US" altLang="zh-CN" sz="2400" b="1" dirty="0">
                <a:solidFill>
                  <a:srgbClr val="0000FF"/>
                </a:solidFill>
                <a:latin typeface="+mn-lt"/>
              </a:rPr>
              <a:t>process </a:t>
            </a:r>
            <a:r>
              <a:rPr lang="en-US" altLang="zh-CN" sz="2400" b="1" dirty="0" err="1">
                <a:solidFill>
                  <a:srgbClr val="0000FF"/>
                </a:solidFill>
                <a:latin typeface="+mn-lt"/>
              </a:rPr>
              <a:t>philosopher_i</a:t>
            </a:r>
            <a:r>
              <a:rPr lang="en-US" altLang="zh-CN" sz="2400" b="1" dirty="0">
                <a:solidFill>
                  <a:srgbClr val="0000FF"/>
                </a:solidFill>
                <a:latin typeface="+mn-lt"/>
              </a:rPr>
              <a:t>() {     </a:t>
            </a:r>
          </a:p>
          <a:p>
            <a:pPr>
              <a:lnSpc>
                <a:spcPts val="1000"/>
              </a:lnSpc>
              <a:spcBef>
                <a:spcPct val="50000"/>
              </a:spcBef>
              <a:defRPr/>
            </a:pPr>
            <a:r>
              <a:rPr lang="en-US" altLang="zh-CN" sz="2400" b="1" dirty="0">
                <a:solidFill>
                  <a:schemeClr val="tx1"/>
                </a:solidFill>
                <a:latin typeface="+mn-lt"/>
              </a:rPr>
              <a:t>       </a:t>
            </a:r>
            <a:r>
              <a:rPr lang="en-US" altLang="zh-CN" sz="2400" b="1" dirty="0">
                <a:solidFill>
                  <a:srgbClr val="FF3300"/>
                </a:solidFill>
                <a:latin typeface="+mn-lt"/>
              </a:rPr>
              <a:t>while(true) {</a:t>
            </a:r>
            <a:endParaRPr lang="en-US" altLang="zh-CN" sz="2400" b="1" dirty="0">
              <a:solidFill>
                <a:srgbClr val="D60093"/>
              </a:solidFill>
              <a:latin typeface="+mn-lt"/>
              <a:ea typeface="楷体_GB2312" pitchFamily="49" charset="-122"/>
            </a:endParaRPr>
          </a:p>
          <a:p>
            <a:pPr>
              <a:lnSpc>
                <a:spcPct val="65000"/>
              </a:lnSpc>
              <a:spcBef>
                <a:spcPct val="50000"/>
              </a:spcBef>
              <a:defRPr/>
            </a:pPr>
            <a:r>
              <a:rPr lang="en-US" altLang="zh-CN" sz="2400" b="1" dirty="0">
                <a:solidFill>
                  <a:schemeClr val="tx1"/>
                </a:solidFill>
                <a:latin typeface="+mn-lt"/>
                <a:ea typeface="楷体_GB2312" pitchFamily="49" charset="-122"/>
              </a:rPr>
              <a:t>       think ;</a:t>
            </a:r>
          </a:p>
          <a:p>
            <a:pPr>
              <a:lnSpc>
                <a:spcPct val="65000"/>
              </a:lnSpc>
              <a:spcBef>
                <a:spcPct val="50000"/>
              </a:spcBef>
              <a:defRPr/>
            </a:pPr>
            <a:r>
              <a:rPr lang="en-US" altLang="zh-CN" sz="2400" b="1" dirty="0">
                <a:solidFill>
                  <a:schemeClr val="tx1"/>
                </a:solidFill>
                <a:latin typeface="+mn-lt"/>
                <a:ea typeface="楷体_GB2312" pitchFamily="49" charset="-122"/>
              </a:rPr>
              <a:t>       </a:t>
            </a:r>
            <a:r>
              <a:rPr lang="en-US" altLang="zh-CN" sz="2400" b="1" dirty="0" err="1">
                <a:solidFill>
                  <a:schemeClr val="tx1"/>
                </a:solidFill>
                <a:latin typeface="+mn-lt"/>
                <a:ea typeface="楷体_GB2312" pitchFamily="49" charset="-122"/>
              </a:rPr>
              <a:t>Swait</a:t>
            </a:r>
            <a:r>
              <a:rPr lang="en-US" altLang="zh-CN" sz="2400" b="1" dirty="0">
                <a:solidFill>
                  <a:schemeClr val="tx1"/>
                </a:solidFill>
                <a:latin typeface="+mn-lt"/>
                <a:ea typeface="楷体_GB2312" pitchFamily="49" charset="-122"/>
              </a:rPr>
              <a:t> (chopstick [( i+1) % 5],chopstick[ </a:t>
            </a:r>
            <a:r>
              <a:rPr lang="en-US" altLang="zh-CN" sz="2400" b="1" dirty="0" err="1">
                <a:solidFill>
                  <a:schemeClr val="tx1"/>
                </a:solidFill>
                <a:latin typeface="+mn-lt"/>
                <a:ea typeface="楷体_GB2312" pitchFamily="49" charset="-122"/>
              </a:rPr>
              <a:t>i</a:t>
            </a:r>
            <a:r>
              <a:rPr lang="en-US" altLang="zh-CN" sz="2400" b="1" dirty="0">
                <a:solidFill>
                  <a:schemeClr val="tx1"/>
                </a:solidFill>
                <a:latin typeface="+mn-lt"/>
                <a:ea typeface="楷体_GB2312" pitchFamily="49" charset="-122"/>
              </a:rPr>
              <a:t> ]) ;</a:t>
            </a:r>
          </a:p>
          <a:p>
            <a:pPr>
              <a:lnSpc>
                <a:spcPct val="65000"/>
              </a:lnSpc>
              <a:spcBef>
                <a:spcPct val="50000"/>
              </a:spcBef>
              <a:defRPr/>
            </a:pPr>
            <a:r>
              <a:rPr lang="en-US" altLang="zh-CN" sz="2400" b="1" dirty="0">
                <a:solidFill>
                  <a:schemeClr val="tx1"/>
                </a:solidFill>
                <a:latin typeface="+mn-lt"/>
                <a:ea typeface="楷体_GB2312" pitchFamily="49" charset="-122"/>
              </a:rPr>
              <a:t>       </a:t>
            </a:r>
            <a:r>
              <a:rPr lang="en-US" altLang="zh-CN" sz="2400" b="1" dirty="0">
                <a:solidFill>
                  <a:srgbClr val="3333FF"/>
                </a:solidFill>
                <a:latin typeface="+mn-lt"/>
                <a:ea typeface="楷体_GB2312" pitchFamily="49" charset="-122"/>
              </a:rPr>
              <a:t>eat ;</a:t>
            </a:r>
          </a:p>
          <a:p>
            <a:pPr>
              <a:lnSpc>
                <a:spcPct val="65000"/>
              </a:lnSpc>
              <a:spcBef>
                <a:spcPct val="50000"/>
              </a:spcBef>
              <a:defRPr/>
            </a:pPr>
            <a:r>
              <a:rPr lang="en-US" altLang="zh-CN" sz="2400" b="1" dirty="0">
                <a:solidFill>
                  <a:schemeClr val="tx1"/>
                </a:solidFill>
                <a:latin typeface="+mn-lt"/>
                <a:ea typeface="楷体_GB2312" pitchFamily="49" charset="-122"/>
              </a:rPr>
              <a:t>       </a:t>
            </a:r>
            <a:r>
              <a:rPr lang="en-US" altLang="zh-CN" sz="2400" b="1" dirty="0" err="1">
                <a:solidFill>
                  <a:schemeClr val="tx1"/>
                </a:solidFill>
                <a:latin typeface="+mn-lt"/>
                <a:ea typeface="楷体_GB2312" pitchFamily="49" charset="-122"/>
              </a:rPr>
              <a:t>Ssignal</a:t>
            </a:r>
            <a:r>
              <a:rPr lang="en-US" altLang="zh-CN" sz="2400" b="1" dirty="0">
                <a:solidFill>
                  <a:schemeClr val="tx1"/>
                </a:solidFill>
                <a:latin typeface="+mn-lt"/>
                <a:ea typeface="楷体_GB2312" pitchFamily="49" charset="-122"/>
              </a:rPr>
              <a:t>( chopstick [( i+1) % 5],chopstick[</a:t>
            </a:r>
            <a:r>
              <a:rPr lang="en-US" altLang="zh-CN" sz="2400" b="1" dirty="0" err="1">
                <a:solidFill>
                  <a:schemeClr val="tx1"/>
                </a:solidFill>
                <a:latin typeface="+mn-lt"/>
                <a:ea typeface="楷体_GB2312" pitchFamily="49" charset="-122"/>
              </a:rPr>
              <a:t>i</a:t>
            </a:r>
            <a:r>
              <a:rPr lang="en-US" altLang="zh-CN" sz="2400" b="1" dirty="0">
                <a:solidFill>
                  <a:schemeClr val="tx1"/>
                </a:solidFill>
                <a:latin typeface="+mn-lt"/>
                <a:ea typeface="楷体_GB2312" pitchFamily="49" charset="-122"/>
              </a:rPr>
              <a:t>]) ;</a:t>
            </a:r>
          </a:p>
          <a:p>
            <a:pPr>
              <a:lnSpc>
                <a:spcPct val="65000"/>
              </a:lnSpc>
              <a:spcBef>
                <a:spcPct val="50000"/>
              </a:spcBef>
              <a:defRPr/>
            </a:pPr>
            <a:r>
              <a:rPr lang="en-US" altLang="zh-CN" sz="2400" b="1" dirty="0">
                <a:solidFill>
                  <a:schemeClr val="tx1"/>
                </a:solidFill>
                <a:latin typeface="+mn-lt"/>
                <a:ea typeface="楷体_GB2312" pitchFamily="49" charset="-122"/>
              </a:rPr>
              <a:t>      </a:t>
            </a:r>
            <a:r>
              <a:rPr lang="en-US" altLang="zh-CN" sz="2400" b="1" dirty="0">
                <a:solidFill>
                  <a:srgbClr val="FF3300"/>
                </a:solidFill>
                <a:latin typeface="+mn-lt"/>
                <a:ea typeface="楷体_GB2312" pitchFamily="49" charset="-122"/>
              </a:rPr>
              <a:t>}</a:t>
            </a:r>
          </a:p>
          <a:p>
            <a:pPr>
              <a:lnSpc>
                <a:spcPct val="65000"/>
              </a:lnSpc>
              <a:spcBef>
                <a:spcPct val="50000"/>
              </a:spcBef>
              <a:defRPr/>
            </a:pPr>
            <a:r>
              <a:rPr lang="en-US" altLang="zh-CN" sz="2400" b="1" dirty="0">
                <a:solidFill>
                  <a:srgbClr val="0000FF"/>
                </a:solidFill>
                <a:latin typeface="+mn-lt"/>
                <a:ea typeface="楷体_GB2312" pitchFamily="49" charset="-122"/>
              </a:rPr>
              <a:t>  }</a:t>
            </a:r>
          </a:p>
          <a:p>
            <a:pPr>
              <a:lnSpc>
                <a:spcPct val="65000"/>
              </a:lnSpc>
              <a:spcBef>
                <a:spcPct val="50000"/>
              </a:spcBef>
              <a:defRPr/>
            </a:pPr>
            <a:r>
              <a:rPr lang="en-US" altLang="zh-CN" sz="2400" b="1" dirty="0" err="1">
                <a:solidFill>
                  <a:srgbClr val="FF00FF"/>
                </a:solidFill>
                <a:latin typeface="+mn-lt"/>
                <a:ea typeface="楷体_GB2312" pitchFamily="49" charset="-122"/>
              </a:rPr>
              <a:t>coend</a:t>
            </a:r>
            <a:endParaRPr lang="zh-CN" altLang="en-US" sz="2400" dirty="0">
              <a:solidFill>
                <a:srgbClr val="FF00FF"/>
              </a:solidFill>
              <a:latin typeface="+mn-lt"/>
            </a:endParaRPr>
          </a:p>
        </p:txBody>
      </p:sp>
      <p:sp>
        <p:nvSpPr>
          <p:cNvPr id="8" name="云形标注 7">
            <a:extLst>
              <a:ext uri="{FF2B5EF4-FFF2-40B4-BE49-F238E27FC236}">
                <a16:creationId xmlns:a16="http://schemas.microsoft.com/office/drawing/2014/main" id="{C54C165D-40B3-DD43-AAFF-320A190F6B42}"/>
              </a:ext>
            </a:extLst>
          </p:cNvPr>
          <p:cNvSpPr>
            <a:spLocks noChangeArrowheads="1"/>
          </p:cNvSpPr>
          <p:nvPr/>
        </p:nvSpPr>
        <p:spPr bwMode="auto">
          <a:xfrm>
            <a:off x="5902325" y="260350"/>
            <a:ext cx="3241675" cy="2389188"/>
          </a:xfrm>
          <a:prstGeom prst="cloudCallout">
            <a:avLst>
              <a:gd name="adj1" fmla="val -125556"/>
              <a:gd name="adj2" fmla="val 43963"/>
            </a:avLst>
          </a:prstGeom>
          <a:solidFill>
            <a:srgbClr val="9D9FFB"/>
          </a:solidFill>
          <a:ln w="28575" algn="ctr">
            <a:solidFill>
              <a:schemeClr val="tx1"/>
            </a:solidFill>
            <a:round/>
            <a:headEnd type="none" w="sm" len="sm"/>
            <a:tailEnd type="triangle" w="lg" len="lg"/>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F8F8F8"/>
                </a:solidFill>
              </a:rPr>
              <a:t>该方法是否会发生死锁？</a:t>
            </a:r>
          </a:p>
        </p:txBody>
      </p:sp>
      <p:sp>
        <p:nvSpPr>
          <p:cNvPr id="117766" name="灯片编号占位符 3">
            <a:extLst>
              <a:ext uri="{FF2B5EF4-FFF2-40B4-BE49-F238E27FC236}">
                <a16:creationId xmlns:a16="http://schemas.microsoft.com/office/drawing/2014/main" id="{B13AA82A-37C1-204C-A632-DB841D42776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4D8E8AA-F61D-AC4B-A1FB-443A2B6F498D}" type="slidenum">
              <a:rPr lang="zh-CN" altLang="en-US" sz="1800"/>
              <a:pPr/>
              <a:t>115</a:t>
            </a:fld>
            <a:endParaRPr lang="en-US" altLang="zh-CN" sz="1800"/>
          </a:p>
        </p:txBody>
      </p:sp>
    </p:spTree>
    <p:extLst>
      <p:ext uri="{BB962C8B-B14F-4D97-AF65-F5344CB8AC3E}">
        <p14:creationId xmlns:p14="http://schemas.microsoft.com/office/powerpoint/2010/main" val="905804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a:extLst>
              <a:ext uri="{FF2B5EF4-FFF2-40B4-BE49-F238E27FC236}">
                <a16:creationId xmlns:a16="http://schemas.microsoft.com/office/drawing/2014/main" id="{5123DEE3-9D33-B642-9531-373A6562E073}"/>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413701" name="Rectangle 5">
            <a:extLst>
              <a:ext uri="{FF2B5EF4-FFF2-40B4-BE49-F238E27FC236}">
                <a16:creationId xmlns:a16="http://schemas.microsoft.com/office/drawing/2014/main" id="{D73AC9C3-F719-5C4B-82FB-4A124F971AD2}"/>
              </a:ext>
            </a:extLst>
          </p:cNvPr>
          <p:cNvSpPr>
            <a:spLocks noChangeArrowheads="1"/>
          </p:cNvSpPr>
          <p:nvPr/>
        </p:nvSpPr>
        <p:spPr bwMode="auto">
          <a:xfrm>
            <a:off x="500063" y="638175"/>
            <a:ext cx="8458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3333FF"/>
                </a:solidFill>
                <a:latin typeface="华文楷体" panose="02010600040101010101" pitchFamily="2" charset="-122"/>
                <a:ea typeface="华文楷体" panose="02010600040101010101" pitchFamily="2" charset="-122"/>
              </a:rPr>
              <a:t>        </a:t>
            </a:r>
            <a:r>
              <a:rPr lang="zh-CN" altLang="en-US" sz="3200" b="1">
                <a:solidFill>
                  <a:srgbClr val="171D17"/>
                </a:solidFill>
                <a:latin typeface="华文楷体" panose="02010600040101010101" pitchFamily="2" charset="-122"/>
                <a:ea typeface="华文楷体" panose="02010600040101010101" pitchFamily="2" charset="-122"/>
              </a:rPr>
              <a:t>引入信号量机制的目的，是为了消除与时间有关的错误。但如果在使用同步操作</a:t>
            </a:r>
            <a:r>
              <a:rPr lang="en-US" altLang="zh-CN" sz="3200" b="1">
                <a:solidFill>
                  <a:srgbClr val="171D17"/>
                </a:solidFill>
                <a:latin typeface="华文楷体" panose="02010600040101010101" pitchFamily="2" charset="-122"/>
                <a:ea typeface="华文楷体" panose="02010600040101010101" pitchFamily="2" charset="-122"/>
              </a:rPr>
              <a:t>wait</a:t>
            </a:r>
            <a:r>
              <a:rPr lang="zh-CN" altLang="en-US" sz="3200" b="1">
                <a:solidFill>
                  <a:srgbClr val="171D17"/>
                </a:solidFill>
                <a:latin typeface="华文楷体" panose="02010600040101010101" pitchFamily="2" charset="-122"/>
                <a:ea typeface="华文楷体" panose="02010600040101010101" pitchFamily="2" charset="-122"/>
              </a:rPr>
              <a:t>和</a:t>
            </a:r>
            <a:r>
              <a:rPr lang="en-US" altLang="zh-CN" sz="3200" b="1">
                <a:solidFill>
                  <a:srgbClr val="171D17"/>
                </a:solidFill>
                <a:latin typeface="华文楷体" panose="02010600040101010101" pitchFamily="2" charset="-122"/>
                <a:ea typeface="华文楷体" panose="02010600040101010101" pitchFamily="2" charset="-122"/>
              </a:rPr>
              <a:t>signal</a:t>
            </a:r>
            <a:r>
              <a:rPr lang="zh-CN" altLang="en-US" sz="3200" b="1">
                <a:solidFill>
                  <a:srgbClr val="171D17"/>
                </a:solidFill>
                <a:latin typeface="华文楷体" panose="02010600040101010101" pitchFamily="2" charset="-122"/>
                <a:ea typeface="华文楷体" panose="02010600040101010101" pitchFamily="2" charset="-122"/>
              </a:rPr>
              <a:t>时，发生了某种错误，同样会造成与时间有关的错误。</a:t>
            </a:r>
          </a:p>
          <a:p>
            <a:endParaRPr lang="zh-CN" altLang="zh-CN" sz="3200" b="1">
              <a:solidFill>
                <a:srgbClr val="3333FF"/>
              </a:solidFill>
              <a:latin typeface="华文楷体" panose="02010600040101010101" pitchFamily="2" charset="-122"/>
              <a:ea typeface="华文楷体" panose="02010600040101010101" pitchFamily="2" charset="-122"/>
            </a:endParaRPr>
          </a:p>
        </p:txBody>
      </p:sp>
      <p:sp>
        <p:nvSpPr>
          <p:cNvPr id="413702" name="Text Box 6">
            <a:extLst>
              <a:ext uri="{FF2B5EF4-FFF2-40B4-BE49-F238E27FC236}">
                <a16:creationId xmlns:a16="http://schemas.microsoft.com/office/drawing/2014/main" id="{AC1A526C-42B6-E04D-AECD-08D7895ADC59}"/>
              </a:ext>
            </a:extLst>
          </p:cNvPr>
          <p:cNvSpPr txBox="1">
            <a:spLocks noChangeArrowheads="1"/>
          </p:cNvSpPr>
          <p:nvPr/>
        </p:nvSpPr>
        <p:spPr bwMode="auto">
          <a:xfrm>
            <a:off x="714375" y="2571750"/>
            <a:ext cx="8077200" cy="2062163"/>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3333FF"/>
                </a:solidFill>
                <a:latin typeface="华文楷体" panose="02010600040101010101" pitchFamily="2" charset="-122"/>
                <a:ea typeface="华文楷体" panose="02010600040101010101" pitchFamily="2" charset="-122"/>
              </a:rPr>
              <a:t>一、</a:t>
            </a:r>
            <a:r>
              <a:rPr lang="en-US" altLang="zh-CN" sz="3200" b="1">
                <a:solidFill>
                  <a:srgbClr val="3333FF"/>
                </a:solidFill>
                <a:latin typeface="华文楷体" panose="02010600040101010101" pitchFamily="2" charset="-122"/>
                <a:ea typeface="华文楷体" panose="02010600040101010101" pitchFamily="2" charset="-122"/>
              </a:rPr>
              <a:t>wait </a:t>
            </a:r>
            <a:r>
              <a:rPr lang="zh-CN" altLang="en-US" sz="3200" b="1">
                <a:solidFill>
                  <a:srgbClr val="3333FF"/>
                </a:solidFill>
                <a:latin typeface="华文楷体" panose="02010600040101010101" pitchFamily="2" charset="-122"/>
                <a:ea typeface="华文楷体" panose="02010600040101010101" pitchFamily="2" charset="-122"/>
              </a:rPr>
              <a:t>和</a:t>
            </a:r>
            <a:r>
              <a:rPr lang="en-US" altLang="zh-CN" sz="3200" b="1">
                <a:solidFill>
                  <a:srgbClr val="3333FF"/>
                </a:solidFill>
                <a:latin typeface="华文楷体" panose="02010600040101010101" pitchFamily="2" charset="-122"/>
                <a:ea typeface="华文楷体" panose="02010600040101010101" pitchFamily="2" charset="-122"/>
              </a:rPr>
              <a:t>signal </a:t>
            </a:r>
            <a:r>
              <a:rPr lang="zh-CN" altLang="en-US" sz="3200" b="1">
                <a:solidFill>
                  <a:srgbClr val="3333FF"/>
                </a:solidFill>
                <a:latin typeface="华文楷体" panose="02010600040101010101" pitchFamily="2" charset="-122"/>
                <a:ea typeface="华文楷体" panose="02010600040101010101" pitchFamily="2" charset="-122"/>
              </a:rPr>
              <a:t>颠倒</a:t>
            </a:r>
          </a:p>
          <a:p>
            <a:r>
              <a:rPr lang="zh-CN" altLang="en-US" sz="3200" b="1">
                <a:solidFill>
                  <a:srgbClr val="3333FF"/>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signal ( mutex ) ;</a:t>
            </a:r>
            <a:r>
              <a:rPr lang="zh-CN" altLang="en-US" sz="3200" b="1">
                <a:solidFill>
                  <a:srgbClr val="FF0000"/>
                </a:solidFill>
                <a:latin typeface="楷体_GB2312" pitchFamily="49" charset="-122"/>
                <a:ea typeface="楷体_GB2312" pitchFamily="49" charset="-122"/>
              </a:rPr>
              <a:t>　　　　　　　　　　　                       </a:t>
            </a:r>
          </a:p>
          <a:p>
            <a:r>
              <a:rPr lang="zh-CN" altLang="en-US" sz="3200" b="1">
                <a:solidFill>
                  <a:srgbClr val="FF0000"/>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critical section</a:t>
            </a:r>
            <a:r>
              <a:rPr lang="zh-CN" altLang="en-US" sz="3200" b="1">
                <a:solidFill>
                  <a:srgbClr val="000000"/>
                </a:solidFill>
                <a:latin typeface="楷体_GB2312" pitchFamily="49" charset="-122"/>
                <a:ea typeface="楷体_GB2312" pitchFamily="49" charset="-122"/>
              </a:rPr>
              <a:t>　　　　　　　　</a:t>
            </a:r>
            <a:r>
              <a:rPr lang="zh-CN" altLang="en-US" sz="3200" b="1">
                <a:solidFill>
                  <a:srgbClr val="3333FF"/>
                </a:solidFill>
                <a:latin typeface="楷体_GB2312" pitchFamily="49" charset="-122"/>
                <a:ea typeface="楷体_GB2312" pitchFamily="49" charset="-122"/>
              </a:rPr>
              <a:t>     </a:t>
            </a:r>
          </a:p>
          <a:p>
            <a:r>
              <a:rPr lang="zh-CN" altLang="en-US" sz="3200" b="1">
                <a:solidFill>
                  <a:srgbClr val="3333FF"/>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wait ( mutex ) </a:t>
            </a:r>
            <a:r>
              <a:rPr lang="zh-CN" altLang="en-US" sz="3200" b="1">
                <a:solidFill>
                  <a:srgbClr val="FF0000"/>
                </a:solidFill>
                <a:latin typeface="楷体_GB2312" pitchFamily="49" charset="-122"/>
                <a:ea typeface="楷体_GB2312" pitchFamily="49" charset="-122"/>
              </a:rPr>
              <a:t>；</a:t>
            </a:r>
            <a:endParaRPr lang="zh-CN" altLang="en-US">
              <a:solidFill>
                <a:srgbClr val="FF0000"/>
              </a:solidFill>
            </a:endParaRPr>
          </a:p>
        </p:txBody>
      </p:sp>
      <p:sp>
        <p:nvSpPr>
          <p:cNvPr id="413703" name="Text Box 7">
            <a:extLst>
              <a:ext uri="{FF2B5EF4-FFF2-40B4-BE49-F238E27FC236}">
                <a16:creationId xmlns:a16="http://schemas.microsoft.com/office/drawing/2014/main" id="{90659146-C3CD-AD4B-B4C8-9780CB7861E4}"/>
              </a:ext>
            </a:extLst>
          </p:cNvPr>
          <p:cNvSpPr txBox="1">
            <a:spLocks noChangeArrowheads="1"/>
          </p:cNvSpPr>
          <p:nvPr/>
        </p:nvSpPr>
        <p:spPr bwMode="auto">
          <a:xfrm>
            <a:off x="771525" y="4724400"/>
            <a:ext cx="82296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3333FF"/>
                </a:solidFill>
                <a:latin typeface="华文楷体" panose="02010600040101010101" pitchFamily="2" charset="-122"/>
                <a:ea typeface="华文楷体" panose="02010600040101010101" pitchFamily="2" charset="-122"/>
              </a:rPr>
              <a:t>二、 </a:t>
            </a:r>
            <a:r>
              <a:rPr lang="en-US" altLang="zh-CN" sz="3200" b="1">
                <a:solidFill>
                  <a:srgbClr val="3333FF"/>
                </a:solidFill>
                <a:latin typeface="华文楷体" panose="02010600040101010101" pitchFamily="2" charset="-122"/>
                <a:ea typeface="华文楷体" panose="02010600040101010101" pitchFamily="2" charset="-122"/>
              </a:rPr>
              <a:t>signal </a:t>
            </a:r>
            <a:r>
              <a:rPr lang="zh-CN" altLang="en-US" sz="3200" b="1">
                <a:solidFill>
                  <a:srgbClr val="3333FF"/>
                </a:solidFill>
                <a:latin typeface="华文楷体" panose="02010600040101010101" pitchFamily="2" charset="-122"/>
                <a:ea typeface="华文楷体" panose="02010600040101010101" pitchFamily="2" charset="-122"/>
              </a:rPr>
              <a:t>写成 </a:t>
            </a:r>
            <a:r>
              <a:rPr lang="en-US" altLang="zh-CN" sz="3200" b="1">
                <a:solidFill>
                  <a:srgbClr val="3333FF"/>
                </a:solidFill>
                <a:latin typeface="华文楷体" panose="02010600040101010101" pitchFamily="2" charset="-122"/>
                <a:ea typeface="华文楷体" panose="02010600040101010101" pitchFamily="2" charset="-122"/>
              </a:rPr>
              <a:t>wait </a:t>
            </a:r>
          </a:p>
          <a:p>
            <a:r>
              <a:rPr lang="en-US" altLang="zh-CN" sz="3200" b="1">
                <a:solidFill>
                  <a:srgbClr val="3333FF"/>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wait ( mutex ) ;</a:t>
            </a:r>
            <a:r>
              <a:rPr lang="zh-CN" altLang="en-US" sz="3200" b="1">
                <a:solidFill>
                  <a:srgbClr val="FF0000"/>
                </a:solidFill>
                <a:latin typeface="楷体_GB2312" pitchFamily="49" charset="-122"/>
                <a:ea typeface="楷体_GB2312" pitchFamily="49" charset="-122"/>
              </a:rPr>
              <a:t>　　　　　　　　　</a:t>
            </a:r>
            <a:r>
              <a:rPr lang="zh-CN" altLang="en-US" sz="3200" b="1">
                <a:solidFill>
                  <a:srgbClr val="3333FF"/>
                </a:solidFill>
                <a:latin typeface="楷体_GB2312" pitchFamily="49" charset="-122"/>
                <a:ea typeface="楷体_GB2312" pitchFamily="49" charset="-122"/>
              </a:rPr>
              <a:t>       </a:t>
            </a:r>
          </a:p>
          <a:p>
            <a:r>
              <a:rPr lang="zh-CN" altLang="en-US" sz="3200" b="1">
                <a:solidFill>
                  <a:srgbClr val="3333FF"/>
                </a:solidFill>
                <a:latin typeface="楷体_GB2312" pitchFamily="49" charset="-122"/>
                <a:ea typeface="楷体_GB2312" pitchFamily="49" charset="-122"/>
              </a:rPr>
              <a:t>      </a:t>
            </a:r>
            <a:r>
              <a:rPr lang="en-US" altLang="zh-CN" sz="3200" b="1">
                <a:solidFill>
                  <a:srgbClr val="000000"/>
                </a:solidFill>
                <a:latin typeface="楷体_GB2312" pitchFamily="49" charset="-122"/>
                <a:ea typeface="楷体_GB2312" pitchFamily="49" charset="-122"/>
              </a:rPr>
              <a:t>critical section</a:t>
            </a:r>
            <a:r>
              <a:rPr lang="zh-CN" altLang="en-US" sz="3200" b="1">
                <a:solidFill>
                  <a:srgbClr val="000000"/>
                </a:solidFill>
                <a:latin typeface="楷体_GB2312" pitchFamily="49" charset="-122"/>
                <a:ea typeface="楷体_GB2312" pitchFamily="49" charset="-122"/>
              </a:rPr>
              <a:t>　　　　　　　　</a:t>
            </a:r>
            <a:r>
              <a:rPr lang="zh-CN" altLang="en-US" sz="3200" b="1">
                <a:solidFill>
                  <a:srgbClr val="3333FF"/>
                </a:solidFill>
                <a:latin typeface="楷体_GB2312" pitchFamily="49" charset="-122"/>
                <a:ea typeface="楷体_GB2312" pitchFamily="49" charset="-122"/>
              </a:rPr>
              <a:t>     </a:t>
            </a:r>
          </a:p>
          <a:p>
            <a:r>
              <a:rPr lang="zh-CN" altLang="en-US" sz="3200" b="1">
                <a:solidFill>
                  <a:srgbClr val="3333FF"/>
                </a:solidFill>
                <a:latin typeface="楷体_GB2312" pitchFamily="49" charset="-122"/>
                <a:ea typeface="楷体_GB2312" pitchFamily="49" charset="-122"/>
              </a:rPr>
              <a:t>    </a:t>
            </a:r>
            <a:r>
              <a:rPr lang="en-US" altLang="zh-CN" sz="3200" b="1">
                <a:solidFill>
                  <a:srgbClr val="FF0000"/>
                </a:solidFill>
                <a:latin typeface="楷体_GB2312" pitchFamily="49" charset="-122"/>
                <a:ea typeface="楷体_GB2312" pitchFamily="49" charset="-122"/>
              </a:rPr>
              <a:t>wait ( mutex )</a:t>
            </a:r>
            <a:r>
              <a:rPr lang="zh-CN" altLang="en-US" sz="3200" b="1">
                <a:solidFill>
                  <a:srgbClr val="FF0000"/>
                </a:solidFill>
                <a:latin typeface="楷体_GB2312" pitchFamily="49" charset="-122"/>
                <a:ea typeface="楷体_GB2312" pitchFamily="49" charset="-122"/>
              </a:rPr>
              <a:t>；</a:t>
            </a:r>
          </a:p>
        </p:txBody>
      </p:sp>
      <p:sp>
        <p:nvSpPr>
          <p:cNvPr id="118790" name="灯片编号占位符 3">
            <a:extLst>
              <a:ext uri="{FF2B5EF4-FFF2-40B4-BE49-F238E27FC236}">
                <a16:creationId xmlns:a16="http://schemas.microsoft.com/office/drawing/2014/main" id="{F1FF9EEF-7D8A-BC44-9267-31C685AACF2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6125290-9DD0-404F-A247-2AEDE4ED7231}" type="slidenum">
              <a:rPr lang="zh-CN" altLang="en-US" sz="1800"/>
              <a:pPr/>
              <a:t>116</a:t>
            </a:fld>
            <a:endParaRPr lang="en-US" altLang="zh-CN" sz="1800"/>
          </a:p>
        </p:txBody>
      </p:sp>
    </p:spTree>
    <p:extLst>
      <p:ext uri="{BB962C8B-B14F-4D97-AF65-F5344CB8AC3E}">
        <p14:creationId xmlns:p14="http://schemas.microsoft.com/office/powerpoint/2010/main" val="21502222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3701">
                                            <p:txEl>
                                              <p:pRg st="0" end="0"/>
                                            </p:txEl>
                                          </p:spTgt>
                                        </p:tgtEl>
                                        <p:attrNameLst>
                                          <p:attrName>style.visibility</p:attrName>
                                        </p:attrNameLst>
                                      </p:cBhvr>
                                      <p:to>
                                        <p:strVal val="visible"/>
                                      </p:to>
                                    </p:set>
                                    <p:animEffect transition="in" filter="barn(outVertical)">
                                      <p:cBhvr>
                                        <p:cTn id="7" dur="500"/>
                                        <p:tgtEl>
                                          <p:spTgt spid="413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3702">
                                            <p:txEl>
                                              <p:pRg st="0" end="0"/>
                                            </p:txEl>
                                          </p:spTgt>
                                        </p:tgtEl>
                                        <p:attrNameLst>
                                          <p:attrName>style.visibility</p:attrName>
                                        </p:attrNameLst>
                                      </p:cBhvr>
                                      <p:to>
                                        <p:strVal val="visible"/>
                                      </p:to>
                                    </p:set>
                                    <p:animEffect transition="in" filter="barn(outVertical)">
                                      <p:cBhvr>
                                        <p:cTn id="12" dur="500"/>
                                        <p:tgtEl>
                                          <p:spTgt spid="413702">
                                            <p:txEl>
                                              <p:pRg st="0" end="0"/>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13702">
                                            <p:txEl>
                                              <p:pRg st="1" end="1"/>
                                            </p:txEl>
                                          </p:spTgt>
                                        </p:tgtEl>
                                        <p:attrNameLst>
                                          <p:attrName>style.visibility</p:attrName>
                                        </p:attrNameLst>
                                      </p:cBhvr>
                                      <p:to>
                                        <p:strVal val="visible"/>
                                      </p:to>
                                    </p:set>
                                    <p:animEffect transition="in" filter="barn(outVertical)">
                                      <p:cBhvr>
                                        <p:cTn id="15" dur="500"/>
                                        <p:tgtEl>
                                          <p:spTgt spid="413702">
                                            <p:txEl>
                                              <p:pRg st="1" end="1"/>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413702">
                                            <p:txEl>
                                              <p:pRg st="2" end="2"/>
                                            </p:txEl>
                                          </p:spTgt>
                                        </p:tgtEl>
                                        <p:attrNameLst>
                                          <p:attrName>style.visibility</p:attrName>
                                        </p:attrNameLst>
                                      </p:cBhvr>
                                      <p:to>
                                        <p:strVal val="visible"/>
                                      </p:to>
                                    </p:set>
                                    <p:animEffect transition="in" filter="barn(outVertical)">
                                      <p:cBhvr>
                                        <p:cTn id="18" dur="500"/>
                                        <p:tgtEl>
                                          <p:spTgt spid="413702">
                                            <p:txEl>
                                              <p:pRg st="2" end="2"/>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413702">
                                            <p:txEl>
                                              <p:pRg st="3" end="3"/>
                                            </p:txEl>
                                          </p:spTgt>
                                        </p:tgtEl>
                                        <p:attrNameLst>
                                          <p:attrName>style.visibility</p:attrName>
                                        </p:attrNameLst>
                                      </p:cBhvr>
                                      <p:to>
                                        <p:strVal val="visible"/>
                                      </p:to>
                                    </p:set>
                                    <p:animEffect transition="in" filter="barn(outVertical)">
                                      <p:cBhvr>
                                        <p:cTn id="21" dur="500"/>
                                        <p:tgtEl>
                                          <p:spTgt spid="413702">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413703">
                                            <p:txEl>
                                              <p:pRg st="0" end="0"/>
                                            </p:txEl>
                                          </p:spTgt>
                                        </p:tgtEl>
                                        <p:attrNameLst>
                                          <p:attrName>style.visibility</p:attrName>
                                        </p:attrNameLst>
                                      </p:cBhvr>
                                      <p:to>
                                        <p:strVal val="visible"/>
                                      </p:to>
                                    </p:set>
                                    <p:animEffect transition="in" filter="barn(outVertical)">
                                      <p:cBhvr>
                                        <p:cTn id="26" dur="500"/>
                                        <p:tgtEl>
                                          <p:spTgt spid="413703">
                                            <p:txEl>
                                              <p:pRg st="0" end="0"/>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413703">
                                            <p:txEl>
                                              <p:pRg st="1" end="1"/>
                                            </p:txEl>
                                          </p:spTgt>
                                        </p:tgtEl>
                                        <p:attrNameLst>
                                          <p:attrName>style.visibility</p:attrName>
                                        </p:attrNameLst>
                                      </p:cBhvr>
                                      <p:to>
                                        <p:strVal val="visible"/>
                                      </p:to>
                                    </p:set>
                                    <p:animEffect transition="in" filter="barn(outVertical)">
                                      <p:cBhvr>
                                        <p:cTn id="29" dur="500"/>
                                        <p:tgtEl>
                                          <p:spTgt spid="413703">
                                            <p:txEl>
                                              <p:pRg st="1" end="1"/>
                                            </p:txEl>
                                          </p:spTgt>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413703">
                                            <p:txEl>
                                              <p:pRg st="2" end="2"/>
                                            </p:txEl>
                                          </p:spTgt>
                                        </p:tgtEl>
                                        <p:attrNameLst>
                                          <p:attrName>style.visibility</p:attrName>
                                        </p:attrNameLst>
                                      </p:cBhvr>
                                      <p:to>
                                        <p:strVal val="visible"/>
                                      </p:to>
                                    </p:set>
                                    <p:animEffect transition="in" filter="barn(outVertical)">
                                      <p:cBhvr>
                                        <p:cTn id="32" dur="500"/>
                                        <p:tgtEl>
                                          <p:spTgt spid="413703">
                                            <p:txEl>
                                              <p:pRg st="2" end="2"/>
                                            </p:txEl>
                                          </p:spTgt>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413703">
                                            <p:txEl>
                                              <p:pRg st="3" end="3"/>
                                            </p:txEl>
                                          </p:spTgt>
                                        </p:tgtEl>
                                        <p:attrNameLst>
                                          <p:attrName>style.visibility</p:attrName>
                                        </p:attrNameLst>
                                      </p:cBhvr>
                                      <p:to>
                                        <p:strVal val="visible"/>
                                      </p:to>
                                    </p:set>
                                    <p:animEffect transition="in" filter="barn(outVertical)">
                                      <p:cBhvr>
                                        <p:cTn id="35" dur="500"/>
                                        <p:tgtEl>
                                          <p:spTgt spid="4137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701" grpId="0" build="p" autoUpdateAnimBg="0"/>
      <p:bldP spid="413702" grpId="0" build="p" autoUpdateAnimBg="0"/>
      <p:bldP spid="413703"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4" name="Text Box 4">
            <a:extLst>
              <a:ext uri="{FF2B5EF4-FFF2-40B4-BE49-F238E27FC236}">
                <a16:creationId xmlns:a16="http://schemas.microsoft.com/office/drawing/2014/main" id="{764D2A47-0158-064D-85F6-70DE77C3B242}"/>
              </a:ext>
            </a:extLst>
          </p:cNvPr>
          <p:cNvSpPr txBox="1">
            <a:spLocks noChangeArrowheads="1"/>
          </p:cNvSpPr>
          <p:nvPr/>
        </p:nvSpPr>
        <p:spPr bwMode="auto">
          <a:xfrm>
            <a:off x="1038225" y="685800"/>
            <a:ext cx="631983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三、漏写</a:t>
            </a:r>
            <a:endParaRPr lang="en-US" altLang="zh-CN" sz="3200" b="1">
              <a:solidFill>
                <a:srgbClr val="0000FF"/>
              </a:solidFill>
              <a:latin typeface="华文楷体" panose="02010600040101010101" pitchFamily="2" charset="-122"/>
              <a:ea typeface="华文楷体" panose="02010600040101010101" pitchFamily="2" charset="-122"/>
            </a:endParaRPr>
          </a:p>
          <a:p>
            <a:pPr>
              <a:lnSpc>
                <a:spcPct val="120000"/>
              </a:lnSpc>
            </a:pPr>
            <a:r>
              <a:rPr lang="zh-CN" altLang="en-US" sz="3200" b="1">
                <a:solidFill>
                  <a:srgbClr val="FF3300"/>
                </a:solidFill>
                <a:latin typeface="华文楷体" panose="02010600040101010101" pitchFamily="2" charset="-122"/>
                <a:ea typeface="华文楷体" panose="02010600040101010101" pitchFamily="2" charset="-122"/>
              </a:rPr>
              <a:t>如</a:t>
            </a:r>
            <a:r>
              <a:rPr lang="zh-CN" altLang="en-US" sz="3200" b="1">
                <a:solidFill>
                  <a:srgbClr val="000000"/>
                </a:solidFill>
                <a:latin typeface="华文楷体" panose="02010600040101010101" pitchFamily="2" charset="-122"/>
                <a:ea typeface="华文楷体" panose="02010600040101010101" pitchFamily="2" charset="-122"/>
              </a:rPr>
              <a:t>：漏写</a:t>
            </a:r>
            <a:r>
              <a:rPr lang="en-US" altLang="zh-CN" sz="3200" b="1">
                <a:solidFill>
                  <a:srgbClr val="0000FF"/>
                </a:solidFill>
                <a:latin typeface="华文楷体" panose="02010600040101010101" pitchFamily="2" charset="-122"/>
                <a:ea typeface="华文楷体" panose="02010600040101010101" pitchFamily="2" charset="-122"/>
              </a:rPr>
              <a:t>signal( mutex )</a:t>
            </a:r>
            <a:endParaRPr lang="en-US" altLang="zh-CN" sz="3200" b="1">
              <a:solidFill>
                <a:srgbClr val="000000"/>
              </a:solidFill>
              <a:latin typeface="华文楷体" panose="02010600040101010101" pitchFamily="2" charset="-122"/>
              <a:ea typeface="华文楷体" panose="02010600040101010101" pitchFamily="2" charset="-122"/>
            </a:endParaRPr>
          </a:p>
          <a:p>
            <a:pPr>
              <a:lnSpc>
                <a:spcPct val="120000"/>
              </a:lnSpc>
            </a:pPr>
            <a:r>
              <a:rPr lang="en-US" altLang="zh-CN" sz="3200" b="1">
                <a:solidFill>
                  <a:srgbClr val="000000"/>
                </a:solidFill>
                <a:latin typeface="华文楷体" panose="02010600040101010101" pitchFamily="2" charset="-122"/>
                <a:ea typeface="华文楷体" panose="02010600040101010101" pitchFamily="2" charset="-122"/>
              </a:rPr>
              <a:t>   wait ( mutex ) ;</a:t>
            </a:r>
          </a:p>
          <a:p>
            <a:pPr>
              <a:lnSpc>
                <a:spcPct val="120000"/>
              </a:lnSpc>
            </a:pPr>
            <a:r>
              <a:rPr lang="en-US" altLang="zh-CN" sz="3200" b="1">
                <a:solidFill>
                  <a:srgbClr val="000000"/>
                </a:solidFill>
                <a:latin typeface="华文楷体" panose="02010600040101010101" pitchFamily="2" charset="-122"/>
                <a:ea typeface="华文楷体" panose="02010600040101010101" pitchFamily="2" charset="-122"/>
              </a:rPr>
              <a:t>       critical section                         </a:t>
            </a:r>
            <a:r>
              <a:rPr lang="zh-CN" altLang="en-US" sz="3200" b="1">
                <a:solidFill>
                  <a:srgbClr val="000000"/>
                </a:solidFill>
                <a:latin typeface="华文楷体" panose="02010600040101010101" pitchFamily="2" charset="-122"/>
                <a:ea typeface="华文楷体" panose="02010600040101010101" pitchFamily="2" charset="-122"/>
              </a:rPr>
              <a:t>　　</a:t>
            </a:r>
          </a:p>
          <a:p>
            <a:pPr>
              <a:lnSpc>
                <a:spcPct val="120000"/>
              </a:lnSpc>
            </a:pPr>
            <a:endParaRPr lang="zh-CN" altLang="en-US" sz="3200" b="1">
              <a:solidFill>
                <a:srgbClr val="000000"/>
              </a:solidFill>
              <a:latin typeface="华文楷体" panose="02010600040101010101" pitchFamily="2" charset="-122"/>
              <a:ea typeface="华文楷体" panose="02010600040101010101" pitchFamily="2" charset="-122"/>
            </a:endParaRPr>
          </a:p>
          <a:p>
            <a:pPr>
              <a:lnSpc>
                <a:spcPct val="120000"/>
              </a:lnSpc>
            </a:pPr>
            <a:r>
              <a:rPr lang="zh-CN" altLang="en-US" sz="3200" b="1">
                <a:solidFill>
                  <a:srgbClr val="FF3300"/>
                </a:solidFill>
                <a:latin typeface="华文楷体" panose="02010600040101010101" pitchFamily="2" charset="-122"/>
                <a:ea typeface="华文楷体" panose="02010600040101010101" pitchFamily="2" charset="-122"/>
              </a:rPr>
              <a:t>或</a:t>
            </a:r>
            <a:r>
              <a:rPr lang="zh-CN" altLang="en-US"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171D17"/>
                </a:solidFill>
                <a:latin typeface="华文楷体" panose="02010600040101010101" pitchFamily="2" charset="-122"/>
                <a:ea typeface="华文楷体" panose="02010600040101010101" pitchFamily="2" charset="-122"/>
              </a:rPr>
              <a:t>漏写</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wait</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mutex) </a:t>
            </a:r>
            <a:endParaRPr lang="zh-CN" altLang="en-US" sz="3200">
              <a:latin typeface="华文楷体" panose="02010600040101010101" pitchFamily="2" charset="-122"/>
              <a:ea typeface="华文楷体" panose="02010600040101010101" pitchFamily="2" charset="-122"/>
            </a:endParaRPr>
          </a:p>
          <a:p>
            <a:pPr>
              <a:lnSpc>
                <a:spcPct val="120000"/>
              </a:lnSpc>
            </a:pPr>
            <a:r>
              <a:rPr lang="zh-CN" altLang="en-US" sz="3200" b="1">
                <a:solidFill>
                  <a:srgbClr val="D60093"/>
                </a:solidFill>
                <a:latin typeface="华文楷体" panose="02010600040101010101" pitchFamily="2" charset="-122"/>
                <a:ea typeface="华文楷体" panose="02010600040101010101" pitchFamily="2" charset="-122"/>
              </a:rPr>
              <a:t>　  </a:t>
            </a:r>
            <a:r>
              <a:rPr lang="en-US" altLang="zh-CN" sz="3200" b="1">
                <a:solidFill>
                  <a:srgbClr val="D60093"/>
                </a:solidFill>
                <a:latin typeface="华文楷体" panose="02010600040101010101" pitchFamily="2" charset="-122"/>
                <a:ea typeface="华文楷体" panose="02010600040101010101" pitchFamily="2" charset="-122"/>
              </a:rPr>
              <a:t>critical section</a:t>
            </a:r>
          </a:p>
          <a:p>
            <a:pPr>
              <a:lnSpc>
                <a:spcPct val="120000"/>
              </a:lnSpc>
            </a:pPr>
            <a:r>
              <a:rPr lang="en-US" altLang="zh-CN" sz="3200" b="1">
                <a:solidFill>
                  <a:srgbClr val="D60093"/>
                </a:solidFill>
                <a:latin typeface="华文楷体" panose="02010600040101010101" pitchFamily="2" charset="-122"/>
                <a:ea typeface="华文楷体" panose="02010600040101010101" pitchFamily="2" charset="-122"/>
              </a:rPr>
              <a:t>  signal( mutex );</a:t>
            </a:r>
          </a:p>
          <a:p>
            <a:pPr hangingPunct="1">
              <a:lnSpc>
                <a:spcPct val="120000"/>
              </a:lnSpc>
            </a:pPr>
            <a:r>
              <a:rPr lang="en-US" altLang="zh-CN" sz="3200" b="1">
                <a:solidFill>
                  <a:srgbClr val="3333FF"/>
                </a:solidFill>
                <a:latin typeface="华文楷体" panose="02010600040101010101" pitchFamily="2" charset="-122"/>
                <a:ea typeface="华文楷体" panose="02010600040101010101" pitchFamily="2" charset="-122"/>
              </a:rPr>
              <a:t>    </a:t>
            </a:r>
          </a:p>
        </p:txBody>
      </p:sp>
      <p:sp>
        <p:nvSpPr>
          <p:cNvPr id="119811" name="Rectangle 4">
            <a:extLst>
              <a:ext uri="{FF2B5EF4-FFF2-40B4-BE49-F238E27FC236}">
                <a16:creationId xmlns:a16="http://schemas.microsoft.com/office/drawing/2014/main" id="{7D0C8A83-B74A-3443-BE24-3BBB8F6E73C4}"/>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19812" name="灯片编号占位符 3">
            <a:extLst>
              <a:ext uri="{FF2B5EF4-FFF2-40B4-BE49-F238E27FC236}">
                <a16:creationId xmlns:a16="http://schemas.microsoft.com/office/drawing/2014/main" id="{6D83359F-BD1F-C848-BDB5-3928AA7E933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831B9D3-5CEC-5E4B-8F2A-2BB277221159}" type="slidenum">
              <a:rPr lang="zh-CN" altLang="en-US" sz="1800"/>
              <a:pPr/>
              <a:t>117</a:t>
            </a:fld>
            <a:endParaRPr lang="en-US" altLang="zh-CN" sz="1800"/>
          </a:p>
        </p:txBody>
      </p:sp>
    </p:spTree>
    <p:extLst>
      <p:ext uri="{BB962C8B-B14F-4D97-AF65-F5344CB8AC3E}">
        <p14:creationId xmlns:p14="http://schemas.microsoft.com/office/powerpoint/2010/main" val="5644176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4724">
                                            <p:txEl>
                                              <p:pRg st="0" end="0"/>
                                            </p:txEl>
                                          </p:spTgt>
                                        </p:tgtEl>
                                        <p:attrNameLst>
                                          <p:attrName>style.visibility</p:attrName>
                                        </p:attrNameLst>
                                      </p:cBhvr>
                                      <p:to>
                                        <p:strVal val="visible"/>
                                      </p:to>
                                    </p:set>
                                    <p:animEffect transition="in" filter="barn(outVertical)">
                                      <p:cBhvr>
                                        <p:cTn id="7" dur="500"/>
                                        <p:tgtEl>
                                          <p:spTgt spid="4147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4724">
                                            <p:txEl>
                                              <p:pRg st="1" end="1"/>
                                            </p:txEl>
                                          </p:spTgt>
                                        </p:tgtEl>
                                        <p:attrNameLst>
                                          <p:attrName>style.visibility</p:attrName>
                                        </p:attrNameLst>
                                      </p:cBhvr>
                                      <p:to>
                                        <p:strVal val="visible"/>
                                      </p:to>
                                    </p:set>
                                    <p:animEffect transition="in" filter="barn(outVertical)">
                                      <p:cBhvr>
                                        <p:cTn id="12" dur="500"/>
                                        <p:tgtEl>
                                          <p:spTgt spid="414724">
                                            <p:txEl>
                                              <p:pRg st="1" end="1"/>
                                            </p:txEl>
                                          </p:spTgt>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414724">
                                            <p:txEl>
                                              <p:pRg st="2" end="2"/>
                                            </p:txEl>
                                          </p:spTgt>
                                        </p:tgtEl>
                                        <p:attrNameLst>
                                          <p:attrName>style.visibility</p:attrName>
                                        </p:attrNameLst>
                                      </p:cBhvr>
                                      <p:to>
                                        <p:strVal val="visible"/>
                                      </p:to>
                                    </p:set>
                                    <p:animEffect transition="in" filter="barn(outVertical)">
                                      <p:cBhvr>
                                        <p:cTn id="15" dur="500"/>
                                        <p:tgtEl>
                                          <p:spTgt spid="414724">
                                            <p:txEl>
                                              <p:pRg st="2" end="2"/>
                                            </p:txEl>
                                          </p:spTgt>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414724">
                                            <p:txEl>
                                              <p:pRg st="3" end="3"/>
                                            </p:txEl>
                                          </p:spTgt>
                                        </p:tgtEl>
                                        <p:attrNameLst>
                                          <p:attrName>style.visibility</p:attrName>
                                        </p:attrNameLst>
                                      </p:cBhvr>
                                      <p:to>
                                        <p:strVal val="visible"/>
                                      </p:to>
                                    </p:set>
                                    <p:animEffect transition="in" filter="barn(outVertical)">
                                      <p:cBhvr>
                                        <p:cTn id="18" dur="500"/>
                                        <p:tgtEl>
                                          <p:spTgt spid="414724">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414724">
                                            <p:txEl>
                                              <p:pRg st="5" end="5"/>
                                            </p:txEl>
                                          </p:spTgt>
                                        </p:tgtEl>
                                        <p:attrNameLst>
                                          <p:attrName>style.visibility</p:attrName>
                                        </p:attrNameLst>
                                      </p:cBhvr>
                                      <p:to>
                                        <p:strVal val="visible"/>
                                      </p:to>
                                    </p:set>
                                    <p:animEffect transition="in" filter="barn(outVertical)">
                                      <p:cBhvr>
                                        <p:cTn id="23" dur="500"/>
                                        <p:tgtEl>
                                          <p:spTgt spid="414724">
                                            <p:txEl>
                                              <p:pRg st="5" end="5"/>
                                            </p:txEl>
                                          </p:spTgt>
                                        </p:tgtEl>
                                      </p:cBhvr>
                                    </p:animEffect>
                                  </p:childTnLst>
                                </p:cTn>
                              </p:par>
                              <p:par>
                                <p:cTn id="24" presetID="16" presetClass="entr" presetSubtype="37" fill="hold" grpId="0" nodeType="withEffect">
                                  <p:stCondLst>
                                    <p:cond delay="0"/>
                                  </p:stCondLst>
                                  <p:childTnLst>
                                    <p:set>
                                      <p:cBhvr>
                                        <p:cTn id="25" dur="1" fill="hold">
                                          <p:stCondLst>
                                            <p:cond delay="0"/>
                                          </p:stCondLst>
                                        </p:cTn>
                                        <p:tgtEl>
                                          <p:spTgt spid="414724">
                                            <p:txEl>
                                              <p:pRg st="6" end="6"/>
                                            </p:txEl>
                                          </p:spTgt>
                                        </p:tgtEl>
                                        <p:attrNameLst>
                                          <p:attrName>style.visibility</p:attrName>
                                        </p:attrNameLst>
                                      </p:cBhvr>
                                      <p:to>
                                        <p:strVal val="visible"/>
                                      </p:to>
                                    </p:set>
                                    <p:animEffect transition="in" filter="barn(outVertical)">
                                      <p:cBhvr>
                                        <p:cTn id="26" dur="500"/>
                                        <p:tgtEl>
                                          <p:spTgt spid="414724">
                                            <p:txEl>
                                              <p:pRg st="6" end="6"/>
                                            </p:txEl>
                                          </p:spTgt>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414724">
                                            <p:txEl>
                                              <p:pRg st="7" end="7"/>
                                            </p:txEl>
                                          </p:spTgt>
                                        </p:tgtEl>
                                        <p:attrNameLst>
                                          <p:attrName>style.visibility</p:attrName>
                                        </p:attrNameLst>
                                      </p:cBhvr>
                                      <p:to>
                                        <p:strVal val="visible"/>
                                      </p:to>
                                    </p:set>
                                    <p:animEffect transition="in" filter="barn(outVertical)">
                                      <p:cBhvr>
                                        <p:cTn id="29" dur="500"/>
                                        <p:tgtEl>
                                          <p:spTgt spid="414724">
                                            <p:txEl>
                                              <p:pRg st="7" end="7"/>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414724">
                                            <p:txEl>
                                              <p:pRg st="8" end="8"/>
                                            </p:txEl>
                                          </p:spTgt>
                                        </p:tgtEl>
                                        <p:attrNameLst>
                                          <p:attrName>style.visibility</p:attrName>
                                        </p:attrNameLst>
                                      </p:cBhvr>
                                      <p:to>
                                        <p:strVal val="visible"/>
                                      </p:to>
                                    </p:set>
                                    <p:animEffect transition="in" filter="barn(outVertical)">
                                      <p:cBhvr>
                                        <p:cTn id="34" dur="500"/>
                                        <p:tgtEl>
                                          <p:spTgt spid="4147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4" grpId="0" build="p"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8" name="Text Box 4">
            <a:extLst>
              <a:ext uri="{FF2B5EF4-FFF2-40B4-BE49-F238E27FC236}">
                <a16:creationId xmlns:a16="http://schemas.microsoft.com/office/drawing/2014/main" id="{99DA6B25-6EEB-CD4B-BE4A-617642D1B28E}"/>
              </a:ext>
            </a:extLst>
          </p:cNvPr>
          <p:cNvSpPr txBox="1">
            <a:spLocks noChangeArrowheads="1"/>
          </p:cNvSpPr>
          <p:nvPr/>
        </p:nvSpPr>
        <p:spPr bwMode="auto">
          <a:xfrm>
            <a:off x="762000" y="571500"/>
            <a:ext cx="8077200"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pPr>
            <a:r>
              <a:rPr lang="zh-CN" altLang="en-US" sz="3600" b="1">
                <a:solidFill>
                  <a:srgbClr val="3333FF"/>
                </a:solidFill>
                <a:latin typeface="华文楷体" panose="02010600040101010101" pitchFamily="2" charset="-122"/>
                <a:ea typeface="华文楷体" panose="02010600040101010101" pitchFamily="2" charset="-122"/>
              </a:rPr>
              <a:t>　　把所有进程对某一种临界资源的同步操作都集中起来，构成一个所谓的秘书进程。凡要访问该临界资源的进程，都要先报告秘书，由秘书来实现诸进程的同步。</a:t>
            </a:r>
          </a:p>
          <a:p>
            <a:pPr hangingPunct="1">
              <a:lnSpc>
                <a:spcPct val="120000"/>
              </a:lnSpc>
            </a:pPr>
            <a:r>
              <a:rPr lang="zh-CN" altLang="en-US" sz="3600" b="1">
                <a:solidFill>
                  <a:schemeClr val="tx1"/>
                </a:solidFill>
                <a:latin typeface="华文楷体" panose="02010600040101010101" pitchFamily="2" charset="-122"/>
                <a:ea typeface="华文楷体" panose="02010600040101010101" pitchFamily="2" charset="-122"/>
              </a:rPr>
              <a:t>　　后来进一步把秘书的思想发展成为</a:t>
            </a:r>
            <a:r>
              <a:rPr lang="zh-CN" altLang="en-US" sz="3600" b="1">
                <a:solidFill>
                  <a:srgbClr val="FF3300"/>
                </a:solidFill>
                <a:latin typeface="华文楷体" panose="02010600040101010101" pitchFamily="2" charset="-122"/>
                <a:ea typeface="华文楷体" panose="02010600040101010101" pitchFamily="2" charset="-122"/>
              </a:rPr>
              <a:t>管程</a:t>
            </a:r>
            <a:r>
              <a:rPr lang="zh-CN" altLang="en-US" sz="3600" b="1">
                <a:solidFill>
                  <a:schemeClr val="tx1"/>
                </a:solidFill>
                <a:latin typeface="华文楷体" panose="02010600040101010101" pitchFamily="2" charset="-122"/>
                <a:ea typeface="华文楷体" panose="02010600040101010101" pitchFamily="2" charset="-122"/>
              </a:rPr>
              <a:t>的概念。</a:t>
            </a:r>
          </a:p>
          <a:p>
            <a:pPr hangingPunct="1">
              <a:lnSpc>
                <a:spcPct val="120000"/>
              </a:lnSpc>
            </a:pPr>
            <a:r>
              <a:rPr lang="zh-CN" altLang="en-US" sz="3600" b="1">
                <a:solidFill>
                  <a:schemeClr val="tx1"/>
                </a:solidFill>
                <a:latin typeface="华文楷体" panose="02010600040101010101" pitchFamily="2" charset="-122"/>
                <a:ea typeface="华文楷体" panose="02010600040101010101" pitchFamily="2" charset="-122"/>
              </a:rPr>
              <a:t>    </a:t>
            </a:r>
            <a:r>
              <a:rPr lang="zh-CN" altLang="en-US" sz="3600" b="1">
                <a:solidFill>
                  <a:srgbClr val="CC3399"/>
                </a:solidFill>
                <a:latin typeface="华文楷体" panose="02010600040101010101" pitchFamily="2" charset="-122"/>
                <a:ea typeface="华文楷体" panose="02010600040101010101" pitchFamily="2" charset="-122"/>
              </a:rPr>
              <a:t>并发进程间的同步操作，分别集中于相应的管程中。</a:t>
            </a:r>
          </a:p>
        </p:txBody>
      </p:sp>
      <p:sp>
        <p:nvSpPr>
          <p:cNvPr id="120835" name="Rectangle 4">
            <a:extLst>
              <a:ext uri="{FF2B5EF4-FFF2-40B4-BE49-F238E27FC236}">
                <a16:creationId xmlns:a16="http://schemas.microsoft.com/office/drawing/2014/main" id="{DF784CAB-E951-E14F-9F04-2F3812553CA1}"/>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0836" name="灯片编号占位符 3">
            <a:extLst>
              <a:ext uri="{FF2B5EF4-FFF2-40B4-BE49-F238E27FC236}">
                <a16:creationId xmlns:a16="http://schemas.microsoft.com/office/drawing/2014/main" id="{B4884B39-0E1D-054F-92CA-56FB4131C32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3D35844-F65C-CA4D-A6C8-DB31E5F77DF2}" type="slidenum">
              <a:rPr lang="zh-CN" altLang="en-US" sz="1800"/>
              <a:pPr/>
              <a:t>118</a:t>
            </a:fld>
            <a:endParaRPr lang="en-US" altLang="zh-CN" sz="1800"/>
          </a:p>
        </p:txBody>
      </p:sp>
    </p:spTree>
    <p:extLst>
      <p:ext uri="{BB962C8B-B14F-4D97-AF65-F5344CB8AC3E}">
        <p14:creationId xmlns:p14="http://schemas.microsoft.com/office/powerpoint/2010/main" val="11157043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5748">
                                            <p:txEl>
                                              <p:pRg st="0" end="0"/>
                                            </p:txEl>
                                          </p:spTgt>
                                        </p:tgtEl>
                                        <p:attrNameLst>
                                          <p:attrName>style.visibility</p:attrName>
                                        </p:attrNameLst>
                                      </p:cBhvr>
                                      <p:to>
                                        <p:strVal val="visible"/>
                                      </p:to>
                                    </p:set>
                                    <p:animEffect transition="in" filter="barn(outVertical)">
                                      <p:cBhvr>
                                        <p:cTn id="7" dur="500"/>
                                        <p:tgtEl>
                                          <p:spTgt spid="4157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5748">
                                            <p:txEl>
                                              <p:pRg st="1" end="1"/>
                                            </p:txEl>
                                          </p:spTgt>
                                        </p:tgtEl>
                                        <p:attrNameLst>
                                          <p:attrName>style.visibility</p:attrName>
                                        </p:attrNameLst>
                                      </p:cBhvr>
                                      <p:to>
                                        <p:strVal val="visible"/>
                                      </p:to>
                                    </p:set>
                                    <p:animEffect transition="in" filter="barn(outVertical)">
                                      <p:cBhvr>
                                        <p:cTn id="12" dur="500"/>
                                        <p:tgtEl>
                                          <p:spTgt spid="4157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15748">
                                            <p:txEl>
                                              <p:pRg st="2" end="2"/>
                                            </p:txEl>
                                          </p:spTgt>
                                        </p:tgtEl>
                                        <p:attrNameLst>
                                          <p:attrName>style.visibility</p:attrName>
                                        </p:attrNameLst>
                                      </p:cBhvr>
                                      <p:to>
                                        <p:strVal val="visible"/>
                                      </p:to>
                                    </p:set>
                                    <p:animEffect transition="in" filter="barn(outVertical)">
                                      <p:cBhvr>
                                        <p:cTn id="17" dur="500"/>
                                        <p:tgtEl>
                                          <p:spTgt spid="4157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48"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4">
            <a:extLst>
              <a:ext uri="{FF2B5EF4-FFF2-40B4-BE49-F238E27FC236}">
                <a16:creationId xmlns:a16="http://schemas.microsoft.com/office/drawing/2014/main" id="{97FD3457-39B7-1B47-86FB-3376EAA74EBD}"/>
              </a:ext>
            </a:extLst>
          </p:cNvPr>
          <p:cNvSpPr txBox="1">
            <a:spLocks noChangeArrowheads="1"/>
          </p:cNvSpPr>
          <p:nvPr/>
        </p:nvSpPr>
        <p:spPr bwMode="auto">
          <a:xfrm>
            <a:off x="533400" y="741363"/>
            <a:ext cx="82153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3200" b="1">
                <a:solidFill>
                  <a:srgbClr val="CC3399"/>
                </a:solidFill>
                <a:latin typeface="华文楷体" panose="02010600040101010101" pitchFamily="2" charset="-122"/>
                <a:ea typeface="华文楷体" panose="02010600040101010101" pitchFamily="2" charset="-122"/>
              </a:rPr>
              <a:t>一、管程的定义</a:t>
            </a:r>
            <a:endParaRPr lang="zh-CN" altLang="en-US" sz="3200" b="1">
              <a:solidFill>
                <a:srgbClr val="3333FF"/>
              </a:solidFill>
              <a:latin typeface="华文楷体" panose="02010600040101010101" pitchFamily="2" charset="-122"/>
              <a:ea typeface="华文楷体" panose="02010600040101010101" pitchFamily="2" charset="-122"/>
            </a:endParaRPr>
          </a:p>
          <a:p>
            <a:pPr>
              <a:lnSpc>
                <a:spcPct val="120000"/>
              </a:lnSpc>
            </a:pPr>
            <a:r>
              <a:rPr lang="en-US" altLang="zh-CN" sz="3200" b="1">
                <a:solidFill>
                  <a:srgbClr val="3333FF"/>
                </a:solidFill>
                <a:latin typeface="华文楷体" panose="02010600040101010101" pitchFamily="2" charset="-122"/>
                <a:ea typeface="华文楷体" panose="02010600040101010101" pitchFamily="2" charset="-122"/>
              </a:rPr>
              <a:t>1</a:t>
            </a:r>
            <a:r>
              <a:rPr lang="zh-CN" altLang="en-US" sz="3200" b="1">
                <a:solidFill>
                  <a:srgbClr val="3333FF"/>
                </a:solidFill>
                <a:latin typeface="华文楷体" panose="02010600040101010101" pitchFamily="2" charset="-122"/>
                <a:ea typeface="华文楷体" panose="02010600040101010101" pitchFamily="2" charset="-122"/>
              </a:rPr>
              <a:t>、定义：</a:t>
            </a:r>
            <a:r>
              <a:rPr lang="zh-CN" altLang="en-US" sz="3200" b="1">
                <a:solidFill>
                  <a:schemeClr val="tx1"/>
                </a:solidFill>
                <a:latin typeface="华文楷体" panose="02010600040101010101" pitchFamily="2" charset="-122"/>
                <a:ea typeface="华文楷体" panose="02010600040101010101" pitchFamily="2" charset="-122"/>
              </a:rPr>
              <a:t>一个管程定义了一个数据结构和能为并发进程所执行的一组操作，这组操作能</a:t>
            </a:r>
            <a:r>
              <a:rPr lang="zh-CN" altLang="en-US" sz="3200" b="1" i="1">
                <a:solidFill>
                  <a:srgbClr val="FF0000"/>
                </a:solidFill>
                <a:latin typeface="华文楷体" panose="02010600040101010101" pitchFamily="2" charset="-122"/>
                <a:ea typeface="华文楷体" panose="02010600040101010101" pitchFamily="2" charset="-122"/>
              </a:rPr>
              <a:t>同步进程和改变管程中的数据</a:t>
            </a:r>
            <a:r>
              <a:rPr lang="zh-CN" altLang="en-US" sz="3200" b="1" i="1">
                <a:solidFill>
                  <a:schemeClr val="tx1"/>
                </a:solidFill>
                <a:latin typeface="华文楷体" panose="02010600040101010101" pitchFamily="2" charset="-122"/>
                <a:ea typeface="华文楷体" panose="02010600040101010101" pitchFamily="2" charset="-122"/>
              </a:rPr>
              <a:t>。</a:t>
            </a:r>
          </a:p>
          <a:p>
            <a:pPr>
              <a:lnSpc>
                <a:spcPct val="120000"/>
              </a:lnSpc>
            </a:pPr>
            <a:r>
              <a:rPr lang="zh-CN" altLang="en-US" sz="3200" b="1">
                <a:solidFill>
                  <a:srgbClr val="3333FF"/>
                </a:solidFill>
                <a:latin typeface="华文楷体" panose="02010600040101010101" pitchFamily="2" charset="-122"/>
                <a:ea typeface="华文楷体" panose="02010600040101010101" pitchFamily="2" charset="-122"/>
              </a:rPr>
              <a:t>         </a:t>
            </a:r>
            <a:endParaRPr lang="zh-CN" altLang="en-US" sz="3200">
              <a:solidFill>
                <a:schemeClr val="tx1"/>
              </a:solidFill>
              <a:latin typeface="华文楷体" panose="02010600040101010101" pitchFamily="2" charset="-122"/>
              <a:ea typeface="华文楷体" panose="02010600040101010101" pitchFamily="2" charset="-122"/>
            </a:endParaRPr>
          </a:p>
        </p:txBody>
      </p:sp>
      <p:sp>
        <p:nvSpPr>
          <p:cNvPr id="416773" name="Text Box 5">
            <a:extLst>
              <a:ext uri="{FF2B5EF4-FFF2-40B4-BE49-F238E27FC236}">
                <a16:creationId xmlns:a16="http://schemas.microsoft.com/office/drawing/2014/main" id="{5C64C74F-2952-CE40-9AD4-F17464F93416}"/>
              </a:ext>
            </a:extLst>
          </p:cNvPr>
          <p:cNvSpPr txBox="1">
            <a:spLocks noChangeArrowheads="1"/>
          </p:cNvSpPr>
          <p:nvPr/>
        </p:nvSpPr>
        <p:spPr bwMode="auto">
          <a:xfrm>
            <a:off x="609600" y="3463925"/>
            <a:ext cx="82296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en-US" altLang="zh-CN" sz="3200" b="1">
                <a:solidFill>
                  <a:srgbClr val="3333FF"/>
                </a:solidFill>
                <a:latin typeface="华文楷体" panose="02010600040101010101" pitchFamily="2" charset="-122"/>
                <a:ea typeface="华文楷体" panose="02010600040101010101" pitchFamily="2" charset="-122"/>
              </a:rPr>
              <a:t>2</a:t>
            </a:r>
            <a:r>
              <a:rPr lang="zh-CN" altLang="en-US" sz="3200" b="1">
                <a:solidFill>
                  <a:srgbClr val="3333FF"/>
                </a:solidFill>
                <a:latin typeface="华文楷体" panose="02010600040101010101" pitchFamily="2" charset="-122"/>
                <a:ea typeface="华文楷体" panose="02010600040101010101" pitchFamily="2" charset="-122"/>
              </a:rPr>
              <a:t>、管程的组成</a:t>
            </a: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）局部于管程的共享变量说明；</a:t>
            </a: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）对该数据结构进行操作的一组过程；</a:t>
            </a: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）对局部于管程的数据设置初始值的语句</a:t>
            </a:r>
            <a:endParaRPr lang="en-US" altLang="zh-CN" sz="3200" b="1">
              <a:solidFill>
                <a:schemeClr val="tx1"/>
              </a:solidFill>
              <a:latin typeface="华文楷体" panose="02010600040101010101" pitchFamily="2" charset="-122"/>
              <a:ea typeface="华文楷体" panose="02010600040101010101" pitchFamily="2" charset="-122"/>
            </a:endParaRP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a:t>
            </a:r>
            <a:r>
              <a:rPr lang="en-US" altLang="zh-CN" sz="3200" b="1">
                <a:solidFill>
                  <a:schemeClr val="tx1"/>
                </a:solidFill>
                <a:latin typeface="华文楷体" panose="02010600040101010101" pitchFamily="2" charset="-122"/>
                <a:ea typeface="华文楷体" panose="02010600040101010101" pitchFamily="2" charset="-122"/>
              </a:rPr>
              <a:t>4</a:t>
            </a:r>
            <a:r>
              <a:rPr lang="zh-CN" altLang="en-US" sz="3200" b="1">
                <a:solidFill>
                  <a:schemeClr val="tx1"/>
                </a:solidFill>
                <a:latin typeface="华文楷体" panose="02010600040101010101" pitchFamily="2" charset="-122"/>
                <a:ea typeface="华文楷体" panose="02010600040101010101" pitchFamily="2" charset="-122"/>
              </a:rPr>
              <a:t>）管程的名字。</a:t>
            </a:r>
            <a:endParaRPr lang="zh-CN" altLang="en-US" sz="3200">
              <a:latin typeface="华文楷体" panose="02010600040101010101" pitchFamily="2" charset="-122"/>
              <a:ea typeface="华文楷体" panose="02010600040101010101" pitchFamily="2" charset="-122"/>
            </a:endParaRPr>
          </a:p>
        </p:txBody>
      </p:sp>
      <p:sp>
        <p:nvSpPr>
          <p:cNvPr id="121860" name="Rectangle 4">
            <a:extLst>
              <a:ext uri="{FF2B5EF4-FFF2-40B4-BE49-F238E27FC236}">
                <a16:creationId xmlns:a16="http://schemas.microsoft.com/office/drawing/2014/main" id="{03624D8E-98E9-F143-B659-4B0555BEB956}"/>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1861" name="灯片编号占位符 3">
            <a:extLst>
              <a:ext uri="{FF2B5EF4-FFF2-40B4-BE49-F238E27FC236}">
                <a16:creationId xmlns:a16="http://schemas.microsoft.com/office/drawing/2014/main" id="{AB6A1EC9-0524-3A47-A01F-BFE30B6FEA6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B45C662-24E8-784F-B3A5-FB2954B009A2}" type="slidenum">
              <a:rPr lang="zh-CN" altLang="en-US" sz="1800"/>
              <a:pPr/>
              <a:t>119</a:t>
            </a:fld>
            <a:endParaRPr lang="en-US" altLang="zh-CN" sz="1800"/>
          </a:p>
        </p:txBody>
      </p:sp>
    </p:spTree>
    <p:extLst>
      <p:ext uri="{BB962C8B-B14F-4D97-AF65-F5344CB8AC3E}">
        <p14:creationId xmlns:p14="http://schemas.microsoft.com/office/powerpoint/2010/main" val="378570793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02">
                                            <p:txEl>
                                              <p:pRg st="0" end="0"/>
                                            </p:txEl>
                                          </p:spTgt>
                                        </p:tgtEl>
                                        <p:attrNameLst>
                                          <p:attrName>style.visibility</p:attrName>
                                        </p:attrNameLst>
                                      </p:cBhvr>
                                      <p:to>
                                        <p:strVal val="visible"/>
                                      </p:to>
                                    </p:set>
                                    <p:animEffect transition="in" filter="blinds(horizontal)">
                                      <p:cBhvr>
                                        <p:cTn id="7" dur="500"/>
                                        <p:tgtEl>
                                          <p:spTgt spid="1024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2402">
                                            <p:txEl>
                                              <p:pRg st="1" end="1"/>
                                            </p:txEl>
                                          </p:spTgt>
                                        </p:tgtEl>
                                        <p:attrNameLst>
                                          <p:attrName>style.visibility</p:attrName>
                                        </p:attrNameLst>
                                      </p:cBhvr>
                                      <p:to>
                                        <p:strVal val="visible"/>
                                      </p:to>
                                    </p:set>
                                    <p:animEffect transition="in" filter="blinds(horizontal)">
                                      <p:cBhvr>
                                        <p:cTn id="12" dur="500"/>
                                        <p:tgtEl>
                                          <p:spTgt spid="10240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2402">
                                            <p:txEl>
                                              <p:pRg st="2" end="2"/>
                                            </p:txEl>
                                          </p:spTgt>
                                        </p:tgtEl>
                                        <p:attrNameLst>
                                          <p:attrName>style.visibility</p:attrName>
                                        </p:attrNameLst>
                                      </p:cBhvr>
                                      <p:to>
                                        <p:strVal val="visible"/>
                                      </p:to>
                                    </p:set>
                                    <p:animEffect transition="in" filter="blinds(horizontal)">
                                      <p:cBhvr>
                                        <p:cTn id="17" dur="500"/>
                                        <p:tgtEl>
                                          <p:spTgt spid="10240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5" presetClass="entr" presetSubtype="0" fill="hold" grpId="0" nodeType="clickEffect">
                                  <p:stCondLst>
                                    <p:cond delay="0"/>
                                  </p:stCondLst>
                                  <p:childTnLst>
                                    <p:set>
                                      <p:cBhvr>
                                        <p:cTn id="21" dur="1" fill="hold">
                                          <p:stCondLst>
                                            <p:cond delay="0"/>
                                          </p:stCondLst>
                                        </p:cTn>
                                        <p:tgtEl>
                                          <p:spTgt spid="416773">
                                            <p:txEl>
                                              <p:pRg st="0" end="0"/>
                                            </p:txEl>
                                          </p:spTgt>
                                        </p:tgtEl>
                                        <p:attrNameLst>
                                          <p:attrName>style.visibility</p:attrName>
                                        </p:attrNameLst>
                                      </p:cBhvr>
                                      <p:to>
                                        <p:strVal val="visible"/>
                                      </p:to>
                                    </p:set>
                                    <p:anim calcmode="lin" valueType="num">
                                      <p:cBhvr>
                                        <p:cTn id="22" dur="1000" fill="hold"/>
                                        <p:tgtEl>
                                          <p:spTgt spid="416773">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416773">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416773">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416773">
                                            <p:txEl>
                                              <p:pRg st="1" end="1"/>
                                            </p:txEl>
                                          </p:spTgt>
                                        </p:tgtEl>
                                        <p:attrNameLst>
                                          <p:attrName>style.visibility</p:attrName>
                                        </p:attrNameLst>
                                      </p:cBhvr>
                                      <p:to>
                                        <p:strVal val="visible"/>
                                      </p:to>
                                    </p:set>
                                    <p:anim calcmode="lin" valueType="num">
                                      <p:cBhvr>
                                        <p:cTn id="29" dur="1000" fill="hold"/>
                                        <p:tgtEl>
                                          <p:spTgt spid="416773">
                                            <p:txEl>
                                              <p:pRg st="1" end="1"/>
                                            </p:txEl>
                                          </p:spTgt>
                                        </p:tgtEl>
                                        <p:attrNameLst>
                                          <p:attrName>ppt_w</p:attrName>
                                        </p:attrNameLst>
                                      </p:cBhvr>
                                      <p:tavLst>
                                        <p:tav tm="0">
                                          <p:val>
                                            <p:strVal val="#ppt_w*0.70"/>
                                          </p:val>
                                        </p:tav>
                                        <p:tav tm="100000">
                                          <p:val>
                                            <p:strVal val="#ppt_w"/>
                                          </p:val>
                                        </p:tav>
                                      </p:tavLst>
                                    </p:anim>
                                    <p:anim calcmode="lin" valueType="num">
                                      <p:cBhvr>
                                        <p:cTn id="30" dur="1000" fill="hold"/>
                                        <p:tgtEl>
                                          <p:spTgt spid="416773">
                                            <p:txEl>
                                              <p:pRg st="1" end="1"/>
                                            </p:txEl>
                                          </p:spTgt>
                                        </p:tgtEl>
                                        <p:attrNameLst>
                                          <p:attrName>ppt_h</p:attrName>
                                        </p:attrNameLst>
                                      </p:cBhvr>
                                      <p:tavLst>
                                        <p:tav tm="0">
                                          <p:val>
                                            <p:strVal val="#ppt_h"/>
                                          </p:val>
                                        </p:tav>
                                        <p:tav tm="100000">
                                          <p:val>
                                            <p:strVal val="#ppt_h"/>
                                          </p:val>
                                        </p:tav>
                                      </p:tavLst>
                                    </p:anim>
                                    <p:animEffect transition="in" filter="fade">
                                      <p:cBhvr>
                                        <p:cTn id="31" dur="1000"/>
                                        <p:tgtEl>
                                          <p:spTgt spid="416773">
                                            <p:txEl>
                                              <p:pRg st="1" end="1"/>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416773">
                                            <p:txEl>
                                              <p:pRg st="2" end="2"/>
                                            </p:txEl>
                                          </p:spTgt>
                                        </p:tgtEl>
                                        <p:attrNameLst>
                                          <p:attrName>style.visibility</p:attrName>
                                        </p:attrNameLst>
                                      </p:cBhvr>
                                      <p:to>
                                        <p:strVal val="visible"/>
                                      </p:to>
                                    </p:set>
                                    <p:anim calcmode="lin" valueType="num">
                                      <p:cBhvr>
                                        <p:cTn id="36" dur="1000" fill="hold"/>
                                        <p:tgtEl>
                                          <p:spTgt spid="416773">
                                            <p:txEl>
                                              <p:pRg st="2" end="2"/>
                                            </p:txEl>
                                          </p:spTgt>
                                        </p:tgtEl>
                                        <p:attrNameLst>
                                          <p:attrName>ppt_w</p:attrName>
                                        </p:attrNameLst>
                                      </p:cBhvr>
                                      <p:tavLst>
                                        <p:tav tm="0">
                                          <p:val>
                                            <p:strVal val="#ppt_w*0.70"/>
                                          </p:val>
                                        </p:tav>
                                        <p:tav tm="100000">
                                          <p:val>
                                            <p:strVal val="#ppt_w"/>
                                          </p:val>
                                        </p:tav>
                                      </p:tavLst>
                                    </p:anim>
                                    <p:anim calcmode="lin" valueType="num">
                                      <p:cBhvr>
                                        <p:cTn id="37" dur="1000" fill="hold"/>
                                        <p:tgtEl>
                                          <p:spTgt spid="416773">
                                            <p:txEl>
                                              <p:pRg st="2" end="2"/>
                                            </p:txEl>
                                          </p:spTgt>
                                        </p:tgtEl>
                                        <p:attrNameLst>
                                          <p:attrName>ppt_h</p:attrName>
                                        </p:attrNameLst>
                                      </p:cBhvr>
                                      <p:tavLst>
                                        <p:tav tm="0">
                                          <p:val>
                                            <p:strVal val="#ppt_h"/>
                                          </p:val>
                                        </p:tav>
                                        <p:tav tm="100000">
                                          <p:val>
                                            <p:strVal val="#ppt_h"/>
                                          </p:val>
                                        </p:tav>
                                      </p:tavLst>
                                    </p:anim>
                                    <p:animEffect transition="in" filter="fade">
                                      <p:cBhvr>
                                        <p:cTn id="38" dur="1000"/>
                                        <p:tgtEl>
                                          <p:spTgt spid="416773">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5" presetClass="entr" presetSubtype="0" fill="hold" grpId="0" nodeType="clickEffect">
                                  <p:stCondLst>
                                    <p:cond delay="0"/>
                                  </p:stCondLst>
                                  <p:childTnLst>
                                    <p:set>
                                      <p:cBhvr>
                                        <p:cTn id="42" dur="1" fill="hold">
                                          <p:stCondLst>
                                            <p:cond delay="0"/>
                                          </p:stCondLst>
                                        </p:cTn>
                                        <p:tgtEl>
                                          <p:spTgt spid="416773">
                                            <p:txEl>
                                              <p:pRg st="3" end="3"/>
                                            </p:txEl>
                                          </p:spTgt>
                                        </p:tgtEl>
                                        <p:attrNameLst>
                                          <p:attrName>style.visibility</p:attrName>
                                        </p:attrNameLst>
                                      </p:cBhvr>
                                      <p:to>
                                        <p:strVal val="visible"/>
                                      </p:to>
                                    </p:set>
                                    <p:anim calcmode="lin" valueType="num">
                                      <p:cBhvr>
                                        <p:cTn id="43" dur="1000" fill="hold"/>
                                        <p:tgtEl>
                                          <p:spTgt spid="416773">
                                            <p:txEl>
                                              <p:pRg st="3" end="3"/>
                                            </p:txEl>
                                          </p:spTgt>
                                        </p:tgtEl>
                                        <p:attrNameLst>
                                          <p:attrName>ppt_w</p:attrName>
                                        </p:attrNameLst>
                                      </p:cBhvr>
                                      <p:tavLst>
                                        <p:tav tm="0">
                                          <p:val>
                                            <p:strVal val="#ppt_w*0.70"/>
                                          </p:val>
                                        </p:tav>
                                        <p:tav tm="100000">
                                          <p:val>
                                            <p:strVal val="#ppt_w"/>
                                          </p:val>
                                        </p:tav>
                                      </p:tavLst>
                                    </p:anim>
                                    <p:anim calcmode="lin" valueType="num">
                                      <p:cBhvr>
                                        <p:cTn id="44" dur="1000" fill="hold"/>
                                        <p:tgtEl>
                                          <p:spTgt spid="416773">
                                            <p:txEl>
                                              <p:pRg st="3" end="3"/>
                                            </p:txEl>
                                          </p:spTgt>
                                        </p:tgtEl>
                                        <p:attrNameLst>
                                          <p:attrName>ppt_h</p:attrName>
                                        </p:attrNameLst>
                                      </p:cBhvr>
                                      <p:tavLst>
                                        <p:tav tm="0">
                                          <p:val>
                                            <p:strVal val="#ppt_h"/>
                                          </p:val>
                                        </p:tav>
                                        <p:tav tm="100000">
                                          <p:val>
                                            <p:strVal val="#ppt_h"/>
                                          </p:val>
                                        </p:tav>
                                      </p:tavLst>
                                    </p:anim>
                                    <p:animEffect transition="in" filter="fade">
                                      <p:cBhvr>
                                        <p:cTn id="45" dur="1000"/>
                                        <p:tgtEl>
                                          <p:spTgt spid="416773">
                                            <p:txEl>
                                              <p:pRg st="3" end="3"/>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55" presetClass="entr" presetSubtype="0" fill="hold" grpId="0" nodeType="clickEffect">
                                  <p:stCondLst>
                                    <p:cond delay="0"/>
                                  </p:stCondLst>
                                  <p:childTnLst>
                                    <p:set>
                                      <p:cBhvr>
                                        <p:cTn id="49" dur="1" fill="hold">
                                          <p:stCondLst>
                                            <p:cond delay="0"/>
                                          </p:stCondLst>
                                        </p:cTn>
                                        <p:tgtEl>
                                          <p:spTgt spid="416773">
                                            <p:txEl>
                                              <p:pRg st="4" end="4"/>
                                            </p:txEl>
                                          </p:spTgt>
                                        </p:tgtEl>
                                        <p:attrNameLst>
                                          <p:attrName>style.visibility</p:attrName>
                                        </p:attrNameLst>
                                      </p:cBhvr>
                                      <p:to>
                                        <p:strVal val="visible"/>
                                      </p:to>
                                    </p:set>
                                    <p:anim calcmode="lin" valueType="num">
                                      <p:cBhvr>
                                        <p:cTn id="50" dur="1000" fill="hold"/>
                                        <p:tgtEl>
                                          <p:spTgt spid="416773">
                                            <p:txEl>
                                              <p:pRg st="4" end="4"/>
                                            </p:txEl>
                                          </p:spTgt>
                                        </p:tgtEl>
                                        <p:attrNameLst>
                                          <p:attrName>ppt_w</p:attrName>
                                        </p:attrNameLst>
                                      </p:cBhvr>
                                      <p:tavLst>
                                        <p:tav tm="0">
                                          <p:val>
                                            <p:strVal val="#ppt_w*0.70"/>
                                          </p:val>
                                        </p:tav>
                                        <p:tav tm="100000">
                                          <p:val>
                                            <p:strVal val="#ppt_w"/>
                                          </p:val>
                                        </p:tav>
                                      </p:tavLst>
                                    </p:anim>
                                    <p:anim calcmode="lin" valueType="num">
                                      <p:cBhvr>
                                        <p:cTn id="51" dur="1000" fill="hold"/>
                                        <p:tgtEl>
                                          <p:spTgt spid="416773">
                                            <p:txEl>
                                              <p:pRg st="4" end="4"/>
                                            </p:txEl>
                                          </p:spTgt>
                                        </p:tgtEl>
                                        <p:attrNameLst>
                                          <p:attrName>ppt_h</p:attrName>
                                        </p:attrNameLst>
                                      </p:cBhvr>
                                      <p:tavLst>
                                        <p:tav tm="0">
                                          <p:val>
                                            <p:strVal val="#ppt_h"/>
                                          </p:val>
                                        </p:tav>
                                        <p:tav tm="100000">
                                          <p:val>
                                            <p:strVal val="#ppt_h"/>
                                          </p:val>
                                        </p:tav>
                                      </p:tavLst>
                                    </p:anim>
                                    <p:animEffect transition="in" filter="fade">
                                      <p:cBhvr>
                                        <p:cTn id="52" dur="1000"/>
                                        <p:tgtEl>
                                          <p:spTgt spid="4167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build="p"/>
      <p:bldP spid="416773"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A1E50CD2-8BBF-0340-B1B2-5254ECE4733C}"/>
              </a:ext>
            </a:extLst>
          </p:cNvPr>
          <p:cNvSpPr>
            <a:spLocks noChangeArrowheads="1"/>
          </p:cNvSpPr>
          <p:nvPr/>
        </p:nvSpPr>
        <p:spPr bwMode="auto">
          <a:xfrm>
            <a:off x="533400" y="685800"/>
            <a:ext cx="8382000" cy="5943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5000"/>
              </a:lnSpc>
            </a:pPr>
            <a:r>
              <a:rPr lang="en-US" altLang="zh-CN" sz="3600" b="1">
                <a:solidFill>
                  <a:srgbClr val="0000FF"/>
                </a:solidFill>
                <a:ea typeface="楷体_GB2312" pitchFamily="49" charset="-122"/>
              </a:rPr>
              <a:t>2</a:t>
            </a:r>
            <a:r>
              <a:rPr lang="zh-CN" altLang="en-US" sz="3600" b="1">
                <a:solidFill>
                  <a:srgbClr val="0000FF"/>
                </a:solidFill>
                <a:ea typeface="楷体_GB2312" pitchFamily="49" charset="-122"/>
              </a:rPr>
              <a:t>、进程的定义</a:t>
            </a:r>
          </a:p>
          <a:p>
            <a:pPr eaLnBrk="1" hangingPunct="1">
              <a:lnSpc>
                <a:spcPts val="5000"/>
              </a:lnSpc>
            </a:pPr>
            <a:r>
              <a:rPr lang="zh-CN" altLang="en-US" sz="3600">
                <a:solidFill>
                  <a:schemeClr val="accent2"/>
                </a:solidFill>
              </a:rPr>
              <a:t>　　</a:t>
            </a:r>
            <a:r>
              <a:rPr lang="zh-CN" altLang="en-US" sz="3600" b="1">
                <a:solidFill>
                  <a:srgbClr val="171D17"/>
                </a:solidFill>
                <a:ea typeface="楷体_GB2312" pitchFamily="49" charset="-122"/>
              </a:rPr>
              <a:t>进程是进程实体的运行过程，是系统进行资源分配和调度的一个独立单位。</a:t>
            </a:r>
          </a:p>
          <a:p>
            <a:pPr>
              <a:lnSpc>
                <a:spcPts val="5000"/>
              </a:lnSpc>
            </a:pPr>
            <a:r>
              <a:rPr lang="en-US" altLang="zh-CN" sz="3600" b="1">
                <a:solidFill>
                  <a:srgbClr val="0000FF"/>
                </a:solidFill>
                <a:ea typeface="楷体_GB2312" pitchFamily="49" charset="-122"/>
              </a:rPr>
              <a:t>3</a:t>
            </a:r>
            <a:r>
              <a:rPr lang="zh-CN" altLang="en-US" sz="3600" b="1">
                <a:solidFill>
                  <a:srgbClr val="0000FF"/>
                </a:solidFill>
                <a:ea typeface="楷体_GB2312" pitchFamily="49" charset="-122"/>
              </a:rPr>
              <a:t>、进程的基本特征</a:t>
            </a:r>
            <a:endParaRPr lang="zh-CN" altLang="en-US" sz="3600" b="1">
              <a:solidFill>
                <a:srgbClr val="000000"/>
              </a:solidFill>
              <a:ea typeface="楷体_GB2312" pitchFamily="49" charset="-122"/>
            </a:endParaRPr>
          </a:p>
          <a:p>
            <a:pPr>
              <a:lnSpc>
                <a:spcPts val="5000"/>
              </a:lnSpc>
            </a:pPr>
            <a:r>
              <a:rPr lang="zh-CN" altLang="en-US" sz="3600" b="1">
                <a:solidFill>
                  <a:srgbClr val="000000"/>
                </a:solidFill>
                <a:ea typeface="楷体_GB2312" pitchFamily="49" charset="-122"/>
              </a:rPr>
              <a:t>       </a:t>
            </a:r>
            <a:r>
              <a:rPr lang="zh-CN" altLang="en-US" sz="3600" b="1">
                <a:solidFill>
                  <a:srgbClr val="CC3399"/>
                </a:solidFill>
                <a:ea typeface="楷体_GB2312" pitchFamily="49" charset="-122"/>
              </a:rPr>
              <a:t>动态性</a:t>
            </a:r>
          </a:p>
          <a:p>
            <a:pPr>
              <a:lnSpc>
                <a:spcPts val="5000"/>
              </a:lnSpc>
            </a:pPr>
            <a:r>
              <a:rPr lang="zh-CN" altLang="en-US" sz="3600" b="1">
                <a:solidFill>
                  <a:srgbClr val="CC3399"/>
                </a:solidFill>
                <a:ea typeface="楷体_GB2312" pitchFamily="49" charset="-122"/>
              </a:rPr>
              <a:t>       并发性</a:t>
            </a:r>
          </a:p>
          <a:p>
            <a:pPr>
              <a:lnSpc>
                <a:spcPts val="5000"/>
              </a:lnSpc>
            </a:pPr>
            <a:r>
              <a:rPr lang="zh-CN" altLang="en-US" sz="3600" b="1">
                <a:solidFill>
                  <a:srgbClr val="CC3399"/>
                </a:solidFill>
                <a:ea typeface="楷体_GB2312" pitchFamily="49" charset="-122"/>
              </a:rPr>
              <a:t>       独立性</a:t>
            </a:r>
          </a:p>
          <a:p>
            <a:pPr>
              <a:lnSpc>
                <a:spcPts val="5000"/>
              </a:lnSpc>
            </a:pPr>
            <a:r>
              <a:rPr lang="zh-CN" altLang="en-US" sz="3600" b="1">
                <a:solidFill>
                  <a:srgbClr val="CC3399"/>
                </a:solidFill>
                <a:ea typeface="楷体_GB2312" pitchFamily="49" charset="-122"/>
              </a:rPr>
              <a:t>       异步性       </a:t>
            </a:r>
          </a:p>
        </p:txBody>
      </p:sp>
      <p:sp>
        <p:nvSpPr>
          <p:cNvPr id="17411" name="Rectangle 3">
            <a:extLst>
              <a:ext uri="{FF2B5EF4-FFF2-40B4-BE49-F238E27FC236}">
                <a16:creationId xmlns:a16="http://schemas.microsoft.com/office/drawing/2014/main" id="{9A64B9EE-2C82-2541-B04F-264306640660}"/>
              </a:ext>
            </a:extLst>
          </p:cNvPr>
          <p:cNvSpPr>
            <a:spLocks noChangeArrowheads="1"/>
          </p:cNvSpPr>
          <p:nvPr/>
        </p:nvSpPr>
        <p:spPr bwMode="auto">
          <a:xfrm>
            <a:off x="6858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FF3300"/>
                </a:solidFill>
                <a:latin typeface="Arial" panose="020B0604020202020204" pitchFamily="34" charset="0"/>
                <a:ea typeface="幼圆" pitchFamily="49" charset="-122"/>
              </a:rPr>
              <a:t>----</a:t>
            </a:r>
            <a:r>
              <a:rPr lang="zh-CN" altLang="en-US" sz="3200" b="1">
                <a:solidFill>
                  <a:srgbClr val="FF3300"/>
                </a:solidFill>
                <a:latin typeface="Arial" panose="020B0604020202020204" pitchFamily="34" charset="0"/>
                <a:ea typeface="幼圆" pitchFamily="49" charset="-122"/>
              </a:rPr>
              <a:t>进程的特征与定义</a:t>
            </a:r>
          </a:p>
        </p:txBody>
      </p:sp>
    </p:spTree>
    <p:extLst>
      <p:ext uri="{BB962C8B-B14F-4D97-AF65-F5344CB8AC3E}">
        <p14:creationId xmlns:p14="http://schemas.microsoft.com/office/powerpoint/2010/main" val="21998426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9730">
                                            <p:txEl>
                                              <p:pRg st="0" end="0"/>
                                            </p:txEl>
                                          </p:spTgt>
                                        </p:tgtEl>
                                        <p:attrNameLst>
                                          <p:attrName>style.visibility</p:attrName>
                                        </p:attrNameLst>
                                      </p:cBhvr>
                                      <p:to>
                                        <p:strVal val="visible"/>
                                      </p:to>
                                    </p:set>
                                    <p:animEffect transition="in" filter="barn(outVertical)">
                                      <p:cBhvr>
                                        <p:cTn id="7" dur="500"/>
                                        <p:tgtEl>
                                          <p:spTgt spid="3297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9730">
                                            <p:txEl>
                                              <p:pRg st="1" end="1"/>
                                            </p:txEl>
                                          </p:spTgt>
                                        </p:tgtEl>
                                        <p:attrNameLst>
                                          <p:attrName>style.visibility</p:attrName>
                                        </p:attrNameLst>
                                      </p:cBhvr>
                                      <p:to>
                                        <p:strVal val="visible"/>
                                      </p:to>
                                    </p:set>
                                    <p:animEffect transition="in" filter="barn(outVertical)">
                                      <p:cBhvr>
                                        <p:cTn id="12" dur="500"/>
                                        <p:tgtEl>
                                          <p:spTgt spid="3297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9730">
                                            <p:txEl>
                                              <p:pRg st="2" end="2"/>
                                            </p:txEl>
                                          </p:spTgt>
                                        </p:tgtEl>
                                        <p:attrNameLst>
                                          <p:attrName>style.visibility</p:attrName>
                                        </p:attrNameLst>
                                      </p:cBhvr>
                                      <p:to>
                                        <p:strVal val="visible"/>
                                      </p:to>
                                    </p:set>
                                    <p:animEffect transition="in" filter="barn(outVertical)">
                                      <p:cBhvr>
                                        <p:cTn id="17" dur="500"/>
                                        <p:tgtEl>
                                          <p:spTgt spid="3297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9730">
                                            <p:txEl>
                                              <p:pRg st="3" end="3"/>
                                            </p:txEl>
                                          </p:spTgt>
                                        </p:tgtEl>
                                        <p:attrNameLst>
                                          <p:attrName>style.visibility</p:attrName>
                                        </p:attrNameLst>
                                      </p:cBhvr>
                                      <p:to>
                                        <p:strVal val="visible"/>
                                      </p:to>
                                    </p:set>
                                    <p:animEffect transition="in" filter="barn(outVertical)">
                                      <p:cBhvr>
                                        <p:cTn id="22" dur="500"/>
                                        <p:tgtEl>
                                          <p:spTgt spid="3297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29730">
                                            <p:txEl>
                                              <p:pRg st="4" end="4"/>
                                            </p:txEl>
                                          </p:spTgt>
                                        </p:tgtEl>
                                        <p:attrNameLst>
                                          <p:attrName>style.visibility</p:attrName>
                                        </p:attrNameLst>
                                      </p:cBhvr>
                                      <p:to>
                                        <p:strVal val="visible"/>
                                      </p:to>
                                    </p:set>
                                    <p:animEffect transition="in" filter="barn(outVertical)">
                                      <p:cBhvr>
                                        <p:cTn id="27" dur="500"/>
                                        <p:tgtEl>
                                          <p:spTgt spid="3297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29730">
                                            <p:txEl>
                                              <p:pRg st="5" end="5"/>
                                            </p:txEl>
                                          </p:spTgt>
                                        </p:tgtEl>
                                        <p:attrNameLst>
                                          <p:attrName>style.visibility</p:attrName>
                                        </p:attrNameLst>
                                      </p:cBhvr>
                                      <p:to>
                                        <p:strVal val="visible"/>
                                      </p:to>
                                    </p:set>
                                    <p:animEffect transition="in" filter="barn(outVertical)">
                                      <p:cBhvr>
                                        <p:cTn id="32" dur="500"/>
                                        <p:tgtEl>
                                          <p:spTgt spid="3297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29730">
                                            <p:txEl>
                                              <p:pRg st="6" end="6"/>
                                            </p:txEl>
                                          </p:spTgt>
                                        </p:tgtEl>
                                        <p:attrNameLst>
                                          <p:attrName>style.visibility</p:attrName>
                                        </p:attrNameLst>
                                      </p:cBhvr>
                                      <p:to>
                                        <p:strVal val="visible"/>
                                      </p:to>
                                    </p:set>
                                    <p:animEffect transition="in" filter="barn(outVertical)">
                                      <p:cBhvr>
                                        <p:cTn id="37" dur="500"/>
                                        <p:tgtEl>
                                          <p:spTgt spid="32973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0" grpId="0" build="p"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4">
            <a:extLst>
              <a:ext uri="{FF2B5EF4-FFF2-40B4-BE49-F238E27FC236}">
                <a16:creationId xmlns:a16="http://schemas.microsoft.com/office/drawing/2014/main" id="{6AED3218-F5CD-9045-A0F8-D900B2C636E6}"/>
              </a:ext>
            </a:extLst>
          </p:cNvPr>
          <p:cNvSpPr txBox="1">
            <a:spLocks noChangeArrowheads="1"/>
          </p:cNvSpPr>
          <p:nvPr/>
        </p:nvSpPr>
        <p:spPr bwMode="auto">
          <a:xfrm>
            <a:off x="533400" y="5334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rPr>
              <a:t>3</a:t>
            </a:r>
            <a:r>
              <a:rPr lang="zh-CN" altLang="en-US" sz="2800" b="1">
                <a:solidFill>
                  <a:srgbClr val="0000FF"/>
                </a:solidFill>
              </a:rPr>
              <a:t>、管程的结构</a:t>
            </a:r>
            <a:endParaRPr lang="zh-CN" altLang="en-US" sz="2800">
              <a:solidFill>
                <a:srgbClr val="0000FF"/>
              </a:solidFill>
            </a:endParaRPr>
          </a:p>
        </p:txBody>
      </p:sp>
      <p:grpSp>
        <p:nvGrpSpPr>
          <p:cNvPr id="122883" name="Group 5">
            <a:extLst>
              <a:ext uri="{FF2B5EF4-FFF2-40B4-BE49-F238E27FC236}">
                <a16:creationId xmlns:a16="http://schemas.microsoft.com/office/drawing/2014/main" id="{D67EE7CF-308F-4648-954A-96FAB90B77B1}"/>
              </a:ext>
            </a:extLst>
          </p:cNvPr>
          <p:cNvGrpSpPr>
            <a:grpSpLocks/>
          </p:cNvGrpSpPr>
          <p:nvPr/>
        </p:nvGrpSpPr>
        <p:grpSpPr bwMode="auto">
          <a:xfrm>
            <a:off x="4791075" y="533400"/>
            <a:ext cx="3638550" cy="6324600"/>
            <a:chOff x="3687" y="1295"/>
            <a:chExt cx="5542" cy="5510"/>
          </a:xfrm>
        </p:grpSpPr>
        <p:sp>
          <p:nvSpPr>
            <p:cNvPr id="122886" name="Text Box 6">
              <a:extLst>
                <a:ext uri="{FF2B5EF4-FFF2-40B4-BE49-F238E27FC236}">
                  <a16:creationId xmlns:a16="http://schemas.microsoft.com/office/drawing/2014/main" id="{12391E14-698E-7244-8941-13367EB72712}"/>
                </a:ext>
              </a:extLst>
            </p:cNvPr>
            <p:cNvSpPr txBox="1">
              <a:spLocks noChangeArrowheads="1"/>
            </p:cNvSpPr>
            <p:nvPr/>
          </p:nvSpPr>
          <p:spPr bwMode="auto">
            <a:xfrm>
              <a:off x="4115" y="5645"/>
              <a:ext cx="1357"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200">
                  <a:solidFill>
                    <a:schemeClr val="tx1"/>
                  </a:solidFill>
                  <a:latin typeface="Times New Roman" panose="02020603050405020304" pitchFamily="18" charset="0"/>
                </a:rPr>
                <a:t>紧急队列</a:t>
              </a:r>
            </a:p>
          </p:txBody>
        </p:sp>
        <p:grpSp>
          <p:nvGrpSpPr>
            <p:cNvPr id="122887" name="Group 7">
              <a:extLst>
                <a:ext uri="{FF2B5EF4-FFF2-40B4-BE49-F238E27FC236}">
                  <a16:creationId xmlns:a16="http://schemas.microsoft.com/office/drawing/2014/main" id="{D6BB6E20-704E-8340-B394-0C374871C20D}"/>
                </a:ext>
              </a:extLst>
            </p:cNvPr>
            <p:cNvGrpSpPr>
              <a:grpSpLocks/>
            </p:cNvGrpSpPr>
            <p:nvPr/>
          </p:nvGrpSpPr>
          <p:grpSpPr bwMode="auto">
            <a:xfrm>
              <a:off x="3687" y="1295"/>
              <a:ext cx="5542" cy="5510"/>
              <a:chOff x="3792" y="1295"/>
              <a:chExt cx="5542" cy="5510"/>
            </a:xfrm>
          </p:grpSpPr>
          <p:sp>
            <p:nvSpPr>
              <p:cNvPr id="122888" name="Line 8">
                <a:extLst>
                  <a:ext uri="{FF2B5EF4-FFF2-40B4-BE49-F238E27FC236}">
                    <a16:creationId xmlns:a16="http://schemas.microsoft.com/office/drawing/2014/main" id="{DA770E68-B9DB-8045-9538-CF334D8D2C13}"/>
                  </a:ext>
                </a:extLst>
              </p:cNvPr>
              <p:cNvSpPr>
                <a:spLocks noChangeShapeType="1"/>
              </p:cNvSpPr>
              <p:nvPr/>
            </p:nvSpPr>
            <p:spPr bwMode="auto">
              <a:xfrm>
                <a:off x="6627" y="2020"/>
                <a:ext cx="0" cy="29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89" name="Line 9">
                <a:extLst>
                  <a:ext uri="{FF2B5EF4-FFF2-40B4-BE49-F238E27FC236}">
                    <a16:creationId xmlns:a16="http://schemas.microsoft.com/office/drawing/2014/main" id="{DB731442-3EC4-BE41-9A5B-0017FE56136D}"/>
                  </a:ext>
                </a:extLst>
              </p:cNvPr>
              <p:cNvSpPr>
                <a:spLocks noChangeShapeType="1"/>
              </p:cNvSpPr>
              <p:nvPr/>
            </p:nvSpPr>
            <p:spPr bwMode="auto">
              <a:xfrm>
                <a:off x="6522" y="6225"/>
                <a:ext cx="0" cy="43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0" name="Line 10">
                <a:extLst>
                  <a:ext uri="{FF2B5EF4-FFF2-40B4-BE49-F238E27FC236}">
                    <a16:creationId xmlns:a16="http://schemas.microsoft.com/office/drawing/2014/main" id="{409293FE-7437-3E4C-8B14-25675EF2BAA1}"/>
                  </a:ext>
                </a:extLst>
              </p:cNvPr>
              <p:cNvSpPr>
                <a:spLocks noChangeShapeType="1"/>
              </p:cNvSpPr>
              <p:nvPr/>
            </p:nvSpPr>
            <p:spPr bwMode="auto">
              <a:xfrm>
                <a:off x="6627" y="1295"/>
                <a:ext cx="0" cy="29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1" name="Text Box 11">
                <a:extLst>
                  <a:ext uri="{FF2B5EF4-FFF2-40B4-BE49-F238E27FC236}">
                    <a16:creationId xmlns:a16="http://schemas.microsoft.com/office/drawing/2014/main" id="{67464C45-F2A2-644F-98E9-C2B5EEE0607F}"/>
                  </a:ext>
                </a:extLst>
              </p:cNvPr>
              <p:cNvSpPr txBox="1">
                <a:spLocks noChangeArrowheads="1"/>
              </p:cNvSpPr>
              <p:nvPr/>
            </p:nvSpPr>
            <p:spPr bwMode="auto">
              <a:xfrm>
                <a:off x="5262" y="2165"/>
                <a:ext cx="102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600" b="1">
                    <a:solidFill>
                      <a:srgbClr val="0000FF"/>
                    </a:solidFill>
                    <a:latin typeface="Times New Roman" panose="02020603050405020304" pitchFamily="18" charset="0"/>
                  </a:rPr>
                  <a:t>管程</a:t>
                </a:r>
              </a:p>
            </p:txBody>
          </p:sp>
          <p:grpSp>
            <p:nvGrpSpPr>
              <p:cNvPr id="122892" name="Group 12">
                <a:extLst>
                  <a:ext uri="{FF2B5EF4-FFF2-40B4-BE49-F238E27FC236}">
                    <a16:creationId xmlns:a16="http://schemas.microsoft.com/office/drawing/2014/main" id="{9E7A2E3A-0BF8-DD45-B007-C481731B1584}"/>
                  </a:ext>
                </a:extLst>
              </p:cNvPr>
              <p:cNvGrpSpPr>
                <a:grpSpLocks/>
              </p:cNvGrpSpPr>
              <p:nvPr/>
            </p:nvGrpSpPr>
            <p:grpSpPr bwMode="auto">
              <a:xfrm>
                <a:off x="3792" y="1440"/>
                <a:ext cx="5542" cy="5365"/>
                <a:chOff x="3792" y="1440"/>
                <a:chExt cx="5542" cy="5365"/>
              </a:xfrm>
            </p:grpSpPr>
            <p:grpSp>
              <p:nvGrpSpPr>
                <p:cNvPr id="122893" name="Group 13">
                  <a:extLst>
                    <a:ext uri="{FF2B5EF4-FFF2-40B4-BE49-F238E27FC236}">
                      <a16:creationId xmlns:a16="http://schemas.microsoft.com/office/drawing/2014/main" id="{69A403C7-A965-B44C-85C6-6416B4490D2F}"/>
                    </a:ext>
                  </a:extLst>
                </p:cNvPr>
                <p:cNvGrpSpPr>
                  <a:grpSpLocks/>
                </p:cNvGrpSpPr>
                <p:nvPr/>
              </p:nvGrpSpPr>
              <p:grpSpPr bwMode="auto">
                <a:xfrm>
                  <a:off x="3897" y="2165"/>
                  <a:ext cx="2520" cy="4205"/>
                  <a:chOff x="3897" y="2165"/>
                  <a:chExt cx="2100" cy="3625"/>
                </a:xfrm>
              </p:grpSpPr>
              <p:sp>
                <p:nvSpPr>
                  <p:cNvPr id="122969" name="Line 14">
                    <a:extLst>
                      <a:ext uri="{FF2B5EF4-FFF2-40B4-BE49-F238E27FC236}">
                        <a16:creationId xmlns:a16="http://schemas.microsoft.com/office/drawing/2014/main" id="{5A52CFE5-FFC0-0047-A965-A8E49FDC39A4}"/>
                      </a:ext>
                    </a:extLst>
                  </p:cNvPr>
                  <p:cNvSpPr>
                    <a:spLocks noChangeShapeType="1"/>
                  </p:cNvSpPr>
                  <p:nvPr/>
                </p:nvSpPr>
                <p:spPr bwMode="auto">
                  <a:xfrm flipH="1">
                    <a:off x="3897" y="2165"/>
                    <a:ext cx="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0" name="Line 15">
                    <a:extLst>
                      <a:ext uri="{FF2B5EF4-FFF2-40B4-BE49-F238E27FC236}">
                        <a16:creationId xmlns:a16="http://schemas.microsoft.com/office/drawing/2014/main" id="{CBAE2397-0616-234F-9A69-19866E5686CD}"/>
                      </a:ext>
                    </a:extLst>
                  </p:cNvPr>
                  <p:cNvSpPr>
                    <a:spLocks noChangeShapeType="1"/>
                  </p:cNvSpPr>
                  <p:nvPr/>
                </p:nvSpPr>
                <p:spPr bwMode="auto">
                  <a:xfrm>
                    <a:off x="3897" y="2165"/>
                    <a:ext cx="0" cy="362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1" name="Line 16">
                    <a:extLst>
                      <a:ext uri="{FF2B5EF4-FFF2-40B4-BE49-F238E27FC236}">
                        <a16:creationId xmlns:a16="http://schemas.microsoft.com/office/drawing/2014/main" id="{09D1CE24-3670-ED4A-A5F4-288397015F42}"/>
                      </a:ext>
                    </a:extLst>
                  </p:cNvPr>
                  <p:cNvSpPr>
                    <a:spLocks noChangeShapeType="1"/>
                  </p:cNvSpPr>
                  <p:nvPr/>
                </p:nvSpPr>
                <p:spPr bwMode="auto">
                  <a:xfrm>
                    <a:off x="3897" y="5790"/>
                    <a:ext cx="21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894" name="Group 17">
                  <a:extLst>
                    <a:ext uri="{FF2B5EF4-FFF2-40B4-BE49-F238E27FC236}">
                      <a16:creationId xmlns:a16="http://schemas.microsoft.com/office/drawing/2014/main" id="{6D69BC21-EFBC-C54C-8E39-3E0533F17DC2}"/>
                    </a:ext>
                  </a:extLst>
                </p:cNvPr>
                <p:cNvGrpSpPr>
                  <a:grpSpLocks/>
                </p:cNvGrpSpPr>
                <p:nvPr/>
              </p:nvGrpSpPr>
              <p:grpSpPr bwMode="auto">
                <a:xfrm>
                  <a:off x="5367" y="2165"/>
                  <a:ext cx="105" cy="4205"/>
                  <a:chOff x="5472" y="2165"/>
                  <a:chExt cx="0" cy="4060"/>
                </a:xfrm>
              </p:grpSpPr>
              <p:sp>
                <p:nvSpPr>
                  <p:cNvPr id="122962" name="Line 18">
                    <a:extLst>
                      <a:ext uri="{FF2B5EF4-FFF2-40B4-BE49-F238E27FC236}">
                        <a16:creationId xmlns:a16="http://schemas.microsoft.com/office/drawing/2014/main" id="{F76109C7-213D-CC43-BE83-015833EDE997}"/>
                      </a:ext>
                    </a:extLst>
                  </p:cNvPr>
                  <p:cNvSpPr>
                    <a:spLocks noChangeShapeType="1"/>
                  </p:cNvSpPr>
                  <p:nvPr/>
                </p:nvSpPr>
                <p:spPr bwMode="auto">
                  <a:xfrm>
                    <a:off x="5472" y="2165"/>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3" name="Line 19">
                    <a:extLst>
                      <a:ext uri="{FF2B5EF4-FFF2-40B4-BE49-F238E27FC236}">
                        <a16:creationId xmlns:a16="http://schemas.microsoft.com/office/drawing/2014/main" id="{87A0590B-1002-B946-A188-B6E8D9B7F909}"/>
                      </a:ext>
                    </a:extLst>
                  </p:cNvPr>
                  <p:cNvSpPr>
                    <a:spLocks noChangeShapeType="1"/>
                  </p:cNvSpPr>
                  <p:nvPr/>
                </p:nvSpPr>
                <p:spPr bwMode="auto">
                  <a:xfrm>
                    <a:off x="5472" y="2745"/>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4" name="Line 20">
                    <a:extLst>
                      <a:ext uri="{FF2B5EF4-FFF2-40B4-BE49-F238E27FC236}">
                        <a16:creationId xmlns:a16="http://schemas.microsoft.com/office/drawing/2014/main" id="{57C44722-3533-3A41-B576-09242890AD73}"/>
                      </a:ext>
                    </a:extLst>
                  </p:cNvPr>
                  <p:cNvSpPr>
                    <a:spLocks noChangeShapeType="1"/>
                  </p:cNvSpPr>
                  <p:nvPr/>
                </p:nvSpPr>
                <p:spPr bwMode="auto">
                  <a:xfrm>
                    <a:off x="5472" y="5500"/>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5" name="Line 21">
                    <a:extLst>
                      <a:ext uri="{FF2B5EF4-FFF2-40B4-BE49-F238E27FC236}">
                        <a16:creationId xmlns:a16="http://schemas.microsoft.com/office/drawing/2014/main" id="{74DD03E5-349D-C945-A6C3-4578D58D7F28}"/>
                      </a:ext>
                    </a:extLst>
                  </p:cNvPr>
                  <p:cNvSpPr>
                    <a:spLocks noChangeShapeType="1"/>
                  </p:cNvSpPr>
                  <p:nvPr/>
                </p:nvSpPr>
                <p:spPr bwMode="auto">
                  <a:xfrm>
                    <a:off x="5472" y="4920"/>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6" name="Line 22">
                    <a:extLst>
                      <a:ext uri="{FF2B5EF4-FFF2-40B4-BE49-F238E27FC236}">
                        <a16:creationId xmlns:a16="http://schemas.microsoft.com/office/drawing/2014/main" id="{9B97D397-87C8-B945-ADCD-89C2C40C0EDC}"/>
                      </a:ext>
                    </a:extLst>
                  </p:cNvPr>
                  <p:cNvSpPr>
                    <a:spLocks noChangeShapeType="1"/>
                  </p:cNvSpPr>
                  <p:nvPr/>
                </p:nvSpPr>
                <p:spPr bwMode="auto">
                  <a:xfrm>
                    <a:off x="5472" y="4340"/>
                    <a:ext cx="0" cy="29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7" name="Line 23">
                    <a:extLst>
                      <a:ext uri="{FF2B5EF4-FFF2-40B4-BE49-F238E27FC236}">
                        <a16:creationId xmlns:a16="http://schemas.microsoft.com/office/drawing/2014/main" id="{CCCD6094-F91B-344F-91F6-67BBAA47B09B}"/>
                      </a:ext>
                    </a:extLst>
                  </p:cNvPr>
                  <p:cNvSpPr>
                    <a:spLocks noChangeShapeType="1"/>
                  </p:cNvSpPr>
                  <p:nvPr/>
                </p:nvSpPr>
                <p:spPr bwMode="auto">
                  <a:xfrm>
                    <a:off x="5472" y="6080"/>
                    <a:ext cx="0" cy="14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8" name="Line 24">
                    <a:extLst>
                      <a:ext uri="{FF2B5EF4-FFF2-40B4-BE49-F238E27FC236}">
                        <a16:creationId xmlns:a16="http://schemas.microsoft.com/office/drawing/2014/main" id="{4E9A74A7-5AB7-8B4E-AC2C-B1B52299EB9E}"/>
                      </a:ext>
                    </a:extLst>
                  </p:cNvPr>
                  <p:cNvSpPr>
                    <a:spLocks noChangeShapeType="1"/>
                  </p:cNvSpPr>
                  <p:nvPr/>
                </p:nvSpPr>
                <p:spPr bwMode="auto">
                  <a:xfrm>
                    <a:off x="5472" y="3325"/>
                    <a:ext cx="0" cy="72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895" name="Group 25">
                  <a:extLst>
                    <a:ext uri="{FF2B5EF4-FFF2-40B4-BE49-F238E27FC236}">
                      <a16:creationId xmlns:a16="http://schemas.microsoft.com/office/drawing/2014/main" id="{EAA6558D-BC56-C54D-81EC-DCA013A2D382}"/>
                    </a:ext>
                  </a:extLst>
                </p:cNvPr>
                <p:cNvGrpSpPr>
                  <a:grpSpLocks/>
                </p:cNvGrpSpPr>
                <p:nvPr/>
              </p:nvGrpSpPr>
              <p:grpSpPr bwMode="auto">
                <a:xfrm>
                  <a:off x="4317" y="2455"/>
                  <a:ext cx="1365" cy="725"/>
                  <a:chOff x="4317" y="2455"/>
                  <a:chExt cx="1365" cy="725"/>
                </a:xfrm>
              </p:grpSpPr>
              <p:sp>
                <p:nvSpPr>
                  <p:cNvPr id="122951" name="Line 26">
                    <a:extLst>
                      <a:ext uri="{FF2B5EF4-FFF2-40B4-BE49-F238E27FC236}">
                        <a16:creationId xmlns:a16="http://schemas.microsoft.com/office/drawing/2014/main" id="{3F426EAC-C59E-504B-8856-A44144DCA8AD}"/>
                      </a:ext>
                    </a:extLst>
                  </p:cNvPr>
                  <p:cNvSpPr>
                    <a:spLocks noChangeShapeType="1"/>
                  </p:cNvSpPr>
                  <p:nvPr/>
                </p:nvSpPr>
                <p:spPr bwMode="auto">
                  <a:xfrm>
                    <a:off x="5157" y="2600"/>
                    <a:ext cx="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52" name="Line 27">
                    <a:extLst>
                      <a:ext uri="{FF2B5EF4-FFF2-40B4-BE49-F238E27FC236}">
                        <a16:creationId xmlns:a16="http://schemas.microsoft.com/office/drawing/2014/main" id="{3E48564F-A792-EE40-9191-AEA29125C26D}"/>
                      </a:ext>
                    </a:extLst>
                  </p:cNvPr>
                  <p:cNvSpPr>
                    <a:spLocks noChangeShapeType="1"/>
                  </p:cNvSpPr>
                  <p:nvPr/>
                </p:nvSpPr>
                <p:spPr bwMode="auto">
                  <a:xfrm>
                    <a:off x="515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3" name="Line 28">
                    <a:extLst>
                      <a:ext uri="{FF2B5EF4-FFF2-40B4-BE49-F238E27FC236}">
                        <a16:creationId xmlns:a16="http://schemas.microsoft.com/office/drawing/2014/main" id="{EDF1AA1D-AE98-AA4C-B707-8668F97B1EEE}"/>
                      </a:ext>
                    </a:extLst>
                  </p:cNvPr>
                  <p:cNvSpPr>
                    <a:spLocks noChangeShapeType="1"/>
                  </p:cNvSpPr>
                  <p:nvPr/>
                </p:nvSpPr>
                <p:spPr bwMode="auto">
                  <a:xfrm flipH="1">
                    <a:off x="4527" y="245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4" name="Line 29">
                    <a:extLst>
                      <a:ext uri="{FF2B5EF4-FFF2-40B4-BE49-F238E27FC236}">
                        <a16:creationId xmlns:a16="http://schemas.microsoft.com/office/drawing/2014/main" id="{A4AC2C89-12E4-A34C-BB15-04CBF9F0B609}"/>
                      </a:ext>
                    </a:extLst>
                  </p:cNvPr>
                  <p:cNvSpPr>
                    <a:spLocks noChangeShapeType="1"/>
                  </p:cNvSpPr>
                  <p:nvPr/>
                </p:nvSpPr>
                <p:spPr bwMode="auto">
                  <a:xfrm flipH="1">
                    <a:off x="4527" y="274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5" name="Line 30">
                    <a:extLst>
                      <a:ext uri="{FF2B5EF4-FFF2-40B4-BE49-F238E27FC236}">
                        <a16:creationId xmlns:a16="http://schemas.microsoft.com/office/drawing/2014/main" id="{88FF21D6-D0E3-D74E-B853-B23A068103A0}"/>
                      </a:ext>
                    </a:extLst>
                  </p:cNvPr>
                  <p:cNvSpPr>
                    <a:spLocks noChangeShapeType="1"/>
                  </p:cNvSpPr>
                  <p:nvPr/>
                </p:nvSpPr>
                <p:spPr bwMode="auto">
                  <a:xfrm>
                    <a:off x="505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6" name="Line 31">
                    <a:extLst>
                      <a:ext uri="{FF2B5EF4-FFF2-40B4-BE49-F238E27FC236}">
                        <a16:creationId xmlns:a16="http://schemas.microsoft.com/office/drawing/2014/main" id="{2BDE3432-ADD5-7040-A1B2-CC7C78A7E0B4}"/>
                      </a:ext>
                    </a:extLst>
                  </p:cNvPr>
                  <p:cNvSpPr>
                    <a:spLocks noChangeShapeType="1"/>
                  </p:cNvSpPr>
                  <p:nvPr/>
                </p:nvSpPr>
                <p:spPr bwMode="auto">
                  <a:xfrm>
                    <a:off x="484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7" name="Line 32">
                    <a:extLst>
                      <a:ext uri="{FF2B5EF4-FFF2-40B4-BE49-F238E27FC236}">
                        <a16:creationId xmlns:a16="http://schemas.microsoft.com/office/drawing/2014/main" id="{A7D5E955-208D-CF48-B85B-185D43A8C34A}"/>
                      </a:ext>
                    </a:extLst>
                  </p:cNvPr>
                  <p:cNvSpPr>
                    <a:spLocks noChangeShapeType="1"/>
                  </p:cNvSpPr>
                  <p:nvPr/>
                </p:nvSpPr>
                <p:spPr bwMode="auto">
                  <a:xfrm>
                    <a:off x="494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8" name="Line 33">
                    <a:extLst>
                      <a:ext uri="{FF2B5EF4-FFF2-40B4-BE49-F238E27FC236}">
                        <a16:creationId xmlns:a16="http://schemas.microsoft.com/office/drawing/2014/main" id="{A248856A-ECBF-564D-9C1D-FA5DEC7B84CA}"/>
                      </a:ext>
                    </a:extLst>
                  </p:cNvPr>
                  <p:cNvSpPr>
                    <a:spLocks noChangeShapeType="1"/>
                  </p:cNvSpPr>
                  <p:nvPr/>
                </p:nvSpPr>
                <p:spPr bwMode="auto">
                  <a:xfrm>
                    <a:off x="473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9" name="Line 34">
                    <a:extLst>
                      <a:ext uri="{FF2B5EF4-FFF2-40B4-BE49-F238E27FC236}">
                        <a16:creationId xmlns:a16="http://schemas.microsoft.com/office/drawing/2014/main" id="{0B22D502-A161-C64C-85E7-2286E14563C2}"/>
                      </a:ext>
                    </a:extLst>
                  </p:cNvPr>
                  <p:cNvSpPr>
                    <a:spLocks noChangeShapeType="1"/>
                  </p:cNvSpPr>
                  <p:nvPr/>
                </p:nvSpPr>
                <p:spPr bwMode="auto">
                  <a:xfrm flipH="1">
                    <a:off x="4317" y="3180"/>
                    <a:ext cx="12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0" name="Line 35">
                    <a:extLst>
                      <a:ext uri="{FF2B5EF4-FFF2-40B4-BE49-F238E27FC236}">
                        <a16:creationId xmlns:a16="http://schemas.microsoft.com/office/drawing/2014/main" id="{E99C0A37-5F52-8C4E-A34D-6EF710D73948}"/>
                      </a:ext>
                    </a:extLst>
                  </p:cNvPr>
                  <p:cNvSpPr>
                    <a:spLocks noChangeShapeType="1"/>
                  </p:cNvSpPr>
                  <p:nvPr/>
                </p:nvSpPr>
                <p:spPr bwMode="auto">
                  <a:xfrm flipV="1">
                    <a:off x="4317" y="2600"/>
                    <a:ext cx="0" cy="5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1" name="Line 36">
                    <a:extLst>
                      <a:ext uri="{FF2B5EF4-FFF2-40B4-BE49-F238E27FC236}">
                        <a16:creationId xmlns:a16="http://schemas.microsoft.com/office/drawing/2014/main" id="{6358C1F7-54E7-0F49-B16E-372092DB17F7}"/>
                      </a:ext>
                    </a:extLst>
                  </p:cNvPr>
                  <p:cNvSpPr>
                    <a:spLocks noChangeShapeType="1"/>
                  </p:cNvSpPr>
                  <p:nvPr/>
                </p:nvSpPr>
                <p:spPr bwMode="auto">
                  <a:xfrm>
                    <a:off x="4317" y="2600"/>
                    <a:ext cx="31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2896" name="Group 37">
                  <a:extLst>
                    <a:ext uri="{FF2B5EF4-FFF2-40B4-BE49-F238E27FC236}">
                      <a16:creationId xmlns:a16="http://schemas.microsoft.com/office/drawing/2014/main" id="{509BBCF6-293B-5C4A-8CD5-EC9821163B6B}"/>
                    </a:ext>
                  </a:extLst>
                </p:cNvPr>
                <p:cNvGrpSpPr>
                  <a:grpSpLocks/>
                </p:cNvGrpSpPr>
                <p:nvPr/>
              </p:nvGrpSpPr>
              <p:grpSpPr bwMode="auto">
                <a:xfrm>
                  <a:off x="4317" y="4195"/>
                  <a:ext cx="1365" cy="725"/>
                  <a:chOff x="4317" y="2455"/>
                  <a:chExt cx="1365" cy="725"/>
                </a:xfrm>
              </p:grpSpPr>
              <p:sp>
                <p:nvSpPr>
                  <p:cNvPr id="122940" name="Line 38">
                    <a:extLst>
                      <a:ext uri="{FF2B5EF4-FFF2-40B4-BE49-F238E27FC236}">
                        <a16:creationId xmlns:a16="http://schemas.microsoft.com/office/drawing/2014/main" id="{9BD6CB26-82A6-BA41-AF27-82B8422751C3}"/>
                      </a:ext>
                    </a:extLst>
                  </p:cNvPr>
                  <p:cNvSpPr>
                    <a:spLocks noChangeShapeType="1"/>
                  </p:cNvSpPr>
                  <p:nvPr/>
                </p:nvSpPr>
                <p:spPr bwMode="auto">
                  <a:xfrm>
                    <a:off x="5157" y="2600"/>
                    <a:ext cx="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41" name="Line 39">
                    <a:extLst>
                      <a:ext uri="{FF2B5EF4-FFF2-40B4-BE49-F238E27FC236}">
                        <a16:creationId xmlns:a16="http://schemas.microsoft.com/office/drawing/2014/main" id="{CFA727B3-D7E9-C34D-84D5-7ED0B7457FB6}"/>
                      </a:ext>
                    </a:extLst>
                  </p:cNvPr>
                  <p:cNvSpPr>
                    <a:spLocks noChangeShapeType="1"/>
                  </p:cNvSpPr>
                  <p:nvPr/>
                </p:nvSpPr>
                <p:spPr bwMode="auto">
                  <a:xfrm>
                    <a:off x="515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2" name="Line 40">
                    <a:extLst>
                      <a:ext uri="{FF2B5EF4-FFF2-40B4-BE49-F238E27FC236}">
                        <a16:creationId xmlns:a16="http://schemas.microsoft.com/office/drawing/2014/main" id="{9F0FA0BE-36BC-AD42-A80A-E67DC3508452}"/>
                      </a:ext>
                    </a:extLst>
                  </p:cNvPr>
                  <p:cNvSpPr>
                    <a:spLocks noChangeShapeType="1"/>
                  </p:cNvSpPr>
                  <p:nvPr/>
                </p:nvSpPr>
                <p:spPr bwMode="auto">
                  <a:xfrm flipH="1">
                    <a:off x="4527" y="245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3" name="Line 41">
                    <a:extLst>
                      <a:ext uri="{FF2B5EF4-FFF2-40B4-BE49-F238E27FC236}">
                        <a16:creationId xmlns:a16="http://schemas.microsoft.com/office/drawing/2014/main" id="{1C5923AB-BA66-9A4C-99EC-040AE3B8443E}"/>
                      </a:ext>
                    </a:extLst>
                  </p:cNvPr>
                  <p:cNvSpPr>
                    <a:spLocks noChangeShapeType="1"/>
                  </p:cNvSpPr>
                  <p:nvPr/>
                </p:nvSpPr>
                <p:spPr bwMode="auto">
                  <a:xfrm flipH="1">
                    <a:off x="4527" y="274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4" name="Line 42">
                    <a:extLst>
                      <a:ext uri="{FF2B5EF4-FFF2-40B4-BE49-F238E27FC236}">
                        <a16:creationId xmlns:a16="http://schemas.microsoft.com/office/drawing/2014/main" id="{0C34325B-1828-EA4B-8DBE-D41D5497964E}"/>
                      </a:ext>
                    </a:extLst>
                  </p:cNvPr>
                  <p:cNvSpPr>
                    <a:spLocks noChangeShapeType="1"/>
                  </p:cNvSpPr>
                  <p:nvPr/>
                </p:nvSpPr>
                <p:spPr bwMode="auto">
                  <a:xfrm>
                    <a:off x="505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5" name="Line 43">
                    <a:extLst>
                      <a:ext uri="{FF2B5EF4-FFF2-40B4-BE49-F238E27FC236}">
                        <a16:creationId xmlns:a16="http://schemas.microsoft.com/office/drawing/2014/main" id="{4170F6A9-8EAC-6E43-9234-12A29FC4A40F}"/>
                      </a:ext>
                    </a:extLst>
                  </p:cNvPr>
                  <p:cNvSpPr>
                    <a:spLocks noChangeShapeType="1"/>
                  </p:cNvSpPr>
                  <p:nvPr/>
                </p:nvSpPr>
                <p:spPr bwMode="auto">
                  <a:xfrm>
                    <a:off x="484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6" name="Line 44">
                    <a:extLst>
                      <a:ext uri="{FF2B5EF4-FFF2-40B4-BE49-F238E27FC236}">
                        <a16:creationId xmlns:a16="http://schemas.microsoft.com/office/drawing/2014/main" id="{1709455D-11DA-2946-BCB4-0D2DA25155F9}"/>
                      </a:ext>
                    </a:extLst>
                  </p:cNvPr>
                  <p:cNvSpPr>
                    <a:spLocks noChangeShapeType="1"/>
                  </p:cNvSpPr>
                  <p:nvPr/>
                </p:nvSpPr>
                <p:spPr bwMode="auto">
                  <a:xfrm>
                    <a:off x="494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7" name="Line 45">
                    <a:extLst>
                      <a:ext uri="{FF2B5EF4-FFF2-40B4-BE49-F238E27FC236}">
                        <a16:creationId xmlns:a16="http://schemas.microsoft.com/office/drawing/2014/main" id="{A8BFCEB0-7152-9A47-8A77-0560BB94E40A}"/>
                      </a:ext>
                    </a:extLst>
                  </p:cNvPr>
                  <p:cNvSpPr>
                    <a:spLocks noChangeShapeType="1"/>
                  </p:cNvSpPr>
                  <p:nvPr/>
                </p:nvSpPr>
                <p:spPr bwMode="auto">
                  <a:xfrm>
                    <a:off x="473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8" name="Line 46">
                    <a:extLst>
                      <a:ext uri="{FF2B5EF4-FFF2-40B4-BE49-F238E27FC236}">
                        <a16:creationId xmlns:a16="http://schemas.microsoft.com/office/drawing/2014/main" id="{A890EB3A-C76F-144C-9912-1652C92FF047}"/>
                      </a:ext>
                    </a:extLst>
                  </p:cNvPr>
                  <p:cNvSpPr>
                    <a:spLocks noChangeShapeType="1"/>
                  </p:cNvSpPr>
                  <p:nvPr/>
                </p:nvSpPr>
                <p:spPr bwMode="auto">
                  <a:xfrm flipH="1">
                    <a:off x="4317" y="3180"/>
                    <a:ext cx="12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9" name="Line 47">
                    <a:extLst>
                      <a:ext uri="{FF2B5EF4-FFF2-40B4-BE49-F238E27FC236}">
                        <a16:creationId xmlns:a16="http://schemas.microsoft.com/office/drawing/2014/main" id="{E82B149D-EBF5-6B40-8C88-9675809F3551}"/>
                      </a:ext>
                    </a:extLst>
                  </p:cNvPr>
                  <p:cNvSpPr>
                    <a:spLocks noChangeShapeType="1"/>
                  </p:cNvSpPr>
                  <p:nvPr/>
                </p:nvSpPr>
                <p:spPr bwMode="auto">
                  <a:xfrm flipV="1">
                    <a:off x="4317" y="2600"/>
                    <a:ext cx="0" cy="5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0" name="Line 48">
                    <a:extLst>
                      <a:ext uri="{FF2B5EF4-FFF2-40B4-BE49-F238E27FC236}">
                        <a16:creationId xmlns:a16="http://schemas.microsoft.com/office/drawing/2014/main" id="{EE18558C-01BD-DC49-B301-7B1117B52240}"/>
                      </a:ext>
                    </a:extLst>
                  </p:cNvPr>
                  <p:cNvSpPr>
                    <a:spLocks noChangeShapeType="1"/>
                  </p:cNvSpPr>
                  <p:nvPr/>
                </p:nvSpPr>
                <p:spPr bwMode="auto">
                  <a:xfrm>
                    <a:off x="4317" y="2600"/>
                    <a:ext cx="31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122897" name="Group 49">
                  <a:extLst>
                    <a:ext uri="{FF2B5EF4-FFF2-40B4-BE49-F238E27FC236}">
                      <a16:creationId xmlns:a16="http://schemas.microsoft.com/office/drawing/2014/main" id="{C7D9318D-B066-2645-A17F-3921DE45CEE3}"/>
                    </a:ext>
                  </a:extLst>
                </p:cNvPr>
                <p:cNvGrpSpPr>
                  <a:grpSpLocks/>
                </p:cNvGrpSpPr>
                <p:nvPr/>
              </p:nvGrpSpPr>
              <p:grpSpPr bwMode="auto">
                <a:xfrm>
                  <a:off x="4317" y="5355"/>
                  <a:ext cx="1365" cy="725"/>
                  <a:chOff x="4317" y="2455"/>
                  <a:chExt cx="1365" cy="725"/>
                </a:xfrm>
              </p:grpSpPr>
              <p:sp>
                <p:nvSpPr>
                  <p:cNvPr id="122929" name="Line 50">
                    <a:extLst>
                      <a:ext uri="{FF2B5EF4-FFF2-40B4-BE49-F238E27FC236}">
                        <a16:creationId xmlns:a16="http://schemas.microsoft.com/office/drawing/2014/main" id="{05ED6A04-0D0B-514F-91A8-6A47AB6804EF}"/>
                      </a:ext>
                    </a:extLst>
                  </p:cNvPr>
                  <p:cNvSpPr>
                    <a:spLocks noChangeShapeType="1"/>
                  </p:cNvSpPr>
                  <p:nvPr/>
                </p:nvSpPr>
                <p:spPr bwMode="auto">
                  <a:xfrm>
                    <a:off x="5157" y="2600"/>
                    <a:ext cx="52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30" name="Line 51">
                    <a:extLst>
                      <a:ext uri="{FF2B5EF4-FFF2-40B4-BE49-F238E27FC236}">
                        <a16:creationId xmlns:a16="http://schemas.microsoft.com/office/drawing/2014/main" id="{8CBBAA88-6DB9-CE43-8409-910A032F22CD}"/>
                      </a:ext>
                    </a:extLst>
                  </p:cNvPr>
                  <p:cNvSpPr>
                    <a:spLocks noChangeShapeType="1"/>
                  </p:cNvSpPr>
                  <p:nvPr/>
                </p:nvSpPr>
                <p:spPr bwMode="auto">
                  <a:xfrm>
                    <a:off x="515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1" name="Line 52">
                    <a:extLst>
                      <a:ext uri="{FF2B5EF4-FFF2-40B4-BE49-F238E27FC236}">
                        <a16:creationId xmlns:a16="http://schemas.microsoft.com/office/drawing/2014/main" id="{1A060359-9AD0-D049-B725-7BAD99EA7E2E}"/>
                      </a:ext>
                    </a:extLst>
                  </p:cNvPr>
                  <p:cNvSpPr>
                    <a:spLocks noChangeShapeType="1"/>
                  </p:cNvSpPr>
                  <p:nvPr/>
                </p:nvSpPr>
                <p:spPr bwMode="auto">
                  <a:xfrm flipH="1">
                    <a:off x="4527" y="245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2" name="Line 53">
                    <a:extLst>
                      <a:ext uri="{FF2B5EF4-FFF2-40B4-BE49-F238E27FC236}">
                        <a16:creationId xmlns:a16="http://schemas.microsoft.com/office/drawing/2014/main" id="{B593F302-6B79-8A4F-B05D-B90D46BDB206}"/>
                      </a:ext>
                    </a:extLst>
                  </p:cNvPr>
                  <p:cNvSpPr>
                    <a:spLocks noChangeShapeType="1"/>
                  </p:cNvSpPr>
                  <p:nvPr/>
                </p:nvSpPr>
                <p:spPr bwMode="auto">
                  <a:xfrm flipH="1">
                    <a:off x="4527" y="2745"/>
                    <a:ext cx="63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3" name="Line 54">
                    <a:extLst>
                      <a:ext uri="{FF2B5EF4-FFF2-40B4-BE49-F238E27FC236}">
                        <a16:creationId xmlns:a16="http://schemas.microsoft.com/office/drawing/2014/main" id="{D83F5A79-690E-4547-B440-947DA9F9695A}"/>
                      </a:ext>
                    </a:extLst>
                  </p:cNvPr>
                  <p:cNvSpPr>
                    <a:spLocks noChangeShapeType="1"/>
                  </p:cNvSpPr>
                  <p:nvPr/>
                </p:nvSpPr>
                <p:spPr bwMode="auto">
                  <a:xfrm>
                    <a:off x="505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4" name="Line 55">
                    <a:extLst>
                      <a:ext uri="{FF2B5EF4-FFF2-40B4-BE49-F238E27FC236}">
                        <a16:creationId xmlns:a16="http://schemas.microsoft.com/office/drawing/2014/main" id="{BE5196C1-5841-4B44-B719-7F6C179B000A}"/>
                      </a:ext>
                    </a:extLst>
                  </p:cNvPr>
                  <p:cNvSpPr>
                    <a:spLocks noChangeShapeType="1"/>
                  </p:cNvSpPr>
                  <p:nvPr/>
                </p:nvSpPr>
                <p:spPr bwMode="auto">
                  <a:xfrm>
                    <a:off x="4842"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5" name="Line 56">
                    <a:extLst>
                      <a:ext uri="{FF2B5EF4-FFF2-40B4-BE49-F238E27FC236}">
                        <a16:creationId xmlns:a16="http://schemas.microsoft.com/office/drawing/2014/main" id="{3FE37666-9FCE-0E40-9B28-5BFC89A4D96A}"/>
                      </a:ext>
                    </a:extLst>
                  </p:cNvPr>
                  <p:cNvSpPr>
                    <a:spLocks noChangeShapeType="1"/>
                  </p:cNvSpPr>
                  <p:nvPr/>
                </p:nvSpPr>
                <p:spPr bwMode="auto">
                  <a:xfrm>
                    <a:off x="494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6" name="Line 57">
                    <a:extLst>
                      <a:ext uri="{FF2B5EF4-FFF2-40B4-BE49-F238E27FC236}">
                        <a16:creationId xmlns:a16="http://schemas.microsoft.com/office/drawing/2014/main" id="{81728EB0-632B-1B4A-B296-9AFAA030FF0C}"/>
                      </a:ext>
                    </a:extLst>
                  </p:cNvPr>
                  <p:cNvSpPr>
                    <a:spLocks noChangeShapeType="1"/>
                  </p:cNvSpPr>
                  <p:nvPr/>
                </p:nvSpPr>
                <p:spPr bwMode="auto">
                  <a:xfrm>
                    <a:off x="4737" y="2455"/>
                    <a:ext cx="0" cy="2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7" name="Line 58">
                    <a:extLst>
                      <a:ext uri="{FF2B5EF4-FFF2-40B4-BE49-F238E27FC236}">
                        <a16:creationId xmlns:a16="http://schemas.microsoft.com/office/drawing/2014/main" id="{A2846E9B-194C-9748-99E7-B862DD22AF4C}"/>
                      </a:ext>
                    </a:extLst>
                  </p:cNvPr>
                  <p:cNvSpPr>
                    <a:spLocks noChangeShapeType="1"/>
                  </p:cNvSpPr>
                  <p:nvPr/>
                </p:nvSpPr>
                <p:spPr bwMode="auto">
                  <a:xfrm flipH="1">
                    <a:off x="4317" y="3180"/>
                    <a:ext cx="126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8" name="Line 59">
                    <a:extLst>
                      <a:ext uri="{FF2B5EF4-FFF2-40B4-BE49-F238E27FC236}">
                        <a16:creationId xmlns:a16="http://schemas.microsoft.com/office/drawing/2014/main" id="{13B32662-09E6-4147-AD2A-68CDB0701C1A}"/>
                      </a:ext>
                    </a:extLst>
                  </p:cNvPr>
                  <p:cNvSpPr>
                    <a:spLocks noChangeShapeType="1"/>
                  </p:cNvSpPr>
                  <p:nvPr/>
                </p:nvSpPr>
                <p:spPr bwMode="auto">
                  <a:xfrm flipV="1">
                    <a:off x="4317" y="2600"/>
                    <a:ext cx="0" cy="5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9" name="Line 60">
                    <a:extLst>
                      <a:ext uri="{FF2B5EF4-FFF2-40B4-BE49-F238E27FC236}">
                        <a16:creationId xmlns:a16="http://schemas.microsoft.com/office/drawing/2014/main" id="{5341343C-150E-6241-B1E5-F4A4D15AF81B}"/>
                      </a:ext>
                    </a:extLst>
                  </p:cNvPr>
                  <p:cNvSpPr>
                    <a:spLocks noChangeShapeType="1"/>
                  </p:cNvSpPr>
                  <p:nvPr/>
                </p:nvSpPr>
                <p:spPr bwMode="auto">
                  <a:xfrm>
                    <a:off x="4317" y="2600"/>
                    <a:ext cx="315" cy="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22898" name="AutoShape 61">
                  <a:extLst>
                    <a:ext uri="{FF2B5EF4-FFF2-40B4-BE49-F238E27FC236}">
                      <a16:creationId xmlns:a16="http://schemas.microsoft.com/office/drawing/2014/main" id="{9316EFD3-08CE-1240-B952-200A83D7089E}"/>
                    </a:ext>
                  </a:extLst>
                </p:cNvPr>
                <p:cNvSpPr>
                  <a:spLocks noChangeArrowheads="1"/>
                </p:cNvSpPr>
                <p:nvPr/>
              </p:nvSpPr>
              <p:spPr bwMode="auto">
                <a:xfrm>
                  <a:off x="5892" y="2455"/>
                  <a:ext cx="1575" cy="43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22899" name="AutoShape 62">
                  <a:extLst>
                    <a:ext uri="{FF2B5EF4-FFF2-40B4-BE49-F238E27FC236}">
                      <a16:creationId xmlns:a16="http://schemas.microsoft.com/office/drawing/2014/main" id="{45584745-B713-634B-A91F-ACC2EB0A198D}"/>
                    </a:ext>
                  </a:extLst>
                </p:cNvPr>
                <p:cNvSpPr>
                  <a:spLocks noChangeArrowheads="1"/>
                </p:cNvSpPr>
                <p:nvPr/>
              </p:nvSpPr>
              <p:spPr bwMode="auto">
                <a:xfrm>
                  <a:off x="5892" y="3615"/>
                  <a:ext cx="1575" cy="72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22900" name="AutoShape 63">
                  <a:extLst>
                    <a:ext uri="{FF2B5EF4-FFF2-40B4-BE49-F238E27FC236}">
                      <a16:creationId xmlns:a16="http://schemas.microsoft.com/office/drawing/2014/main" id="{C5ACED95-4A43-4B48-91F9-F4397DE7599B}"/>
                    </a:ext>
                  </a:extLst>
                </p:cNvPr>
                <p:cNvSpPr>
                  <a:spLocks noChangeArrowheads="1"/>
                </p:cNvSpPr>
                <p:nvPr/>
              </p:nvSpPr>
              <p:spPr bwMode="auto">
                <a:xfrm>
                  <a:off x="5892" y="3035"/>
                  <a:ext cx="1575" cy="43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22901" name="AutoShape 64">
                  <a:extLst>
                    <a:ext uri="{FF2B5EF4-FFF2-40B4-BE49-F238E27FC236}">
                      <a16:creationId xmlns:a16="http://schemas.microsoft.com/office/drawing/2014/main" id="{543975AD-CC48-F64A-9A64-BE7B33FAFE55}"/>
                    </a:ext>
                  </a:extLst>
                </p:cNvPr>
                <p:cNvSpPr>
                  <a:spLocks noChangeArrowheads="1"/>
                </p:cNvSpPr>
                <p:nvPr/>
              </p:nvSpPr>
              <p:spPr bwMode="auto">
                <a:xfrm>
                  <a:off x="5892" y="4920"/>
                  <a:ext cx="1575" cy="72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22902" name="AutoShape 65">
                  <a:extLst>
                    <a:ext uri="{FF2B5EF4-FFF2-40B4-BE49-F238E27FC236}">
                      <a16:creationId xmlns:a16="http://schemas.microsoft.com/office/drawing/2014/main" id="{72E4D068-3AA4-D64B-B911-7D5184D72C44}"/>
                    </a:ext>
                  </a:extLst>
                </p:cNvPr>
                <p:cNvSpPr>
                  <a:spLocks noChangeArrowheads="1"/>
                </p:cNvSpPr>
                <p:nvPr/>
              </p:nvSpPr>
              <p:spPr bwMode="auto">
                <a:xfrm>
                  <a:off x="5892" y="5790"/>
                  <a:ext cx="1575" cy="435"/>
                </a:xfrm>
                <a:prstGeom prst="flowChartProcess">
                  <a:avLst/>
                </a:prstGeom>
                <a:solidFill>
                  <a:srgbClr val="FFFFFF"/>
                </a:solidFill>
                <a:ln w="12700">
                  <a:solidFill>
                    <a:srgbClr val="000000"/>
                  </a:solidFill>
                  <a:miter lim="800000"/>
                  <a:headEnd/>
                  <a:tailEnd/>
                </a:ln>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22903" name="Group 66">
                  <a:extLst>
                    <a:ext uri="{FF2B5EF4-FFF2-40B4-BE49-F238E27FC236}">
                      <a16:creationId xmlns:a16="http://schemas.microsoft.com/office/drawing/2014/main" id="{B1E6FE02-B19E-BA40-9ED8-4C56125EE5D4}"/>
                    </a:ext>
                  </a:extLst>
                </p:cNvPr>
                <p:cNvGrpSpPr>
                  <a:grpSpLocks/>
                </p:cNvGrpSpPr>
                <p:nvPr/>
              </p:nvGrpSpPr>
              <p:grpSpPr bwMode="auto">
                <a:xfrm>
                  <a:off x="6627" y="2165"/>
                  <a:ext cx="1155" cy="4205"/>
                  <a:chOff x="6627" y="2165"/>
                  <a:chExt cx="1155" cy="4060"/>
                </a:xfrm>
              </p:grpSpPr>
              <p:sp>
                <p:nvSpPr>
                  <p:cNvPr id="122926" name="Line 67">
                    <a:extLst>
                      <a:ext uri="{FF2B5EF4-FFF2-40B4-BE49-F238E27FC236}">
                        <a16:creationId xmlns:a16="http://schemas.microsoft.com/office/drawing/2014/main" id="{DA91916A-3CD8-B14B-B1A3-36E36AD6C7DE}"/>
                      </a:ext>
                    </a:extLst>
                  </p:cNvPr>
                  <p:cNvSpPr>
                    <a:spLocks noChangeShapeType="1"/>
                  </p:cNvSpPr>
                  <p:nvPr/>
                </p:nvSpPr>
                <p:spPr bwMode="auto">
                  <a:xfrm flipH="1">
                    <a:off x="6837" y="2165"/>
                    <a:ext cx="94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7" name="Line 68">
                    <a:extLst>
                      <a:ext uri="{FF2B5EF4-FFF2-40B4-BE49-F238E27FC236}">
                        <a16:creationId xmlns:a16="http://schemas.microsoft.com/office/drawing/2014/main" id="{7DE0FB2C-5349-6A46-8A1C-E21400351920}"/>
                      </a:ext>
                    </a:extLst>
                  </p:cNvPr>
                  <p:cNvSpPr>
                    <a:spLocks noChangeShapeType="1"/>
                  </p:cNvSpPr>
                  <p:nvPr/>
                </p:nvSpPr>
                <p:spPr bwMode="auto">
                  <a:xfrm>
                    <a:off x="7782" y="2165"/>
                    <a:ext cx="0" cy="40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8" name="Line 69">
                    <a:extLst>
                      <a:ext uri="{FF2B5EF4-FFF2-40B4-BE49-F238E27FC236}">
                        <a16:creationId xmlns:a16="http://schemas.microsoft.com/office/drawing/2014/main" id="{C2AD3BC6-3F1C-1A4C-923F-482FE96A39E5}"/>
                      </a:ext>
                    </a:extLst>
                  </p:cNvPr>
                  <p:cNvSpPr>
                    <a:spLocks noChangeShapeType="1"/>
                  </p:cNvSpPr>
                  <p:nvPr/>
                </p:nvSpPr>
                <p:spPr bwMode="auto">
                  <a:xfrm flipH="1">
                    <a:off x="6627" y="6225"/>
                    <a:ext cx="115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2904" name="Group 70">
                  <a:extLst>
                    <a:ext uri="{FF2B5EF4-FFF2-40B4-BE49-F238E27FC236}">
                      <a16:creationId xmlns:a16="http://schemas.microsoft.com/office/drawing/2014/main" id="{1081B886-652D-5043-9DFE-CDA8D24634CB}"/>
                    </a:ext>
                  </a:extLst>
                </p:cNvPr>
                <p:cNvGrpSpPr>
                  <a:grpSpLocks/>
                </p:cNvGrpSpPr>
                <p:nvPr/>
              </p:nvGrpSpPr>
              <p:grpSpPr bwMode="auto">
                <a:xfrm>
                  <a:off x="6417" y="1440"/>
                  <a:ext cx="315" cy="580"/>
                  <a:chOff x="6522" y="1440"/>
                  <a:chExt cx="315" cy="580"/>
                </a:xfrm>
              </p:grpSpPr>
              <p:sp>
                <p:nvSpPr>
                  <p:cNvPr id="122920" name="Line 71">
                    <a:extLst>
                      <a:ext uri="{FF2B5EF4-FFF2-40B4-BE49-F238E27FC236}">
                        <a16:creationId xmlns:a16="http://schemas.microsoft.com/office/drawing/2014/main" id="{583C172E-2F7F-394C-B937-64E5C03E0242}"/>
                      </a:ext>
                    </a:extLst>
                  </p:cNvPr>
                  <p:cNvSpPr>
                    <a:spLocks noChangeShapeType="1"/>
                  </p:cNvSpPr>
                  <p:nvPr/>
                </p:nvSpPr>
                <p:spPr bwMode="auto">
                  <a:xfrm>
                    <a:off x="6522" y="2020"/>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1" name="Line 72">
                    <a:extLst>
                      <a:ext uri="{FF2B5EF4-FFF2-40B4-BE49-F238E27FC236}">
                        <a16:creationId xmlns:a16="http://schemas.microsoft.com/office/drawing/2014/main" id="{CE555AB6-5194-3545-81FB-7A0542DD7FED}"/>
                      </a:ext>
                    </a:extLst>
                  </p:cNvPr>
                  <p:cNvSpPr>
                    <a:spLocks noChangeShapeType="1"/>
                  </p:cNvSpPr>
                  <p:nvPr/>
                </p:nvSpPr>
                <p:spPr bwMode="auto">
                  <a:xfrm flipV="1">
                    <a:off x="6522" y="1440"/>
                    <a:ext cx="0" cy="5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2" name="Line 73">
                    <a:extLst>
                      <a:ext uri="{FF2B5EF4-FFF2-40B4-BE49-F238E27FC236}">
                        <a16:creationId xmlns:a16="http://schemas.microsoft.com/office/drawing/2014/main" id="{AECB84F5-824B-BF4C-97D5-516E59764788}"/>
                      </a:ext>
                    </a:extLst>
                  </p:cNvPr>
                  <p:cNvSpPr>
                    <a:spLocks noChangeShapeType="1"/>
                  </p:cNvSpPr>
                  <p:nvPr/>
                </p:nvSpPr>
                <p:spPr bwMode="auto">
                  <a:xfrm flipV="1">
                    <a:off x="6837" y="1440"/>
                    <a:ext cx="0" cy="5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3" name="Line 74">
                    <a:extLst>
                      <a:ext uri="{FF2B5EF4-FFF2-40B4-BE49-F238E27FC236}">
                        <a16:creationId xmlns:a16="http://schemas.microsoft.com/office/drawing/2014/main" id="{E3822D21-21DF-A941-878C-377767C15613}"/>
                      </a:ext>
                    </a:extLst>
                  </p:cNvPr>
                  <p:cNvSpPr>
                    <a:spLocks noChangeShapeType="1"/>
                  </p:cNvSpPr>
                  <p:nvPr/>
                </p:nvSpPr>
                <p:spPr bwMode="auto">
                  <a:xfrm>
                    <a:off x="6522" y="1875"/>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4" name="Line 75">
                    <a:extLst>
                      <a:ext uri="{FF2B5EF4-FFF2-40B4-BE49-F238E27FC236}">
                        <a16:creationId xmlns:a16="http://schemas.microsoft.com/office/drawing/2014/main" id="{C34510AC-29EF-1245-8951-D4DA3ED8DA7B}"/>
                      </a:ext>
                    </a:extLst>
                  </p:cNvPr>
                  <p:cNvSpPr>
                    <a:spLocks noChangeShapeType="1"/>
                  </p:cNvSpPr>
                  <p:nvPr/>
                </p:nvSpPr>
                <p:spPr bwMode="auto">
                  <a:xfrm>
                    <a:off x="6522" y="1730"/>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25" name="Line 76">
                    <a:extLst>
                      <a:ext uri="{FF2B5EF4-FFF2-40B4-BE49-F238E27FC236}">
                        <a16:creationId xmlns:a16="http://schemas.microsoft.com/office/drawing/2014/main" id="{A4B2FE97-F8ED-6A44-BEFE-D5209BFB96E8}"/>
                      </a:ext>
                    </a:extLst>
                  </p:cNvPr>
                  <p:cNvSpPr>
                    <a:spLocks noChangeShapeType="1"/>
                  </p:cNvSpPr>
                  <p:nvPr/>
                </p:nvSpPr>
                <p:spPr bwMode="auto">
                  <a:xfrm>
                    <a:off x="6522" y="1585"/>
                    <a:ext cx="31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2905" name="Text Box 77">
                  <a:extLst>
                    <a:ext uri="{FF2B5EF4-FFF2-40B4-BE49-F238E27FC236}">
                      <a16:creationId xmlns:a16="http://schemas.microsoft.com/office/drawing/2014/main" id="{BB2E9AE4-7530-BB47-9A7D-7AC7516CF207}"/>
                    </a:ext>
                  </a:extLst>
                </p:cNvPr>
                <p:cNvSpPr txBox="1">
                  <a:spLocks noChangeArrowheads="1"/>
                </p:cNvSpPr>
                <p:nvPr/>
              </p:nvSpPr>
              <p:spPr bwMode="auto">
                <a:xfrm>
                  <a:off x="5997" y="2455"/>
                  <a:ext cx="136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b="1">
                      <a:solidFill>
                        <a:srgbClr val="0000FF"/>
                      </a:solidFill>
                      <a:latin typeface="Times New Roman" panose="02020603050405020304" pitchFamily="18" charset="0"/>
                    </a:rPr>
                    <a:t>局部数据</a:t>
                  </a:r>
                </a:p>
              </p:txBody>
            </p:sp>
            <p:sp>
              <p:nvSpPr>
                <p:cNvPr id="122906" name="Text Box 78">
                  <a:extLst>
                    <a:ext uri="{FF2B5EF4-FFF2-40B4-BE49-F238E27FC236}">
                      <a16:creationId xmlns:a16="http://schemas.microsoft.com/office/drawing/2014/main" id="{9D3E9C3C-41EA-6548-A87B-2A32EC753906}"/>
                    </a:ext>
                  </a:extLst>
                </p:cNvPr>
                <p:cNvSpPr txBox="1">
                  <a:spLocks noChangeArrowheads="1"/>
                </p:cNvSpPr>
                <p:nvPr/>
              </p:nvSpPr>
              <p:spPr bwMode="auto">
                <a:xfrm>
                  <a:off x="5997" y="3035"/>
                  <a:ext cx="157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b="1">
                      <a:solidFill>
                        <a:srgbClr val="7030A0"/>
                      </a:solidFill>
                      <a:latin typeface="Times New Roman" panose="02020603050405020304" pitchFamily="18" charset="0"/>
                    </a:rPr>
                    <a:t>条件变量</a:t>
                  </a:r>
                </a:p>
              </p:txBody>
            </p:sp>
            <p:sp>
              <p:nvSpPr>
                <p:cNvPr id="122907" name="Text Box 79">
                  <a:extLst>
                    <a:ext uri="{FF2B5EF4-FFF2-40B4-BE49-F238E27FC236}">
                      <a16:creationId xmlns:a16="http://schemas.microsoft.com/office/drawing/2014/main" id="{81A68204-36D1-4C41-B3AD-9A92E215DF02}"/>
                    </a:ext>
                  </a:extLst>
                </p:cNvPr>
                <p:cNvSpPr txBox="1">
                  <a:spLocks noChangeArrowheads="1"/>
                </p:cNvSpPr>
                <p:nvPr/>
              </p:nvSpPr>
              <p:spPr bwMode="auto">
                <a:xfrm>
                  <a:off x="5997" y="3615"/>
                  <a:ext cx="127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600" b="1">
                      <a:solidFill>
                        <a:srgbClr val="0000FF"/>
                      </a:solidFill>
                      <a:latin typeface="Times New Roman" panose="02020603050405020304" pitchFamily="18" charset="0"/>
                    </a:rPr>
                    <a:t>过程</a:t>
                  </a:r>
                  <a:r>
                    <a:rPr kumimoji="0" lang="en-US" altLang="zh-CN" sz="1600" b="1">
                      <a:solidFill>
                        <a:srgbClr val="0000FF"/>
                      </a:solidFill>
                      <a:latin typeface="Times New Roman" panose="02020603050405020304" pitchFamily="18" charset="0"/>
                    </a:rPr>
                    <a:t>1</a:t>
                  </a:r>
                </a:p>
              </p:txBody>
            </p:sp>
            <p:sp>
              <p:nvSpPr>
                <p:cNvPr id="122908" name="Text Box 80">
                  <a:extLst>
                    <a:ext uri="{FF2B5EF4-FFF2-40B4-BE49-F238E27FC236}">
                      <a16:creationId xmlns:a16="http://schemas.microsoft.com/office/drawing/2014/main" id="{0380BD10-C031-D346-B482-146ABB6BE0EB}"/>
                    </a:ext>
                  </a:extLst>
                </p:cNvPr>
                <p:cNvSpPr txBox="1">
                  <a:spLocks noChangeArrowheads="1"/>
                </p:cNvSpPr>
                <p:nvPr/>
              </p:nvSpPr>
              <p:spPr bwMode="auto">
                <a:xfrm>
                  <a:off x="5997" y="4920"/>
                  <a:ext cx="115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600" b="1">
                      <a:solidFill>
                        <a:srgbClr val="0000FF"/>
                      </a:solidFill>
                      <a:latin typeface="Times New Roman" panose="02020603050405020304" pitchFamily="18" charset="0"/>
                    </a:rPr>
                    <a:t>过程</a:t>
                  </a:r>
                  <a:r>
                    <a:rPr kumimoji="0" lang="en-US" altLang="zh-CN" sz="1600" b="1">
                      <a:solidFill>
                        <a:srgbClr val="0000FF"/>
                      </a:solidFill>
                      <a:latin typeface="Times New Roman" panose="02020603050405020304" pitchFamily="18" charset="0"/>
                    </a:rPr>
                    <a:t>n</a:t>
                  </a:r>
                </a:p>
              </p:txBody>
            </p:sp>
            <p:sp>
              <p:nvSpPr>
                <p:cNvPr id="122909" name="Text Box 81">
                  <a:extLst>
                    <a:ext uri="{FF2B5EF4-FFF2-40B4-BE49-F238E27FC236}">
                      <a16:creationId xmlns:a16="http://schemas.microsoft.com/office/drawing/2014/main" id="{D9BFE7C8-8809-C84F-ADED-766E2714C283}"/>
                    </a:ext>
                  </a:extLst>
                </p:cNvPr>
                <p:cNvSpPr txBox="1">
                  <a:spLocks noChangeArrowheads="1"/>
                </p:cNvSpPr>
                <p:nvPr/>
              </p:nvSpPr>
              <p:spPr bwMode="auto">
                <a:xfrm>
                  <a:off x="5871" y="5790"/>
                  <a:ext cx="168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b="1">
                      <a:solidFill>
                        <a:srgbClr val="7030A0"/>
                      </a:solidFill>
                      <a:latin typeface="Times New Roman" panose="02020603050405020304" pitchFamily="18" charset="0"/>
                    </a:rPr>
                    <a:t>初始化代码</a:t>
                  </a:r>
                </a:p>
              </p:txBody>
            </p:sp>
            <p:sp>
              <p:nvSpPr>
                <p:cNvPr id="122910" name="Text Box 82">
                  <a:extLst>
                    <a:ext uri="{FF2B5EF4-FFF2-40B4-BE49-F238E27FC236}">
                      <a16:creationId xmlns:a16="http://schemas.microsoft.com/office/drawing/2014/main" id="{1DFDB598-C5A7-B548-8D67-E13827772587}"/>
                    </a:ext>
                  </a:extLst>
                </p:cNvPr>
                <p:cNvSpPr txBox="1">
                  <a:spLocks noChangeArrowheads="1"/>
                </p:cNvSpPr>
                <p:nvPr/>
              </p:nvSpPr>
              <p:spPr bwMode="auto">
                <a:xfrm>
                  <a:off x="6522" y="4340"/>
                  <a:ext cx="735" cy="1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en-US" altLang="zh-CN" sz="2200">
                      <a:solidFill>
                        <a:schemeClr val="tx1"/>
                      </a:solidFill>
                      <a:latin typeface="Times New Roman" panose="02020603050405020304" pitchFamily="18" charset="0"/>
                    </a:rPr>
                    <a:t>…</a:t>
                  </a:r>
                </a:p>
              </p:txBody>
            </p:sp>
            <p:sp>
              <p:nvSpPr>
                <p:cNvPr id="122911" name="Text Box 83">
                  <a:extLst>
                    <a:ext uri="{FF2B5EF4-FFF2-40B4-BE49-F238E27FC236}">
                      <a16:creationId xmlns:a16="http://schemas.microsoft.com/office/drawing/2014/main" id="{7CACE24C-E994-5D41-A3BF-BC7E635446A5}"/>
                    </a:ext>
                  </a:extLst>
                </p:cNvPr>
                <p:cNvSpPr txBox="1">
                  <a:spLocks noChangeArrowheads="1"/>
                </p:cNvSpPr>
                <p:nvPr/>
              </p:nvSpPr>
              <p:spPr bwMode="auto">
                <a:xfrm>
                  <a:off x="4422" y="3470"/>
                  <a:ext cx="1050" cy="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en-US" altLang="zh-CN" sz="2600">
                      <a:solidFill>
                        <a:schemeClr val="tx1"/>
                      </a:solidFill>
                      <a:latin typeface="Times New Roman" panose="02020603050405020304" pitchFamily="18" charset="0"/>
                    </a:rPr>
                    <a:t>…</a:t>
                  </a:r>
                </a:p>
              </p:txBody>
            </p:sp>
            <p:sp>
              <p:nvSpPr>
                <p:cNvPr id="122912" name="Text Box 84">
                  <a:extLst>
                    <a:ext uri="{FF2B5EF4-FFF2-40B4-BE49-F238E27FC236}">
                      <a16:creationId xmlns:a16="http://schemas.microsoft.com/office/drawing/2014/main" id="{91FBE029-FB4D-7C46-A6E7-D08B6E3857B5}"/>
                    </a:ext>
                  </a:extLst>
                </p:cNvPr>
                <p:cNvSpPr txBox="1">
                  <a:spLocks noChangeArrowheads="1"/>
                </p:cNvSpPr>
                <p:nvPr/>
              </p:nvSpPr>
              <p:spPr bwMode="auto">
                <a:xfrm>
                  <a:off x="6627" y="1585"/>
                  <a:ext cx="2707"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2000" b="1">
                      <a:solidFill>
                        <a:schemeClr val="tx1"/>
                      </a:solidFill>
                      <a:latin typeface="Times New Roman" panose="02020603050405020304" pitchFamily="18" charset="0"/>
                    </a:rPr>
                    <a:t>进入进程队列</a:t>
                  </a:r>
                </a:p>
              </p:txBody>
            </p:sp>
            <p:sp>
              <p:nvSpPr>
                <p:cNvPr id="122913" name="Text Box 85">
                  <a:extLst>
                    <a:ext uri="{FF2B5EF4-FFF2-40B4-BE49-F238E27FC236}">
                      <a16:creationId xmlns:a16="http://schemas.microsoft.com/office/drawing/2014/main" id="{E2E5DFB8-2174-C149-8182-8DBE43FD38A4}"/>
                    </a:ext>
                  </a:extLst>
                </p:cNvPr>
                <p:cNvSpPr txBox="1">
                  <a:spLocks noChangeArrowheads="1"/>
                </p:cNvSpPr>
                <p:nvPr/>
              </p:nvSpPr>
              <p:spPr bwMode="auto">
                <a:xfrm>
                  <a:off x="3792" y="3035"/>
                  <a:ext cx="755" cy="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2000" b="1">
                      <a:solidFill>
                        <a:srgbClr val="FF3300"/>
                      </a:solidFill>
                      <a:latin typeface="Times New Roman" panose="02020603050405020304" pitchFamily="18" charset="0"/>
                    </a:rPr>
                    <a:t>管</a:t>
                  </a:r>
                </a:p>
                <a:p>
                  <a:pPr algn="just"/>
                  <a:r>
                    <a:rPr kumimoji="0" lang="zh-CN" altLang="en-US" sz="2000" b="1">
                      <a:solidFill>
                        <a:srgbClr val="FF3300"/>
                      </a:solidFill>
                      <a:latin typeface="Times New Roman" panose="02020603050405020304" pitchFamily="18" charset="0"/>
                    </a:rPr>
                    <a:t>程</a:t>
                  </a:r>
                </a:p>
                <a:p>
                  <a:pPr algn="just"/>
                  <a:r>
                    <a:rPr kumimoji="0" lang="zh-CN" altLang="en-US" sz="2000" b="1">
                      <a:solidFill>
                        <a:srgbClr val="FF3300"/>
                      </a:solidFill>
                      <a:latin typeface="Times New Roman" panose="02020603050405020304" pitchFamily="18" charset="0"/>
                    </a:rPr>
                    <a:t>等</a:t>
                  </a:r>
                </a:p>
                <a:p>
                  <a:pPr algn="just"/>
                  <a:r>
                    <a:rPr kumimoji="0" lang="zh-CN" altLang="en-US" sz="2000" b="1">
                      <a:solidFill>
                        <a:srgbClr val="FF3300"/>
                      </a:solidFill>
                      <a:latin typeface="Times New Roman" panose="02020603050405020304" pitchFamily="18" charset="0"/>
                    </a:rPr>
                    <a:t>待</a:t>
                  </a:r>
                </a:p>
                <a:p>
                  <a:pPr algn="just"/>
                  <a:r>
                    <a:rPr kumimoji="0" lang="zh-CN" altLang="en-US" sz="2000" b="1">
                      <a:solidFill>
                        <a:srgbClr val="FF3300"/>
                      </a:solidFill>
                      <a:latin typeface="Times New Roman" panose="02020603050405020304" pitchFamily="18" charset="0"/>
                    </a:rPr>
                    <a:t>区</a:t>
                  </a:r>
                </a:p>
              </p:txBody>
            </p:sp>
            <p:sp>
              <p:nvSpPr>
                <p:cNvPr id="122914" name="Text Box 86">
                  <a:extLst>
                    <a:ext uri="{FF2B5EF4-FFF2-40B4-BE49-F238E27FC236}">
                      <a16:creationId xmlns:a16="http://schemas.microsoft.com/office/drawing/2014/main" id="{82981B22-B305-434E-BA51-16DBE53FCA68}"/>
                    </a:ext>
                  </a:extLst>
                </p:cNvPr>
                <p:cNvSpPr txBox="1">
                  <a:spLocks noChangeArrowheads="1"/>
                </p:cNvSpPr>
                <p:nvPr/>
              </p:nvSpPr>
              <p:spPr bwMode="auto">
                <a:xfrm>
                  <a:off x="5787" y="1453"/>
                  <a:ext cx="84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b="1">
                      <a:solidFill>
                        <a:srgbClr val="0000FF"/>
                      </a:solidFill>
                      <a:latin typeface="Times New Roman" panose="02020603050405020304" pitchFamily="18" charset="0"/>
                    </a:rPr>
                    <a:t>入口</a:t>
                  </a:r>
                </a:p>
              </p:txBody>
            </p:sp>
            <p:sp>
              <p:nvSpPr>
                <p:cNvPr id="122915" name="Text Box 87">
                  <a:extLst>
                    <a:ext uri="{FF2B5EF4-FFF2-40B4-BE49-F238E27FC236}">
                      <a16:creationId xmlns:a16="http://schemas.microsoft.com/office/drawing/2014/main" id="{88E131B9-3AF3-E643-8C3C-E8109291D138}"/>
                    </a:ext>
                  </a:extLst>
                </p:cNvPr>
                <p:cNvSpPr txBox="1">
                  <a:spLocks noChangeArrowheads="1"/>
                </p:cNvSpPr>
                <p:nvPr/>
              </p:nvSpPr>
              <p:spPr bwMode="auto">
                <a:xfrm>
                  <a:off x="5194" y="6370"/>
                  <a:ext cx="1746"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b="1">
                      <a:solidFill>
                        <a:srgbClr val="0000FF"/>
                      </a:solidFill>
                      <a:latin typeface="Times New Roman" panose="02020603050405020304" pitchFamily="18" charset="0"/>
                    </a:rPr>
                    <a:t>退出</a:t>
                  </a:r>
                </a:p>
              </p:txBody>
            </p:sp>
            <p:sp>
              <p:nvSpPr>
                <p:cNvPr id="122916" name="Text Box 88">
                  <a:extLst>
                    <a:ext uri="{FF2B5EF4-FFF2-40B4-BE49-F238E27FC236}">
                      <a16:creationId xmlns:a16="http://schemas.microsoft.com/office/drawing/2014/main" id="{51557261-7AC7-924E-908C-53AEC18EFF35}"/>
                    </a:ext>
                  </a:extLst>
                </p:cNvPr>
                <p:cNvSpPr txBox="1">
                  <a:spLocks noChangeArrowheads="1"/>
                </p:cNvSpPr>
                <p:nvPr/>
              </p:nvSpPr>
              <p:spPr bwMode="auto">
                <a:xfrm>
                  <a:off x="4317" y="2745"/>
                  <a:ext cx="126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a:solidFill>
                        <a:schemeClr val="tx1"/>
                      </a:solidFill>
                      <a:latin typeface="Times New Roman" panose="02020603050405020304" pitchFamily="18" charset="0"/>
                    </a:rPr>
                    <a:t>条件</a:t>
                  </a:r>
                  <a:r>
                    <a:rPr kumimoji="0" lang="en-US" altLang="zh-CN" sz="1400">
                      <a:solidFill>
                        <a:schemeClr val="tx1"/>
                      </a:solidFill>
                      <a:latin typeface="Times New Roman" panose="02020603050405020304" pitchFamily="18" charset="0"/>
                    </a:rPr>
                    <a:t>C1</a:t>
                  </a:r>
                </a:p>
              </p:txBody>
            </p:sp>
            <p:sp>
              <p:nvSpPr>
                <p:cNvPr id="122917" name="Text Box 89">
                  <a:extLst>
                    <a:ext uri="{FF2B5EF4-FFF2-40B4-BE49-F238E27FC236}">
                      <a16:creationId xmlns:a16="http://schemas.microsoft.com/office/drawing/2014/main" id="{9538EEF4-C559-AD4F-9EC7-BFB8527AD6DE}"/>
                    </a:ext>
                  </a:extLst>
                </p:cNvPr>
                <p:cNvSpPr txBox="1">
                  <a:spLocks noChangeArrowheads="1"/>
                </p:cNvSpPr>
                <p:nvPr/>
              </p:nvSpPr>
              <p:spPr bwMode="auto">
                <a:xfrm>
                  <a:off x="4329" y="4485"/>
                  <a:ext cx="1213"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zh-CN" altLang="en-US" sz="1400">
                      <a:solidFill>
                        <a:schemeClr val="tx1"/>
                      </a:solidFill>
                      <a:latin typeface="Times New Roman" panose="02020603050405020304" pitchFamily="18" charset="0"/>
                    </a:rPr>
                    <a:t>条件</a:t>
                  </a:r>
                  <a:r>
                    <a:rPr kumimoji="0" lang="en-US" altLang="zh-CN" sz="1400">
                      <a:solidFill>
                        <a:schemeClr val="tx1"/>
                      </a:solidFill>
                      <a:latin typeface="Times New Roman" panose="02020603050405020304" pitchFamily="18" charset="0"/>
                    </a:rPr>
                    <a:t>Cn</a:t>
                  </a:r>
                </a:p>
              </p:txBody>
            </p:sp>
            <p:sp>
              <p:nvSpPr>
                <p:cNvPr id="122918" name="Text Box 90">
                  <a:extLst>
                    <a:ext uri="{FF2B5EF4-FFF2-40B4-BE49-F238E27FC236}">
                      <a16:creationId xmlns:a16="http://schemas.microsoft.com/office/drawing/2014/main" id="{C773ADB5-92FA-7E44-A413-D17A7540F6C6}"/>
                    </a:ext>
                  </a:extLst>
                </p:cNvPr>
                <p:cNvSpPr txBox="1">
                  <a:spLocks noChangeArrowheads="1"/>
                </p:cNvSpPr>
                <p:nvPr/>
              </p:nvSpPr>
              <p:spPr bwMode="auto">
                <a:xfrm>
                  <a:off x="4317" y="3180"/>
                  <a:ext cx="1155"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en-US" altLang="zh-CN" sz="1000">
                      <a:solidFill>
                        <a:schemeClr val="tx1"/>
                      </a:solidFill>
                      <a:latin typeface="Times New Roman" panose="02020603050405020304" pitchFamily="18" charset="0"/>
                    </a:rPr>
                    <a:t>Wait(c1)</a:t>
                  </a:r>
                </a:p>
              </p:txBody>
            </p:sp>
            <p:sp>
              <p:nvSpPr>
                <p:cNvPr id="122919" name="Text Box 91">
                  <a:extLst>
                    <a:ext uri="{FF2B5EF4-FFF2-40B4-BE49-F238E27FC236}">
                      <a16:creationId xmlns:a16="http://schemas.microsoft.com/office/drawing/2014/main" id="{A7BE72EE-B318-0F47-B7DC-03F01E7A0348}"/>
                    </a:ext>
                  </a:extLst>
                </p:cNvPr>
                <p:cNvSpPr txBox="1">
                  <a:spLocks noChangeArrowheads="1"/>
                </p:cNvSpPr>
                <p:nvPr/>
              </p:nvSpPr>
              <p:spPr bwMode="auto">
                <a:xfrm>
                  <a:off x="4317" y="4920"/>
                  <a:ext cx="105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r>
                    <a:rPr kumimoji="0" lang="en-US" altLang="zh-CN" sz="1000">
                      <a:solidFill>
                        <a:schemeClr val="tx1"/>
                      </a:solidFill>
                      <a:latin typeface="Times New Roman" panose="02020603050405020304" pitchFamily="18" charset="0"/>
                    </a:rPr>
                    <a:t>Wait(cn)</a:t>
                  </a:r>
                </a:p>
              </p:txBody>
            </p:sp>
          </p:grpSp>
        </p:grpSp>
      </p:grpSp>
      <p:sp>
        <p:nvSpPr>
          <p:cNvPr id="122884" name="Rectangle 4">
            <a:extLst>
              <a:ext uri="{FF2B5EF4-FFF2-40B4-BE49-F238E27FC236}">
                <a16:creationId xmlns:a16="http://schemas.microsoft.com/office/drawing/2014/main" id="{333F4268-E724-5546-87A1-844C2725C39A}"/>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2885" name="灯片编号占位符 3">
            <a:extLst>
              <a:ext uri="{FF2B5EF4-FFF2-40B4-BE49-F238E27FC236}">
                <a16:creationId xmlns:a16="http://schemas.microsoft.com/office/drawing/2014/main" id="{5D7CE228-EF93-B84E-86EE-7EF1D90757E8}"/>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401B53D-7E4D-7E40-9A78-FBF07CF9BA8F}" type="slidenum">
              <a:rPr lang="zh-CN" altLang="en-US" sz="1800"/>
              <a:pPr/>
              <a:t>120</a:t>
            </a:fld>
            <a:endParaRPr lang="en-US" altLang="zh-CN" sz="1800"/>
          </a:p>
        </p:txBody>
      </p:sp>
    </p:spTree>
    <p:extLst>
      <p:ext uri="{BB962C8B-B14F-4D97-AF65-F5344CB8AC3E}">
        <p14:creationId xmlns:p14="http://schemas.microsoft.com/office/powerpoint/2010/main" val="765206226"/>
      </p:ext>
    </p:extLst>
  </p:cSld>
  <p:clrMapOvr>
    <a:masterClrMapping/>
  </p:clrMapOvr>
  <p:transition>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6" name="Text Box 4">
            <a:extLst>
              <a:ext uri="{FF2B5EF4-FFF2-40B4-BE49-F238E27FC236}">
                <a16:creationId xmlns:a16="http://schemas.microsoft.com/office/drawing/2014/main" id="{A34DF245-6321-854B-A9E3-321F56D5A9FC}"/>
              </a:ext>
            </a:extLst>
          </p:cNvPr>
          <p:cNvSpPr txBox="1">
            <a:spLocks noChangeArrowheads="1"/>
          </p:cNvSpPr>
          <p:nvPr/>
        </p:nvSpPr>
        <p:spPr bwMode="auto">
          <a:xfrm>
            <a:off x="533400" y="609600"/>
            <a:ext cx="8396288" cy="595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pPr>
            <a:r>
              <a:rPr lang="en-US" altLang="zh-CN" sz="3200" b="1">
                <a:solidFill>
                  <a:srgbClr val="3333FF"/>
                </a:solidFill>
                <a:latin typeface="华文楷体" panose="02010600040101010101" pitchFamily="2" charset="-122"/>
                <a:ea typeface="华文楷体" panose="02010600040101010101" pitchFamily="2" charset="-122"/>
              </a:rPr>
              <a:t>4</a:t>
            </a:r>
            <a:r>
              <a:rPr lang="zh-CN" altLang="en-US" sz="3200" b="1">
                <a:solidFill>
                  <a:srgbClr val="3333FF"/>
                </a:solidFill>
                <a:latin typeface="华文楷体" panose="02010600040101010101" pitchFamily="2" charset="-122"/>
                <a:ea typeface="华文楷体" panose="02010600040101010101" pitchFamily="2" charset="-122"/>
              </a:rPr>
              <a:t>、管程的特点</a:t>
            </a:r>
          </a:p>
          <a:p>
            <a:pPr>
              <a:lnSpc>
                <a:spcPct val="130000"/>
              </a:lnSpc>
            </a:pP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、局部于管程的数据结构只能被局部于管程的过程访问，任何外部过程都不能访问。</a:t>
            </a:r>
          </a:p>
          <a:p>
            <a:pPr>
              <a:lnSpc>
                <a:spcPct val="130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、一个进程通过调用管程的一个过程进入管程。</a:t>
            </a:r>
          </a:p>
          <a:p>
            <a:pPr>
              <a:lnSpc>
                <a:spcPct val="130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、在任何时候，只能有一个进程在管程中执行，调用管程的任何其他进程都被挂起，以等待管程变成可用的。</a:t>
            </a:r>
          </a:p>
          <a:p>
            <a:pPr>
              <a:spcBef>
                <a:spcPct val="50000"/>
              </a:spcBef>
            </a:pPr>
            <a:endParaRPr lang="en-US" altLang="zh-CN" sz="3200">
              <a:solidFill>
                <a:schemeClr val="tx1"/>
              </a:solidFill>
              <a:latin typeface="华文楷体" panose="02010600040101010101" pitchFamily="2" charset="-122"/>
              <a:ea typeface="华文楷体" panose="02010600040101010101" pitchFamily="2" charset="-122"/>
            </a:endParaRPr>
          </a:p>
        </p:txBody>
      </p:sp>
      <p:sp>
        <p:nvSpPr>
          <p:cNvPr id="123907" name="Rectangle 4">
            <a:extLst>
              <a:ext uri="{FF2B5EF4-FFF2-40B4-BE49-F238E27FC236}">
                <a16:creationId xmlns:a16="http://schemas.microsoft.com/office/drawing/2014/main" id="{6E59E31A-5E78-C84D-98EA-20A8C2B50D64}"/>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3908" name="灯片编号占位符 3">
            <a:extLst>
              <a:ext uri="{FF2B5EF4-FFF2-40B4-BE49-F238E27FC236}">
                <a16:creationId xmlns:a16="http://schemas.microsoft.com/office/drawing/2014/main" id="{752EAE9F-5691-B249-A41B-AADD8831C8C4}"/>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ED3822B-442B-FA4A-B7DA-DF351A153A09}" type="slidenum">
              <a:rPr lang="zh-CN" altLang="en-US" sz="1800"/>
              <a:pPr/>
              <a:t>121</a:t>
            </a:fld>
            <a:endParaRPr lang="en-US" altLang="zh-CN" sz="1800"/>
          </a:p>
        </p:txBody>
      </p:sp>
    </p:spTree>
    <p:extLst>
      <p:ext uri="{BB962C8B-B14F-4D97-AF65-F5344CB8AC3E}">
        <p14:creationId xmlns:p14="http://schemas.microsoft.com/office/powerpoint/2010/main" val="13925991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17796">
                                            <p:txEl>
                                              <p:pRg st="0" end="0"/>
                                            </p:txEl>
                                          </p:spTgt>
                                        </p:tgtEl>
                                        <p:attrNameLst>
                                          <p:attrName>style.visibility</p:attrName>
                                        </p:attrNameLst>
                                      </p:cBhvr>
                                      <p:to>
                                        <p:strVal val="visible"/>
                                      </p:to>
                                    </p:set>
                                    <p:animEffect transition="in" filter="barn(outVertical)">
                                      <p:cBhvr>
                                        <p:cTn id="7" dur="500"/>
                                        <p:tgtEl>
                                          <p:spTgt spid="4177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17796">
                                            <p:txEl>
                                              <p:pRg st="1" end="1"/>
                                            </p:txEl>
                                          </p:spTgt>
                                        </p:tgtEl>
                                        <p:attrNameLst>
                                          <p:attrName>style.visibility</p:attrName>
                                        </p:attrNameLst>
                                      </p:cBhvr>
                                      <p:to>
                                        <p:strVal val="visible"/>
                                      </p:to>
                                    </p:set>
                                    <p:animEffect transition="in" filter="barn(outVertical)">
                                      <p:cBhvr>
                                        <p:cTn id="12" dur="500"/>
                                        <p:tgtEl>
                                          <p:spTgt spid="4177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17796">
                                            <p:txEl>
                                              <p:pRg st="2" end="2"/>
                                            </p:txEl>
                                          </p:spTgt>
                                        </p:tgtEl>
                                        <p:attrNameLst>
                                          <p:attrName>style.visibility</p:attrName>
                                        </p:attrNameLst>
                                      </p:cBhvr>
                                      <p:to>
                                        <p:strVal val="visible"/>
                                      </p:to>
                                    </p:set>
                                    <p:animEffect transition="in" filter="barn(outVertical)">
                                      <p:cBhvr>
                                        <p:cTn id="17" dur="500"/>
                                        <p:tgtEl>
                                          <p:spTgt spid="4177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17796">
                                            <p:txEl>
                                              <p:pRg st="3" end="3"/>
                                            </p:txEl>
                                          </p:spTgt>
                                        </p:tgtEl>
                                        <p:attrNameLst>
                                          <p:attrName>style.visibility</p:attrName>
                                        </p:attrNameLst>
                                      </p:cBhvr>
                                      <p:to>
                                        <p:strVal val="visible"/>
                                      </p:to>
                                    </p:set>
                                    <p:animEffect transition="in" filter="barn(outVertical)">
                                      <p:cBhvr>
                                        <p:cTn id="22" dur="500"/>
                                        <p:tgtEl>
                                          <p:spTgt spid="4177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build="p"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a:extLst>
              <a:ext uri="{FF2B5EF4-FFF2-40B4-BE49-F238E27FC236}">
                <a16:creationId xmlns:a16="http://schemas.microsoft.com/office/drawing/2014/main" id="{6DFAA4A5-3409-7545-83D4-F7587346A68C}"/>
              </a:ext>
            </a:extLst>
          </p:cNvPr>
          <p:cNvSpPr txBox="1">
            <a:spLocks noChangeArrowheads="1"/>
          </p:cNvSpPr>
          <p:nvPr/>
        </p:nvSpPr>
        <p:spPr bwMode="auto">
          <a:xfrm>
            <a:off x="609600" y="571500"/>
            <a:ext cx="8077200" cy="562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200" b="1">
                <a:solidFill>
                  <a:srgbClr val="3333FF"/>
                </a:solidFill>
                <a:latin typeface="华文楷体" panose="02010600040101010101" pitchFamily="2" charset="-122"/>
                <a:ea typeface="华文楷体" panose="02010600040101010101" pitchFamily="2" charset="-122"/>
              </a:rPr>
              <a:t>5</a:t>
            </a:r>
            <a:r>
              <a:rPr lang="zh-CN" altLang="en-US" sz="3200" b="1">
                <a:solidFill>
                  <a:srgbClr val="3333FF"/>
                </a:solidFill>
                <a:latin typeface="华文楷体" panose="02010600040101010101" pitchFamily="2" charset="-122"/>
                <a:ea typeface="华文楷体" panose="02010600040101010101" pitchFamily="2" charset="-122"/>
              </a:rPr>
              <a:t>、管程的语法</a:t>
            </a:r>
          </a:p>
          <a:p>
            <a:pPr>
              <a:lnSpc>
                <a:spcPct val="40000"/>
              </a:lnSpc>
              <a:spcBef>
                <a:spcPct val="50000"/>
              </a:spcBef>
            </a:pPr>
            <a:r>
              <a:rPr lang="en-US" altLang="zh-CN" sz="2800" b="1">
                <a:solidFill>
                  <a:srgbClr val="0000FF"/>
                </a:solidFill>
                <a:latin typeface="华文楷体" panose="02010600040101010101" pitchFamily="2" charset="-122"/>
                <a:ea typeface="华文楷体" panose="02010600040101010101" pitchFamily="2" charset="-122"/>
              </a:rPr>
              <a:t>Type monitor_name=monitor</a:t>
            </a:r>
          </a:p>
          <a:p>
            <a:pPr>
              <a:lnSpc>
                <a:spcPct val="40000"/>
              </a:lnSpc>
              <a:spcBef>
                <a:spcPct val="50000"/>
              </a:spcBef>
            </a:pPr>
            <a:r>
              <a:rPr lang="en-US" altLang="zh-CN" sz="2800" b="1">
                <a:solidFill>
                  <a:schemeClr val="tx1"/>
                </a:solidFill>
                <a:latin typeface="华文楷体" panose="02010600040101010101" pitchFamily="2" charset="-122"/>
                <a:ea typeface="华文楷体" panose="02010600040101010101" pitchFamily="2" charset="-122"/>
              </a:rPr>
              <a:t>    </a:t>
            </a:r>
            <a:r>
              <a:rPr lang="en-US" altLang="zh-CN" sz="2800" b="1">
                <a:solidFill>
                  <a:srgbClr val="FF3300"/>
                </a:solidFill>
                <a:latin typeface="华文楷体" panose="02010600040101010101" pitchFamily="2" charset="-122"/>
                <a:ea typeface="华文楷体" panose="02010600040101010101" pitchFamily="2" charset="-122"/>
              </a:rPr>
              <a:t>share variable declarations</a:t>
            </a:r>
          </a:p>
          <a:p>
            <a:pPr>
              <a:lnSpc>
                <a:spcPct val="40000"/>
              </a:lnSpc>
              <a:spcBef>
                <a:spcPct val="50000"/>
              </a:spcBef>
            </a:pPr>
            <a:r>
              <a:rPr lang="en-US" altLang="zh-CN" sz="2800" b="1">
                <a:solidFill>
                  <a:srgbClr val="FF3300"/>
                </a:solidFill>
                <a:latin typeface="华文楷体" panose="02010600040101010101" pitchFamily="2" charset="-122"/>
                <a:ea typeface="华文楷体" panose="02010600040101010101" pitchFamily="2" charset="-122"/>
              </a:rPr>
              <a:t>    condition variable declarations</a:t>
            </a:r>
          </a:p>
          <a:p>
            <a:pPr>
              <a:lnSpc>
                <a:spcPct val="40000"/>
              </a:lnSpc>
              <a:spcBef>
                <a:spcPct val="50000"/>
              </a:spcBef>
            </a:pPr>
            <a:r>
              <a:rPr lang="en-US" altLang="zh-CN" sz="2800" b="1">
                <a:solidFill>
                  <a:schemeClr val="tx1"/>
                </a:solidFill>
                <a:latin typeface="华文楷体" panose="02010600040101010101" pitchFamily="2" charset="-122"/>
                <a:ea typeface="华文楷体" panose="02010600040101010101" pitchFamily="2" charset="-122"/>
              </a:rPr>
              <a:t>     </a:t>
            </a:r>
            <a:r>
              <a:rPr lang="en-US" altLang="zh-CN" sz="2800" b="1">
                <a:solidFill>
                  <a:srgbClr val="171D17"/>
                </a:solidFill>
                <a:latin typeface="华文楷体" panose="02010600040101010101" pitchFamily="2" charset="-122"/>
                <a:ea typeface="华文楷体" panose="02010600040101010101" pitchFamily="2" charset="-122"/>
              </a:rPr>
              <a:t>procedure P1(…)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 …}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procedure  P2(…)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 …}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procedure  Pn(…)</a:t>
            </a:r>
          </a:p>
          <a:p>
            <a:pPr>
              <a:lnSpc>
                <a:spcPct val="40000"/>
              </a:lnSpc>
              <a:spcBef>
                <a:spcPct val="50000"/>
              </a:spcBef>
            </a:pPr>
            <a:r>
              <a:rPr lang="en-US" altLang="zh-CN" sz="2800" b="1">
                <a:solidFill>
                  <a:srgbClr val="171D17"/>
                </a:solidFill>
                <a:latin typeface="华文楷体" panose="02010600040101010101" pitchFamily="2" charset="-122"/>
                <a:ea typeface="华文楷体" panose="02010600040101010101" pitchFamily="2" charset="-122"/>
              </a:rPr>
              <a:t>           { …}      </a:t>
            </a:r>
          </a:p>
          <a:p>
            <a:pPr>
              <a:lnSpc>
                <a:spcPct val="40000"/>
              </a:lnSpc>
              <a:spcBef>
                <a:spcPct val="50000"/>
              </a:spcBef>
            </a:pPr>
            <a:r>
              <a:rPr lang="en-US" altLang="zh-CN" sz="2800" b="1">
                <a:solidFill>
                  <a:srgbClr val="FF00FF"/>
                </a:solidFill>
                <a:latin typeface="华文楷体" panose="02010600040101010101" pitchFamily="2" charset="-122"/>
                <a:ea typeface="华文楷体" panose="02010600040101010101" pitchFamily="2" charset="-122"/>
              </a:rPr>
              <a:t>     {</a:t>
            </a:r>
          </a:p>
          <a:p>
            <a:pPr>
              <a:lnSpc>
                <a:spcPct val="40000"/>
              </a:lnSpc>
              <a:spcBef>
                <a:spcPct val="50000"/>
              </a:spcBef>
            </a:pPr>
            <a:r>
              <a:rPr lang="en-US" altLang="zh-CN" sz="2800" b="1">
                <a:solidFill>
                  <a:srgbClr val="FF00FF"/>
                </a:solidFill>
                <a:latin typeface="华文楷体" panose="02010600040101010101" pitchFamily="2" charset="-122"/>
                <a:ea typeface="华文楷体" panose="02010600040101010101" pitchFamily="2" charset="-122"/>
              </a:rPr>
              <a:t>           initialization cod</a:t>
            </a:r>
          </a:p>
          <a:p>
            <a:pPr>
              <a:lnSpc>
                <a:spcPct val="40000"/>
              </a:lnSpc>
              <a:spcBef>
                <a:spcPct val="50000"/>
              </a:spcBef>
            </a:pPr>
            <a:r>
              <a:rPr lang="en-US" altLang="zh-CN" sz="2800" b="1">
                <a:solidFill>
                  <a:srgbClr val="FF00FF"/>
                </a:solidFill>
                <a:latin typeface="华文楷体" panose="02010600040101010101" pitchFamily="2" charset="-122"/>
                <a:ea typeface="华文楷体" panose="02010600040101010101" pitchFamily="2" charset="-122"/>
              </a:rPr>
              <a:t>     }          </a:t>
            </a:r>
          </a:p>
        </p:txBody>
      </p:sp>
      <p:sp>
        <p:nvSpPr>
          <p:cNvPr id="4" name="线形标注 1 3">
            <a:extLst>
              <a:ext uri="{FF2B5EF4-FFF2-40B4-BE49-F238E27FC236}">
                <a16:creationId xmlns:a16="http://schemas.microsoft.com/office/drawing/2014/main" id="{E519353A-FBDD-6D46-A9F6-414C938A5C90}"/>
              </a:ext>
            </a:extLst>
          </p:cNvPr>
          <p:cNvSpPr>
            <a:spLocks/>
          </p:cNvSpPr>
          <p:nvPr/>
        </p:nvSpPr>
        <p:spPr bwMode="auto">
          <a:xfrm>
            <a:off x="6370638" y="1214438"/>
            <a:ext cx="1416050" cy="461962"/>
          </a:xfrm>
          <a:prstGeom prst="borderCallout1">
            <a:avLst>
              <a:gd name="adj1" fmla="val 18750"/>
              <a:gd name="adj2" fmla="val -8333"/>
              <a:gd name="adj3" fmla="val 19042"/>
              <a:gd name="adj4" fmla="val -43074"/>
            </a:avLst>
          </a:prstGeom>
          <a:solidFill>
            <a:srgbClr val="EAEAEA"/>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00FF"/>
                </a:solidFill>
              </a:rPr>
              <a:t>管程名称</a:t>
            </a:r>
          </a:p>
        </p:txBody>
      </p:sp>
      <p:sp>
        <p:nvSpPr>
          <p:cNvPr id="5" name="线形标注 1 4">
            <a:extLst>
              <a:ext uri="{FF2B5EF4-FFF2-40B4-BE49-F238E27FC236}">
                <a16:creationId xmlns:a16="http://schemas.microsoft.com/office/drawing/2014/main" id="{C9731AA8-C6CA-7D48-B812-B55D722AD39A}"/>
              </a:ext>
            </a:extLst>
          </p:cNvPr>
          <p:cNvSpPr>
            <a:spLocks/>
          </p:cNvSpPr>
          <p:nvPr/>
        </p:nvSpPr>
        <p:spPr bwMode="auto">
          <a:xfrm>
            <a:off x="6367463" y="1752600"/>
            <a:ext cx="1416050" cy="461963"/>
          </a:xfrm>
          <a:prstGeom prst="borderCallout1">
            <a:avLst>
              <a:gd name="adj1" fmla="val 18750"/>
              <a:gd name="adj2" fmla="val -8333"/>
              <a:gd name="adj3" fmla="val 19042"/>
              <a:gd name="adj4" fmla="val -43074"/>
            </a:avLst>
          </a:prstGeom>
          <a:solidFill>
            <a:srgbClr val="EAEAEA"/>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00FF"/>
                </a:solidFill>
              </a:rPr>
              <a:t>一组变量</a:t>
            </a:r>
          </a:p>
        </p:txBody>
      </p:sp>
      <p:sp>
        <p:nvSpPr>
          <p:cNvPr id="6" name="线形标注 1 5">
            <a:extLst>
              <a:ext uri="{FF2B5EF4-FFF2-40B4-BE49-F238E27FC236}">
                <a16:creationId xmlns:a16="http://schemas.microsoft.com/office/drawing/2014/main" id="{1DD7964B-7428-7748-99EF-0399DF8F63A6}"/>
              </a:ext>
            </a:extLst>
          </p:cNvPr>
          <p:cNvSpPr>
            <a:spLocks/>
          </p:cNvSpPr>
          <p:nvPr/>
        </p:nvSpPr>
        <p:spPr bwMode="auto">
          <a:xfrm>
            <a:off x="6367463" y="3614738"/>
            <a:ext cx="2032000" cy="461962"/>
          </a:xfrm>
          <a:prstGeom prst="borderCallout1">
            <a:avLst>
              <a:gd name="adj1" fmla="val 18750"/>
              <a:gd name="adj2" fmla="val -8333"/>
              <a:gd name="adj3" fmla="val 16569"/>
              <a:gd name="adj4" fmla="val -28449"/>
            </a:avLst>
          </a:prstGeom>
          <a:solidFill>
            <a:srgbClr val="EAEAEA"/>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00FF"/>
                </a:solidFill>
              </a:rPr>
              <a:t>一组操作过程</a:t>
            </a:r>
          </a:p>
        </p:txBody>
      </p:sp>
      <p:sp>
        <p:nvSpPr>
          <p:cNvPr id="7" name="线形标注 1 6">
            <a:extLst>
              <a:ext uri="{FF2B5EF4-FFF2-40B4-BE49-F238E27FC236}">
                <a16:creationId xmlns:a16="http://schemas.microsoft.com/office/drawing/2014/main" id="{528C62D8-6F75-1540-BACC-1B8ED5572501}"/>
              </a:ext>
            </a:extLst>
          </p:cNvPr>
          <p:cNvSpPr>
            <a:spLocks/>
          </p:cNvSpPr>
          <p:nvPr/>
        </p:nvSpPr>
        <p:spPr bwMode="auto">
          <a:xfrm>
            <a:off x="6367463" y="5414963"/>
            <a:ext cx="1724025" cy="461962"/>
          </a:xfrm>
          <a:prstGeom prst="borderCallout1">
            <a:avLst>
              <a:gd name="adj1" fmla="val 18750"/>
              <a:gd name="adj2" fmla="val -8333"/>
              <a:gd name="adj3" fmla="val 19042"/>
              <a:gd name="adj4" fmla="val -31801"/>
            </a:avLst>
          </a:prstGeom>
          <a:solidFill>
            <a:srgbClr val="EAEAEA"/>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00FF"/>
                </a:solidFill>
              </a:rPr>
              <a:t>初始化代码</a:t>
            </a:r>
          </a:p>
        </p:txBody>
      </p:sp>
      <p:sp>
        <p:nvSpPr>
          <p:cNvPr id="124935" name="Rectangle 4">
            <a:extLst>
              <a:ext uri="{FF2B5EF4-FFF2-40B4-BE49-F238E27FC236}">
                <a16:creationId xmlns:a16="http://schemas.microsoft.com/office/drawing/2014/main" id="{54C32783-7237-FA48-A5D3-C38A504D0577}"/>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4936" name="灯片编号占位符 3">
            <a:extLst>
              <a:ext uri="{FF2B5EF4-FFF2-40B4-BE49-F238E27FC236}">
                <a16:creationId xmlns:a16="http://schemas.microsoft.com/office/drawing/2014/main" id="{452E5979-B331-DA4C-9E7F-A1485CD14AB7}"/>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AFBACAC-E034-4447-9FDD-60075BE0FEC5}" type="slidenum">
              <a:rPr lang="zh-CN" altLang="en-US" sz="1800"/>
              <a:pPr/>
              <a:t>122</a:t>
            </a:fld>
            <a:endParaRPr lang="en-US" altLang="zh-CN" sz="1800"/>
          </a:p>
        </p:txBody>
      </p:sp>
      <p:sp>
        <p:nvSpPr>
          <p:cNvPr id="19" name="右大括号 18">
            <a:extLst>
              <a:ext uri="{FF2B5EF4-FFF2-40B4-BE49-F238E27FC236}">
                <a16:creationId xmlns:a16="http://schemas.microsoft.com/office/drawing/2014/main" id="{BE8A5A0F-14A3-6B41-B624-1C26EA6E9749}"/>
              </a:ext>
            </a:extLst>
          </p:cNvPr>
          <p:cNvSpPr>
            <a:spLocks/>
          </p:cNvSpPr>
          <p:nvPr/>
        </p:nvSpPr>
        <p:spPr bwMode="auto">
          <a:xfrm>
            <a:off x="5076825" y="2492375"/>
            <a:ext cx="503238" cy="2376488"/>
          </a:xfrm>
          <a:prstGeom prst="rightBrace">
            <a:avLst>
              <a:gd name="adj1" fmla="val 53783"/>
              <a:gd name="adj2" fmla="val 50000"/>
            </a:avLst>
          </a:prstGeom>
          <a:noFill/>
          <a:ln w="28575" algn="ctr">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0" name="右大括号 19">
            <a:extLst>
              <a:ext uri="{FF2B5EF4-FFF2-40B4-BE49-F238E27FC236}">
                <a16:creationId xmlns:a16="http://schemas.microsoft.com/office/drawing/2014/main" id="{82A7BC25-8FDB-4E4F-9B00-356D7D8B5972}"/>
              </a:ext>
            </a:extLst>
          </p:cNvPr>
          <p:cNvSpPr>
            <a:spLocks/>
          </p:cNvSpPr>
          <p:nvPr/>
        </p:nvSpPr>
        <p:spPr bwMode="auto">
          <a:xfrm>
            <a:off x="5148263" y="5208588"/>
            <a:ext cx="287337" cy="523875"/>
          </a:xfrm>
          <a:prstGeom prst="rightBrace">
            <a:avLst>
              <a:gd name="adj1" fmla="val 118078"/>
              <a:gd name="adj2" fmla="val 56380"/>
            </a:avLst>
          </a:prstGeom>
          <a:noFill/>
          <a:ln w="28575" algn="ctr">
            <a:solidFill>
              <a:schemeClr val="tx1"/>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9821167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dissolve">
                                      <p:cBhvr>
                                        <p:cTn id="25" dur="500"/>
                                        <p:tgtEl>
                                          <p:spTgt spid="2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linds(horizont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9" grpId="0" animBg="1"/>
      <p:bldP spid="20"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8" name="Text Box 4">
            <a:extLst>
              <a:ext uri="{FF2B5EF4-FFF2-40B4-BE49-F238E27FC236}">
                <a16:creationId xmlns:a16="http://schemas.microsoft.com/office/drawing/2014/main" id="{AF556F4A-97EB-A940-9A84-AB5DDF4750F1}"/>
              </a:ext>
            </a:extLst>
          </p:cNvPr>
          <p:cNvSpPr txBox="1">
            <a:spLocks noChangeArrowheads="1"/>
          </p:cNvSpPr>
          <p:nvPr/>
        </p:nvSpPr>
        <p:spPr bwMode="auto">
          <a:xfrm>
            <a:off x="457200" y="609600"/>
            <a:ext cx="8686800" cy="599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0000"/>
              </a:lnSpc>
            </a:pPr>
            <a:r>
              <a:rPr lang="zh-CN" altLang="en-US" sz="3200" b="1">
                <a:solidFill>
                  <a:srgbClr val="CC3399"/>
                </a:solidFill>
                <a:latin typeface="华文楷体" panose="02010600040101010101" pitchFamily="2" charset="-122"/>
                <a:ea typeface="华文楷体" panose="02010600040101010101" pitchFamily="2" charset="-122"/>
              </a:rPr>
              <a:t>二、条件变量</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1</a:t>
            </a:r>
            <a:r>
              <a:rPr lang="zh-CN" altLang="en-US" sz="3200" b="1">
                <a:solidFill>
                  <a:srgbClr val="0000FF"/>
                </a:solidFill>
                <a:latin typeface="华文楷体" panose="02010600040101010101" pitchFamily="2" charset="-122"/>
                <a:ea typeface="华文楷体" panose="02010600040101010101" pitchFamily="2" charset="-122"/>
              </a:rPr>
              <a:t>、在利用管程实现进程同步时，必须设置两个同步操作原语</a:t>
            </a:r>
            <a:r>
              <a:rPr lang="en-US" altLang="en-US" sz="3200" b="1">
                <a:solidFill>
                  <a:srgbClr val="0000FF"/>
                </a:solidFill>
                <a:latin typeface="华文楷体" panose="02010600040101010101" pitchFamily="2" charset="-122"/>
                <a:ea typeface="华文楷体" panose="02010600040101010101" pitchFamily="2" charset="-122"/>
              </a:rPr>
              <a:t>wait</a:t>
            </a:r>
            <a:r>
              <a:rPr lang="zh-CN" altLang="en-US" sz="3200" b="1">
                <a:solidFill>
                  <a:srgbClr val="0000FF"/>
                </a:solidFill>
                <a:latin typeface="华文楷体" panose="02010600040101010101" pitchFamily="2" charset="-122"/>
                <a:ea typeface="华文楷体" panose="02010600040101010101" pitchFamily="2" charset="-122"/>
              </a:rPr>
              <a:t>和</a:t>
            </a:r>
            <a:r>
              <a:rPr lang="en-US" altLang="en-US" sz="3200" b="1">
                <a:solidFill>
                  <a:srgbClr val="0000FF"/>
                </a:solidFill>
                <a:latin typeface="华文楷体" panose="02010600040101010101" pitchFamily="2" charset="-122"/>
                <a:ea typeface="华文楷体" panose="02010600040101010101" pitchFamily="2" charset="-122"/>
              </a:rPr>
              <a:t>signal</a:t>
            </a:r>
            <a:r>
              <a:rPr lang="zh-CN" altLang="en-US" sz="3200" b="1">
                <a:solidFill>
                  <a:srgbClr val="0000FF"/>
                </a:solidFill>
                <a:latin typeface="华文楷体" panose="02010600040101010101" pitchFamily="2" charset="-122"/>
                <a:ea typeface="华文楷体" panose="02010600040101010101" pitchFamily="2" charset="-122"/>
              </a:rPr>
              <a:t>。</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2</a:t>
            </a:r>
            <a:r>
              <a:rPr lang="zh-CN" altLang="en-US" sz="3200" b="1">
                <a:solidFill>
                  <a:srgbClr val="0000FF"/>
                </a:solidFill>
                <a:latin typeface="华文楷体" panose="02010600040101010101" pitchFamily="2" charset="-122"/>
                <a:ea typeface="华文楷体" panose="02010600040101010101" pitchFamily="2" charset="-122"/>
              </a:rPr>
              <a:t>、引入条件变量</a:t>
            </a:r>
            <a:r>
              <a:rPr lang="en-US" altLang="en-US" sz="3200" b="1">
                <a:solidFill>
                  <a:srgbClr val="0000FF"/>
                </a:solidFill>
                <a:latin typeface="华文楷体" panose="02010600040101010101" pitchFamily="2" charset="-122"/>
                <a:ea typeface="华文楷体" panose="02010600040101010101" pitchFamily="2" charset="-122"/>
              </a:rPr>
              <a:t>condition</a:t>
            </a:r>
            <a:r>
              <a:rPr lang="zh-CN" altLang="en-US" sz="3200" b="1">
                <a:solidFill>
                  <a:srgbClr val="0000FF"/>
                </a:solidFill>
                <a:latin typeface="华文楷体" panose="02010600040101010101" pitchFamily="2" charset="-122"/>
                <a:ea typeface="华文楷体" panose="02010600040101010101" pitchFamily="2" charset="-122"/>
              </a:rPr>
              <a:t>说明等待的原因。</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3</a:t>
            </a:r>
            <a:r>
              <a:rPr lang="zh-CN" altLang="en-US" sz="3200" b="1">
                <a:solidFill>
                  <a:srgbClr val="0000FF"/>
                </a:solidFill>
                <a:latin typeface="华文楷体" panose="02010600040101010101" pitchFamily="2" charset="-122"/>
                <a:ea typeface="华文楷体" panose="02010600040101010101" pitchFamily="2" charset="-122"/>
              </a:rPr>
              <a:t>、管程中对每个条件变量，都需予以说明，其形式为：</a:t>
            </a:r>
            <a:r>
              <a:rPr lang="en-US" altLang="en-US" sz="3200" b="1">
                <a:solidFill>
                  <a:srgbClr val="0000FF"/>
                </a:solidFill>
                <a:latin typeface="华文楷体" panose="02010600040101010101" pitchFamily="2" charset="-122"/>
                <a:ea typeface="华文楷体" panose="02010600040101010101" pitchFamily="2" charset="-122"/>
              </a:rPr>
              <a:t>var x,y;condition</a:t>
            </a:r>
            <a:r>
              <a:rPr lang="zh-CN" altLang="en-US" sz="3200" b="1">
                <a:solidFill>
                  <a:srgbClr val="0000FF"/>
                </a:solidFill>
                <a:latin typeface="华文楷体" panose="02010600040101010101" pitchFamily="2" charset="-122"/>
                <a:ea typeface="华文楷体" panose="02010600040101010101" pitchFamily="2" charset="-122"/>
              </a:rPr>
              <a:t>。</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变量应置于</a:t>
            </a:r>
            <a:r>
              <a:rPr lang="en-US" altLang="en-US" sz="3200" b="1">
                <a:solidFill>
                  <a:srgbClr val="0000FF"/>
                </a:solidFill>
                <a:latin typeface="华文楷体" panose="02010600040101010101" pitchFamily="2" charset="-122"/>
                <a:ea typeface="华文楷体" panose="02010600040101010101" pitchFamily="2" charset="-122"/>
              </a:rPr>
              <a:t>wait</a:t>
            </a:r>
            <a:r>
              <a:rPr lang="zh-CN" altLang="en-US" sz="3200" b="1">
                <a:solidFill>
                  <a:srgbClr val="0000FF"/>
                </a:solidFill>
                <a:latin typeface="华文楷体" panose="02010600040101010101" pitchFamily="2" charset="-122"/>
                <a:ea typeface="华文楷体" panose="02010600040101010101" pitchFamily="2" charset="-122"/>
              </a:rPr>
              <a:t>和</a:t>
            </a:r>
            <a:r>
              <a:rPr lang="en-US" altLang="zh-CN" sz="3200" b="1">
                <a:solidFill>
                  <a:srgbClr val="0000FF"/>
                </a:solidFill>
                <a:latin typeface="华文楷体" panose="02010600040101010101" pitchFamily="2" charset="-122"/>
                <a:ea typeface="华文楷体" panose="02010600040101010101" pitchFamily="2" charset="-122"/>
              </a:rPr>
              <a:t>signal</a:t>
            </a:r>
            <a:r>
              <a:rPr lang="zh-CN" altLang="zh-CN" sz="3200" b="1">
                <a:solidFill>
                  <a:srgbClr val="0000FF"/>
                </a:solidFill>
                <a:latin typeface="华文楷体" panose="02010600040101010101" pitchFamily="2" charset="-122"/>
                <a:ea typeface="华文楷体" panose="02010600040101010101" pitchFamily="2" charset="-122"/>
              </a:rPr>
              <a:t>之前，表示为</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x.wait </a:t>
            </a:r>
            <a:r>
              <a:rPr lang="zh-CN" altLang="zh-CN" sz="3200" b="1">
                <a:solidFill>
                  <a:srgbClr val="0000FF"/>
                </a:solidFill>
                <a:latin typeface="华文楷体" panose="02010600040101010101" pitchFamily="2" charset="-122"/>
                <a:ea typeface="华文楷体" panose="02010600040101010101" pitchFamily="2" charset="-122"/>
              </a:rPr>
              <a:t>和</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x.signal </a:t>
            </a:r>
            <a:r>
              <a:rPr lang="zh-CN" altLang="en-US" sz="3200" b="1">
                <a:solidFill>
                  <a:srgbClr val="0000FF"/>
                </a:solidFill>
                <a:latin typeface="华文楷体" panose="02010600040101010101" pitchFamily="2" charset="-122"/>
                <a:ea typeface="华文楷体" panose="02010600040101010101" pitchFamily="2" charset="-122"/>
              </a:rPr>
              <a:t>。</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4</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X.signal </a:t>
            </a:r>
            <a:r>
              <a:rPr lang="zh-CN" altLang="en-US" sz="3200" b="1">
                <a:solidFill>
                  <a:srgbClr val="0000FF"/>
                </a:solidFill>
                <a:latin typeface="华文楷体" panose="02010600040101010101" pitchFamily="2" charset="-122"/>
                <a:ea typeface="华文楷体" panose="02010600040101010101" pitchFamily="2" charset="-122"/>
              </a:rPr>
              <a:t>操作的作用是重新启动一个阻塞进程。假如没有阻塞进程，则 </a:t>
            </a:r>
            <a:r>
              <a:rPr lang="en-US" altLang="zh-CN" sz="3200" b="1">
                <a:solidFill>
                  <a:srgbClr val="0000FF"/>
                </a:solidFill>
                <a:latin typeface="华文楷体" panose="02010600040101010101" pitchFamily="2" charset="-122"/>
                <a:ea typeface="华文楷体" panose="02010600040101010101" pitchFamily="2" charset="-122"/>
              </a:rPr>
              <a:t>X.signal </a:t>
            </a:r>
            <a:r>
              <a:rPr lang="zh-CN" altLang="en-US" sz="3200" b="1">
                <a:solidFill>
                  <a:srgbClr val="0000FF"/>
                </a:solidFill>
                <a:latin typeface="华文楷体" panose="02010600040101010101" pitchFamily="2" charset="-122"/>
                <a:ea typeface="华文楷体" panose="02010600040101010101" pitchFamily="2" charset="-122"/>
              </a:rPr>
              <a:t>操作不起作用。</a:t>
            </a:r>
          </a:p>
        </p:txBody>
      </p:sp>
      <p:sp>
        <p:nvSpPr>
          <p:cNvPr id="125955" name="Rectangle 4">
            <a:extLst>
              <a:ext uri="{FF2B5EF4-FFF2-40B4-BE49-F238E27FC236}">
                <a16:creationId xmlns:a16="http://schemas.microsoft.com/office/drawing/2014/main" id="{5EAE020F-5849-E346-AA2E-DDE0CD54A2FB}"/>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5956" name="灯片编号占位符 3">
            <a:extLst>
              <a:ext uri="{FF2B5EF4-FFF2-40B4-BE49-F238E27FC236}">
                <a16:creationId xmlns:a16="http://schemas.microsoft.com/office/drawing/2014/main" id="{D6BE3E21-6745-8843-BE18-F957693E1AE1}"/>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8A097B3-1BE7-A34D-9274-5636F90D6149}" type="slidenum">
              <a:rPr lang="zh-CN" altLang="en-US" sz="1800"/>
              <a:pPr/>
              <a:t>123</a:t>
            </a:fld>
            <a:endParaRPr lang="en-US" altLang="zh-CN" sz="1800"/>
          </a:p>
        </p:txBody>
      </p:sp>
    </p:spTree>
    <p:extLst>
      <p:ext uri="{BB962C8B-B14F-4D97-AF65-F5344CB8AC3E}">
        <p14:creationId xmlns:p14="http://schemas.microsoft.com/office/powerpoint/2010/main" val="37602752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0868">
                                            <p:txEl>
                                              <p:pRg st="0" end="0"/>
                                            </p:txEl>
                                          </p:spTgt>
                                        </p:tgtEl>
                                        <p:attrNameLst>
                                          <p:attrName>style.visibility</p:attrName>
                                        </p:attrNameLst>
                                      </p:cBhvr>
                                      <p:to>
                                        <p:strVal val="visible"/>
                                      </p:to>
                                    </p:set>
                                    <p:animEffect transition="in" filter="barn(outVertical)">
                                      <p:cBhvr>
                                        <p:cTn id="7" dur="500"/>
                                        <p:tgtEl>
                                          <p:spTgt spid="420868">
                                            <p:txEl>
                                              <p:pRg st="0" end="0"/>
                                            </p:txEl>
                                          </p:spTgt>
                                        </p:tgtEl>
                                      </p:cBhvr>
                                    </p:animEffect>
                                  </p:childTnLst>
                                  <p:subTnLst>
                                    <p:animClr clrSpc="rgb" dir="cw">
                                      <p:cBhvr override="childStyle">
                                        <p:cTn dur="1" fill="hold" display="0" masterRel="nextClick" afterEffect="1"/>
                                        <p:tgtEl>
                                          <p:spTgt spid="420868">
                                            <p:txEl>
                                              <p:pRg st="0" end="0"/>
                                            </p:txEl>
                                          </p:spTgt>
                                        </p:tgtEl>
                                        <p:attrNameLst>
                                          <p:attrName>ppt_c</p:attrName>
                                        </p:attrNameLst>
                                      </p:cBhvr>
                                      <p:to>
                                        <a:srgbClr val="0A0C0A"/>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0868">
                                            <p:txEl>
                                              <p:pRg st="1" end="1"/>
                                            </p:txEl>
                                          </p:spTgt>
                                        </p:tgtEl>
                                        <p:attrNameLst>
                                          <p:attrName>style.visibility</p:attrName>
                                        </p:attrNameLst>
                                      </p:cBhvr>
                                      <p:to>
                                        <p:strVal val="visible"/>
                                      </p:to>
                                    </p:set>
                                    <p:animEffect transition="in" filter="barn(outVertical)">
                                      <p:cBhvr>
                                        <p:cTn id="12" dur="500"/>
                                        <p:tgtEl>
                                          <p:spTgt spid="420868">
                                            <p:txEl>
                                              <p:pRg st="1" end="1"/>
                                            </p:txEl>
                                          </p:spTgt>
                                        </p:tgtEl>
                                      </p:cBhvr>
                                    </p:animEffect>
                                  </p:childTnLst>
                                  <p:subTnLst>
                                    <p:animClr clrSpc="rgb" dir="cw">
                                      <p:cBhvr override="childStyle">
                                        <p:cTn dur="1" fill="hold" display="0" masterRel="nextClick" afterEffect="1"/>
                                        <p:tgtEl>
                                          <p:spTgt spid="420868">
                                            <p:txEl>
                                              <p:pRg st="1" end="1"/>
                                            </p:txEl>
                                          </p:spTgt>
                                        </p:tgtEl>
                                        <p:attrNameLst>
                                          <p:attrName>ppt_c</p:attrName>
                                        </p:attrNameLst>
                                      </p:cBhvr>
                                      <p:to>
                                        <a:srgbClr val="0A0C0A"/>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0868">
                                            <p:txEl>
                                              <p:pRg st="2" end="2"/>
                                            </p:txEl>
                                          </p:spTgt>
                                        </p:tgtEl>
                                        <p:attrNameLst>
                                          <p:attrName>style.visibility</p:attrName>
                                        </p:attrNameLst>
                                      </p:cBhvr>
                                      <p:to>
                                        <p:strVal val="visible"/>
                                      </p:to>
                                    </p:set>
                                    <p:animEffect transition="in" filter="barn(outVertical)">
                                      <p:cBhvr>
                                        <p:cTn id="17" dur="500"/>
                                        <p:tgtEl>
                                          <p:spTgt spid="420868">
                                            <p:txEl>
                                              <p:pRg st="2" end="2"/>
                                            </p:txEl>
                                          </p:spTgt>
                                        </p:tgtEl>
                                      </p:cBhvr>
                                    </p:animEffect>
                                  </p:childTnLst>
                                  <p:subTnLst>
                                    <p:animClr clrSpc="rgb" dir="cw">
                                      <p:cBhvr override="childStyle">
                                        <p:cTn dur="1" fill="hold" display="0" masterRel="nextClick" afterEffect="1"/>
                                        <p:tgtEl>
                                          <p:spTgt spid="420868">
                                            <p:txEl>
                                              <p:pRg st="2" end="2"/>
                                            </p:txEl>
                                          </p:spTgt>
                                        </p:tgtEl>
                                        <p:attrNameLst>
                                          <p:attrName>ppt_c</p:attrName>
                                        </p:attrNameLst>
                                      </p:cBhvr>
                                      <p:to>
                                        <a:srgbClr val="0A0C0A"/>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0868">
                                            <p:txEl>
                                              <p:pRg st="3" end="3"/>
                                            </p:txEl>
                                          </p:spTgt>
                                        </p:tgtEl>
                                        <p:attrNameLst>
                                          <p:attrName>style.visibility</p:attrName>
                                        </p:attrNameLst>
                                      </p:cBhvr>
                                      <p:to>
                                        <p:strVal val="visible"/>
                                      </p:to>
                                    </p:set>
                                    <p:animEffect transition="in" filter="barn(outVertical)">
                                      <p:cBhvr>
                                        <p:cTn id="22" dur="500"/>
                                        <p:tgtEl>
                                          <p:spTgt spid="420868">
                                            <p:txEl>
                                              <p:pRg st="3" end="3"/>
                                            </p:txEl>
                                          </p:spTgt>
                                        </p:tgtEl>
                                      </p:cBhvr>
                                    </p:animEffect>
                                  </p:childTnLst>
                                  <p:subTnLst>
                                    <p:animClr clrSpc="rgb" dir="cw">
                                      <p:cBhvr override="childStyle">
                                        <p:cTn dur="1" fill="hold" display="0" masterRel="nextClick" afterEffect="1"/>
                                        <p:tgtEl>
                                          <p:spTgt spid="420868">
                                            <p:txEl>
                                              <p:pRg st="3" end="3"/>
                                            </p:txEl>
                                          </p:spTgt>
                                        </p:tgtEl>
                                        <p:attrNameLst>
                                          <p:attrName>ppt_c</p:attrName>
                                        </p:attrNameLst>
                                      </p:cBhvr>
                                      <p:to>
                                        <a:srgbClr val="0A0C0A"/>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0868">
                                            <p:txEl>
                                              <p:pRg st="4" end="4"/>
                                            </p:txEl>
                                          </p:spTgt>
                                        </p:tgtEl>
                                        <p:attrNameLst>
                                          <p:attrName>style.visibility</p:attrName>
                                        </p:attrNameLst>
                                      </p:cBhvr>
                                      <p:to>
                                        <p:strVal val="visible"/>
                                      </p:to>
                                    </p:set>
                                    <p:animEffect transition="in" filter="barn(outVertical)">
                                      <p:cBhvr>
                                        <p:cTn id="27" dur="500"/>
                                        <p:tgtEl>
                                          <p:spTgt spid="420868">
                                            <p:txEl>
                                              <p:pRg st="4" end="4"/>
                                            </p:txEl>
                                          </p:spTgt>
                                        </p:tgtEl>
                                      </p:cBhvr>
                                    </p:animEffect>
                                  </p:childTnLst>
                                  <p:subTnLst>
                                    <p:animClr clrSpc="rgb" dir="cw">
                                      <p:cBhvr override="childStyle">
                                        <p:cTn dur="1" fill="hold" display="0" masterRel="nextClick" afterEffect="1"/>
                                        <p:tgtEl>
                                          <p:spTgt spid="420868">
                                            <p:txEl>
                                              <p:pRg st="4" end="4"/>
                                            </p:txEl>
                                          </p:spTgt>
                                        </p:tgtEl>
                                        <p:attrNameLst>
                                          <p:attrName>ppt_c</p:attrName>
                                        </p:attrNameLst>
                                      </p:cBhvr>
                                      <p:to>
                                        <a:srgbClr val="0A0C0A"/>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20868">
                                            <p:txEl>
                                              <p:pRg st="5" end="5"/>
                                            </p:txEl>
                                          </p:spTgt>
                                        </p:tgtEl>
                                        <p:attrNameLst>
                                          <p:attrName>style.visibility</p:attrName>
                                        </p:attrNameLst>
                                      </p:cBhvr>
                                      <p:to>
                                        <p:strVal val="visible"/>
                                      </p:to>
                                    </p:set>
                                    <p:animEffect transition="in" filter="barn(outVertical)">
                                      <p:cBhvr>
                                        <p:cTn id="32" dur="500"/>
                                        <p:tgtEl>
                                          <p:spTgt spid="420868">
                                            <p:txEl>
                                              <p:pRg st="5" end="5"/>
                                            </p:txEl>
                                          </p:spTgt>
                                        </p:tgtEl>
                                      </p:cBhvr>
                                    </p:animEffect>
                                  </p:childTnLst>
                                  <p:subTnLst>
                                    <p:animClr clrSpc="rgb" dir="cw">
                                      <p:cBhvr override="childStyle">
                                        <p:cTn dur="1" fill="hold" display="0" masterRel="nextClick" afterEffect="1"/>
                                        <p:tgtEl>
                                          <p:spTgt spid="420868">
                                            <p:txEl>
                                              <p:pRg st="5" end="5"/>
                                            </p:txEl>
                                          </p:spTgt>
                                        </p:tgtEl>
                                        <p:attrNameLst>
                                          <p:attrName>ppt_c</p:attrName>
                                        </p:attrNameLst>
                                      </p:cBhvr>
                                      <p:to>
                                        <a:srgbClr val="0A0C0A"/>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Text Box 4">
            <a:extLst>
              <a:ext uri="{FF2B5EF4-FFF2-40B4-BE49-F238E27FC236}">
                <a16:creationId xmlns:a16="http://schemas.microsoft.com/office/drawing/2014/main" id="{0BDDCEC3-F7F6-4D47-9DD5-7081E17086CB}"/>
              </a:ext>
            </a:extLst>
          </p:cNvPr>
          <p:cNvSpPr txBox="1">
            <a:spLocks noChangeArrowheads="1"/>
          </p:cNvSpPr>
          <p:nvPr/>
        </p:nvSpPr>
        <p:spPr bwMode="auto">
          <a:xfrm>
            <a:off x="533400" y="3683000"/>
            <a:ext cx="8253413" cy="285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spcBef>
                <a:spcPct val="50000"/>
              </a:spcBef>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 1</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P </a:t>
            </a:r>
            <a:r>
              <a:rPr lang="zh-CN" altLang="en-US" sz="3200" b="1">
                <a:solidFill>
                  <a:srgbClr val="0000FF"/>
                </a:solidFill>
                <a:latin typeface="华文楷体" panose="02010600040101010101" pitchFamily="2" charset="-122"/>
                <a:ea typeface="华文楷体" panose="02010600040101010101" pitchFamily="2" charset="-122"/>
              </a:rPr>
              <a:t>等待，直至</a:t>
            </a:r>
            <a:r>
              <a:rPr lang="en-US" altLang="zh-CN" sz="3200" b="1">
                <a:solidFill>
                  <a:srgbClr val="0000FF"/>
                </a:solidFill>
                <a:latin typeface="华文楷体" panose="02010600040101010101" pitchFamily="2" charset="-122"/>
                <a:ea typeface="华文楷体" panose="02010600040101010101" pitchFamily="2" charset="-122"/>
              </a:rPr>
              <a:t>Q </a:t>
            </a:r>
            <a:r>
              <a:rPr lang="zh-CN" altLang="en-US" sz="3200" b="1">
                <a:solidFill>
                  <a:srgbClr val="0000FF"/>
                </a:solidFill>
                <a:latin typeface="华文楷体" panose="02010600040101010101" pitchFamily="2" charset="-122"/>
                <a:ea typeface="华文楷体" panose="02010600040101010101" pitchFamily="2" charset="-122"/>
              </a:rPr>
              <a:t>离开管程，或等待另一个条件。</a:t>
            </a:r>
            <a:endParaRPr lang="en-US" altLang="zh-CN" sz="3200" b="1">
              <a:solidFill>
                <a:srgbClr val="0000FF"/>
              </a:solidFill>
              <a:latin typeface="华文楷体" panose="02010600040101010101" pitchFamily="2" charset="-122"/>
              <a:ea typeface="华文楷体" panose="02010600040101010101" pitchFamily="2" charset="-122"/>
            </a:endParaRPr>
          </a:p>
          <a:p>
            <a:pPr>
              <a:lnSpc>
                <a:spcPct val="130000"/>
              </a:lnSpc>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2</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Q </a:t>
            </a:r>
            <a:r>
              <a:rPr lang="zh-CN" altLang="en-US" sz="3200" b="1">
                <a:solidFill>
                  <a:srgbClr val="0000FF"/>
                </a:solidFill>
                <a:latin typeface="华文楷体" panose="02010600040101010101" pitchFamily="2" charset="-122"/>
                <a:ea typeface="华文楷体" panose="02010600040101010101" pitchFamily="2" charset="-122"/>
              </a:rPr>
              <a:t>等待，直至</a:t>
            </a:r>
            <a:r>
              <a:rPr lang="en-US" altLang="zh-CN" sz="3200" b="1">
                <a:solidFill>
                  <a:srgbClr val="0000FF"/>
                </a:solidFill>
                <a:latin typeface="华文楷体" panose="02010600040101010101" pitchFamily="2" charset="-122"/>
                <a:ea typeface="华文楷体" panose="02010600040101010101" pitchFamily="2" charset="-122"/>
              </a:rPr>
              <a:t>P </a:t>
            </a:r>
            <a:r>
              <a:rPr lang="zh-CN" altLang="en-US" sz="3200" b="1">
                <a:solidFill>
                  <a:srgbClr val="0000FF"/>
                </a:solidFill>
                <a:latin typeface="华文楷体" panose="02010600040101010101" pitchFamily="2" charset="-122"/>
                <a:ea typeface="华文楷体" panose="02010600040101010101" pitchFamily="2" charset="-122"/>
              </a:rPr>
              <a:t>离开管程，或等待另一个条件。          </a:t>
            </a:r>
          </a:p>
        </p:txBody>
      </p:sp>
      <p:sp>
        <p:nvSpPr>
          <p:cNvPr id="421893" name="Text Box 5">
            <a:extLst>
              <a:ext uri="{FF2B5EF4-FFF2-40B4-BE49-F238E27FC236}">
                <a16:creationId xmlns:a16="http://schemas.microsoft.com/office/drawing/2014/main" id="{3AF90976-3768-054A-A29F-C57AC39B6D76}"/>
              </a:ext>
            </a:extLst>
          </p:cNvPr>
          <p:cNvSpPr txBox="1">
            <a:spLocks noChangeArrowheads="1"/>
          </p:cNvSpPr>
          <p:nvPr/>
        </p:nvSpPr>
        <p:spPr bwMode="auto">
          <a:xfrm>
            <a:off x="685800" y="714375"/>
            <a:ext cx="807720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spcBef>
                <a:spcPct val="50000"/>
              </a:spcBef>
            </a:pPr>
            <a:r>
              <a:rPr lang="en-US" altLang="zh-CN" sz="3200" b="1">
                <a:solidFill>
                  <a:srgbClr val="0000FF"/>
                </a:solidFill>
                <a:latin typeface="华文楷体" panose="02010600040101010101" pitchFamily="2" charset="-122"/>
                <a:ea typeface="华文楷体" panose="02010600040101010101" pitchFamily="2" charset="-122"/>
              </a:rPr>
              <a:t>5</a:t>
            </a:r>
            <a:r>
              <a:rPr lang="zh-CN" altLang="en-US" sz="3200" b="1">
                <a:solidFill>
                  <a:srgbClr val="0000FF"/>
                </a:solidFill>
                <a:latin typeface="华文楷体" panose="02010600040101010101" pitchFamily="2" charset="-122"/>
                <a:ea typeface="华文楷体" panose="02010600040101010101" pitchFamily="2" charset="-122"/>
              </a:rPr>
              <a:t>、进程的执行方式</a:t>
            </a:r>
            <a:r>
              <a:rPr lang="zh-CN" altLang="en-US" sz="3200" b="1">
                <a:solidFill>
                  <a:schemeClr val="tx1"/>
                </a:solidFill>
                <a:latin typeface="华文楷体" panose="02010600040101010101" pitchFamily="2" charset="-122"/>
                <a:ea typeface="华文楷体" panose="02010600040101010101" pitchFamily="2" charset="-122"/>
              </a:rPr>
              <a:t>    </a:t>
            </a:r>
          </a:p>
          <a:p>
            <a:pPr>
              <a:lnSpc>
                <a:spcPct val="13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若有进程</a:t>
            </a:r>
            <a:r>
              <a:rPr lang="en-US" altLang="zh-CN" sz="3200" b="1">
                <a:solidFill>
                  <a:schemeClr val="tx1"/>
                </a:solidFill>
                <a:latin typeface="华文楷体" panose="02010600040101010101" pitchFamily="2" charset="-122"/>
                <a:ea typeface="华文楷体" panose="02010600040101010101" pitchFamily="2" charset="-122"/>
              </a:rPr>
              <a:t>Q </a:t>
            </a:r>
            <a:r>
              <a:rPr lang="zh-CN" altLang="en-US" sz="3200" b="1">
                <a:solidFill>
                  <a:schemeClr val="tx1"/>
                </a:solidFill>
                <a:latin typeface="华文楷体" panose="02010600040101010101" pitchFamily="2" charset="-122"/>
                <a:ea typeface="华文楷体" panose="02010600040101010101" pitchFamily="2" charset="-122"/>
              </a:rPr>
              <a:t>因</a:t>
            </a:r>
            <a:r>
              <a:rPr lang="en-US" altLang="zh-CN" sz="3200" b="1">
                <a:solidFill>
                  <a:srgbClr val="0000FF"/>
                </a:solidFill>
                <a:latin typeface="华文楷体" panose="02010600040101010101" pitchFamily="2" charset="-122"/>
                <a:ea typeface="华文楷体" panose="02010600040101010101" pitchFamily="2" charset="-122"/>
              </a:rPr>
              <a:t>X</a:t>
            </a:r>
            <a:r>
              <a:rPr lang="zh-CN" altLang="en-US" sz="3200" b="1">
                <a:solidFill>
                  <a:schemeClr val="tx1"/>
                </a:solidFill>
                <a:latin typeface="华文楷体" panose="02010600040101010101" pitchFamily="2" charset="-122"/>
                <a:ea typeface="华文楷体" panose="02010600040101010101" pitchFamily="2" charset="-122"/>
              </a:rPr>
              <a:t>条件处于阻塞状态，当进程 </a:t>
            </a:r>
            <a:r>
              <a:rPr lang="en-US" altLang="zh-CN" sz="3200" b="1">
                <a:solidFill>
                  <a:schemeClr val="tx1"/>
                </a:solidFill>
                <a:latin typeface="华文楷体" panose="02010600040101010101" pitchFamily="2" charset="-122"/>
                <a:ea typeface="华文楷体" panose="02010600040101010101" pitchFamily="2" charset="-122"/>
              </a:rPr>
              <a:t>P </a:t>
            </a:r>
            <a:r>
              <a:rPr lang="zh-CN" altLang="en-US" sz="3200" b="1">
                <a:solidFill>
                  <a:schemeClr val="tx1"/>
                </a:solidFill>
                <a:latin typeface="华文楷体" panose="02010600040101010101" pitchFamily="2" charset="-122"/>
                <a:ea typeface="华文楷体" panose="02010600040101010101" pitchFamily="2" charset="-122"/>
              </a:rPr>
              <a:t>执行了</a:t>
            </a:r>
            <a:r>
              <a:rPr lang="en-US" altLang="zh-CN" sz="3200" b="1">
                <a:solidFill>
                  <a:srgbClr val="3333FF"/>
                </a:solidFill>
                <a:latin typeface="华文楷体" panose="02010600040101010101" pitchFamily="2" charset="-122"/>
                <a:ea typeface="华文楷体" panose="02010600040101010101" pitchFamily="2" charset="-122"/>
              </a:rPr>
              <a:t>x.signal </a:t>
            </a:r>
            <a:r>
              <a:rPr lang="zh-CN" altLang="en-US" sz="3200" b="1">
                <a:solidFill>
                  <a:schemeClr val="tx1"/>
                </a:solidFill>
                <a:latin typeface="华文楷体" panose="02010600040101010101" pitchFamily="2" charset="-122"/>
                <a:ea typeface="华文楷体" panose="02010600040101010101" pitchFamily="2" charset="-122"/>
              </a:rPr>
              <a:t>操作后，决定哪个进程执行，哪个进程等待，可采用下述方式处理：</a:t>
            </a:r>
          </a:p>
        </p:txBody>
      </p:sp>
      <p:sp>
        <p:nvSpPr>
          <p:cNvPr id="126980" name="Rectangle 4">
            <a:extLst>
              <a:ext uri="{FF2B5EF4-FFF2-40B4-BE49-F238E27FC236}">
                <a16:creationId xmlns:a16="http://schemas.microsoft.com/office/drawing/2014/main" id="{8981EA1D-3015-D648-B623-9BC368F17C05}"/>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
        <p:nvSpPr>
          <p:cNvPr id="126981" name="灯片编号占位符 3">
            <a:extLst>
              <a:ext uri="{FF2B5EF4-FFF2-40B4-BE49-F238E27FC236}">
                <a16:creationId xmlns:a16="http://schemas.microsoft.com/office/drawing/2014/main" id="{0CD0BF06-9802-6F40-9362-44BE943E94A0}"/>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3CABD3A-32A8-464C-AE0C-C289D7CAB8BB}" type="slidenum">
              <a:rPr lang="zh-CN" altLang="en-US" sz="1800"/>
              <a:pPr/>
              <a:t>124</a:t>
            </a:fld>
            <a:endParaRPr lang="en-US" altLang="zh-CN" sz="1800"/>
          </a:p>
        </p:txBody>
      </p:sp>
    </p:spTree>
    <p:extLst>
      <p:ext uri="{BB962C8B-B14F-4D97-AF65-F5344CB8AC3E}">
        <p14:creationId xmlns:p14="http://schemas.microsoft.com/office/powerpoint/2010/main" val="29129084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1893">
                                            <p:txEl>
                                              <p:pRg st="0" end="0"/>
                                            </p:txEl>
                                          </p:spTgt>
                                        </p:tgtEl>
                                        <p:attrNameLst>
                                          <p:attrName>style.visibility</p:attrName>
                                        </p:attrNameLst>
                                      </p:cBhvr>
                                      <p:to>
                                        <p:strVal val="visible"/>
                                      </p:to>
                                    </p:set>
                                    <p:animEffect transition="in" filter="dissolve">
                                      <p:cBhvr>
                                        <p:cTn id="7" dur="500"/>
                                        <p:tgtEl>
                                          <p:spTgt spid="42189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21893">
                                            <p:txEl>
                                              <p:pRg st="1" end="1"/>
                                            </p:txEl>
                                          </p:spTgt>
                                        </p:tgtEl>
                                        <p:attrNameLst>
                                          <p:attrName>style.visibility</p:attrName>
                                        </p:attrNameLst>
                                      </p:cBhvr>
                                      <p:to>
                                        <p:strVal val="visible"/>
                                      </p:to>
                                    </p:set>
                                    <p:animEffect transition="in" filter="dissolve">
                                      <p:cBhvr>
                                        <p:cTn id="12" dur="500"/>
                                        <p:tgtEl>
                                          <p:spTgt spid="42189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1892">
                                            <p:txEl>
                                              <p:pRg st="0" end="0"/>
                                            </p:txEl>
                                          </p:spTgt>
                                        </p:tgtEl>
                                        <p:attrNameLst>
                                          <p:attrName>style.visibility</p:attrName>
                                        </p:attrNameLst>
                                      </p:cBhvr>
                                      <p:to>
                                        <p:strVal val="visible"/>
                                      </p:to>
                                    </p:set>
                                    <p:animEffect transition="in" filter="barn(outVertical)">
                                      <p:cBhvr>
                                        <p:cTn id="17" dur="500"/>
                                        <p:tgtEl>
                                          <p:spTgt spid="42189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1892">
                                            <p:txEl>
                                              <p:pRg st="1" end="1"/>
                                            </p:txEl>
                                          </p:spTgt>
                                        </p:tgtEl>
                                        <p:attrNameLst>
                                          <p:attrName>style.visibility</p:attrName>
                                        </p:attrNameLst>
                                      </p:cBhvr>
                                      <p:to>
                                        <p:strVal val="visible"/>
                                      </p:to>
                                    </p:set>
                                    <p:animEffect transition="in" filter="barn(outVertical)">
                                      <p:cBhvr>
                                        <p:cTn id="22" dur="500"/>
                                        <p:tgtEl>
                                          <p:spTgt spid="42189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2" grpId="0" build="p" autoUpdateAnimBg="0"/>
      <p:bldP spid="421893" grpId="0" build="p"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6" name="Text Box 4">
            <a:extLst>
              <a:ext uri="{FF2B5EF4-FFF2-40B4-BE49-F238E27FC236}">
                <a16:creationId xmlns:a16="http://schemas.microsoft.com/office/drawing/2014/main" id="{9D50E4C6-66EF-F64E-BF22-EC13CF0B6444}"/>
              </a:ext>
            </a:extLst>
          </p:cNvPr>
          <p:cNvSpPr txBox="1">
            <a:spLocks noChangeArrowheads="1"/>
          </p:cNvSpPr>
          <p:nvPr/>
        </p:nvSpPr>
        <p:spPr bwMode="auto">
          <a:xfrm>
            <a:off x="755650" y="620713"/>
            <a:ext cx="8208963" cy="610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5000"/>
              </a:lnSpc>
            </a:pPr>
            <a:r>
              <a:rPr lang="zh-CN" altLang="en-US" sz="3200" b="1">
                <a:solidFill>
                  <a:srgbClr val="CC3399"/>
                </a:solidFill>
                <a:latin typeface="华文楷体" panose="02010600040101010101" pitchFamily="2" charset="-122"/>
                <a:ea typeface="华文楷体" panose="02010600040101010101" pitchFamily="2" charset="-122"/>
              </a:rPr>
              <a:t>三、利用管程解决生产者</a:t>
            </a:r>
            <a:r>
              <a:rPr lang="en-US" altLang="zh-CN" sz="3200" b="1">
                <a:solidFill>
                  <a:srgbClr val="CC3399"/>
                </a:solidFill>
                <a:latin typeface="华文楷体" panose="02010600040101010101" pitchFamily="2" charset="-122"/>
                <a:ea typeface="华文楷体" panose="02010600040101010101" pitchFamily="2" charset="-122"/>
              </a:rPr>
              <a:t>-</a:t>
            </a:r>
            <a:r>
              <a:rPr lang="zh-CN" altLang="en-US" sz="3200" b="1">
                <a:solidFill>
                  <a:srgbClr val="CC3399"/>
                </a:solidFill>
                <a:latin typeface="华文楷体" panose="02010600040101010101" pitchFamily="2" charset="-122"/>
                <a:ea typeface="华文楷体" panose="02010600040101010101" pitchFamily="2" charset="-122"/>
              </a:rPr>
              <a:t>消费者问题</a:t>
            </a:r>
            <a:endParaRPr lang="en-US" altLang="zh-CN" sz="3200" b="1">
              <a:solidFill>
                <a:srgbClr val="CC3399"/>
              </a:solidFill>
              <a:latin typeface="华文楷体" panose="02010600040101010101" pitchFamily="2" charset="-122"/>
              <a:ea typeface="华文楷体" panose="02010600040101010101" pitchFamily="2" charset="-122"/>
            </a:endParaRPr>
          </a:p>
          <a:p>
            <a:pPr>
              <a:lnSpc>
                <a:spcPct val="115000"/>
              </a:lnSpc>
            </a:pPr>
            <a:r>
              <a:rPr lang="zh-CN" altLang="en-US" sz="2800" b="1">
                <a:solidFill>
                  <a:schemeClr val="tx1"/>
                </a:solidFill>
                <a:latin typeface="华文楷体" panose="02010600040101010101" pitchFamily="2" charset="-122"/>
                <a:ea typeface="华文楷体" panose="02010600040101010101" pitchFamily="2" charset="-122"/>
              </a:rPr>
              <a:t>       首先建立一个管程名为</a:t>
            </a:r>
            <a:r>
              <a:rPr lang="en-US" altLang="zh-CN" sz="2800" b="1">
                <a:solidFill>
                  <a:srgbClr val="3333FF"/>
                </a:solidFill>
                <a:latin typeface="华文楷体" panose="02010600040101010101" pitchFamily="2" charset="-122"/>
                <a:ea typeface="华文楷体" panose="02010600040101010101" pitchFamily="2" charset="-122"/>
              </a:rPr>
              <a:t>producer-consumer</a:t>
            </a:r>
            <a:r>
              <a:rPr lang="zh-CN" altLang="en-US" sz="2800" b="1">
                <a:solidFill>
                  <a:schemeClr val="tx1"/>
                </a:solidFill>
                <a:latin typeface="华文楷体" panose="02010600040101010101" pitchFamily="2" charset="-122"/>
                <a:ea typeface="华文楷体" panose="02010600040101010101" pitchFamily="2" charset="-122"/>
              </a:rPr>
              <a:t>（简称</a:t>
            </a:r>
            <a:r>
              <a:rPr lang="en-US" altLang="zh-CN" sz="2800" b="1">
                <a:solidFill>
                  <a:schemeClr val="tx1"/>
                </a:solidFill>
                <a:latin typeface="华文楷体" panose="02010600040101010101" pitchFamily="2" charset="-122"/>
                <a:ea typeface="华文楷体" panose="02010600040101010101" pitchFamily="2" charset="-122"/>
              </a:rPr>
              <a:t>PC</a:t>
            </a:r>
            <a:r>
              <a:rPr lang="zh-CN" altLang="en-US" sz="2800" b="1">
                <a:solidFill>
                  <a:schemeClr val="tx1"/>
                </a:solidFill>
                <a:latin typeface="华文楷体" panose="02010600040101010101" pitchFamily="2" charset="-122"/>
                <a:ea typeface="华文楷体" panose="02010600040101010101" pitchFamily="2" charset="-122"/>
              </a:rPr>
              <a:t>）。其中，包括两个过程：</a:t>
            </a:r>
          </a:p>
          <a:p>
            <a:pPr>
              <a:lnSpc>
                <a:spcPct val="115000"/>
              </a:lnSpc>
            </a:pPr>
            <a:r>
              <a:rPr lang="zh-CN" altLang="en-US" sz="2800" b="1">
                <a:solidFill>
                  <a:srgbClr val="0000FF"/>
                </a:solidFill>
                <a:latin typeface="华文楷体" panose="02010600040101010101" pitchFamily="2" charset="-122"/>
                <a:ea typeface="华文楷体" panose="02010600040101010101" pitchFamily="2" charset="-122"/>
              </a:rPr>
              <a:t>   １、</a:t>
            </a:r>
            <a:r>
              <a:rPr lang="en-US" altLang="zh-CN" sz="2800" b="1">
                <a:solidFill>
                  <a:srgbClr val="0000FF"/>
                </a:solidFill>
                <a:latin typeface="华文楷体" panose="02010600040101010101" pitchFamily="2" charset="-122"/>
                <a:ea typeface="华文楷体" panose="02010600040101010101" pitchFamily="2" charset="-122"/>
              </a:rPr>
              <a:t>put</a:t>
            </a:r>
            <a:r>
              <a:rPr lang="zh-CN" altLang="en-US" sz="2800" b="1">
                <a:solidFill>
                  <a:srgbClr val="0000FF"/>
                </a:solidFill>
                <a:latin typeface="华文楷体" panose="02010600040101010101" pitchFamily="2" charset="-122"/>
                <a:ea typeface="华文楷体" panose="02010600040101010101" pitchFamily="2" charset="-122"/>
              </a:rPr>
              <a:t>（  </a:t>
            </a:r>
            <a:r>
              <a:rPr lang="en-US" altLang="zh-CN" sz="2800" b="1">
                <a:solidFill>
                  <a:srgbClr val="0000FF"/>
                </a:solidFill>
                <a:latin typeface="华文楷体" panose="02010600040101010101" pitchFamily="2" charset="-122"/>
                <a:ea typeface="华文楷体" panose="02010600040101010101" pitchFamily="2" charset="-122"/>
              </a:rPr>
              <a:t>item  </a:t>
            </a:r>
            <a:r>
              <a:rPr lang="zh-CN" altLang="en-US" sz="2800" b="1">
                <a:solidFill>
                  <a:srgbClr val="0000FF"/>
                </a:solidFill>
                <a:latin typeface="华文楷体" panose="02010600040101010101" pitchFamily="2" charset="-122"/>
                <a:ea typeface="华文楷体" panose="02010600040101010101" pitchFamily="2" charset="-122"/>
              </a:rPr>
              <a:t>）过程</a:t>
            </a:r>
          </a:p>
          <a:p>
            <a:pPr>
              <a:lnSpc>
                <a:spcPct val="115000"/>
              </a:lnSpc>
            </a:pPr>
            <a:r>
              <a:rPr lang="zh-CN" altLang="en-US" sz="2800" b="1">
                <a:solidFill>
                  <a:schemeClr val="tx1"/>
                </a:solidFill>
                <a:latin typeface="华文楷体" panose="02010600040101010101" pitchFamily="2" charset="-122"/>
                <a:ea typeface="华文楷体" panose="02010600040101010101" pitchFamily="2" charset="-122"/>
              </a:rPr>
              <a:t>       生产者进程生产的消息投放到缓冲池中，并用整型变量</a:t>
            </a:r>
            <a:r>
              <a:rPr lang="en-US" altLang="zh-CN" sz="2800" b="1">
                <a:solidFill>
                  <a:schemeClr val="tx1"/>
                </a:solidFill>
                <a:latin typeface="华文楷体" panose="02010600040101010101" pitchFamily="2" charset="-122"/>
                <a:ea typeface="华文楷体" panose="02010600040101010101" pitchFamily="2" charset="-122"/>
              </a:rPr>
              <a:t>count  </a:t>
            </a:r>
            <a:r>
              <a:rPr lang="zh-CN" altLang="en-US" sz="2800" b="1">
                <a:solidFill>
                  <a:schemeClr val="tx1"/>
                </a:solidFill>
                <a:latin typeface="华文楷体" panose="02010600040101010101" pitchFamily="2" charset="-122"/>
                <a:ea typeface="华文楷体" panose="02010600040101010101" pitchFamily="2" charset="-122"/>
              </a:rPr>
              <a:t>来表示在缓冲池已有的消息数目，当</a:t>
            </a:r>
            <a:r>
              <a:rPr lang="en-US" altLang="zh-CN" sz="2800" b="1">
                <a:solidFill>
                  <a:schemeClr val="tx1"/>
                </a:solidFill>
                <a:latin typeface="华文楷体" panose="02010600040101010101" pitchFamily="2" charset="-122"/>
                <a:ea typeface="华文楷体" panose="02010600040101010101" pitchFamily="2" charset="-122"/>
              </a:rPr>
              <a:t>count &gt;= n </a:t>
            </a:r>
            <a:r>
              <a:rPr lang="zh-CN" altLang="en-US" sz="2800" b="1">
                <a:solidFill>
                  <a:schemeClr val="tx1"/>
                </a:solidFill>
                <a:latin typeface="华文楷体" panose="02010600040101010101" pitchFamily="2" charset="-122"/>
                <a:ea typeface="华文楷体" panose="02010600040101010101" pitchFamily="2" charset="-122"/>
              </a:rPr>
              <a:t>时，表示缓冲池已满，生产者需等待</a:t>
            </a:r>
          </a:p>
          <a:p>
            <a:pPr>
              <a:lnSpc>
                <a:spcPct val="115000"/>
              </a:lnSpc>
            </a:pPr>
            <a:r>
              <a:rPr lang="zh-CN" altLang="en-US" sz="2800" b="1">
                <a:solidFill>
                  <a:schemeClr val="tx1"/>
                </a:solidFill>
                <a:latin typeface="华文楷体" panose="02010600040101010101" pitchFamily="2" charset="-122"/>
                <a:ea typeface="华文楷体" panose="02010600040101010101" pitchFamily="2" charset="-122"/>
              </a:rPr>
              <a:t>   </a:t>
            </a:r>
            <a:r>
              <a:rPr lang="zh-CN" altLang="en-US" sz="2800" b="1">
                <a:solidFill>
                  <a:srgbClr val="0000FF"/>
                </a:solidFill>
                <a:latin typeface="华文楷体" panose="02010600040101010101" pitchFamily="2" charset="-122"/>
                <a:ea typeface="华文楷体" panose="02010600040101010101" pitchFamily="2" charset="-122"/>
              </a:rPr>
              <a:t>２、</a:t>
            </a:r>
            <a:r>
              <a:rPr lang="en-US" altLang="zh-CN" sz="2800" b="1">
                <a:solidFill>
                  <a:srgbClr val="0000FF"/>
                </a:solidFill>
                <a:latin typeface="华文楷体" panose="02010600040101010101" pitchFamily="2" charset="-122"/>
                <a:ea typeface="华文楷体" panose="02010600040101010101" pitchFamily="2" charset="-122"/>
              </a:rPr>
              <a:t>get</a:t>
            </a:r>
            <a:r>
              <a:rPr lang="zh-CN" altLang="en-US" sz="2800" b="1">
                <a:solidFill>
                  <a:srgbClr val="0000FF"/>
                </a:solidFill>
                <a:latin typeface="华文楷体" panose="02010600040101010101" pitchFamily="2" charset="-122"/>
                <a:ea typeface="华文楷体" panose="02010600040101010101" pitchFamily="2" charset="-122"/>
              </a:rPr>
              <a:t>（ </a:t>
            </a:r>
            <a:r>
              <a:rPr lang="en-US" altLang="zh-CN" sz="2800" b="1">
                <a:solidFill>
                  <a:srgbClr val="0000FF"/>
                </a:solidFill>
                <a:latin typeface="华文楷体" panose="02010600040101010101" pitchFamily="2" charset="-122"/>
                <a:ea typeface="华文楷体" panose="02010600040101010101" pitchFamily="2" charset="-122"/>
              </a:rPr>
              <a:t>item </a:t>
            </a:r>
            <a:r>
              <a:rPr lang="zh-CN" altLang="en-US" sz="2800" b="1">
                <a:solidFill>
                  <a:srgbClr val="0000FF"/>
                </a:solidFill>
                <a:latin typeface="华文楷体" panose="02010600040101010101" pitchFamily="2" charset="-122"/>
                <a:ea typeface="华文楷体" panose="02010600040101010101" pitchFamily="2" charset="-122"/>
              </a:rPr>
              <a:t>）</a:t>
            </a:r>
            <a:r>
              <a:rPr lang="zh-CN" altLang="zh-CN" sz="2800" b="1">
                <a:solidFill>
                  <a:srgbClr val="0000FF"/>
                </a:solidFill>
                <a:latin typeface="华文楷体" panose="02010600040101010101" pitchFamily="2" charset="-122"/>
                <a:ea typeface="华文楷体" panose="02010600040101010101" pitchFamily="2" charset="-122"/>
              </a:rPr>
              <a:t>过程</a:t>
            </a:r>
          </a:p>
          <a:p>
            <a:pPr>
              <a:lnSpc>
                <a:spcPct val="115000"/>
              </a:lnSpc>
            </a:pPr>
            <a:r>
              <a:rPr lang="zh-CN" altLang="zh-CN" sz="2800" b="1">
                <a:solidFill>
                  <a:schemeClr val="tx1"/>
                </a:solidFill>
                <a:latin typeface="华文楷体" panose="02010600040101010101" pitchFamily="2" charset="-122"/>
                <a:ea typeface="华文楷体" panose="02010600040101010101" pitchFamily="2" charset="-122"/>
              </a:rPr>
              <a:t>     </a:t>
            </a:r>
            <a:r>
              <a:rPr lang="en-US" altLang="zh-CN" sz="2800" b="1">
                <a:solidFill>
                  <a:schemeClr val="tx1"/>
                </a:solidFill>
                <a:latin typeface="华文楷体" panose="02010600040101010101" pitchFamily="2" charset="-122"/>
                <a:ea typeface="华文楷体" panose="02010600040101010101" pitchFamily="2" charset="-122"/>
              </a:rPr>
              <a:t> </a:t>
            </a:r>
            <a:r>
              <a:rPr lang="zh-CN" altLang="zh-CN" sz="2800" b="1">
                <a:solidFill>
                  <a:schemeClr val="tx1"/>
                </a:solidFill>
                <a:latin typeface="华文楷体" panose="02010600040101010101" pitchFamily="2" charset="-122"/>
                <a:ea typeface="华文楷体" panose="02010600040101010101" pitchFamily="2" charset="-122"/>
              </a:rPr>
              <a:t>消费者利用该过程从缓冲池中取得一个消息，当</a:t>
            </a:r>
            <a:r>
              <a:rPr lang="zh-CN" altLang="en-US" sz="2800" b="1">
                <a:solidFill>
                  <a:schemeClr val="tx1"/>
                </a:solidFill>
                <a:latin typeface="华文楷体" panose="02010600040101010101" pitchFamily="2" charset="-122"/>
                <a:ea typeface="华文楷体" panose="02010600040101010101" pitchFamily="2" charset="-122"/>
              </a:rPr>
              <a:t> </a:t>
            </a:r>
            <a:r>
              <a:rPr lang="en-US" altLang="zh-CN" sz="2800" b="1">
                <a:solidFill>
                  <a:schemeClr val="tx1"/>
                </a:solidFill>
                <a:latin typeface="华文楷体" panose="02010600040101010101" pitchFamily="2" charset="-122"/>
                <a:ea typeface="华文楷体" panose="02010600040101010101" pitchFamily="2" charset="-122"/>
              </a:rPr>
              <a:t>count &lt;=0 </a:t>
            </a:r>
            <a:r>
              <a:rPr lang="zh-CN" altLang="en-US" sz="2800" b="1">
                <a:solidFill>
                  <a:schemeClr val="tx1"/>
                </a:solidFill>
                <a:latin typeface="华文楷体" panose="02010600040101010101" pitchFamily="2" charset="-122"/>
                <a:ea typeface="华文楷体" panose="02010600040101010101" pitchFamily="2" charset="-122"/>
              </a:rPr>
              <a:t>时，表示缓冲池中已无可用消息，消费者应等待。</a:t>
            </a: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128003" name="灯片编号占位符 3">
            <a:extLst>
              <a:ext uri="{FF2B5EF4-FFF2-40B4-BE49-F238E27FC236}">
                <a16:creationId xmlns:a16="http://schemas.microsoft.com/office/drawing/2014/main" id="{01E567FA-F1ED-794D-91C7-F6822923F09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5FF6A6A-7B24-8D4F-B400-9ECC20E00300}" type="slidenum">
              <a:rPr lang="zh-CN" altLang="en-US" sz="1800"/>
              <a:pPr/>
              <a:t>125</a:t>
            </a:fld>
            <a:endParaRPr lang="en-US" altLang="zh-CN" sz="1800"/>
          </a:p>
        </p:txBody>
      </p:sp>
      <p:sp>
        <p:nvSpPr>
          <p:cNvPr id="128004" name="Rectangle 4">
            <a:extLst>
              <a:ext uri="{FF2B5EF4-FFF2-40B4-BE49-F238E27FC236}">
                <a16:creationId xmlns:a16="http://schemas.microsoft.com/office/drawing/2014/main" id="{48FBB831-1D18-8A40-9B95-06C830155393}"/>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Tree>
    <p:extLst>
      <p:ext uri="{BB962C8B-B14F-4D97-AF65-F5344CB8AC3E}">
        <p14:creationId xmlns:p14="http://schemas.microsoft.com/office/powerpoint/2010/main" val="141795123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2916">
                                            <p:txEl>
                                              <p:pRg st="0" end="0"/>
                                            </p:txEl>
                                          </p:spTgt>
                                        </p:tgtEl>
                                        <p:attrNameLst>
                                          <p:attrName>style.visibility</p:attrName>
                                        </p:attrNameLst>
                                      </p:cBhvr>
                                      <p:to>
                                        <p:strVal val="visible"/>
                                      </p:to>
                                    </p:set>
                                    <p:animEffect transition="in" filter="barn(outVertical)">
                                      <p:cBhvr>
                                        <p:cTn id="7" dur="500"/>
                                        <p:tgtEl>
                                          <p:spTgt spid="4229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2916">
                                            <p:txEl>
                                              <p:pRg st="1" end="1"/>
                                            </p:txEl>
                                          </p:spTgt>
                                        </p:tgtEl>
                                        <p:attrNameLst>
                                          <p:attrName>style.visibility</p:attrName>
                                        </p:attrNameLst>
                                      </p:cBhvr>
                                      <p:to>
                                        <p:strVal val="visible"/>
                                      </p:to>
                                    </p:set>
                                    <p:animEffect transition="in" filter="barn(outVertical)">
                                      <p:cBhvr>
                                        <p:cTn id="12" dur="500"/>
                                        <p:tgtEl>
                                          <p:spTgt spid="4229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2916">
                                            <p:txEl>
                                              <p:pRg st="2" end="2"/>
                                            </p:txEl>
                                          </p:spTgt>
                                        </p:tgtEl>
                                        <p:attrNameLst>
                                          <p:attrName>style.visibility</p:attrName>
                                        </p:attrNameLst>
                                      </p:cBhvr>
                                      <p:to>
                                        <p:strVal val="visible"/>
                                      </p:to>
                                    </p:set>
                                    <p:animEffect transition="in" filter="barn(outVertical)">
                                      <p:cBhvr>
                                        <p:cTn id="17" dur="500"/>
                                        <p:tgtEl>
                                          <p:spTgt spid="4229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2916">
                                            <p:txEl>
                                              <p:pRg st="3" end="3"/>
                                            </p:txEl>
                                          </p:spTgt>
                                        </p:tgtEl>
                                        <p:attrNameLst>
                                          <p:attrName>style.visibility</p:attrName>
                                        </p:attrNameLst>
                                      </p:cBhvr>
                                      <p:to>
                                        <p:strVal val="visible"/>
                                      </p:to>
                                    </p:set>
                                    <p:animEffect transition="in" filter="barn(outVertical)">
                                      <p:cBhvr>
                                        <p:cTn id="22" dur="500"/>
                                        <p:tgtEl>
                                          <p:spTgt spid="42291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2916">
                                            <p:txEl>
                                              <p:pRg st="4" end="4"/>
                                            </p:txEl>
                                          </p:spTgt>
                                        </p:tgtEl>
                                        <p:attrNameLst>
                                          <p:attrName>style.visibility</p:attrName>
                                        </p:attrNameLst>
                                      </p:cBhvr>
                                      <p:to>
                                        <p:strVal val="visible"/>
                                      </p:to>
                                    </p:set>
                                    <p:animEffect transition="in" filter="barn(outVertical)">
                                      <p:cBhvr>
                                        <p:cTn id="27" dur="500"/>
                                        <p:tgtEl>
                                          <p:spTgt spid="42291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22916">
                                            <p:txEl>
                                              <p:pRg st="5" end="5"/>
                                            </p:txEl>
                                          </p:spTgt>
                                        </p:tgtEl>
                                        <p:attrNameLst>
                                          <p:attrName>style.visibility</p:attrName>
                                        </p:attrNameLst>
                                      </p:cBhvr>
                                      <p:to>
                                        <p:strVal val="visible"/>
                                      </p:to>
                                    </p:set>
                                    <p:animEffect transition="in" filter="barn(outVertical)">
                                      <p:cBhvr>
                                        <p:cTn id="32" dur="500"/>
                                        <p:tgtEl>
                                          <p:spTgt spid="4229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16" grpId="0" build="p"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4">
            <a:extLst>
              <a:ext uri="{FF2B5EF4-FFF2-40B4-BE49-F238E27FC236}">
                <a16:creationId xmlns:a16="http://schemas.microsoft.com/office/drawing/2014/main" id="{75FEE341-B400-0E4E-9416-6D4E5173918C}"/>
              </a:ext>
            </a:extLst>
          </p:cNvPr>
          <p:cNvSpPr txBox="1">
            <a:spLocks noChangeArrowheads="1"/>
          </p:cNvSpPr>
          <p:nvPr/>
        </p:nvSpPr>
        <p:spPr bwMode="auto">
          <a:xfrm>
            <a:off x="533400" y="57150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rPr>
              <a:t>PC(Producer-Consumer) </a:t>
            </a:r>
            <a:r>
              <a:rPr lang="zh-CN" altLang="en-US" sz="2800" b="1">
                <a:solidFill>
                  <a:srgbClr val="0000FF"/>
                </a:solidFill>
              </a:rPr>
              <a:t>管程描述如下：</a:t>
            </a:r>
          </a:p>
        </p:txBody>
      </p:sp>
      <p:sp>
        <p:nvSpPr>
          <p:cNvPr id="423941" name="Text Box 5">
            <a:extLst>
              <a:ext uri="{FF2B5EF4-FFF2-40B4-BE49-F238E27FC236}">
                <a16:creationId xmlns:a16="http://schemas.microsoft.com/office/drawing/2014/main" id="{17F871CE-35B7-1740-852C-764C3D8D7074}"/>
              </a:ext>
            </a:extLst>
          </p:cNvPr>
          <p:cNvSpPr txBox="1">
            <a:spLocks noChangeArrowheads="1"/>
          </p:cNvSpPr>
          <p:nvPr/>
        </p:nvSpPr>
        <p:spPr bwMode="auto">
          <a:xfrm>
            <a:off x="457200" y="2500313"/>
            <a:ext cx="4495800" cy="4340225"/>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endParaRPr lang="en-US" altLang="zh-CN" b="1" dirty="0">
              <a:solidFill>
                <a:schemeClr val="tx1"/>
              </a:solidFill>
            </a:endParaRPr>
          </a:p>
          <a:p>
            <a:pPr>
              <a:lnSpc>
                <a:spcPct val="50000"/>
              </a:lnSpc>
              <a:spcBef>
                <a:spcPct val="50000"/>
              </a:spcBef>
            </a:pPr>
            <a:r>
              <a:rPr lang="en-US" altLang="zh-CN" b="1" dirty="0">
                <a:solidFill>
                  <a:schemeClr val="tx1"/>
                </a:solidFill>
              </a:rPr>
              <a:t>Procedure  </a:t>
            </a:r>
            <a:r>
              <a:rPr lang="en-US" altLang="zh-CN" b="1" dirty="0">
                <a:solidFill>
                  <a:srgbClr val="3333FF"/>
                </a:solidFill>
              </a:rPr>
              <a:t>put</a:t>
            </a:r>
            <a:r>
              <a:rPr lang="en-US" altLang="zh-CN" b="1" dirty="0">
                <a:solidFill>
                  <a:schemeClr val="tx1"/>
                </a:solidFill>
              </a:rPr>
              <a:t>( item ) {</a:t>
            </a:r>
          </a:p>
          <a:p>
            <a:pPr>
              <a:lnSpc>
                <a:spcPct val="50000"/>
              </a:lnSpc>
              <a:spcBef>
                <a:spcPct val="50000"/>
              </a:spcBef>
            </a:pPr>
            <a:r>
              <a:rPr lang="en-US" altLang="zh-CN" b="1" dirty="0">
                <a:solidFill>
                  <a:schemeClr val="tx1"/>
                </a:solidFill>
              </a:rPr>
              <a:t>       while(true){</a:t>
            </a:r>
          </a:p>
          <a:p>
            <a:pPr>
              <a:lnSpc>
                <a:spcPct val="50000"/>
              </a:lnSpc>
              <a:spcBef>
                <a:spcPct val="50000"/>
              </a:spcBef>
            </a:pPr>
            <a:r>
              <a:rPr lang="en-US" altLang="zh-CN" b="1" dirty="0">
                <a:solidFill>
                  <a:schemeClr val="tx1"/>
                </a:solidFill>
              </a:rPr>
              <a:t>            if (count ≥n) then</a:t>
            </a:r>
          </a:p>
          <a:p>
            <a:pPr>
              <a:lnSpc>
                <a:spcPct val="50000"/>
              </a:lnSpc>
              <a:spcBef>
                <a:spcPct val="50000"/>
              </a:spcBef>
            </a:pPr>
            <a:r>
              <a:rPr lang="en-US" altLang="zh-CN" b="1" dirty="0">
                <a:solidFill>
                  <a:schemeClr val="tx1"/>
                </a:solidFill>
              </a:rPr>
              <a:t> </a:t>
            </a:r>
            <a:r>
              <a:rPr lang="en-US" altLang="zh-CN" b="1" dirty="0" err="1">
                <a:solidFill>
                  <a:schemeClr val="tx1"/>
                </a:solidFill>
              </a:rPr>
              <a:t>notfull.wait</a:t>
            </a:r>
            <a:r>
              <a:rPr lang="en-US" altLang="zh-CN" b="1" dirty="0">
                <a:solidFill>
                  <a:schemeClr val="tx1"/>
                </a:solidFill>
              </a:rPr>
              <a:t> ;</a:t>
            </a:r>
          </a:p>
          <a:p>
            <a:pPr>
              <a:lnSpc>
                <a:spcPct val="50000"/>
              </a:lnSpc>
              <a:spcBef>
                <a:spcPct val="50000"/>
              </a:spcBef>
            </a:pPr>
            <a:r>
              <a:rPr lang="en-US" altLang="zh-CN" b="1" dirty="0">
                <a:solidFill>
                  <a:schemeClr val="tx1"/>
                </a:solidFill>
              </a:rPr>
              <a:t>              buffer[ in] = </a:t>
            </a:r>
            <a:r>
              <a:rPr lang="en-US" altLang="zh-CN" b="1" dirty="0" err="1">
                <a:solidFill>
                  <a:schemeClr val="tx1"/>
                </a:solidFill>
              </a:rPr>
              <a:t>nextp</a:t>
            </a:r>
            <a:r>
              <a:rPr lang="en-US" altLang="zh-CN" b="1" dirty="0">
                <a:solidFill>
                  <a:schemeClr val="tx1"/>
                </a:solidFill>
              </a:rPr>
              <a:t> ;</a:t>
            </a:r>
          </a:p>
          <a:p>
            <a:pPr>
              <a:lnSpc>
                <a:spcPct val="50000"/>
              </a:lnSpc>
              <a:spcBef>
                <a:spcPct val="50000"/>
              </a:spcBef>
            </a:pPr>
            <a:r>
              <a:rPr lang="en-US" altLang="zh-CN" b="1" dirty="0">
                <a:solidFill>
                  <a:schemeClr val="tx1"/>
                </a:solidFill>
              </a:rPr>
              <a:t>              in : =( in + 1) % n ;</a:t>
            </a:r>
          </a:p>
          <a:p>
            <a:pPr>
              <a:lnSpc>
                <a:spcPct val="50000"/>
              </a:lnSpc>
              <a:spcBef>
                <a:spcPct val="50000"/>
              </a:spcBef>
            </a:pPr>
            <a:r>
              <a:rPr lang="en-US" altLang="zh-CN" b="1" dirty="0">
                <a:solidFill>
                  <a:schemeClr val="tx1"/>
                </a:solidFill>
              </a:rPr>
              <a:t>             count ++ ;</a:t>
            </a:r>
          </a:p>
          <a:p>
            <a:pPr>
              <a:lnSpc>
                <a:spcPct val="50000"/>
              </a:lnSpc>
              <a:spcBef>
                <a:spcPct val="50000"/>
              </a:spcBef>
            </a:pPr>
            <a:r>
              <a:rPr lang="en-US" altLang="zh-CN" b="1" dirty="0">
                <a:solidFill>
                  <a:schemeClr val="tx1"/>
                </a:solidFill>
              </a:rPr>
              <a:t>             if </a:t>
            </a:r>
            <a:r>
              <a:rPr lang="en-US" altLang="zh-CN" b="1" dirty="0" err="1">
                <a:solidFill>
                  <a:schemeClr val="tx1"/>
                </a:solidFill>
              </a:rPr>
              <a:t>notempty.queue</a:t>
            </a:r>
            <a:r>
              <a:rPr lang="en-US" altLang="zh-CN" b="1" dirty="0">
                <a:solidFill>
                  <a:schemeClr val="tx1"/>
                </a:solidFill>
              </a:rPr>
              <a:t> then</a:t>
            </a:r>
          </a:p>
          <a:p>
            <a:pPr>
              <a:lnSpc>
                <a:spcPct val="50000"/>
              </a:lnSpc>
              <a:spcBef>
                <a:spcPct val="50000"/>
              </a:spcBef>
            </a:pPr>
            <a:r>
              <a:rPr lang="en-US" altLang="zh-CN" b="1" dirty="0">
                <a:solidFill>
                  <a:schemeClr val="tx1"/>
                </a:solidFill>
              </a:rPr>
              <a:t> </a:t>
            </a:r>
            <a:r>
              <a:rPr lang="en-US" altLang="zh-CN" b="1" dirty="0" err="1">
                <a:solidFill>
                  <a:schemeClr val="tx1"/>
                </a:solidFill>
              </a:rPr>
              <a:t>notempty.signal</a:t>
            </a:r>
            <a:r>
              <a:rPr lang="en-US" altLang="zh-CN" b="1" dirty="0">
                <a:solidFill>
                  <a:schemeClr val="tx1"/>
                </a:solidFill>
              </a:rPr>
              <a:t>;</a:t>
            </a:r>
          </a:p>
          <a:p>
            <a:pPr>
              <a:lnSpc>
                <a:spcPct val="50000"/>
              </a:lnSpc>
              <a:spcBef>
                <a:spcPct val="50000"/>
              </a:spcBef>
            </a:pPr>
            <a:r>
              <a:rPr lang="en-US" altLang="zh-CN" b="1" dirty="0">
                <a:solidFill>
                  <a:schemeClr val="tx1"/>
                </a:solidFill>
              </a:rPr>
              <a:t>      }</a:t>
            </a:r>
          </a:p>
          <a:p>
            <a:pPr>
              <a:lnSpc>
                <a:spcPct val="50000"/>
              </a:lnSpc>
              <a:spcBef>
                <a:spcPct val="50000"/>
              </a:spcBef>
            </a:pPr>
            <a:r>
              <a:rPr lang="en-US" altLang="zh-CN" b="1" dirty="0">
                <a:solidFill>
                  <a:schemeClr val="tx1"/>
                </a:solidFill>
              </a:rPr>
              <a:t>}    </a:t>
            </a:r>
          </a:p>
        </p:txBody>
      </p:sp>
      <p:sp>
        <p:nvSpPr>
          <p:cNvPr id="423942" name="Text Box 6">
            <a:extLst>
              <a:ext uri="{FF2B5EF4-FFF2-40B4-BE49-F238E27FC236}">
                <a16:creationId xmlns:a16="http://schemas.microsoft.com/office/drawing/2014/main" id="{50300329-04B3-AE48-9781-BA8554B9E965}"/>
              </a:ext>
            </a:extLst>
          </p:cNvPr>
          <p:cNvSpPr txBox="1">
            <a:spLocks noChangeArrowheads="1"/>
          </p:cNvSpPr>
          <p:nvPr/>
        </p:nvSpPr>
        <p:spPr bwMode="auto">
          <a:xfrm>
            <a:off x="5029200" y="1371600"/>
            <a:ext cx="4114800" cy="2953694"/>
          </a:xfrm>
          <a:prstGeom prst="rect">
            <a:avLst/>
          </a:prstGeom>
          <a:solidFill>
            <a:schemeClr val="hlink"/>
          </a:solidFill>
          <a:ln w="12700">
            <a:noFill/>
            <a:miter lim="800000"/>
            <a:headEnd type="none" w="sm" len="sm"/>
            <a:tailEnd type="none" w="sm" len="sm"/>
          </a:ln>
        </p:spPr>
        <p:txBody>
          <a:bodyPr>
            <a:spAutoFit/>
          </a:bodyPr>
          <a:lstStyle/>
          <a:p>
            <a:pPr>
              <a:lnSpc>
                <a:spcPct val="60000"/>
              </a:lnSpc>
              <a:spcBef>
                <a:spcPct val="50000"/>
              </a:spcBef>
              <a:defRPr/>
            </a:pPr>
            <a:r>
              <a:rPr lang="en-US" altLang="zh-CN" sz="1600" b="1" dirty="0">
                <a:solidFill>
                  <a:schemeClr val="tx1"/>
                </a:solidFill>
                <a:latin typeface="+mn-lt"/>
                <a:ea typeface="华文楷体" pitchFamily="2" charset="-122"/>
              </a:rPr>
              <a:t>Procedure  </a:t>
            </a:r>
            <a:r>
              <a:rPr lang="en-US" altLang="zh-CN" sz="1600" b="1" dirty="0">
                <a:solidFill>
                  <a:srgbClr val="3333FF"/>
                </a:solidFill>
                <a:latin typeface="+mn-lt"/>
                <a:ea typeface="华文楷体" pitchFamily="2" charset="-122"/>
              </a:rPr>
              <a:t>get</a:t>
            </a:r>
            <a:r>
              <a:rPr lang="en-US" altLang="zh-CN" sz="1600" b="1" dirty="0">
                <a:solidFill>
                  <a:schemeClr val="tx1"/>
                </a:solidFill>
                <a:latin typeface="+mn-lt"/>
                <a:ea typeface="华文楷体" pitchFamily="2" charset="-122"/>
              </a:rPr>
              <a:t>( item ) {</a:t>
            </a:r>
          </a:p>
          <a:p>
            <a:pPr>
              <a:lnSpc>
                <a:spcPct val="60000"/>
              </a:lnSpc>
              <a:spcBef>
                <a:spcPct val="50000"/>
              </a:spcBef>
              <a:defRPr/>
            </a:pPr>
            <a:r>
              <a:rPr lang="en-US" altLang="zh-CN" sz="1600" b="1" dirty="0">
                <a:solidFill>
                  <a:schemeClr val="tx1"/>
                </a:solidFill>
                <a:latin typeface="+mn-lt"/>
                <a:ea typeface="华文楷体" pitchFamily="2" charset="-122"/>
              </a:rPr>
              <a:t>    while(true) {</a:t>
            </a:r>
          </a:p>
          <a:p>
            <a:pPr>
              <a:lnSpc>
                <a:spcPct val="60000"/>
              </a:lnSpc>
              <a:spcBef>
                <a:spcPct val="50000"/>
              </a:spcBef>
              <a:defRPr/>
            </a:pPr>
            <a:r>
              <a:rPr lang="en-US" altLang="zh-CN" sz="1600" b="1" dirty="0">
                <a:solidFill>
                  <a:schemeClr val="tx1"/>
                </a:solidFill>
                <a:latin typeface="+mn-lt"/>
                <a:ea typeface="华文楷体" pitchFamily="2" charset="-122"/>
              </a:rPr>
              <a:t>          if (count ≤0 )then </a:t>
            </a:r>
          </a:p>
          <a:p>
            <a:pPr>
              <a:lnSpc>
                <a:spcPct val="60000"/>
              </a:lnSpc>
              <a:spcBef>
                <a:spcPct val="50000"/>
              </a:spcBef>
              <a:defRPr/>
            </a:pPr>
            <a:r>
              <a:rPr lang="en-US" altLang="zh-CN" sz="1600" b="1" dirty="0" err="1">
                <a:solidFill>
                  <a:schemeClr val="tx1"/>
                </a:solidFill>
                <a:latin typeface="+mn-lt"/>
                <a:ea typeface="华文楷体" pitchFamily="2" charset="-122"/>
              </a:rPr>
              <a:t>notempty.wait</a:t>
            </a:r>
            <a:r>
              <a:rPr lang="en-US" altLang="zh-CN" sz="1600" b="1" dirty="0">
                <a:solidFill>
                  <a:schemeClr val="tx1"/>
                </a:solidFill>
                <a:latin typeface="+mn-lt"/>
                <a:ea typeface="华文楷体" pitchFamily="2" charset="-122"/>
              </a:rPr>
              <a:t> ;</a:t>
            </a:r>
          </a:p>
          <a:p>
            <a:pPr>
              <a:lnSpc>
                <a:spcPct val="60000"/>
              </a:lnSpc>
              <a:spcBef>
                <a:spcPct val="50000"/>
              </a:spcBef>
              <a:defRPr/>
            </a:pPr>
            <a:r>
              <a:rPr lang="en-US" altLang="zh-CN" sz="1600" b="1" dirty="0">
                <a:solidFill>
                  <a:schemeClr val="tx1"/>
                </a:solidFill>
                <a:latin typeface="+mn-lt"/>
                <a:ea typeface="华文楷体" pitchFamily="2" charset="-122"/>
              </a:rPr>
              <a:t>          </a:t>
            </a:r>
            <a:r>
              <a:rPr lang="en-US" altLang="zh-CN" sz="1600" b="1" dirty="0" err="1">
                <a:solidFill>
                  <a:schemeClr val="tx1"/>
                </a:solidFill>
                <a:latin typeface="+mn-lt"/>
                <a:ea typeface="华文楷体" pitchFamily="2" charset="-122"/>
              </a:rPr>
              <a:t>nextc</a:t>
            </a:r>
            <a:r>
              <a:rPr lang="en-US" altLang="zh-CN" sz="1600" b="1" dirty="0">
                <a:solidFill>
                  <a:schemeClr val="tx1"/>
                </a:solidFill>
                <a:latin typeface="+mn-lt"/>
                <a:ea typeface="华文楷体" pitchFamily="2" charset="-122"/>
              </a:rPr>
              <a:t> = buffer [out] ;</a:t>
            </a:r>
          </a:p>
          <a:p>
            <a:pPr>
              <a:lnSpc>
                <a:spcPct val="60000"/>
              </a:lnSpc>
              <a:spcBef>
                <a:spcPct val="50000"/>
              </a:spcBef>
              <a:defRPr/>
            </a:pPr>
            <a:r>
              <a:rPr lang="en-US" altLang="zh-CN" sz="1600" b="1" dirty="0">
                <a:solidFill>
                  <a:schemeClr val="tx1"/>
                </a:solidFill>
                <a:latin typeface="+mn-lt"/>
                <a:ea typeface="华文楷体" pitchFamily="2" charset="-122"/>
              </a:rPr>
              <a:t>           out  = ( out+1 ) % n ;</a:t>
            </a:r>
          </a:p>
          <a:p>
            <a:pPr>
              <a:lnSpc>
                <a:spcPct val="60000"/>
              </a:lnSpc>
              <a:spcBef>
                <a:spcPct val="50000"/>
              </a:spcBef>
              <a:defRPr/>
            </a:pPr>
            <a:r>
              <a:rPr lang="en-US" altLang="zh-CN" sz="1600" b="1" dirty="0">
                <a:solidFill>
                  <a:schemeClr val="tx1"/>
                </a:solidFill>
                <a:latin typeface="+mn-lt"/>
                <a:ea typeface="华文楷体" pitchFamily="2" charset="-122"/>
              </a:rPr>
              <a:t>           count  -- ;</a:t>
            </a:r>
          </a:p>
          <a:p>
            <a:pPr>
              <a:lnSpc>
                <a:spcPct val="60000"/>
              </a:lnSpc>
              <a:spcBef>
                <a:spcPct val="50000"/>
              </a:spcBef>
              <a:defRPr/>
            </a:pPr>
            <a:r>
              <a:rPr lang="en-US" altLang="zh-CN" sz="1600" b="1" dirty="0">
                <a:solidFill>
                  <a:schemeClr val="tx1"/>
                </a:solidFill>
                <a:latin typeface="+mn-lt"/>
                <a:ea typeface="华文楷体" pitchFamily="2" charset="-122"/>
              </a:rPr>
              <a:t>           if </a:t>
            </a:r>
            <a:r>
              <a:rPr lang="en-US" altLang="zh-CN" sz="1600" b="1" dirty="0" err="1">
                <a:solidFill>
                  <a:schemeClr val="tx1"/>
                </a:solidFill>
                <a:latin typeface="+mn-lt"/>
                <a:ea typeface="华文楷体" pitchFamily="2" charset="-122"/>
              </a:rPr>
              <a:t>notfull.queue</a:t>
            </a:r>
            <a:r>
              <a:rPr lang="en-US" altLang="zh-CN" sz="1600" b="1" dirty="0">
                <a:solidFill>
                  <a:schemeClr val="tx1"/>
                </a:solidFill>
                <a:latin typeface="+mn-lt"/>
                <a:ea typeface="华文楷体" pitchFamily="2" charset="-122"/>
              </a:rPr>
              <a:t> then </a:t>
            </a:r>
          </a:p>
          <a:p>
            <a:pPr>
              <a:lnSpc>
                <a:spcPct val="60000"/>
              </a:lnSpc>
              <a:spcBef>
                <a:spcPct val="50000"/>
              </a:spcBef>
              <a:defRPr/>
            </a:pPr>
            <a:r>
              <a:rPr lang="en-US" altLang="zh-CN" sz="1600" b="1" dirty="0" err="1">
                <a:solidFill>
                  <a:schemeClr val="tx1"/>
                </a:solidFill>
                <a:latin typeface="+mn-lt"/>
                <a:ea typeface="华文楷体" pitchFamily="2" charset="-122"/>
              </a:rPr>
              <a:t>notfull.signal</a:t>
            </a:r>
            <a:r>
              <a:rPr lang="en-US" altLang="zh-CN" sz="1600" b="1" dirty="0">
                <a:solidFill>
                  <a:schemeClr val="tx1"/>
                </a:solidFill>
                <a:latin typeface="+mn-lt"/>
                <a:ea typeface="华文楷体" pitchFamily="2" charset="-122"/>
              </a:rPr>
              <a:t> ;</a:t>
            </a:r>
          </a:p>
          <a:p>
            <a:pPr>
              <a:lnSpc>
                <a:spcPct val="60000"/>
              </a:lnSpc>
              <a:spcBef>
                <a:spcPct val="50000"/>
              </a:spcBef>
              <a:defRPr/>
            </a:pPr>
            <a:r>
              <a:rPr lang="en-US" altLang="zh-CN" sz="1600" b="1" dirty="0">
                <a:solidFill>
                  <a:schemeClr val="tx1"/>
                </a:solidFill>
                <a:latin typeface="+mn-lt"/>
                <a:ea typeface="华文楷体" pitchFamily="2" charset="-122"/>
              </a:rPr>
              <a:t>     }</a:t>
            </a:r>
          </a:p>
          <a:p>
            <a:pPr>
              <a:lnSpc>
                <a:spcPct val="60000"/>
              </a:lnSpc>
              <a:spcBef>
                <a:spcPct val="50000"/>
              </a:spcBef>
              <a:defRPr/>
            </a:pPr>
            <a:r>
              <a:rPr lang="en-US" altLang="zh-CN" sz="1600" b="1" dirty="0">
                <a:solidFill>
                  <a:schemeClr val="tx1"/>
                </a:solidFill>
                <a:latin typeface="+mn-lt"/>
                <a:ea typeface="华文楷体" pitchFamily="2" charset="-122"/>
              </a:rPr>
              <a:t>}        </a:t>
            </a:r>
          </a:p>
        </p:txBody>
      </p:sp>
      <p:sp>
        <p:nvSpPr>
          <p:cNvPr id="423943" name="AutoShape 7">
            <a:extLst>
              <a:ext uri="{FF2B5EF4-FFF2-40B4-BE49-F238E27FC236}">
                <a16:creationId xmlns:a16="http://schemas.microsoft.com/office/drawing/2014/main" id="{46A2B5FC-FE8D-6E46-B807-4144BCC74E30}"/>
              </a:ext>
            </a:extLst>
          </p:cNvPr>
          <p:cNvSpPr>
            <a:spLocks/>
          </p:cNvSpPr>
          <p:nvPr/>
        </p:nvSpPr>
        <p:spPr bwMode="auto">
          <a:xfrm>
            <a:off x="4191000" y="3048000"/>
            <a:ext cx="152400" cy="3352800"/>
          </a:xfrm>
          <a:prstGeom prst="rightBrace">
            <a:avLst>
              <a:gd name="adj1" fmla="val 18333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23944" name="AutoShape 8">
            <a:extLst>
              <a:ext uri="{FF2B5EF4-FFF2-40B4-BE49-F238E27FC236}">
                <a16:creationId xmlns:a16="http://schemas.microsoft.com/office/drawing/2014/main" id="{9845925A-0480-3E40-A8EA-D65723878A29}"/>
              </a:ext>
            </a:extLst>
          </p:cNvPr>
          <p:cNvSpPr>
            <a:spLocks/>
          </p:cNvSpPr>
          <p:nvPr/>
        </p:nvSpPr>
        <p:spPr bwMode="auto">
          <a:xfrm>
            <a:off x="8996363" y="1524000"/>
            <a:ext cx="147637" cy="4119563"/>
          </a:xfrm>
          <a:prstGeom prst="rightBrace">
            <a:avLst>
              <a:gd name="adj1" fmla="val 383283"/>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23945" name="AutoShape 9">
            <a:extLst>
              <a:ext uri="{FF2B5EF4-FFF2-40B4-BE49-F238E27FC236}">
                <a16:creationId xmlns:a16="http://schemas.microsoft.com/office/drawing/2014/main" id="{CD1B559A-3076-D54D-BF1F-9E38EF49B1AE}"/>
              </a:ext>
            </a:extLst>
          </p:cNvPr>
          <p:cNvSpPr>
            <a:spLocks/>
          </p:cNvSpPr>
          <p:nvPr/>
        </p:nvSpPr>
        <p:spPr bwMode="auto">
          <a:xfrm>
            <a:off x="8786813" y="5857875"/>
            <a:ext cx="357187" cy="628650"/>
          </a:xfrm>
          <a:prstGeom prst="rightBrace">
            <a:avLst>
              <a:gd name="adj1" fmla="val 74996"/>
              <a:gd name="adj2" fmla="val 56926"/>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23946" name="Text Box 10">
            <a:extLst>
              <a:ext uri="{FF2B5EF4-FFF2-40B4-BE49-F238E27FC236}">
                <a16:creationId xmlns:a16="http://schemas.microsoft.com/office/drawing/2014/main" id="{4F4CF3F5-9EFF-EF4F-B4C3-3B1CB2619109}"/>
              </a:ext>
            </a:extLst>
          </p:cNvPr>
          <p:cNvSpPr txBox="1">
            <a:spLocks noChangeArrowheads="1"/>
          </p:cNvSpPr>
          <p:nvPr/>
        </p:nvSpPr>
        <p:spPr bwMode="auto">
          <a:xfrm>
            <a:off x="428625" y="1103313"/>
            <a:ext cx="4524375" cy="1384300"/>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b="1">
                <a:solidFill>
                  <a:schemeClr val="tx1"/>
                </a:solidFill>
              </a:rPr>
              <a:t>Type producer-consumer=monitor {</a:t>
            </a:r>
          </a:p>
          <a:p>
            <a:pPr>
              <a:lnSpc>
                <a:spcPct val="50000"/>
              </a:lnSpc>
              <a:spcBef>
                <a:spcPct val="50000"/>
              </a:spcBef>
            </a:pPr>
            <a:r>
              <a:rPr lang="en-US" altLang="zh-CN" b="1">
                <a:solidFill>
                  <a:schemeClr val="tx1"/>
                </a:solidFill>
              </a:rPr>
              <a:t>  int   in, out, count  ;</a:t>
            </a:r>
          </a:p>
          <a:p>
            <a:pPr>
              <a:lnSpc>
                <a:spcPct val="50000"/>
              </a:lnSpc>
              <a:spcBef>
                <a:spcPct val="50000"/>
              </a:spcBef>
            </a:pPr>
            <a:r>
              <a:rPr lang="en-US" altLang="zh-CN" b="1">
                <a:solidFill>
                  <a:schemeClr val="tx1"/>
                </a:solidFill>
              </a:rPr>
              <a:t>  item  buffer[n] ;</a:t>
            </a:r>
          </a:p>
          <a:p>
            <a:pPr>
              <a:lnSpc>
                <a:spcPct val="50000"/>
              </a:lnSpc>
              <a:spcBef>
                <a:spcPct val="50000"/>
              </a:spcBef>
            </a:pPr>
            <a:r>
              <a:rPr lang="en-US" altLang="zh-CN" b="1">
                <a:solidFill>
                  <a:schemeClr val="tx1"/>
                </a:solidFill>
              </a:rPr>
              <a:t>   condition  notfull, notempty; }</a:t>
            </a:r>
            <a:endParaRPr lang="en-US" altLang="zh-CN"/>
          </a:p>
        </p:txBody>
      </p:sp>
      <p:sp>
        <p:nvSpPr>
          <p:cNvPr id="423947" name="AutoShape 11">
            <a:extLst>
              <a:ext uri="{FF2B5EF4-FFF2-40B4-BE49-F238E27FC236}">
                <a16:creationId xmlns:a16="http://schemas.microsoft.com/office/drawing/2014/main" id="{240EFC57-5A59-124A-90A1-54AA9401EF3E}"/>
              </a:ext>
            </a:extLst>
          </p:cNvPr>
          <p:cNvSpPr>
            <a:spLocks/>
          </p:cNvSpPr>
          <p:nvPr/>
        </p:nvSpPr>
        <p:spPr bwMode="auto">
          <a:xfrm>
            <a:off x="4800600" y="1500188"/>
            <a:ext cx="152400" cy="914400"/>
          </a:xfrm>
          <a:prstGeom prst="rightBrace">
            <a:avLst>
              <a:gd name="adj1" fmla="val 50000"/>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23948" name="Text Box 12">
            <a:extLst>
              <a:ext uri="{FF2B5EF4-FFF2-40B4-BE49-F238E27FC236}">
                <a16:creationId xmlns:a16="http://schemas.microsoft.com/office/drawing/2014/main" id="{BC8FEEBB-DCC4-9247-B2FA-6A7B00D88A8C}"/>
              </a:ext>
            </a:extLst>
          </p:cNvPr>
          <p:cNvSpPr txBox="1">
            <a:spLocks noChangeArrowheads="1"/>
          </p:cNvSpPr>
          <p:nvPr/>
        </p:nvSpPr>
        <p:spPr bwMode="auto">
          <a:xfrm>
            <a:off x="5072063" y="5929313"/>
            <a:ext cx="3714750" cy="461962"/>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3333FF"/>
                </a:solidFill>
              </a:rPr>
              <a:t>  { in =0; out = 0 ;  count = 0;}</a:t>
            </a:r>
            <a:r>
              <a:rPr lang="en-US" altLang="zh-CN" b="1">
                <a:solidFill>
                  <a:schemeClr val="tx1"/>
                </a:solidFill>
              </a:rPr>
              <a:t>    </a:t>
            </a:r>
            <a:endParaRPr lang="en-US" altLang="zh-CN"/>
          </a:p>
        </p:txBody>
      </p:sp>
      <p:sp>
        <p:nvSpPr>
          <p:cNvPr id="129035" name="灯片编号占位符 3">
            <a:extLst>
              <a:ext uri="{FF2B5EF4-FFF2-40B4-BE49-F238E27FC236}">
                <a16:creationId xmlns:a16="http://schemas.microsoft.com/office/drawing/2014/main" id="{95E35E86-A86D-244A-81BB-97D179361DF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9D3E364-9081-C542-9E40-37B6091C7BA4}" type="slidenum">
              <a:rPr lang="zh-CN" altLang="en-US" sz="1800"/>
              <a:pPr/>
              <a:t>126</a:t>
            </a:fld>
            <a:endParaRPr lang="en-US" altLang="zh-CN" sz="1800"/>
          </a:p>
        </p:txBody>
      </p:sp>
      <p:sp>
        <p:nvSpPr>
          <p:cNvPr id="129036" name="Rectangle 4">
            <a:extLst>
              <a:ext uri="{FF2B5EF4-FFF2-40B4-BE49-F238E27FC236}">
                <a16:creationId xmlns:a16="http://schemas.microsoft.com/office/drawing/2014/main" id="{048EC23F-8213-BB45-8A05-22307E686487}"/>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Tree>
    <p:extLst>
      <p:ext uri="{BB962C8B-B14F-4D97-AF65-F5344CB8AC3E}">
        <p14:creationId xmlns:p14="http://schemas.microsoft.com/office/powerpoint/2010/main" val="41851457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23946"/>
                                        </p:tgtEl>
                                        <p:attrNameLst>
                                          <p:attrName>style.visibility</p:attrName>
                                        </p:attrNameLst>
                                      </p:cBhvr>
                                      <p:to>
                                        <p:strVal val="visible"/>
                                      </p:to>
                                    </p:set>
                                    <p:animEffect transition="in" filter="dissolve">
                                      <p:cBhvr>
                                        <p:cTn id="7" dur="500"/>
                                        <p:tgtEl>
                                          <p:spTgt spid="42394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23947"/>
                                        </p:tgtEl>
                                        <p:attrNameLst>
                                          <p:attrName>style.visibility</p:attrName>
                                        </p:attrNameLst>
                                      </p:cBhvr>
                                      <p:to>
                                        <p:strVal val="visible"/>
                                      </p:to>
                                    </p:set>
                                    <p:animEffect transition="in" filter="dissolve">
                                      <p:cBhvr>
                                        <p:cTn id="11" dur="500"/>
                                        <p:tgtEl>
                                          <p:spTgt spid="4239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23941"/>
                                        </p:tgtEl>
                                        <p:attrNameLst>
                                          <p:attrName>style.visibility</p:attrName>
                                        </p:attrNameLst>
                                      </p:cBhvr>
                                      <p:to>
                                        <p:strVal val="visible"/>
                                      </p:to>
                                    </p:set>
                                    <p:animEffect transition="in" filter="wipe(left)">
                                      <p:cBhvr>
                                        <p:cTn id="16" dur="500"/>
                                        <p:tgtEl>
                                          <p:spTgt spid="423941"/>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23943"/>
                                        </p:tgtEl>
                                        <p:attrNameLst>
                                          <p:attrName>style.visibility</p:attrName>
                                        </p:attrNameLst>
                                      </p:cBhvr>
                                      <p:to>
                                        <p:strVal val="visible"/>
                                      </p:to>
                                    </p:set>
                                    <p:animEffect transition="in" filter="dissolve">
                                      <p:cBhvr>
                                        <p:cTn id="20" dur="500"/>
                                        <p:tgtEl>
                                          <p:spTgt spid="4239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23942"/>
                                        </p:tgtEl>
                                        <p:attrNameLst>
                                          <p:attrName>style.visibility</p:attrName>
                                        </p:attrNameLst>
                                      </p:cBhvr>
                                      <p:to>
                                        <p:strVal val="visible"/>
                                      </p:to>
                                    </p:set>
                                    <p:animEffect transition="in" filter="dissolve">
                                      <p:cBhvr>
                                        <p:cTn id="25" dur="500"/>
                                        <p:tgtEl>
                                          <p:spTgt spid="423942"/>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423944"/>
                                        </p:tgtEl>
                                        <p:attrNameLst>
                                          <p:attrName>style.visibility</p:attrName>
                                        </p:attrNameLst>
                                      </p:cBhvr>
                                      <p:to>
                                        <p:strVal val="visible"/>
                                      </p:to>
                                    </p:set>
                                    <p:animEffect transition="in" filter="dissolve">
                                      <p:cBhvr>
                                        <p:cTn id="29" dur="500"/>
                                        <p:tgtEl>
                                          <p:spTgt spid="42394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23948"/>
                                        </p:tgtEl>
                                        <p:attrNameLst>
                                          <p:attrName>style.visibility</p:attrName>
                                        </p:attrNameLst>
                                      </p:cBhvr>
                                      <p:to>
                                        <p:strVal val="visible"/>
                                      </p:to>
                                    </p:set>
                                    <p:anim calcmode="lin" valueType="num">
                                      <p:cBhvr additive="base">
                                        <p:cTn id="34" dur="500" fill="hold"/>
                                        <p:tgtEl>
                                          <p:spTgt spid="423948"/>
                                        </p:tgtEl>
                                        <p:attrNameLst>
                                          <p:attrName>ppt_x</p:attrName>
                                        </p:attrNameLst>
                                      </p:cBhvr>
                                      <p:tavLst>
                                        <p:tav tm="0">
                                          <p:val>
                                            <p:strVal val="0-#ppt_w/2"/>
                                          </p:val>
                                        </p:tav>
                                        <p:tav tm="100000">
                                          <p:val>
                                            <p:strVal val="#ppt_x"/>
                                          </p:val>
                                        </p:tav>
                                      </p:tavLst>
                                    </p:anim>
                                    <p:anim calcmode="lin" valueType="num">
                                      <p:cBhvr additive="base">
                                        <p:cTn id="35" dur="500" fill="hold"/>
                                        <p:tgtEl>
                                          <p:spTgt spid="423948"/>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423945"/>
                                        </p:tgtEl>
                                        <p:attrNameLst>
                                          <p:attrName>style.visibility</p:attrName>
                                        </p:attrNameLst>
                                      </p:cBhvr>
                                      <p:to>
                                        <p:strVal val="visible"/>
                                      </p:to>
                                    </p:set>
                                    <p:animEffect transition="in" filter="dissolve">
                                      <p:cBhvr>
                                        <p:cTn id="39" dur="500"/>
                                        <p:tgtEl>
                                          <p:spTgt spid="4239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1" grpId="0" animBg="1" autoUpdateAnimBg="0"/>
      <p:bldP spid="423942" grpId="0" animBg="1" autoUpdateAnimBg="0"/>
      <p:bldP spid="423943" grpId="0" animBg="1"/>
      <p:bldP spid="423944" grpId="0" animBg="1"/>
      <p:bldP spid="423945" grpId="0" animBg="1"/>
      <p:bldP spid="423946" grpId="0" animBg="1" autoUpdateAnimBg="0"/>
      <p:bldP spid="423947" grpId="0" animBg="1"/>
      <p:bldP spid="423948" grpId="0" animBg="1"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4">
            <a:extLst>
              <a:ext uri="{FF2B5EF4-FFF2-40B4-BE49-F238E27FC236}">
                <a16:creationId xmlns:a16="http://schemas.microsoft.com/office/drawing/2014/main" id="{261AC943-BEC2-ED4A-BC5C-39A43F30609D}"/>
              </a:ext>
            </a:extLst>
          </p:cNvPr>
          <p:cNvSpPr txBox="1">
            <a:spLocks noChangeArrowheads="1"/>
          </p:cNvSpPr>
          <p:nvPr/>
        </p:nvSpPr>
        <p:spPr bwMode="auto">
          <a:xfrm>
            <a:off x="609600" y="533400"/>
            <a:ext cx="8534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200" b="1">
                <a:solidFill>
                  <a:schemeClr val="tx1"/>
                </a:solidFill>
                <a:latin typeface="楷体_GB2312" pitchFamily="49" charset="-122"/>
                <a:ea typeface="楷体_GB2312" pitchFamily="49" charset="-122"/>
              </a:rPr>
              <a:t> </a:t>
            </a:r>
            <a:r>
              <a:rPr lang="zh-CN" altLang="en-US" sz="3200" b="1">
                <a:solidFill>
                  <a:srgbClr val="3333FF"/>
                </a:solidFill>
                <a:latin typeface="华文楷体" panose="02010600040101010101" pitchFamily="2" charset="-122"/>
                <a:ea typeface="华文楷体" panose="02010600040101010101" pitchFamily="2" charset="-122"/>
              </a:rPr>
              <a:t>利用管程解决生产者－消费者问题可描述为：</a:t>
            </a:r>
            <a:endParaRPr lang="zh-CN" altLang="en-US" sz="3200">
              <a:solidFill>
                <a:srgbClr val="3333FF"/>
              </a:solidFill>
              <a:latin typeface="华文楷体" panose="02010600040101010101" pitchFamily="2" charset="-122"/>
              <a:ea typeface="华文楷体" panose="02010600040101010101" pitchFamily="2" charset="-122"/>
            </a:endParaRPr>
          </a:p>
        </p:txBody>
      </p:sp>
      <p:sp>
        <p:nvSpPr>
          <p:cNvPr id="130051" name="Text Box 5">
            <a:extLst>
              <a:ext uri="{FF2B5EF4-FFF2-40B4-BE49-F238E27FC236}">
                <a16:creationId xmlns:a16="http://schemas.microsoft.com/office/drawing/2014/main" id="{AA9B5037-A239-854B-AD14-0E855611B280}"/>
              </a:ext>
            </a:extLst>
          </p:cNvPr>
          <p:cNvSpPr txBox="1">
            <a:spLocks noChangeArrowheads="1"/>
          </p:cNvSpPr>
          <p:nvPr/>
        </p:nvSpPr>
        <p:spPr bwMode="auto">
          <a:xfrm>
            <a:off x="500063" y="1214438"/>
            <a:ext cx="4572000" cy="3043237"/>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sz="2800" b="1">
                <a:solidFill>
                  <a:srgbClr val="FF00FF"/>
                </a:solidFill>
              </a:rPr>
              <a:t>cobegin</a:t>
            </a:r>
          </a:p>
          <a:p>
            <a:pPr>
              <a:lnSpc>
                <a:spcPct val="55000"/>
              </a:lnSpc>
              <a:spcBef>
                <a:spcPct val="50000"/>
              </a:spcBef>
            </a:pPr>
            <a:r>
              <a:rPr lang="en-US" altLang="zh-CN" sz="2800" b="1">
                <a:solidFill>
                  <a:srgbClr val="000000"/>
                </a:solidFill>
              </a:rPr>
              <a:t>  </a:t>
            </a:r>
            <a:r>
              <a:rPr lang="en-US" altLang="zh-CN" sz="2800" b="1">
                <a:solidFill>
                  <a:srgbClr val="FF0000"/>
                </a:solidFill>
              </a:rPr>
              <a:t>Producer () {</a:t>
            </a:r>
          </a:p>
          <a:p>
            <a:pPr>
              <a:lnSpc>
                <a:spcPct val="55000"/>
              </a:lnSpc>
              <a:spcBef>
                <a:spcPct val="50000"/>
              </a:spcBef>
            </a:pPr>
            <a:r>
              <a:rPr lang="en-US" altLang="zh-CN" sz="2800" b="1">
                <a:solidFill>
                  <a:srgbClr val="000000"/>
                </a:solidFill>
              </a:rPr>
              <a:t>      while(true) {</a:t>
            </a:r>
          </a:p>
          <a:p>
            <a:pPr>
              <a:lnSpc>
                <a:spcPct val="55000"/>
              </a:lnSpc>
              <a:spcBef>
                <a:spcPct val="50000"/>
              </a:spcBef>
            </a:pPr>
            <a:r>
              <a:rPr lang="en-US" altLang="zh-CN" sz="2800" b="1">
                <a:solidFill>
                  <a:srgbClr val="000000"/>
                </a:solidFill>
              </a:rPr>
              <a:t>         produce an item in nextp ;</a:t>
            </a:r>
          </a:p>
          <a:p>
            <a:pPr>
              <a:lnSpc>
                <a:spcPct val="55000"/>
              </a:lnSpc>
              <a:spcBef>
                <a:spcPct val="50000"/>
              </a:spcBef>
            </a:pPr>
            <a:r>
              <a:rPr lang="en-US" altLang="zh-CN" sz="2800" b="1">
                <a:solidFill>
                  <a:srgbClr val="0000FF"/>
                </a:solidFill>
              </a:rPr>
              <a:t>         PC.put ( item ) ;</a:t>
            </a:r>
          </a:p>
          <a:p>
            <a:pPr>
              <a:lnSpc>
                <a:spcPct val="55000"/>
              </a:lnSpc>
              <a:spcBef>
                <a:spcPct val="50000"/>
              </a:spcBef>
            </a:pPr>
            <a:r>
              <a:rPr lang="en-US" altLang="zh-CN" sz="2800" b="1">
                <a:solidFill>
                  <a:srgbClr val="000000"/>
                </a:solidFill>
              </a:rPr>
              <a:t>       }</a:t>
            </a:r>
          </a:p>
          <a:p>
            <a:pPr>
              <a:lnSpc>
                <a:spcPct val="55000"/>
              </a:lnSpc>
              <a:spcBef>
                <a:spcPct val="50000"/>
              </a:spcBef>
            </a:pPr>
            <a:r>
              <a:rPr lang="en-US" altLang="zh-CN" sz="2800" b="1">
                <a:solidFill>
                  <a:srgbClr val="FF0000"/>
                </a:solidFill>
              </a:rPr>
              <a:t>     }</a:t>
            </a:r>
          </a:p>
        </p:txBody>
      </p:sp>
      <p:sp>
        <p:nvSpPr>
          <p:cNvPr id="424969" name="Text Box 9">
            <a:extLst>
              <a:ext uri="{FF2B5EF4-FFF2-40B4-BE49-F238E27FC236}">
                <a16:creationId xmlns:a16="http://schemas.microsoft.com/office/drawing/2014/main" id="{ADA0CBA1-BCF2-2F4A-BAA1-AFE094E528AB}"/>
              </a:ext>
            </a:extLst>
          </p:cNvPr>
          <p:cNvSpPr txBox="1">
            <a:spLocks noChangeArrowheads="1"/>
          </p:cNvSpPr>
          <p:nvPr/>
        </p:nvSpPr>
        <p:spPr bwMode="auto">
          <a:xfrm>
            <a:off x="4071938" y="3392488"/>
            <a:ext cx="4889500" cy="3108325"/>
          </a:xfrm>
          <a:prstGeom prst="rect">
            <a:avLst/>
          </a:prstGeom>
          <a:solidFill>
            <a:srgbClr val="CCCCFF"/>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b="1">
                <a:solidFill>
                  <a:srgbClr val="FF0000"/>
                </a:solidFill>
              </a:rPr>
              <a:t>Consumer () {  </a:t>
            </a:r>
          </a:p>
          <a:p>
            <a:r>
              <a:rPr lang="en-US" altLang="zh-CN" sz="2800" b="1">
                <a:solidFill>
                  <a:srgbClr val="000000"/>
                </a:solidFill>
              </a:rPr>
              <a:t>    while(true) {</a:t>
            </a:r>
          </a:p>
          <a:p>
            <a:r>
              <a:rPr lang="en-US" altLang="zh-CN" sz="2800" b="1">
                <a:solidFill>
                  <a:srgbClr val="0000FF"/>
                </a:solidFill>
              </a:rPr>
              <a:t>       PC.get ( item ) ;</a:t>
            </a:r>
          </a:p>
          <a:p>
            <a:r>
              <a:rPr lang="en-US" altLang="zh-CN" sz="2800" b="1">
                <a:solidFill>
                  <a:srgbClr val="000000"/>
                </a:solidFill>
              </a:rPr>
              <a:t>       consumer the item in nextc ;</a:t>
            </a:r>
          </a:p>
          <a:p>
            <a:r>
              <a:rPr lang="en-US" altLang="zh-CN" sz="2800" b="1">
                <a:solidFill>
                  <a:srgbClr val="000000"/>
                </a:solidFill>
              </a:rPr>
              <a:t>      }</a:t>
            </a:r>
          </a:p>
          <a:p>
            <a:r>
              <a:rPr lang="en-US" altLang="zh-CN" sz="2800" b="1">
                <a:solidFill>
                  <a:srgbClr val="000000"/>
                </a:solidFill>
              </a:rPr>
              <a:t>   </a:t>
            </a:r>
            <a:r>
              <a:rPr lang="en-US" altLang="zh-CN" sz="2800" b="1">
                <a:solidFill>
                  <a:srgbClr val="FF0000"/>
                </a:solidFill>
              </a:rPr>
              <a:t> }</a:t>
            </a:r>
          </a:p>
          <a:p>
            <a:r>
              <a:rPr lang="en-US" altLang="zh-CN" sz="2800" b="1">
                <a:solidFill>
                  <a:srgbClr val="FF00FF"/>
                </a:solidFill>
              </a:rPr>
              <a:t>coend</a:t>
            </a:r>
            <a:endParaRPr lang="en-US" altLang="zh-CN" sz="2800">
              <a:solidFill>
                <a:srgbClr val="FF00FF"/>
              </a:solidFill>
            </a:endParaRPr>
          </a:p>
        </p:txBody>
      </p:sp>
      <p:sp>
        <p:nvSpPr>
          <p:cNvPr id="130053" name="灯片编号占位符 3">
            <a:extLst>
              <a:ext uri="{FF2B5EF4-FFF2-40B4-BE49-F238E27FC236}">
                <a16:creationId xmlns:a16="http://schemas.microsoft.com/office/drawing/2014/main" id="{331A25D3-922F-EC43-80F9-10A0DE9E6D60}"/>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89F758F-2B1E-614C-95A4-B7B9A1086DBD}" type="slidenum">
              <a:rPr lang="zh-CN" altLang="en-US" sz="1800"/>
              <a:pPr/>
              <a:t>127</a:t>
            </a:fld>
            <a:endParaRPr lang="en-US" altLang="zh-CN" sz="1800"/>
          </a:p>
        </p:txBody>
      </p:sp>
      <p:sp>
        <p:nvSpPr>
          <p:cNvPr id="130054" name="Rectangle 4">
            <a:extLst>
              <a:ext uri="{FF2B5EF4-FFF2-40B4-BE49-F238E27FC236}">
                <a16:creationId xmlns:a16="http://schemas.microsoft.com/office/drawing/2014/main" id="{C6AD6B89-67FD-0C49-92D4-B1CAA3C2AEED}"/>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latin typeface="宋体" panose="02010600030101010101" pitchFamily="2" charset="-122"/>
              </a:rPr>
              <a:t>2.4</a:t>
            </a:r>
            <a:r>
              <a:rPr lang="zh-CN" altLang="en-US" sz="3200" b="1">
                <a:solidFill>
                  <a:srgbClr val="3333FF"/>
                </a:solidFill>
                <a:latin typeface="宋体" panose="02010600030101010101" pitchFamily="2" charset="-122"/>
              </a:rPr>
              <a:t>进程同步－－</a:t>
            </a:r>
            <a:r>
              <a:rPr lang="zh-CN" altLang="en-US" sz="3200" b="1">
                <a:solidFill>
                  <a:srgbClr val="FF3300"/>
                </a:solidFill>
                <a:latin typeface="宋体" panose="02010600030101010101" pitchFamily="2" charset="-122"/>
              </a:rPr>
              <a:t>管程机制</a:t>
            </a:r>
          </a:p>
        </p:txBody>
      </p:sp>
    </p:spTree>
    <p:extLst>
      <p:ext uri="{BB962C8B-B14F-4D97-AF65-F5344CB8AC3E}">
        <p14:creationId xmlns:p14="http://schemas.microsoft.com/office/powerpoint/2010/main" val="313928560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24969"/>
                                        </p:tgtEl>
                                        <p:attrNameLst>
                                          <p:attrName>style.visibility</p:attrName>
                                        </p:attrNameLst>
                                      </p:cBhvr>
                                      <p:to>
                                        <p:strVal val="visible"/>
                                      </p:to>
                                    </p:set>
                                    <p:animEffect transition="in" filter="fade">
                                      <p:cBhvr>
                                        <p:cTn id="7" dur="1000"/>
                                        <p:tgtEl>
                                          <p:spTgt spid="424969"/>
                                        </p:tgtEl>
                                      </p:cBhvr>
                                    </p:animEffect>
                                    <p:anim calcmode="lin" valueType="num">
                                      <p:cBhvr>
                                        <p:cTn id="8" dur="1000" fill="hold"/>
                                        <p:tgtEl>
                                          <p:spTgt spid="424969"/>
                                        </p:tgtEl>
                                        <p:attrNameLst>
                                          <p:attrName>ppt_x</p:attrName>
                                        </p:attrNameLst>
                                      </p:cBhvr>
                                      <p:tavLst>
                                        <p:tav tm="0">
                                          <p:val>
                                            <p:strVal val="#ppt_x-.1"/>
                                          </p:val>
                                        </p:tav>
                                        <p:tav tm="100000">
                                          <p:val>
                                            <p:strVal val="#ppt_x"/>
                                          </p:val>
                                        </p:tav>
                                      </p:tavLst>
                                    </p:anim>
                                    <p:anim calcmode="lin" valueType="num">
                                      <p:cBhvr>
                                        <p:cTn id="9" dur="1000" fill="hold"/>
                                        <p:tgtEl>
                                          <p:spTgt spid="4249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9"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4">
            <a:extLst>
              <a:ext uri="{FF2B5EF4-FFF2-40B4-BE49-F238E27FC236}">
                <a16:creationId xmlns:a16="http://schemas.microsoft.com/office/drawing/2014/main" id="{C44DAF51-2440-0741-BE0D-D356699D0998}"/>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进程通信的概念</a:t>
            </a:r>
          </a:p>
        </p:txBody>
      </p:sp>
      <p:sp>
        <p:nvSpPr>
          <p:cNvPr id="425989" name="Text Box 5">
            <a:extLst>
              <a:ext uri="{FF2B5EF4-FFF2-40B4-BE49-F238E27FC236}">
                <a16:creationId xmlns:a16="http://schemas.microsoft.com/office/drawing/2014/main" id="{29EED00C-0EB5-6649-B517-206306C7415E}"/>
              </a:ext>
            </a:extLst>
          </p:cNvPr>
          <p:cNvSpPr txBox="1">
            <a:spLocks noChangeArrowheads="1"/>
          </p:cNvSpPr>
          <p:nvPr/>
        </p:nvSpPr>
        <p:spPr bwMode="auto">
          <a:xfrm>
            <a:off x="609600" y="685800"/>
            <a:ext cx="82296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（一）进程通信概念    </a:t>
            </a:r>
          </a:p>
          <a:p>
            <a:pPr hangingPunct="1">
              <a:lnSpc>
                <a:spcPct val="110000"/>
              </a:lnSpc>
            </a:pPr>
            <a:r>
              <a:rPr lang="zh-CN" altLang="en-US" sz="3200" b="1">
                <a:solidFill>
                  <a:srgbClr val="000000"/>
                </a:solidFill>
                <a:latin typeface="华文楷体" panose="02010600040101010101" pitchFamily="2" charset="-122"/>
                <a:ea typeface="华文楷体" panose="02010600040101010101" pitchFamily="2" charset="-122"/>
              </a:rPr>
              <a:t>       是指进程之间的信息交换。</a:t>
            </a:r>
          </a:p>
          <a:p>
            <a:pPr hangingPunct="1">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（二）进程通信的方式</a:t>
            </a:r>
          </a:p>
          <a:p>
            <a:pPr hangingPunct="1">
              <a:lnSpc>
                <a:spcPct val="110000"/>
              </a:lnSpc>
            </a:pPr>
            <a:r>
              <a:rPr lang="zh-CN" altLang="en-US" sz="3200" b="1">
                <a:solidFill>
                  <a:srgbClr val="CC3399"/>
                </a:solidFill>
                <a:latin typeface="华文楷体" panose="02010600040101010101" pitchFamily="2" charset="-122"/>
                <a:ea typeface="华文楷体" panose="02010600040101010101" pitchFamily="2" charset="-122"/>
              </a:rPr>
              <a:t>   </a:t>
            </a:r>
            <a:r>
              <a:rPr lang="en-US" altLang="zh-CN" sz="3200" b="1">
                <a:solidFill>
                  <a:srgbClr val="CC3399"/>
                </a:solidFill>
                <a:latin typeface="华文楷体" panose="02010600040101010101" pitchFamily="2" charset="-122"/>
                <a:ea typeface="华文楷体" panose="02010600040101010101" pitchFamily="2" charset="-122"/>
              </a:rPr>
              <a:t>1</a:t>
            </a:r>
            <a:r>
              <a:rPr lang="zh-CN" altLang="en-US" sz="3200" b="1">
                <a:solidFill>
                  <a:srgbClr val="CC3399"/>
                </a:solidFill>
                <a:latin typeface="华文楷体" panose="02010600040101010101" pitchFamily="2" charset="-122"/>
                <a:ea typeface="华文楷体" panose="02010600040101010101" pitchFamily="2" charset="-122"/>
              </a:rPr>
              <a:t>、低级通信</a:t>
            </a:r>
          </a:p>
          <a:p>
            <a:pPr hangingPunct="1">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进程间只能实现少量的信息交换。</a:t>
            </a:r>
            <a:endParaRPr lang="en-US" altLang="zh-CN" sz="3200" b="1">
              <a:solidFill>
                <a:schemeClr val="tx1"/>
              </a:solidFill>
              <a:latin typeface="华文楷体" panose="02010600040101010101" pitchFamily="2" charset="-122"/>
              <a:ea typeface="华文楷体" panose="02010600040101010101" pitchFamily="2" charset="-122"/>
            </a:endParaRPr>
          </a:p>
          <a:p>
            <a:pPr hangingPunct="1">
              <a:lnSpc>
                <a:spcPct val="110000"/>
              </a:lnSpc>
            </a:pP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进程的互斥和同步可归结为低级通信。</a:t>
            </a:r>
          </a:p>
          <a:p>
            <a:pPr hangingPunct="1">
              <a:lnSpc>
                <a:spcPct val="110000"/>
              </a:lnSpc>
            </a:pPr>
            <a:r>
              <a:rPr lang="zh-CN" altLang="en-US" sz="3200" b="1">
                <a:solidFill>
                  <a:srgbClr val="D60093"/>
                </a:solidFill>
                <a:latin typeface="华文楷体" panose="02010600040101010101" pitchFamily="2" charset="-122"/>
                <a:ea typeface="华文楷体" panose="02010600040101010101" pitchFamily="2" charset="-122"/>
              </a:rPr>
              <a:t>   </a:t>
            </a:r>
            <a:r>
              <a:rPr lang="en-US" altLang="zh-CN" sz="3200" b="1">
                <a:solidFill>
                  <a:srgbClr val="D60093"/>
                </a:solidFill>
                <a:latin typeface="华文楷体" panose="02010600040101010101" pitchFamily="2" charset="-122"/>
                <a:ea typeface="华文楷体" panose="02010600040101010101" pitchFamily="2" charset="-122"/>
              </a:rPr>
              <a:t>2</a:t>
            </a:r>
            <a:r>
              <a:rPr lang="zh-CN" altLang="en-US" sz="3200" b="1">
                <a:solidFill>
                  <a:srgbClr val="D60093"/>
                </a:solidFill>
                <a:latin typeface="华文楷体" panose="02010600040101010101" pitchFamily="2" charset="-122"/>
                <a:ea typeface="华文楷体" panose="02010600040101010101" pitchFamily="2" charset="-122"/>
              </a:rPr>
              <a:t>、高级通信</a:t>
            </a:r>
          </a:p>
          <a:p>
            <a:pPr hangingPunct="1">
              <a:lnSpc>
                <a:spcPct val="110000"/>
              </a:lnSpc>
            </a:pPr>
            <a:r>
              <a:rPr lang="zh-CN" altLang="en-US" sz="3200" b="1">
                <a:solidFill>
                  <a:srgbClr val="D60093"/>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指用户可直接利用操作系统所提供的一组通信命令，高效地传送大量数据的一种通信方式。</a:t>
            </a:r>
            <a:endParaRPr lang="en-US" altLang="zh-CN" sz="3200" b="1">
              <a:solidFill>
                <a:srgbClr val="000000"/>
              </a:solidFill>
              <a:latin typeface="华文楷体" panose="02010600040101010101" pitchFamily="2" charset="-122"/>
              <a:ea typeface="华文楷体" panose="02010600040101010101" pitchFamily="2" charset="-122"/>
            </a:endParaRPr>
          </a:p>
          <a:p>
            <a:r>
              <a:rPr lang="zh-CN" altLang="en-US" sz="3200" b="1">
                <a:solidFill>
                  <a:srgbClr val="0000FF"/>
                </a:solidFill>
                <a:latin typeface="华文楷体" panose="02010600040101010101" pitchFamily="2" charset="-122"/>
                <a:ea typeface="华文楷体" panose="02010600040101010101" pitchFamily="2" charset="-122"/>
              </a:rPr>
              <a:t>        </a:t>
            </a:r>
            <a:endParaRPr lang="zh-CN" altLang="en-US" sz="3200" b="1">
              <a:solidFill>
                <a:srgbClr val="000000"/>
              </a:solidFill>
              <a:latin typeface="华文楷体" panose="02010600040101010101" pitchFamily="2" charset="-122"/>
              <a:ea typeface="华文楷体" panose="02010600040101010101" pitchFamily="2" charset="-122"/>
            </a:endParaRPr>
          </a:p>
        </p:txBody>
      </p:sp>
      <p:sp>
        <p:nvSpPr>
          <p:cNvPr id="131076" name="灯片编号占位符 3">
            <a:extLst>
              <a:ext uri="{FF2B5EF4-FFF2-40B4-BE49-F238E27FC236}">
                <a16:creationId xmlns:a16="http://schemas.microsoft.com/office/drawing/2014/main" id="{71C69777-D9A1-1B4E-81C4-BCF748622D1F}"/>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2BAE457-C5E0-C648-977C-1B4485AA4230}" type="slidenum">
              <a:rPr lang="zh-CN" altLang="en-US" sz="1800"/>
              <a:pPr/>
              <a:t>128</a:t>
            </a:fld>
            <a:endParaRPr lang="en-US" altLang="zh-CN" sz="1800"/>
          </a:p>
        </p:txBody>
      </p:sp>
    </p:spTree>
    <p:extLst>
      <p:ext uri="{BB962C8B-B14F-4D97-AF65-F5344CB8AC3E}">
        <p14:creationId xmlns:p14="http://schemas.microsoft.com/office/powerpoint/2010/main" val="177350312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5989">
                                            <p:txEl>
                                              <p:pRg st="0" end="0"/>
                                            </p:txEl>
                                          </p:spTgt>
                                        </p:tgtEl>
                                        <p:attrNameLst>
                                          <p:attrName>style.visibility</p:attrName>
                                        </p:attrNameLst>
                                      </p:cBhvr>
                                      <p:to>
                                        <p:strVal val="visible"/>
                                      </p:to>
                                    </p:set>
                                    <p:animEffect transition="in" filter="barn(outVertical)">
                                      <p:cBhvr>
                                        <p:cTn id="7" dur="500"/>
                                        <p:tgtEl>
                                          <p:spTgt spid="4259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5989">
                                            <p:txEl>
                                              <p:pRg st="1" end="1"/>
                                            </p:txEl>
                                          </p:spTgt>
                                        </p:tgtEl>
                                        <p:attrNameLst>
                                          <p:attrName>style.visibility</p:attrName>
                                        </p:attrNameLst>
                                      </p:cBhvr>
                                      <p:to>
                                        <p:strVal val="visible"/>
                                      </p:to>
                                    </p:set>
                                    <p:animEffect transition="in" filter="barn(outVertical)">
                                      <p:cBhvr>
                                        <p:cTn id="12" dur="500"/>
                                        <p:tgtEl>
                                          <p:spTgt spid="4259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5989">
                                            <p:txEl>
                                              <p:pRg st="2" end="2"/>
                                            </p:txEl>
                                          </p:spTgt>
                                        </p:tgtEl>
                                        <p:attrNameLst>
                                          <p:attrName>style.visibility</p:attrName>
                                        </p:attrNameLst>
                                      </p:cBhvr>
                                      <p:to>
                                        <p:strVal val="visible"/>
                                      </p:to>
                                    </p:set>
                                    <p:animEffect transition="in" filter="barn(outVertical)">
                                      <p:cBhvr>
                                        <p:cTn id="17" dur="500"/>
                                        <p:tgtEl>
                                          <p:spTgt spid="42598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5989">
                                            <p:txEl>
                                              <p:pRg st="3" end="3"/>
                                            </p:txEl>
                                          </p:spTgt>
                                        </p:tgtEl>
                                        <p:attrNameLst>
                                          <p:attrName>style.visibility</p:attrName>
                                        </p:attrNameLst>
                                      </p:cBhvr>
                                      <p:to>
                                        <p:strVal val="visible"/>
                                      </p:to>
                                    </p:set>
                                    <p:animEffect transition="in" filter="barn(outVertical)">
                                      <p:cBhvr>
                                        <p:cTn id="22" dur="500"/>
                                        <p:tgtEl>
                                          <p:spTgt spid="42598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5989">
                                            <p:txEl>
                                              <p:pRg st="4" end="4"/>
                                            </p:txEl>
                                          </p:spTgt>
                                        </p:tgtEl>
                                        <p:attrNameLst>
                                          <p:attrName>style.visibility</p:attrName>
                                        </p:attrNameLst>
                                      </p:cBhvr>
                                      <p:to>
                                        <p:strVal val="visible"/>
                                      </p:to>
                                    </p:set>
                                    <p:animEffect transition="in" filter="barn(outVertical)">
                                      <p:cBhvr>
                                        <p:cTn id="27" dur="500"/>
                                        <p:tgtEl>
                                          <p:spTgt spid="42598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25989">
                                            <p:txEl>
                                              <p:pRg st="5" end="5"/>
                                            </p:txEl>
                                          </p:spTgt>
                                        </p:tgtEl>
                                        <p:attrNameLst>
                                          <p:attrName>style.visibility</p:attrName>
                                        </p:attrNameLst>
                                      </p:cBhvr>
                                      <p:to>
                                        <p:strVal val="visible"/>
                                      </p:to>
                                    </p:set>
                                    <p:animEffect transition="in" filter="barn(outVertical)">
                                      <p:cBhvr>
                                        <p:cTn id="32" dur="500"/>
                                        <p:tgtEl>
                                          <p:spTgt spid="42598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25989">
                                            <p:txEl>
                                              <p:pRg st="6" end="6"/>
                                            </p:txEl>
                                          </p:spTgt>
                                        </p:tgtEl>
                                        <p:attrNameLst>
                                          <p:attrName>style.visibility</p:attrName>
                                        </p:attrNameLst>
                                      </p:cBhvr>
                                      <p:to>
                                        <p:strVal val="visible"/>
                                      </p:to>
                                    </p:set>
                                    <p:animEffect transition="in" filter="barn(outVertical)">
                                      <p:cBhvr>
                                        <p:cTn id="37" dur="500"/>
                                        <p:tgtEl>
                                          <p:spTgt spid="42598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425989">
                                            <p:txEl>
                                              <p:pRg st="7" end="7"/>
                                            </p:txEl>
                                          </p:spTgt>
                                        </p:tgtEl>
                                        <p:attrNameLst>
                                          <p:attrName>style.visibility</p:attrName>
                                        </p:attrNameLst>
                                      </p:cBhvr>
                                      <p:to>
                                        <p:strVal val="visible"/>
                                      </p:to>
                                    </p:set>
                                    <p:animEffect transition="in" filter="barn(outVertical)">
                                      <p:cBhvr>
                                        <p:cTn id="42" dur="500"/>
                                        <p:tgtEl>
                                          <p:spTgt spid="42598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425989">
                                            <p:txEl>
                                              <p:pRg st="8" end="8"/>
                                            </p:txEl>
                                          </p:spTgt>
                                        </p:tgtEl>
                                        <p:attrNameLst>
                                          <p:attrName>style.visibility</p:attrName>
                                        </p:attrNameLst>
                                      </p:cBhvr>
                                      <p:to>
                                        <p:strVal val="visible"/>
                                      </p:to>
                                    </p:set>
                                    <p:animEffect transition="in" filter="barn(outVertical)">
                                      <p:cBhvr>
                                        <p:cTn id="47" dur="500"/>
                                        <p:tgtEl>
                                          <p:spTgt spid="4259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9" grpId="0" build="p"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extBox 1">
            <a:extLst>
              <a:ext uri="{FF2B5EF4-FFF2-40B4-BE49-F238E27FC236}">
                <a16:creationId xmlns:a16="http://schemas.microsoft.com/office/drawing/2014/main" id="{8DE1B262-3EF8-004A-BFF2-690C2749411D}"/>
              </a:ext>
            </a:extLst>
          </p:cNvPr>
          <p:cNvSpPr txBox="1">
            <a:spLocks noChangeArrowheads="1"/>
          </p:cNvSpPr>
          <p:nvPr/>
        </p:nvSpPr>
        <p:spPr bwMode="auto">
          <a:xfrm>
            <a:off x="611188" y="765175"/>
            <a:ext cx="7777162"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50000"/>
              </a:lnSpc>
              <a:spcBef>
                <a:spcPts val="1800"/>
              </a:spcBef>
            </a:pPr>
            <a:r>
              <a:rPr lang="zh-CN" altLang="en-US" sz="4000" b="1">
                <a:solidFill>
                  <a:srgbClr val="CC3399"/>
                </a:solidFill>
                <a:latin typeface="华文楷体" panose="02010600040101010101" pitchFamily="2" charset="-122"/>
                <a:ea typeface="华文楷体" panose="02010600040101010101" pitchFamily="2" charset="-122"/>
              </a:rPr>
              <a:t>高级通信的四种类型</a:t>
            </a:r>
            <a:r>
              <a:rPr lang="en-US" altLang="zh-CN" sz="4000" b="1">
                <a:solidFill>
                  <a:srgbClr val="CC3399"/>
                </a:solidFill>
                <a:latin typeface="华文楷体" panose="02010600040101010101" pitchFamily="2" charset="-122"/>
                <a:ea typeface="华文楷体" panose="02010600040101010101" pitchFamily="2" charset="-122"/>
              </a:rPr>
              <a:t>:</a:t>
            </a:r>
          </a:p>
          <a:p>
            <a:pPr>
              <a:lnSpc>
                <a:spcPct val="150000"/>
              </a:lnSpc>
              <a:spcBef>
                <a:spcPts val="1800"/>
              </a:spcBef>
            </a:pPr>
            <a:r>
              <a:rPr lang="zh-CN" altLang="en-US" sz="3600" b="1">
                <a:solidFill>
                  <a:srgbClr val="0000FF"/>
                </a:solidFill>
                <a:latin typeface="华文楷体" panose="02010600040101010101" pitchFamily="2" charset="-122"/>
                <a:ea typeface="华文楷体" panose="02010600040101010101" pitchFamily="2" charset="-122"/>
              </a:rPr>
              <a:t>  一、共享存储器系统</a:t>
            </a:r>
            <a:endParaRPr lang="en-US" altLang="zh-CN" b="1">
              <a:solidFill>
                <a:srgbClr val="0000FF"/>
              </a:solidFill>
              <a:latin typeface="华文楷体" panose="02010600040101010101" pitchFamily="2" charset="-122"/>
              <a:ea typeface="华文楷体" panose="02010600040101010101" pitchFamily="2" charset="-122"/>
            </a:endParaRPr>
          </a:p>
          <a:p>
            <a:pPr>
              <a:lnSpc>
                <a:spcPct val="150000"/>
              </a:lnSpc>
              <a:spcBef>
                <a:spcPts val="1800"/>
              </a:spcBef>
            </a:pPr>
            <a:r>
              <a:rPr lang="zh-CN" altLang="en-US" sz="3600" b="1">
                <a:solidFill>
                  <a:srgbClr val="0000FF"/>
                </a:solidFill>
                <a:latin typeface="华文楷体" panose="02010600040101010101" pitchFamily="2" charset="-122"/>
                <a:ea typeface="华文楷体" panose="02010600040101010101" pitchFamily="2" charset="-122"/>
              </a:rPr>
              <a:t>  二、管道通信的概念</a:t>
            </a:r>
            <a:endParaRPr lang="en-US" altLang="zh-CN" sz="3600" b="1">
              <a:solidFill>
                <a:srgbClr val="0000FF"/>
              </a:solidFill>
              <a:latin typeface="华文楷体" panose="02010600040101010101" pitchFamily="2" charset="-122"/>
              <a:ea typeface="华文楷体" panose="02010600040101010101" pitchFamily="2" charset="-122"/>
            </a:endParaRPr>
          </a:p>
          <a:p>
            <a:pPr>
              <a:lnSpc>
                <a:spcPct val="150000"/>
              </a:lnSpc>
              <a:spcBef>
                <a:spcPts val="1800"/>
              </a:spcBef>
            </a:pPr>
            <a:r>
              <a:rPr lang="zh-CN" altLang="en-US" sz="3600" b="1">
                <a:solidFill>
                  <a:srgbClr val="0000FF"/>
                </a:solidFill>
                <a:latin typeface="华文楷体" panose="02010600040101010101" pitchFamily="2" charset="-122"/>
                <a:ea typeface="华文楷体" panose="02010600040101010101" pitchFamily="2" charset="-122"/>
              </a:rPr>
              <a:t>  三、消息传递系统</a:t>
            </a:r>
            <a:endParaRPr lang="en-US" altLang="zh-CN" sz="3600" b="1">
              <a:solidFill>
                <a:srgbClr val="0000FF"/>
              </a:solidFill>
              <a:latin typeface="华文楷体" panose="02010600040101010101" pitchFamily="2" charset="-122"/>
              <a:ea typeface="华文楷体" panose="02010600040101010101" pitchFamily="2" charset="-122"/>
            </a:endParaRPr>
          </a:p>
          <a:p>
            <a:pPr>
              <a:lnSpc>
                <a:spcPct val="150000"/>
              </a:lnSpc>
              <a:spcBef>
                <a:spcPts val="1800"/>
              </a:spcBef>
            </a:pPr>
            <a:r>
              <a:rPr lang="en-US" altLang="zh-CN" sz="3600" b="1">
                <a:solidFill>
                  <a:srgbClr val="0000FF"/>
                </a:solidFill>
                <a:latin typeface="华文楷体" panose="02010600040101010101" pitchFamily="2" charset="-122"/>
                <a:ea typeface="华文楷体" panose="02010600040101010101" pitchFamily="2" charset="-122"/>
              </a:rPr>
              <a:t>  </a:t>
            </a:r>
            <a:r>
              <a:rPr lang="zh-CN" altLang="en-US" sz="3600" b="1">
                <a:solidFill>
                  <a:srgbClr val="0000FF"/>
                </a:solidFill>
                <a:latin typeface="华文楷体" panose="02010600040101010101" pitchFamily="2" charset="-122"/>
                <a:ea typeface="华文楷体" panose="02010600040101010101" pitchFamily="2" charset="-122"/>
              </a:rPr>
              <a:t>四、客户机</a:t>
            </a:r>
            <a:r>
              <a:rPr lang="en-US" altLang="zh-CN" sz="3600" b="1">
                <a:solidFill>
                  <a:srgbClr val="0000FF"/>
                </a:solidFill>
                <a:latin typeface="华文楷体" panose="02010600040101010101" pitchFamily="2" charset="-122"/>
                <a:ea typeface="华文楷体" panose="02010600040101010101" pitchFamily="2" charset="-122"/>
              </a:rPr>
              <a:t>/</a:t>
            </a:r>
            <a:r>
              <a:rPr lang="zh-CN" altLang="en-US" sz="3600" b="1">
                <a:solidFill>
                  <a:srgbClr val="0000FF"/>
                </a:solidFill>
                <a:latin typeface="华文楷体" panose="02010600040101010101" pitchFamily="2" charset="-122"/>
                <a:ea typeface="华文楷体" panose="02010600040101010101" pitchFamily="2" charset="-122"/>
              </a:rPr>
              <a:t>服务器系统</a:t>
            </a:r>
            <a:endParaRPr lang="zh-CN" altLang="en-US" sz="3600"/>
          </a:p>
        </p:txBody>
      </p:sp>
      <p:sp>
        <p:nvSpPr>
          <p:cNvPr id="132099" name="Rectangle 4">
            <a:extLst>
              <a:ext uri="{FF2B5EF4-FFF2-40B4-BE49-F238E27FC236}">
                <a16:creationId xmlns:a16="http://schemas.microsoft.com/office/drawing/2014/main" id="{0057DEAE-B759-7442-9BC4-F7A789B21AAC}"/>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进程通信的概念</a:t>
            </a:r>
          </a:p>
        </p:txBody>
      </p:sp>
    </p:spTree>
    <p:extLst>
      <p:ext uri="{BB962C8B-B14F-4D97-AF65-F5344CB8AC3E}">
        <p14:creationId xmlns:p14="http://schemas.microsoft.com/office/powerpoint/2010/main" val="2561050872"/>
      </p:ext>
    </p:extLst>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7" name="Rectangle 1029">
            <a:extLst>
              <a:ext uri="{FF2B5EF4-FFF2-40B4-BE49-F238E27FC236}">
                <a16:creationId xmlns:a16="http://schemas.microsoft.com/office/drawing/2014/main" id="{4C1A2F7C-8731-1043-B609-E701925B5A12}"/>
              </a:ext>
            </a:extLst>
          </p:cNvPr>
          <p:cNvSpPr>
            <a:spLocks noChangeArrowheads="1"/>
          </p:cNvSpPr>
          <p:nvPr/>
        </p:nvSpPr>
        <p:spPr bwMode="auto">
          <a:xfrm>
            <a:off x="533400" y="685800"/>
            <a:ext cx="4953000" cy="6858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latin typeface="楷体_GB2312" pitchFamily="49" charset="-122"/>
                <a:ea typeface="楷体_GB2312" pitchFamily="49" charset="-122"/>
              </a:rPr>
              <a:t> 4</a:t>
            </a:r>
            <a:r>
              <a:rPr lang="zh-CN" altLang="en-US" sz="3600" b="1">
                <a:solidFill>
                  <a:srgbClr val="0000FF"/>
                </a:solidFill>
                <a:latin typeface="楷体_GB2312" pitchFamily="49" charset="-122"/>
                <a:ea typeface="楷体_GB2312" pitchFamily="49" charset="-122"/>
              </a:rPr>
              <a:t>、进程与程序的比较</a:t>
            </a:r>
            <a:r>
              <a:rPr lang="zh-CN" altLang="en-US" sz="3600" b="1">
                <a:solidFill>
                  <a:srgbClr val="0000FF"/>
                </a:solidFill>
                <a:latin typeface="楷体_GB2312" pitchFamily="49" charset="-122"/>
                <a:ea typeface="楷体_GB2312" pitchFamily="49" charset="-122"/>
                <a:sym typeface="Wingdings" pitchFamily="2" charset="2"/>
              </a:rPr>
              <a:t> </a:t>
            </a:r>
          </a:p>
        </p:txBody>
      </p:sp>
      <p:sp>
        <p:nvSpPr>
          <p:cNvPr id="289799" name="Rectangle 1031">
            <a:extLst>
              <a:ext uri="{FF2B5EF4-FFF2-40B4-BE49-F238E27FC236}">
                <a16:creationId xmlns:a16="http://schemas.microsoft.com/office/drawing/2014/main" id="{7867DE22-4167-0149-BD0A-A810D64B3A76}"/>
              </a:ext>
            </a:extLst>
          </p:cNvPr>
          <p:cNvSpPr>
            <a:spLocks noChangeArrowheads="1"/>
          </p:cNvSpPr>
          <p:nvPr/>
        </p:nvSpPr>
        <p:spPr bwMode="auto">
          <a:xfrm>
            <a:off x="5029200" y="1828800"/>
            <a:ext cx="26670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600" b="1">
                <a:solidFill>
                  <a:srgbClr val="FF0066"/>
                </a:solidFill>
                <a:latin typeface="楷体_GB2312" pitchFamily="49" charset="-122"/>
                <a:ea typeface="楷体_GB2312" pitchFamily="49" charset="-122"/>
              </a:rPr>
              <a:t>程    序</a:t>
            </a:r>
          </a:p>
        </p:txBody>
      </p:sp>
      <p:sp>
        <p:nvSpPr>
          <p:cNvPr id="289800" name="Rectangle 1032">
            <a:extLst>
              <a:ext uri="{FF2B5EF4-FFF2-40B4-BE49-F238E27FC236}">
                <a16:creationId xmlns:a16="http://schemas.microsoft.com/office/drawing/2014/main" id="{1AC70DAC-01F5-FE4E-A0E7-5F9510FF3C6A}"/>
              </a:ext>
            </a:extLst>
          </p:cNvPr>
          <p:cNvSpPr>
            <a:spLocks noChangeArrowheads="1"/>
          </p:cNvSpPr>
          <p:nvPr/>
        </p:nvSpPr>
        <p:spPr bwMode="auto">
          <a:xfrm>
            <a:off x="609600" y="3200400"/>
            <a:ext cx="8305800" cy="31242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pPr>
            <a:r>
              <a:rPr lang="zh-CN" altLang="en-US" sz="3200" b="1">
                <a:solidFill>
                  <a:srgbClr val="000000"/>
                </a:solidFill>
                <a:latin typeface="楷体_GB2312" pitchFamily="49" charset="-122"/>
                <a:ea typeface="楷体_GB2312" pitchFamily="49" charset="-122"/>
              </a:rPr>
              <a:t>进程是程序的执行     程序是个静态实体</a:t>
            </a:r>
          </a:p>
          <a:p>
            <a:pPr>
              <a:lnSpc>
                <a:spcPct val="130000"/>
              </a:lnSpc>
            </a:pPr>
            <a:r>
              <a:rPr lang="zh-CN" altLang="en-US" sz="3200" b="1">
                <a:solidFill>
                  <a:srgbClr val="000000"/>
                </a:solidFill>
                <a:latin typeface="楷体_GB2312" pitchFamily="49" charset="-122"/>
                <a:ea typeface="楷体_GB2312" pitchFamily="49" charset="-122"/>
              </a:rPr>
              <a:t>进程的存在是暂时的   程序的存在是永久的</a:t>
            </a:r>
          </a:p>
          <a:p>
            <a:pPr>
              <a:lnSpc>
                <a:spcPct val="130000"/>
              </a:lnSpc>
            </a:pPr>
            <a:r>
              <a:rPr lang="zh-CN" altLang="en-US" sz="3200" b="1">
                <a:solidFill>
                  <a:srgbClr val="000000"/>
                </a:solidFill>
                <a:latin typeface="楷体_GB2312" pitchFamily="49" charset="-122"/>
                <a:ea typeface="楷体_GB2312" pitchFamily="49" charset="-122"/>
              </a:rPr>
              <a:t>        进程的组成包括程序和数据        </a:t>
            </a:r>
          </a:p>
          <a:p>
            <a:pPr>
              <a:lnSpc>
                <a:spcPct val="130000"/>
              </a:lnSpc>
            </a:pPr>
            <a:r>
              <a:rPr lang="zh-CN" altLang="en-US" sz="3200" b="1">
                <a:solidFill>
                  <a:srgbClr val="000000"/>
                </a:solidFill>
                <a:latin typeface="楷体_GB2312" pitchFamily="49" charset="-122"/>
                <a:ea typeface="楷体_GB2312" pitchFamily="49" charset="-122"/>
              </a:rPr>
              <a:t>        一个程序可能对应多个进程</a:t>
            </a:r>
          </a:p>
          <a:p>
            <a:pPr>
              <a:lnSpc>
                <a:spcPct val="130000"/>
              </a:lnSpc>
            </a:pPr>
            <a:r>
              <a:rPr lang="zh-CN" altLang="en-US" sz="3200" b="1">
                <a:solidFill>
                  <a:srgbClr val="000000"/>
                </a:solidFill>
                <a:latin typeface="楷体_GB2312" pitchFamily="49" charset="-122"/>
                <a:ea typeface="楷体_GB2312" pitchFamily="49" charset="-122"/>
              </a:rPr>
              <a:t>        一个进程可以创建另一个进程</a:t>
            </a:r>
          </a:p>
        </p:txBody>
      </p:sp>
      <p:sp>
        <p:nvSpPr>
          <p:cNvPr id="289801" name="Rectangle 1033">
            <a:extLst>
              <a:ext uri="{FF2B5EF4-FFF2-40B4-BE49-F238E27FC236}">
                <a16:creationId xmlns:a16="http://schemas.microsoft.com/office/drawing/2014/main" id="{1536DB78-87F0-C045-992B-9B1780DCD4CC}"/>
              </a:ext>
            </a:extLst>
          </p:cNvPr>
          <p:cNvSpPr>
            <a:spLocks noChangeArrowheads="1"/>
          </p:cNvSpPr>
          <p:nvPr/>
        </p:nvSpPr>
        <p:spPr bwMode="auto">
          <a:xfrm>
            <a:off x="914400" y="1905000"/>
            <a:ext cx="24384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600" b="1">
                <a:solidFill>
                  <a:srgbClr val="FF0066"/>
                </a:solidFill>
                <a:latin typeface="楷体_GB2312" pitchFamily="49" charset="-122"/>
                <a:ea typeface="楷体_GB2312" pitchFamily="49" charset="-122"/>
              </a:rPr>
              <a:t>进    程</a:t>
            </a:r>
          </a:p>
        </p:txBody>
      </p:sp>
      <p:sp>
        <p:nvSpPr>
          <p:cNvPr id="18438" name="矩形 6">
            <a:extLst>
              <a:ext uri="{FF2B5EF4-FFF2-40B4-BE49-F238E27FC236}">
                <a16:creationId xmlns:a16="http://schemas.microsoft.com/office/drawing/2014/main" id="{271E5999-54D7-3B47-AFBA-1EF68CD122DE}"/>
              </a:ext>
            </a:extLst>
          </p:cNvPr>
          <p:cNvSpPr>
            <a:spLocks noChangeArrowheads="1"/>
          </p:cNvSpPr>
          <p:nvPr/>
        </p:nvSpPr>
        <p:spPr bwMode="auto">
          <a:xfrm>
            <a:off x="900113" y="-26988"/>
            <a:ext cx="7056437"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FF3300"/>
                </a:solidFill>
                <a:latin typeface="Arial" panose="020B0604020202020204" pitchFamily="34" charset="0"/>
                <a:ea typeface="幼圆" pitchFamily="49" charset="-122"/>
              </a:rPr>
              <a:t>----</a:t>
            </a:r>
            <a:r>
              <a:rPr lang="zh-CN" altLang="en-US" sz="3200" b="1">
                <a:solidFill>
                  <a:srgbClr val="FF3300"/>
                </a:solidFill>
                <a:latin typeface="Arial" panose="020B0604020202020204" pitchFamily="34" charset="0"/>
                <a:ea typeface="幼圆" pitchFamily="49" charset="-122"/>
              </a:rPr>
              <a:t>进程的特征与定义</a:t>
            </a:r>
          </a:p>
        </p:txBody>
      </p:sp>
    </p:spTree>
    <p:extLst>
      <p:ext uri="{BB962C8B-B14F-4D97-AF65-F5344CB8AC3E}">
        <p14:creationId xmlns:p14="http://schemas.microsoft.com/office/powerpoint/2010/main" val="15468191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9797"/>
                                        </p:tgtEl>
                                        <p:attrNameLst>
                                          <p:attrName>style.visibility</p:attrName>
                                        </p:attrNameLst>
                                      </p:cBhvr>
                                      <p:to>
                                        <p:strVal val="visible"/>
                                      </p:to>
                                    </p:set>
                                    <p:animEffect transition="in" filter="dissolve">
                                      <p:cBhvr>
                                        <p:cTn id="7" dur="500"/>
                                        <p:tgtEl>
                                          <p:spTgt spid="2897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9801"/>
                                        </p:tgtEl>
                                        <p:attrNameLst>
                                          <p:attrName>style.visibility</p:attrName>
                                        </p:attrNameLst>
                                      </p:cBhvr>
                                      <p:to>
                                        <p:strVal val="visible"/>
                                      </p:to>
                                    </p:set>
                                    <p:animEffect transition="in" filter="dissolve">
                                      <p:cBhvr>
                                        <p:cTn id="12" dur="500"/>
                                        <p:tgtEl>
                                          <p:spTgt spid="289801"/>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89799"/>
                                        </p:tgtEl>
                                        <p:attrNameLst>
                                          <p:attrName>style.visibility</p:attrName>
                                        </p:attrNameLst>
                                      </p:cBhvr>
                                      <p:to>
                                        <p:strVal val="visible"/>
                                      </p:to>
                                    </p:set>
                                    <p:animEffect transition="in" filter="dissolve">
                                      <p:cBhvr>
                                        <p:cTn id="16" dur="500"/>
                                        <p:tgtEl>
                                          <p:spTgt spid="2897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289800">
                                            <p:txEl>
                                              <p:pRg st="0" end="0"/>
                                            </p:txEl>
                                          </p:spTgt>
                                        </p:tgtEl>
                                        <p:attrNameLst>
                                          <p:attrName>style.visibility</p:attrName>
                                        </p:attrNameLst>
                                      </p:cBhvr>
                                      <p:to>
                                        <p:strVal val="visible"/>
                                      </p:to>
                                    </p:set>
                                    <p:animEffect transition="in" filter="barn(outVertical)">
                                      <p:cBhvr>
                                        <p:cTn id="21" dur="500"/>
                                        <p:tgtEl>
                                          <p:spTgt spid="289800">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289800">
                                            <p:txEl>
                                              <p:pRg st="1" end="1"/>
                                            </p:txEl>
                                          </p:spTgt>
                                        </p:tgtEl>
                                        <p:attrNameLst>
                                          <p:attrName>style.visibility</p:attrName>
                                        </p:attrNameLst>
                                      </p:cBhvr>
                                      <p:to>
                                        <p:strVal val="visible"/>
                                      </p:to>
                                    </p:set>
                                    <p:animEffect transition="in" filter="barn(outVertical)">
                                      <p:cBhvr>
                                        <p:cTn id="26" dur="500"/>
                                        <p:tgtEl>
                                          <p:spTgt spid="289800">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289800">
                                            <p:txEl>
                                              <p:pRg st="2" end="2"/>
                                            </p:txEl>
                                          </p:spTgt>
                                        </p:tgtEl>
                                        <p:attrNameLst>
                                          <p:attrName>style.visibility</p:attrName>
                                        </p:attrNameLst>
                                      </p:cBhvr>
                                      <p:to>
                                        <p:strVal val="visible"/>
                                      </p:to>
                                    </p:set>
                                    <p:animEffect transition="in" filter="barn(outVertical)">
                                      <p:cBhvr>
                                        <p:cTn id="31" dur="500"/>
                                        <p:tgtEl>
                                          <p:spTgt spid="289800">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289800">
                                            <p:txEl>
                                              <p:pRg st="3" end="3"/>
                                            </p:txEl>
                                          </p:spTgt>
                                        </p:tgtEl>
                                        <p:attrNameLst>
                                          <p:attrName>style.visibility</p:attrName>
                                        </p:attrNameLst>
                                      </p:cBhvr>
                                      <p:to>
                                        <p:strVal val="visible"/>
                                      </p:to>
                                    </p:set>
                                    <p:animEffect transition="in" filter="barn(outVertical)">
                                      <p:cBhvr>
                                        <p:cTn id="36" dur="500"/>
                                        <p:tgtEl>
                                          <p:spTgt spid="289800">
                                            <p:txEl>
                                              <p:pRg st="3" end="3"/>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289800">
                                            <p:txEl>
                                              <p:pRg st="4" end="4"/>
                                            </p:txEl>
                                          </p:spTgt>
                                        </p:tgtEl>
                                        <p:attrNameLst>
                                          <p:attrName>style.visibility</p:attrName>
                                        </p:attrNameLst>
                                      </p:cBhvr>
                                      <p:to>
                                        <p:strVal val="visible"/>
                                      </p:to>
                                    </p:set>
                                    <p:animEffect transition="in" filter="barn(outVertical)">
                                      <p:cBhvr>
                                        <p:cTn id="41" dur="500"/>
                                        <p:tgtEl>
                                          <p:spTgt spid="2898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7" grpId="0" animBg="1" autoUpdateAnimBg="0"/>
      <p:bldP spid="289799" grpId="0" animBg="1" autoUpdateAnimBg="0"/>
      <p:bldP spid="289800" grpId="0" build="p" autoUpdateAnimBg="0"/>
      <p:bldP spid="289801"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4">
            <a:extLst>
              <a:ext uri="{FF2B5EF4-FFF2-40B4-BE49-F238E27FC236}">
                <a16:creationId xmlns:a16="http://schemas.microsoft.com/office/drawing/2014/main" id="{4DAF6D5A-2EF0-E145-877C-FF426EE76997}"/>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427013" name="Text Box 5">
            <a:extLst>
              <a:ext uri="{FF2B5EF4-FFF2-40B4-BE49-F238E27FC236}">
                <a16:creationId xmlns:a16="http://schemas.microsoft.com/office/drawing/2014/main" id="{E71B2149-5343-C74C-9130-A3EF15452213}"/>
              </a:ext>
            </a:extLst>
          </p:cNvPr>
          <p:cNvSpPr txBox="1">
            <a:spLocks noChangeArrowheads="1"/>
          </p:cNvSpPr>
          <p:nvPr/>
        </p:nvSpPr>
        <p:spPr bwMode="auto">
          <a:xfrm>
            <a:off x="533400" y="676275"/>
            <a:ext cx="822960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5000"/>
              </a:lnSpc>
            </a:pPr>
            <a:r>
              <a:rPr lang="zh-CN" altLang="en-US" sz="3200" b="1">
                <a:solidFill>
                  <a:srgbClr val="0000FF"/>
                </a:solidFill>
                <a:latin typeface="华文楷体" panose="02010600040101010101" pitchFamily="2" charset="-122"/>
                <a:ea typeface="华文楷体" panose="02010600040101010101" pitchFamily="2" charset="-122"/>
              </a:rPr>
              <a:t>一、共享存储器系统</a:t>
            </a:r>
          </a:p>
          <a:p>
            <a:pPr hangingPunct="1">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相互通信的进程共享某些</a:t>
            </a:r>
            <a:r>
              <a:rPr lang="zh-CN" altLang="en-US" sz="3200" b="1">
                <a:solidFill>
                  <a:srgbClr val="FF00FF"/>
                </a:solidFill>
                <a:latin typeface="华文楷体" panose="02010600040101010101" pitchFamily="2" charset="-122"/>
                <a:ea typeface="华文楷体" panose="02010600040101010101" pitchFamily="2" charset="-122"/>
              </a:rPr>
              <a:t>数据结构</a:t>
            </a:r>
            <a:r>
              <a:rPr lang="zh-CN" altLang="en-US" sz="3200" b="1">
                <a:solidFill>
                  <a:srgbClr val="000000"/>
                </a:solidFill>
                <a:latin typeface="华文楷体" panose="02010600040101010101" pitchFamily="2" charset="-122"/>
                <a:ea typeface="华文楷体" panose="02010600040101010101" pitchFamily="2" charset="-122"/>
              </a:rPr>
              <a:t>或</a:t>
            </a:r>
            <a:r>
              <a:rPr lang="zh-CN" altLang="en-US" sz="3200" b="1">
                <a:solidFill>
                  <a:srgbClr val="FF00FF"/>
                </a:solidFill>
                <a:latin typeface="华文楷体" panose="02010600040101010101" pitchFamily="2" charset="-122"/>
                <a:ea typeface="华文楷体" panose="02010600040101010101" pitchFamily="2" charset="-122"/>
              </a:rPr>
              <a:t>共享存储区</a:t>
            </a:r>
            <a:r>
              <a:rPr lang="zh-CN" altLang="en-US" sz="3200" b="1">
                <a:solidFill>
                  <a:srgbClr val="000000"/>
                </a:solidFill>
                <a:latin typeface="华文楷体" panose="02010600040101010101" pitchFamily="2" charset="-122"/>
                <a:ea typeface="华文楷体" panose="02010600040101010101" pitchFamily="2" charset="-122"/>
              </a:rPr>
              <a:t>，进程之间可以通过它们进行通信。</a:t>
            </a:r>
          </a:p>
          <a:p>
            <a:pPr hangingPunct="1">
              <a:lnSpc>
                <a:spcPct val="125000"/>
              </a:lnSpc>
            </a:pPr>
            <a:r>
              <a:rPr lang="zh-CN" altLang="en-US" sz="3200" b="1">
                <a:solidFill>
                  <a:srgbClr val="0000FF"/>
                </a:solidFill>
                <a:latin typeface="华文楷体" panose="02010600040101010101" pitchFamily="2" charset="-122"/>
                <a:ea typeface="华文楷体" panose="02010600040101010101" pitchFamily="2" charset="-122"/>
              </a:rPr>
              <a:t>        进一步分为：</a:t>
            </a:r>
          </a:p>
          <a:p>
            <a:pPr hangingPunct="1">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3300"/>
                </a:solidFill>
                <a:latin typeface="华文楷体" panose="02010600040101010101" pitchFamily="2" charset="-122"/>
                <a:ea typeface="华文楷体" panose="02010600040101010101" pitchFamily="2" charset="-122"/>
              </a:rPr>
              <a:t>１．基于共享数据结构的通信方式</a:t>
            </a:r>
          </a:p>
          <a:p>
            <a:pPr hangingPunct="1">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诸进程共用某些数据结构，进程通过它们交换信息。</a:t>
            </a:r>
          </a:p>
          <a:p>
            <a:pPr hangingPunct="1">
              <a:lnSpc>
                <a:spcPct val="12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如生产者－消费者问题中的公用缓冲区。</a:t>
            </a:r>
            <a:r>
              <a:rPr lang="zh-CN" altLang="en-US" sz="3200" b="1">
                <a:solidFill>
                  <a:schemeClr val="tx1"/>
                </a:solidFill>
                <a:latin typeface="华文楷体" panose="02010600040101010101" pitchFamily="2" charset="-122"/>
                <a:ea typeface="华文楷体" panose="02010600040101010101" pitchFamily="2" charset="-122"/>
              </a:rPr>
              <a:t>         </a:t>
            </a:r>
          </a:p>
        </p:txBody>
      </p:sp>
      <p:sp>
        <p:nvSpPr>
          <p:cNvPr id="133124" name="灯片编号占位符 3">
            <a:extLst>
              <a:ext uri="{FF2B5EF4-FFF2-40B4-BE49-F238E27FC236}">
                <a16:creationId xmlns:a16="http://schemas.microsoft.com/office/drawing/2014/main" id="{DD7FD067-B998-6145-9859-E57C06D98BE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C21A500-5793-0A48-90DA-CBC0D61E7165}" type="slidenum">
              <a:rPr lang="zh-CN" altLang="en-US" sz="1800"/>
              <a:pPr/>
              <a:t>130</a:t>
            </a:fld>
            <a:endParaRPr lang="en-US" altLang="zh-CN" sz="1800"/>
          </a:p>
        </p:txBody>
      </p:sp>
    </p:spTree>
    <p:extLst>
      <p:ext uri="{BB962C8B-B14F-4D97-AF65-F5344CB8AC3E}">
        <p14:creationId xmlns:p14="http://schemas.microsoft.com/office/powerpoint/2010/main" val="2566593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7013">
                                            <p:txEl>
                                              <p:pRg st="0" end="0"/>
                                            </p:txEl>
                                          </p:spTgt>
                                        </p:tgtEl>
                                        <p:attrNameLst>
                                          <p:attrName>style.visibility</p:attrName>
                                        </p:attrNameLst>
                                      </p:cBhvr>
                                      <p:to>
                                        <p:strVal val="visible"/>
                                      </p:to>
                                    </p:set>
                                    <p:animEffect transition="in" filter="barn(outVertical)">
                                      <p:cBhvr>
                                        <p:cTn id="7" dur="500"/>
                                        <p:tgtEl>
                                          <p:spTgt spid="427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7013">
                                            <p:txEl>
                                              <p:pRg st="1" end="1"/>
                                            </p:txEl>
                                          </p:spTgt>
                                        </p:tgtEl>
                                        <p:attrNameLst>
                                          <p:attrName>style.visibility</p:attrName>
                                        </p:attrNameLst>
                                      </p:cBhvr>
                                      <p:to>
                                        <p:strVal val="visible"/>
                                      </p:to>
                                    </p:set>
                                    <p:animEffect transition="in" filter="barn(outVertical)">
                                      <p:cBhvr>
                                        <p:cTn id="12" dur="500"/>
                                        <p:tgtEl>
                                          <p:spTgt spid="427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7013">
                                            <p:txEl>
                                              <p:pRg st="2" end="2"/>
                                            </p:txEl>
                                          </p:spTgt>
                                        </p:tgtEl>
                                        <p:attrNameLst>
                                          <p:attrName>style.visibility</p:attrName>
                                        </p:attrNameLst>
                                      </p:cBhvr>
                                      <p:to>
                                        <p:strVal val="visible"/>
                                      </p:to>
                                    </p:set>
                                    <p:animEffect transition="in" filter="barn(outVertical)">
                                      <p:cBhvr>
                                        <p:cTn id="17" dur="500"/>
                                        <p:tgtEl>
                                          <p:spTgt spid="4270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7013">
                                            <p:txEl>
                                              <p:pRg st="3" end="3"/>
                                            </p:txEl>
                                          </p:spTgt>
                                        </p:tgtEl>
                                        <p:attrNameLst>
                                          <p:attrName>style.visibility</p:attrName>
                                        </p:attrNameLst>
                                      </p:cBhvr>
                                      <p:to>
                                        <p:strVal val="visible"/>
                                      </p:to>
                                    </p:set>
                                    <p:animEffect transition="in" filter="barn(outVertical)">
                                      <p:cBhvr>
                                        <p:cTn id="22" dur="500"/>
                                        <p:tgtEl>
                                          <p:spTgt spid="4270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7013">
                                            <p:txEl>
                                              <p:pRg st="4" end="4"/>
                                            </p:txEl>
                                          </p:spTgt>
                                        </p:tgtEl>
                                        <p:attrNameLst>
                                          <p:attrName>style.visibility</p:attrName>
                                        </p:attrNameLst>
                                      </p:cBhvr>
                                      <p:to>
                                        <p:strVal val="visible"/>
                                      </p:to>
                                    </p:set>
                                    <p:animEffect transition="in" filter="barn(outVertical)">
                                      <p:cBhvr>
                                        <p:cTn id="27" dur="500"/>
                                        <p:tgtEl>
                                          <p:spTgt spid="42701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27013">
                                            <p:txEl>
                                              <p:pRg st="5" end="5"/>
                                            </p:txEl>
                                          </p:spTgt>
                                        </p:tgtEl>
                                        <p:attrNameLst>
                                          <p:attrName>style.visibility</p:attrName>
                                        </p:attrNameLst>
                                      </p:cBhvr>
                                      <p:to>
                                        <p:strVal val="visible"/>
                                      </p:to>
                                    </p:set>
                                    <p:animEffect transition="in" filter="barn(outVertical)">
                                      <p:cBhvr>
                                        <p:cTn id="32" dur="500"/>
                                        <p:tgtEl>
                                          <p:spTgt spid="4270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3" grpId="0" build="p"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4">
            <a:extLst>
              <a:ext uri="{FF2B5EF4-FFF2-40B4-BE49-F238E27FC236}">
                <a16:creationId xmlns:a16="http://schemas.microsoft.com/office/drawing/2014/main" id="{FCC76ED7-0ADF-FB47-9D47-9009DF42F661}"/>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428037" name="Text Box 5">
            <a:extLst>
              <a:ext uri="{FF2B5EF4-FFF2-40B4-BE49-F238E27FC236}">
                <a16:creationId xmlns:a16="http://schemas.microsoft.com/office/drawing/2014/main" id="{EBAA58CB-198D-4A40-BB88-9921D179A637}"/>
              </a:ext>
            </a:extLst>
          </p:cNvPr>
          <p:cNvSpPr txBox="1">
            <a:spLocks noChangeArrowheads="1"/>
          </p:cNvSpPr>
          <p:nvPr/>
        </p:nvSpPr>
        <p:spPr bwMode="auto">
          <a:xfrm>
            <a:off x="565150" y="755650"/>
            <a:ext cx="8399463"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r>
              <a:rPr lang="en-US" altLang="zh-CN" sz="3200" b="1">
                <a:solidFill>
                  <a:srgbClr val="3333FF"/>
                </a:solidFill>
                <a:latin typeface="华文楷体" panose="02010600040101010101" pitchFamily="2" charset="-122"/>
                <a:ea typeface="华文楷体" panose="02010600040101010101" pitchFamily="2" charset="-122"/>
              </a:rPr>
              <a:t>  </a:t>
            </a:r>
            <a:r>
              <a:rPr lang="zh-CN" altLang="en-US" sz="3200" b="1">
                <a:solidFill>
                  <a:srgbClr val="3333FF"/>
                </a:solidFill>
                <a:latin typeface="华文楷体" panose="02010600040101010101" pitchFamily="2" charset="-122"/>
                <a:ea typeface="华文楷体" panose="02010600040101010101" pitchFamily="2" charset="-122"/>
              </a:rPr>
              <a:t>特点：</a:t>
            </a:r>
            <a:r>
              <a:rPr lang="zh-CN" altLang="en-US" sz="3200" b="1">
                <a:solidFill>
                  <a:srgbClr val="000000"/>
                </a:solidFill>
                <a:latin typeface="华文楷体" panose="02010600040101010101" pitchFamily="2" charset="-122"/>
                <a:ea typeface="华文楷体" panose="02010600040101010101" pitchFamily="2" charset="-122"/>
              </a:rPr>
              <a:t>系统只提供共享存储器，公用数据结构的设置及对进程间同步的处理都由程序员负责。</a:t>
            </a:r>
          </a:p>
          <a:p>
            <a:pPr hangingPunct="1"/>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3333FF"/>
                </a:solidFill>
                <a:latin typeface="华文楷体" panose="02010600040101010101" pitchFamily="2" charset="-122"/>
                <a:ea typeface="华文楷体" panose="02010600040101010101" pitchFamily="2" charset="-122"/>
              </a:rPr>
              <a:t>该通信方式效率低，只适用于传递少量数据。</a:t>
            </a:r>
          </a:p>
          <a:p>
            <a:pPr hangingPunct="1"/>
            <a:r>
              <a:rPr lang="zh-CN" altLang="en-US" sz="3200" b="1">
                <a:solidFill>
                  <a:srgbClr val="3333FF"/>
                </a:solidFill>
                <a:latin typeface="华文楷体" panose="02010600040101010101" pitchFamily="2" charset="-122"/>
                <a:ea typeface="华文楷体" panose="02010600040101010101" pitchFamily="2" charset="-122"/>
              </a:rPr>
              <a:t> </a:t>
            </a:r>
            <a:r>
              <a:rPr lang="zh-CN" altLang="en-US" sz="3200" b="1">
                <a:solidFill>
                  <a:srgbClr val="FF3300"/>
                </a:solidFill>
                <a:latin typeface="华文楷体" panose="02010600040101010101" pitchFamily="2" charset="-122"/>
                <a:ea typeface="华文楷体" panose="02010600040101010101" pitchFamily="2" charset="-122"/>
              </a:rPr>
              <a:t>２．基于共享存储区的通信方式 </a:t>
            </a:r>
          </a:p>
          <a:p>
            <a:pPr hangingPunct="1"/>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在存储器中划出了一块共享存储区，诸进程可通过对</a:t>
            </a:r>
            <a:r>
              <a:rPr lang="zh-CN" altLang="en-US" sz="3200" b="1">
                <a:solidFill>
                  <a:srgbClr val="FF00FF"/>
                </a:solidFill>
                <a:latin typeface="华文楷体" panose="02010600040101010101" pitchFamily="2" charset="-122"/>
                <a:ea typeface="华文楷体" panose="02010600040101010101" pitchFamily="2" charset="-122"/>
              </a:rPr>
              <a:t>共享存储中的数据</a:t>
            </a:r>
            <a:r>
              <a:rPr lang="zh-CN" altLang="en-US" sz="3200" b="1">
                <a:solidFill>
                  <a:srgbClr val="000000"/>
                </a:solidFill>
                <a:latin typeface="华文楷体" panose="02010600040101010101" pitchFamily="2" charset="-122"/>
                <a:ea typeface="华文楷体" panose="02010600040101010101" pitchFamily="2" charset="-122"/>
              </a:rPr>
              <a:t>进行</a:t>
            </a:r>
            <a:r>
              <a:rPr lang="zh-CN" altLang="en-US" sz="3200" b="1">
                <a:solidFill>
                  <a:srgbClr val="FF00FF"/>
                </a:solidFill>
                <a:latin typeface="华文楷体" panose="02010600040101010101" pitchFamily="2" charset="-122"/>
                <a:ea typeface="华文楷体" panose="02010600040101010101" pitchFamily="2" charset="-122"/>
              </a:rPr>
              <a:t>读</a:t>
            </a:r>
            <a:r>
              <a:rPr lang="zh-CN" altLang="en-US" sz="3200" b="1">
                <a:solidFill>
                  <a:srgbClr val="000000"/>
                </a:solidFill>
                <a:latin typeface="华文楷体" panose="02010600040101010101" pitchFamily="2" charset="-122"/>
                <a:ea typeface="华文楷体" panose="02010600040101010101" pitchFamily="2" charset="-122"/>
              </a:rPr>
              <a:t>或</a:t>
            </a:r>
            <a:r>
              <a:rPr lang="zh-CN" altLang="en-US" sz="3200" b="1">
                <a:solidFill>
                  <a:srgbClr val="FF00FF"/>
                </a:solidFill>
                <a:latin typeface="华文楷体" panose="02010600040101010101" pitchFamily="2" charset="-122"/>
                <a:ea typeface="华文楷体" panose="02010600040101010101" pitchFamily="2" charset="-122"/>
              </a:rPr>
              <a:t>写</a:t>
            </a:r>
            <a:r>
              <a:rPr lang="zh-CN" altLang="en-US" sz="3200" b="1">
                <a:solidFill>
                  <a:srgbClr val="000000"/>
                </a:solidFill>
                <a:latin typeface="华文楷体" panose="02010600040101010101" pitchFamily="2" charset="-122"/>
                <a:ea typeface="华文楷体" panose="02010600040101010101" pitchFamily="2" charset="-122"/>
              </a:rPr>
              <a:t>来实现通信。</a:t>
            </a:r>
          </a:p>
          <a:p>
            <a:pPr>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这种通信方式可传输大量的数据，属于高级通信。</a:t>
            </a:r>
          </a:p>
        </p:txBody>
      </p:sp>
      <p:sp>
        <p:nvSpPr>
          <p:cNvPr id="134148" name="灯片编号占位符 3">
            <a:extLst>
              <a:ext uri="{FF2B5EF4-FFF2-40B4-BE49-F238E27FC236}">
                <a16:creationId xmlns:a16="http://schemas.microsoft.com/office/drawing/2014/main" id="{2E9817F2-AC17-494A-9054-B349DDA76AE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5CFCF31-2046-E743-A827-A6DA4BFDDFF1}" type="slidenum">
              <a:rPr lang="zh-CN" altLang="en-US" sz="1800"/>
              <a:pPr/>
              <a:t>131</a:t>
            </a:fld>
            <a:endParaRPr lang="en-US" altLang="zh-CN" sz="1800"/>
          </a:p>
        </p:txBody>
      </p:sp>
    </p:spTree>
    <p:extLst>
      <p:ext uri="{BB962C8B-B14F-4D97-AF65-F5344CB8AC3E}">
        <p14:creationId xmlns:p14="http://schemas.microsoft.com/office/powerpoint/2010/main" val="41685032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8037">
                                            <p:txEl>
                                              <p:pRg st="0" end="0"/>
                                            </p:txEl>
                                          </p:spTgt>
                                        </p:tgtEl>
                                        <p:attrNameLst>
                                          <p:attrName>style.visibility</p:attrName>
                                        </p:attrNameLst>
                                      </p:cBhvr>
                                      <p:to>
                                        <p:strVal val="visible"/>
                                      </p:to>
                                    </p:set>
                                    <p:animEffect transition="in" filter="barn(outVertical)">
                                      <p:cBhvr>
                                        <p:cTn id="7" dur="500"/>
                                        <p:tgtEl>
                                          <p:spTgt spid="4280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8037">
                                            <p:txEl>
                                              <p:pRg st="1" end="1"/>
                                            </p:txEl>
                                          </p:spTgt>
                                        </p:tgtEl>
                                        <p:attrNameLst>
                                          <p:attrName>style.visibility</p:attrName>
                                        </p:attrNameLst>
                                      </p:cBhvr>
                                      <p:to>
                                        <p:strVal val="visible"/>
                                      </p:to>
                                    </p:set>
                                    <p:animEffect transition="in" filter="barn(outVertical)">
                                      <p:cBhvr>
                                        <p:cTn id="12" dur="500"/>
                                        <p:tgtEl>
                                          <p:spTgt spid="4280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8037">
                                            <p:txEl>
                                              <p:pRg st="2" end="2"/>
                                            </p:txEl>
                                          </p:spTgt>
                                        </p:tgtEl>
                                        <p:attrNameLst>
                                          <p:attrName>style.visibility</p:attrName>
                                        </p:attrNameLst>
                                      </p:cBhvr>
                                      <p:to>
                                        <p:strVal val="visible"/>
                                      </p:to>
                                    </p:set>
                                    <p:animEffect transition="in" filter="barn(outVertical)">
                                      <p:cBhvr>
                                        <p:cTn id="17" dur="500"/>
                                        <p:tgtEl>
                                          <p:spTgt spid="42803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8037">
                                            <p:txEl>
                                              <p:pRg st="3" end="3"/>
                                            </p:txEl>
                                          </p:spTgt>
                                        </p:tgtEl>
                                        <p:attrNameLst>
                                          <p:attrName>style.visibility</p:attrName>
                                        </p:attrNameLst>
                                      </p:cBhvr>
                                      <p:to>
                                        <p:strVal val="visible"/>
                                      </p:to>
                                    </p:set>
                                    <p:animEffect transition="in" filter="barn(outVertical)">
                                      <p:cBhvr>
                                        <p:cTn id="22" dur="500"/>
                                        <p:tgtEl>
                                          <p:spTgt spid="42803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8037">
                                            <p:txEl>
                                              <p:pRg st="4" end="4"/>
                                            </p:txEl>
                                          </p:spTgt>
                                        </p:tgtEl>
                                        <p:attrNameLst>
                                          <p:attrName>style.visibility</p:attrName>
                                        </p:attrNameLst>
                                      </p:cBhvr>
                                      <p:to>
                                        <p:strVal val="visible"/>
                                      </p:to>
                                    </p:set>
                                    <p:animEffect transition="in" filter="barn(outVertical)">
                                      <p:cBhvr>
                                        <p:cTn id="27" dur="500"/>
                                        <p:tgtEl>
                                          <p:spTgt spid="4280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7" grpId="0" build="p"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8" name="Text Box 4">
            <a:extLst>
              <a:ext uri="{FF2B5EF4-FFF2-40B4-BE49-F238E27FC236}">
                <a16:creationId xmlns:a16="http://schemas.microsoft.com/office/drawing/2014/main" id="{805F1172-B91E-F246-8F3E-358158DF7962}"/>
              </a:ext>
            </a:extLst>
          </p:cNvPr>
          <p:cNvSpPr txBox="1">
            <a:spLocks noChangeArrowheads="1"/>
          </p:cNvSpPr>
          <p:nvPr/>
        </p:nvSpPr>
        <p:spPr bwMode="auto">
          <a:xfrm>
            <a:off x="457200" y="500063"/>
            <a:ext cx="8472488"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FF"/>
                </a:solidFill>
                <a:latin typeface="华文楷体" panose="02010600040101010101" pitchFamily="2" charset="-122"/>
                <a:ea typeface="华文楷体" panose="02010600040101010101" pitchFamily="2" charset="-122"/>
              </a:rPr>
              <a:t>二、管道（</a:t>
            </a:r>
            <a:r>
              <a:rPr lang="en-US" altLang="zh-CN" sz="3600" b="1">
                <a:solidFill>
                  <a:srgbClr val="0000FF"/>
                </a:solidFill>
                <a:latin typeface="华文楷体" panose="02010600040101010101" pitchFamily="2" charset="-122"/>
                <a:ea typeface="华文楷体" panose="02010600040101010101" pitchFamily="2" charset="-122"/>
              </a:rPr>
              <a:t>pipe</a:t>
            </a:r>
            <a:r>
              <a:rPr lang="zh-CN" altLang="en-US" sz="3600" b="1">
                <a:solidFill>
                  <a:srgbClr val="0000FF"/>
                </a:solidFill>
                <a:latin typeface="华文楷体" panose="02010600040101010101" pitchFamily="2" charset="-122"/>
                <a:ea typeface="华文楷体" panose="02010600040101010101" pitchFamily="2" charset="-122"/>
              </a:rPr>
              <a:t>）通信</a:t>
            </a:r>
          </a:p>
          <a:p>
            <a:r>
              <a:rPr lang="zh-CN" altLang="en-US" sz="3600" b="1">
                <a:solidFill>
                  <a:srgbClr val="0000FF"/>
                </a:solidFill>
                <a:latin typeface="华文楷体" panose="02010600040101010101" pitchFamily="2" charset="-122"/>
                <a:ea typeface="华文楷体" panose="02010600040101010101" pitchFamily="2" charset="-122"/>
              </a:rPr>
              <a:t>  </a:t>
            </a:r>
            <a:r>
              <a:rPr lang="en-US" altLang="zh-CN" sz="3600" b="1">
                <a:solidFill>
                  <a:srgbClr val="0000FF"/>
                </a:solidFill>
                <a:latin typeface="华文楷体" panose="02010600040101010101" pitchFamily="2" charset="-122"/>
                <a:ea typeface="华文楷体" panose="02010600040101010101" pitchFamily="2" charset="-122"/>
              </a:rPr>
              <a:t>1</a:t>
            </a:r>
            <a:r>
              <a:rPr lang="zh-CN" altLang="en-US" sz="3600" b="1">
                <a:solidFill>
                  <a:srgbClr val="0000FF"/>
                </a:solidFill>
                <a:latin typeface="华文楷体" panose="02010600040101010101" pitchFamily="2" charset="-122"/>
                <a:ea typeface="华文楷体" panose="02010600040101010101" pitchFamily="2" charset="-122"/>
              </a:rPr>
              <a:t>、管道通信的概念</a:t>
            </a:r>
            <a:r>
              <a:rPr lang="zh-CN" altLang="en-US" sz="3200" b="1">
                <a:solidFill>
                  <a:schemeClr val="tx1"/>
                </a:solidFill>
                <a:latin typeface="华文楷体" panose="02010600040101010101" pitchFamily="2" charset="-122"/>
                <a:ea typeface="华文楷体" panose="02010600040101010101" pitchFamily="2" charset="-122"/>
              </a:rPr>
              <a:t>　</a:t>
            </a:r>
          </a:p>
          <a:p>
            <a:r>
              <a:rPr lang="zh-CN" altLang="en-US" sz="3200" b="1">
                <a:solidFill>
                  <a:srgbClr val="FF3300"/>
                </a:solidFill>
                <a:latin typeface="华文楷体" panose="02010600040101010101" pitchFamily="2" charset="-122"/>
                <a:ea typeface="华文楷体" panose="02010600040101010101" pitchFamily="2" charset="-122"/>
              </a:rPr>
              <a:t>     管道：</a:t>
            </a:r>
            <a:r>
              <a:rPr lang="zh-CN" altLang="en-US" sz="3200" b="1">
                <a:solidFill>
                  <a:srgbClr val="000000"/>
                </a:solidFill>
                <a:latin typeface="华文楷体" panose="02010600040101010101" pitchFamily="2" charset="-122"/>
                <a:ea typeface="华文楷体" panose="02010600040101010101" pitchFamily="2" charset="-122"/>
              </a:rPr>
              <a:t>是指用于连接一个读进程和一个写进程，以实现它们之间通信的</a:t>
            </a:r>
            <a:r>
              <a:rPr lang="zh-CN" altLang="en-US" sz="3200" b="1">
                <a:solidFill>
                  <a:srgbClr val="FF00FF"/>
                </a:solidFill>
                <a:latin typeface="华文楷体" panose="02010600040101010101" pitchFamily="2" charset="-122"/>
                <a:ea typeface="华文楷体" panose="02010600040101010101" pitchFamily="2" charset="-122"/>
              </a:rPr>
              <a:t>共享文件</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又称为 </a:t>
            </a:r>
            <a:r>
              <a:rPr lang="en-US" altLang="zh-CN" sz="3200" b="1">
                <a:solidFill>
                  <a:srgbClr val="000000"/>
                </a:solidFill>
                <a:latin typeface="华文楷体" panose="02010600040101010101" pitchFamily="2" charset="-122"/>
                <a:ea typeface="华文楷体" panose="02010600040101010101" pitchFamily="2" charset="-122"/>
              </a:rPr>
              <a:t>pipe </a:t>
            </a:r>
            <a:r>
              <a:rPr lang="zh-CN" altLang="en-US" sz="3200" b="1">
                <a:solidFill>
                  <a:srgbClr val="000000"/>
                </a:solidFill>
                <a:latin typeface="华文楷体" panose="02010600040101010101" pitchFamily="2" charset="-122"/>
                <a:ea typeface="华文楷体" panose="02010600040101010101" pitchFamily="2" charset="-122"/>
              </a:rPr>
              <a:t>文件。</a:t>
            </a:r>
          </a:p>
          <a:p>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发送进程：</a:t>
            </a:r>
            <a:r>
              <a:rPr lang="zh-CN" altLang="en-US" sz="3200" b="1">
                <a:solidFill>
                  <a:srgbClr val="000000"/>
                </a:solidFill>
                <a:latin typeface="华文楷体" panose="02010600040101010101" pitchFamily="2" charset="-122"/>
                <a:ea typeface="华文楷体" panose="02010600040101010101" pitchFamily="2" charset="-122"/>
              </a:rPr>
              <a:t>向管道（共享文件）提供数据输入的进程。</a:t>
            </a:r>
          </a:p>
          <a:p>
            <a:r>
              <a:rPr lang="zh-CN" altLang="en-US" sz="3200" b="1">
                <a:solidFill>
                  <a:srgbClr val="0000FF"/>
                </a:solidFill>
                <a:latin typeface="华文楷体" panose="02010600040101010101" pitchFamily="2" charset="-122"/>
                <a:ea typeface="华文楷体" panose="02010600040101010101" pitchFamily="2" charset="-122"/>
              </a:rPr>
              <a:t>        接收进程：</a:t>
            </a:r>
            <a:r>
              <a:rPr lang="zh-CN" altLang="en-US" sz="3200" b="1">
                <a:solidFill>
                  <a:srgbClr val="000000"/>
                </a:solidFill>
                <a:latin typeface="华文楷体" panose="02010600040101010101" pitchFamily="2" charset="-122"/>
                <a:ea typeface="华文楷体" panose="02010600040101010101" pitchFamily="2" charset="-122"/>
              </a:rPr>
              <a:t>从管道（共享文件）接收数据的进程。</a:t>
            </a:r>
          </a:p>
          <a:p>
            <a:r>
              <a:rPr lang="zh-CN" altLang="en-US" sz="3200" b="1">
                <a:solidFill>
                  <a:srgbClr val="0000FF"/>
                </a:solidFill>
                <a:latin typeface="华文楷体" panose="02010600040101010101" pitchFamily="2" charset="-122"/>
                <a:ea typeface="华文楷体" panose="02010600040101010101" pitchFamily="2" charset="-122"/>
              </a:rPr>
              <a:t>　　 管道通信：</a:t>
            </a:r>
            <a:r>
              <a:rPr lang="zh-CN" altLang="en-US" sz="3200" b="1">
                <a:solidFill>
                  <a:srgbClr val="000000"/>
                </a:solidFill>
                <a:latin typeface="华文楷体" panose="02010600040101010101" pitchFamily="2" charset="-122"/>
                <a:ea typeface="华文楷体" panose="02010600040101010101" pitchFamily="2" charset="-122"/>
              </a:rPr>
              <a:t>发送进程和接收进程利用管道进行的通信方式。</a:t>
            </a:r>
          </a:p>
        </p:txBody>
      </p:sp>
      <p:sp>
        <p:nvSpPr>
          <p:cNvPr id="135171" name="Rectangle 5">
            <a:extLst>
              <a:ext uri="{FF2B5EF4-FFF2-40B4-BE49-F238E27FC236}">
                <a16:creationId xmlns:a16="http://schemas.microsoft.com/office/drawing/2014/main" id="{F8799633-5691-DD4C-8AC0-D36AE52869BF}"/>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135172" name="灯片编号占位符 3">
            <a:extLst>
              <a:ext uri="{FF2B5EF4-FFF2-40B4-BE49-F238E27FC236}">
                <a16:creationId xmlns:a16="http://schemas.microsoft.com/office/drawing/2014/main" id="{4F3663EC-EFDB-2C46-AC07-52B6E3782B7D}"/>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20E63D8-DD54-2E4F-B1C2-7ED251147572}" type="slidenum">
              <a:rPr lang="zh-CN" altLang="en-US" sz="1800"/>
              <a:pPr/>
              <a:t>132</a:t>
            </a:fld>
            <a:endParaRPr lang="en-US" altLang="zh-CN" sz="1800"/>
          </a:p>
        </p:txBody>
      </p:sp>
    </p:spTree>
    <p:extLst>
      <p:ext uri="{BB962C8B-B14F-4D97-AF65-F5344CB8AC3E}">
        <p14:creationId xmlns:p14="http://schemas.microsoft.com/office/powerpoint/2010/main" val="3333164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31108">
                                            <p:txEl>
                                              <p:pRg st="0" end="0"/>
                                            </p:txEl>
                                          </p:spTgt>
                                        </p:tgtEl>
                                        <p:attrNameLst>
                                          <p:attrName>style.visibility</p:attrName>
                                        </p:attrNameLst>
                                      </p:cBhvr>
                                      <p:to>
                                        <p:strVal val="visible"/>
                                      </p:to>
                                    </p:set>
                                    <p:animEffect transition="in" filter="barn(outVertical)">
                                      <p:cBhvr>
                                        <p:cTn id="7" dur="500"/>
                                        <p:tgtEl>
                                          <p:spTgt spid="431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31108">
                                            <p:txEl>
                                              <p:pRg st="1" end="1"/>
                                            </p:txEl>
                                          </p:spTgt>
                                        </p:tgtEl>
                                        <p:attrNameLst>
                                          <p:attrName>style.visibility</p:attrName>
                                        </p:attrNameLst>
                                      </p:cBhvr>
                                      <p:to>
                                        <p:strVal val="visible"/>
                                      </p:to>
                                    </p:set>
                                    <p:animEffect transition="in" filter="barn(outVertical)">
                                      <p:cBhvr>
                                        <p:cTn id="12" dur="500"/>
                                        <p:tgtEl>
                                          <p:spTgt spid="4311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31108">
                                            <p:txEl>
                                              <p:pRg st="2" end="2"/>
                                            </p:txEl>
                                          </p:spTgt>
                                        </p:tgtEl>
                                        <p:attrNameLst>
                                          <p:attrName>style.visibility</p:attrName>
                                        </p:attrNameLst>
                                      </p:cBhvr>
                                      <p:to>
                                        <p:strVal val="visible"/>
                                      </p:to>
                                    </p:set>
                                    <p:animEffect transition="in" filter="barn(outVertical)">
                                      <p:cBhvr>
                                        <p:cTn id="17" dur="500"/>
                                        <p:tgtEl>
                                          <p:spTgt spid="4311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31108">
                                            <p:txEl>
                                              <p:pRg st="3" end="3"/>
                                            </p:txEl>
                                          </p:spTgt>
                                        </p:tgtEl>
                                        <p:attrNameLst>
                                          <p:attrName>style.visibility</p:attrName>
                                        </p:attrNameLst>
                                      </p:cBhvr>
                                      <p:to>
                                        <p:strVal val="visible"/>
                                      </p:to>
                                    </p:set>
                                    <p:animEffect transition="in" filter="barn(outVertical)">
                                      <p:cBhvr>
                                        <p:cTn id="22" dur="500"/>
                                        <p:tgtEl>
                                          <p:spTgt spid="4311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31108">
                                            <p:txEl>
                                              <p:pRg st="4" end="4"/>
                                            </p:txEl>
                                          </p:spTgt>
                                        </p:tgtEl>
                                        <p:attrNameLst>
                                          <p:attrName>style.visibility</p:attrName>
                                        </p:attrNameLst>
                                      </p:cBhvr>
                                      <p:to>
                                        <p:strVal val="visible"/>
                                      </p:to>
                                    </p:set>
                                    <p:animEffect transition="in" filter="barn(outVertical)">
                                      <p:cBhvr>
                                        <p:cTn id="27" dur="500"/>
                                        <p:tgtEl>
                                          <p:spTgt spid="4311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31108">
                                            <p:txEl>
                                              <p:pRg st="5" end="5"/>
                                            </p:txEl>
                                          </p:spTgt>
                                        </p:tgtEl>
                                        <p:attrNameLst>
                                          <p:attrName>style.visibility</p:attrName>
                                        </p:attrNameLst>
                                      </p:cBhvr>
                                      <p:to>
                                        <p:strVal val="visible"/>
                                      </p:to>
                                    </p:set>
                                    <p:animEffect transition="in" filter="barn(outVertical)">
                                      <p:cBhvr>
                                        <p:cTn id="32" dur="500"/>
                                        <p:tgtEl>
                                          <p:spTgt spid="43110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8" grpId="0" build="p"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2" name="Text Box 4">
            <a:extLst>
              <a:ext uri="{FF2B5EF4-FFF2-40B4-BE49-F238E27FC236}">
                <a16:creationId xmlns:a16="http://schemas.microsoft.com/office/drawing/2014/main" id="{E45851EF-0B1F-394E-B253-6064C53AB0AA}"/>
              </a:ext>
            </a:extLst>
          </p:cNvPr>
          <p:cNvSpPr txBox="1">
            <a:spLocks noChangeArrowheads="1"/>
          </p:cNvSpPr>
          <p:nvPr/>
        </p:nvSpPr>
        <p:spPr bwMode="auto">
          <a:xfrm>
            <a:off x="685800" y="757238"/>
            <a:ext cx="8077200" cy="557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0000"/>
              </a:lnSpc>
            </a:pPr>
            <a:r>
              <a:rPr lang="en-US" altLang="zh-CN" sz="3600" b="1">
                <a:solidFill>
                  <a:srgbClr val="0000FF"/>
                </a:solidFill>
                <a:latin typeface="华文楷体" panose="02010600040101010101" pitchFamily="2" charset="-122"/>
                <a:ea typeface="华文楷体" panose="02010600040101010101" pitchFamily="2" charset="-122"/>
              </a:rPr>
              <a:t>2</a:t>
            </a:r>
            <a:r>
              <a:rPr lang="zh-CN" altLang="en-US" sz="3600" b="1">
                <a:solidFill>
                  <a:srgbClr val="0000FF"/>
                </a:solidFill>
                <a:latin typeface="华文楷体" panose="02010600040101010101" pitchFamily="2" charset="-122"/>
                <a:ea typeface="华文楷体" panose="02010600040101010101" pitchFamily="2" charset="-122"/>
              </a:rPr>
              <a:t>、管道通信机制的功能</a:t>
            </a:r>
          </a:p>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 （１）互斥</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当一个进程正在对管道进行读</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写操作时，另一进程必须等待。</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（２）同步</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当写（输入）进程把一定数量数据写入管道后，便去睡眠等待，直到读（输出）进程取走数据后，再把它唤醒。</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（３）确定对方是否存在</a:t>
            </a:r>
          </a:p>
          <a:p>
            <a:pPr>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只有确定对方存在时，方能通信。</a:t>
            </a:r>
          </a:p>
        </p:txBody>
      </p:sp>
      <p:sp>
        <p:nvSpPr>
          <p:cNvPr id="136195" name="Rectangle 5">
            <a:extLst>
              <a:ext uri="{FF2B5EF4-FFF2-40B4-BE49-F238E27FC236}">
                <a16:creationId xmlns:a16="http://schemas.microsoft.com/office/drawing/2014/main" id="{D01BD106-F6A5-EA45-AB63-F49289A3DEBF}"/>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Tree>
    <p:extLst>
      <p:ext uri="{BB962C8B-B14F-4D97-AF65-F5344CB8AC3E}">
        <p14:creationId xmlns:p14="http://schemas.microsoft.com/office/powerpoint/2010/main" val="35581615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32132">
                                            <p:txEl>
                                              <p:pRg st="0" end="0"/>
                                            </p:txEl>
                                          </p:spTgt>
                                        </p:tgtEl>
                                        <p:attrNameLst>
                                          <p:attrName>style.visibility</p:attrName>
                                        </p:attrNameLst>
                                      </p:cBhvr>
                                      <p:to>
                                        <p:strVal val="visible"/>
                                      </p:to>
                                    </p:set>
                                    <p:animEffect transition="in" filter="barn(outVertical)">
                                      <p:cBhvr>
                                        <p:cTn id="7" dur="500"/>
                                        <p:tgtEl>
                                          <p:spTgt spid="43213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32132">
                                            <p:txEl>
                                              <p:pRg st="1" end="1"/>
                                            </p:txEl>
                                          </p:spTgt>
                                        </p:tgtEl>
                                        <p:attrNameLst>
                                          <p:attrName>style.visibility</p:attrName>
                                        </p:attrNameLst>
                                      </p:cBhvr>
                                      <p:to>
                                        <p:strVal val="visible"/>
                                      </p:to>
                                    </p:set>
                                    <p:animEffect transition="in" filter="barn(outVertical)">
                                      <p:cBhvr>
                                        <p:cTn id="12" dur="500"/>
                                        <p:tgtEl>
                                          <p:spTgt spid="43213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32132">
                                            <p:txEl>
                                              <p:pRg st="2" end="2"/>
                                            </p:txEl>
                                          </p:spTgt>
                                        </p:tgtEl>
                                        <p:attrNameLst>
                                          <p:attrName>style.visibility</p:attrName>
                                        </p:attrNameLst>
                                      </p:cBhvr>
                                      <p:to>
                                        <p:strVal val="visible"/>
                                      </p:to>
                                    </p:set>
                                    <p:animEffect transition="in" filter="barn(outVertical)">
                                      <p:cBhvr>
                                        <p:cTn id="17" dur="500"/>
                                        <p:tgtEl>
                                          <p:spTgt spid="43213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32132">
                                            <p:txEl>
                                              <p:pRg st="3" end="3"/>
                                            </p:txEl>
                                          </p:spTgt>
                                        </p:tgtEl>
                                        <p:attrNameLst>
                                          <p:attrName>style.visibility</p:attrName>
                                        </p:attrNameLst>
                                      </p:cBhvr>
                                      <p:to>
                                        <p:strVal val="visible"/>
                                      </p:to>
                                    </p:set>
                                    <p:animEffect transition="in" filter="barn(outVertical)">
                                      <p:cBhvr>
                                        <p:cTn id="22" dur="500"/>
                                        <p:tgtEl>
                                          <p:spTgt spid="43213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32132">
                                            <p:txEl>
                                              <p:pRg st="4" end="4"/>
                                            </p:txEl>
                                          </p:spTgt>
                                        </p:tgtEl>
                                        <p:attrNameLst>
                                          <p:attrName>style.visibility</p:attrName>
                                        </p:attrNameLst>
                                      </p:cBhvr>
                                      <p:to>
                                        <p:strVal val="visible"/>
                                      </p:to>
                                    </p:set>
                                    <p:animEffect transition="in" filter="barn(outVertical)">
                                      <p:cBhvr>
                                        <p:cTn id="27" dur="500"/>
                                        <p:tgtEl>
                                          <p:spTgt spid="43213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32132">
                                            <p:txEl>
                                              <p:pRg st="5" end="5"/>
                                            </p:txEl>
                                          </p:spTgt>
                                        </p:tgtEl>
                                        <p:attrNameLst>
                                          <p:attrName>style.visibility</p:attrName>
                                        </p:attrNameLst>
                                      </p:cBhvr>
                                      <p:to>
                                        <p:strVal val="visible"/>
                                      </p:to>
                                    </p:set>
                                    <p:animEffect transition="in" filter="barn(outVertical)">
                                      <p:cBhvr>
                                        <p:cTn id="32" dur="500"/>
                                        <p:tgtEl>
                                          <p:spTgt spid="43213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432132">
                                            <p:txEl>
                                              <p:pRg st="6" end="6"/>
                                            </p:txEl>
                                          </p:spTgt>
                                        </p:tgtEl>
                                        <p:attrNameLst>
                                          <p:attrName>style.visibility</p:attrName>
                                        </p:attrNameLst>
                                      </p:cBhvr>
                                      <p:to>
                                        <p:strVal val="visible"/>
                                      </p:to>
                                    </p:set>
                                    <p:animEffect transition="in" filter="barn(outVertical)">
                                      <p:cBhvr>
                                        <p:cTn id="37" dur="500"/>
                                        <p:tgtEl>
                                          <p:spTgt spid="432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2" grpId="0" build="p"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60" name="Text Box 4">
            <a:extLst>
              <a:ext uri="{FF2B5EF4-FFF2-40B4-BE49-F238E27FC236}">
                <a16:creationId xmlns:a16="http://schemas.microsoft.com/office/drawing/2014/main" id="{025549E0-B1EC-8742-A8C5-51DAAE4B4CFA}"/>
              </a:ext>
            </a:extLst>
          </p:cNvPr>
          <p:cNvSpPr txBox="1">
            <a:spLocks noChangeArrowheads="1"/>
          </p:cNvSpPr>
          <p:nvPr/>
        </p:nvSpPr>
        <p:spPr bwMode="auto">
          <a:xfrm>
            <a:off x="457200" y="609600"/>
            <a:ext cx="8472488" cy="616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0000"/>
              </a:lnSpc>
            </a:pPr>
            <a:r>
              <a:rPr lang="zh-CN" altLang="en-US" sz="3600" b="1">
                <a:solidFill>
                  <a:srgbClr val="0000FF"/>
                </a:solidFill>
                <a:latin typeface="华文楷体" panose="02010600040101010101" pitchFamily="2" charset="-122"/>
                <a:ea typeface="华文楷体" panose="02010600040101010101" pitchFamily="2" charset="-122"/>
              </a:rPr>
              <a:t>三、消息传递系统</a:t>
            </a:r>
          </a:p>
          <a:p>
            <a:pPr>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a:t>
            </a:r>
            <a:r>
              <a:rPr lang="zh-CN" altLang="en-US" sz="3600" b="1">
                <a:solidFill>
                  <a:srgbClr val="000000"/>
                </a:solidFill>
                <a:latin typeface="华文楷体" panose="02010600040101010101" pitchFamily="2" charset="-122"/>
                <a:ea typeface="华文楷体" panose="02010600040101010101" pitchFamily="2" charset="-122"/>
              </a:rPr>
              <a:t>在消息传递系统中，进程间的数据交换以消息（</a:t>
            </a:r>
            <a:r>
              <a:rPr lang="en-US" altLang="zh-CN" sz="3600" b="1">
                <a:solidFill>
                  <a:srgbClr val="000000"/>
                </a:solidFill>
                <a:latin typeface="华文楷体" panose="02010600040101010101" pitchFamily="2" charset="-122"/>
                <a:ea typeface="华文楷体" panose="02010600040101010101" pitchFamily="2" charset="-122"/>
              </a:rPr>
              <a:t>message</a:t>
            </a:r>
            <a:r>
              <a:rPr lang="zh-CN" altLang="en-US" sz="3600" b="1">
                <a:solidFill>
                  <a:srgbClr val="000000"/>
                </a:solidFill>
                <a:latin typeface="华文楷体" panose="02010600040101010101" pitchFamily="2" charset="-122"/>
                <a:ea typeface="华文楷体" panose="02010600040101010101" pitchFamily="2" charset="-122"/>
              </a:rPr>
              <a:t>）为单位；在计算机网络中，又称为报文。</a:t>
            </a:r>
          </a:p>
          <a:p>
            <a:pPr>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a:t>
            </a:r>
            <a:r>
              <a:rPr lang="zh-CN" altLang="en-US" sz="3600" b="1">
                <a:solidFill>
                  <a:srgbClr val="0000FF"/>
                </a:solidFill>
                <a:latin typeface="华文楷体" panose="02010600040101010101" pitchFamily="2" charset="-122"/>
                <a:ea typeface="华文楷体" panose="02010600040101010101" pitchFamily="2" charset="-122"/>
              </a:rPr>
              <a:t>程序员直接利用系统提供的一组通信命令（原语）来实现通信。</a:t>
            </a:r>
          </a:p>
          <a:p>
            <a:pPr hangingPunct="1">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a:t>
            </a:r>
            <a:r>
              <a:rPr lang="zh-CN" altLang="en-US" sz="3600" b="1">
                <a:solidFill>
                  <a:srgbClr val="000000"/>
                </a:solidFill>
                <a:latin typeface="华文楷体" panose="02010600040101010101" pitchFamily="2" charset="-122"/>
                <a:ea typeface="华文楷体" panose="02010600040101010101" pitchFamily="2" charset="-122"/>
              </a:rPr>
              <a:t>通信操作过程对用户是透明的，故目前广泛应用于单机系统、多机系统及计算机网络中。</a:t>
            </a:r>
          </a:p>
          <a:p>
            <a:pPr>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a:t>
            </a:r>
          </a:p>
        </p:txBody>
      </p:sp>
      <p:sp>
        <p:nvSpPr>
          <p:cNvPr id="137219" name="Rectangle 5">
            <a:extLst>
              <a:ext uri="{FF2B5EF4-FFF2-40B4-BE49-F238E27FC236}">
                <a16:creationId xmlns:a16="http://schemas.microsoft.com/office/drawing/2014/main" id="{FCFC4D92-DBD7-264D-99CF-ACD5D47729AE}"/>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137220" name="灯片编号占位符 3">
            <a:extLst>
              <a:ext uri="{FF2B5EF4-FFF2-40B4-BE49-F238E27FC236}">
                <a16:creationId xmlns:a16="http://schemas.microsoft.com/office/drawing/2014/main" id="{857CD22D-C274-064C-A976-68829DAD543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9024847-93FD-7D4E-B7F6-28D7DA1A599B}" type="slidenum">
              <a:rPr lang="zh-CN" altLang="en-US" sz="1800"/>
              <a:pPr/>
              <a:t>134</a:t>
            </a:fld>
            <a:endParaRPr lang="en-US" altLang="zh-CN" sz="1800"/>
          </a:p>
        </p:txBody>
      </p:sp>
    </p:spTree>
    <p:extLst>
      <p:ext uri="{BB962C8B-B14F-4D97-AF65-F5344CB8AC3E}">
        <p14:creationId xmlns:p14="http://schemas.microsoft.com/office/powerpoint/2010/main" val="181618169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29060">
                                            <p:txEl>
                                              <p:pRg st="0" end="0"/>
                                            </p:txEl>
                                          </p:spTgt>
                                        </p:tgtEl>
                                        <p:attrNameLst>
                                          <p:attrName>style.visibility</p:attrName>
                                        </p:attrNameLst>
                                      </p:cBhvr>
                                      <p:to>
                                        <p:strVal val="visible"/>
                                      </p:to>
                                    </p:set>
                                    <p:animEffect transition="in" filter="barn(outVertical)">
                                      <p:cBhvr>
                                        <p:cTn id="7" dur="500"/>
                                        <p:tgtEl>
                                          <p:spTgt spid="429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29060">
                                            <p:txEl>
                                              <p:pRg st="1" end="1"/>
                                            </p:txEl>
                                          </p:spTgt>
                                        </p:tgtEl>
                                        <p:attrNameLst>
                                          <p:attrName>style.visibility</p:attrName>
                                        </p:attrNameLst>
                                      </p:cBhvr>
                                      <p:to>
                                        <p:strVal val="visible"/>
                                      </p:to>
                                    </p:set>
                                    <p:animEffect transition="in" filter="barn(outVertical)">
                                      <p:cBhvr>
                                        <p:cTn id="12" dur="500"/>
                                        <p:tgtEl>
                                          <p:spTgt spid="4290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29060">
                                            <p:txEl>
                                              <p:pRg st="2" end="2"/>
                                            </p:txEl>
                                          </p:spTgt>
                                        </p:tgtEl>
                                        <p:attrNameLst>
                                          <p:attrName>style.visibility</p:attrName>
                                        </p:attrNameLst>
                                      </p:cBhvr>
                                      <p:to>
                                        <p:strVal val="visible"/>
                                      </p:to>
                                    </p:set>
                                    <p:animEffect transition="in" filter="barn(outVertical)">
                                      <p:cBhvr>
                                        <p:cTn id="17" dur="500"/>
                                        <p:tgtEl>
                                          <p:spTgt spid="4290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29060">
                                            <p:txEl>
                                              <p:pRg st="3" end="3"/>
                                            </p:txEl>
                                          </p:spTgt>
                                        </p:tgtEl>
                                        <p:attrNameLst>
                                          <p:attrName>style.visibility</p:attrName>
                                        </p:attrNameLst>
                                      </p:cBhvr>
                                      <p:to>
                                        <p:strVal val="visible"/>
                                      </p:to>
                                    </p:set>
                                    <p:animEffect transition="in" filter="barn(outVertical)">
                                      <p:cBhvr>
                                        <p:cTn id="22" dur="500"/>
                                        <p:tgtEl>
                                          <p:spTgt spid="4290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29060">
                                            <p:txEl>
                                              <p:pRg st="4" end="4"/>
                                            </p:txEl>
                                          </p:spTgt>
                                        </p:tgtEl>
                                        <p:attrNameLst>
                                          <p:attrName>style.visibility</p:attrName>
                                        </p:attrNameLst>
                                      </p:cBhvr>
                                      <p:to>
                                        <p:strVal val="visible"/>
                                      </p:to>
                                    </p:set>
                                    <p:animEffect transition="in" filter="barn(outVertical)">
                                      <p:cBhvr>
                                        <p:cTn id="27" dur="500"/>
                                        <p:tgtEl>
                                          <p:spTgt spid="4290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0"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4" name="Text Box 4">
            <a:extLst>
              <a:ext uri="{FF2B5EF4-FFF2-40B4-BE49-F238E27FC236}">
                <a16:creationId xmlns:a16="http://schemas.microsoft.com/office/drawing/2014/main" id="{732DEC4E-A14D-B848-8E1F-67F8623262F8}"/>
              </a:ext>
            </a:extLst>
          </p:cNvPr>
          <p:cNvSpPr txBox="1">
            <a:spLocks noChangeArrowheads="1"/>
          </p:cNvSpPr>
          <p:nvPr/>
        </p:nvSpPr>
        <p:spPr bwMode="auto">
          <a:xfrm>
            <a:off x="533400" y="706438"/>
            <a:ext cx="8396288"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FF00FF"/>
                </a:solidFill>
                <a:latin typeface="华文楷体" panose="02010600040101010101" pitchFamily="2" charset="-122"/>
                <a:ea typeface="华文楷体" panose="02010600040101010101" pitchFamily="2" charset="-122"/>
              </a:rPr>
              <a:t>消息传递系统类型</a:t>
            </a:r>
            <a:endParaRPr lang="en-US" altLang="zh-CN" sz="3600" b="1">
              <a:solidFill>
                <a:srgbClr val="FF00FF"/>
              </a:solidFill>
              <a:latin typeface="华文楷体" panose="02010600040101010101" pitchFamily="2" charset="-122"/>
              <a:ea typeface="华文楷体" panose="02010600040101010101" pitchFamily="2" charset="-122"/>
            </a:endParaRPr>
          </a:p>
          <a:p>
            <a:r>
              <a:rPr lang="zh-CN" altLang="en-US" sz="3200" b="1">
                <a:solidFill>
                  <a:srgbClr val="FF0000"/>
                </a:solidFill>
                <a:latin typeface="华文楷体" panose="02010600040101010101" pitchFamily="2" charset="-122"/>
                <a:ea typeface="华文楷体" panose="02010600040101010101" pitchFamily="2" charset="-122"/>
              </a:rPr>
              <a:t>  １、直接通信方式</a:t>
            </a:r>
          </a:p>
          <a:p>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发送进程直接将消息发送给接收进程，并将它挂在接收进程的消息缓冲队列上。接收进程从消息缓冲队列中取得消息。</a:t>
            </a:r>
          </a:p>
          <a:p>
            <a:r>
              <a:rPr lang="zh-CN" altLang="en-US" sz="3200" b="1">
                <a:solidFill>
                  <a:srgbClr val="FF0000"/>
                </a:solidFill>
                <a:latin typeface="华文楷体" panose="02010600040101010101" pitchFamily="2" charset="-122"/>
                <a:ea typeface="华文楷体" panose="02010600040101010101" pitchFamily="2" charset="-122"/>
              </a:rPr>
              <a:t>  ２、间接通信方式</a:t>
            </a:r>
          </a:p>
          <a:p>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发送进程将消息发送到某种中间实体中，接收进程从中取得消息，这种中间实体一般称为邮箱；这种通信方式也称为</a:t>
            </a:r>
            <a:r>
              <a:rPr lang="zh-CN" altLang="en-US" sz="3200" b="1">
                <a:solidFill>
                  <a:srgbClr val="FF00FF"/>
                </a:solidFill>
                <a:latin typeface="华文楷体" panose="02010600040101010101" pitchFamily="2" charset="-122"/>
                <a:ea typeface="华文楷体" panose="02010600040101010101" pitchFamily="2" charset="-122"/>
              </a:rPr>
              <a:t>信箱通信</a:t>
            </a:r>
            <a:r>
              <a:rPr lang="zh-CN" altLang="en-US" sz="3200" b="1">
                <a:solidFill>
                  <a:srgbClr val="000000"/>
                </a:solidFill>
                <a:latin typeface="华文楷体" panose="02010600040101010101" pitchFamily="2" charset="-122"/>
                <a:ea typeface="华文楷体" panose="02010600040101010101" pitchFamily="2" charset="-122"/>
              </a:rPr>
              <a:t>方式；这种系统称为电子邮件系统。</a:t>
            </a:r>
          </a:p>
          <a:p>
            <a:r>
              <a:rPr lang="zh-CN" altLang="en-US" sz="3200" b="1">
                <a:solidFill>
                  <a:srgbClr val="3333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广泛的应用于计算机网络中。</a:t>
            </a:r>
          </a:p>
        </p:txBody>
      </p:sp>
      <p:sp>
        <p:nvSpPr>
          <p:cNvPr id="138243" name="Rectangle 5">
            <a:extLst>
              <a:ext uri="{FF2B5EF4-FFF2-40B4-BE49-F238E27FC236}">
                <a16:creationId xmlns:a16="http://schemas.microsoft.com/office/drawing/2014/main" id="{2DE21495-B2C5-F543-8B18-789C66177F5C}"/>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
        <p:nvSpPr>
          <p:cNvPr id="138244" name="灯片编号占位符 3">
            <a:extLst>
              <a:ext uri="{FF2B5EF4-FFF2-40B4-BE49-F238E27FC236}">
                <a16:creationId xmlns:a16="http://schemas.microsoft.com/office/drawing/2014/main" id="{6AC9AED1-C64A-B649-8045-AA9105F3582A}"/>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89FE48F-8BD1-5F4F-B493-09D92A176124}" type="slidenum">
              <a:rPr lang="zh-CN" altLang="en-US" sz="1800"/>
              <a:pPr/>
              <a:t>135</a:t>
            </a:fld>
            <a:endParaRPr lang="en-US" altLang="zh-CN" sz="1800"/>
          </a:p>
        </p:txBody>
      </p:sp>
    </p:spTree>
    <p:extLst>
      <p:ext uri="{BB962C8B-B14F-4D97-AF65-F5344CB8AC3E}">
        <p14:creationId xmlns:p14="http://schemas.microsoft.com/office/powerpoint/2010/main" val="347339807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084">
                                            <p:txEl>
                                              <p:pRg st="0" end="0"/>
                                            </p:txEl>
                                          </p:spTgt>
                                        </p:tgtEl>
                                        <p:attrNameLst>
                                          <p:attrName>style.visibility</p:attrName>
                                        </p:attrNameLst>
                                      </p:cBhvr>
                                      <p:to>
                                        <p:strVal val="visible"/>
                                      </p:to>
                                    </p:set>
                                    <p:animEffect transition="in" filter="wipe(left)">
                                      <p:cBhvr>
                                        <p:cTn id="7" dur="500"/>
                                        <p:tgtEl>
                                          <p:spTgt spid="4300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084">
                                            <p:txEl>
                                              <p:pRg st="1" end="1"/>
                                            </p:txEl>
                                          </p:spTgt>
                                        </p:tgtEl>
                                        <p:attrNameLst>
                                          <p:attrName>style.visibility</p:attrName>
                                        </p:attrNameLst>
                                      </p:cBhvr>
                                      <p:to>
                                        <p:strVal val="visible"/>
                                      </p:to>
                                    </p:set>
                                    <p:animEffect transition="in" filter="wipe(left)">
                                      <p:cBhvr>
                                        <p:cTn id="12" dur="500"/>
                                        <p:tgtEl>
                                          <p:spTgt spid="4300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084">
                                            <p:txEl>
                                              <p:pRg st="2" end="2"/>
                                            </p:txEl>
                                          </p:spTgt>
                                        </p:tgtEl>
                                        <p:attrNameLst>
                                          <p:attrName>style.visibility</p:attrName>
                                        </p:attrNameLst>
                                      </p:cBhvr>
                                      <p:to>
                                        <p:strVal val="visible"/>
                                      </p:to>
                                    </p:set>
                                    <p:animEffect transition="in" filter="wipe(left)">
                                      <p:cBhvr>
                                        <p:cTn id="17" dur="500"/>
                                        <p:tgtEl>
                                          <p:spTgt spid="43008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084">
                                            <p:txEl>
                                              <p:pRg st="3" end="3"/>
                                            </p:txEl>
                                          </p:spTgt>
                                        </p:tgtEl>
                                        <p:attrNameLst>
                                          <p:attrName>style.visibility</p:attrName>
                                        </p:attrNameLst>
                                      </p:cBhvr>
                                      <p:to>
                                        <p:strVal val="visible"/>
                                      </p:to>
                                    </p:set>
                                    <p:animEffect transition="in" filter="wipe(left)">
                                      <p:cBhvr>
                                        <p:cTn id="22" dur="500"/>
                                        <p:tgtEl>
                                          <p:spTgt spid="43008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084">
                                            <p:txEl>
                                              <p:pRg st="4" end="4"/>
                                            </p:txEl>
                                          </p:spTgt>
                                        </p:tgtEl>
                                        <p:attrNameLst>
                                          <p:attrName>style.visibility</p:attrName>
                                        </p:attrNameLst>
                                      </p:cBhvr>
                                      <p:to>
                                        <p:strVal val="visible"/>
                                      </p:to>
                                    </p:set>
                                    <p:animEffect transition="in" filter="wipe(left)">
                                      <p:cBhvr>
                                        <p:cTn id="27" dur="500"/>
                                        <p:tgtEl>
                                          <p:spTgt spid="43008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084">
                                            <p:txEl>
                                              <p:pRg st="5" end="5"/>
                                            </p:txEl>
                                          </p:spTgt>
                                        </p:tgtEl>
                                        <p:attrNameLst>
                                          <p:attrName>style.visibility</p:attrName>
                                        </p:attrNameLst>
                                      </p:cBhvr>
                                      <p:to>
                                        <p:strVal val="visible"/>
                                      </p:to>
                                    </p:set>
                                    <p:animEffect transition="in" filter="wipe(left)">
                                      <p:cBhvr>
                                        <p:cTn id="32" dur="500"/>
                                        <p:tgtEl>
                                          <p:spTgt spid="4300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4"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矩形 1">
            <a:extLst>
              <a:ext uri="{FF2B5EF4-FFF2-40B4-BE49-F238E27FC236}">
                <a16:creationId xmlns:a16="http://schemas.microsoft.com/office/drawing/2014/main" id="{C5662E60-F106-D746-8AF8-C315CA2C1DF2}"/>
              </a:ext>
            </a:extLst>
          </p:cNvPr>
          <p:cNvSpPr>
            <a:spLocks noChangeArrowheads="1"/>
          </p:cNvSpPr>
          <p:nvPr/>
        </p:nvSpPr>
        <p:spPr bwMode="auto">
          <a:xfrm>
            <a:off x="571500" y="612775"/>
            <a:ext cx="8358188"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FF"/>
                </a:solidFill>
                <a:latin typeface="华文楷体" panose="02010600040101010101" pitchFamily="2" charset="-122"/>
                <a:ea typeface="华文楷体" panose="02010600040101010101" pitchFamily="2" charset="-122"/>
              </a:rPr>
              <a:t>四、客户机</a:t>
            </a:r>
            <a:r>
              <a:rPr lang="en-US" altLang="zh-CN" sz="3600" b="1">
                <a:solidFill>
                  <a:srgbClr val="0000FF"/>
                </a:solidFill>
                <a:latin typeface="华文楷体" panose="02010600040101010101" pitchFamily="2" charset="-122"/>
                <a:ea typeface="华文楷体" panose="02010600040101010101" pitchFamily="2" charset="-122"/>
              </a:rPr>
              <a:t>-</a:t>
            </a:r>
            <a:r>
              <a:rPr lang="zh-CN" altLang="en-US" sz="3600" b="1">
                <a:solidFill>
                  <a:srgbClr val="0000FF"/>
                </a:solidFill>
                <a:latin typeface="华文楷体" panose="02010600040101010101" pitchFamily="2" charset="-122"/>
                <a:ea typeface="华文楷体" panose="02010600040101010101" pitchFamily="2" charset="-122"/>
              </a:rPr>
              <a:t>服务器系统</a:t>
            </a:r>
            <a:br>
              <a:rPr lang="en-US" altLang="zh-CN">
                <a:solidFill>
                  <a:schemeClr val="tx1"/>
                </a:solidFill>
                <a:latin typeface="黑体" panose="02010609060101010101" pitchFamily="49" charset="-122"/>
                <a:ea typeface="黑体" panose="02010609060101010101" pitchFamily="49" charset="-122"/>
              </a:rPr>
            </a:br>
            <a:r>
              <a:rPr lang="zh-CN" altLang="en-US">
                <a:solidFill>
                  <a:srgbClr val="FF0000"/>
                </a:solidFill>
              </a:rPr>
              <a:t>　</a:t>
            </a:r>
            <a:r>
              <a:rPr lang="en-US" altLang="zh-CN" sz="3200" b="1">
                <a:solidFill>
                  <a:srgbClr val="FF0000"/>
                </a:solidFill>
                <a:latin typeface="华文楷体" panose="02010600040101010101" pitchFamily="2" charset="-122"/>
                <a:ea typeface="华文楷体" panose="02010600040101010101" pitchFamily="2" charset="-122"/>
              </a:rPr>
              <a:t>1</a:t>
            </a:r>
            <a:r>
              <a:rPr lang="zh-CN" altLang="en-US" sz="3200" b="1">
                <a:solidFill>
                  <a:srgbClr val="FF0000"/>
                </a:solidFill>
                <a:latin typeface="华文楷体" panose="02010600040101010101" pitchFamily="2" charset="-122"/>
                <a:ea typeface="华文楷体" panose="02010600040101010101" pitchFamily="2" charset="-122"/>
              </a:rPr>
              <a:t>、</a:t>
            </a:r>
            <a:r>
              <a:rPr lang="en-US" altLang="zh-CN" sz="3200" b="1">
                <a:solidFill>
                  <a:srgbClr val="FF0000"/>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套接字</a:t>
            </a:r>
            <a:r>
              <a:rPr lang="en-US" altLang="zh-CN" sz="3200" b="1">
                <a:solidFill>
                  <a:srgbClr val="FF0000"/>
                </a:solidFill>
                <a:latin typeface="华文楷体" panose="02010600040101010101" pitchFamily="2" charset="-122"/>
                <a:ea typeface="华文楷体" panose="02010600040101010101" pitchFamily="2" charset="-122"/>
              </a:rPr>
              <a:t>(Socket)</a:t>
            </a:r>
            <a:br>
              <a:rPr lang="en-US" altLang="zh-CN" sz="3200" b="1">
                <a:solidFill>
                  <a:srgbClr val="000000"/>
                </a:solidFill>
                <a:latin typeface="华文楷体" panose="02010600040101010101" pitchFamily="2" charset="-122"/>
                <a:ea typeface="华文楷体" panose="02010600040101010101" pitchFamily="2" charset="-122"/>
              </a:rPr>
            </a:br>
            <a:r>
              <a:rPr lang="zh-CN" altLang="en-US" sz="3200" b="1">
                <a:solidFill>
                  <a:srgbClr val="000000"/>
                </a:solidFill>
                <a:latin typeface="华文楷体" panose="02010600040101010101" pitchFamily="2" charset="-122"/>
                <a:ea typeface="华文楷体" panose="02010600040101010101" pitchFamily="2" charset="-122"/>
              </a:rPr>
              <a:t>　　套接字是</a:t>
            </a:r>
            <a:r>
              <a:rPr lang="en-US" altLang="zh-CN" sz="3200" b="1">
                <a:solidFill>
                  <a:srgbClr val="000000"/>
                </a:solidFill>
                <a:latin typeface="华文楷体" panose="02010600040101010101" pitchFamily="2" charset="-122"/>
                <a:ea typeface="华文楷体" panose="02010600040101010101" pitchFamily="2" charset="-122"/>
              </a:rPr>
              <a:t>UNIX </a:t>
            </a:r>
            <a:r>
              <a:rPr lang="zh-CN" altLang="en-US" sz="3200" b="1">
                <a:solidFill>
                  <a:srgbClr val="000000"/>
                </a:solidFill>
                <a:latin typeface="华文楷体" panose="02010600040101010101" pitchFamily="2" charset="-122"/>
                <a:ea typeface="华文楷体" panose="02010600040101010101" pitchFamily="2" charset="-122"/>
              </a:rPr>
              <a:t>操作系统下的网络通信程序接口。</a:t>
            </a:r>
            <a:endParaRPr lang="en-US" altLang="zh-CN" sz="3200" b="1">
              <a:solidFill>
                <a:srgbClr val="000000"/>
              </a:solidFill>
              <a:latin typeface="华文楷体" panose="02010600040101010101" pitchFamily="2" charset="-122"/>
              <a:ea typeface="华文楷体" panose="02010600040101010101" pitchFamily="2" charset="-122"/>
            </a:endParaRPr>
          </a:p>
          <a:p>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一个套接字就是一个通信标识类型的数据结构，包括通信目的地址、端口号、传输层协议、进程的网络地址、调用方式等。</a:t>
            </a:r>
            <a:endParaRPr lang="en-US" altLang="zh-CN" sz="3200" b="1">
              <a:solidFill>
                <a:srgbClr val="000000"/>
              </a:solidFill>
              <a:latin typeface="华文楷体" panose="02010600040101010101" pitchFamily="2" charset="-122"/>
              <a:ea typeface="华文楷体" panose="02010600040101010101" pitchFamily="2" charset="-122"/>
            </a:endParaRPr>
          </a:p>
          <a:p>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套接字类型：</a:t>
            </a:r>
            <a:r>
              <a:rPr lang="zh-CN" altLang="en-US" sz="3200" b="1">
                <a:solidFill>
                  <a:srgbClr val="FF00FF"/>
                </a:solidFill>
                <a:latin typeface="华文楷体" panose="02010600040101010101" pitchFamily="2" charset="-122"/>
                <a:ea typeface="华文楷体" panose="02010600040101010101" pitchFamily="2" charset="-122"/>
              </a:rPr>
              <a:t>基于文件型</a:t>
            </a:r>
            <a:r>
              <a:rPr lang="zh-CN" altLang="en-US" sz="3200" b="1">
                <a:solidFill>
                  <a:srgbClr val="000000"/>
                </a:solidFill>
                <a:latin typeface="华文楷体" panose="02010600040101010101" pitchFamily="2" charset="-122"/>
                <a:ea typeface="华文楷体" panose="02010600040101010101" pitchFamily="2" charset="-122"/>
              </a:rPr>
              <a:t>和</a:t>
            </a:r>
            <a:r>
              <a:rPr lang="zh-CN" altLang="en-US" sz="3200" b="1">
                <a:solidFill>
                  <a:srgbClr val="FF00FF"/>
                </a:solidFill>
                <a:latin typeface="华文楷体" panose="02010600040101010101" pitchFamily="2" charset="-122"/>
                <a:ea typeface="华文楷体" panose="02010600040101010101" pitchFamily="2" charset="-122"/>
              </a:rPr>
              <a:t>基于网络型</a:t>
            </a:r>
            <a:endParaRPr lang="en-US" altLang="zh-CN" sz="3200" b="1">
              <a:solidFill>
                <a:srgbClr val="FF00FF"/>
              </a:solidFill>
              <a:latin typeface="华文楷体" panose="02010600040101010101" pitchFamily="2" charset="-122"/>
              <a:ea typeface="华文楷体" panose="02010600040101010101" pitchFamily="2" charset="-122"/>
            </a:endParaRPr>
          </a:p>
          <a:p>
            <a:r>
              <a:rPr lang="en-US" altLang="zh-CN" sz="3200" b="1">
                <a:solidFill>
                  <a:srgbClr val="FF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套接字的应用范围：</a:t>
            </a:r>
            <a:endParaRPr lang="en-US" altLang="zh-CN" sz="3200" b="1">
              <a:solidFill>
                <a:srgbClr val="0000FF"/>
              </a:solidFill>
              <a:latin typeface="华文楷体" panose="02010600040101010101" pitchFamily="2" charset="-122"/>
              <a:ea typeface="华文楷体" panose="02010600040101010101" pitchFamily="2" charset="-122"/>
            </a:endParaRPr>
          </a:p>
          <a:p>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单机内部进程之间的通信</a:t>
            </a:r>
            <a:endParaRPr lang="en-US" altLang="zh-CN" sz="3200" b="1">
              <a:solidFill>
                <a:schemeClr val="tx1"/>
              </a:solidFill>
              <a:latin typeface="华文楷体" panose="02010600040101010101" pitchFamily="2" charset="-122"/>
              <a:ea typeface="华文楷体" panose="02010600040101010101" pitchFamily="2" charset="-122"/>
            </a:endParaRPr>
          </a:p>
          <a:p>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计算机网络中计算机之间的通信</a:t>
            </a:r>
            <a:endParaRPr lang="en-US" altLang="zh-CN" sz="3200" b="1">
              <a:solidFill>
                <a:schemeClr val="tx1"/>
              </a:solidFill>
              <a:latin typeface="华文楷体" panose="02010600040101010101" pitchFamily="2" charset="-122"/>
              <a:ea typeface="华文楷体" panose="02010600040101010101" pitchFamily="2" charset="-122"/>
            </a:endParaRPr>
          </a:p>
          <a:p>
            <a:r>
              <a:rPr lang="en-US" altLang="zh-CN" sz="3200" b="1">
                <a:solidFill>
                  <a:srgbClr val="000000"/>
                </a:solidFill>
                <a:latin typeface="华文楷体" panose="02010600040101010101" pitchFamily="2" charset="-122"/>
                <a:ea typeface="华文楷体" panose="02010600040101010101" pitchFamily="2" charset="-122"/>
              </a:rPr>
              <a:t>         </a:t>
            </a:r>
          </a:p>
          <a:p>
            <a:r>
              <a:rPr lang="en-US" altLang="zh-CN" sz="3200" b="1">
                <a:solidFill>
                  <a:srgbClr val="000000"/>
                </a:solidFill>
                <a:latin typeface="华文楷体" panose="02010600040101010101" pitchFamily="2" charset="-122"/>
                <a:ea typeface="华文楷体" panose="02010600040101010101" pitchFamily="2" charset="-122"/>
              </a:rPr>
              <a:t>        </a:t>
            </a:r>
            <a:endParaRPr lang="zh-CN" altLang="en-US" sz="3200" b="1">
              <a:solidFill>
                <a:srgbClr val="000000"/>
              </a:solidFill>
              <a:latin typeface="华文楷体" panose="02010600040101010101" pitchFamily="2" charset="-122"/>
              <a:ea typeface="华文楷体" panose="02010600040101010101" pitchFamily="2" charset="-122"/>
            </a:endParaRPr>
          </a:p>
        </p:txBody>
      </p:sp>
      <p:sp>
        <p:nvSpPr>
          <p:cNvPr id="139267" name="Rectangle 5">
            <a:extLst>
              <a:ext uri="{FF2B5EF4-FFF2-40B4-BE49-F238E27FC236}">
                <a16:creationId xmlns:a16="http://schemas.microsoft.com/office/drawing/2014/main" id="{2E6C1267-27C3-4E47-B018-2D0656FC0529}"/>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Tree>
    <p:extLst>
      <p:ext uri="{BB962C8B-B14F-4D97-AF65-F5344CB8AC3E}">
        <p14:creationId xmlns:p14="http://schemas.microsoft.com/office/powerpoint/2010/main" val="37009636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9266">
                                            <p:txEl>
                                              <p:pRg st="0" end="0"/>
                                            </p:txEl>
                                          </p:spTgt>
                                        </p:tgtEl>
                                        <p:attrNameLst>
                                          <p:attrName>style.visibility</p:attrName>
                                        </p:attrNameLst>
                                      </p:cBhvr>
                                      <p:to>
                                        <p:strVal val="visible"/>
                                      </p:to>
                                    </p:set>
                                    <p:animEffect transition="in" filter="blinds(horizontal)">
                                      <p:cBhvr>
                                        <p:cTn id="7" dur="500"/>
                                        <p:tgtEl>
                                          <p:spTgt spid="139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9266">
                                            <p:txEl>
                                              <p:pRg st="1" end="1"/>
                                            </p:txEl>
                                          </p:spTgt>
                                        </p:tgtEl>
                                        <p:attrNameLst>
                                          <p:attrName>style.visibility</p:attrName>
                                        </p:attrNameLst>
                                      </p:cBhvr>
                                      <p:to>
                                        <p:strVal val="visible"/>
                                      </p:to>
                                    </p:set>
                                    <p:animEffect transition="in" filter="blinds(horizontal)">
                                      <p:cBhvr>
                                        <p:cTn id="12" dur="500"/>
                                        <p:tgtEl>
                                          <p:spTgt spid="139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9266">
                                            <p:txEl>
                                              <p:pRg st="2" end="2"/>
                                            </p:txEl>
                                          </p:spTgt>
                                        </p:tgtEl>
                                        <p:attrNameLst>
                                          <p:attrName>style.visibility</p:attrName>
                                        </p:attrNameLst>
                                      </p:cBhvr>
                                      <p:to>
                                        <p:strVal val="visible"/>
                                      </p:to>
                                    </p:set>
                                    <p:animEffect transition="in" filter="blinds(horizontal)">
                                      <p:cBhvr>
                                        <p:cTn id="17" dur="500"/>
                                        <p:tgtEl>
                                          <p:spTgt spid="139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9266">
                                            <p:txEl>
                                              <p:pRg st="3" end="3"/>
                                            </p:txEl>
                                          </p:spTgt>
                                        </p:tgtEl>
                                        <p:attrNameLst>
                                          <p:attrName>style.visibility</p:attrName>
                                        </p:attrNameLst>
                                      </p:cBhvr>
                                      <p:to>
                                        <p:strVal val="visible"/>
                                      </p:to>
                                    </p:set>
                                    <p:animEffect transition="in" filter="blinds(horizontal)">
                                      <p:cBhvr>
                                        <p:cTn id="22" dur="500"/>
                                        <p:tgtEl>
                                          <p:spTgt spid="139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9266">
                                            <p:txEl>
                                              <p:pRg st="4" end="4"/>
                                            </p:txEl>
                                          </p:spTgt>
                                        </p:tgtEl>
                                        <p:attrNameLst>
                                          <p:attrName>style.visibility</p:attrName>
                                        </p:attrNameLst>
                                      </p:cBhvr>
                                      <p:to>
                                        <p:strVal val="visible"/>
                                      </p:to>
                                    </p:set>
                                    <p:animEffect transition="in" filter="blinds(horizontal)">
                                      <p:cBhvr>
                                        <p:cTn id="27" dur="500"/>
                                        <p:tgtEl>
                                          <p:spTgt spid="13926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9266">
                                            <p:txEl>
                                              <p:pRg st="5" end="5"/>
                                            </p:txEl>
                                          </p:spTgt>
                                        </p:tgtEl>
                                        <p:attrNameLst>
                                          <p:attrName>style.visibility</p:attrName>
                                        </p:attrNameLst>
                                      </p:cBhvr>
                                      <p:to>
                                        <p:strVal val="visible"/>
                                      </p:to>
                                    </p:set>
                                    <p:animEffect transition="in" filter="blinds(horizontal)">
                                      <p:cBhvr>
                                        <p:cTn id="32" dur="500"/>
                                        <p:tgtEl>
                                          <p:spTgt spid="13926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9266">
                                            <p:txEl>
                                              <p:pRg st="6" end="6"/>
                                            </p:txEl>
                                          </p:spTgt>
                                        </p:tgtEl>
                                        <p:attrNameLst>
                                          <p:attrName>style.visibility</p:attrName>
                                        </p:attrNameLst>
                                      </p:cBhvr>
                                      <p:to>
                                        <p:strVal val="visible"/>
                                      </p:to>
                                    </p:set>
                                    <p:animEffect transition="in" filter="blinds(horizontal)">
                                      <p:cBhvr>
                                        <p:cTn id="37" dur="500"/>
                                        <p:tgtEl>
                                          <p:spTgt spid="13926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9266">
                                            <p:txEl>
                                              <p:pRg st="7" end="7"/>
                                            </p:txEl>
                                          </p:spTgt>
                                        </p:tgtEl>
                                        <p:attrNameLst>
                                          <p:attrName>style.visibility</p:attrName>
                                        </p:attrNameLst>
                                      </p:cBhvr>
                                      <p:to>
                                        <p:strVal val="visible"/>
                                      </p:to>
                                    </p:set>
                                    <p:animEffect transition="in" filter="blinds(horizontal)">
                                      <p:cBhvr>
                                        <p:cTn id="42" dur="500"/>
                                        <p:tgtEl>
                                          <p:spTgt spid="13926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矩形 1">
            <a:extLst>
              <a:ext uri="{FF2B5EF4-FFF2-40B4-BE49-F238E27FC236}">
                <a16:creationId xmlns:a16="http://schemas.microsoft.com/office/drawing/2014/main" id="{6B7066D5-616C-E543-8E40-1B9B888FDE52}"/>
              </a:ext>
            </a:extLst>
          </p:cNvPr>
          <p:cNvSpPr>
            <a:spLocks noChangeArrowheads="1"/>
          </p:cNvSpPr>
          <p:nvPr/>
        </p:nvSpPr>
        <p:spPr bwMode="auto">
          <a:xfrm>
            <a:off x="611188" y="692150"/>
            <a:ext cx="8281987"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00"/>
                </a:solidFill>
                <a:latin typeface="华文楷体" panose="02010600040101010101" pitchFamily="2" charset="-122"/>
                <a:ea typeface="华文楷体" panose="02010600040101010101" pitchFamily="2" charset="-122"/>
              </a:rPr>
              <a:t>2</a:t>
            </a:r>
            <a:r>
              <a:rPr lang="zh-CN" altLang="en-US" sz="3200" b="1">
                <a:solidFill>
                  <a:srgbClr val="FF0000"/>
                </a:solidFill>
                <a:latin typeface="华文楷体" panose="02010600040101010101" pitchFamily="2" charset="-122"/>
                <a:ea typeface="华文楷体" panose="02010600040101010101" pitchFamily="2" charset="-122"/>
              </a:rPr>
              <a:t>、远程过程调用和远程方法调用</a:t>
            </a:r>
            <a:br>
              <a:rPr lang="zh-CN" altLang="en-US" sz="2800" b="1">
                <a:solidFill>
                  <a:srgbClr val="0000FF"/>
                </a:solidFill>
              </a:rPr>
            </a:br>
            <a:r>
              <a:rPr lang="zh-CN" altLang="en-US" sz="2800" b="1">
                <a:solidFill>
                  <a:srgbClr val="0000FF"/>
                </a:solidFill>
              </a:rPr>
              <a:t>　　</a:t>
            </a:r>
            <a:r>
              <a:rPr lang="zh-CN" altLang="en-US" sz="3200" b="1">
                <a:solidFill>
                  <a:srgbClr val="000000"/>
                </a:solidFill>
                <a:latin typeface="华文楷体" panose="02010600040101010101" pitchFamily="2" charset="-122"/>
                <a:ea typeface="华文楷体" panose="02010600040101010101" pitchFamily="2" charset="-122"/>
              </a:rPr>
              <a:t>远程过程</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函数</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调用</a:t>
            </a:r>
            <a:r>
              <a:rPr lang="en-US" altLang="zh-CN" sz="3200" b="1">
                <a:solidFill>
                  <a:srgbClr val="000000"/>
                </a:solidFill>
                <a:latin typeface="华文楷体" panose="02010600040101010101" pitchFamily="2" charset="-122"/>
                <a:ea typeface="华文楷体" panose="02010600040101010101" pitchFamily="2" charset="-122"/>
              </a:rPr>
              <a:t>RPC(Remote Procedure Call)</a:t>
            </a:r>
            <a:r>
              <a:rPr lang="zh-CN" altLang="en-US" sz="3200" b="1">
                <a:solidFill>
                  <a:srgbClr val="000000"/>
                </a:solidFill>
                <a:latin typeface="华文楷体" panose="02010600040101010101" pitchFamily="2" charset="-122"/>
                <a:ea typeface="华文楷体" panose="02010600040101010101" pitchFamily="2" charset="-122"/>
              </a:rPr>
              <a:t>，是一个通信协议，用于通过网络连接的系统。</a:t>
            </a:r>
            <a:endParaRPr lang="en-US" altLang="zh-CN" sz="3200" b="1">
              <a:solidFill>
                <a:srgbClr val="000000"/>
              </a:solidFill>
              <a:latin typeface="华文楷体" panose="02010600040101010101" pitchFamily="2" charset="-122"/>
              <a:ea typeface="华文楷体" panose="02010600040101010101" pitchFamily="2" charset="-122"/>
            </a:endParaRPr>
          </a:p>
          <a:p>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该协议允许运行于一台主机</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本地</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系统上的进程调用另一台主机</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远程</a:t>
            </a:r>
            <a:r>
              <a:rPr lang="en-US"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系统上的进程，而对程序员表现为常规的过程调用，无需额外地为此编程。</a:t>
            </a:r>
            <a:endParaRPr lang="en-US" altLang="zh-CN" sz="3200" b="1">
              <a:solidFill>
                <a:srgbClr val="000000"/>
              </a:solidFill>
              <a:latin typeface="华文楷体" panose="02010600040101010101" pitchFamily="2" charset="-122"/>
              <a:ea typeface="华文楷体" panose="02010600040101010101" pitchFamily="2" charset="-122"/>
            </a:endParaRPr>
          </a:p>
          <a:p>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如果涉及的软件采用</a:t>
            </a:r>
            <a:r>
              <a:rPr lang="zh-CN" altLang="en-US" sz="3200" b="1">
                <a:solidFill>
                  <a:srgbClr val="FF00FF"/>
                </a:solidFill>
                <a:latin typeface="华文楷体" panose="02010600040101010101" pitchFamily="2" charset="-122"/>
                <a:ea typeface="华文楷体" panose="02010600040101010101" pitchFamily="2" charset="-122"/>
              </a:rPr>
              <a:t>面向对象编程</a:t>
            </a:r>
            <a:r>
              <a:rPr lang="zh-CN" altLang="en-US" sz="3200" b="1">
                <a:solidFill>
                  <a:srgbClr val="000000"/>
                </a:solidFill>
                <a:latin typeface="华文楷体" panose="02010600040101010101" pitchFamily="2" charset="-122"/>
                <a:ea typeface="华文楷体" panose="02010600040101010101" pitchFamily="2" charset="-122"/>
              </a:rPr>
              <a:t>，那么远程过程调用亦可称做</a:t>
            </a:r>
            <a:r>
              <a:rPr lang="zh-CN" altLang="en-US" sz="3200" b="1">
                <a:solidFill>
                  <a:srgbClr val="0000FF"/>
                </a:solidFill>
                <a:latin typeface="华文楷体" panose="02010600040101010101" pitchFamily="2" charset="-122"/>
                <a:ea typeface="华文楷体" panose="02010600040101010101" pitchFamily="2" charset="-122"/>
              </a:rPr>
              <a:t>远程方法调用</a:t>
            </a:r>
            <a:r>
              <a:rPr lang="zh-CN" altLang="en-US" sz="3200" b="1">
                <a:solidFill>
                  <a:srgbClr val="000000"/>
                </a:solidFill>
                <a:latin typeface="华文楷体" panose="02010600040101010101" pitchFamily="2" charset="-122"/>
                <a:ea typeface="华文楷体" panose="02010600040101010101" pitchFamily="2" charset="-122"/>
              </a:rPr>
              <a:t>。</a:t>
            </a:r>
          </a:p>
        </p:txBody>
      </p:sp>
      <p:sp>
        <p:nvSpPr>
          <p:cNvPr id="140291" name="Rectangle 5">
            <a:extLst>
              <a:ext uri="{FF2B5EF4-FFF2-40B4-BE49-F238E27FC236}">
                <a16:creationId xmlns:a16="http://schemas.microsoft.com/office/drawing/2014/main" id="{E08E37CA-6E74-CB46-9452-23BE14768EB1}"/>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en-US" altLang="zh-CN" sz="2800" b="1">
                <a:solidFill>
                  <a:srgbClr val="0000FF"/>
                </a:solidFill>
                <a:latin typeface="宋体" panose="02010600030101010101" pitchFamily="2" charset="-122"/>
              </a:rPr>
              <a:t>—</a:t>
            </a:r>
            <a:r>
              <a:rPr lang="zh-CN" altLang="en-US" sz="2800" b="1">
                <a:solidFill>
                  <a:srgbClr val="FF0000"/>
                </a:solidFill>
                <a:latin typeface="宋体" panose="02010600030101010101" pitchFamily="2" charset="-122"/>
              </a:rPr>
              <a:t>进程通信的类型</a:t>
            </a:r>
          </a:p>
        </p:txBody>
      </p:sp>
    </p:spTree>
    <p:extLst>
      <p:ext uri="{BB962C8B-B14F-4D97-AF65-F5344CB8AC3E}">
        <p14:creationId xmlns:p14="http://schemas.microsoft.com/office/powerpoint/2010/main" val="12389397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blinds(horizontal)">
                                      <p:cBhvr>
                                        <p:cTn id="7" dur="500"/>
                                        <p:tgtEl>
                                          <p:spTgt spid="140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a:extLst>
              <a:ext uri="{FF2B5EF4-FFF2-40B4-BE49-F238E27FC236}">
                <a16:creationId xmlns:a16="http://schemas.microsoft.com/office/drawing/2014/main" id="{930FD8B8-6E1C-424D-9A28-65115C2FC920}"/>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442373" name="Text Box 5">
            <a:extLst>
              <a:ext uri="{FF2B5EF4-FFF2-40B4-BE49-F238E27FC236}">
                <a16:creationId xmlns:a16="http://schemas.microsoft.com/office/drawing/2014/main" id="{C54856A3-80C8-9C4D-AB1A-21CA8F1D2D2A}"/>
              </a:ext>
            </a:extLst>
          </p:cNvPr>
          <p:cNvSpPr txBox="1">
            <a:spLocks noChangeArrowheads="1"/>
          </p:cNvSpPr>
          <p:nvPr/>
        </p:nvSpPr>
        <p:spPr bwMode="auto">
          <a:xfrm>
            <a:off x="457200" y="609600"/>
            <a:ext cx="8305800"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一、 原理</a:t>
            </a:r>
          </a:p>
          <a:p>
            <a:pPr>
              <a:lnSpc>
                <a:spcPct val="120000"/>
              </a:lnSpc>
            </a:pPr>
            <a:r>
              <a:rPr lang="zh-CN" altLang="en-US" sz="3200" b="1">
                <a:solidFill>
                  <a:srgbClr val="000000"/>
                </a:solidFill>
                <a:latin typeface="华文楷体" panose="02010600040101010101" pitchFamily="2" charset="-122"/>
                <a:ea typeface="华文楷体" panose="02010600040101010101" pitchFamily="2" charset="-122"/>
              </a:rPr>
              <a:t>       发送进程利用 </a:t>
            </a:r>
            <a:r>
              <a:rPr lang="en-US" altLang="zh-CN" sz="3200" b="1">
                <a:solidFill>
                  <a:srgbClr val="FF00FF"/>
                </a:solidFill>
                <a:latin typeface="华文楷体" panose="02010600040101010101" pitchFamily="2" charset="-122"/>
                <a:ea typeface="华文楷体" panose="02010600040101010101" pitchFamily="2" charset="-122"/>
              </a:rPr>
              <a:t>Send</a:t>
            </a:r>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原语，将消息直接发送给接收进程</a:t>
            </a:r>
          </a:p>
          <a:p>
            <a:pPr>
              <a:lnSpc>
                <a:spcPct val="120000"/>
              </a:lnSpc>
            </a:pPr>
            <a:r>
              <a:rPr lang="zh-CN" altLang="en-US" sz="3200" b="1">
                <a:solidFill>
                  <a:srgbClr val="000000"/>
                </a:solidFill>
                <a:latin typeface="华文楷体" panose="02010600040101010101" pitchFamily="2" charset="-122"/>
                <a:ea typeface="华文楷体" panose="02010600040101010101" pitchFamily="2" charset="-122"/>
              </a:rPr>
              <a:t>       接收进程则利用 </a:t>
            </a:r>
            <a:r>
              <a:rPr lang="en-US" altLang="zh-CN" sz="3200" b="1">
                <a:solidFill>
                  <a:srgbClr val="FF00FF"/>
                </a:solidFill>
                <a:latin typeface="华文楷体" panose="02010600040101010101" pitchFamily="2" charset="-122"/>
                <a:ea typeface="华文楷体" panose="02010600040101010101" pitchFamily="2" charset="-122"/>
              </a:rPr>
              <a:t>Receive </a:t>
            </a:r>
            <a:r>
              <a:rPr lang="zh-CN" altLang="en-US" sz="3200" b="1">
                <a:solidFill>
                  <a:srgbClr val="000000"/>
                </a:solidFill>
                <a:latin typeface="华文楷体" panose="02010600040101010101" pitchFamily="2" charset="-122"/>
                <a:ea typeface="华文楷体" panose="02010600040101010101" pitchFamily="2" charset="-122"/>
              </a:rPr>
              <a:t>原语接收信息</a:t>
            </a:r>
            <a:endParaRPr lang="zh-CN" altLang="en-US" sz="3200" b="1">
              <a:solidFill>
                <a:schemeClr val="tx1"/>
              </a:solidFill>
              <a:latin typeface="华文楷体" panose="02010600040101010101" pitchFamily="2" charset="-122"/>
              <a:ea typeface="华文楷体" panose="02010600040101010101" pitchFamily="2" charset="-122"/>
            </a:endParaRPr>
          </a:p>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二、 通信方式</a:t>
            </a:r>
          </a:p>
          <a:p>
            <a:pPr>
              <a:lnSpc>
                <a:spcPct val="120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属于直接通信方式。最早由美国</a:t>
            </a:r>
            <a:r>
              <a:rPr lang="en-US" altLang="zh-CN" sz="3200" b="1">
                <a:solidFill>
                  <a:srgbClr val="000000"/>
                </a:solidFill>
                <a:latin typeface="华文楷体" panose="02010600040101010101" pitchFamily="2" charset="-122"/>
                <a:ea typeface="华文楷体" panose="02010600040101010101" pitchFamily="2" charset="-122"/>
              </a:rPr>
              <a:t>Hansan</a:t>
            </a:r>
            <a:r>
              <a:rPr lang="zh-CN" altLang="en-US" sz="3200" b="1">
                <a:solidFill>
                  <a:srgbClr val="000000"/>
                </a:solidFill>
                <a:latin typeface="华文楷体" panose="02010600040101010101" pitchFamily="2" charset="-122"/>
                <a:ea typeface="华文楷体" panose="02010600040101010101" pitchFamily="2" charset="-122"/>
              </a:rPr>
              <a:t>提出，并在</a:t>
            </a:r>
            <a:r>
              <a:rPr lang="en-US" altLang="zh-CN" sz="3200" b="1">
                <a:solidFill>
                  <a:srgbClr val="000000"/>
                </a:solidFill>
                <a:latin typeface="华文楷体" panose="02010600040101010101" pitchFamily="2" charset="-122"/>
                <a:ea typeface="华文楷体" panose="02010600040101010101" pitchFamily="2" charset="-122"/>
              </a:rPr>
              <a:t>RC4000</a:t>
            </a:r>
            <a:r>
              <a:rPr lang="zh-CN" altLang="en-US" sz="3200" b="1">
                <a:solidFill>
                  <a:srgbClr val="000000"/>
                </a:solidFill>
                <a:latin typeface="华文楷体" panose="02010600040101010101" pitchFamily="2" charset="-122"/>
                <a:ea typeface="华文楷体" panose="02010600040101010101" pitchFamily="2" charset="-122"/>
              </a:rPr>
              <a:t>系列上实现</a:t>
            </a:r>
          </a:p>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三、用途</a:t>
            </a:r>
            <a:endParaRPr lang="en-US" altLang="zh-CN" sz="3200" b="1">
              <a:solidFill>
                <a:srgbClr val="0000FF"/>
              </a:solidFill>
              <a:latin typeface="华文楷体" panose="02010600040101010101" pitchFamily="2" charset="-122"/>
              <a:ea typeface="华文楷体" panose="02010600040101010101" pitchFamily="2" charset="-122"/>
            </a:endParaRPr>
          </a:p>
          <a:p>
            <a:pPr>
              <a:lnSpc>
                <a:spcPct val="120000"/>
              </a:lnSpc>
            </a:pPr>
            <a:r>
              <a:rPr lang="zh-CN" altLang="en-US" sz="3200" b="1">
                <a:solidFill>
                  <a:srgbClr val="000000"/>
                </a:solidFill>
                <a:latin typeface="华文楷体" panose="02010600040101010101" pitchFamily="2" charset="-122"/>
                <a:ea typeface="华文楷体" panose="02010600040101010101" pitchFamily="2" charset="-122"/>
              </a:rPr>
              <a:t>      广泛用于本地进程之间的通信</a:t>
            </a:r>
            <a:endParaRPr lang="en-US" altLang="zh-CN" sz="3200" b="1">
              <a:solidFill>
                <a:srgbClr val="0000FF"/>
              </a:solidFill>
              <a:latin typeface="华文楷体" panose="02010600040101010101" pitchFamily="2" charset="-122"/>
              <a:ea typeface="华文楷体" panose="02010600040101010101" pitchFamily="2" charset="-122"/>
            </a:endParaRPr>
          </a:p>
          <a:p>
            <a:pPr marL="0" lvl="1">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四、实现方法</a:t>
            </a:r>
            <a:r>
              <a:rPr lang="zh-CN" altLang="en-US" sz="3200" b="1">
                <a:solidFill>
                  <a:schemeClr val="tx1"/>
                </a:solidFill>
                <a:latin typeface="华文楷体" panose="02010600040101010101" pitchFamily="2" charset="-122"/>
                <a:ea typeface="华文楷体" panose="02010600040101010101" pitchFamily="2" charset="-122"/>
              </a:rPr>
              <a:t>  </a:t>
            </a:r>
          </a:p>
        </p:txBody>
      </p:sp>
    </p:spTree>
    <p:extLst>
      <p:ext uri="{BB962C8B-B14F-4D97-AF65-F5344CB8AC3E}">
        <p14:creationId xmlns:p14="http://schemas.microsoft.com/office/powerpoint/2010/main" val="835987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2373">
                                            <p:txEl>
                                              <p:pRg st="0" end="0"/>
                                            </p:txEl>
                                          </p:spTgt>
                                        </p:tgtEl>
                                        <p:attrNameLst>
                                          <p:attrName>style.visibility</p:attrName>
                                        </p:attrNameLst>
                                      </p:cBhvr>
                                      <p:to>
                                        <p:strVal val="visible"/>
                                      </p:to>
                                    </p:set>
                                    <p:animEffect transition="in" filter="wipe(left)">
                                      <p:cBhvr>
                                        <p:cTn id="7" dur="500"/>
                                        <p:tgtEl>
                                          <p:spTgt spid="4423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2373">
                                            <p:txEl>
                                              <p:pRg st="1" end="1"/>
                                            </p:txEl>
                                          </p:spTgt>
                                        </p:tgtEl>
                                        <p:attrNameLst>
                                          <p:attrName>style.visibility</p:attrName>
                                        </p:attrNameLst>
                                      </p:cBhvr>
                                      <p:to>
                                        <p:strVal val="visible"/>
                                      </p:to>
                                    </p:set>
                                    <p:animEffect transition="in" filter="wipe(left)">
                                      <p:cBhvr>
                                        <p:cTn id="12" dur="500"/>
                                        <p:tgtEl>
                                          <p:spTgt spid="4423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2373">
                                            <p:txEl>
                                              <p:pRg st="2" end="2"/>
                                            </p:txEl>
                                          </p:spTgt>
                                        </p:tgtEl>
                                        <p:attrNameLst>
                                          <p:attrName>style.visibility</p:attrName>
                                        </p:attrNameLst>
                                      </p:cBhvr>
                                      <p:to>
                                        <p:strVal val="visible"/>
                                      </p:to>
                                    </p:set>
                                    <p:animEffect transition="in" filter="wipe(left)">
                                      <p:cBhvr>
                                        <p:cTn id="17" dur="500"/>
                                        <p:tgtEl>
                                          <p:spTgt spid="4423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2373">
                                            <p:txEl>
                                              <p:pRg st="3" end="3"/>
                                            </p:txEl>
                                          </p:spTgt>
                                        </p:tgtEl>
                                        <p:attrNameLst>
                                          <p:attrName>style.visibility</p:attrName>
                                        </p:attrNameLst>
                                      </p:cBhvr>
                                      <p:to>
                                        <p:strVal val="visible"/>
                                      </p:to>
                                    </p:set>
                                    <p:animEffect transition="in" filter="wipe(left)">
                                      <p:cBhvr>
                                        <p:cTn id="22" dur="500"/>
                                        <p:tgtEl>
                                          <p:spTgt spid="4423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2373">
                                            <p:txEl>
                                              <p:pRg st="4" end="4"/>
                                            </p:txEl>
                                          </p:spTgt>
                                        </p:tgtEl>
                                        <p:attrNameLst>
                                          <p:attrName>style.visibility</p:attrName>
                                        </p:attrNameLst>
                                      </p:cBhvr>
                                      <p:to>
                                        <p:strVal val="visible"/>
                                      </p:to>
                                    </p:set>
                                    <p:animEffect transition="in" filter="wipe(left)">
                                      <p:cBhvr>
                                        <p:cTn id="27" dur="500"/>
                                        <p:tgtEl>
                                          <p:spTgt spid="44237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2373">
                                            <p:txEl>
                                              <p:pRg st="5" end="5"/>
                                            </p:txEl>
                                          </p:spTgt>
                                        </p:tgtEl>
                                        <p:attrNameLst>
                                          <p:attrName>style.visibility</p:attrName>
                                        </p:attrNameLst>
                                      </p:cBhvr>
                                      <p:to>
                                        <p:strVal val="visible"/>
                                      </p:to>
                                    </p:set>
                                    <p:animEffect transition="in" filter="wipe(left)">
                                      <p:cBhvr>
                                        <p:cTn id="32" dur="500"/>
                                        <p:tgtEl>
                                          <p:spTgt spid="44237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2373">
                                            <p:txEl>
                                              <p:pRg st="6" end="6"/>
                                            </p:txEl>
                                          </p:spTgt>
                                        </p:tgtEl>
                                        <p:attrNameLst>
                                          <p:attrName>style.visibility</p:attrName>
                                        </p:attrNameLst>
                                      </p:cBhvr>
                                      <p:to>
                                        <p:strVal val="visible"/>
                                      </p:to>
                                    </p:set>
                                    <p:animEffect transition="in" filter="wipe(left)">
                                      <p:cBhvr>
                                        <p:cTn id="37" dur="500"/>
                                        <p:tgtEl>
                                          <p:spTgt spid="442373">
                                            <p:txEl>
                                              <p:pRg st="6" end="6"/>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42373">
                                            <p:txEl>
                                              <p:pRg st="7" end="7"/>
                                            </p:txEl>
                                          </p:spTgt>
                                        </p:tgtEl>
                                        <p:attrNameLst>
                                          <p:attrName>style.visibility</p:attrName>
                                        </p:attrNameLst>
                                      </p:cBhvr>
                                      <p:to>
                                        <p:strVal val="visible"/>
                                      </p:to>
                                    </p:set>
                                    <p:animEffect transition="in" filter="wipe(left)">
                                      <p:cBhvr>
                                        <p:cTn id="40" dur="500"/>
                                        <p:tgtEl>
                                          <p:spTgt spid="44237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3"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6" name="Rectangle 4">
            <a:extLst>
              <a:ext uri="{FF2B5EF4-FFF2-40B4-BE49-F238E27FC236}">
                <a16:creationId xmlns:a16="http://schemas.microsoft.com/office/drawing/2014/main" id="{88DB5D31-5766-AA41-91C7-9CD426B3E96F}"/>
              </a:ext>
            </a:extLst>
          </p:cNvPr>
          <p:cNvSpPr>
            <a:spLocks noChangeArrowheads="1"/>
          </p:cNvSpPr>
          <p:nvPr/>
        </p:nvSpPr>
        <p:spPr bwMode="auto">
          <a:xfrm>
            <a:off x="533400" y="500063"/>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FF"/>
                </a:solidFill>
                <a:latin typeface="华文楷体" panose="02010600040101010101" pitchFamily="2" charset="-122"/>
                <a:ea typeface="华文楷体" panose="02010600040101010101" pitchFamily="2" charset="-122"/>
              </a:rPr>
              <a:t>1</a:t>
            </a:r>
            <a:r>
              <a:rPr lang="zh-CN" altLang="en-US" sz="3200" b="1">
                <a:solidFill>
                  <a:srgbClr val="FF00FF"/>
                </a:solidFill>
                <a:latin typeface="华文楷体" panose="02010600040101010101" pitchFamily="2" charset="-122"/>
                <a:ea typeface="华文楷体" panose="02010600040101010101" pitchFamily="2" charset="-122"/>
              </a:rPr>
              <a:t>、消息缓冲队列中的数据结构</a:t>
            </a:r>
            <a:endParaRPr lang="zh-CN" altLang="en-US" sz="3200" b="1">
              <a:solidFill>
                <a:srgbClr val="FF00FF"/>
              </a:solidFill>
              <a:latin typeface="华文楷体" panose="02010600040101010101" pitchFamily="2" charset="-122"/>
              <a:ea typeface="华文楷体" panose="02010600040101010101" pitchFamily="2" charset="-122"/>
              <a:sym typeface="Wingdings" pitchFamily="2" charset="2"/>
            </a:endParaRPr>
          </a:p>
        </p:txBody>
      </p:sp>
      <p:sp>
        <p:nvSpPr>
          <p:cNvPr id="443397" name="Rectangle 5">
            <a:extLst>
              <a:ext uri="{FF2B5EF4-FFF2-40B4-BE49-F238E27FC236}">
                <a16:creationId xmlns:a16="http://schemas.microsoft.com/office/drawing/2014/main" id="{B5C4E875-B74B-5145-9B9A-8238484675AE}"/>
              </a:ext>
            </a:extLst>
          </p:cNvPr>
          <p:cNvSpPr>
            <a:spLocks noChangeArrowheads="1"/>
          </p:cNvSpPr>
          <p:nvPr/>
        </p:nvSpPr>
        <p:spPr bwMode="auto">
          <a:xfrm>
            <a:off x="533400" y="928688"/>
            <a:ext cx="8534400" cy="2786062"/>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pPr>
            <a:r>
              <a:rPr lang="en-US" altLang="zh-CN" sz="2800" b="1">
                <a:solidFill>
                  <a:srgbClr val="0000FF"/>
                </a:solidFill>
                <a:latin typeface="华文楷体" panose="02010600040101010101" pitchFamily="2" charset="-122"/>
                <a:ea typeface="华文楷体" panose="02010600040101010101" pitchFamily="2" charset="-122"/>
              </a:rPr>
              <a:t>(1)</a:t>
            </a:r>
            <a:r>
              <a:rPr lang="zh-CN" altLang="en-US" sz="2800" b="1">
                <a:solidFill>
                  <a:srgbClr val="0000FF"/>
                </a:solidFill>
                <a:latin typeface="华文楷体" panose="02010600040101010101" pitchFamily="2" charset="-122"/>
                <a:ea typeface="华文楷体" panose="02010600040101010101" pitchFamily="2" charset="-122"/>
              </a:rPr>
              <a:t>消息缓冲区：</a:t>
            </a: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Typedef struct message_ buffer {</a:t>
            </a: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int  sender;                                 </a:t>
            </a:r>
            <a:r>
              <a:rPr lang="zh-CN" altLang="zh-CN" b="1">
                <a:solidFill>
                  <a:srgbClr val="0000FF"/>
                </a:solidFill>
                <a:latin typeface="华文楷体" panose="02010600040101010101" pitchFamily="2" charset="-122"/>
                <a:ea typeface="华文楷体" panose="02010600040101010101" pitchFamily="2" charset="-122"/>
              </a:rPr>
              <a:t>消息发送者进程标识</a:t>
            </a:r>
            <a:endParaRPr lang="en-US" altLang="zh-CN" b="1">
              <a:solidFill>
                <a:srgbClr val="0000FF"/>
              </a:solidFill>
              <a:latin typeface="华文楷体" panose="02010600040101010101" pitchFamily="2" charset="-122"/>
              <a:ea typeface="华文楷体" panose="02010600040101010101" pitchFamily="2" charset="-122"/>
            </a:endParaRPr>
          </a:p>
          <a:p>
            <a:pPr>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int</a:t>
            </a: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size;                                     </a:t>
            </a:r>
            <a:r>
              <a:rPr lang="zh-CN" altLang="en-US" b="1">
                <a:solidFill>
                  <a:srgbClr val="0000FF"/>
                </a:solidFill>
                <a:latin typeface="华文楷体" panose="02010600040101010101" pitchFamily="2" charset="-122"/>
                <a:ea typeface="华文楷体" panose="02010600040101010101" pitchFamily="2" charset="-122"/>
              </a:rPr>
              <a:t>消息长度</a:t>
            </a:r>
            <a:endParaRPr lang="en-US" altLang="zh-CN" b="1">
              <a:solidFill>
                <a:srgbClr val="0000FF"/>
              </a:solidFill>
              <a:latin typeface="华文楷体" panose="02010600040101010101" pitchFamily="2" charset="-122"/>
              <a:ea typeface="华文楷体" panose="02010600040101010101" pitchFamily="2" charset="-122"/>
            </a:endParaRP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a:t>
            </a: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char  *text;                                 </a:t>
            </a:r>
            <a:r>
              <a:rPr lang="zh-CN" altLang="en-US" b="1">
                <a:solidFill>
                  <a:srgbClr val="0000FF"/>
                </a:solidFill>
                <a:latin typeface="华文楷体" panose="02010600040101010101" pitchFamily="2" charset="-122"/>
                <a:ea typeface="华文楷体" panose="02010600040101010101" pitchFamily="2" charset="-122"/>
              </a:rPr>
              <a:t>消息正文</a:t>
            </a:r>
            <a:endParaRPr lang="en-US" altLang="zh-CN" b="1">
              <a:solidFill>
                <a:srgbClr val="0000FF"/>
              </a:solidFill>
              <a:latin typeface="华文楷体" panose="02010600040101010101" pitchFamily="2" charset="-122"/>
              <a:ea typeface="华文楷体" panose="02010600040101010101" pitchFamily="2" charset="-122"/>
            </a:endParaRPr>
          </a:p>
          <a:p>
            <a:pPr>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struct message_buffer</a:t>
            </a: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*next;   </a:t>
            </a:r>
            <a:r>
              <a:rPr lang="zh-CN" altLang="en-US" b="1">
                <a:solidFill>
                  <a:srgbClr val="0000FF"/>
                </a:solidFill>
                <a:latin typeface="华文楷体" panose="02010600040101010101" pitchFamily="2" charset="-122"/>
                <a:ea typeface="华文楷体" panose="02010600040101010101" pitchFamily="2" charset="-122"/>
              </a:rPr>
              <a:t>指向下一消息缓冲区指针</a:t>
            </a:r>
            <a:endParaRPr lang="en-US" altLang="zh-CN" b="1">
              <a:solidFill>
                <a:srgbClr val="0000FF"/>
              </a:solidFill>
              <a:latin typeface="华文楷体" panose="02010600040101010101" pitchFamily="2" charset="-122"/>
              <a:ea typeface="华文楷体" panose="02010600040101010101" pitchFamily="2" charset="-122"/>
            </a:endParaRP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                   </a:t>
            </a:r>
          </a:p>
        </p:txBody>
      </p:sp>
      <p:sp>
        <p:nvSpPr>
          <p:cNvPr id="142340" name="Rectangle 7">
            <a:extLst>
              <a:ext uri="{FF2B5EF4-FFF2-40B4-BE49-F238E27FC236}">
                <a16:creationId xmlns:a16="http://schemas.microsoft.com/office/drawing/2014/main" id="{AD2AF6DE-050E-6A4D-8285-E2436810101F}"/>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6" name="矩形 5">
            <a:extLst>
              <a:ext uri="{FF2B5EF4-FFF2-40B4-BE49-F238E27FC236}">
                <a16:creationId xmlns:a16="http://schemas.microsoft.com/office/drawing/2014/main" id="{CD1F9889-F3D2-EA47-835F-691978AB7CC7}"/>
              </a:ext>
            </a:extLst>
          </p:cNvPr>
          <p:cNvSpPr>
            <a:spLocks noChangeArrowheads="1"/>
          </p:cNvSpPr>
          <p:nvPr/>
        </p:nvSpPr>
        <p:spPr bwMode="auto">
          <a:xfrm>
            <a:off x="606425" y="3663950"/>
            <a:ext cx="8429625" cy="31940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a:defRPr kumimoji="1" sz="2400">
                <a:solidFill>
                  <a:schemeClr val="hlink"/>
                </a:solidFill>
                <a:latin typeface="Arial Narrow" panose="020B0604020202020204" pitchFamily="34" charset="0"/>
                <a:ea typeface="宋体" panose="02010600030101010101" pitchFamily="2" charset="-122"/>
              </a:defRPr>
            </a:lvl5pPr>
            <a:lvl6pPr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pPr>
            <a:r>
              <a:rPr lang="zh-CN" altLang="en-US" sz="2800" b="1">
                <a:solidFill>
                  <a:srgbClr val="0000FF"/>
                </a:solidFill>
                <a:latin typeface="华文楷体" panose="02010600040101010101" pitchFamily="2" charset="-122"/>
                <a:ea typeface="华文楷体" panose="02010600040101010101" pitchFamily="2" charset="-122"/>
              </a:rPr>
              <a:t>（</a:t>
            </a:r>
            <a:r>
              <a:rPr lang="en-US" altLang="zh-CN" sz="2800" b="1">
                <a:solidFill>
                  <a:srgbClr val="0000FF"/>
                </a:solidFill>
                <a:latin typeface="华文楷体" panose="02010600040101010101" pitchFamily="2" charset="-122"/>
                <a:ea typeface="华文楷体" panose="02010600040101010101" pitchFamily="2" charset="-122"/>
              </a:rPr>
              <a:t>2</a:t>
            </a:r>
            <a:r>
              <a:rPr lang="zh-CN" altLang="en-US" sz="2800" b="1">
                <a:solidFill>
                  <a:srgbClr val="0000FF"/>
                </a:solidFill>
                <a:latin typeface="华文楷体" panose="02010600040101010101" pitchFamily="2" charset="-122"/>
                <a:ea typeface="华文楷体" panose="02010600040101010101" pitchFamily="2" charset="-122"/>
              </a:rPr>
              <a:t>）</a:t>
            </a:r>
            <a:r>
              <a:rPr lang="en-US" altLang="zh-CN" sz="2800" b="1">
                <a:solidFill>
                  <a:srgbClr val="0000FF"/>
                </a:solidFill>
                <a:latin typeface="华文楷体" panose="02010600040101010101" pitchFamily="2" charset="-122"/>
                <a:ea typeface="华文楷体" panose="02010600040101010101" pitchFamily="2" charset="-122"/>
              </a:rPr>
              <a:t>PCB</a:t>
            </a:r>
            <a:r>
              <a:rPr lang="zh-CN" altLang="en-US" sz="2800" b="1">
                <a:solidFill>
                  <a:srgbClr val="0000FF"/>
                </a:solidFill>
                <a:latin typeface="华文楷体" panose="02010600040101010101" pitchFamily="2" charset="-122"/>
                <a:ea typeface="华文楷体" panose="02010600040101010101" pitchFamily="2" charset="-122"/>
              </a:rPr>
              <a:t>中有关通信的数据项：</a:t>
            </a:r>
          </a:p>
          <a:p>
            <a:pPr>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Typedef  processcontrol_block  {</a:t>
            </a:r>
          </a:p>
          <a:p>
            <a:pPr lvl="4">
              <a:lnSpc>
                <a:spcPct val="90000"/>
              </a:lnSpc>
            </a:pPr>
            <a:r>
              <a:rPr lang="en-US" altLang="zh-CN" sz="2800" b="1">
                <a:solidFill>
                  <a:srgbClr val="002060"/>
                </a:solidFill>
                <a:latin typeface="华文楷体" panose="02010600040101010101" pitchFamily="2" charset="-122"/>
                <a:ea typeface="华文楷体" panose="02010600040101010101" pitchFamily="2" charset="-122"/>
              </a:rPr>
              <a:t>……</a:t>
            </a:r>
          </a:p>
          <a:p>
            <a:pPr lvl="4">
              <a:lnSpc>
                <a:spcPct val="90000"/>
              </a:lnSpc>
            </a:pPr>
            <a:r>
              <a:rPr lang="en-US" altLang="zh-CN" sz="2800" b="1">
                <a:solidFill>
                  <a:srgbClr val="002060"/>
                </a:solidFill>
                <a:latin typeface="华文楷体" panose="02010600040101010101" pitchFamily="2" charset="-122"/>
                <a:ea typeface="华文楷体" panose="02010600040101010101" pitchFamily="2" charset="-122"/>
              </a:rPr>
              <a:t> mq;        </a:t>
            </a:r>
            <a:r>
              <a:rPr lang="zh-CN" altLang="zh-CN" b="1">
                <a:solidFill>
                  <a:srgbClr val="0000FF"/>
                </a:solidFill>
                <a:latin typeface="华文楷体" panose="02010600040101010101" pitchFamily="2" charset="-122"/>
                <a:ea typeface="华文楷体" panose="02010600040101010101" pitchFamily="2" charset="-122"/>
              </a:rPr>
              <a:t>消息队列对首指针</a:t>
            </a:r>
            <a:endParaRPr lang="en-US" altLang="zh-CN" b="1">
              <a:solidFill>
                <a:srgbClr val="0000FF"/>
              </a:solidFill>
              <a:latin typeface="华文楷体" panose="02010600040101010101" pitchFamily="2" charset="-122"/>
              <a:ea typeface="华文楷体" panose="02010600040101010101" pitchFamily="2" charset="-122"/>
            </a:endParaRPr>
          </a:p>
          <a:p>
            <a:pPr lvl="4">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mutex;   </a:t>
            </a:r>
            <a:r>
              <a:rPr lang="zh-CN" altLang="en-US" b="1">
                <a:solidFill>
                  <a:srgbClr val="0000FF"/>
                </a:solidFill>
                <a:latin typeface="华文楷体" panose="02010600040101010101" pitchFamily="2" charset="-122"/>
                <a:ea typeface="华文楷体" panose="02010600040101010101" pitchFamily="2" charset="-122"/>
              </a:rPr>
              <a:t>消息队列的互斥信号量</a:t>
            </a:r>
            <a:endParaRPr lang="en-US" altLang="zh-CN" b="1">
              <a:solidFill>
                <a:srgbClr val="0000FF"/>
              </a:solidFill>
              <a:latin typeface="华文楷体" panose="02010600040101010101" pitchFamily="2" charset="-122"/>
              <a:ea typeface="华文楷体" panose="02010600040101010101" pitchFamily="2" charset="-122"/>
            </a:endParaRPr>
          </a:p>
          <a:p>
            <a:pPr lvl="4">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Sm;        </a:t>
            </a:r>
            <a:r>
              <a:rPr lang="zh-CN" altLang="en-US" b="1">
                <a:solidFill>
                  <a:srgbClr val="0000FF"/>
                </a:solidFill>
                <a:latin typeface="华文楷体" panose="02010600040101010101" pitchFamily="2" charset="-122"/>
                <a:ea typeface="华文楷体" panose="02010600040101010101" pitchFamily="2" charset="-122"/>
              </a:rPr>
              <a:t>消息队列的计数信号量</a:t>
            </a:r>
            <a:endParaRPr lang="en-US" altLang="zh-CN" b="1">
              <a:solidFill>
                <a:srgbClr val="0000FF"/>
              </a:solidFill>
              <a:latin typeface="华文楷体" panose="02010600040101010101" pitchFamily="2" charset="-122"/>
              <a:ea typeface="华文楷体" panose="02010600040101010101" pitchFamily="2" charset="-122"/>
            </a:endParaRPr>
          </a:p>
          <a:p>
            <a:pPr lvl="4">
              <a:lnSpc>
                <a:spcPct val="90000"/>
              </a:lnSpc>
            </a:pPr>
            <a:r>
              <a:rPr lang="zh-CN" altLang="en-US" sz="2800" b="1">
                <a:solidFill>
                  <a:srgbClr val="002060"/>
                </a:solidFill>
                <a:latin typeface="华文楷体" panose="02010600040101010101" pitchFamily="2" charset="-122"/>
                <a:ea typeface="华文楷体" panose="02010600040101010101" pitchFamily="2" charset="-122"/>
              </a:rPr>
              <a:t>  </a:t>
            </a:r>
            <a:r>
              <a:rPr lang="en-US" altLang="zh-CN" sz="2800" b="1">
                <a:solidFill>
                  <a:srgbClr val="002060"/>
                </a:solidFill>
                <a:latin typeface="华文楷体" panose="02010600040101010101" pitchFamily="2" charset="-122"/>
                <a:ea typeface="华文楷体" panose="02010600040101010101" pitchFamily="2" charset="-122"/>
              </a:rPr>
              <a:t>……</a:t>
            </a:r>
          </a:p>
          <a:p>
            <a:pPr lvl="4">
              <a:lnSpc>
                <a:spcPct val="90000"/>
              </a:lnSpc>
            </a:pPr>
            <a:r>
              <a:rPr lang="en-US" altLang="zh-CN" sz="2800" b="1">
                <a:solidFill>
                  <a:srgbClr val="002060"/>
                </a:solidFill>
                <a:latin typeface="华文楷体" panose="02010600040101010101" pitchFamily="2" charset="-122"/>
                <a:ea typeface="华文楷体" panose="02010600040101010101" pitchFamily="2" charset="-122"/>
              </a:rPr>
              <a:t>}</a:t>
            </a:r>
          </a:p>
        </p:txBody>
      </p:sp>
      <p:sp>
        <p:nvSpPr>
          <p:cNvPr id="142342" name="灯片编号占位符 3">
            <a:extLst>
              <a:ext uri="{FF2B5EF4-FFF2-40B4-BE49-F238E27FC236}">
                <a16:creationId xmlns:a16="http://schemas.microsoft.com/office/drawing/2014/main" id="{377A8897-64E7-2246-B89A-AF6798B3A755}"/>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2A1B36E-2C9B-964B-9F61-56EC935CAE1A}" type="slidenum">
              <a:rPr lang="zh-CN" altLang="en-US" sz="1800"/>
              <a:pPr/>
              <a:t>139</a:t>
            </a:fld>
            <a:endParaRPr lang="en-US" altLang="zh-CN" sz="1800"/>
          </a:p>
        </p:txBody>
      </p:sp>
    </p:spTree>
    <p:extLst>
      <p:ext uri="{BB962C8B-B14F-4D97-AF65-F5344CB8AC3E}">
        <p14:creationId xmlns:p14="http://schemas.microsoft.com/office/powerpoint/2010/main" val="189575247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3396"/>
                                        </p:tgtEl>
                                        <p:attrNameLst>
                                          <p:attrName>style.visibility</p:attrName>
                                        </p:attrNameLst>
                                      </p:cBhvr>
                                      <p:to>
                                        <p:strVal val="visible"/>
                                      </p:to>
                                    </p:set>
                                    <p:animEffect transition="in" filter="dissolve">
                                      <p:cBhvr>
                                        <p:cTn id="7" dur="500"/>
                                        <p:tgtEl>
                                          <p:spTgt spid="443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3397"/>
                                        </p:tgtEl>
                                        <p:attrNameLst>
                                          <p:attrName>style.visibility</p:attrName>
                                        </p:attrNameLst>
                                      </p:cBhvr>
                                      <p:to>
                                        <p:strVal val="visible"/>
                                      </p:to>
                                    </p:set>
                                    <p:animEffect transition="in" filter="dissolve">
                                      <p:cBhvr>
                                        <p:cTn id="12" dur="500"/>
                                        <p:tgtEl>
                                          <p:spTgt spid="4433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6" grpId="0"/>
      <p:bldP spid="443397" grpId="0" animBg="1" autoUpdateAnimBg="0"/>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837E777B-A8AB-4F4A-B2B8-CEFEB3805864}"/>
              </a:ext>
            </a:extLst>
          </p:cNvPr>
          <p:cNvSpPr>
            <a:spLocks noGrp="1" noChangeArrowheads="1"/>
          </p:cNvSpPr>
          <p:nvPr>
            <p:ph type="title"/>
          </p:nvPr>
        </p:nvSpPr>
        <p:spPr bwMode="auto">
          <a:xfrm>
            <a:off x="762000" y="44450"/>
            <a:ext cx="7772400" cy="304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sp>
        <p:nvSpPr>
          <p:cNvPr id="272387" name="Rectangle 3">
            <a:extLst>
              <a:ext uri="{FF2B5EF4-FFF2-40B4-BE49-F238E27FC236}">
                <a16:creationId xmlns:a16="http://schemas.microsoft.com/office/drawing/2014/main" id="{655DD99C-30D5-2C46-B1F3-7E69F2591EDF}"/>
              </a:ext>
            </a:extLst>
          </p:cNvPr>
          <p:cNvSpPr>
            <a:spLocks noGrp="1" noChangeArrowheads="1"/>
          </p:cNvSpPr>
          <p:nvPr>
            <p:ph type="body" idx="1"/>
          </p:nvPr>
        </p:nvSpPr>
        <p:spPr bwMode="auto">
          <a:xfrm>
            <a:off x="323850" y="2205038"/>
            <a:ext cx="8305800" cy="42926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30000"/>
              </a:lnSpc>
              <a:buClr>
                <a:srgbClr val="FFFFFF"/>
              </a:buClr>
              <a:buSzPct val="200000"/>
              <a:buFontTx/>
              <a:buNone/>
            </a:pPr>
            <a:r>
              <a:rPr lang="en-US" altLang="zh-CN" b="1">
                <a:solidFill>
                  <a:srgbClr val="FF0066"/>
                </a:solidFill>
                <a:latin typeface="楷体_GB2312" pitchFamily="49" charset="-122"/>
                <a:ea typeface="楷体_GB2312" pitchFamily="49" charset="-122"/>
              </a:rPr>
              <a:t>     </a:t>
            </a:r>
            <a:r>
              <a:rPr lang="zh-CN" altLang="en-US" b="1">
                <a:solidFill>
                  <a:srgbClr val="FF0066"/>
                </a:solidFill>
                <a:latin typeface="楷体_GB2312" pitchFamily="49" charset="-122"/>
                <a:ea typeface="楷体_GB2312" pitchFamily="49" charset="-122"/>
              </a:rPr>
              <a:t>就绪状态</a:t>
            </a:r>
            <a:r>
              <a:rPr lang="zh-CN" altLang="en-US" b="1">
                <a:solidFill>
                  <a:srgbClr val="000000"/>
                </a:solidFill>
                <a:latin typeface="楷体_GB2312" pitchFamily="49" charset="-122"/>
                <a:ea typeface="楷体_GB2312" pitchFamily="49" charset="-122"/>
              </a:rPr>
              <a:t>：当进程获得除ＣＰＵ以外所有的资源。</a:t>
            </a:r>
          </a:p>
          <a:p>
            <a:pPr eaLnBrk="1" hangingPunct="1">
              <a:lnSpc>
                <a:spcPct val="130000"/>
              </a:lnSpc>
              <a:buClr>
                <a:srgbClr val="FFFFFF"/>
              </a:buClr>
              <a:buSzPct val="200000"/>
              <a:buFontTx/>
              <a:buNone/>
            </a:pPr>
            <a:r>
              <a:rPr lang="zh-CN" altLang="en-US" b="1">
                <a:solidFill>
                  <a:srgbClr val="000000"/>
                </a:solidFill>
                <a:latin typeface="楷体_GB2312" pitchFamily="49" charset="-122"/>
                <a:ea typeface="楷体_GB2312" pitchFamily="49" charset="-122"/>
              </a:rPr>
              <a:t>     </a:t>
            </a:r>
            <a:r>
              <a:rPr lang="zh-CN" altLang="en-US" b="1">
                <a:solidFill>
                  <a:srgbClr val="FF0066"/>
                </a:solidFill>
                <a:latin typeface="楷体_GB2312" pitchFamily="49" charset="-122"/>
                <a:ea typeface="楷体_GB2312" pitchFamily="49" charset="-122"/>
              </a:rPr>
              <a:t>执行状态</a:t>
            </a:r>
            <a:r>
              <a:rPr lang="zh-CN" altLang="en-US" b="1">
                <a:solidFill>
                  <a:srgbClr val="000000"/>
                </a:solidFill>
                <a:latin typeface="楷体_GB2312" pitchFamily="49" charset="-122"/>
                <a:ea typeface="楷体_GB2312" pitchFamily="49" charset="-122"/>
              </a:rPr>
              <a:t>：指进程已获得处理机，程序正在执行。</a:t>
            </a:r>
          </a:p>
          <a:p>
            <a:pPr eaLnBrk="1" hangingPunct="1">
              <a:lnSpc>
                <a:spcPct val="130000"/>
              </a:lnSpc>
              <a:buClr>
                <a:srgbClr val="FFFFFF"/>
              </a:buClr>
              <a:buSzPct val="200000"/>
              <a:buFontTx/>
              <a:buNone/>
            </a:pPr>
            <a:r>
              <a:rPr lang="zh-CN" altLang="en-US" b="1">
                <a:solidFill>
                  <a:srgbClr val="000000"/>
                </a:solidFill>
                <a:latin typeface="楷体_GB2312" pitchFamily="49" charset="-122"/>
                <a:ea typeface="楷体_GB2312" pitchFamily="49" charset="-122"/>
              </a:rPr>
              <a:t>     </a:t>
            </a:r>
            <a:r>
              <a:rPr lang="zh-CN" altLang="en-US" b="1">
                <a:solidFill>
                  <a:srgbClr val="FF0066"/>
                </a:solidFill>
                <a:latin typeface="楷体_GB2312" pitchFamily="49" charset="-122"/>
                <a:ea typeface="楷体_GB2312" pitchFamily="49" charset="-122"/>
              </a:rPr>
              <a:t>阻塞状态</a:t>
            </a:r>
            <a:r>
              <a:rPr lang="zh-CN" altLang="en-US" b="1">
                <a:solidFill>
                  <a:srgbClr val="000000"/>
                </a:solidFill>
                <a:latin typeface="楷体_GB2312" pitchFamily="49" charset="-122"/>
                <a:ea typeface="楷体_GB2312" pitchFamily="49" charset="-122"/>
              </a:rPr>
              <a:t>：进程因发生某事件而暂停执行时的状态。</a:t>
            </a:r>
          </a:p>
          <a:p>
            <a:pPr>
              <a:lnSpc>
                <a:spcPct val="130000"/>
              </a:lnSpc>
              <a:spcBef>
                <a:spcPct val="0"/>
              </a:spcBef>
              <a:buClr>
                <a:srgbClr val="FFFF66"/>
              </a:buClr>
              <a:buSzPct val="120000"/>
              <a:buFont typeface="Wingdings" pitchFamily="2" charset="2"/>
              <a:buNone/>
            </a:pPr>
            <a:endParaRPr lang="en-US" altLang="zh-CN" b="1">
              <a:solidFill>
                <a:srgbClr val="000000"/>
              </a:solidFill>
              <a:latin typeface="楷体_GB2312" pitchFamily="49" charset="-122"/>
              <a:ea typeface="楷体_GB2312" pitchFamily="49" charset="-122"/>
            </a:endParaRPr>
          </a:p>
        </p:txBody>
      </p:sp>
      <p:sp>
        <p:nvSpPr>
          <p:cNvPr id="19460" name="Text Box 7">
            <a:extLst>
              <a:ext uri="{FF2B5EF4-FFF2-40B4-BE49-F238E27FC236}">
                <a16:creationId xmlns:a16="http://schemas.microsoft.com/office/drawing/2014/main" id="{EDFBAA3C-09C6-734D-825D-0128825B5488}"/>
              </a:ext>
            </a:extLst>
          </p:cNvPr>
          <p:cNvSpPr txBox="1">
            <a:spLocks noChangeArrowheads="1"/>
          </p:cNvSpPr>
          <p:nvPr/>
        </p:nvSpPr>
        <p:spPr bwMode="auto">
          <a:xfrm>
            <a:off x="684213" y="908050"/>
            <a:ext cx="74168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zh-CN" altLang="en-US" sz="3600" b="1">
                <a:solidFill>
                  <a:srgbClr val="FF0000"/>
                </a:solidFill>
                <a:latin typeface="楷体_GB2312" pitchFamily="49" charset="-122"/>
                <a:ea typeface="楷体_GB2312" pitchFamily="49" charset="-122"/>
              </a:rPr>
              <a:t>进程的三种基本状态</a:t>
            </a:r>
          </a:p>
          <a:p>
            <a:r>
              <a:rPr lang="zh-CN" altLang="en-US" sz="3600" b="1">
                <a:solidFill>
                  <a:srgbClr val="FF0000"/>
                </a:solidFill>
                <a:latin typeface="楷体_GB2312" pitchFamily="49" charset="-122"/>
                <a:ea typeface="楷体_GB2312" pitchFamily="49" charset="-122"/>
              </a:rPr>
              <a:t>   </a:t>
            </a:r>
            <a:r>
              <a:rPr lang="en-US" altLang="zh-CN" sz="3600" b="1">
                <a:solidFill>
                  <a:srgbClr val="0000FF"/>
                </a:solidFill>
                <a:latin typeface="楷体_GB2312" pitchFamily="49" charset="-122"/>
                <a:ea typeface="楷体_GB2312" pitchFamily="49" charset="-122"/>
              </a:rPr>
              <a:t>1</a:t>
            </a:r>
            <a:r>
              <a:rPr lang="zh-CN" altLang="en-US" sz="3600" b="1">
                <a:solidFill>
                  <a:srgbClr val="0000FF"/>
                </a:solidFill>
                <a:latin typeface="楷体_GB2312" pitchFamily="49" charset="-122"/>
                <a:ea typeface="楷体_GB2312" pitchFamily="49" charset="-122"/>
              </a:rPr>
              <a:t>、进程的三种基本状态</a:t>
            </a:r>
          </a:p>
          <a:p>
            <a:pPr>
              <a:spcBef>
                <a:spcPct val="50000"/>
              </a:spcBef>
            </a:pPr>
            <a:endParaRPr lang="en-US" altLang="zh-CN" sz="3600">
              <a:solidFill>
                <a:srgbClr val="FF0000"/>
              </a:solidFill>
              <a:latin typeface="楷体_GB2312" pitchFamily="49" charset="-122"/>
              <a:ea typeface="楷体_GB2312" pitchFamily="49" charset="-122"/>
            </a:endParaRPr>
          </a:p>
        </p:txBody>
      </p:sp>
    </p:spTree>
    <p:extLst>
      <p:ext uri="{BB962C8B-B14F-4D97-AF65-F5344CB8AC3E}">
        <p14:creationId xmlns:p14="http://schemas.microsoft.com/office/powerpoint/2010/main" val="37321249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72387">
                                            <p:txEl>
                                              <p:pRg st="0" end="0"/>
                                            </p:txEl>
                                          </p:spTgt>
                                        </p:tgtEl>
                                        <p:attrNameLst>
                                          <p:attrName>style.visibility</p:attrName>
                                        </p:attrNameLst>
                                      </p:cBhvr>
                                      <p:to>
                                        <p:strVal val="visible"/>
                                      </p:to>
                                    </p:set>
                                    <p:animEffect transition="in" filter="barn(outVertical)">
                                      <p:cBhvr>
                                        <p:cTn id="7" dur="500"/>
                                        <p:tgtEl>
                                          <p:spTgt spid="272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72387">
                                            <p:txEl>
                                              <p:pRg st="1" end="1"/>
                                            </p:txEl>
                                          </p:spTgt>
                                        </p:tgtEl>
                                        <p:attrNameLst>
                                          <p:attrName>style.visibility</p:attrName>
                                        </p:attrNameLst>
                                      </p:cBhvr>
                                      <p:to>
                                        <p:strVal val="visible"/>
                                      </p:to>
                                    </p:set>
                                    <p:animEffect transition="in" filter="barn(outVertical)">
                                      <p:cBhvr>
                                        <p:cTn id="12" dur="500"/>
                                        <p:tgtEl>
                                          <p:spTgt spid="272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72387">
                                            <p:txEl>
                                              <p:pRg st="2" end="2"/>
                                            </p:txEl>
                                          </p:spTgt>
                                        </p:tgtEl>
                                        <p:attrNameLst>
                                          <p:attrName>style.visibility</p:attrName>
                                        </p:attrNameLst>
                                      </p:cBhvr>
                                      <p:to>
                                        <p:strVal val="visible"/>
                                      </p:to>
                                    </p:set>
                                    <p:animEffect transition="in" filter="barn(outVertical)">
                                      <p:cBhvr>
                                        <p:cTn id="17" dur="500"/>
                                        <p:tgtEl>
                                          <p:spTgt spid="2723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4">
            <a:extLst>
              <a:ext uri="{FF2B5EF4-FFF2-40B4-BE49-F238E27FC236}">
                <a16:creationId xmlns:a16="http://schemas.microsoft.com/office/drawing/2014/main" id="{37332A45-103B-1342-9430-5CEA859795E6}"/>
              </a:ext>
            </a:extLst>
          </p:cNvPr>
          <p:cNvSpPr>
            <a:spLocks noChangeArrowheads="1"/>
          </p:cNvSpPr>
          <p:nvPr/>
        </p:nvSpPr>
        <p:spPr bwMode="auto">
          <a:xfrm>
            <a:off x="1066800" y="1143000"/>
            <a:ext cx="1600200" cy="4648200"/>
          </a:xfrm>
          <a:prstGeom prst="rect">
            <a:avLst/>
          </a:prstGeom>
          <a:solidFill>
            <a:srgbClr val="FFFFFF"/>
          </a:solidFill>
          <a:ln w="381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363" name="Rectangle 5">
            <a:extLst>
              <a:ext uri="{FF2B5EF4-FFF2-40B4-BE49-F238E27FC236}">
                <a16:creationId xmlns:a16="http://schemas.microsoft.com/office/drawing/2014/main" id="{B268C628-C35C-CF45-82A6-5E032C9FDD8E}"/>
              </a:ext>
            </a:extLst>
          </p:cNvPr>
          <p:cNvSpPr>
            <a:spLocks noChangeArrowheads="1"/>
          </p:cNvSpPr>
          <p:nvPr/>
        </p:nvSpPr>
        <p:spPr bwMode="auto">
          <a:xfrm>
            <a:off x="3429000" y="1066800"/>
            <a:ext cx="1905000" cy="1524000"/>
          </a:xfrm>
          <a:prstGeom prst="rect">
            <a:avLst/>
          </a:prstGeom>
          <a:solidFill>
            <a:srgbClr val="FFFFFF"/>
          </a:solidFill>
          <a:ln w="381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364" name="Rectangle 6">
            <a:extLst>
              <a:ext uri="{FF2B5EF4-FFF2-40B4-BE49-F238E27FC236}">
                <a16:creationId xmlns:a16="http://schemas.microsoft.com/office/drawing/2014/main" id="{6822E7C8-A6A7-E249-BCA5-5963053AA751}"/>
              </a:ext>
            </a:extLst>
          </p:cNvPr>
          <p:cNvSpPr>
            <a:spLocks noChangeArrowheads="1"/>
          </p:cNvSpPr>
          <p:nvPr/>
        </p:nvSpPr>
        <p:spPr bwMode="auto">
          <a:xfrm>
            <a:off x="3505200" y="3581400"/>
            <a:ext cx="1905000" cy="2057400"/>
          </a:xfrm>
          <a:prstGeom prst="rect">
            <a:avLst/>
          </a:prstGeom>
          <a:solidFill>
            <a:srgbClr val="FFFFFF"/>
          </a:solidFill>
          <a:ln w="381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365" name="Rectangle 7">
            <a:extLst>
              <a:ext uri="{FF2B5EF4-FFF2-40B4-BE49-F238E27FC236}">
                <a16:creationId xmlns:a16="http://schemas.microsoft.com/office/drawing/2014/main" id="{B6791C09-D227-7040-9534-609038493EA9}"/>
              </a:ext>
            </a:extLst>
          </p:cNvPr>
          <p:cNvSpPr>
            <a:spLocks noChangeArrowheads="1"/>
          </p:cNvSpPr>
          <p:nvPr/>
        </p:nvSpPr>
        <p:spPr bwMode="auto">
          <a:xfrm>
            <a:off x="6629400" y="1143000"/>
            <a:ext cx="1828800" cy="4800600"/>
          </a:xfrm>
          <a:prstGeom prst="rect">
            <a:avLst/>
          </a:prstGeom>
          <a:solidFill>
            <a:srgbClr val="FFFFFF"/>
          </a:solidFill>
          <a:ln w="381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endParaRPr lang="zh-CN" altLang="zh-CN">
              <a:solidFill>
                <a:srgbClr val="FF3300"/>
              </a:solidFill>
            </a:endParaRPr>
          </a:p>
        </p:txBody>
      </p:sp>
      <p:sp>
        <p:nvSpPr>
          <p:cNvPr id="143366" name="Text Box 8">
            <a:extLst>
              <a:ext uri="{FF2B5EF4-FFF2-40B4-BE49-F238E27FC236}">
                <a16:creationId xmlns:a16="http://schemas.microsoft.com/office/drawing/2014/main" id="{DB8C37DF-F94D-9249-89F8-25D31073A92E}"/>
              </a:ext>
            </a:extLst>
          </p:cNvPr>
          <p:cNvSpPr txBox="1">
            <a:spLocks noChangeArrowheads="1"/>
          </p:cNvSpPr>
          <p:nvPr/>
        </p:nvSpPr>
        <p:spPr bwMode="auto">
          <a:xfrm>
            <a:off x="1143000" y="1447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Send ( B,a)</a:t>
            </a:r>
          </a:p>
        </p:txBody>
      </p:sp>
      <p:sp>
        <p:nvSpPr>
          <p:cNvPr id="143367" name="Line 9">
            <a:extLst>
              <a:ext uri="{FF2B5EF4-FFF2-40B4-BE49-F238E27FC236}">
                <a16:creationId xmlns:a16="http://schemas.microsoft.com/office/drawing/2014/main" id="{25E35E4D-67E3-4F43-8067-347F2CB5B79E}"/>
              </a:ext>
            </a:extLst>
          </p:cNvPr>
          <p:cNvSpPr>
            <a:spLocks noChangeShapeType="1"/>
          </p:cNvSpPr>
          <p:nvPr/>
        </p:nvSpPr>
        <p:spPr bwMode="auto">
          <a:xfrm>
            <a:off x="1066800" y="3429000"/>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68" name="Line 10">
            <a:extLst>
              <a:ext uri="{FF2B5EF4-FFF2-40B4-BE49-F238E27FC236}">
                <a16:creationId xmlns:a16="http://schemas.microsoft.com/office/drawing/2014/main" id="{219C2271-1AB4-334F-8FB0-B2BE227EE764}"/>
              </a:ext>
            </a:extLst>
          </p:cNvPr>
          <p:cNvSpPr>
            <a:spLocks noChangeShapeType="1"/>
          </p:cNvSpPr>
          <p:nvPr/>
        </p:nvSpPr>
        <p:spPr bwMode="auto">
          <a:xfrm>
            <a:off x="1066800" y="3886200"/>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69" name="Line 11">
            <a:extLst>
              <a:ext uri="{FF2B5EF4-FFF2-40B4-BE49-F238E27FC236}">
                <a16:creationId xmlns:a16="http://schemas.microsoft.com/office/drawing/2014/main" id="{23C70BE8-0515-3A45-AAFB-4BD441EBE57A}"/>
              </a:ext>
            </a:extLst>
          </p:cNvPr>
          <p:cNvSpPr>
            <a:spLocks noChangeShapeType="1"/>
          </p:cNvSpPr>
          <p:nvPr/>
        </p:nvSpPr>
        <p:spPr bwMode="auto">
          <a:xfrm>
            <a:off x="1066800" y="4343400"/>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0" name="Line 12">
            <a:extLst>
              <a:ext uri="{FF2B5EF4-FFF2-40B4-BE49-F238E27FC236}">
                <a16:creationId xmlns:a16="http://schemas.microsoft.com/office/drawing/2014/main" id="{5F9B4177-93A8-5F43-9743-BE1F671F8177}"/>
              </a:ext>
            </a:extLst>
          </p:cNvPr>
          <p:cNvSpPr>
            <a:spLocks noChangeShapeType="1"/>
          </p:cNvSpPr>
          <p:nvPr/>
        </p:nvSpPr>
        <p:spPr bwMode="auto">
          <a:xfrm>
            <a:off x="1066800" y="4800600"/>
            <a:ext cx="1600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1" name="Text Box 13">
            <a:extLst>
              <a:ext uri="{FF2B5EF4-FFF2-40B4-BE49-F238E27FC236}">
                <a16:creationId xmlns:a16="http://schemas.microsoft.com/office/drawing/2014/main" id="{8F921E27-05D6-5441-9435-981ABCEE5F34}"/>
              </a:ext>
            </a:extLst>
          </p:cNvPr>
          <p:cNvSpPr txBox="1">
            <a:spLocks noChangeArrowheads="1"/>
          </p:cNvSpPr>
          <p:nvPr/>
        </p:nvSpPr>
        <p:spPr bwMode="auto">
          <a:xfrm>
            <a:off x="1143000" y="3429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Sender : A</a:t>
            </a:r>
          </a:p>
        </p:txBody>
      </p:sp>
      <p:sp>
        <p:nvSpPr>
          <p:cNvPr id="143372" name="Text Box 14">
            <a:extLst>
              <a:ext uri="{FF2B5EF4-FFF2-40B4-BE49-F238E27FC236}">
                <a16:creationId xmlns:a16="http://schemas.microsoft.com/office/drawing/2014/main" id="{FB820578-7E60-494C-B175-FD8002D82BAE}"/>
              </a:ext>
            </a:extLst>
          </p:cNvPr>
          <p:cNvSpPr txBox="1">
            <a:spLocks noChangeArrowheads="1"/>
          </p:cNvSpPr>
          <p:nvPr/>
        </p:nvSpPr>
        <p:spPr bwMode="auto">
          <a:xfrm>
            <a:off x="1143000" y="3886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Size : 5</a:t>
            </a:r>
          </a:p>
        </p:txBody>
      </p:sp>
      <p:sp>
        <p:nvSpPr>
          <p:cNvPr id="143373" name="Text Box 15">
            <a:extLst>
              <a:ext uri="{FF2B5EF4-FFF2-40B4-BE49-F238E27FC236}">
                <a16:creationId xmlns:a16="http://schemas.microsoft.com/office/drawing/2014/main" id="{3E1700BF-695A-B240-82D2-EECB9A163DB3}"/>
              </a:ext>
            </a:extLst>
          </p:cNvPr>
          <p:cNvSpPr txBox="1">
            <a:spLocks noChangeArrowheads="1"/>
          </p:cNvSpPr>
          <p:nvPr/>
        </p:nvSpPr>
        <p:spPr bwMode="auto">
          <a:xfrm>
            <a:off x="1066800" y="4343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Text :Hello</a:t>
            </a:r>
          </a:p>
        </p:txBody>
      </p:sp>
      <p:sp>
        <p:nvSpPr>
          <p:cNvPr id="143374" name="Line 16">
            <a:extLst>
              <a:ext uri="{FF2B5EF4-FFF2-40B4-BE49-F238E27FC236}">
                <a16:creationId xmlns:a16="http://schemas.microsoft.com/office/drawing/2014/main" id="{6027E378-3080-684C-88DC-D8C96E6DA853}"/>
              </a:ext>
            </a:extLst>
          </p:cNvPr>
          <p:cNvSpPr>
            <a:spLocks noChangeShapeType="1"/>
          </p:cNvSpPr>
          <p:nvPr/>
        </p:nvSpPr>
        <p:spPr bwMode="auto">
          <a:xfrm>
            <a:off x="3429000" y="14478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5" name="Line 17">
            <a:extLst>
              <a:ext uri="{FF2B5EF4-FFF2-40B4-BE49-F238E27FC236}">
                <a16:creationId xmlns:a16="http://schemas.microsoft.com/office/drawing/2014/main" id="{50B76CDC-9ECE-CA4E-9A3E-9CA86918321A}"/>
              </a:ext>
            </a:extLst>
          </p:cNvPr>
          <p:cNvSpPr>
            <a:spLocks noChangeShapeType="1"/>
          </p:cNvSpPr>
          <p:nvPr/>
        </p:nvSpPr>
        <p:spPr bwMode="auto">
          <a:xfrm>
            <a:off x="3429000" y="18288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6" name="Line 18">
            <a:extLst>
              <a:ext uri="{FF2B5EF4-FFF2-40B4-BE49-F238E27FC236}">
                <a16:creationId xmlns:a16="http://schemas.microsoft.com/office/drawing/2014/main" id="{B8E4698D-96B5-EC41-82C4-3DD246B8CE84}"/>
              </a:ext>
            </a:extLst>
          </p:cNvPr>
          <p:cNvSpPr>
            <a:spLocks noChangeShapeType="1"/>
          </p:cNvSpPr>
          <p:nvPr/>
        </p:nvSpPr>
        <p:spPr bwMode="auto">
          <a:xfrm>
            <a:off x="3429000" y="22098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77" name="Text Box 19">
            <a:extLst>
              <a:ext uri="{FF2B5EF4-FFF2-40B4-BE49-F238E27FC236}">
                <a16:creationId xmlns:a16="http://schemas.microsoft.com/office/drawing/2014/main" id="{F63D21D2-10FB-8044-A0C0-1AF80A5D13E7}"/>
              </a:ext>
            </a:extLst>
          </p:cNvPr>
          <p:cNvSpPr txBox="1">
            <a:spLocks noChangeArrowheads="1"/>
          </p:cNvSpPr>
          <p:nvPr/>
        </p:nvSpPr>
        <p:spPr bwMode="auto">
          <a:xfrm>
            <a:off x="3810000" y="1371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mq</a:t>
            </a:r>
          </a:p>
        </p:txBody>
      </p:sp>
      <p:sp>
        <p:nvSpPr>
          <p:cNvPr id="143378" name="Text Box 20">
            <a:extLst>
              <a:ext uri="{FF2B5EF4-FFF2-40B4-BE49-F238E27FC236}">
                <a16:creationId xmlns:a16="http://schemas.microsoft.com/office/drawing/2014/main" id="{9182AABF-DE42-F345-8F6B-F55045E5BEDD}"/>
              </a:ext>
            </a:extLst>
          </p:cNvPr>
          <p:cNvSpPr txBox="1">
            <a:spLocks noChangeArrowheads="1"/>
          </p:cNvSpPr>
          <p:nvPr/>
        </p:nvSpPr>
        <p:spPr bwMode="auto">
          <a:xfrm>
            <a:off x="3810000" y="1828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mutex</a:t>
            </a:r>
          </a:p>
        </p:txBody>
      </p:sp>
      <p:sp>
        <p:nvSpPr>
          <p:cNvPr id="143379" name="Text Box 21">
            <a:extLst>
              <a:ext uri="{FF2B5EF4-FFF2-40B4-BE49-F238E27FC236}">
                <a16:creationId xmlns:a16="http://schemas.microsoft.com/office/drawing/2014/main" id="{E9A0DEEB-8CD9-944E-B772-3D33F907D6BD}"/>
              </a:ext>
            </a:extLst>
          </p:cNvPr>
          <p:cNvSpPr txBox="1">
            <a:spLocks noChangeArrowheads="1"/>
          </p:cNvSpPr>
          <p:nvPr/>
        </p:nvSpPr>
        <p:spPr bwMode="auto">
          <a:xfrm>
            <a:off x="3810000" y="22098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sm</a:t>
            </a:r>
          </a:p>
        </p:txBody>
      </p:sp>
      <p:sp>
        <p:nvSpPr>
          <p:cNvPr id="143380" name="Text Box 22">
            <a:extLst>
              <a:ext uri="{FF2B5EF4-FFF2-40B4-BE49-F238E27FC236}">
                <a16:creationId xmlns:a16="http://schemas.microsoft.com/office/drawing/2014/main" id="{96977BC6-C346-8C4C-88CD-29585E141886}"/>
              </a:ext>
            </a:extLst>
          </p:cNvPr>
          <p:cNvSpPr txBox="1">
            <a:spLocks noChangeArrowheads="1"/>
          </p:cNvSpPr>
          <p:nvPr/>
        </p:nvSpPr>
        <p:spPr bwMode="auto">
          <a:xfrm>
            <a:off x="3657600" y="6096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PCB ( B )</a:t>
            </a:r>
          </a:p>
        </p:txBody>
      </p:sp>
      <p:sp>
        <p:nvSpPr>
          <p:cNvPr id="143381" name="Line 23">
            <a:extLst>
              <a:ext uri="{FF2B5EF4-FFF2-40B4-BE49-F238E27FC236}">
                <a16:creationId xmlns:a16="http://schemas.microsoft.com/office/drawing/2014/main" id="{55D9ED09-5E42-D241-A0DE-1E14AC9A02F7}"/>
              </a:ext>
            </a:extLst>
          </p:cNvPr>
          <p:cNvSpPr>
            <a:spLocks noChangeShapeType="1"/>
          </p:cNvSpPr>
          <p:nvPr/>
        </p:nvSpPr>
        <p:spPr bwMode="auto">
          <a:xfrm>
            <a:off x="3505200" y="41148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82" name="Line 24">
            <a:extLst>
              <a:ext uri="{FF2B5EF4-FFF2-40B4-BE49-F238E27FC236}">
                <a16:creationId xmlns:a16="http://schemas.microsoft.com/office/drawing/2014/main" id="{428E2052-EC0A-DB4B-A392-4FBDF25EC383}"/>
              </a:ext>
            </a:extLst>
          </p:cNvPr>
          <p:cNvSpPr>
            <a:spLocks noChangeShapeType="1"/>
          </p:cNvSpPr>
          <p:nvPr/>
        </p:nvSpPr>
        <p:spPr bwMode="auto">
          <a:xfrm>
            <a:off x="3505200" y="46482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83" name="Line 25">
            <a:extLst>
              <a:ext uri="{FF2B5EF4-FFF2-40B4-BE49-F238E27FC236}">
                <a16:creationId xmlns:a16="http://schemas.microsoft.com/office/drawing/2014/main" id="{A78E07DF-34F4-734C-9868-03F81C89B3D5}"/>
              </a:ext>
            </a:extLst>
          </p:cNvPr>
          <p:cNvSpPr>
            <a:spLocks noChangeShapeType="1"/>
          </p:cNvSpPr>
          <p:nvPr/>
        </p:nvSpPr>
        <p:spPr bwMode="auto">
          <a:xfrm>
            <a:off x="3505200" y="5181600"/>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84" name="Text Box 26">
            <a:extLst>
              <a:ext uri="{FF2B5EF4-FFF2-40B4-BE49-F238E27FC236}">
                <a16:creationId xmlns:a16="http://schemas.microsoft.com/office/drawing/2014/main" id="{6E201AF3-557A-1F42-9E20-D7FAF0A1BF05}"/>
              </a:ext>
            </a:extLst>
          </p:cNvPr>
          <p:cNvSpPr txBox="1">
            <a:spLocks noChangeArrowheads="1"/>
          </p:cNvSpPr>
          <p:nvPr/>
        </p:nvSpPr>
        <p:spPr bwMode="auto">
          <a:xfrm>
            <a:off x="3657600" y="35814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Sender : A</a:t>
            </a:r>
          </a:p>
        </p:txBody>
      </p:sp>
      <p:sp>
        <p:nvSpPr>
          <p:cNvPr id="143385" name="Text Box 27">
            <a:extLst>
              <a:ext uri="{FF2B5EF4-FFF2-40B4-BE49-F238E27FC236}">
                <a16:creationId xmlns:a16="http://schemas.microsoft.com/office/drawing/2014/main" id="{78364B95-75F5-484D-8FA1-30072A1E27DC}"/>
              </a:ext>
            </a:extLst>
          </p:cNvPr>
          <p:cNvSpPr txBox="1">
            <a:spLocks noChangeArrowheads="1"/>
          </p:cNvSpPr>
          <p:nvPr/>
        </p:nvSpPr>
        <p:spPr bwMode="auto">
          <a:xfrm>
            <a:off x="3657600" y="4114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Size : 5</a:t>
            </a:r>
          </a:p>
        </p:txBody>
      </p:sp>
      <p:sp>
        <p:nvSpPr>
          <p:cNvPr id="143386" name="Text Box 28">
            <a:extLst>
              <a:ext uri="{FF2B5EF4-FFF2-40B4-BE49-F238E27FC236}">
                <a16:creationId xmlns:a16="http://schemas.microsoft.com/office/drawing/2014/main" id="{137B26E9-B4A5-A145-85A5-849FBCBCB69D}"/>
              </a:ext>
            </a:extLst>
          </p:cNvPr>
          <p:cNvSpPr txBox="1">
            <a:spLocks noChangeArrowheads="1"/>
          </p:cNvSpPr>
          <p:nvPr/>
        </p:nvSpPr>
        <p:spPr bwMode="auto">
          <a:xfrm>
            <a:off x="3581400" y="4724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Text :Hello</a:t>
            </a:r>
          </a:p>
        </p:txBody>
      </p:sp>
      <p:sp>
        <p:nvSpPr>
          <p:cNvPr id="143387" name="Text Box 29">
            <a:extLst>
              <a:ext uri="{FF2B5EF4-FFF2-40B4-BE49-F238E27FC236}">
                <a16:creationId xmlns:a16="http://schemas.microsoft.com/office/drawing/2014/main" id="{D3CB8B34-42E6-6A40-8B32-6EAEEB0F0010}"/>
              </a:ext>
            </a:extLst>
          </p:cNvPr>
          <p:cNvSpPr txBox="1">
            <a:spLocks noChangeArrowheads="1"/>
          </p:cNvSpPr>
          <p:nvPr/>
        </p:nvSpPr>
        <p:spPr bwMode="auto">
          <a:xfrm>
            <a:off x="3810000" y="525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Next :0</a:t>
            </a:r>
          </a:p>
        </p:txBody>
      </p:sp>
      <p:sp>
        <p:nvSpPr>
          <p:cNvPr id="143388" name="Line 30">
            <a:extLst>
              <a:ext uri="{FF2B5EF4-FFF2-40B4-BE49-F238E27FC236}">
                <a16:creationId xmlns:a16="http://schemas.microsoft.com/office/drawing/2014/main" id="{48980ABF-47A4-824E-8958-02FE75271D42}"/>
              </a:ext>
            </a:extLst>
          </p:cNvPr>
          <p:cNvSpPr>
            <a:spLocks noChangeShapeType="1"/>
          </p:cNvSpPr>
          <p:nvPr/>
        </p:nvSpPr>
        <p:spPr bwMode="auto">
          <a:xfrm>
            <a:off x="6629400" y="3810000"/>
            <a:ext cx="182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89" name="Line 31">
            <a:extLst>
              <a:ext uri="{FF2B5EF4-FFF2-40B4-BE49-F238E27FC236}">
                <a16:creationId xmlns:a16="http://schemas.microsoft.com/office/drawing/2014/main" id="{EB24DF40-7455-AF48-93BE-9A8E0E9AC7BA}"/>
              </a:ext>
            </a:extLst>
          </p:cNvPr>
          <p:cNvSpPr>
            <a:spLocks noChangeShapeType="1"/>
          </p:cNvSpPr>
          <p:nvPr/>
        </p:nvSpPr>
        <p:spPr bwMode="auto">
          <a:xfrm>
            <a:off x="6629400" y="4267200"/>
            <a:ext cx="182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90" name="Line 32">
            <a:extLst>
              <a:ext uri="{FF2B5EF4-FFF2-40B4-BE49-F238E27FC236}">
                <a16:creationId xmlns:a16="http://schemas.microsoft.com/office/drawing/2014/main" id="{0ADC2840-B183-7648-8F5C-73B60CB48DBD}"/>
              </a:ext>
            </a:extLst>
          </p:cNvPr>
          <p:cNvSpPr>
            <a:spLocks noChangeShapeType="1"/>
          </p:cNvSpPr>
          <p:nvPr/>
        </p:nvSpPr>
        <p:spPr bwMode="auto">
          <a:xfrm>
            <a:off x="6629400" y="4724400"/>
            <a:ext cx="182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91" name="Line 33">
            <a:extLst>
              <a:ext uri="{FF2B5EF4-FFF2-40B4-BE49-F238E27FC236}">
                <a16:creationId xmlns:a16="http://schemas.microsoft.com/office/drawing/2014/main" id="{590B5821-604F-EE41-8674-ED0C6D7D0B85}"/>
              </a:ext>
            </a:extLst>
          </p:cNvPr>
          <p:cNvSpPr>
            <a:spLocks noChangeShapeType="1"/>
          </p:cNvSpPr>
          <p:nvPr/>
        </p:nvSpPr>
        <p:spPr bwMode="auto">
          <a:xfrm>
            <a:off x="6629400" y="5181600"/>
            <a:ext cx="1828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392" name="Text Box 34">
            <a:extLst>
              <a:ext uri="{FF2B5EF4-FFF2-40B4-BE49-F238E27FC236}">
                <a16:creationId xmlns:a16="http://schemas.microsoft.com/office/drawing/2014/main" id="{41ED5F82-4BF0-6F41-A59F-C80DB37C3605}"/>
              </a:ext>
            </a:extLst>
          </p:cNvPr>
          <p:cNvSpPr txBox="1">
            <a:spLocks noChangeArrowheads="1"/>
          </p:cNvSpPr>
          <p:nvPr/>
        </p:nvSpPr>
        <p:spPr bwMode="auto">
          <a:xfrm>
            <a:off x="6705600" y="3810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Sender : A</a:t>
            </a:r>
          </a:p>
        </p:txBody>
      </p:sp>
      <p:sp>
        <p:nvSpPr>
          <p:cNvPr id="143393" name="Text Box 35">
            <a:extLst>
              <a:ext uri="{FF2B5EF4-FFF2-40B4-BE49-F238E27FC236}">
                <a16:creationId xmlns:a16="http://schemas.microsoft.com/office/drawing/2014/main" id="{44CCB53F-95E4-7046-9774-F2545B05D31B}"/>
              </a:ext>
            </a:extLst>
          </p:cNvPr>
          <p:cNvSpPr txBox="1">
            <a:spLocks noChangeArrowheads="1"/>
          </p:cNvSpPr>
          <p:nvPr/>
        </p:nvSpPr>
        <p:spPr bwMode="auto">
          <a:xfrm>
            <a:off x="6705600" y="43434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Size : 5</a:t>
            </a:r>
          </a:p>
        </p:txBody>
      </p:sp>
      <p:sp>
        <p:nvSpPr>
          <p:cNvPr id="143394" name="Text Box 36">
            <a:extLst>
              <a:ext uri="{FF2B5EF4-FFF2-40B4-BE49-F238E27FC236}">
                <a16:creationId xmlns:a16="http://schemas.microsoft.com/office/drawing/2014/main" id="{08F92D1B-C326-CA46-A5FC-69410CF9802A}"/>
              </a:ext>
            </a:extLst>
          </p:cNvPr>
          <p:cNvSpPr txBox="1">
            <a:spLocks noChangeArrowheads="1"/>
          </p:cNvSpPr>
          <p:nvPr/>
        </p:nvSpPr>
        <p:spPr bwMode="auto">
          <a:xfrm>
            <a:off x="6705600" y="4724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Text :Hello</a:t>
            </a:r>
          </a:p>
        </p:txBody>
      </p:sp>
      <p:sp>
        <p:nvSpPr>
          <p:cNvPr id="143395" name="Text Box 37">
            <a:extLst>
              <a:ext uri="{FF2B5EF4-FFF2-40B4-BE49-F238E27FC236}">
                <a16:creationId xmlns:a16="http://schemas.microsoft.com/office/drawing/2014/main" id="{213060AC-8FC2-CA40-BEFF-D3CD429489DB}"/>
              </a:ext>
            </a:extLst>
          </p:cNvPr>
          <p:cNvSpPr txBox="1">
            <a:spLocks noChangeArrowheads="1"/>
          </p:cNvSpPr>
          <p:nvPr/>
        </p:nvSpPr>
        <p:spPr bwMode="auto">
          <a:xfrm>
            <a:off x="1143000" y="685800"/>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进程</a:t>
            </a:r>
            <a:r>
              <a:rPr lang="en-US" altLang="zh-CN" b="1">
                <a:solidFill>
                  <a:schemeClr val="tx1"/>
                </a:solidFill>
              </a:rPr>
              <a:t>A</a:t>
            </a:r>
          </a:p>
        </p:txBody>
      </p:sp>
      <p:sp>
        <p:nvSpPr>
          <p:cNvPr id="143396" name="Text Box 38">
            <a:extLst>
              <a:ext uri="{FF2B5EF4-FFF2-40B4-BE49-F238E27FC236}">
                <a16:creationId xmlns:a16="http://schemas.microsoft.com/office/drawing/2014/main" id="{77BB4770-41C4-8F44-8F61-41F4C9B4EF54}"/>
              </a:ext>
            </a:extLst>
          </p:cNvPr>
          <p:cNvSpPr txBox="1">
            <a:spLocks noChangeArrowheads="1"/>
          </p:cNvSpPr>
          <p:nvPr/>
        </p:nvSpPr>
        <p:spPr bwMode="auto">
          <a:xfrm>
            <a:off x="6934200" y="685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进程</a:t>
            </a:r>
            <a:r>
              <a:rPr lang="en-US" altLang="zh-CN" b="1">
                <a:solidFill>
                  <a:schemeClr val="tx1"/>
                </a:solidFill>
              </a:rPr>
              <a:t>B</a:t>
            </a:r>
          </a:p>
        </p:txBody>
      </p:sp>
      <p:sp>
        <p:nvSpPr>
          <p:cNvPr id="143397" name="Text Box 39">
            <a:extLst>
              <a:ext uri="{FF2B5EF4-FFF2-40B4-BE49-F238E27FC236}">
                <a16:creationId xmlns:a16="http://schemas.microsoft.com/office/drawing/2014/main" id="{161F2A2E-48DA-5F4D-AD38-CE691BCEC465}"/>
              </a:ext>
            </a:extLst>
          </p:cNvPr>
          <p:cNvSpPr txBox="1">
            <a:spLocks noChangeArrowheads="1"/>
          </p:cNvSpPr>
          <p:nvPr/>
        </p:nvSpPr>
        <p:spPr bwMode="auto">
          <a:xfrm>
            <a:off x="457200" y="3886200"/>
            <a:ext cx="54927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发送区</a:t>
            </a:r>
            <a:r>
              <a:rPr lang="en-US" altLang="zh-CN" b="1">
                <a:solidFill>
                  <a:schemeClr val="tx1"/>
                </a:solidFill>
              </a:rPr>
              <a:t>a</a:t>
            </a:r>
          </a:p>
        </p:txBody>
      </p:sp>
      <p:sp>
        <p:nvSpPr>
          <p:cNvPr id="143398" name="Text Box 40">
            <a:extLst>
              <a:ext uri="{FF2B5EF4-FFF2-40B4-BE49-F238E27FC236}">
                <a16:creationId xmlns:a16="http://schemas.microsoft.com/office/drawing/2014/main" id="{FE69DC79-3387-3A4F-B421-FFA26F584284}"/>
              </a:ext>
            </a:extLst>
          </p:cNvPr>
          <p:cNvSpPr txBox="1">
            <a:spLocks noChangeArrowheads="1"/>
          </p:cNvSpPr>
          <p:nvPr/>
        </p:nvSpPr>
        <p:spPr bwMode="auto">
          <a:xfrm>
            <a:off x="8594725" y="3886200"/>
            <a:ext cx="5492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接收区</a:t>
            </a:r>
            <a:r>
              <a:rPr lang="en-US" altLang="zh-CN" b="1">
                <a:solidFill>
                  <a:schemeClr val="tx1"/>
                </a:solidFill>
              </a:rPr>
              <a:t>b</a:t>
            </a:r>
          </a:p>
        </p:txBody>
      </p:sp>
      <p:sp>
        <p:nvSpPr>
          <p:cNvPr id="143399" name="Text Box 41">
            <a:extLst>
              <a:ext uri="{FF2B5EF4-FFF2-40B4-BE49-F238E27FC236}">
                <a16:creationId xmlns:a16="http://schemas.microsoft.com/office/drawing/2014/main" id="{85000943-2E3B-CC46-B999-828FDE125320}"/>
              </a:ext>
            </a:extLst>
          </p:cNvPr>
          <p:cNvSpPr txBox="1">
            <a:spLocks noChangeArrowheads="1"/>
          </p:cNvSpPr>
          <p:nvPr/>
        </p:nvSpPr>
        <p:spPr bwMode="auto">
          <a:xfrm>
            <a:off x="3276600" y="29718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chemeClr val="tx1"/>
                </a:solidFill>
              </a:rPr>
              <a:t>第一消息缓冲区</a:t>
            </a:r>
          </a:p>
        </p:txBody>
      </p:sp>
      <p:sp>
        <p:nvSpPr>
          <p:cNvPr id="143400" name="AutoShape 42">
            <a:extLst>
              <a:ext uri="{FF2B5EF4-FFF2-40B4-BE49-F238E27FC236}">
                <a16:creationId xmlns:a16="http://schemas.microsoft.com/office/drawing/2014/main" id="{2775063E-2473-5344-AD1F-007471BDBD5A}"/>
              </a:ext>
            </a:extLst>
          </p:cNvPr>
          <p:cNvSpPr>
            <a:spLocks/>
          </p:cNvSpPr>
          <p:nvPr/>
        </p:nvSpPr>
        <p:spPr bwMode="auto">
          <a:xfrm>
            <a:off x="8458200" y="3810000"/>
            <a:ext cx="152400" cy="1371600"/>
          </a:xfrm>
          <a:prstGeom prst="rightBrace">
            <a:avLst>
              <a:gd name="adj1" fmla="val 75000"/>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401" name="AutoShape 43">
            <a:extLst>
              <a:ext uri="{FF2B5EF4-FFF2-40B4-BE49-F238E27FC236}">
                <a16:creationId xmlns:a16="http://schemas.microsoft.com/office/drawing/2014/main" id="{83799F70-1E26-BF46-8DDE-32BA1DEBC788}"/>
              </a:ext>
            </a:extLst>
          </p:cNvPr>
          <p:cNvSpPr>
            <a:spLocks/>
          </p:cNvSpPr>
          <p:nvPr/>
        </p:nvSpPr>
        <p:spPr bwMode="auto">
          <a:xfrm>
            <a:off x="914400" y="3429000"/>
            <a:ext cx="152400" cy="1371600"/>
          </a:xfrm>
          <a:prstGeom prst="leftBrace">
            <a:avLst>
              <a:gd name="adj1" fmla="val 75000"/>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402" name="Line 44">
            <a:extLst>
              <a:ext uri="{FF2B5EF4-FFF2-40B4-BE49-F238E27FC236}">
                <a16:creationId xmlns:a16="http://schemas.microsoft.com/office/drawing/2014/main" id="{8DD2D573-1883-4045-A979-19DC2AD3B013}"/>
              </a:ext>
            </a:extLst>
          </p:cNvPr>
          <p:cNvSpPr>
            <a:spLocks noChangeShapeType="1"/>
          </p:cNvSpPr>
          <p:nvPr/>
        </p:nvSpPr>
        <p:spPr bwMode="auto">
          <a:xfrm>
            <a:off x="2514600" y="1371600"/>
            <a:ext cx="457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03" name="Line 45">
            <a:extLst>
              <a:ext uri="{FF2B5EF4-FFF2-40B4-BE49-F238E27FC236}">
                <a16:creationId xmlns:a16="http://schemas.microsoft.com/office/drawing/2014/main" id="{EA6714D4-1329-9A41-8282-EBCAFC7E9342}"/>
              </a:ext>
            </a:extLst>
          </p:cNvPr>
          <p:cNvSpPr>
            <a:spLocks noChangeShapeType="1"/>
          </p:cNvSpPr>
          <p:nvPr/>
        </p:nvSpPr>
        <p:spPr bwMode="auto">
          <a:xfrm>
            <a:off x="2971800" y="1371600"/>
            <a:ext cx="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04" name="Line 46">
            <a:extLst>
              <a:ext uri="{FF2B5EF4-FFF2-40B4-BE49-F238E27FC236}">
                <a16:creationId xmlns:a16="http://schemas.microsoft.com/office/drawing/2014/main" id="{184B8DEF-FF2B-5E4A-B803-163BCE1C2D5F}"/>
              </a:ext>
            </a:extLst>
          </p:cNvPr>
          <p:cNvSpPr>
            <a:spLocks noChangeShapeType="1"/>
          </p:cNvSpPr>
          <p:nvPr/>
        </p:nvSpPr>
        <p:spPr bwMode="auto">
          <a:xfrm flipH="1">
            <a:off x="685800" y="1905000"/>
            <a:ext cx="2286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05" name="Line 47">
            <a:extLst>
              <a:ext uri="{FF2B5EF4-FFF2-40B4-BE49-F238E27FC236}">
                <a16:creationId xmlns:a16="http://schemas.microsoft.com/office/drawing/2014/main" id="{C72B5DFE-B64E-4645-A001-6973534D63DF}"/>
              </a:ext>
            </a:extLst>
          </p:cNvPr>
          <p:cNvSpPr>
            <a:spLocks noChangeShapeType="1"/>
          </p:cNvSpPr>
          <p:nvPr/>
        </p:nvSpPr>
        <p:spPr bwMode="auto">
          <a:xfrm>
            <a:off x="685800" y="1905000"/>
            <a:ext cx="0" cy="1524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06" name="Line 48">
            <a:extLst>
              <a:ext uri="{FF2B5EF4-FFF2-40B4-BE49-F238E27FC236}">
                <a16:creationId xmlns:a16="http://schemas.microsoft.com/office/drawing/2014/main" id="{452E3FA4-B987-B344-9FF3-0DDA63F779B4}"/>
              </a:ext>
            </a:extLst>
          </p:cNvPr>
          <p:cNvSpPr>
            <a:spLocks noChangeShapeType="1"/>
          </p:cNvSpPr>
          <p:nvPr/>
        </p:nvSpPr>
        <p:spPr bwMode="auto">
          <a:xfrm>
            <a:off x="685800" y="3429000"/>
            <a:ext cx="3810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43407" name="AutoShape 49">
            <a:extLst>
              <a:ext uri="{FF2B5EF4-FFF2-40B4-BE49-F238E27FC236}">
                <a16:creationId xmlns:a16="http://schemas.microsoft.com/office/drawing/2014/main" id="{1979CB2F-6021-3A4D-8F6E-4D359F0C24B0}"/>
              </a:ext>
            </a:extLst>
          </p:cNvPr>
          <p:cNvSpPr>
            <a:spLocks noChangeArrowheads="1"/>
          </p:cNvSpPr>
          <p:nvPr/>
        </p:nvSpPr>
        <p:spPr bwMode="auto">
          <a:xfrm>
            <a:off x="2667000" y="3962400"/>
            <a:ext cx="838200" cy="457200"/>
          </a:xfrm>
          <a:prstGeom prst="rightArrow">
            <a:avLst>
              <a:gd name="adj1" fmla="val 50000"/>
              <a:gd name="adj2" fmla="val 45833"/>
            </a:avLst>
          </a:prstGeom>
          <a:solidFill>
            <a:schemeClr val="accent1"/>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408" name="AutoShape 50">
            <a:extLst>
              <a:ext uri="{FF2B5EF4-FFF2-40B4-BE49-F238E27FC236}">
                <a16:creationId xmlns:a16="http://schemas.microsoft.com/office/drawing/2014/main" id="{C0C214D3-BB7F-7C42-B28E-4E9D6B6D55E3}"/>
              </a:ext>
            </a:extLst>
          </p:cNvPr>
          <p:cNvSpPr>
            <a:spLocks noChangeArrowheads="1"/>
          </p:cNvSpPr>
          <p:nvPr/>
        </p:nvSpPr>
        <p:spPr bwMode="auto">
          <a:xfrm>
            <a:off x="5410200" y="4267200"/>
            <a:ext cx="1219200" cy="381000"/>
          </a:xfrm>
          <a:prstGeom prst="rightArrow">
            <a:avLst>
              <a:gd name="adj1" fmla="val 50000"/>
              <a:gd name="adj2" fmla="val 80000"/>
            </a:avLst>
          </a:prstGeom>
          <a:solidFill>
            <a:schemeClr val="accent1"/>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3409" name="Line 51">
            <a:extLst>
              <a:ext uri="{FF2B5EF4-FFF2-40B4-BE49-F238E27FC236}">
                <a16:creationId xmlns:a16="http://schemas.microsoft.com/office/drawing/2014/main" id="{FE2434B6-5076-1A4A-933E-943E2B6CCC2D}"/>
              </a:ext>
            </a:extLst>
          </p:cNvPr>
          <p:cNvSpPr>
            <a:spLocks noChangeShapeType="1"/>
          </p:cNvSpPr>
          <p:nvPr/>
        </p:nvSpPr>
        <p:spPr bwMode="auto">
          <a:xfrm>
            <a:off x="5181600" y="1676400"/>
            <a:ext cx="533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0" name="Line 52">
            <a:extLst>
              <a:ext uri="{FF2B5EF4-FFF2-40B4-BE49-F238E27FC236}">
                <a16:creationId xmlns:a16="http://schemas.microsoft.com/office/drawing/2014/main" id="{CBEE7760-3DFB-A742-875F-84F43B381761}"/>
              </a:ext>
            </a:extLst>
          </p:cNvPr>
          <p:cNvSpPr>
            <a:spLocks noChangeShapeType="1"/>
          </p:cNvSpPr>
          <p:nvPr/>
        </p:nvSpPr>
        <p:spPr bwMode="auto">
          <a:xfrm>
            <a:off x="5715000" y="1676400"/>
            <a:ext cx="0" cy="1143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1" name="Line 53">
            <a:extLst>
              <a:ext uri="{FF2B5EF4-FFF2-40B4-BE49-F238E27FC236}">
                <a16:creationId xmlns:a16="http://schemas.microsoft.com/office/drawing/2014/main" id="{E47BD9E7-B16E-BC43-9D87-4DC96DC42BDA}"/>
              </a:ext>
            </a:extLst>
          </p:cNvPr>
          <p:cNvSpPr>
            <a:spLocks noChangeShapeType="1"/>
          </p:cNvSpPr>
          <p:nvPr/>
        </p:nvSpPr>
        <p:spPr bwMode="auto">
          <a:xfrm flipH="1">
            <a:off x="3048000" y="2819400"/>
            <a:ext cx="2667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2" name="Line 54">
            <a:extLst>
              <a:ext uri="{FF2B5EF4-FFF2-40B4-BE49-F238E27FC236}">
                <a16:creationId xmlns:a16="http://schemas.microsoft.com/office/drawing/2014/main" id="{845550CD-28A2-FF4F-AD36-A8CFF61BA66F}"/>
              </a:ext>
            </a:extLst>
          </p:cNvPr>
          <p:cNvSpPr>
            <a:spLocks noChangeShapeType="1"/>
          </p:cNvSpPr>
          <p:nvPr/>
        </p:nvSpPr>
        <p:spPr bwMode="auto">
          <a:xfrm>
            <a:off x="3048000" y="2819400"/>
            <a:ext cx="0" cy="762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3" name="Line 55">
            <a:extLst>
              <a:ext uri="{FF2B5EF4-FFF2-40B4-BE49-F238E27FC236}">
                <a16:creationId xmlns:a16="http://schemas.microsoft.com/office/drawing/2014/main" id="{AA7D0306-C3F0-6B40-AEC3-8D7645430DA5}"/>
              </a:ext>
            </a:extLst>
          </p:cNvPr>
          <p:cNvSpPr>
            <a:spLocks noChangeShapeType="1"/>
          </p:cNvSpPr>
          <p:nvPr/>
        </p:nvSpPr>
        <p:spPr bwMode="auto">
          <a:xfrm>
            <a:off x="3048000" y="3581400"/>
            <a:ext cx="457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43414" name="Line 56">
            <a:extLst>
              <a:ext uri="{FF2B5EF4-FFF2-40B4-BE49-F238E27FC236}">
                <a16:creationId xmlns:a16="http://schemas.microsoft.com/office/drawing/2014/main" id="{66B324BA-4F6A-3C44-AFA1-72BB02F37C02}"/>
              </a:ext>
            </a:extLst>
          </p:cNvPr>
          <p:cNvSpPr>
            <a:spLocks noChangeShapeType="1"/>
          </p:cNvSpPr>
          <p:nvPr/>
        </p:nvSpPr>
        <p:spPr bwMode="auto">
          <a:xfrm>
            <a:off x="8229600" y="1447800"/>
            <a:ext cx="5334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5" name="Line 57">
            <a:extLst>
              <a:ext uri="{FF2B5EF4-FFF2-40B4-BE49-F238E27FC236}">
                <a16:creationId xmlns:a16="http://schemas.microsoft.com/office/drawing/2014/main" id="{EA305B7E-AFFE-FE49-BC81-FD0D001B676F}"/>
              </a:ext>
            </a:extLst>
          </p:cNvPr>
          <p:cNvSpPr>
            <a:spLocks noChangeShapeType="1"/>
          </p:cNvSpPr>
          <p:nvPr/>
        </p:nvSpPr>
        <p:spPr bwMode="auto">
          <a:xfrm>
            <a:off x="8763000" y="1447800"/>
            <a:ext cx="0" cy="685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6" name="Line 58">
            <a:extLst>
              <a:ext uri="{FF2B5EF4-FFF2-40B4-BE49-F238E27FC236}">
                <a16:creationId xmlns:a16="http://schemas.microsoft.com/office/drawing/2014/main" id="{D3B2DAFA-B180-FA47-937F-F4938DFCD15B}"/>
              </a:ext>
            </a:extLst>
          </p:cNvPr>
          <p:cNvSpPr>
            <a:spLocks noChangeShapeType="1"/>
          </p:cNvSpPr>
          <p:nvPr/>
        </p:nvSpPr>
        <p:spPr bwMode="auto">
          <a:xfrm flipH="1">
            <a:off x="6172200" y="2133600"/>
            <a:ext cx="2590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7" name="Line 59">
            <a:extLst>
              <a:ext uri="{FF2B5EF4-FFF2-40B4-BE49-F238E27FC236}">
                <a16:creationId xmlns:a16="http://schemas.microsoft.com/office/drawing/2014/main" id="{C46E71CF-D46F-F049-98B3-C6ED3C5C08AA}"/>
              </a:ext>
            </a:extLst>
          </p:cNvPr>
          <p:cNvSpPr>
            <a:spLocks noChangeShapeType="1"/>
          </p:cNvSpPr>
          <p:nvPr/>
        </p:nvSpPr>
        <p:spPr bwMode="auto">
          <a:xfrm>
            <a:off x="6172200" y="2133600"/>
            <a:ext cx="0" cy="1676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3418" name="Line 60">
            <a:extLst>
              <a:ext uri="{FF2B5EF4-FFF2-40B4-BE49-F238E27FC236}">
                <a16:creationId xmlns:a16="http://schemas.microsoft.com/office/drawing/2014/main" id="{ECC1AB8F-5C48-1D4B-BE7D-D418DEDFF75C}"/>
              </a:ext>
            </a:extLst>
          </p:cNvPr>
          <p:cNvSpPr>
            <a:spLocks noChangeShapeType="1"/>
          </p:cNvSpPr>
          <p:nvPr/>
        </p:nvSpPr>
        <p:spPr bwMode="auto">
          <a:xfrm>
            <a:off x="6172200" y="3810000"/>
            <a:ext cx="4572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43419" name="Text Box 61">
            <a:extLst>
              <a:ext uri="{FF2B5EF4-FFF2-40B4-BE49-F238E27FC236}">
                <a16:creationId xmlns:a16="http://schemas.microsoft.com/office/drawing/2014/main" id="{9A7EBABC-367C-9640-9AE3-1F21193BB0C1}"/>
              </a:ext>
            </a:extLst>
          </p:cNvPr>
          <p:cNvSpPr txBox="1">
            <a:spLocks noChangeArrowheads="1"/>
          </p:cNvSpPr>
          <p:nvPr/>
        </p:nvSpPr>
        <p:spPr bwMode="auto">
          <a:xfrm>
            <a:off x="5791200" y="35814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b</a:t>
            </a:r>
          </a:p>
        </p:txBody>
      </p:sp>
      <p:sp>
        <p:nvSpPr>
          <p:cNvPr id="143420" name="Text Box 62">
            <a:extLst>
              <a:ext uri="{FF2B5EF4-FFF2-40B4-BE49-F238E27FC236}">
                <a16:creationId xmlns:a16="http://schemas.microsoft.com/office/drawing/2014/main" id="{DB543C20-E522-D949-A972-4A900C09E4FC}"/>
              </a:ext>
            </a:extLst>
          </p:cNvPr>
          <p:cNvSpPr txBox="1">
            <a:spLocks noChangeArrowheads="1"/>
          </p:cNvSpPr>
          <p:nvPr/>
        </p:nvSpPr>
        <p:spPr bwMode="auto">
          <a:xfrm>
            <a:off x="381000" y="3200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a</a:t>
            </a:r>
          </a:p>
        </p:txBody>
      </p:sp>
      <p:sp>
        <p:nvSpPr>
          <p:cNvPr id="143421" name="Text Box 63">
            <a:extLst>
              <a:ext uri="{FF2B5EF4-FFF2-40B4-BE49-F238E27FC236}">
                <a16:creationId xmlns:a16="http://schemas.microsoft.com/office/drawing/2014/main" id="{58AF0C10-8502-EA4C-A912-8C938C48CD6D}"/>
              </a:ext>
            </a:extLst>
          </p:cNvPr>
          <p:cNvSpPr txBox="1">
            <a:spLocks noChangeArrowheads="1"/>
          </p:cNvSpPr>
          <p:nvPr/>
        </p:nvSpPr>
        <p:spPr bwMode="auto">
          <a:xfrm>
            <a:off x="6629400" y="15240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chemeClr val="tx1"/>
                </a:solidFill>
              </a:rPr>
              <a:t>Receive ( b )</a:t>
            </a:r>
          </a:p>
        </p:txBody>
      </p:sp>
      <p:sp>
        <p:nvSpPr>
          <p:cNvPr id="143422" name="Text Box 64">
            <a:extLst>
              <a:ext uri="{FF2B5EF4-FFF2-40B4-BE49-F238E27FC236}">
                <a16:creationId xmlns:a16="http://schemas.microsoft.com/office/drawing/2014/main" id="{9791FB43-8B7F-0949-857F-BDCE93BA50F5}"/>
              </a:ext>
            </a:extLst>
          </p:cNvPr>
          <p:cNvSpPr txBox="1">
            <a:spLocks noChangeArrowheads="1"/>
          </p:cNvSpPr>
          <p:nvPr/>
        </p:nvSpPr>
        <p:spPr bwMode="auto">
          <a:xfrm>
            <a:off x="3462338" y="6000750"/>
            <a:ext cx="275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b="1">
                <a:solidFill>
                  <a:srgbClr val="0000FF"/>
                </a:solidFill>
              </a:rPr>
              <a:t>消息缓冲通信 </a:t>
            </a:r>
          </a:p>
        </p:txBody>
      </p:sp>
      <p:sp>
        <p:nvSpPr>
          <p:cNvPr id="143423" name="Rectangle 65">
            <a:extLst>
              <a:ext uri="{FF2B5EF4-FFF2-40B4-BE49-F238E27FC236}">
                <a16:creationId xmlns:a16="http://schemas.microsoft.com/office/drawing/2014/main" id="{ED8D7D62-B93F-4549-9ECD-792B96918FBD}"/>
              </a:ext>
            </a:extLst>
          </p:cNvPr>
          <p:cNvSpPr>
            <a:spLocks noChangeArrowheads="1"/>
          </p:cNvSpPr>
          <p:nvPr/>
        </p:nvSpPr>
        <p:spPr bwMode="auto">
          <a:xfrm>
            <a:off x="2133600" y="11430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chemeClr val="tx1"/>
                </a:solidFill>
              </a:rPr>
              <a:t>●</a:t>
            </a:r>
          </a:p>
        </p:txBody>
      </p:sp>
      <p:sp>
        <p:nvSpPr>
          <p:cNvPr id="143424" name="Rectangle 66">
            <a:extLst>
              <a:ext uri="{FF2B5EF4-FFF2-40B4-BE49-F238E27FC236}">
                <a16:creationId xmlns:a16="http://schemas.microsoft.com/office/drawing/2014/main" id="{5502C634-F369-6F47-9A8E-3B7B1D27E283}"/>
              </a:ext>
            </a:extLst>
          </p:cNvPr>
          <p:cNvSpPr>
            <a:spLocks noChangeArrowheads="1"/>
          </p:cNvSpPr>
          <p:nvPr/>
        </p:nvSpPr>
        <p:spPr bwMode="auto">
          <a:xfrm>
            <a:off x="4841875" y="1447800"/>
            <a:ext cx="33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chemeClr val="tx1"/>
                </a:solidFill>
              </a:rPr>
              <a:t>●</a:t>
            </a:r>
          </a:p>
        </p:txBody>
      </p:sp>
      <p:sp>
        <p:nvSpPr>
          <p:cNvPr id="143425" name="Rectangle 67">
            <a:extLst>
              <a:ext uri="{FF2B5EF4-FFF2-40B4-BE49-F238E27FC236}">
                <a16:creationId xmlns:a16="http://schemas.microsoft.com/office/drawing/2014/main" id="{469F81DE-5BCC-5645-9FA1-D03D5020A392}"/>
              </a:ext>
            </a:extLst>
          </p:cNvPr>
          <p:cNvSpPr>
            <a:spLocks noChangeArrowheads="1"/>
          </p:cNvSpPr>
          <p:nvPr/>
        </p:nvSpPr>
        <p:spPr bwMode="auto">
          <a:xfrm>
            <a:off x="7889875" y="12192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chemeClr val="tx1"/>
                </a:solidFill>
              </a:rPr>
              <a:t>●</a:t>
            </a:r>
          </a:p>
        </p:txBody>
      </p:sp>
      <p:sp>
        <p:nvSpPr>
          <p:cNvPr id="143426" name="Rectangle 68">
            <a:extLst>
              <a:ext uri="{FF2B5EF4-FFF2-40B4-BE49-F238E27FC236}">
                <a16:creationId xmlns:a16="http://schemas.microsoft.com/office/drawing/2014/main" id="{A1A99A58-D43E-CB4B-99FB-E3480BFB0474}"/>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143427" name="灯片编号占位符 3">
            <a:extLst>
              <a:ext uri="{FF2B5EF4-FFF2-40B4-BE49-F238E27FC236}">
                <a16:creationId xmlns:a16="http://schemas.microsoft.com/office/drawing/2014/main" id="{234FD30E-87E3-C946-85FC-BE644CB7421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158FD49-67C6-484F-BADB-503EEB54E1D4}" type="slidenum">
              <a:rPr lang="zh-CN" altLang="en-US" sz="1800"/>
              <a:pPr/>
              <a:t>140</a:t>
            </a:fld>
            <a:endParaRPr lang="en-US" altLang="zh-CN" sz="1800"/>
          </a:p>
        </p:txBody>
      </p:sp>
    </p:spTree>
    <p:extLst>
      <p:ext uri="{BB962C8B-B14F-4D97-AF65-F5344CB8AC3E}">
        <p14:creationId xmlns:p14="http://schemas.microsoft.com/office/powerpoint/2010/main" val="2060157368"/>
      </p:ext>
    </p:extLst>
  </p:cSld>
  <p:clrMapOvr>
    <a:masterClrMapping/>
  </p:clrMapOvr>
  <p:transition>
    <p:random/>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4">
            <a:extLst>
              <a:ext uri="{FF2B5EF4-FFF2-40B4-BE49-F238E27FC236}">
                <a16:creationId xmlns:a16="http://schemas.microsoft.com/office/drawing/2014/main" id="{E1BD926B-82AC-D84E-A2FD-E26AD819EFA6}"/>
              </a:ext>
            </a:extLst>
          </p:cNvPr>
          <p:cNvSpPr>
            <a:spLocks noChangeArrowheads="1"/>
          </p:cNvSpPr>
          <p:nvPr/>
        </p:nvSpPr>
        <p:spPr bwMode="auto">
          <a:xfrm>
            <a:off x="609600" y="614363"/>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FF"/>
                </a:solidFill>
                <a:latin typeface="华文楷体" panose="02010600040101010101" pitchFamily="2" charset="-122"/>
                <a:ea typeface="华文楷体" panose="02010600040101010101" pitchFamily="2" charset="-122"/>
              </a:rPr>
              <a:t>2</a:t>
            </a:r>
            <a:r>
              <a:rPr lang="zh-CN" altLang="en-US" sz="3200" b="1">
                <a:solidFill>
                  <a:srgbClr val="FF00FF"/>
                </a:solidFill>
                <a:latin typeface="华文楷体" panose="02010600040101010101" pitchFamily="2" charset="-122"/>
                <a:ea typeface="华文楷体" panose="02010600040101010101" pitchFamily="2" charset="-122"/>
              </a:rPr>
              <a:t>、发送原语</a:t>
            </a:r>
            <a:endParaRPr lang="zh-CN" altLang="en-US" sz="3200" b="1">
              <a:solidFill>
                <a:srgbClr val="FF00FF"/>
              </a:solidFill>
              <a:latin typeface="华文楷体" panose="02010600040101010101" pitchFamily="2" charset="-122"/>
              <a:ea typeface="华文楷体" panose="02010600040101010101" pitchFamily="2" charset="-122"/>
              <a:sym typeface="Wingdings" pitchFamily="2" charset="2"/>
            </a:endParaRPr>
          </a:p>
        </p:txBody>
      </p:sp>
      <p:sp>
        <p:nvSpPr>
          <p:cNvPr id="444421" name="Rectangle 5">
            <a:extLst>
              <a:ext uri="{FF2B5EF4-FFF2-40B4-BE49-F238E27FC236}">
                <a16:creationId xmlns:a16="http://schemas.microsoft.com/office/drawing/2014/main" id="{6460459A-F0F6-A74D-9C9D-6DF5E3932EA5}"/>
              </a:ext>
            </a:extLst>
          </p:cNvPr>
          <p:cNvSpPr>
            <a:spLocks noChangeArrowheads="1"/>
          </p:cNvSpPr>
          <p:nvPr/>
        </p:nvSpPr>
        <p:spPr bwMode="auto">
          <a:xfrm>
            <a:off x="466725" y="1066800"/>
            <a:ext cx="8677275" cy="5715000"/>
          </a:xfrm>
          <a:prstGeom prst="rect">
            <a:avLst/>
          </a:prstGeom>
          <a:solidFill>
            <a:srgbClr val="DDDDDD"/>
          </a:solidFill>
          <a:ln w="12700">
            <a:no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b="1">
                <a:solidFill>
                  <a:srgbClr val="171D17"/>
                </a:solidFill>
                <a:latin typeface="Times New Roman" panose="02020603050405020304" pitchFamily="18" charset="0"/>
                <a:ea typeface="华文楷体" panose="02010600040101010101" pitchFamily="2" charset="-122"/>
              </a:rPr>
              <a:t>void send ( receiver, a) </a:t>
            </a:r>
            <a:r>
              <a:rPr lang="en-US" altLang="zh-CN" b="1">
                <a:solidFill>
                  <a:srgbClr val="0000FF"/>
                </a:solidFill>
                <a:latin typeface="Times New Roman" panose="02020603050405020304" pitchFamily="18" charset="0"/>
                <a:ea typeface="华文楷体" panose="02010600040101010101" pitchFamily="2" charset="-122"/>
              </a:rPr>
              <a:t>{ receiver</a:t>
            </a:r>
            <a:r>
              <a:rPr lang="zh-CN" altLang="en-US" b="1">
                <a:solidFill>
                  <a:srgbClr val="0000FF"/>
                </a:solidFill>
                <a:latin typeface="Times New Roman" panose="02020603050405020304" pitchFamily="18" charset="0"/>
                <a:ea typeface="华文楷体" panose="02010600040101010101" pitchFamily="2" charset="-122"/>
              </a:rPr>
              <a:t>接收进程标识，</a:t>
            </a:r>
            <a:r>
              <a:rPr lang="en-US" altLang="zh-CN" b="1">
                <a:solidFill>
                  <a:srgbClr val="0000FF"/>
                </a:solidFill>
                <a:latin typeface="Times New Roman" panose="02020603050405020304" pitchFamily="18" charset="0"/>
                <a:ea typeface="华文楷体" panose="02010600040101010101" pitchFamily="2" charset="-122"/>
              </a:rPr>
              <a:t>a</a:t>
            </a:r>
            <a:r>
              <a:rPr lang="zh-CN" altLang="en-US" b="1">
                <a:solidFill>
                  <a:srgbClr val="0000FF"/>
                </a:solidFill>
                <a:latin typeface="Times New Roman" panose="02020603050405020304" pitchFamily="18" charset="0"/>
                <a:ea typeface="华文楷体" panose="02010600040101010101" pitchFamily="2" charset="-122"/>
              </a:rPr>
              <a:t>发送区首址</a:t>
            </a:r>
            <a:endParaRPr lang="en-US" altLang="zh-CN" b="1">
              <a:solidFill>
                <a:srgbClr val="0000FF"/>
              </a:solidFill>
              <a:latin typeface="Times New Roman" panose="02020603050405020304" pitchFamily="18" charset="0"/>
              <a:ea typeface="华文楷体" panose="02010600040101010101" pitchFamily="2" charset="-122"/>
            </a:endParaRPr>
          </a:p>
          <a:p>
            <a:r>
              <a:rPr lang="en-US" altLang="zh-CN" sz="2800" b="1">
                <a:solidFill>
                  <a:srgbClr val="171D17"/>
                </a:solidFill>
                <a:latin typeface="Times New Roman" panose="02020603050405020304" pitchFamily="18" charset="0"/>
                <a:ea typeface="华文楷体" panose="02010600040101010101" pitchFamily="2" charset="-122"/>
              </a:rPr>
              <a:t>    getbuf( a.size, i);                       </a:t>
            </a:r>
            <a:r>
              <a:rPr lang="zh-CN" altLang="en-US" b="1">
                <a:solidFill>
                  <a:srgbClr val="0000FF"/>
                </a:solidFill>
                <a:latin typeface="Times New Roman" panose="02020603050405020304" pitchFamily="18" charset="0"/>
                <a:ea typeface="华文楷体" panose="02010600040101010101" pitchFamily="2" charset="-122"/>
              </a:rPr>
              <a:t>根据</a:t>
            </a:r>
            <a:r>
              <a:rPr lang="en-US" altLang="zh-CN" b="1">
                <a:solidFill>
                  <a:srgbClr val="0000FF"/>
                </a:solidFill>
                <a:latin typeface="Times New Roman" panose="02020603050405020304" pitchFamily="18" charset="0"/>
                <a:ea typeface="华文楷体" panose="02010600040101010101" pitchFamily="2" charset="-122"/>
              </a:rPr>
              <a:t>a.size</a:t>
            </a:r>
            <a:r>
              <a:rPr lang="zh-CN" altLang="en-US" b="1">
                <a:solidFill>
                  <a:srgbClr val="0000FF"/>
                </a:solidFill>
                <a:latin typeface="Times New Roman" panose="02020603050405020304" pitchFamily="18" charset="0"/>
                <a:ea typeface="华文楷体" panose="02010600040101010101" pitchFamily="2" charset="-122"/>
              </a:rPr>
              <a:t>申请缓冲区</a:t>
            </a: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i.sender = a.sender;</a:t>
            </a:r>
          </a:p>
          <a:p>
            <a:r>
              <a:rPr lang="en-US" altLang="zh-CN" sz="2800" b="1">
                <a:solidFill>
                  <a:srgbClr val="171D17"/>
                </a:solidFill>
                <a:latin typeface="Times New Roman" panose="02020603050405020304" pitchFamily="18" charset="0"/>
                <a:ea typeface="华文楷体" panose="02010600040101010101" pitchFamily="2" charset="-122"/>
              </a:rPr>
              <a:t>    i.size = a.size;                           </a:t>
            </a:r>
            <a:endParaRPr lang="zh-CN" altLang="en-US" b="1">
              <a:solidFill>
                <a:srgbClr val="0000FF"/>
              </a:solidFill>
              <a:latin typeface="Times New Roman" panose="02020603050405020304" pitchFamily="18" charset="0"/>
              <a:ea typeface="华文楷体" panose="02010600040101010101" pitchFamily="2" charset="-122"/>
            </a:endParaRP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i.text = a.text;          </a:t>
            </a:r>
            <a:r>
              <a:rPr lang="zh-CN" altLang="en-US" b="1">
                <a:solidFill>
                  <a:srgbClr val="0000FF"/>
                </a:solidFill>
                <a:latin typeface="Times New Roman" panose="02020603050405020304" pitchFamily="18" charset="0"/>
                <a:ea typeface="华文楷体" panose="02010600040101010101" pitchFamily="2" charset="-122"/>
              </a:rPr>
              <a:t>复制</a:t>
            </a:r>
            <a:r>
              <a:rPr lang="zh-CN" altLang="zh-CN" b="1">
                <a:solidFill>
                  <a:srgbClr val="0000FF"/>
                </a:solidFill>
                <a:latin typeface="Times New Roman" panose="02020603050405020304" pitchFamily="18" charset="0"/>
                <a:ea typeface="华文楷体" panose="02010600040101010101" pitchFamily="2" charset="-122"/>
              </a:rPr>
              <a:t>发送区</a:t>
            </a:r>
            <a:r>
              <a:rPr lang="en-US" altLang="zh-CN" b="1">
                <a:solidFill>
                  <a:srgbClr val="0000FF"/>
                </a:solidFill>
                <a:latin typeface="Times New Roman" panose="02020603050405020304" pitchFamily="18" charset="0"/>
                <a:ea typeface="华文楷体" panose="02010600040101010101" pitchFamily="2" charset="-122"/>
              </a:rPr>
              <a:t>a</a:t>
            </a:r>
            <a:r>
              <a:rPr lang="zh-CN" altLang="zh-CN" b="1">
                <a:solidFill>
                  <a:srgbClr val="0000FF"/>
                </a:solidFill>
                <a:latin typeface="Times New Roman" panose="02020603050405020304" pitchFamily="18" charset="0"/>
                <a:ea typeface="华文楷体" panose="02010600040101010101" pitchFamily="2" charset="-122"/>
              </a:rPr>
              <a:t>中的信息</a:t>
            </a:r>
            <a:r>
              <a:rPr lang="zh-CN" altLang="en-US" b="1">
                <a:solidFill>
                  <a:srgbClr val="0000FF"/>
                </a:solidFill>
                <a:latin typeface="Times New Roman" panose="02020603050405020304" pitchFamily="18" charset="0"/>
                <a:ea typeface="华文楷体" panose="02010600040101010101" pitchFamily="2" charset="-122"/>
              </a:rPr>
              <a:t>到消息缓冲区</a:t>
            </a:r>
            <a:r>
              <a:rPr lang="en-US" altLang="zh-CN" b="1">
                <a:solidFill>
                  <a:srgbClr val="0000FF"/>
                </a:solidFill>
                <a:latin typeface="Times New Roman" panose="02020603050405020304" pitchFamily="18" charset="0"/>
                <a:ea typeface="华文楷体" panose="02010600040101010101" pitchFamily="2" charset="-122"/>
              </a:rPr>
              <a:t>i</a:t>
            </a:r>
            <a:r>
              <a:rPr lang="zh-CN" altLang="en-US" b="1">
                <a:solidFill>
                  <a:srgbClr val="0000FF"/>
                </a:solidFill>
                <a:latin typeface="Times New Roman" panose="02020603050405020304" pitchFamily="18" charset="0"/>
                <a:ea typeface="华文楷体" panose="02010600040101010101" pitchFamily="2" charset="-122"/>
              </a:rPr>
              <a:t>中</a:t>
            </a: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i.next = 0;</a:t>
            </a:r>
          </a:p>
          <a:p>
            <a:r>
              <a:rPr lang="en-US" altLang="zh-CN" sz="2800" b="1">
                <a:solidFill>
                  <a:srgbClr val="171D17"/>
                </a:solidFill>
                <a:latin typeface="Times New Roman" panose="02020603050405020304" pitchFamily="18" charset="0"/>
                <a:ea typeface="华文楷体" panose="02010600040101010101" pitchFamily="2" charset="-122"/>
              </a:rPr>
              <a:t>    getid(PCB set, receiver. j );  </a:t>
            </a:r>
            <a:r>
              <a:rPr lang="zh-CN" altLang="en-US" b="1">
                <a:solidFill>
                  <a:srgbClr val="0000FF"/>
                </a:solidFill>
                <a:latin typeface="Times New Roman" panose="02020603050405020304" pitchFamily="18" charset="0"/>
                <a:ea typeface="华文楷体" panose="02010600040101010101" pitchFamily="2" charset="-122"/>
              </a:rPr>
              <a:t>获得接收进程的内部标识符</a:t>
            </a:r>
            <a:r>
              <a:rPr lang="en-US" altLang="zh-CN" b="1">
                <a:solidFill>
                  <a:srgbClr val="0000FF"/>
                </a:solidFill>
                <a:latin typeface="Times New Roman" panose="02020603050405020304" pitchFamily="18" charset="0"/>
                <a:ea typeface="华文楷体" panose="02010600040101010101" pitchFamily="2" charset="-122"/>
              </a:rPr>
              <a:t>j</a:t>
            </a:r>
          </a:p>
          <a:p>
            <a:r>
              <a:rPr lang="en-US" altLang="zh-CN" sz="2800" b="1">
                <a:solidFill>
                  <a:srgbClr val="171D17"/>
                </a:solidFill>
                <a:latin typeface="Times New Roman" panose="02020603050405020304" pitchFamily="18" charset="0"/>
                <a:ea typeface="华文楷体" panose="02010600040101010101" pitchFamily="2" charset="-122"/>
              </a:rPr>
              <a:t>    wait ( j.mutex );</a:t>
            </a:r>
          </a:p>
          <a:p>
            <a:r>
              <a:rPr lang="en-US" altLang="zh-CN" sz="2800" b="1">
                <a:solidFill>
                  <a:srgbClr val="171D17"/>
                </a:solidFill>
                <a:latin typeface="Times New Roman" panose="02020603050405020304" pitchFamily="18" charset="0"/>
                <a:ea typeface="华文楷体" panose="02010600040101010101" pitchFamily="2" charset="-122"/>
              </a:rPr>
              <a:t>    insert( &amp;j.mq, i );                   </a:t>
            </a:r>
            <a:r>
              <a:rPr lang="zh-CN" altLang="en-US" b="1">
                <a:solidFill>
                  <a:srgbClr val="0000FF"/>
                </a:solidFill>
                <a:latin typeface="Times New Roman" panose="02020603050405020304" pitchFamily="18" charset="0"/>
                <a:ea typeface="华文楷体" panose="02010600040101010101" pitchFamily="2" charset="-122"/>
              </a:rPr>
              <a:t>将消息缓冲区插入消息队列</a:t>
            </a: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signal ( j.mutex ) ;</a:t>
            </a:r>
          </a:p>
          <a:p>
            <a:r>
              <a:rPr lang="en-US" altLang="zh-CN" sz="2800" b="1">
                <a:solidFill>
                  <a:srgbClr val="171D17"/>
                </a:solidFill>
                <a:latin typeface="Times New Roman" panose="02020603050405020304" pitchFamily="18" charset="0"/>
                <a:ea typeface="华文楷体" panose="02010600040101010101" pitchFamily="2" charset="-122"/>
              </a:rPr>
              <a:t>    signal ( j.Sm );       </a:t>
            </a:r>
            <a:r>
              <a:rPr lang="zh-CN" altLang="en-US" b="1">
                <a:solidFill>
                  <a:srgbClr val="0000FF"/>
                </a:solidFill>
                <a:latin typeface="Times New Roman" panose="02020603050405020304" pitchFamily="18" charset="0"/>
                <a:ea typeface="华文楷体" panose="02010600040101010101" pitchFamily="2" charset="-122"/>
              </a:rPr>
              <a:t>通知 </a:t>
            </a:r>
            <a:r>
              <a:rPr lang="en-US" altLang="zh-CN" b="1">
                <a:solidFill>
                  <a:srgbClr val="0000FF"/>
                </a:solidFill>
                <a:latin typeface="Times New Roman" panose="02020603050405020304" pitchFamily="18" charset="0"/>
                <a:ea typeface="华文楷体" panose="02010600040101010101" pitchFamily="2" charset="-122"/>
              </a:rPr>
              <a:t>J </a:t>
            </a:r>
            <a:r>
              <a:rPr lang="zh-CN" altLang="en-US" b="1">
                <a:solidFill>
                  <a:srgbClr val="0000FF"/>
                </a:solidFill>
                <a:latin typeface="Times New Roman" panose="02020603050405020304" pitchFamily="18" charset="0"/>
                <a:ea typeface="华文楷体" panose="02010600040101010101" pitchFamily="2" charset="-122"/>
              </a:rPr>
              <a:t>进程有消息挂到它 的消息队列上</a:t>
            </a:r>
          </a:p>
          <a:p>
            <a:r>
              <a:rPr lang="zh-CN" altLang="en-US" sz="2800" b="1">
                <a:solidFill>
                  <a:srgbClr val="171D17"/>
                </a:solidFill>
                <a:latin typeface="Times New Roman" panose="02020603050405020304" pitchFamily="18" charset="0"/>
                <a:ea typeface="华文楷体" panose="02010600040101010101" pitchFamily="2" charset="-122"/>
              </a:rPr>
              <a:t> </a:t>
            </a:r>
            <a:r>
              <a:rPr lang="en-US" altLang="zh-CN" sz="2800" b="1">
                <a:solidFill>
                  <a:srgbClr val="171D17"/>
                </a:solidFill>
                <a:latin typeface="Times New Roman" panose="02020603050405020304" pitchFamily="18" charset="0"/>
                <a:ea typeface="华文楷体" panose="02010600040101010101" pitchFamily="2" charset="-122"/>
              </a:rPr>
              <a:t> }</a:t>
            </a:r>
          </a:p>
        </p:txBody>
      </p:sp>
      <p:sp>
        <p:nvSpPr>
          <p:cNvPr id="144388" name="Rectangle 6">
            <a:extLst>
              <a:ext uri="{FF2B5EF4-FFF2-40B4-BE49-F238E27FC236}">
                <a16:creationId xmlns:a16="http://schemas.microsoft.com/office/drawing/2014/main" id="{C1568D08-C620-D748-811F-276159D87757}"/>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144389" name="灯片编号占位符 3">
            <a:extLst>
              <a:ext uri="{FF2B5EF4-FFF2-40B4-BE49-F238E27FC236}">
                <a16:creationId xmlns:a16="http://schemas.microsoft.com/office/drawing/2014/main" id="{AE1AFAAB-1892-DB49-8FF3-BE2BCBB599C4}"/>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FAC65F4-376B-4844-B3E3-B1D9851DC7F8}" type="slidenum">
              <a:rPr lang="zh-CN" altLang="en-US" sz="1800"/>
              <a:pPr/>
              <a:t>141</a:t>
            </a:fld>
            <a:endParaRPr lang="en-US" altLang="zh-CN" sz="1800"/>
          </a:p>
        </p:txBody>
      </p:sp>
    </p:spTree>
    <p:extLst>
      <p:ext uri="{BB962C8B-B14F-4D97-AF65-F5344CB8AC3E}">
        <p14:creationId xmlns:p14="http://schemas.microsoft.com/office/powerpoint/2010/main" val="26953056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4421">
                                            <p:bg/>
                                          </p:spTgt>
                                        </p:tgtEl>
                                        <p:attrNameLst>
                                          <p:attrName>style.visibility</p:attrName>
                                        </p:attrNameLst>
                                      </p:cBhvr>
                                      <p:to>
                                        <p:strVal val="visible"/>
                                      </p:to>
                                    </p:set>
                                    <p:animEffect transition="in" filter="dissolve">
                                      <p:cBhvr>
                                        <p:cTn id="7" dur="500"/>
                                        <p:tgtEl>
                                          <p:spTgt spid="44442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4421">
                                            <p:txEl>
                                              <p:pRg st="0" end="0"/>
                                            </p:txEl>
                                          </p:spTgt>
                                        </p:tgtEl>
                                        <p:attrNameLst>
                                          <p:attrName>style.visibility</p:attrName>
                                        </p:attrNameLst>
                                      </p:cBhvr>
                                      <p:to>
                                        <p:strVal val="visible"/>
                                      </p:to>
                                    </p:set>
                                    <p:animEffect transition="in" filter="dissolve">
                                      <p:cBhvr>
                                        <p:cTn id="12" dur="500"/>
                                        <p:tgtEl>
                                          <p:spTgt spid="4444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4421">
                                            <p:txEl>
                                              <p:pRg st="1" end="1"/>
                                            </p:txEl>
                                          </p:spTgt>
                                        </p:tgtEl>
                                        <p:attrNameLst>
                                          <p:attrName>style.visibility</p:attrName>
                                        </p:attrNameLst>
                                      </p:cBhvr>
                                      <p:to>
                                        <p:strVal val="visible"/>
                                      </p:to>
                                    </p:set>
                                    <p:animEffect transition="in" filter="dissolve">
                                      <p:cBhvr>
                                        <p:cTn id="17" dur="500"/>
                                        <p:tgtEl>
                                          <p:spTgt spid="44442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4421">
                                            <p:txEl>
                                              <p:pRg st="2" end="2"/>
                                            </p:txEl>
                                          </p:spTgt>
                                        </p:tgtEl>
                                        <p:attrNameLst>
                                          <p:attrName>style.visibility</p:attrName>
                                        </p:attrNameLst>
                                      </p:cBhvr>
                                      <p:to>
                                        <p:strVal val="visible"/>
                                      </p:to>
                                    </p:set>
                                    <p:animEffect transition="in" filter="dissolve">
                                      <p:cBhvr>
                                        <p:cTn id="22" dur="500"/>
                                        <p:tgtEl>
                                          <p:spTgt spid="44442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4421">
                                            <p:txEl>
                                              <p:pRg st="3" end="3"/>
                                            </p:txEl>
                                          </p:spTgt>
                                        </p:tgtEl>
                                        <p:attrNameLst>
                                          <p:attrName>style.visibility</p:attrName>
                                        </p:attrNameLst>
                                      </p:cBhvr>
                                      <p:to>
                                        <p:strVal val="visible"/>
                                      </p:to>
                                    </p:set>
                                    <p:animEffect transition="in" filter="dissolve">
                                      <p:cBhvr>
                                        <p:cTn id="27" dur="500"/>
                                        <p:tgtEl>
                                          <p:spTgt spid="44442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4421">
                                            <p:txEl>
                                              <p:pRg st="4" end="4"/>
                                            </p:txEl>
                                          </p:spTgt>
                                        </p:tgtEl>
                                        <p:attrNameLst>
                                          <p:attrName>style.visibility</p:attrName>
                                        </p:attrNameLst>
                                      </p:cBhvr>
                                      <p:to>
                                        <p:strVal val="visible"/>
                                      </p:to>
                                    </p:set>
                                    <p:animEffect transition="in" filter="dissolve">
                                      <p:cBhvr>
                                        <p:cTn id="32" dur="500"/>
                                        <p:tgtEl>
                                          <p:spTgt spid="444421">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4421">
                                            <p:txEl>
                                              <p:pRg st="5" end="5"/>
                                            </p:txEl>
                                          </p:spTgt>
                                        </p:tgtEl>
                                        <p:attrNameLst>
                                          <p:attrName>style.visibility</p:attrName>
                                        </p:attrNameLst>
                                      </p:cBhvr>
                                      <p:to>
                                        <p:strVal val="visible"/>
                                      </p:to>
                                    </p:set>
                                    <p:animEffect transition="in" filter="dissolve">
                                      <p:cBhvr>
                                        <p:cTn id="37" dur="500"/>
                                        <p:tgtEl>
                                          <p:spTgt spid="44442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44421">
                                            <p:txEl>
                                              <p:pRg st="6" end="6"/>
                                            </p:txEl>
                                          </p:spTgt>
                                        </p:tgtEl>
                                        <p:attrNameLst>
                                          <p:attrName>style.visibility</p:attrName>
                                        </p:attrNameLst>
                                      </p:cBhvr>
                                      <p:to>
                                        <p:strVal val="visible"/>
                                      </p:to>
                                    </p:set>
                                    <p:animEffect transition="in" filter="dissolve">
                                      <p:cBhvr>
                                        <p:cTn id="42" dur="500"/>
                                        <p:tgtEl>
                                          <p:spTgt spid="444421">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44421">
                                            <p:txEl>
                                              <p:pRg st="7" end="7"/>
                                            </p:txEl>
                                          </p:spTgt>
                                        </p:tgtEl>
                                        <p:attrNameLst>
                                          <p:attrName>style.visibility</p:attrName>
                                        </p:attrNameLst>
                                      </p:cBhvr>
                                      <p:to>
                                        <p:strVal val="visible"/>
                                      </p:to>
                                    </p:set>
                                    <p:animEffect transition="in" filter="dissolve">
                                      <p:cBhvr>
                                        <p:cTn id="47" dur="500"/>
                                        <p:tgtEl>
                                          <p:spTgt spid="444421">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44421">
                                            <p:txEl>
                                              <p:pRg st="8" end="8"/>
                                            </p:txEl>
                                          </p:spTgt>
                                        </p:tgtEl>
                                        <p:attrNameLst>
                                          <p:attrName>style.visibility</p:attrName>
                                        </p:attrNameLst>
                                      </p:cBhvr>
                                      <p:to>
                                        <p:strVal val="visible"/>
                                      </p:to>
                                    </p:set>
                                    <p:animEffect transition="in" filter="dissolve">
                                      <p:cBhvr>
                                        <p:cTn id="52" dur="500"/>
                                        <p:tgtEl>
                                          <p:spTgt spid="444421">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44421">
                                            <p:txEl>
                                              <p:pRg st="9" end="9"/>
                                            </p:txEl>
                                          </p:spTgt>
                                        </p:tgtEl>
                                        <p:attrNameLst>
                                          <p:attrName>style.visibility</p:attrName>
                                        </p:attrNameLst>
                                      </p:cBhvr>
                                      <p:to>
                                        <p:strVal val="visible"/>
                                      </p:to>
                                    </p:set>
                                    <p:animEffect transition="in" filter="dissolve">
                                      <p:cBhvr>
                                        <p:cTn id="57" dur="500"/>
                                        <p:tgtEl>
                                          <p:spTgt spid="444421">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44421">
                                            <p:txEl>
                                              <p:pRg st="10" end="10"/>
                                            </p:txEl>
                                          </p:spTgt>
                                        </p:tgtEl>
                                        <p:attrNameLst>
                                          <p:attrName>style.visibility</p:attrName>
                                        </p:attrNameLst>
                                      </p:cBhvr>
                                      <p:to>
                                        <p:strVal val="visible"/>
                                      </p:to>
                                    </p:set>
                                    <p:animEffect transition="in" filter="dissolve">
                                      <p:cBhvr>
                                        <p:cTn id="62" dur="500"/>
                                        <p:tgtEl>
                                          <p:spTgt spid="444421">
                                            <p:txEl>
                                              <p:pRg st="10" end="1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44421">
                                            <p:txEl>
                                              <p:pRg st="11" end="11"/>
                                            </p:txEl>
                                          </p:spTgt>
                                        </p:tgtEl>
                                        <p:attrNameLst>
                                          <p:attrName>style.visibility</p:attrName>
                                        </p:attrNameLst>
                                      </p:cBhvr>
                                      <p:to>
                                        <p:strVal val="visible"/>
                                      </p:to>
                                    </p:set>
                                    <p:animEffect transition="in" filter="dissolve">
                                      <p:cBhvr>
                                        <p:cTn id="67" dur="500"/>
                                        <p:tgtEl>
                                          <p:spTgt spid="44442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1" grpId="0" build="p"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8" name="Rectangle 4">
            <a:extLst>
              <a:ext uri="{FF2B5EF4-FFF2-40B4-BE49-F238E27FC236}">
                <a16:creationId xmlns:a16="http://schemas.microsoft.com/office/drawing/2014/main" id="{9D541EFF-2B7D-0A4E-86C6-420D2F656C42}"/>
              </a:ext>
            </a:extLst>
          </p:cNvPr>
          <p:cNvSpPr>
            <a:spLocks noChangeArrowheads="1"/>
          </p:cNvSpPr>
          <p:nvPr/>
        </p:nvSpPr>
        <p:spPr bwMode="auto">
          <a:xfrm>
            <a:off x="609600" y="620713"/>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FF"/>
                </a:solidFill>
                <a:latin typeface="华文楷体" panose="02010600040101010101" pitchFamily="2" charset="-122"/>
                <a:ea typeface="华文楷体" panose="02010600040101010101" pitchFamily="2" charset="-122"/>
              </a:rPr>
              <a:t>3</a:t>
            </a:r>
            <a:r>
              <a:rPr lang="zh-CN" altLang="en-US" sz="3200" b="1">
                <a:solidFill>
                  <a:srgbClr val="FF00FF"/>
                </a:solidFill>
                <a:latin typeface="华文楷体" panose="02010600040101010101" pitchFamily="2" charset="-122"/>
                <a:ea typeface="华文楷体" panose="02010600040101010101" pitchFamily="2" charset="-122"/>
              </a:rPr>
              <a:t>、接收原语</a:t>
            </a:r>
            <a:endParaRPr lang="zh-CN" altLang="en-US" sz="3200" b="1">
              <a:solidFill>
                <a:srgbClr val="FF00FF"/>
              </a:solidFill>
              <a:latin typeface="华文楷体" panose="02010600040101010101" pitchFamily="2" charset="-122"/>
              <a:ea typeface="华文楷体" panose="02010600040101010101" pitchFamily="2" charset="-122"/>
              <a:sym typeface="Wingdings" pitchFamily="2" charset="2"/>
            </a:endParaRPr>
          </a:p>
        </p:txBody>
      </p:sp>
      <p:sp>
        <p:nvSpPr>
          <p:cNvPr id="446469" name="Rectangle 5">
            <a:extLst>
              <a:ext uri="{FF2B5EF4-FFF2-40B4-BE49-F238E27FC236}">
                <a16:creationId xmlns:a16="http://schemas.microsoft.com/office/drawing/2014/main" id="{CA1CA101-DD02-0849-A98E-BAD435F929BA}"/>
              </a:ext>
            </a:extLst>
          </p:cNvPr>
          <p:cNvSpPr>
            <a:spLocks noChangeArrowheads="1"/>
          </p:cNvSpPr>
          <p:nvPr/>
        </p:nvSpPr>
        <p:spPr bwMode="auto">
          <a:xfrm>
            <a:off x="468313" y="1182688"/>
            <a:ext cx="8534400" cy="5486400"/>
          </a:xfrm>
          <a:prstGeom prst="rect">
            <a:avLst/>
          </a:prstGeom>
          <a:solidFill>
            <a:srgbClr val="F8F8F8"/>
          </a:solidFill>
          <a:ln w="12700">
            <a:no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b="1">
                <a:solidFill>
                  <a:srgbClr val="171D17"/>
                </a:solidFill>
                <a:latin typeface="Times New Roman" panose="02020603050405020304" pitchFamily="18" charset="0"/>
                <a:ea typeface="华文楷体" panose="02010600040101010101" pitchFamily="2" charset="-122"/>
              </a:rPr>
              <a:t> void receive ( b ) {</a:t>
            </a:r>
          </a:p>
          <a:p>
            <a:r>
              <a:rPr lang="en-US" altLang="zh-CN" sz="2800" b="1">
                <a:solidFill>
                  <a:srgbClr val="171D17"/>
                </a:solidFill>
                <a:latin typeface="Times New Roman" panose="02020603050405020304" pitchFamily="18" charset="0"/>
                <a:ea typeface="华文楷体" panose="02010600040101010101" pitchFamily="2" charset="-122"/>
              </a:rPr>
              <a:t>      j := internal name;             </a:t>
            </a:r>
            <a:r>
              <a:rPr lang="en-US" altLang="zh-CN" sz="2800" b="1">
                <a:solidFill>
                  <a:srgbClr val="0000FF"/>
                </a:solidFill>
                <a:latin typeface="Times New Roman" panose="02020603050405020304" pitchFamily="18" charset="0"/>
                <a:ea typeface="华文楷体" panose="02010600040101010101" pitchFamily="2" charset="-122"/>
              </a:rPr>
              <a:t>j </a:t>
            </a:r>
            <a:r>
              <a:rPr lang="zh-CN" altLang="en-US" sz="2800" b="1">
                <a:solidFill>
                  <a:srgbClr val="0000FF"/>
                </a:solidFill>
                <a:latin typeface="Times New Roman" panose="02020603050405020304" pitchFamily="18" charset="0"/>
                <a:ea typeface="华文楷体" panose="02010600040101010101" pitchFamily="2" charset="-122"/>
              </a:rPr>
              <a:t>为接收进程内部标识符</a:t>
            </a:r>
          </a:p>
          <a:p>
            <a:pPr lvl="1"/>
            <a:r>
              <a:rPr lang="en-US" altLang="zh-CN" sz="2800" b="1">
                <a:solidFill>
                  <a:srgbClr val="171D17"/>
                </a:solidFill>
                <a:latin typeface="Times New Roman" panose="02020603050405020304" pitchFamily="18" charset="0"/>
                <a:ea typeface="华文楷体" panose="02010600040101010101" pitchFamily="2" charset="-122"/>
              </a:rPr>
              <a:t>wait ( j.Sm);</a:t>
            </a:r>
          </a:p>
          <a:p>
            <a:pPr lvl="1"/>
            <a:r>
              <a:rPr lang="en-US" altLang="zh-CN" sz="2800" b="1">
                <a:solidFill>
                  <a:srgbClr val="171D17"/>
                </a:solidFill>
                <a:latin typeface="Times New Roman" panose="02020603050405020304" pitchFamily="18" charset="0"/>
                <a:ea typeface="华文楷体" panose="02010600040101010101" pitchFamily="2" charset="-122"/>
              </a:rPr>
              <a:t>wait ( j.mutex);</a:t>
            </a:r>
          </a:p>
          <a:p>
            <a:pPr lvl="1"/>
            <a:r>
              <a:rPr lang="en-US" altLang="zh-CN" sz="2800" b="1">
                <a:solidFill>
                  <a:srgbClr val="171D17"/>
                </a:solidFill>
                <a:latin typeface="Times New Roman" panose="02020603050405020304" pitchFamily="18" charset="0"/>
                <a:ea typeface="华文楷体" panose="02010600040101010101" pitchFamily="2" charset="-122"/>
              </a:rPr>
              <a:t>remove ( j.mq, i );           </a:t>
            </a:r>
            <a:r>
              <a:rPr lang="zh-CN" altLang="en-US" sz="2800" b="1">
                <a:solidFill>
                  <a:srgbClr val="0000FF"/>
                </a:solidFill>
                <a:latin typeface="Times New Roman" panose="02020603050405020304" pitchFamily="18" charset="0"/>
                <a:ea typeface="华文楷体" panose="02010600040101010101" pitchFamily="2" charset="-122"/>
              </a:rPr>
              <a:t>将消息队列中第一消息移出</a:t>
            </a:r>
          </a:p>
          <a:p>
            <a:pPr lvl="1"/>
            <a:r>
              <a:rPr lang="en-US" altLang="zh-CN" sz="2800" b="1">
                <a:solidFill>
                  <a:srgbClr val="171D17"/>
                </a:solidFill>
                <a:latin typeface="Times New Roman" panose="02020603050405020304" pitchFamily="18" charset="0"/>
                <a:ea typeface="华文楷体" panose="02010600040101010101" pitchFamily="2" charset="-122"/>
              </a:rPr>
              <a:t>signal ( j.mutex );</a:t>
            </a:r>
          </a:p>
          <a:p>
            <a:pPr lvl="1"/>
            <a:r>
              <a:rPr lang="en-US" altLang="zh-CN" sz="2800" b="1">
                <a:solidFill>
                  <a:srgbClr val="171D17"/>
                </a:solidFill>
                <a:latin typeface="Times New Roman" panose="02020603050405020304" pitchFamily="18" charset="0"/>
                <a:ea typeface="华文楷体" panose="02010600040101010101" pitchFamily="2" charset="-122"/>
              </a:rPr>
              <a:t>b.Sender = i.sender</a:t>
            </a:r>
            <a:r>
              <a:rPr lang="zh-CN" altLang="en-US" sz="2800" b="1">
                <a:solidFill>
                  <a:srgbClr val="171D17"/>
                </a:solidFill>
                <a:latin typeface="Times New Roman" panose="02020603050405020304" pitchFamily="18" charset="0"/>
                <a:ea typeface="华文楷体" panose="02010600040101010101" pitchFamily="2" charset="-122"/>
              </a:rPr>
              <a:t>；</a:t>
            </a:r>
          </a:p>
          <a:p>
            <a:pPr lvl="1"/>
            <a:r>
              <a:rPr lang="en-US" altLang="zh-CN" sz="2800" b="1">
                <a:solidFill>
                  <a:srgbClr val="171D17"/>
                </a:solidFill>
                <a:latin typeface="Times New Roman" panose="02020603050405020304" pitchFamily="18" charset="0"/>
                <a:ea typeface="华文楷体" panose="02010600040101010101" pitchFamily="2" charset="-122"/>
              </a:rPr>
              <a:t>b.Size = i.size;                     </a:t>
            </a:r>
          </a:p>
          <a:p>
            <a:pPr lvl="1"/>
            <a:r>
              <a:rPr lang="en-US" altLang="zh-CN" sz="2800" b="1">
                <a:solidFill>
                  <a:srgbClr val="171D17"/>
                </a:solidFill>
                <a:latin typeface="Times New Roman" panose="02020603050405020304" pitchFamily="18" charset="0"/>
                <a:ea typeface="华文楷体" panose="02010600040101010101" pitchFamily="2" charset="-122"/>
              </a:rPr>
              <a:t>b.text= i.text;       </a:t>
            </a:r>
            <a:r>
              <a:rPr lang="zh-CN" altLang="en-US" b="1">
                <a:solidFill>
                  <a:srgbClr val="0000FF"/>
                </a:solidFill>
                <a:latin typeface="Times New Roman" panose="02020603050405020304" pitchFamily="18" charset="0"/>
                <a:ea typeface="华文楷体" panose="02010600040101010101" pitchFamily="2" charset="-122"/>
              </a:rPr>
              <a:t>将消息缓冲区 </a:t>
            </a:r>
            <a:r>
              <a:rPr lang="en-US" altLang="zh-CN" b="1">
                <a:solidFill>
                  <a:srgbClr val="0000FF"/>
                </a:solidFill>
                <a:latin typeface="Times New Roman" panose="02020603050405020304" pitchFamily="18" charset="0"/>
                <a:ea typeface="华文楷体" panose="02010600040101010101" pitchFamily="2" charset="-122"/>
              </a:rPr>
              <a:t>i </a:t>
            </a:r>
            <a:r>
              <a:rPr lang="zh-CN" altLang="en-US" b="1">
                <a:solidFill>
                  <a:srgbClr val="0000FF"/>
                </a:solidFill>
                <a:latin typeface="Times New Roman" panose="02020603050405020304" pitchFamily="18" charset="0"/>
                <a:ea typeface="华文楷体" panose="02010600040101010101" pitchFamily="2" charset="-122"/>
              </a:rPr>
              <a:t>中的信息复制到接收区</a:t>
            </a:r>
            <a:r>
              <a:rPr lang="en-US" altLang="zh-CN" b="1">
                <a:solidFill>
                  <a:srgbClr val="0000FF"/>
                </a:solidFill>
                <a:latin typeface="Times New Roman" panose="02020603050405020304" pitchFamily="18" charset="0"/>
                <a:ea typeface="华文楷体" panose="02010600040101010101" pitchFamily="2" charset="-122"/>
              </a:rPr>
              <a:t>b</a:t>
            </a:r>
          </a:p>
          <a:p>
            <a:pPr lvl="1"/>
            <a:r>
              <a:rPr lang="en-US" altLang="zh-CN" sz="2800" b="1">
                <a:solidFill>
                  <a:srgbClr val="171D17"/>
                </a:solidFill>
                <a:latin typeface="Times New Roman" panose="02020603050405020304" pitchFamily="18" charset="0"/>
                <a:ea typeface="华文楷体" panose="02010600040101010101" pitchFamily="2" charset="-122"/>
              </a:rPr>
              <a:t>Releasebuf(i);</a:t>
            </a:r>
          </a:p>
          <a:p>
            <a:r>
              <a:rPr lang="en-US" altLang="zh-CN" sz="2800" b="1">
                <a:solidFill>
                  <a:srgbClr val="171D17"/>
                </a:solidFill>
                <a:latin typeface="Times New Roman" panose="02020603050405020304" pitchFamily="18" charset="0"/>
                <a:ea typeface="华文楷体" panose="02010600040101010101" pitchFamily="2" charset="-122"/>
              </a:rPr>
              <a:t> }</a:t>
            </a:r>
          </a:p>
        </p:txBody>
      </p:sp>
      <p:sp>
        <p:nvSpPr>
          <p:cNvPr id="145412" name="Rectangle 6">
            <a:extLst>
              <a:ext uri="{FF2B5EF4-FFF2-40B4-BE49-F238E27FC236}">
                <a16:creationId xmlns:a16="http://schemas.microsoft.com/office/drawing/2014/main" id="{6E455AE9-1124-304A-9691-40F4A34EE43A}"/>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0000FF"/>
                </a:solidFill>
                <a:latin typeface="宋体" panose="02010600030101010101" pitchFamily="2" charset="-122"/>
              </a:rPr>
              <a:t>2.6 </a:t>
            </a:r>
            <a:r>
              <a:rPr lang="zh-CN" altLang="en-US" sz="2800" b="1">
                <a:solidFill>
                  <a:srgbClr val="0000FF"/>
                </a:solidFill>
                <a:latin typeface="宋体" panose="02010600030101010101" pitchFamily="2" charset="-122"/>
              </a:rPr>
              <a:t>进程通信－－</a:t>
            </a:r>
            <a:r>
              <a:rPr lang="zh-CN" altLang="en-US" sz="2800" b="1">
                <a:solidFill>
                  <a:srgbClr val="FF0000"/>
                </a:solidFill>
                <a:latin typeface="宋体" panose="02010600030101010101" pitchFamily="2" charset="-122"/>
              </a:rPr>
              <a:t>消息缓冲队列通信机制</a:t>
            </a:r>
          </a:p>
        </p:txBody>
      </p:sp>
      <p:sp>
        <p:nvSpPr>
          <p:cNvPr id="145413" name="灯片编号占位符 3">
            <a:extLst>
              <a:ext uri="{FF2B5EF4-FFF2-40B4-BE49-F238E27FC236}">
                <a16:creationId xmlns:a16="http://schemas.microsoft.com/office/drawing/2014/main" id="{85C39C2F-5FE6-E641-8B37-ACB5E5FB0A52}"/>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0E67E19-77EB-E64C-A663-56AAD9EC5E80}" type="slidenum">
              <a:rPr lang="zh-CN" altLang="en-US" sz="1800"/>
              <a:pPr/>
              <a:t>142</a:t>
            </a:fld>
            <a:endParaRPr lang="en-US" altLang="zh-CN" sz="1800"/>
          </a:p>
        </p:txBody>
      </p:sp>
    </p:spTree>
    <p:extLst>
      <p:ext uri="{BB962C8B-B14F-4D97-AF65-F5344CB8AC3E}">
        <p14:creationId xmlns:p14="http://schemas.microsoft.com/office/powerpoint/2010/main" val="143412308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6468"/>
                                        </p:tgtEl>
                                        <p:attrNameLst>
                                          <p:attrName>style.visibility</p:attrName>
                                        </p:attrNameLst>
                                      </p:cBhvr>
                                      <p:to>
                                        <p:strVal val="visible"/>
                                      </p:to>
                                    </p:set>
                                    <p:animEffect transition="in" filter="dissolve">
                                      <p:cBhvr>
                                        <p:cTn id="7" dur="500"/>
                                        <p:tgtEl>
                                          <p:spTgt spid="446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6469"/>
                                        </p:tgtEl>
                                        <p:attrNameLst>
                                          <p:attrName>style.visibility</p:attrName>
                                        </p:attrNameLst>
                                      </p:cBhvr>
                                      <p:to>
                                        <p:strVal val="visible"/>
                                      </p:to>
                                    </p:set>
                                    <p:animEffect transition="in" filter="dissolve">
                                      <p:cBhvr>
                                        <p:cTn id="12" dur="500"/>
                                        <p:tgtEl>
                                          <p:spTgt spid="446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8" grpId="0"/>
      <p:bldP spid="446469"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9C1E1645-8C7A-5D4B-93E7-A31A30F3E900}"/>
              </a:ext>
            </a:extLst>
          </p:cNvPr>
          <p:cNvSpPr txBox="1">
            <a:spLocks noChangeArrowheads="1"/>
          </p:cNvSpPr>
          <p:nvPr/>
        </p:nvSpPr>
        <p:spPr bwMode="auto">
          <a:xfrm>
            <a:off x="533400" y="-100013"/>
            <a:ext cx="5191125" cy="70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4000" b="1">
                <a:solidFill>
                  <a:srgbClr val="3333FF"/>
                </a:solidFill>
                <a:latin typeface="宋体" panose="02010600030101010101" pitchFamily="2" charset="-122"/>
              </a:rPr>
              <a:t>2.7 </a:t>
            </a:r>
            <a:r>
              <a:rPr lang="zh-CN" altLang="en-US" sz="4000" b="1">
                <a:solidFill>
                  <a:srgbClr val="3333FF"/>
                </a:solidFill>
                <a:latin typeface="宋体" panose="02010600030101010101" pitchFamily="2" charset="-122"/>
              </a:rPr>
              <a:t>线程</a:t>
            </a:r>
            <a:endParaRPr lang="zh-CN" altLang="en-US" sz="4000" b="1">
              <a:solidFill>
                <a:srgbClr val="FF0000"/>
              </a:solidFill>
            </a:endParaRPr>
          </a:p>
        </p:txBody>
      </p:sp>
      <p:sp>
        <p:nvSpPr>
          <p:cNvPr id="300035" name="Text Box 3">
            <a:extLst>
              <a:ext uri="{FF2B5EF4-FFF2-40B4-BE49-F238E27FC236}">
                <a16:creationId xmlns:a16="http://schemas.microsoft.com/office/drawing/2014/main" id="{182F6E8F-0BB1-8D46-867B-3B2DE26501DD}"/>
              </a:ext>
            </a:extLst>
          </p:cNvPr>
          <p:cNvSpPr txBox="1">
            <a:spLocks noChangeArrowheads="1"/>
          </p:cNvSpPr>
          <p:nvPr/>
        </p:nvSpPr>
        <p:spPr bwMode="auto">
          <a:xfrm>
            <a:off x="457200" y="609600"/>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FF"/>
                </a:solidFill>
                <a:latin typeface="Arial" panose="020B0604020202020204" pitchFamily="34" charset="0"/>
                <a:ea typeface="楷体_GB2312" pitchFamily="49" charset="-122"/>
              </a:rPr>
              <a:t>一、线程的引入</a:t>
            </a:r>
            <a:endParaRPr lang="zh-CN" altLang="en-US" sz="3600" b="1">
              <a:solidFill>
                <a:srgbClr val="0000FF"/>
              </a:solidFill>
              <a:latin typeface="Times New Roman" panose="02020603050405020304" pitchFamily="18" charset="0"/>
              <a:ea typeface="楷体_GB2312" pitchFamily="49" charset="-122"/>
            </a:endParaRPr>
          </a:p>
        </p:txBody>
      </p:sp>
      <p:sp>
        <p:nvSpPr>
          <p:cNvPr id="300041" name="Text Box 9">
            <a:extLst>
              <a:ext uri="{FF2B5EF4-FFF2-40B4-BE49-F238E27FC236}">
                <a16:creationId xmlns:a16="http://schemas.microsoft.com/office/drawing/2014/main" id="{9E4B43E5-273E-0747-9EE3-3FB7CFC7F12D}"/>
              </a:ext>
            </a:extLst>
          </p:cNvPr>
          <p:cNvSpPr txBox="1">
            <a:spLocks noChangeArrowheads="1"/>
          </p:cNvSpPr>
          <p:nvPr/>
        </p:nvSpPr>
        <p:spPr bwMode="auto">
          <a:xfrm>
            <a:off x="685800" y="1285875"/>
            <a:ext cx="8229600" cy="515937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spcBef>
                <a:spcPct val="50000"/>
              </a:spcBef>
            </a:pPr>
            <a:r>
              <a:rPr lang="en-US" altLang="zh-CN" sz="3200" b="1">
                <a:solidFill>
                  <a:srgbClr val="FF0000"/>
                </a:solidFill>
                <a:latin typeface="华文楷体" panose="02010600040101010101" pitchFamily="2" charset="-122"/>
                <a:ea typeface="华文楷体" panose="02010600040101010101" pitchFamily="2" charset="-122"/>
              </a:rPr>
              <a:t>1</a:t>
            </a:r>
            <a:r>
              <a:rPr lang="zh-CN" altLang="en-US" sz="3200" b="1">
                <a:solidFill>
                  <a:srgbClr val="FF0000"/>
                </a:solidFill>
                <a:latin typeface="华文楷体" panose="02010600040101010101" pitchFamily="2" charset="-122"/>
                <a:ea typeface="华文楷体" panose="02010600040101010101" pitchFamily="2" charset="-122"/>
              </a:rPr>
              <a:t>、</a:t>
            </a:r>
            <a:r>
              <a:rPr lang="zh-CN"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引入</a:t>
            </a:r>
            <a:r>
              <a:rPr lang="zh-CN" altLang="en-US" sz="3200" b="1">
                <a:solidFill>
                  <a:srgbClr val="FF0000"/>
                </a:solidFill>
                <a:latin typeface="华文楷体" panose="02010600040101010101" pitchFamily="2" charset="-122"/>
                <a:ea typeface="华文楷体" panose="02010600040101010101" pitchFamily="2" charset="-122"/>
              </a:rPr>
              <a:t>原因</a:t>
            </a:r>
          </a:p>
          <a:p>
            <a:pPr>
              <a:lnSpc>
                <a:spcPct val="130000"/>
              </a:lnSpc>
            </a:pPr>
            <a:r>
              <a:rPr lang="zh-CN" altLang="en-US" sz="3200" b="1">
                <a:solidFill>
                  <a:srgbClr val="171D17"/>
                </a:solidFill>
                <a:latin typeface="华文楷体" panose="02010600040101010101" pitchFamily="2" charset="-122"/>
                <a:ea typeface="华文楷体" panose="02010600040101010101" pitchFamily="2" charset="-122"/>
              </a:rPr>
              <a:t>        进程是一个资源拥有者，在进程进程的创建、撤消和切换中，系统必须为之付出较大的时空开销，限制了进程并发程度的进一步提高。</a:t>
            </a:r>
          </a:p>
          <a:p>
            <a:pPr>
              <a:lnSpc>
                <a:spcPct val="130000"/>
              </a:lnSpc>
            </a:pPr>
            <a:r>
              <a:rPr lang="en-US" altLang="zh-CN" sz="3200" b="1">
                <a:solidFill>
                  <a:srgbClr val="FF0000"/>
                </a:solidFill>
                <a:latin typeface="华文楷体" panose="02010600040101010101" pitchFamily="2" charset="-122"/>
                <a:ea typeface="华文楷体" panose="02010600040101010101" pitchFamily="2" charset="-122"/>
              </a:rPr>
              <a:t>2</a:t>
            </a:r>
            <a:r>
              <a:rPr lang="zh-CN" altLang="en-US" sz="3200" b="1">
                <a:solidFill>
                  <a:srgbClr val="FF0000"/>
                </a:solidFill>
                <a:latin typeface="华文楷体" panose="02010600040101010101" pitchFamily="2" charset="-122"/>
                <a:ea typeface="华文楷体" panose="02010600040101010101" pitchFamily="2" charset="-122"/>
              </a:rPr>
              <a:t>、</a:t>
            </a:r>
            <a:r>
              <a:rPr lang="zh-CN"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引入线程的目的</a:t>
            </a:r>
          </a:p>
          <a:p>
            <a:pPr>
              <a:lnSpc>
                <a:spcPct val="130000"/>
              </a:lnSpc>
            </a:pPr>
            <a:r>
              <a:rPr lang="zh-CN" altLang="en-US" sz="3200" b="1">
                <a:solidFill>
                  <a:srgbClr val="171D17"/>
                </a:solidFill>
                <a:effectLst>
                  <a:outerShdw blurRad="38100" dist="38100" dir="2700000" algn="tl">
                    <a:srgbClr val="C0C0C0"/>
                  </a:outerShdw>
                </a:effectLst>
                <a:latin typeface="华文楷体" panose="02010600040101010101" pitchFamily="2" charset="-122"/>
                <a:ea typeface="华文楷体" panose="02010600040101010101" pitchFamily="2" charset="-122"/>
              </a:rPr>
              <a:t>        为了减少进程并发执行时所付出的时空开销，使</a:t>
            </a:r>
            <a:r>
              <a:rPr lang="en-US" altLang="zh-CN" sz="3200" b="1">
                <a:solidFill>
                  <a:srgbClr val="171D17"/>
                </a:solidFill>
                <a:effectLst>
                  <a:outerShdw blurRad="38100" dist="38100" dir="2700000" algn="tl">
                    <a:srgbClr val="C0C0C0"/>
                  </a:outerShdw>
                </a:effectLst>
                <a:latin typeface="华文楷体" panose="02010600040101010101" pitchFamily="2" charset="-122"/>
                <a:ea typeface="华文楷体" panose="02010600040101010101" pitchFamily="2" charset="-122"/>
              </a:rPr>
              <a:t>0S</a:t>
            </a:r>
            <a:r>
              <a:rPr lang="zh-CN" altLang="en-US" sz="3200" b="1">
                <a:solidFill>
                  <a:srgbClr val="171D17"/>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具有更好的并发性。</a:t>
            </a:r>
          </a:p>
        </p:txBody>
      </p:sp>
      <p:sp>
        <p:nvSpPr>
          <p:cNvPr id="146437" name="灯片编号占位符 3">
            <a:extLst>
              <a:ext uri="{FF2B5EF4-FFF2-40B4-BE49-F238E27FC236}">
                <a16:creationId xmlns:a16="http://schemas.microsoft.com/office/drawing/2014/main" id="{19B48F1C-40D6-B148-B8A9-F302BE764949}"/>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F18A627-ADA2-DB47-8007-03DEEF1FB5D8}" type="slidenum">
              <a:rPr lang="zh-CN" altLang="en-US" sz="1800"/>
              <a:pPr/>
              <a:t>143</a:t>
            </a:fld>
            <a:endParaRPr lang="en-US" altLang="zh-CN" sz="1800"/>
          </a:p>
        </p:txBody>
      </p:sp>
    </p:spTree>
    <p:extLst>
      <p:ext uri="{BB962C8B-B14F-4D97-AF65-F5344CB8AC3E}">
        <p14:creationId xmlns:p14="http://schemas.microsoft.com/office/powerpoint/2010/main" val="5163119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0035"/>
                                        </p:tgtEl>
                                        <p:attrNameLst>
                                          <p:attrName>style.visibility</p:attrName>
                                        </p:attrNameLst>
                                      </p:cBhvr>
                                      <p:to>
                                        <p:strVal val="visible"/>
                                      </p:to>
                                    </p:set>
                                    <p:animEffect transition="in" filter="dissolve">
                                      <p:cBhvr>
                                        <p:cTn id="7" dur="500"/>
                                        <p:tgtEl>
                                          <p:spTgt spid="3000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0041">
                                            <p:txEl>
                                              <p:pRg st="0" end="0"/>
                                            </p:txEl>
                                          </p:spTgt>
                                        </p:tgtEl>
                                        <p:attrNameLst>
                                          <p:attrName>style.visibility</p:attrName>
                                        </p:attrNameLst>
                                      </p:cBhvr>
                                      <p:to>
                                        <p:strVal val="visible"/>
                                      </p:to>
                                    </p:set>
                                    <p:animEffect transition="in" filter="barn(outVertical)">
                                      <p:cBhvr>
                                        <p:cTn id="12" dur="500"/>
                                        <p:tgtEl>
                                          <p:spTgt spid="3000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00041">
                                            <p:txEl>
                                              <p:pRg st="1" end="1"/>
                                            </p:txEl>
                                          </p:spTgt>
                                        </p:tgtEl>
                                        <p:attrNameLst>
                                          <p:attrName>style.visibility</p:attrName>
                                        </p:attrNameLst>
                                      </p:cBhvr>
                                      <p:to>
                                        <p:strVal val="visible"/>
                                      </p:to>
                                    </p:set>
                                    <p:animEffect transition="in" filter="barn(outVertical)">
                                      <p:cBhvr>
                                        <p:cTn id="17" dur="500"/>
                                        <p:tgtEl>
                                          <p:spTgt spid="30004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00041">
                                            <p:txEl>
                                              <p:pRg st="2" end="2"/>
                                            </p:txEl>
                                          </p:spTgt>
                                        </p:tgtEl>
                                        <p:attrNameLst>
                                          <p:attrName>style.visibility</p:attrName>
                                        </p:attrNameLst>
                                      </p:cBhvr>
                                      <p:to>
                                        <p:strVal val="visible"/>
                                      </p:to>
                                    </p:set>
                                    <p:animEffect transition="in" filter="barn(outVertical)">
                                      <p:cBhvr>
                                        <p:cTn id="22" dur="500"/>
                                        <p:tgtEl>
                                          <p:spTgt spid="30004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00041">
                                            <p:txEl>
                                              <p:pRg st="3" end="3"/>
                                            </p:txEl>
                                          </p:spTgt>
                                        </p:tgtEl>
                                        <p:attrNameLst>
                                          <p:attrName>style.visibility</p:attrName>
                                        </p:attrNameLst>
                                      </p:cBhvr>
                                      <p:to>
                                        <p:strVal val="visible"/>
                                      </p:to>
                                    </p:set>
                                    <p:animEffect transition="in" filter="barn(outVertical)">
                                      <p:cBhvr>
                                        <p:cTn id="27" dur="500"/>
                                        <p:tgtEl>
                                          <p:spTgt spid="3000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5" grpId="0" autoUpdateAnimBg="0"/>
      <p:bldP spid="300041"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a:extLst>
              <a:ext uri="{FF2B5EF4-FFF2-40B4-BE49-F238E27FC236}">
                <a16:creationId xmlns:a16="http://schemas.microsoft.com/office/drawing/2014/main" id="{4B182B29-C788-A44E-85D6-57EA892D55E8}"/>
              </a:ext>
            </a:extLst>
          </p:cNvPr>
          <p:cNvSpPr>
            <a:spLocks noChangeArrowheads="1"/>
          </p:cNvSpPr>
          <p:nvPr/>
        </p:nvSpPr>
        <p:spPr bwMode="auto">
          <a:xfrm>
            <a:off x="560388" y="2786063"/>
            <a:ext cx="827881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30000"/>
              </a:lnSpc>
              <a:spcBef>
                <a:spcPct val="20000"/>
              </a:spcBef>
              <a:buClr>
                <a:schemeClr val="bg2"/>
              </a:buClr>
              <a:buFont typeface="Monotype Sorts" pitchFamily="2" charset="2"/>
              <a:buNone/>
            </a:pPr>
            <a:r>
              <a:rPr lang="en-US" altLang="zh-CN" sz="3600" b="1">
                <a:solidFill>
                  <a:srgbClr val="FF0000"/>
                </a:solidFill>
                <a:latin typeface="华文楷体" panose="02010600040101010101" pitchFamily="2" charset="-122"/>
                <a:ea typeface="华文楷体" panose="02010600040101010101" pitchFamily="2" charset="-122"/>
              </a:rPr>
              <a:t>4</a:t>
            </a:r>
            <a:r>
              <a:rPr lang="zh-CN" altLang="en-US" sz="3600" b="1">
                <a:solidFill>
                  <a:srgbClr val="FF0000"/>
                </a:solidFill>
                <a:latin typeface="华文楷体" panose="02010600040101010101" pitchFamily="2" charset="-122"/>
                <a:ea typeface="华文楷体" panose="02010600040101010101" pitchFamily="2" charset="-122"/>
              </a:rPr>
              <a:t>．线程的组成</a:t>
            </a:r>
          </a:p>
          <a:p>
            <a:pPr eaLnBrk="1" hangingPunct="1">
              <a:lnSpc>
                <a:spcPct val="130000"/>
              </a:lnSpc>
              <a:spcBef>
                <a:spcPct val="20000"/>
              </a:spcBef>
              <a:buClr>
                <a:srgbClr val="FF0000"/>
              </a:buClr>
              <a:buFont typeface="Monotype Sorts" pitchFamily="2" charset="2"/>
              <a:buNone/>
            </a:pPr>
            <a:r>
              <a:rPr lang="zh-CN" altLang="en-US" sz="3200" b="1">
                <a:solidFill>
                  <a:schemeClr val="tx1"/>
                </a:solidFill>
                <a:latin typeface="华文楷体" panose="02010600040101010101" pitchFamily="2" charset="-122"/>
                <a:ea typeface="华文楷体" panose="02010600040101010101" pitchFamily="2" charset="-122"/>
              </a:rPr>
              <a:t>           每个线程有一个</a:t>
            </a:r>
            <a:r>
              <a:rPr lang="en-US" altLang="zh-CN" sz="3200" b="1">
                <a:solidFill>
                  <a:schemeClr val="tx1"/>
                </a:solidFill>
                <a:latin typeface="华文楷体" panose="02010600040101010101" pitchFamily="2" charset="-122"/>
                <a:ea typeface="华文楷体" panose="02010600040101010101" pitchFamily="2" charset="-122"/>
              </a:rPr>
              <a:t>thread</a:t>
            </a:r>
            <a:r>
              <a:rPr lang="zh-CN" altLang="en-US" sz="3200" b="1">
                <a:solidFill>
                  <a:schemeClr val="tx1"/>
                </a:solidFill>
                <a:latin typeface="华文楷体" panose="02010600040101010101" pitchFamily="2" charset="-122"/>
                <a:ea typeface="华文楷体" panose="02010600040101010101" pitchFamily="2" charset="-122"/>
              </a:rPr>
              <a:t>结构，即线程控制块，用于保存自己私有的信息，主要由以下</a:t>
            </a:r>
            <a:r>
              <a:rPr lang="en-US" altLang="zh-CN" sz="3200" b="1">
                <a:solidFill>
                  <a:schemeClr val="tx1"/>
                </a:solidFill>
                <a:latin typeface="华文楷体" panose="02010600040101010101" pitchFamily="2" charset="-122"/>
                <a:ea typeface="华文楷体" panose="02010600040101010101" pitchFamily="2" charset="-122"/>
              </a:rPr>
              <a:t>4</a:t>
            </a:r>
            <a:r>
              <a:rPr lang="zh-CN" altLang="en-US" sz="3200" b="1">
                <a:solidFill>
                  <a:schemeClr val="tx1"/>
                </a:solidFill>
                <a:latin typeface="华文楷体" panose="02010600040101010101" pitchFamily="2" charset="-122"/>
                <a:ea typeface="华文楷体" panose="02010600040101010101" pitchFamily="2" charset="-122"/>
              </a:rPr>
              <a:t>个基本部分组成：</a:t>
            </a:r>
          </a:p>
        </p:txBody>
      </p:sp>
      <p:sp>
        <p:nvSpPr>
          <p:cNvPr id="355334" name="Text Box 6">
            <a:extLst>
              <a:ext uri="{FF2B5EF4-FFF2-40B4-BE49-F238E27FC236}">
                <a16:creationId xmlns:a16="http://schemas.microsoft.com/office/drawing/2014/main" id="{98289699-57CC-8842-9111-C959F3E5EE78}"/>
              </a:ext>
            </a:extLst>
          </p:cNvPr>
          <p:cNvSpPr txBox="1">
            <a:spLocks noChangeArrowheads="1"/>
          </p:cNvSpPr>
          <p:nvPr/>
        </p:nvSpPr>
        <p:spPr bwMode="auto">
          <a:xfrm>
            <a:off x="533400" y="817563"/>
            <a:ext cx="85344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FF0000"/>
                </a:solidFill>
                <a:latin typeface="华文楷体" panose="02010600040101010101" pitchFamily="2" charset="-122"/>
                <a:ea typeface="华文楷体" panose="02010600040101010101" pitchFamily="2" charset="-122"/>
              </a:rPr>
              <a:t>3</a:t>
            </a:r>
            <a:r>
              <a:rPr lang="zh-CN" altLang="en-US" sz="3600" b="1">
                <a:solidFill>
                  <a:srgbClr val="FF0000"/>
                </a:solidFill>
                <a:latin typeface="华文楷体" panose="02010600040101010101" pitchFamily="2" charset="-122"/>
                <a:ea typeface="华文楷体" panose="02010600040101010101" pitchFamily="2" charset="-122"/>
              </a:rPr>
              <a:t>、什么是线程</a:t>
            </a:r>
          </a:p>
          <a:p>
            <a:pPr eaLnBrk="1" hangingPunct="1">
              <a:spcBef>
                <a:spcPct val="20000"/>
              </a:spcBef>
              <a:buClr>
                <a:schemeClr val="hlink"/>
              </a:buClr>
              <a:buSzPct val="120000"/>
            </a:pPr>
            <a:r>
              <a:rPr kumimoji="0" lang="zh-CN" altLang="en-US" sz="3200" b="1">
                <a:solidFill>
                  <a:schemeClr val="tx1"/>
                </a:solidFill>
                <a:latin typeface="华文楷体" panose="02010600040101010101" pitchFamily="2" charset="-122"/>
                <a:ea typeface="华文楷体" panose="02010600040101010101" pitchFamily="2" charset="-122"/>
              </a:rPr>
              <a:t>    </a:t>
            </a:r>
            <a:r>
              <a:rPr kumimoji="0" lang="zh-CN" altLang="en-US" sz="3200" b="1">
                <a:solidFill>
                  <a:srgbClr val="171D17"/>
                </a:solidFill>
                <a:latin typeface="华文楷体" panose="02010600040101010101" pitchFamily="2" charset="-122"/>
                <a:ea typeface="华文楷体" panose="02010600040101010101" pitchFamily="2" charset="-122"/>
              </a:rPr>
              <a:t>是进程中实施调度和分派的基本单位</a:t>
            </a:r>
          </a:p>
        </p:txBody>
      </p:sp>
      <p:sp>
        <p:nvSpPr>
          <p:cNvPr id="147460" name="Text Box 8">
            <a:extLst>
              <a:ext uri="{FF2B5EF4-FFF2-40B4-BE49-F238E27FC236}">
                <a16:creationId xmlns:a16="http://schemas.microsoft.com/office/drawing/2014/main" id="{71E1C2B3-8AE9-D34F-87BA-CA9A969A7ED0}"/>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47461" name="灯片编号占位符 3">
            <a:extLst>
              <a:ext uri="{FF2B5EF4-FFF2-40B4-BE49-F238E27FC236}">
                <a16:creationId xmlns:a16="http://schemas.microsoft.com/office/drawing/2014/main" id="{2BA8E66B-52A6-5E47-9BF1-BC349B9C58B5}"/>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9B54B49-3791-384D-BF5E-434FE5C1080B}" type="slidenum">
              <a:rPr lang="zh-CN" altLang="en-US" sz="1800"/>
              <a:pPr/>
              <a:t>144</a:t>
            </a:fld>
            <a:endParaRPr lang="en-US" altLang="zh-CN" sz="1800"/>
          </a:p>
        </p:txBody>
      </p:sp>
    </p:spTree>
    <p:extLst>
      <p:ext uri="{BB962C8B-B14F-4D97-AF65-F5344CB8AC3E}">
        <p14:creationId xmlns:p14="http://schemas.microsoft.com/office/powerpoint/2010/main" val="39762548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5334"/>
                                        </p:tgtEl>
                                        <p:attrNameLst>
                                          <p:attrName>style.visibility</p:attrName>
                                        </p:attrNameLst>
                                      </p:cBhvr>
                                      <p:to>
                                        <p:strVal val="visible"/>
                                      </p:to>
                                    </p:set>
                                    <p:animEffect transition="in" filter="dissolve">
                                      <p:cBhvr>
                                        <p:cTn id="7" dur="500"/>
                                        <p:tgtEl>
                                          <p:spTgt spid="3553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55330">
                                            <p:txEl>
                                              <p:pRg st="0" end="0"/>
                                            </p:txEl>
                                          </p:spTgt>
                                        </p:tgtEl>
                                        <p:attrNameLst>
                                          <p:attrName>style.visibility</p:attrName>
                                        </p:attrNameLst>
                                      </p:cBhvr>
                                      <p:to>
                                        <p:strVal val="visible"/>
                                      </p:to>
                                    </p:set>
                                    <p:animEffect transition="in" filter="barn(outVertical)">
                                      <p:cBhvr>
                                        <p:cTn id="12" dur="500"/>
                                        <p:tgtEl>
                                          <p:spTgt spid="35533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55330">
                                            <p:txEl>
                                              <p:pRg st="1" end="1"/>
                                            </p:txEl>
                                          </p:spTgt>
                                        </p:tgtEl>
                                        <p:attrNameLst>
                                          <p:attrName>style.visibility</p:attrName>
                                        </p:attrNameLst>
                                      </p:cBhvr>
                                      <p:to>
                                        <p:strVal val="visible"/>
                                      </p:to>
                                    </p:set>
                                    <p:animEffect transition="in" filter="barn(outVertical)">
                                      <p:cBhvr>
                                        <p:cTn id="17" dur="500"/>
                                        <p:tgtEl>
                                          <p:spTgt spid="3553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build="p" autoUpdateAnimBg="0"/>
      <p:bldP spid="355334"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9" name="Rectangle 3">
            <a:extLst>
              <a:ext uri="{FF2B5EF4-FFF2-40B4-BE49-F238E27FC236}">
                <a16:creationId xmlns:a16="http://schemas.microsoft.com/office/drawing/2014/main" id="{8C119A4B-CBDE-FF43-9B68-2BC6134972F5}"/>
              </a:ext>
            </a:extLst>
          </p:cNvPr>
          <p:cNvSpPr>
            <a:spLocks noChangeArrowheads="1"/>
          </p:cNvSpPr>
          <p:nvPr/>
        </p:nvSpPr>
        <p:spPr bwMode="auto">
          <a:xfrm>
            <a:off x="609600" y="609600"/>
            <a:ext cx="8229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1</a:t>
            </a:r>
            <a:r>
              <a:rPr lang="zh-CN" altLang="en-US" sz="3200" b="1">
                <a:solidFill>
                  <a:srgbClr val="0000FF"/>
                </a:solidFill>
                <a:latin typeface="华文楷体" panose="02010600040101010101" pitchFamily="2" charset="-122"/>
                <a:ea typeface="华文楷体" panose="02010600040101010101" pitchFamily="2" charset="-122"/>
              </a:rPr>
              <a:t>）一个唯一的标识符，称为客户</a:t>
            </a:r>
            <a:r>
              <a:rPr lang="en-US" altLang="zh-CN" sz="3200" b="1">
                <a:solidFill>
                  <a:srgbClr val="0000FF"/>
                </a:solidFill>
                <a:latin typeface="华文楷体" panose="02010600040101010101" pitchFamily="2" charset="-122"/>
                <a:ea typeface="华文楷体" panose="02010600040101010101" pitchFamily="2" charset="-122"/>
              </a:rPr>
              <a:t>ID</a:t>
            </a:r>
            <a:r>
              <a:rPr lang="zh-CN" altLang="en-US" sz="3200" b="1">
                <a:solidFill>
                  <a:srgbClr val="0000FF"/>
                </a:solidFill>
                <a:latin typeface="华文楷体" panose="02010600040101010101" pitchFamily="2" charset="-122"/>
                <a:ea typeface="华文楷体" panose="02010600040101010101" pitchFamily="2" charset="-122"/>
              </a:rPr>
              <a:t>；</a:t>
            </a:r>
          </a:p>
          <a:p>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2</a:t>
            </a:r>
            <a:r>
              <a:rPr lang="zh-CN" altLang="en-US" sz="3200" b="1">
                <a:solidFill>
                  <a:srgbClr val="0000FF"/>
                </a:solidFill>
                <a:latin typeface="华文楷体" panose="02010600040101010101" pitchFamily="2" charset="-122"/>
                <a:ea typeface="华文楷体" panose="02010600040101010101" pitchFamily="2" charset="-122"/>
              </a:rPr>
              <a:t>）一组处理器状态寄存器；</a:t>
            </a:r>
          </a:p>
          <a:p>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3</a:t>
            </a:r>
            <a:r>
              <a:rPr lang="zh-CN" altLang="en-US" sz="3200" b="1">
                <a:solidFill>
                  <a:srgbClr val="0000FF"/>
                </a:solidFill>
                <a:latin typeface="华文楷体" panose="02010600040101010101" pitchFamily="2" charset="-122"/>
                <a:ea typeface="华文楷体" panose="02010600040101010101" pitchFamily="2" charset="-122"/>
              </a:rPr>
              <a:t>）分别在用户态和核心态下使用的两个栈；</a:t>
            </a:r>
          </a:p>
          <a:p>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4</a:t>
            </a:r>
            <a:r>
              <a:rPr lang="zh-CN" altLang="en-US" sz="3200" b="1">
                <a:solidFill>
                  <a:srgbClr val="0000FF"/>
                </a:solidFill>
                <a:latin typeface="华文楷体" panose="02010600040101010101" pitchFamily="2" charset="-122"/>
                <a:ea typeface="华文楷体" panose="02010600040101010101" pitchFamily="2" charset="-122"/>
              </a:rPr>
              <a:t>）一个私用存储器；</a:t>
            </a:r>
          </a:p>
        </p:txBody>
      </p:sp>
      <p:pic>
        <p:nvPicPr>
          <p:cNvPr id="357380" name="Picture 4" descr="T28">
            <a:extLst>
              <a:ext uri="{FF2B5EF4-FFF2-40B4-BE49-F238E27FC236}">
                <a16:creationId xmlns:a16="http://schemas.microsoft.com/office/drawing/2014/main" id="{A633411E-E7C7-564A-B57C-3E75C61A5D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663" y="3427413"/>
            <a:ext cx="5545137"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7381" name="Text Box 5">
            <a:extLst>
              <a:ext uri="{FF2B5EF4-FFF2-40B4-BE49-F238E27FC236}">
                <a16:creationId xmlns:a16="http://schemas.microsoft.com/office/drawing/2014/main" id="{D3C5BA57-B255-3D4C-ABC6-14D17050074C}"/>
              </a:ext>
            </a:extLst>
          </p:cNvPr>
          <p:cNvSpPr txBox="1">
            <a:spLocks noChangeArrowheads="1"/>
          </p:cNvSpPr>
          <p:nvPr/>
        </p:nvSpPr>
        <p:spPr bwMode="auto">
          <a:xfrm>
            <a:off x="2843213" y="6078538"/>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kumimoji="0" lang="en-US" altLang="zh-CN" sz="2800" b="1">
                <a:solidFill>
                  <a:srgbClr val="0000FF"/>
                </a:solidFill>
                <a:latin typeface="楷体_GB2312" pitchFamily="49" charset="-122"/>
                <a:ea typeface="楷体_GB2312" pitchFamily="49" charset="-122"/>
              </a:rPr>
              <a:t> thread</a:t>
            </a:r>
            <a:r>
              <a:rPr kumimoji="0" lang="zh-CN" altLang="en-US" sz="2800" b="1">
                <a:solidFill>
                  <a:srgbClr val="0000FF"/>
                </a:solidFill>
                <a:latin typeface="楷体_GB2312" pitchFamily="49" charset="-122"/>
                <a:ea typeface="楷体_GB2312" pitchFamily="49" charset="-122"/>
              </a:rPr>
              <a:t>结构示意图</a:t>
            </a:r>
          </a:p>
        </p:txBody>
      </p:sp>
      <p:sp>
        <p:nvSpPr>
          <p:cNvPr id="148485" name="Text Box 7">
            <a:extLst>
              <a:ext uri="{FF2B5EF4-FFF2-40B4-BE49-F238E27FC236}">
                <a16:creationId xmlns:a16="http://schemas.microsoft.com/office/drawing/2014/main" id="{48D67F02-ABA3-D547-B5BB-8EFBF6A3CF52}"/>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Tree>
    <p:extLst>
      <p:ext uri="{BB962C8B-B14F-4D97-AF65-F5344CB8AC3E}">
        <p14:creationId xmlns:p14="http://schemas.microsoft.com/office/powerpoint/2010/main" val="36755373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Effect transition="in" filter="barn(outVertical)">
                                      <p:cBhvr>
                                        <p:cTn id="7" dur="500"/>
                                        <p:tgtEl>
                                          <p:spTgt spid="357379">
                                            <p:txEl>
                                              <p:pRg st="0" end="0"/>
                                            </p:txEl>
                                          </p:spTgt>
                                        </p:tgtEl>
                                      </p:cBhvr>
                                    </p:animEffect>
                                  </p:childTnLst>
                                  <p:subTnLst>
                                    <p:animClr clrSpc="rgb" dir="cw">
                                      <p:cBhvr override="childStyle">
                                        <p:cTn dur="1" fill="hold" display="0" masterRel="nextClick" afterEffect="1"/>
                                        <p:tgtEl>
                                          <p:spTgt spid="357379">
                                            <p:txEl>
                                              <p:pRg st="0" end="0"/>
                                            </p:txEl>
                                          </p:spTgt>
                                        </p:tgtEl>
                                        <p:attrNameLst>
                                          <p:attrName>ppt_c</p:attrName>
                                        </p:attrNameLst>
                                      </p:cBhvr>
                                      <p:to>
                                        <a:srgbClr val="171D17"/>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57379">
                                            <p:txEl>
                                              <p:pRg st="1" end="1"/>
                                            </p:txEl>
                                          </p:spTgt>
                                        </p:tgtEl>
                                        <p:attrNameLst>
                                          <p:attrName>style.visibility</p:attrName>
                                        </p:attrNameLst>
                                      </p:cBhvr>
                                      <p:to>
                                        <p:strVal val="visible"/>
                                      </p:to>
                                    </p:set>
                                    <p:animEffect transition="in" filter="barn(outVertical)">
                                      <p:cBhvr>
                                        <p:cTn id="12" dur="500"/>
                                        <p:tgtEl>
                                          <p:spTgt spid="357379">
                                            <p:txEl>
                                              <p:pRg st="1" end="1"/>
                                            </p:txEl>
                                          </p:spTgt>
                                        </p:tgtEl>
                                      </p:cBhvr>
                                    </p:animEffect>
                                  </p:childTnLst>
                                  <p:subTnLst>
                                    <p:animClr clrSpc="rgb" dir="cw">
                                      <p:cBhvr override="childStyle">
                                        <p:cTn dur="1" fill="hold" display="0" masterRel="nextClick" afterEffect="1"/>
                                        <p:tgtEl>
                                          <p:spTgt spid="357379">
                                            <p:txEl>
                                              <p:pRg st="1" end="1"/>
                                            </p:txEl>
                                          </p:spTgt>
                                        </p:tgtEl>
                                        <p:attrNameLst>
                                          <p:attrName>ppt_c</p:attrName>
                                        </p:attrNameLst>
                                      </p:cBhvr>
                                      <p:to>
                                        <a:srgbClr val="171D1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57379">
                                            <p:txEl>
                                              <p:pRg st="2" end="2"/>
                                            </p:txEl>
                                          </p:spTgt>
                                        </p:tgtEl>
                                        <p:attrNameLst>
                                          <p:attrName>style.visibility</p:attrName>
                                        </p:attrNameLst>
                                      </p:cBhvr>
                                      <p:to>
                                        <p:strVal val="visible"/>
                                      </p:to>
                                    </p:set>
                                    <p:animEffect transition="in" filter="barn(outVertical)">
                                      <p:cBhvr>
                                        <p:cTn id="17" dur="500"/>
                                        <p:tgtEl>
                                          <p:spTgt spid="357379">
                                            <p:txEl>
                                              <p:pRg st="2" end="2"/>
                                            </p:txEl>
                                          </p:spTgt>
                                        </p:tgtEl>
                                      </p:cBhvr>
                                    </p:animEffect>
                                  </p:childTnLst>
                                  <p:subTnLst>
                                    <p:animClr clrSpc="rgb" dir="cw">
                                      <p:cBhvr override="childStyle">
                                        <p:cTn dur="1" fill="hold" display="0" masterRel="nextClick" afterEffect="1"/>
                                        <p:tgtEl>
                                          <p:spTgt spid="357379">
                                            <p:txEl>
                                              <p:pRg st="2" end="2"/>
                                            </p:txEl>
                                          </p:spTgt>
                                        </p:tgtEl>
                                        <p:attrNameLst>
                                          <p:attrName>ppt_c</p:attrName>
                                        </p:attrNameLst>
                                      </p:cBhvr>
                                      <p:to>
                                        <a:srgbClr val="171D17"/>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57379">
                                            <p:txEl>
                                              <p:pRg st="3" end="3"/>
                                            </p:txEl>
                                          </p:spTgt>
                                        </p:tgtEl>
                                        <p:attrNameLst>
                                          <p:attrName>style.visibility</p:attrName>
                                        </p:attrNameLst>
                                      </p:cBhvr>
                                      <p:to>
                                        <p:strVal val="visible"/>
                                      </p:to>
                                    </p:set>
                                    <p:animEffect transition="in" filter="barn(outVertical)">
                                      <p:cBhvr>
                                        <p:cTn id="22" dur="500"/>
                                        <p:tgtEl>
                                          <p:spTgt spid="357379">
                                            <p:txEl>
                                              <p:pRg st="3" end="3"/>
                                            </p:txEl>
                                          </p:spTgt>
                                        </p:tgtEl>
                                      </p:cBhvr>
                                    </p:animEffect>
                                  </p:childTnLst>
                                  <p:subTnLst>
                                    <p:animClr clrSpc="rgb" dir="cw">
                                      <p:cBhvr override="childStyle">
                                        <p:cTn dur="1" fill="hold" display="0" masterRel="nextClick" afterEffect="1"/>
                                        <p:tgtEl>
                                          <p:spTgt spid="357379">
                                            <p:txEl>
                                              <p:pRg st="3" end="3"/>
                                            </p:txEl>
                                          </p:spTgt>
                                        </p:tgtEl>
                                        <p:attrNameLst>
                                          <p:attrName>ppt_c</p:attrName>
                                        </p:attrNameLst>
                                      </p:cBhvr>
                                      <p:to>
                                        <a:srgbClr val="171D17"/>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357380"/>
                                        </p:tgtEl>
                                        <p:attrNameLst>
                                          <p:attrName>style.visibility</p:attrName>
                                        </p:attrNameLst>
                                      </p:cBhvr>
                                      <p:to>
                                        <p:strVal val="visible"/>
                                      </p:to>
                                    </p:set>
                                    <p:anim calcmode="lin" valueType="num">
                                      <p:cBhvr additive="base">
                                        <p:cTn id="27" dur="500" fill="hold"/>
                                        <p:tgtEl>
                                          <p:spTgt spid="357380"/>
                                        </p:tgtEl>
                                        <p:attrNameLst>
                                          <p:attrName>ppt_x</p:attrName>
                                        </p:attrNameLst>
                                      </p:cBhvr>
                                      <p:tavLst>
                                        <p:tav tm="0">
                                          <p:val>
                                            <p:strVal val="0-#ppt_w/2"/>
                                          </p:val>
                                        </p:tav>
                                        <p:tav tm="100000">
                                          <p:val>
                                            <p:strVal val="#ppt_x"/>
                                          </p:val>
                                        </p:tav>
                                      </p:tavLst>
                                    </p:anim>
                                    <p:anim calcmode="lin" valueType="num">
                                      <p:cBhvr additive="base">
                                        <p:cTn id="28" dur="500" fill="hold"/>
                                        <p:tgtEl>
                                          <p:spTgt spid="35738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357381"/>
                                        </p:tgtEl>
                                        <p:attrNameLst>
                                          <p:attrName>style.visibility</p:attrName>
                                        </p:attrNameLst>
                                      </p:cBhvr>
                                      <p:to>
                                        <p:strVal val="visible"/>
                                      </p:to>
                                    </p:set>
                                    <p:anim calcmode="lin" valueType="num">
                                      <p:cBhvr additive="base">
                                        <p:cTn id="32" dur="500" fill="hold"/>
                                        <p:tgtEl>
                                          <p:spTgt spid="357381"/>
                                        </p:tgtEl>
                                        <p:attrNameLst>
                                          <p:attrName>ppt_x</p:attrName>
                                        </p:attrNameLst>
                                      </p:cBhvr>
                                      <p:tavLst>
                                        <p:tav tm="0">
                                          <p:val>
                                            <p:strVal val="0-#ppt_w/2"/>
                                          </p:val>
                                        </p:tav>
                                        <p:tav tm="100000">
                                          <p:val>
                                            <p:strVal val="#ppt_x"/>
                                          </p:val>
                                        </p:tav>
                                      </p:tavLst>
                                    </p:anim>
                                    <p:anim calcmode="lin" valueType="num">
                                      <p:cBhvr additive="base">
                                        <p:cTn id="33" dur="500" fill="hold"/>
                                        <p:tgtEl>
                                          <p:spTgt spid="3573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9" grpId="0" build="p" autoUpdateAnimBg="0"/>
      <p:bldP spid="357381"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6" name="Picture 2">
            <a:extLst>
              <a:ext uri="{FF2B5EF4-FFF2-40B4-BE49-F238E27FC236}">
                <a16:creationId xmlns:a16="http://schemas.microsoft.com/office/drawing/2014/main" id="{98F5222E-3A29-BB46-A3F6-0D2F0F65E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609600"/>
            <a:ext cx="85344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49507" name="Text Box 3">
            <a:extLst>
              <a:ext uri="{FF2B5EF4-FFF2-40B4-BE49-F238E27FC236}">
                <a16:creationId xmlns:a16="http://schemas.microsoft.com/office/drawing/2014/main" id="{01083C47-EFC3-2047-9A00-7DF3B14F0FEC}"/>
              </a:ext>
            </a:extLst>
          </p:cNvPr>
          <p:cNvSpPr txBox="1">
            <a:spLocks noChangeArrowheads="1"/>
          </p:cNvSpPr>
          <p:nvPr/>
        </p:nvSpPr>
        <p:spPr bwMode="auto">
          <a:xfrm>
            <a:off x="2024063" y="5876925"/>
            <a:ext cx="6148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进程和线程的对应关系</a:t>
            </a:r>
          </a:p>
        </p:txBody>
      </p:sp>
      <p:sp>
        <p:nvSpPr>
          <p:cNvPr id="149508" name="Text Box 5">
            <a:extLst>
              <a:ext uri="{FF2B5EF4-FFF2-40B4-BE49-F238E27FC236}">
                <a16:creationId xmlns:a16="http://schemas.microsoft.com/office/drawing/2014/main" id="{9C2A7C49-096C-6A4D-87ED-E886DC8B4D5A}"/>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49509" name="灯片编号占位符 3">
            <a:extLst>
              <a:ext uri="{FF2B5EF4-FFF2-40B4-BE49-F238E27FC236}">
                <a16:creationId xmlns:a16="http://schemas.microsoft.com/office/drawing/2014/main" id="{932A6BE3-5992-3041-BBD4-9C84DCD7385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3B4B0E3-208D-A648-9D4C-EDB9EA943B87}" type="slidenum">
              <a:rPr lang="zh-CN" altLang="en-US" sz="1800"/>
              <a:pPr/>
              <a:t>146</a:t>
            </a:fld>
            <a:endParaRPr lang="en-US" altLang="zh-CN" sz="1800"/>
          </a:p>
        </p:txBody>
      </p:sp>
    </p:spTree>
    <p:extLst>
      <p:ext uri="{BB962C8B-B14F-4D97-AF65-F5344CB8AC3E}">
        <p14:creationId xmlns:p14="http://schemas.microsoft.com/office/powerpoint/2010/main" val="859806652"/>
      </p:ext>
    </p:extLst>
  </p:cSld>
  <p:clrMapOvr>
    <a:masterClrMapping/>
  </p:clrMapOvr>
  <p:transition>
    <p:random/>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5">
            <a:extLst>
              <a:ext uri="{FF2B5EF4-FFF2-40B4-BE49-F238E27FC236}">
                <a16:creationId xmlns:a16="http://schemas.microsoft.com/office/drawing/2014/main" id="{40E5FF83-561E-4549-A3EA-426833388A65}"/>
              </a:ext>
            </a:extLst>
          </p:cNvPr>
          <p:cNvSpPr txBox="1">
            <a:spLocks noChangeArrowheads="1"/>
          </p:cNvSpPr>
          <p:nvPr/>
        </p:nvSpPr>
        <p:spPr bwMode="auto">
          <a:xfrm>
            <a:off x="1943100" y="5653088"/>
            <a:ext cx="59420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b="1">
                <a:solidFill>
                  <a:srgbClr val="0000FF"/>
                </a:solidFill>
                <a:latin typeface="楷体_GB2312" pitchFamily="49" charset="-122"/>
                <a:ea typeface="楷体_GB2312" pitchFamily="49" charset="-122"/>
              </a:rPr>
              <a:t>单线程与多线程的进程模型</a:t>
            </a:r>
          </a:p>
        </p:txBody>
      </p:sp>
      <p:grpSp>
        <p:nvGrpSpPr>
          <p:cNvPr id="150531" name="Group 32">
            <a:extLst>
              <a:ext uri="{FF2B5EF4-FFF2-40B4-BE49-F238E27FC236}">
                <a16:creationId xmlns:a16="http://schemas.microsoft.com/office/drawing/2014/main" id="{A1BE5DF4-F34C-A548-BE05-3E551EC72D09}"/>
              </a:ext>
            </a:extLst>
          </p:cNvPr>
          <p:cNvGrpSpPr>
            <a:grpSpLocks/>
          </p:cNvGrpSpPr>
          <p:nvPr/>
        </p:nvGrpSpPr>
        <p:grpSpPr bwMode="auto">
          <a:xfrm>
            <a:off x="609600" y="838200"/>
            <a:ext cx="8229600" cy="4191000"/>
            <a:chOff x="384" y="528"/>
            <a:chExt cx="5184" cy="2640"/>
          </a:xfrm>
        </p:grpSpPr>
        <p:sp>
          <p:nvSpPr>
            <p:cNvPr id="150534" name="Text Box 8">
              <a:extLst>
                <a:ext uri="{FF2B5EF4-FFF2-40B4-BE49-F238E27FC236}">
                  <a16:creationId xmlns:a16="http://schemas.microsoft.com/office/drawing/2014/main" id="{D4864F41-1703-194E-8B44-B15DFAA06714}"/>
                </a:ext>
              </a:extLst>
            </p:cNvPr>
            <p:cNvSpPr txBox="1">
              <a:spLocks noChangeArrowheads="1"/>
            </p:cNvSpPr>
            <p:nvPr/>
          </p:nvSpPr>
          <p:spPr bwMode="auto">
            <a:xfrm>
              <a:off x="528" y="528"/>
              <a:ext cx="1536" cy="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p:txBody>
        </p:sp>
        <p:sp>
          <p:nvSpPr>
            <p:cNvPr id="150535" name="Rectangle 9">
              <a:extLst>
                <a:ext uri="{FF2B5EF4-FFF2-40B4-BE49-F238E27FC236}">
                  <a16:creationId xmlns:a16="http://schemas.microsoft.com/office/drawing/2014/main" id="{945A65A8-1881-434A-B56D-CD2D0C3E5613}"/>
                </a:ext>
              </a:extLst>
            </p:cNvPr>
            <p:cNvSpPr>
              <a:spLocks noChangeArrowheads="1"/>
            </p:cNvSpPr>
            <p:nvPr/>
          </p:nvSpPr>
          <p:spPr bwMode="auto">
            <a:xfrm>
              <a:off x="384" y="576"/>
              <a:ext cx="1776" cy="2592"/>
            </a:xfrm>
            <a:prstGeom prst="rect">
              <a:avLst/>
            </a:prstGeom>
            <a:solidFill>
              <a:srgbClr val="C0C0C0"/>
            </a:solidFill>
            <a:ln w="12700">
              <a:solidFill>
                <a:schemeClr val="tx1"/>
              </a:solidFill>
              <a:miter lim="800000"/>
              <a:headEnd type="none" w="sm" len="sm"/>
              <a:tailEnd type="none" w="sm" len="sm"/>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0536" name="Rectangle 10">
              <a:extLst>
                <a:ext uri="{FF2B5EF4-FFF2-40B4-BE49-F238E27FC236}">
                  <a16:creationId xmlns:a16="http://schemas.microsoft.com/office/drawing/2014/main" id="{EC395442-630C-E94C-B75B-BD81ADA60C29}"/>
                </a:ext>
              </a:extLst>
            </p:cNvPr>
            <p:cNvSpPr>
              <a:spLocks noChangeArrowheads="1"/>
            </p:cNvSpPr>
            <p:nvPr/>
          </p:nvSpPr>
          <p:spPr bwMode="auto">
            <a:xfrm>
              <a:off x="2304" y="576"/>
              <a:ext cx="3264" cy="2592"/>
            </a:xfrm>
            <a:prstGeom prst="rect">
              <a:avLst/>
            </a:prstGeom>
            <a:solidFill>
              <a:srgbClr val="C0C0C0"/>
            </a:solidFill>
            <a:ln w="12700">
              <a:solidFill>
                <a:schemeClr val="tx1"/>
              </a:solidFill>
              <a:miter lim="800000"/>
              <a:headEnd type="none" w="sm" len="sm"/>
              <a:tailEnd type="none" w="sm" len="sm"/>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0537" name="Text Box 11">
              <a:extLst>
                <a:ext uri="{FF2B5EF4-FFF2-40B4-BE49-F238E27FC236}">
                  <a16:creationId xmlns:a16="http://schemas.microsoft.com/office/drawing/2014/main" id="{3AE6F944-F527-894E-BAE3-DC6EE28DEEA6}"/>
                </a:ext>
              </a:extLst>
            </p:cNvPr>
            <p:cNvSpPr txBox="1">
              <a:spLocks noChangeArrowheads="1"/>
            </p:cNvSpPr>
            <p:nvPr/>
          </p:nvSpPr>
          <p:spPr bwMode="auto">
            <a:xfrm>
              <a:off x="432" y="1056"/>
              <a:ext cx="768"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进程</a:t>
              </a:r>
            </a:p>
            <a:p>
              <a:pPr algn="ctr">
                <a:spcBef>
                  <a:spcPct val="50000"/>
                </a:spcBef>
              </a:pPr>
              <a:r>
                <a:rPr lang="zh-CN" altLang="en-US" sz="1800" b="1">
                  <a:solidFill>
                    <a:srgbClr val="171D17"/>
                  </a:solidFill>
                </a:rPr>
                <a:t>控制块</a:t>
              </a:r>
            </a:p>
          </p:txBody>
        </p:sp>
        <p:sp>
          <p:nvSpPr>
            <p:cNvPr id="150538" name="Text Box 12">
              <a:extLst>
                <a:ext uri="{FF2B5EF4-FFF2-40B4-BE49-F238E27FC236}">
                  <a16:creationId xmlns:a16="http://schemas.microsoft.com/office/drawing/2014/main" id="{E6B00FD9-1DA0-D646-AB1D-F54A56D128A9}"/>
                </a:ext>
              </a:extLst>
            </p:cNvPr>
            <p:cNvSpPr txBox="1">
              <a:spLocks noChangeArrowheads="1"/>
            </p:cNvSpPr>
            <p:nvPr/>
          </p:nvSpPr>
          <p:spPr bwMode="auto">
            <a:xfrm>
              <a:off x="432" y="2208"/>
              <a:ext cx="768" cy="412"/>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用户地址空间</a:t>
              </a:r>
            </a:p>
          </p:txBody>
        </p:sp>
        <p:sp>
          <p:nvSpPr>
            <p:cNvPr id="150539" name="Text Box 13">
              <a:extLst>
                <a:ext uri="{FF2B5EF4-FFF2-40B4-BE49-F238E27FC236}">
                  <a16:creationId xmlns:a16="http://schemas.microsoft.com/office/drawing/2014/main" id="{0417FA55-C5C3-2741-96D0-9DB94AFA17DC}"/>
                </a:ext>
              </a:extLst>
            </p:cNvPr>
            <p:cNvSpPr txBox="1">
              <a:spLocks noChangeArrowheads="1"/>
            </p:cNvSpPr>
            <p:nvPr/>
          </p:nvSpPr>
          <p:spPr bwMode="auto">
            <a:xfrm>
              <a:off x="1344" y="912"/>
              <a:ext cx="720" cy="2021"/>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en-US" altLang="zh-CN" b="1">
                <a:solidFill>
                  <a:srgbClr val="171D17"/>
                </a:solidFill>
              </a:endParaRPr>
            </a:p>
            <a:p>
              <a:pPr>
                <a:spcBef>
                  <a:spcPct val="50000"/>
                </a:spcBef>
              </a:pPr>
              <a:r>
                <a:rPr lang="zh-CN" altLang="en-US" b="1">
                  <a:solidFill>
                    <a:srgbClr val="171D17"/>
                  </a:solidFill>
                </a:rPr>
                <a:t>用户栈</a:t>
              </a:r>
            </a:p>
            <a:p>
              <a:pPr>
                <a:spcBef>
                  <a:spcPct val="50000"/>
                </a:spcBef>
              </a:pPr>
              <a:endParaRPr lang="zh-CN" altLang="en-US" b="1">
                <a:solidFill>
                  <a:srgbClr val="171D17"/>
                </a:solidFill>
              </a:endParaRPr>
            </a:p>
            <a:p>
              <a:pPr>
                <a:spcBef>
                  <a:spcPct val="50000"/>
                </a:spcBef>
              </a:pPr>
              <a:endParaRPr lang="zh-CN" altLang="en-US" b="1">
                <a:solidFill>
                  <a:srgbClr val="171D17"/>
                </a:solidFill>
              </a:endParaRPr>
            </a:p>
            <a:p>
              <a:pPr>
                <a:spcBef>
                  <a:spcPct val="50000"/>
                </a:spcBef>
              </a:pPr>
              <a:r>
                <a:rPr lang="zh-CN" altLang="en-US" b="1">
                  <a:solidFill>
                    <a:srgbClr val="171D17"/>
                  </a:solidFill>
                </a:rPr>
                <a:t>内核栈</a:t>
              </a:r>
            </a:p>
            <a:p>
              <a:pPr>
                <a:spcBef>
                  <a:spcPct val="50000"/>
                </a:spcBef>
              </a:pPr>
              <a:endParaRPr lang="en-US" altLang="zh-CN" b="1">
                <a:solidFill>
                  <a:srgbClr val="171D17"/>
                </a:solidFill>
              </a:endParaRPr>
            </a:p>
          </p:txBody>
        </p:sp>
        <p:sp>
          <p:nvSpPr>
            <p:cNvPr id="150540" name="Line 14">
              <a:extLst>
                <a:ext uri="{FF2B5EF4-FFF2-40B4-BE49-F238E27FC236}">
                  <a16:creationId xmlns:a16="http://schemas.microsoft.com/office/drawing/2014/main" id="{F3F0C18F-6E87-2B46-988E-7A22415696E6}"/>
                </a:ext>
              </a:extLst>
            </p:cNvPr>
            <p:cNvSpPr>
              <a:spLocks noChangeShapeType="1"/>
            </p:cNvSpPr>
            <p:nvPr/>
          </p:nvSpPr>
          <p:spPr bwMode="auto">
            <a:xfrm>
              <a:off x="1344" y="1920"/>
              <a:ext cx="72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spAutoFit/>
            </a:bodyPr>
            <a:lstStyle/>
            <a:p>
              <a:endParaRPr lang="en-US"/>
            </a:p>
          </p:txBody>
        </p:sp>
        <p:sp>
          <p:nvSpPr>
            <p:cNvPr id="150541" name="Rectangle 15">
              <a:extLst>
                <a:ext uri="{FF2B5EF4-FFF2-40B4-BE49-F238E27FC236}">
                  <a16:creationId xmlns:a16="http://schemas.microsoft.com/office/drawing/2014/main" id="{304D1EC2-76F7-0047-86F5-0D0002779DA7}"/>
                </a:ext>
              </a:extLst>
            </p:cNvPr>
            <p:cNvSpPr>
              <a:spLocks noChangeArrowheads="1"/>
            </p:cNvSpPr>
            <p:nvPr/>
          </p:nvSpPr>
          <p:spPr bwMode="auto">
            <a:xfrm>
              <a:off x="651" y="619"/>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171D17"/>
                  </a:solidFill>
                </a:rPr>
                <a:t>单线程进程模式</a:t>
              </a:r>
            </a:p>
          </p:txBody>
        </p:sp>
        <p:sp>
          <p:nvSpPr>
            <p:cNvPr id="150542" name="Text Box 16">
              <a:extLst>
                <a:ext uri="{FF2B5EF4-FFF2-40B4-BE49-F238E27FC236}">
                  <a16:creationId xmlns:a16="http://schemas.microsoft.com/office/drawing/2014/main" id="{5952F695-A3F4-4541-ABC5-00776C20DD2C}"/>
                </a:ext>
              </a:extLst>
            </p:cNvPr>
            <p:cNvSpPr txBox="1">
              <a:spLocks noChangeArrowheads="1"/>
            </p:cNvSpPr>
            <p:nvPr/>
          </p:nvSpPr>
          <p:spPr bwMode="auto">
            <a:xfrm>
              <a:off x="2448" y="1661"/>
              <a:ext cx="624"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进程</a:t>
              </a:r>
            </a:p>
            <a:p>
              <a:pPr algn="ctr">
                <a:spcBef>
                  <a:spcPct val="50000"/>
                </a:spcBef>
              </a:pPr>
              <a:r>
                <a:rPr lang="zh-CN" altLang="en-US" sz="1800" b="1">
                  <a:solidFill>
                    <a:srgbClr val="171D17"/>
                  </a:solidFill>
                </a:rPr>
                <a:t>控制块</a:t>
              </a:r>
            </a:p>
          </p:txBody>
        </p:sp>
        <p:sp>
          <p:nvSpPr>
            <p:cNvPr id="150543" name="Text Box 17">
              <a:extLst>
                <a:ext uri="{FF2B5EF4-FFF2-40B4-BE49-F238E27FC236}">
                  <a16:creationId xmlns:a16="http://schemas.microsoft.com/office/drawing/2014/main" id="{9FECFFCA-AA98-8C41-A55F-B86DA79C6A14}"/>
                </a:ext>
              </a:extLst>
            </p:cNvPr>
            <p:cNvSpPr txBox="1">
              <a:spLocks noChangeArrowheads="1"/>
            </p:cNvSpPr>
            <p:nvPr/>
          </p:nvSpPr>
          <p:spPr bwMode="auto">
            <a:xfrm>
              <a:off x="2448" y="2304"/>
              <a:ext cx="672" cy="412"/>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用户地址空间</a:t>
              </a:r>
            </a:p>
          </p:txBody>
        </p:sp>
        <p:sp>
          <p:nvSpPr>
            <p:cNvPr id="150544" name="Text Box 18">
              <a:extLst>
                <a:ext uri="{FF2B5EF4-FFF2-40B4-BE49-F238E27FC236}">
                  <a16:creationId xmlns:a16="http://schemas.microsoft.com/office/drawing/2014/main" id="{EC14D0AE-BF15-2F4D-A5D9-63452FFB5A61}"/>
                </a:ext>
              </a:extLst>
            </p:cNvPr>
            <p:cNvSpPr txBox="1">
              <a:spLocks noChangeArrowheads="1"/>
            </p:cNvSpPr>
            <p:nvPr/>
          </p:nvSpPr>
          <p:spPr bwMode="auto">
            <a:xfrm>
              <a:off x="3216" y="1909"/>
              <a:ext cx="624" cy="101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用户栈</a:t>
              </a:r>
            </a:p>
            <a:p>
              <a:pPr algn="ctr">
                <a:spcBef>
                  <a:spcPct val="50000"/>
                </a:spcBef>
              </a:pPr>
              <a:endParaRPr lang="zh-CN" altLang="en-US" sz="1800" b="1">
                <a:solidFill>
                  <a:srgbClr val="171D17"/>
                </a:solidFill>
              </a:endParaRPr>
            </a:p>
            <a:p>
              <a:pPr algn="ctr">
                <a:spcBef>
                  <a:spcPct val="50000"/>
                </a:spcBef>
              </a:pPr>
              <a:endParaRPr lang="zh-CN" altLang="en-US" sz="1800" b="1">
                <a:solidFill>
                  <a:srgbClr val="171D17"/>
                </a:solidFill>
              </a:endParaRPr>
            </a:p>
            <a:p>
              <a:pPr algn="ctr">
                <a:spcBef>
                  <a:spcPct val="50000"/>
                </a:spcBef>
              </a:pPr>
              <a:r>
                <a:rPr lang="zh-CN" altLang="en-US" sz="1800" b="1">
                  <a:solidFill>
                    <a:srgbClr val="171D17"/>
                  </a:solidFill>
                </a:rPr>
                <a:t>内核栈</a:t>
              </a:r>
            </a:p>
          </p:txBody>
        </p:sp>
        <p:sp>
          <p:nvSpPr>
            <p:cNvPr id="150545" name="Text Box 19">
              <a:extLst>
                <a:ext uri="{FF2B5EF4-FFF2-40B4-BE49-F238E27FC236}">
                  <a16:creationId xmlns:a16="http://schemas.microsoft.com/office/drawing/2014/main" id="{A6D3D5F7-7623-4E4B-ADC0-D11B1206E0F8}"/>
                </a:ext>
              </a:extLst>
            </p:cNvPr>
            <p:cNvSpPr txBox="1">
              <a:spLocks noChangeArrowheads="1"/>
            </p:cNvSpPr>
            <p:nvPr/>
          </p:nvSpPr>
          <p:spPr bwMode="auto">
            <a:xfrm>
              <a:off x="3984" y="1896"/>
              <a:ext cx="624" cy="101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用户栈</a:t>
              </a:r>
            </a:p>
            <a:p>
              <a:pPr algn="ctr">
                <a:spcBef>
                  <a:spcPct val="50000"/>
                </a:spcBef>
              </a:pPr>
              <a:endParaRPr lang="zh-CN" altLang="en-US" sz="1800" b="1">
                <a:solidFill>
                  <a:srgbClr val="171D17"/>
                </a:solidFill>
              </a:endParaRPr>
            </a:p>
            <a:p>
              <a:pPr algn="ctr">
                <a:spcBef>
                  <a:spcPct val="50000"/>
                </a:spcBef>
              </a:pPr>
              <a:endParaRPr lang="zh-CN" altLang="en-US" sz="1800" b="1">
                <a:solidFill>
                  <a:srgbClr val="171D17"/>
                </a:solidFill>
              </a:endParaRPr>
            </a:p>
            <a:p>
              <a:pPr algn="ctr">
                <a:spcBef>
                  <a:spcPct val="50000"/>
                </a:spcBef>
              </a:pPr>
              <a:r>
                <a:rPr lang="zh-CN" altLang="en-US" sz="1800" b="1">
                  <a:solidFill>
                    <a:srgbClr val="171D17"/>
                  </a:solidFill>
                </a:rPr>
                <a:t>内核栈</a:t>
              </a:r>
            </a:p>
          </p:txBody>
        </p:sp>
        <p:sp>
          <p:nvSpPr>
            <p:cNvPr id="150546" name="Text Box 20">
              <a:extLst>
                <a:ext uri="{FF2B5EF4-FFF2-40B4-BE49-F238E27FC236}">
                  <a16:creationId xmlns:a16="http://schemas.microsoft.com/office/drawing/2014/main" id="{EBDA6409-EBA0-0949-9AAE-B40A75DBA0DB}"/>
                </a:ext>
              </a:extLst>
            </p:cNvPr>
            <p:cNvSpPr txBox="1">
              <a:spLocks noChangeArrowheads="1"/>
            </p:cNvSpPr>
            <p:nvPr/>
          </p:nvSpPr>
          <p:spPr bwMode="auto">
            <a:xfrm>
              <a:off x="4752" y="1896"/>
              <a:ext cx="624" cy="101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用户栈</a:t>
              </a:r>
            </a:p>
            <a:p>
              <a:pPr algn="ctr">
                <a:spcBef>
                  <a:spcPct val="50000"/>
                </a:spcBef>
              </a:pPr>
              <a:endParaRPr lang="zh-CN" altLang="en-US" sz="1800" b="1">
                <a:solidFill>
                  <a:srgbClr val="171D17"/>
                </a:solidFill>
              </a:endParaRPr>
            </a:p>
            <a:p>
              <a:pPr algn="ctr">
                <a:spcBef>
                  <a:spcPct val="50000"/>
                </a:spcBef>
              </a:pPr>
              <a:endParaRPr lang="zh-CN" altLang="en-US" sz="1800" b="1">
                <a:solidFill>
                  <a:srgbClr val="171D17"/>
                </a:solidFill>
              </a:endParaRPr>
            </a:p>
            <a:p>
              <a:pPr algn="ctr">
                <a:spcBef>
                  <a:spcPct val="50000"/>
                </a:spcBef>
              </a:pPr>
              <a:r>
                <a:rPr lang="zh-CN" altLang="en-US" sz="1800" b="1">
                  <a:solidFill>
                    <a:srgbClr val="171D17"/>
                  </a:solidFill>
                </a:rPr>
                <a:t>内核栈</a:t>
              </a:r>
            </a:p>
          </p:txBody>
        </p:sp>
        <p:sp>
          <p:nvSpPr>
            <p:cNvPr id="150547" name="Line 21">
              <a:extLst>
                <a:ext uri="{FF2B5EF4-FFF2-40B4-BE49-F238E27FC236}">
                  <a16:creationId xmlns:a16="http://schemas.microsoft.com/office/drawing/2014/main" id="{402D3535-0FC4-9941-85FF-DB44C2F05AA1}"/>
                </a:ext>
              </a:extLst>
            </p:cNvPr>
            <p:cNvSpPr>
              <a:spLocks noChangeShapeType="1"/>
            </p:cNvSpPr>
            <p:nvPr/>
          </p:nvSpPr>
          <p:spPr bwMode="auto">
            <a:xfrm>
              <a:off x="3216" y="2424"/>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0548" name="Line 22">
              <a:extLst>
                <a:ext uri="{FF2B5EF4-FFF2-40B4-BE49-F238E27FC236}">
                  <a16:creationId xmlns:a16="http://schemas.microsoft.com/office/drawing/2014/main" id="{8B536D20-2321-D643-9528-DF22AB1E7FE7}"/>
                </a:ext>
              </a:extLst>
            </p:cNvPr>
            <p:cNvSpPr>
              <a:spLocks noChangeShapeType="1"/>
            </p:cNvSpPr>
            <p:nvPr/>
          </p:nvSpPr>
          <p:spPr bwMode="auto">
            <a:xfrm>
              <a:off x="3984" y="2424"/>
              <a:ext cx="62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0549" name="Line 23">
              <a:extLst>
                <a:ext uri="{FF2B5EF4-FFF2-40B4-BE49-F238E27FC236}">
                  <a16:creationId xmlns:a16="http://schemas.microsoft.com/office/drawing/2014/main" id="{FD7276A2-FFFC-3145-A2B3-0ECF79FD17EB}"/>
                </a:ext>
              </a:extLst>
            </p:cNvPr>
            <p:cNvSpPr>
              <a:spLocks noChangeShapeType="1"/>
            </p:cNvSpPr>
            <p:nvPr/>
          </p:nvSpPr>
          <p:spPr bwMode="auto">
            <a:xfrm>
              <a:off x="4752" y="2424"/>
              <a:ext cx="57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0550" name="Text Box 24">
              <a:extLst>
                <a:ext uri="{FF2B5EF4-FFF2-40B4-BE49-F238E27FC236}">
                  <a16:creationId xmlns:a16="http://schemas.microsoft.com/office/drawing/2014/main" id="{83DFFBA1-877E-3243-AC51-72165AECD7E8}"/>
                </a:ext>
              </a:extLst>
            </p:cNvPr>
            <p:cNvSpPr txBox="1">
              <a:spLocks noChangeArrowheads="1"/>
            </p:cNvSpPr>
            <p:nvPr/>
          </p:nvSpPr>
          <p:spPr bwMode="auto">
            <a:xfrm>
              <a:off x="3216" y="1224"/>
              <a:ext cx="624"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线程</a:t>
              </a:r>
            </a:p>
            <a:p>
              <a:pPr algn="ctr">
                <a:spcBef>
                  <a:spcPct val="50000"/>
                </a:spcBef>
              </a:pPr>
              <a:r>
                <a:rPr lang="zh-CN" altLang="en-US" sz="1800" b="1">
                  <a:solidFill>
                    <a:srgbClr val="171D17"/>
                  </a:solidFill>
                </a:rPr>
                <a:t>控制块</a:t>
              </a:r>
            </a:p>
          </p:txBody>
        </p:sp>
        <p:sp>
          <p:nvSpPr>
            <p:cNvPr id="150551" name="Text Box 25">
              <a:extLst>
                <a:ext uri="{FF2B5EF4-FFF2-40B4-BE49-F238E27FC236}">
                  <a16:creationId xmlns:a16="http://schemas.microsoft.com/office/drawing/2014/main" id="{C608C72E-BCB8-CB47-97E8-24EA8D9790E3}"/>
                </a:ext>
              </a:extLst>
            </p:cNvPr>
            <p:cNvSpPr txBox="1">
              <a:spLocks noChangeArrowheads="1"/>
            </p:cNvSpPr>
            <p:nvPr/>
          </p:nvSpPr>
          <p:spPr bwMode="auto">
            <a:xfrm>
              <a:off x="3984" y="1224"/>
              <a:ext cx="624"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线程</a:t>
              </a:r>
            </a:p>
            <a:p>
              <a:pPr algn="ctr">
                <a:spcBef>
                  <a:spcPct val="50000"/>
                </a:spcBef>
              </a:pPr>
              <a:r>
                <a:rPr lang="zh-CN" altLang="en-US" sz="1800" b="1">
                  <a:solidFill>
                    <a:srgbClr val="171D17"/>
                  </a:solidFill>
                </a:rPr>
                <a:t>控制块</a:t>
              </a:r>
            </a:p>
          </p:txBody>
        </p:sp>
        <p:sp>
          <p:nvSpPr>
            <p:cNvPr id="150552" name="Text Box 26">
              <a:extLst>
                <a:ext uri="{FF2B5EF4-FFF2-40B4-BE49-F238E27FC236}">
                  <a16:creationId xmlns:a16="http://schemas.microsoft.com/office/drawing/2014/main" id="{AF79D1EA-838E-C845-8B41-FAFF256ABC7C}"/>
                </a:ext>
              </a:extLst>
            </p:cNvPr>
            <p:cNvSpPr txBox="1">
              <a:spLocks noChangeArrowheads="1"/>
            </p:cNvSpPr>
            <p:nvPr/>
          </p:nvSpPr>
          <p:spPr bwMode="auto">
            <a:xfrm>
              <a:off x="4752" y="1224"/>
              <a:ext cx="624" cy="499"/>
            </a:xfrm>
            <a:prstGeom prst="rect">
              <a:avLst/>
            </a:prstGeom>
            <a:solidFill>
              <a:srgbClr val="FFFFFF"/>
            </a:solidFill>
            <a:ln w="12700">
              <a:solidFill>
                <a:srgbClr val="171D17"/>
              </a:solidFill>
              <a:miter lim="800000"/>
              <a:headEnd type="none" w="sm" len="sm"/>
              <a:tailEnd type="none" w="sm" len="sm"/>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1800" b="1">
                  <a:solidFill>
                    <a:srgbClr val="171D17"/>
                  </a:solidFill>
                </a:rPr>
                <a:t>线程</a:t>
              </a:r>
            </a:p>
            <a:p>
              <a:pPr algn="ctr">
                <a:spcBef>
                  <a:spcPct val="50000"/>
                </a:spcBef>
              </a:pPr>
              <a:r>
                <a:rPr lang="zh-CN" altLang="en-US" sz="1800" b="1">
                  <a:solidFill>
                    <a:srgbClr val="171D17"/>
                  </a:solidFill>
                </a:rPr>
                <a:t>控制块</a:t>
              </a:r>
            </a:p>
          </p:txBody>
        </p:sp>
        <p:sp>
          <p:nvSpPr>
            <p:cNvPr id="150553" name="Rectangle 27">
              <a:extLst>
                <a:ext uri="{FF2B5EF4-FFF2-40B4-BE49-F238E27FC236}">
                  <a16:creationId xmlns:a16="http://schemas.microsoft.com/office/drawing/2014/main" id="{8A7058B0-1A81-3E4E-81AB-4F610F6CB8BB}"/>
                </a:ext>
              </a:extLst>
            </p:cNvPr>
            <p:cNvSpPr>
              <a:spLocks noChangeArrowheads="1"/>
            </p:cNvSpPr>
            <p:nvPr/>
          </p:nvSpPr>
          <p:spPr bwMode="auto">
            <a:xfrm>
              <a:off x="3653" y="672"/>
              <a:ext cx="12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171D17"/>
                  </a:solidFill>
                </a:rPr>
                <a:t>多线程进程模式</a:t>
              </a:r>
            </a:p>
          </p:txBody>
        </p:sp>
        <p:sp>
          <p:nvSpPr>
            <p:cNvPr id="150554" name="Rectangle 28">
              <a:extLst>
                <a:ext uri="{FF2B5EF4-FFF2-40B4-BE49-F238E27FC236}">
                  <a16:creationId xmlns:a16="http://schemas.microsoft.com/office/drawing/2014/main" id="{F454CBAB-EE6D-9D48-ACAC-81853E6BBDEE}"/>
                </a:ext>
              </a:extLst>
            </p:cNvPr>
            <p:cNvSpPr>
              <a:spLocks noChangeArrowheads="1"/>
            </p:cNvSpPr>
            <p:nvPr/>
          </p:nvSpPr>
          <p:spPr bwMode="auto">
            <a:xfrm>
              <a:off x="3168" y="1152"/>
              <a:ext cx="720" cy="1824"/>
            </a:xfrm>
            <a:prstGeom prst="rect">
              <a:avLst/>
            </a:prstGeom>
            <a:noFill/>
            <a:ln w="12700">
              <a:solidFill>
                <a:srgbClr val="0000FF"/>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0555" name="Rectangle 29">
              <a:extLst>
                <a:ext uri="{FF2B5EF4-FFF2-40B4-BE49-F238E27FC236}">
                  <a16:creationId xmlns:a16="http://schemas.microsoft.com/office/drawing/2014/main" id="{246ED8C2-A26C-AD4D-853A-7C28AECA43FE}"/>
                </a:ext>
              </a:extLst>
            </p:cNvPr>
            <p:cNvSpPr>
              <a:spLocks noChangeArrowheads="1"/>
            </p:cNvSpPr>
            <p:nvPr/>
          </p:nvSpPr>
          <p:spPr bwMode="auto">
            <a:xfrm>
              <a:off x="4704" y="1152"/>
              <a:ext cx="720" cy="1824"/>
            </a:xfrm>
            <a:prstGeom prst="rect">
              <a:avLst/>
            </a:prstGeom>
            <a:noFill/>
            <a:ln w="12700">
              <a:solidFill>
                <a:srgbClr val="0000FF"/>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0556" name="Rectangle 30">
              <a:extLst>
                <a:ext uri="{FF2B5EF4-FFF2-40B4-BE49-F238E27FC236}">
                  <a16:creationId xmlns:a16="http://schemas.microsoft.com/office/drawing/2014/main" id="{9D884566-03A7-8B44-AD2F-F39EAC04A1C2}"/>
                </a:ext>
              </a:extLst>
            </p:cNvPr>
            <p:cNvSpPr>
              <a:spLocks noChangeArrowheads="1"/>
            </p:cNvSpPr>
            <p:nvPr/>
          </p:nvSpPr>
          <p:spPr bwMode="auto">
            <a:xfrm>
              <a:off x="3936" y="1152"/>
              <a:ext cx="720" cy="1824"/>
            </a:xfrm>
            <a:prstGeom prst="rect">
              <a:avLst/>
            </a:prstGeom>
            <a:noFill/>
            <a:ln w="12700">
              <a:solidFill>
                <a:srgbClr val="0000FF"/>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grpSp>
      <p:sp>
        <p:nvSpPr>
          <p:cNvPr id="150532" name="Text Box 34">
            <a:extLst>
              <a:ext uri="{FF2B5EF4-FFF2-40B4-BE49-F238E27FC236}">
                <a16:creationId xmlns:a16="http://schemas.microsoft.com/office/drawing/2014/main" id="{093C3ABA-E211-3048-9C45-2BB1E63C0146}"/>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0533" name="灯片编号占位符 3">
            <a:extLst>
              <a:ext uri="{FF2B5EF4-FFF2-40B4-BE49-F238E27FC236}">
                <a16:creationId xmlns:a16="http://schemas.microsoft.com/office/drawing/2014/main" id="{A7273FA9-131C-D14C-B76C-CF4F9762A604}"/>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D06CD72-E6F5-1E47-9731-45F8F7A306D4}" type="slidenum">
              <a:rPr lang="zh-CN" altLang="en-US" sz="1800"/>
              <a:pPr/>
              <a:t>147</a:t>
            </a:fld>
            <a:endParaRPr lang="en-US" altLang="zh-CN" sz="1800"/>
          </a:p>
        </p:txBody>
      </p:sp>
    </p:spTree>
    <p:extLst>
      <p:ext uri="{BB962C8B-B14F-4D97-AF65-F5344CB8AC3E}">
        <p14:creationId xmlns:p14="http://schemas.microsoft.com/office/powerpoint/2010/main" val="379117164"/>
      </p:ext>
    </p:extLst>
  </p:cSld>
  <p:clrMapOvr>
    <a:masterClrMapping/>
  </p:clrMapOvr>
  <p:transition>
    <p:random/>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7" name="Rectangle 5">
            <a:extLst>
              <a:ext uri="{FF2B5EF4-FFF2-40B4-BE49-F238E27FC236}">
                <a16:creationId xmlns:a16="http://schemas.microsoft.com/office/drawing/2014/main" id="{6687EF38-0069-5142-A937-3339E380C153}"/>
              </a:ext>
            </a:extLst>
          </p:cNvPr>
          <p:cNvSpPr>
            <a:spLocks noChangeArrowheads="1"/>
          </p:cNvSpPr>
          <p:nvPr/>
        </p:nvSpPr>
        <p:spPr bwMode="auto">
          <a:xfrm>
            <a:off x="762000" y="3429000"/>
            <a:ext cx="7696200" cy="2921000"/>
          </a:xfrm>
          <a:prstGeom prst="rect">
            <a:avLst/>
          </a:prstGeom>
          <a:noFill/>
          <a:ln w="12700">
            <a:noFill/>
            <a:miter lim="800000"/>
            <a:headEnd type="none" w="sm" len="sm"/>
            <a:tailEnd type="none" w="sm" len="sm"/>
          </a:ln>
          <a:effectLst/>
        </p:spPr>
        <p:txBody>
          <a:bodyPr>
            <a:spAutoFit/>
          </a:bodyPr>
          <a:lstStyle/>
          <a:p>
            <a:pPr lvl="1" eaLnBrk="1" hangingPunct="1">
              <a:lnSpc>
                <a:spcPct val="80000"/>
              </a:lnSpc>
              <a:spcBef>
                <a:spcPct val="50000"/>
              </a:spcBef>
              <a:buClr>
                <a:srgbClr val="FF3300"/>
              </a:buClr>
              <a:buSzPct val="200000"/>
              <a:defRPr/>
            </a:pPr>
            <a:endParaRPr lang="en-US" altLang="zh-CN" sz="3200" b="1">
              <a:solidFill>
                <a:srgbClr val="171D17"/>
              </a:solidFill>
              <a:latin typeface="楷体_GB2312" pitchFamily="49" charset="-122"/>
              <a:ea typeface="楷体_GB2312" pitchFamily="49" charset="-122"/>
            </a:endParaRPr>
          </a:p>
          <a:p>
            <a:pPr lvl="1" eaLnBrk="1" hangingPunct="1">
              <a:lnSpc>
                <a:spcPct val="80000"/>
              </a:lnSpc>
              <a:spcBef>
                <a:spcPct val="50000"/>
              </a:spcBef>
              <a:buClr>
                <a:srgbClr val="FF3300"/>
              </a:buClr>
              <a:buSzPct val="200000"/>
              <a:defRPr/>
            </a:pPr>
            <a:endParaRPr lang="en-US" altLang="zh-CN" sz="3200" b="1">
              <a:solidFill>
                <a:srgbClr val="171D17"/>
              </a:solidFill>
              <a:latin typeface="楷体_GB2312" pitchFamily="49" charset="-122"/>
              <a:ea typeface="楷体_GB2312" pitchFamily="49" charset="-122"/>
            </a:endParaRPr>
          </a:p>
          <a:p>
            <a:pPr lvl="1" eaLnBrk="1" hangingPunct="1">
              <a:lnSpc>
                <a:spcPct val="80000"/>
              </a:lnSpc>
              <a:spcBef>
                <a:spcPct val="50000"/>
              </a:spcBef>
              <a:buClr>
                <a:srgbClr val="FF3300"/>
              </a:buClr>
              <a:buSzPct val="200000"/>
              <a:defRPr/>
            </a:pPr>
            <a:endParaRPr lang="en-US" altLang="zh-CN" sz="3200" b="1">
              <a:solidFill>
                <a:srgbClr val="171D17"/>
              </a:solidFill>
              <a:latin typeface="楷体_GB2312" pitchFamily="49" charset="-122"/>
              <a:ea typeface="楷体_GB2312" pitchFamily="49" charset="-122"/>
            </a:endParaRPr>
          </a:p>
          <a:p>
            <a:pPr eaLnBrk="1" hangingPunct="1">
              <a:spcBef>
                <a:spcPct val="20000"/>
              </a:spcBef>
              <a:buClr>
                <a:schemeClr val="hlink"/>
              </a:buClr>
              <a:buSzPct val="120000"/>
              <a:defRPr/>
            </a:pPr>
            <a:r>
              <a:rPr kumimoji="0" lang="en-US" altLang="zh-CN" sz="3200">
                <a:solidFill>
                  <a:schemeClr val="tx1"/>
                </a:solidFill>
                <a:effectLst>
                  <a:outerShdw blurRad="38100" dist="38100" dir="2700000" algn="tl">
                    <a:srgbClr val="C0C0C0"/>
                  </a:outerShdw>
                </a:effectLst>
                <a:latin typeface="Tahoma" pitchFamily="34" charset="0"/>
              </a:rPr>
              <a:t>   </a:t>
            </a:r>
          </a:p>
          <a:p>
            <a:pPr eaLnBrk="1" hangingPunct="1">
              <a:spcBef>
                <a:spcPct val="20000"/>
              </a:spcBef>
              <a:buClr>
                <a:schemeClr val="hlink"/>
              </a:buClr>
              <a:buSzPct val="120000"/>
              <a:defRPr/>
            </a:pPr>
            <a:r>
              <a:rPr kumimoji="0" lang="en-US" altLang="zh-CN" sz="3200">
                <a:solidFill>
                  <a:schemeClr val="tx1"/>
                </a:solidFill>
                <a:effectLst>
                  <a:outerShdw blurRad="38100" dist="38100" dir="2700000" algn="tl">
                    <a:srgbClr val="C0C0C0"/>
                  </a:outerShdw>
                </a:effectLst>
                <a:latin typeface="Tahoma" pitchFamily="34" charset="0"/>
              </a:rPr>
              <a:t>   </a:t>
            </a:r>
            <a:endParaRPr lang="en-US" altLang="zh-CN" sz="3200" b="1">
              <a:solidFill>
                <a:srgbClr val="171D17"/>
              </a:solidFill>
              <a:latin typeface="楷体_GB2312" pitchFamily="49" charset="-122"/>
              <a:ea typeface="楷体_GB2312" pitchFamily="49" charset="-122"/>
            </a:endParaRPr>
          </a:p>
        </p:txBody>
      </p:sp>
      <p:sp>
        <p:nvSpPr>
          <p:cNvPr id="151555" name="Text Box 7">
            <a:extLst>
              <a:ext uri="{FF2B5EF4-FFF2-40B4-BE49-F238E27FC236}">
                <a16:creationId xmlns:a16="http://schemas.microsoft.com/office/drawing/2014/main" id="{2F3A2489-CF7E-8943-A3B2-C5E97BAD8A1F}"/>
              </a:ext>
            </a:extLst>
          </p:cNvPr>
          <p:cNvSpPr txBox="1">
            <a:spLocks noChangeArrowheads="1"/>
          </p:cNvSpPr>
          <p:nvPr/>
        </p:nvSpPr>
        <p:spPr bwMode="auto">
          <a:xfrm>
            <a:off x="457200" y="533400"/>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600" b="1">
                <a:solidFill>
                  <a:srgbClr val="FF0000"/>
                </a:solidFill>
                <a:latin typeface="楷体_GB2312" pitchFamily="49" charset="-122"/>
                <a:ea typeface="楷体_GB2312" pitchFamily="49" charset="-122"/>
              </a:rPr>
              <a:t>5</a:t>
            </a:r>
            <a:r>
              <a:rPr lang="zh-CN" altLang="en-US" sz="3600" b="1">
                <a:solidFill>
                  <a:srgbClr val="FF0000"/>
                </a:solidFill>
                <a:latin typeface="楷体_GB2312" pitchFamily="49" charset="-122"/>
                <a:ea typeface="楷体_GB2312" pitchFamily="49" charset="-122"/>
              </a:rPr>
              <a:t>．线程和进程的关系</a:t>
            </a:r>
          </a:p>
        </p:txBody>
      </p:sp>
      <p:sp>
        <p:nvSpPr>
          <p:cNvPr id="356360" name="Rectangle 8">
            <a:extLst>
              <a:ext uri="{FF2B5EF4-FFF2-40B4-BE49-F238E27FC236}">
                <a16:creationId xmlns:a16="http://schemas.microsoft.com/office/drawing/2014/main" id="{C38F35E2-39B8-3A44-960C-D107071EC1E9}"/>
              </a:ext>
            </a:extLst>
          </p:cNvPr>
          <p:cNvSpPr>
            <a:spLocks noChangeArrowheads="1"/>
          </p:cNvSpPr>
          <p:nvPr/>
        </p:nvSpPr>
        <p:spPr bwMode="auto">
          <a:xfrm>
            <a:off x="571500" y="1143000"/>
            <a:ext cx="84201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10000"/>
              </a:lnSpc>
              <a:spcBef>
                <a:spcPct val="20000"/>
              </a:spcBef>
              <a:buClr>
                <a:schemeClr val="bg2"/>
              </a:buClr>
              <a:buFont typeface="Monotype Sorts" pitchFamily="2" charset="2"/>
              <a:buNone/>
            </a:pPr>
            <a:r>
              <a:rPr lang="en-US" altLang="zh-CN" sz="3200" b="1">
                <a:solidFill>
                  <a:srgbClr val="0000FF"/>
                </a:solidFill>
                <a:latin typeface="华文楷体" panose="02010600040101010101" pitchFamily="2" charset="-122"/>
                <a:ea typeface="华文楷体" panose="02010600040101010101" pitchFamily="2" charset="-122"/>
              </a:rPr>
              <a:t>(1)</a:t>
            </a:r>
            <a:r>
              <a:rPr lang="zh-CN" altLang="en-US" sz="3200" b="1">
                <a:solidFill>
                  <a:srgbClr val="0000FF"/>
                </a:solidFill>
                <a:latin typeface="华文楷体" panose="02010600040101010101" pitchFamily="2" charset="-122"/>
                <a:ea typeface="华文楷体" panose="02010600040101010101" pitchFamily="2" charset="-122"/>
              </a:rPr>
              <a:t>一个进程可以有多个线程，但至少要有一个线程；而一个线程只能在一个进程的地址空间内活动。</a:t>
            </a:r>
          </a:p>
          <a:p>
            <a:pPr eaLnBrk="1" hangingPunct="1">
              <a:lnSpc>
                <a:spcPct val="110000"/>
              </a:lnSpc>
              <a:spcBef>
                <a:spcPct val="20000"/>
              </a:spcBef>
              <a:buClr>
                <a:schemeClr val="bg2"/>
              </a:buClr>
              <a:buFont typeface="Monotype Sorts" pitchFamily="2" charset="2"/>
              <a:buNone/>
            </a:pPr>
            <a:r>
              <a:rPr lang="en-US" altLang="zh-CN" sz="3200" b="1">
                <a:solidFill>
                  <a:srgbClr val="0000FF"/>
                </a:solidFill>
                <a:latin typeface="华文楷体" panose="02010600040101010101" pitchFamily="2" charset="-122"/>
                <a:ea typeface="华文楷体" panose="02010600040101010101" pitchFamily="2" charset="-122"/>
              </a:rPr>
              <a:t>(2) </a:t>
            </a:r>
            <a:r>
              <a:rPr lang="zh-CN" altLang="en-US" sz="3200" b="1">
                <a:solidFill>
                  <a:srgbClr val="0000FF"/>
                </a:solidFill>
                <a:latin typeface="华文楷体" panose="02010600040101010101" pitchFamily="2" charset="-122"/>
                <a:ea typeface="华文楷体" panose="02010600040101010101" pitchFamily="2" charset="-122"/>
              </a:rPr>
              <a:t>资源分配给进程，同一进程的所有线程共享该进程的所有资源。</a:t>
            </a:r>
          </a:p>
          <a:p>
            <a:pPr eaLnBrk="1" hangingPunct="1">
              <a:lnSpc>
                <a:spcPct val="110000"/>
              </a:lnSpc>
              <a:spcBef>
                <a:spcPct val="20000"/>
              </a:spcBef>
              <a:buClr>
                <a:schemeClr val="bg2"/>
              </a:buClr>
              <a:buFont typeface="Monotype Sorts" pitchFamily="2" charset="2"/>
              <a:buNone/>
            </a:pPr>
            <a:r>
              <a:rPr lang="en-US" altLang="zh-CN" sz="3200" b="1">
                <a:solidFill>
                  <a:srgbClr val="0000FF"/>
                </a:solidFill>
                <a:latin typeface="华文楷体" panose="02010600040101010101" pitchFamily="2" charset="-122"/>
                <a:ea typeface="华文楷体" panose="02010600040101010101" pitchFamily="2" charset="-122"/>
              </a:rPr>
              <a:t>(3) </a:t>
            </a:r>
            <a:r>
              <a:rPr lang="zh-CN" altLang="en-US" sz="3200" b="1">
                <a:solidFill>
                  <a:srgbClr val="0000FF"/>
                </a:solidFill>
                <a:latin typeface="华文楷体" panose="02010600040101010101" pitchFamily="2" charset="-122"/>
                <a:ea typeface="华文楷体" panose="02010600040101010101" pitchFamily="2" charset="-122"/>
              </a:rPr>
              <a:t>处理机分配给线程，即真正在处理机上运行的是线程。</a:t>
            </a:r>
          </a:p>
          <a:p>
            <a:pPr eaLnBrk="1" hangingPunct="1">
              <a:lnSpc>
                <a:spcPct val="110000"/>
              </a:lnSpc>
              <a:spcBef>
                <a:spcPct val="20000"/>
              </a:spcBef>
              <a:buClr>
                <a:schemeClr val="bg2"/>
              </a:buClr>
              <a:buFont typeface="Monotype Sorts" pitchFamily="2" charset="2"/>
              <a:buNone/>
            </a:pPr>
            <a:r>
              <a:rPr lang="en-US" altLang="zh-CN" sz="3200" b="1">
                <a:solidFill>
                  <a:srgbClr val="0000FF"/>
                </a:solidFill>
                <a:latin typeface="华文楷体" panose="02010600040101010101" pitchFamily="2" charset="-122"/>
                <a:ea typeface="华文楷体" panose="02010600040101010101" pitchFamily="2" charset="-122"/>
              </a:rPr>
              <a:t>(4) </a:t>
            </a:r>
            <a:r>
              <a:rPr lang="zh-CN" altLang="en-US" sz="3200" b="1">
                <a:solidFill>
                  <a:srgbClr val="0000FF"/>
                </a:solidFill>
                <a:latin typeface="华文楷体" panose="02010600040101010101" pitchFamily="2" charset="-122"/>
                <a:ea typeface="华文楷体" panose="02010600040101010101" pitchFamily="2" charset="-122"/>
              </a:rPr>
              <a:t>线程在执行过程中需要协作同步。不同进程的线程间要利用消息通信的办法实现同步。</a:t>
            </a:r>
          </a:p>
        </p:txBody>
      </p:sp>
      <p:sp>
        <p:nvSpPr>
          <p:cNvPr id="151557" name="Text Box 10">
            <a:extLst>
              <a:ext uri="{FF2B5EF4-FFF2-40B4-BE49-F238E27FC236}">
                <a16:creationId xmlns:a16="http://schemas.microsoft.com/office/drawing/2014/main" id="{ED514F47-9FFC-B84B-A76C-84B0E89F4D13}"/>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1558" name="灯片编号占位符 3">
            <a:extLst>
              <a:ext uri="{FF2B5EF4-FFF2-40B4-BE49-F238E27FC236}">
                <a16:creationId xmlns:a16="http://schemas.microsoft.com/office/drawing/2014/main" id="{7DC15ED4-EA36-B044-AC38-EB1D34D690E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5E09DAB-2F8B-C940-BFFE-AA29572FB933}" type="slidenum">
              <a:rPr lang="zh-CN" altLang="en-US" sz="1800"/>
              <a:pPr/>
              <a:t>148</a:t>
            </a:fld>
            <a:endParaRPr lang="en-US" altLang="zh-CN" sz="1800"/>
          </a:p>
        </p:txBody>
      </p:sp>
    </p:spTree>
    <p:extLst>
      <p:ext uri="{BB962C8B-B14F-4D97-AF65-F5344CB8AC3E}">
        <p14:creationId xmlns:p14="http://schemas.microsoft.com/office/powerpoint/2010/main" val="981838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56360">
                                            <p:txEl>
                                              <p:pRg st="0" end="0"/>
                                            </p:txEl>
                                          </p:spTgt>
                                        </p:tgtEl>
                                        <p:attrNameLst>
                                          <p:attrName>style.visibility</p:attrName>
                                        </p:attrNameLst>
                                      </p:cBhvr>
                                      <p:to>
                                        <p:strVal val="visible"/>
                                      </p:to>
                                    </p:set>
                                    <p:animEffect transition="in" filter="barn(outVertical)">
                                      <p:cBhvr>
                                        <p:cTn id="7" dur="500"/>
                                        <p:tgtEl>
                                          <p:spTgt spid="356360">
                                            <p:txEl>
                                              <p:pRg st="0" end="0"/>
                                            </p:txEl>
                                          </p:spTgt>
                                        </p:tgtEl>
                                      </p:cBhvr>
                                    </p:animEffect>
                                  </p:childTnLst>
                                  <p:subTnLst>
                                    <p:animClr clrSpc="rgb" dir="cw">
                                      <p:cBhvr override="childStyle">
                                        <p:cTn dur="1" fill="hold" display="0" masterRel="nextClick" afterEffect="1"/>
                                        <p:tgtEl>
                                          <p:spTgt spid="356360">
                                            <p:txEl>
                                              <p:pRg st="0" end="0"/>
                                            </p:txEl>
                                          </p:spTgt>
                                        </p:tgtEl>
                                        <p:attrNameLst>
                                          <p:attrName>ppt_c</p:attrName>
                                        </p:attrNameLst>
                                      </p:cBhvr>
                                      <p:to>
                                        <a:srgbClr val="151B15"/>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56360">
                                            <p:txEl>
                                              <p:pRg st="1" end="1"/>
                                            </p:txEl>
                                          </p:spTgt>
                                        </p:tgtEl>
                                        <p:attrNameLst>
                                          <p:attrName>style.visibility</p:attrName>
                                        </p:attrNameLst>
                                      </p:cBhvr>
                                      <p:to>
                                        <p:strVal val="visible"/>
                                      </p:to>
                                    </p:set>
                                    <p:animEffect transition="in" filter="barn(outVertical)">
                                      <p:cBhvr>
                                        <p:cTn id="12" dur="500"/>
                                        <p:tgtEl>
                                          <p:spTgt spid="356360">
                                            <p:txEl>
                                              <p:pRg st="1" end="1"/>
                                            </p:txEl>
                                          </p:spTgt>
                                        </p:tgtEl>
                                      </p:cBhvr>
                                    </p:animEffect>
                                  </p:childTnLst>
                                  <p:subTnLst>
                                    <p:animClr clrSpc="rgb" dir="cw">
                                      <p:cBhvr override="childStyle">
                                        <p:cTn dur="1" fill="hold" display="0" masterRel="nextClick" afterEffect="1"/>
                                        <p:tgtEl>
                                          <p:spTgt spid="356360">
                                            <p:txEl>
                                              <p:pRg st="1" end="1"/>
                                            </p:txEl>
                                          </p:spTgt>
                                        </p:tgtEl>
                                        <p:attrNameLst>
                                          <p:attrName>ppt_c</p:attrName>
                                        </p:attrNameLst>
                                      </p:cBhvr>
                                      <p:to>
                                        <a:srgbClr val="151B15"/>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56360">
                                            <p:txEl>
                                              <p:pRg st="2" end="2"/>
                                            </p:txEl>
                                          </p:spTgt>
                                        </p:tgtEl>
                                        <p:attrNameLst>
                                          <p:attrName>style.visibility</p:attrName>
                                        </p:attrNameLst>
                                      </p:cBhvr>
                                      <p:to>
                                        <p:strVal val="visible"/>
                                      </p:to>
                                    </p:set>
                                    <p:animEffect transition="in" filter="barn(outVertical)">
                                      <p:cBhvr>
                                        <p:cTn id="17" dur="500"/>
                                        <p:tgtEl>
                                          <p:spTgt spid="356360">
                                            <p:txEl>
                                              <p:pRg st="2" end="2"/>
                                            </p:txEl>
                                          </p:spTgt>
                                        </p:tgtEl>
                                      </p:cBhvr>
                                    </p:animEffect>
                                  </p:childTnLst>
                                  <p:subTnLst>
                                    <p:animClr clrSpc="rgb" dir="cw">
                                      <p:cBhvr override="childStyle">
                                        <p:cTn dur="1" fill="hold" display="0" masterRel="nextClick" afterEffect="1"/>
                                        <p:tgtEl>
                                          <p:spTgt spid="356360">
                                            <p:txEl>
                                              <p:pRg st="2" end="2"/>
                                            </p:txEl>
                                          </p:spTgt>
                                        </p:tgtEl>
                                        <p:attrNameLst>
                                          <p:attrName>ppt_c</p:attrName>
                                        </p:attrNameLst>
                                      </p:cBhvr>
                                      <p:to>
                                        <a:srgbClr val="151B15"/>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56360">
                                            <p:txEl>
                                              <p:pRg st="3" end="3"/>
                                            </p:txEl>
                                          </p:spTgt>
                                        </p:tgtEl>
                                        <p:attrNameLst>
                                          <p:attrName>style.visibility</p:attrName>
                                        </p:attrNameLst>
                                      </p:cBhvr>
                                      <p:to>
                                        <p:strVal val="visible"/>
                                      </p:to>
                                    </p:set>
                                    <p:animEffect transition="in" filter="barn(outVertical)">
                                      <p:cBhvr>
                                        <p:cTn id="22" dur="500"/>
                                        <p:tgtEl>
                                          <p:spTgt spid="356360">
                                            <p:txEl>
                                              <p:pRg st="3" end="3"/>
                                            </p:txEl>
                                          </p:spTgt>
                                        </p:tgtEl>
                                      </p:cBhvr>
                                    </p:animEffect>
                                  </p:childTnLst>
                                  <p:subTnLst>
                                    <p:animClr clrSpc="rgb" dir="cw">
                                      <p:cBhvr override="childStyle">
                                        <p:cTn dur="1" fill="hold" display="0" masterRel="nextClick" afterEffect="1"/>
                                        <p:tgtEl>
                                          <p:spTgt spid="356360">
                                            <p:txEl>
                                              <p:pRg st="3" end="3"/>
                                            </p:txEl>
                                          </p:spTgt>
                                        </p:tgtEl>
                                        <p:attrNameLst>
                                          <p:attrName>ppt_c</p:attrName>
                                        </p:attrNameLst>
                                      </p:cBhvr>
                                      <p:to>
                                        <a:srgbClr val="151B1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60"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Text Box 3">
            <a:extLst>
              <a:ext uri="{FF2B5EF4-FFF2-40B4-BE49-F238E27FC236}">
                <a16:creationId xmlns:a16="http://schemas.microsoft.com/office/drawing/2014/main" id="{B20B13FF-1779-974A-B158-D2C99701DB2C}"/>
              </a:ext>
            </a:extLst>
          </p:cNvPr>
          <p:cNvSpPr txBox="1">
            <a:spLocks noChangeArrowheads="1"/>
          </p:cNvSpPr>
          <p:nvPr/>
        </p:nvSpPr>
        <p:spPr bwMode="auto">
          <a:xfrm>
            <a:off x="685800" y="2357438"/>
            <a:ext cx="8153400" cy="405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600" b="1">
                <a:solidFill>
                  <a:srgbClr val="FF0000"/>
                </a:solidFill>
                <a:latin typeface="华文楷体" panose="02010600040101010101" pitchFamily="2" charset="-122"/>
                <a:ea typeface="华文楷体" panose="02010600040101010101" pitchFamily="2" charset="-122"/>
              </a:rPr>
              <a:t>7</a:t>
            </a:r>
            <a:r>
              <a:rPr lang="zh-CN" altLang="en-US" sz="3600" b="1">
                <a:solidFill>
                  <a:srgbClr val="FF0000"/>
                </a:solidFill>
                <a:latin typeface="华文楷体" panose="02010600040101010101" pitchFamily="2" charset="-122"/>
                <a:ea typeface="华文楷体" panose="02010600040101010101" pitchFamily="2" charset="-122"/>
              </a:rPr>
              <a:t>、支持线程的系统</a:t>
            </a:r>
          </a:p>
          <a:p>
            <a:pPr>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   单用户进程、单线程 </a:t>
            </a:r>
            <a:r>
              <a:rPr lang="en-US" altLang="zh-CN" sz="3200" b="1">
                <a:solidFill>
                  <a:srgbClr val="0000FF"/>
                </a:solidFill>
                <a:latin typeface="华文楷体" panose="02010600040101010101" pitchFamily="2" charset="-122"/>
                <a:ea typeface="华文楷体" panose="02010600040101010101" pitchFamily="2" charset="-122"/>
              </a:rPr>
              <a:t>——    MS-DOS</a:t>
            </a:r>
          </a:p>
          <a:p>
            <a:pPr>
              <a:spcBef>
                <a:spcPct val="50000"/>
              </a:spcBef>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多用户进程、单线程 </a:t>
            </a:r>
            <a:r>
              <a:rPr lang="en-US" altLang="zh-CN" sz="3200" b="1">
                <a:solidFill>
                  <a:srgbClr val="0000FF"/>
                </a:solidFill>
                <a:latin typeface="华文楷体" panose="02010600040101010101" pitchFamily="2" charset="-122"/>
                <a:ea typeface="华文楷体" panose="02010600040101010101" pitchFamily="2" charset="-122"/>
              </a:rPr>
              <a:t>——    UNIX</a:t>
            </a:r>
          </a:p>
          <a:p>
            <a:pPr>
              <a:spcBef>
                <a:spcPct val="50000"/>
              </a:spcBef>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单进程多线程</a:t>
            </a:r>
            <a:r>
              <a:rPr lang="en-US" altLang="zh-CN" sz="3200" b="1">
                <a:solidFill>
                  <a:srgbClr val="0000FF"/>
                </a:solidFill>
                <a:latin typeface="华文楷体" panose="02010600040101010101" pitchFamily="2" charset="-122"/>
                <a:ea typeface="华文楷体" panose="02010600040101010101" pitchFamily="2" charset="-122"/>
              </a:rPr>
              <a:t>——  JAVA</a:t>
            </a:r>
            <a:r>
              <a:rPr lang="zh-CN" altLang="en-US" sz="3200" b="1">
                <a:solidFill>
                  <a:srgbClr val="0000FF"/>
                </a:solidFill>
                <a:latin typeface="华文楷体" panose="02010600040101010101" pitchFamily="2" charset="-122"/>
                <a:ea typeface="华文楷体" panose="02010600040101010101" pitchFamily="2" charset="-122"/>
              </a:rPr>
              <a:t>运行环境</a:t>
            </a:r>
          </a:p>
          <a:p>
            <a:pPr>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   多进程多线程 </a:t>
            </a:r>
            <a:r>
              <a:rPr lang="en-US" altLang="zh-CN" sz="3200" b="1">
                <a:solidFill>
                  <a:srgbClr val="0000FF"/>
                </a:solidFill>
                <a:latin typeface="华文楷体" panose="02010600040101010101" pitchFamily="2" charset="-122"/>
                <a:ea typeface="华文楷体" panose="02010600040101010101" pitchFamily="2" charset="-122"/>
              </a:rPr>
              <a:t>—— Windows2000</a:t>
            </a:r>
            <a:r>
              <a:rPr lang="zh-CN" altLang="en-US" sz="3200" b="1">
                <a:solidFill>
                  <a:srgbClr val="0000FF"/>
                </a:solidFill>
                <a:latin typeface="华文楷体" panose="02010600040101010101" pitchFamily="2" charset="-122"/>
                <a:ea typeface="华文楷体" panose="02010600040101010101" pitchFamily="2" charset="-122"/>
              </a:rPr>
              <a:t>、 </a:t>
            </a:r>
            <a:r>
              <a:rPr lang="en-US" altLang="zh-CN" sz="3200" b="1">
                <a:solidFill>
                  <a:srgbClr val="0000FF"/>
                </a:solidFill>
                <a:latin typeface="华文楷体" panose="02010600040101010101" pitchFamily="2" charset="-122"/>
                <a:ea typeface="华文楷体" panose="02010600040101010101" pitchFamily="2" charset="-122"/>
              </a:rPr>
              <a:t>Solaris Linux</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Mach </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OS/2</a:t>
            </a:r>
          </a:p>
        </p:txBody>
      </p:sp>
      <p:sp>
        <p:nvSpPr>
          <p:cNvPr id="324612" name="Text Box 4">
            <a:extLst>
              <a:ext uri="{FF2B5EF4-FFF2-40B4-BE49-F238E27FC236}">
                <a16:creationId xmlns:a16="http://schemas.microsoft.com/office/drawing/2014/main" id="{F681C43F-ED55-E34F-A19E-A3B5E7227088}"/>
              </a:ext>
            </a:extLst>
          </p:cNvPr>
          <p:cNvSpPr txBox="1">
            <a:spLocks noChangeArrowheads="1"/>
          </p:cNvSpPr>
          <p:nvPr/>
        </p:nvSpPr>
        <p:spPr bwMode="auto">
          <a:xfrm>
            <a:off x="533400" y="7620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FF0000"/>
                </a:solidFill>
                <a:latin typeface="华文楷体" panose="02010600040101010101" pitchFamily="2" charset="-122"/>
                <a:ea typeface="华文楷体" panose="02010600040101010101" pitchFamily="2" charset="-122"/>
              </a:rPr>
              <a:t>6</a:t>
            </a:r>
            <a:r>
              <a:rPr lang="zh-CN" altLang="en-US" sz="3600" b="1">
                <a:solidFill>
                  <a:srgbClr val="FF0000"/>
                </a:solidFill>
                <a:latin typeface="华文楷体" panose="02010600040101010101" pitchFamily="2" charset="-122"/>
                <a:ea typeface="华文楷体" panose="02010600040101010101" pitchFamily="2" charset="-122"/>
              </a:rPr>
              <a:t>、线程的基本状态</a:t>
            </a:r>
          </a:p>
          <a:p>
            <a:pPr eaLnBrk="1" hangingPunct="1">
              <a:spcBef>
                <a:spcPct val="50000"/>
              </a:spcBef>
            </a:pPr>
            <a:r>
              <a:rPr lang="zh-CN" altLang="en-US" sz="3200" b="1">
                <a:solidFill>
                  <a:srgbClr val="000000"/>
                </a:solidFill>
                <a:latin typeface="华文楷体" panose="02010600040101010101" pitchFamily="2" charset="-122"/>
                <a:ea typeface="华文楷体" panose="02010600040101010101" pitchFamily="2" charset="-122"/>
              </a:rPr>
              <a:t>     就绪、阻塞、执行。</a:t>
            </a:r>
          </a:p>
        </p:txBody>
      </p:sp>
      <p:sp>
        <p:nvSpPr>
          <p:cNvPr id="152580" name="Text Box 6">
            <a:extLst>
              <a:ext uri="{FF2B5EF4-FFF2-40B4-BE49-F238E27FC236}">
                <a16:creationId xmlns:a16="http://schemas.microsoft.com/office/drawing/2014/main" id="{361B8AC9-8FB8-6747-A67A-708DE67FB986}"/>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2581" name="灯片编号占位符 3">
            <a:extLst>
              <a:ext uri="{FF2B5EF4-FFF2-40B4-BE49-F238E27FC236}">
                <a16:creationId xmlns:a16="http://schemas.microsoft.com/office/drawing/2014/main" id="{2A61FB88-911D-5D44-9DBB-698153D31462}"/>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015E2E1-A8F9-B943-BBC4-56604CBA88FB}" type="slidenum">
              <a:rPr lang="zh-CN" altLang="en-US" sz="1800"/>
              <a:pPr/>
              <a:t>149</a:t>
            </a:fld>
            <a:endParaRPr lang="en-US" altLang="zh-CN" sz="1800"/>
          </a:p>
        </p:txBody>
      </p:sp>
    </p:spTree>
    <p:extLst>
      <p:ext uri="{BB962C8B-B14F-4D97-AF65-F5344CB8AC3E}">
        <p14:creationId xmlns:p14="http://schemas.microsoft.com/office/powerpoint/2010/main" val="107954721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4612">
                                            <p:txEl>
                                              <p:pRg st="0" end="0"/>
                                            </p:txEl>
                                          </p:spTgt>
                                        </p:tgtEl>
                                        <p:attrNameLst>
                                          <p:attrName>style.visibility</p:attrName>
                                        </p:attrNameLst>
                                      </p:cBhvr>
                                      <p:to>
                                        <p:strVal val="visible"/>
                                      </p:to>
                                    </p:set>
                                    <p:animEffect transition="in" filter="barn(outVertical)">
                                      <p:cBhvr>
                                        <p:cTn id="7" dur="500"/>
                                        <p:tgtEl>
                                          <p:spTgt spid="3246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4612">
                                            <p:txEl>
                                              <p:pRg st="1" end="1"/>
                                            </p:txEl>
                                          </p:spTgt>
                                        </p:tgtEl>
                                        <p:attrNameLst>
                                          <p:attrName>style.visibility</p:attrName>
                                        </p:attrNameLst>
                                      </p:cBhvr>
                                      <p:to>
                                        <p:strVal val="visible"/>
                                      </p:to>
                                    </p:set>
                                    <p:animEffect transition="in" filter="barn(outVertical)">
                                      <p:cBhvr>
                                        <p:cTn id="12" dur="500"/>
                                        <p:tgtEl>
                                          <p:spTgt spid="32461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24611">
                                            <p:txEl>
                                              <p:pRg st="0" end="0"/>
                                            </p:txEl>
                                          </p:spTgt>
                                        </p:tgtEl>
                                        <p:attrNameLst>
                                          <p:attrName>style.visibility</p:attrName>
                                        </p:attrNameLst>
                                      </p:cBhvr>
                                      <p:to>
                                        <p:strVal val="visible"/>
                                      </p:to>
                                    </p:set>
                                    <p:animEffect transition="in" filter="barn(outVertical)">
                                      <p:cBhvr>
                                        <p:cTn id="17" dur="500"/>
                                        <p:tgtEl>
                                          <p:spTgt spid="32461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24611">
                                            <p:txEl>
                                              <p:pRg st="1" end="1"/>
                                            </p:txEl>
                                          </p:spTgt>
                                        </p:tgtEl>
                                        <p:attrNameLst>
                                          <p:attrName>style.visibility</p:attrName>
                                        </p:attrNameLst>
                                      </p:cBhvr>
                                      <p:to>
                                        <p:strVal val="visible"/>
                                      </p:to>
                                    </p:set>
                                    <p:animEffect transition="in" filter="barn(outVertical)">
                                      <p:cBhvr>
                                        <p:cTn id="22" dur="500"/>
                                        <p:tgtEl>
                                          <p:spTgt spid="32461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24611">
                                            <p:txEl>
                                              <p:pRg st="2" end="2"/>
                                            </p:txEl>
                                          </p:spTgt>
                                        </p:tgtEl>
                                        <p:attrNameLst>
                                          <p:attrName>style.visibility</p:attrName>
                                        </p:attrNameLst>
                                      </p:cBhvr>
                                      <p:to>
                                        <p:strVal val="visible"/>
                                      </p:to>
                                    </p:set>
                                    <p:animEffect transition="in" filter="barn(outVertical)">
                                      <p:cBhvr>
                                        <p:cTn id="27" dur="500"/>
                                        <p:tgtEl>
                                          <p:spTgt spid="32461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24611">
                                            <p:txEl>
                                              <p:pRg st="3" end="3"/>
                                            </p:txEl>
                                          </p:spTgt>
                                        </p:tgtEl>
                                        <p:attrNameLst>
                                          <p:attrName>style.visibility</p:attrName>
                                        </p:attrNameLst>
                                      </p:cBhvr>
                                      <p:to>
                                        <p:strVal val="visible"/>
                                      </p:to>
                                    </p:set>
                                    <p:animEffect transition="in" filter="barn(outVertical)">
                                      <p:cBhvr>
                                        <p:cTn id="32" dur="500"/>
                                        <p:tgtEl>
                                          <p:spTgt spid="32461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24611">
                                            <p:txEl>
                                              <p:pRg st="4" end="4"/>
                                            </p:txEl>
                                          </p:spTgt>
                                        </p:tgtEl>
                                        <p:attrNameLst>
                                          <p:attrName>style.visibility</p:attrName>
                                        </p:attrNameLst>
                                      </p:cBhvr>
                                      <p:to>
                                        <p:strVal val="visible"/>
                                      </p:to>
                                    </p:set>
                                    <p:animEffect transition="in" filter="barn(outVertical)">
                                      <p:cBhvr>
                                        <p:cTn id="37" dur="500"/>
                                        <p:tgtEl>
                                          <p:spTgt spid="3246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P spid="32461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a:extLst>
              <a:ext uri="{FF2B5EF4-FFF2-40B4-BE49-F238E27FC236}">
                <a16:creationId xmlns:a16="http://schemas.microsoft.com/office/drawing/2014/main" id="{A04E17FC-A614-4646-89D6-CE37C068EAFB}"/>
              </a:ext>
            </a:extLst>
          </p:cNvPr>
          <p:cNvSpPr>
            <a:spLocks noChangeArrowheads="1"/>
          </p:cNvSpPr>
          <p:nvPr/>
        </p:nvSpPr>
        <p:spPr bwMode="auto">
          <a:xfrm>
            <a:off x="609600" y="838200"/>
            <a:ext cx="4070350" cy="641350"/>
          </a:xfrm>
          <a:prstGeom prst="rect">
            <a:avLst/>
          </a:prstGeom>
          <a:noFill/>
          <a:ln w="12700">
            <a:noFill/>
            <a:miter lim="800000"/>
            <a:headEnd type="none" w="sm" len="sm"/>
            <a:tailEnd type="none" w="sm" len="sm"/>
          </a:ln>
          <a:effec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rPr>
              <a:t>2</a:t>
            </a: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、进程状态的转换</a:t>
            </a:r>
          </a:p>
        </p:txBody>
      </p:sp>
      <p:sp>
        <p:nvSpPr>
          <p:cNvPr id="332804" name="Rectangle 4">
            <a:extLst>
              <a:ext uri="{FF2B5EF4-FFF2-40B4-BE49-F238E27FC236}">
                <a16:creationId xmlns:a16="http://schemas.microsoft.com/office/drawing/2014/main" id="{24D3A383-CF41-2F4D-82C1-ECE3F80FBF99}"/>
              </a:ext>
            </a:extLst>
          </p:cNvPr>
          <p:cNvSpPr>
            <a:spLocks noChangeArrowheads="1"/>
          </p:cNvSpPr>
          <p:nvPr/>
        </p:nvSpPr>
        <p:spPr bwMode="auto">
          <a:xfrm>
            <a:off x="1600200" y="1989138"/>
            <a:ext cx="4527550" cy="641350"/>
          </a:xfrm>
          <a:prstGeom prst="rect">
            <a:avLst/>
          </a:prstGeom>
          <a:noFill/>
          <a:ln w="12700">
            <a:noFill/>
            <a:miter lim="800000"/>
            <a:headEnd type="none" w="sm" len="sm"/>
            <a:tailEnd type="none" w="sm" len="sm"/>
          </a:ln>
          <a:effec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就绪状态→执行状态</a:t>
            </a:r>
          </a:p>
        </p:txBody>
      </p:sp>
      <p:sp>
        <p:nvSpPr>
          <p:cNvPr id="332805" name="Rectangle 5">
            <a:extLst>
              <a:ext uri="{FF2B5EF4-FFF2-40B4-BE49-F238E27FC236}">
                <a16:creationId xmlns:a16="http://schemas.microsoft.com/office/drawing/2014/main" id="{145DF3BD-6C86-764C-A01D-86B0E6697927}"/>
              </a:ext>
            </a:extLst>
          </p:cNvPr>
          <p:cNvSpPr>
            <a:spLocks noChangeArrowheads="1"/>
          </p:cNvSpPr>
          <p:nvPr/>
        </p:nvSpPr>
        <p:spPr bwMode="auto">
          <a:xfrm>
            <a:off x="1600200" y="2924175"/>
            <a:ext cx="5410200" cy="641350"/>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执行状态→阻塞状态</a:t>
            </a:r>
          </a:p>
        </p:txBody>
      </p:sp>
      <p:sp>
        <p:nvSpPr>
          <p:cNvPr id="332806" name="Rectangle 6">
            <a:extLst>
              <a:ext uri="{FF2B5EF4-FFF2-40B4-BE49-F238E27FC236}">
                <a16:creationId xmlns:a16="http://schemas.microsoft.com/office/drawing/2014/main" id="{DF7A70FD-F798-AE45-813D-CE1C7E4D7501}"/>
              </a:ext>
            </a:extLst>
          </p:cNvPr>
          <p:cNvSpPr>
            <a:spLocks noChangeArrowheads="1"/>
          </p:cNvSpPr>
          <p:nvPr/>
        </p:nvSpPr>
        <p:spPr bwMode="auto">
          <a:xfrm>
            <a:off x="1600200" y="3886200"/>
            <a:ext cx="4527550" cy="641350"/>
          </a:xfrm>
          <a:prstGeom prst="rect">
            <a:avLst/>
          </a:prstGeom>
          <a:noFill/>
          <a:ln w="12700">
            <a:noFill/>
            <a:miter lim="800000"/>
            <a:headEnd type="none" w="sm" len="sm"/>
            <a:tailEnd type="none" w="sm" len="sm"/>
          </a:ln>
          <a:effec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执行状态→就绪状态</a:t>
            </a:r>
          </a:p>
        </p:txBody>
      </p:sp>
      <p:sp>
        <p:nvSpPr>
          <p:cNvPr id="332808" name="Rectangle 8">
            <a:extLst>
              <a:ext uri="{FF2B5EF4-FFF2-40B4-BE49-F238E27FC236}">
                <a16:creationId xmlns:a16="http://schemas.microsoft.com/office/drawing/2014/main" id="{3B6B7AC9-01F6-7841-8121-AB80604CA857}"/>
              </a:ext>
            </a:extLst>
          </p:cNvPr>
          <p:cNvSpPr>
            <a:spLocks noChangeArrowheads="1"/>
          </p:cNvSpPr>
          <p:nvPr/>
        </p:nvSpPr>
        <p:spPr bwMode="auto">
          <a:xfrm>
            <a:off x="1851025" y="4797425"/>
            <a:ext cx="5441950" cy="641350"/>
          </a:xfrm>
          <a:prstGeom prst="rect">
            <a:avLst/>
          </a:prstGeom>
          <a:noFill/>
          <a:ln w="12700">
            <a:noFill/>
            <a:miter lim="800000"/>
            <a:headEnd type="none" w="sm" len="sm"/>
            <a:tailEnd type="none" w="sm" len="sm"/>
          </a:ln>
          <a:effec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阻塞状态→就绪状态     </a:t>
            </a:r>
          </a:p>
        </p:txBody>
      </p:sp>
      <p:sp>
        <p:nvSpPr>
          <p:cNvPr id="20487" name="Rectangle 9">
            <a:extLst>
              <a:ext uri="{FF2B5EF4-FFF2-40B4-BE49-F238E27FC236}">
                <a16:creationId xmlns:a16="http://schemas.microsoft.com/office/drawing/2014/main" id="{235D4E06-6EF0-5F49-BDFA-09B3EE4711CE}"/>
              </a:ext>
            </a:extLst>
          </p:cNvPr>
          <p:cNvSpPr>
            <a:spLocks noChangeArrowheads="1"/>
          </p:cNvSpPr>
          <p:nvPr/>
        </p:nvSpPr>
        <p:spPr bwMode="auto">
          <a:xfrm>
            <a:off x="762000" y="0"/>
            <a:ext cx="77724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sp>
        <p:nvSpPr>
          <p:cNvPr id="20488" name="AutoShape 10">
            <a:hlinkClick r:id="rId2" action="ppaction://hlinksldjump"/>
            <a:extLst>
              <a:ext uri="{FF2B5EF4-FFF2-40B4-BE49-F238E27FC236}">
                <a16:creationId xmlns:a16="http://schemas.microsoft.com/office/drawing/2014/main" id="{56DFF89F-4B96-6042-87DD-8B4133543DAE}"/>
              </a:ext>
            </a:extLst>
          </p:cNvPr>
          <p:cNvSpPr>
            <a:spLocks noChangeArrowheads="1"/>
          </p:cNvSpPr>
          <p:nvPr/>
        </p:nvSpPr>
        <p:spPr bwMode="auto">
          <a:xfrm>
            <a:off x="8077200" y="6324600"/>
            <a:ext cx="533400" cy="381000"/>
          </a:xfrm>
          <a:prstGeom prst="rightArrow">
            <a:avLst>
              <a:gd name="adj1" fmla="val 50000"/>
              <a:gd name="adj2" fmla="val 35000"/>
            </a:avLst>
          </a:prstGeom>
          <a:solidFill>
            <a:schemeClr val="tx2"/>
          </a:solidFill>
          <a:ln w="12700">
            <a:solidFill>
              <a:schemeClr val="tx1"/>
            </a:solidFill>
            <a:miter lim="800000"/>
            <a:headEnd type="none" w="sm" len="sm"/>
            <a:tailEnd type="none" w="sm" len="sm"/>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5557507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32804">
                                            <p:txEl>
                                              <p:pRg st="0" end="0"/>
                                            </p:txEl>
                                          </p:spTgt>
                                        </p:tgtEl>
                                        <p:attrNameLst>
                                          <p:attrName>style.visibility</p:attrName>
                                        </p:attrNameLst>
                                      </p:cBhvr>
                                      <p:to>
                                        <p:strVal val="visible"/>
                                      </p:to>
                                    </p:set>
                                    <p:animEffect transition="in" filter="barn(outVertical)">
                                      <p:cBhvr>
                                        <p:cTn id="7" dur="500"/>
                                        <p:tgtEl>
                                          <p:spTgt spid="33280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32805">
                                            <p:txEl>
                                              <p:pRg st="0" end="0"/>
                                            </p:txEl>
                                          </p:spTgt>
                                        </p:tgtEl>
                                        <p:attrNameLst>
                                          <p:attrName>style.visibility</p:attrName>
                                        </p:attrNameLst>
                                      </p:cBhvr>
                                      <p:to>
                                        <p:strVal val="visible"/>
                                      </p:to>
                                    </p:set>
                                    <p:animEffect transition="in" filter="barn(outVertical)">
                                      <p:cBhvr>
                                        <p:cTn id="12" dur="500"/>
                                        <p:tgtEl>
                                          <p:spTgt spid="3328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32806">
                                            <p:txEl>
                                              <p:pRg st="0" end="0"/>
                                            </p:txEl>
                                          </p:spTgt>
                                        </p:tgtEl>
                                        <p:attrNameLst>
                                          <p:attrName>style.visibility</p:attrName>
                                        </p:attrNameLst>
                                      </p:cBhvr>
                                      <p:to>
                                        <p:strVal val="visible"/>
                                      </p:to>
                                    </p:set>
                                    <p:animEffect transition="in" filter="barn(outVertical)">
                                      <p:cBhvr>
                                        <p:cTn id="17" dur="500"/>
                                        <p:tgtEl>
                                          <p:spTgt spid="33280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32808">
                                            <p:txEl>
                                              <p:pRg st="0" end="0"/>
                                            </p:txEl>
                                          </p:spTgt>
                                        </p:tgtEl>
                                        <p:attrNameLst>
                                          <p:attrName>style.visibility</p:attrName>
                                        </p:attrNameLst>
                                      </p:cBhvr>
                                      <p:to>
                                        <p:strVal val="visible"/>
                                      </p:to>
                                    </p:set>
                                    <p:animEffect transition="in" filter="barn(outVertical)">
                                      <p:cBhvr>
                                        <p:cTn id="22" dur="500"/>
                                        <p:tgtEl>
                                          <p:spTgt spid="3328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4" grpId="0" build="p" autoUpdateAnimBg="0"/>
      <p:bldP spid="332805" grpId="0" build="p" autoUpdateAnimBg="0"/>
      <p:bldP spid="332806" grpId="0" build="p" autoUpdateAnimBg="0"/>
      <p:bldP spid="332808" grpId="0" build="p"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8">
            <a:extLst>
              <a:ext uri="{FF2B5EF4-FFF2-40B4-BE49-F238E27FC236}">
                <a16:creationId xmlns:a16="http://schemas.microsoft.com/office/drawing/2014/main" id="{773792B1-919F-DF4F-B47B-B358B8CC5AC1}"/>
              </a:ext>
            </a:extLst>
          </p:cNvPr>
          <p:cNvGrpSpPr>
            <a:grpSpLocks/>
          </p:cNvGrpSpPr>
          <p:nvPr/>
        </p:nvGrpSpPr>
        <p:grpSpPr bwMode="auto">
          <a:xfrm>
            <a:off x="971550" y="765175"/>
            <a:ext cx="7196138" cy="5143500"/>
            <a:chOff x="612" y="663"/>
            <a:chExt cx="4533" cy="3240"/>
          </a:xfrm>
        </p:grpSpPr>
        <p:sp>
          <p:nvSpPr>
            <p:cNvPr id="153612" name="Oval 4">
              <a:extLst>
                <a:ext uri="{FF2B5EF4-FFF2-40B4-BE49-F238E27FC236}">
                  <a16:creationId xmlns:a16="http://schemas.microsoft.com/office/drawing/2014/main" id="{F9C2A257-64E1-FD43-B290-A92B5C309B10}"/>
                </a:ext>
              </a:extLst>
            </p:cNvPr>
            <p:cNvSpPr>
              <a:spLocks noChangeArrowheads="1"/>
            </p:cNvSpPr>
            <p:nvPr/>
          </p:nvSpPr>
          <p:spPr bwMode="auto">
            <a:xfrm>
              <a:off x="2339" y="663"/>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备用</a:t>
              </a:r>
            </a:p>
          </p:txBody>
        </p:sp>
        <p:sp>
          <p:nvSpPr>
            <p:cNvPr id="153613" name="Oval 5">
              <a:extLst>
                <a:ext uri="{FF2B5EF4-FFF2-40B4-BE49-F238E27FC236}">
                  <a16:creationId xmlns:a16="http://schemas.microsoft.com/office/drawing/2014/main" id="{597E0953-A775-F14F-9C16-99D4AE6D3B2D}"/>
                </a:ext>
              </a:extLst>
            </p:cNvPr>
            <p:cNvSpPr>
              <a:spLocks noChangeArrowheads="1"/>
            </p:cNvSpPr>
            <p:nvPr/>
          </p:nvSpPr>
          <p:spPr bwMode="auto">
            <a:xfrm>
              <a:off x="612" y="1629"/>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就绪</a:t>
              </a:r>
            </a:p>
          </p:txBody>
        </p:sp>
        <p:sp>
          <p:nvSpPr>
            <p:cNvPr id="153614" name="Oval 6">
              <a:extLst>
                <a:ext uri="{FF2B5EF4-FFF2-40B4-BE49-F238E27FC236}">
                  <a16:creationId xmlns:a16="http://schemas.microsoft.com/office/drawing/2014/main" id="{E4CAB331-B2D4-5E4E-978E-77C9B5F847CD}"/>
                </a:ext>
              </a:extLst>
            </p:cNvPr>
            <p:cNvSpPr>
              <a:spLocks noChangeArrowheads="1"/>
            </p:cNvSpPr>
            <p:nvPr/>
          </p:nvSpPr>
          <p:spPr bwMode="auto">
            <a:xfrm>
              <a:off x="657" y="3080"/>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转换</a:t>
              </a:r>
            </a:p>
          </p:txBody>
        </p:sp>
        <p:sp>
          <p:nvSpPr>
            <p:cNvPr id="153615" name="Oval 7">
              <a:extLst>
                <a:ext uri="{FF2B5EF4-FFF2-40B4-BE49-F238E27FC236}">
                  <a16:creationId xmlns:a16="http://schemas.microsoft.com/office/drawing/2014/main" id="{5CAC26FB-4A32-9D4E-8FBC-B68BC2DF4067}"/>
                </a:ext>
              </a:extLst>
            </p:cNvPr>
            <p:cNvSpPr>
              <a:spLocks noChangeArrowheads="1"/>
            </p:cNvSpPr>
            <p:nvPr/>
          </p:nvSpPr>
          <p:spPr bwMode="auto">
            <a:xfrm>
              <a:off x="2384" y="3080"/>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等待</a:t>
              </a:r>
            </a:p>
          </p:txBody>
        </p:sp>
        <p:sp>
          <p:nvSpPr>
            <p:cNvPr id="153616" name="Oval 8">
              <a:extLst>
                <a:ext uri="{FF2B5EF4-FFF2-40B4-BE49-F238E27FC236}">
                  <a16:creationId xmlns:a16="http://schemas.microsoft.com/office/drawing/2014/main" id="{F5C1623D-4C9D-F147-96BB-497871DBEAE5}"/>
                </a:ext>
              </a:extLst>
            </p:cNvPr>
            <p:cNvSpPr>
              <a:spLocks noChangeArrowheads="1"/>
            </p:cNvSpPr>
            <p:nvPr/>
          </p:nvSpPr>
          <p:spPr bwMode="auto">
            <a:xfrm>
              <a:off x="4244" y="1616"/>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运行</a:t>
              </a:r>
            </a:p>
          </p:txBody>
        </p:sp>
        <p:sp>
          <p:nvSpPr>
            <p:cNvPr id="153617" name="Oval 9">
              <a:extLst>
                <a:ext uri="{FF2B5EF4-FFF2-40B4-BE49-F238E27FC236}">
                  <a16:creationId xmlns:a16="http://schemas.microsoft.com/office/drawing/2014/main" id="{5E47264C-CE5C-B94B-AA62-57112098963F}"/>
                </a:ext>
              </a:extLst>
            </p:cNvPr>
            <p:cNvSpPr>
              <a:spLocks noChangeArrowheads="1"/>
            </p:cNvSpPr>
            <p:nvPr/>
          </p:nvSpPr>
          <p:spPr bwMode="auto">
            <a:xfrm>
              <a:off x="4377" y="3158"/>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终止</a:t>
              </a:r>
            </a:p>
          </p:txBody>
        </p:sp>
        <p:sp>
          <p:nvSpPr>
            <p:cNvPr id="153618" name="Line 11">
              <a:extLst>
                <a:ext uri="{FF2B5EF4-FFF2-40B4-BE49-F238E27FC236}">
                  <a16:creationId xmlns:a16="http://schemas.microsoft.com/office/drawing/2014/main" id="{51090515-1B80-D44B-839E-4827A9DC1769}"/>
                </a:ext>
              </a:extLst>
            </p:cNvPr>
            <p:cNvSpPr>
              <a:spLocks noChangeShapeType="1"/>
            </p:cNvSpPr>
            <p:nvPr/>
          </p:nvSpPr>
          <p:spPr bwMode="auto">
            <a:xfrm flipH="1">
              <a:off x="1383" y="1797"/>
              <a:ext cx="2858"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19" name="Line 13">
              <a:extLst>
                <a:ext uri="{FF2B5EF4-FFF2-40B4-BE49-F238E27FC236}">
                  <a16:creationId xmlns:a16="http://schemas.microsoft.com/office/drawing/2014/main" id="{8FC53874-A4CE-954C-9EA9-E90AEBC6335A}"/>
                </a:ext>
              </a:extLst>
            </p:cNvPr>
            <p:cNvSpPr>
              <a:spLocks noChangeShapeType="1"/>
            </p:cNvSpPr>
            <p:nvPr/>
          </p:nvSpPr>
          <p:spPr bwMode="auto">
            <a:xfrm flipV="1">
              <a:off x="1156" y="935"/>
              <a:ext cx="1225" cy="726"/>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0" name="Line 14">
              <a:extLst>
                <a:ext uri="{FF2B5EF4-FFF2-40B4-BE49-F238E27FC236}">
                  <a16:creationId xmlns:a16="http://schemas.microsoft.com/office/drawing/2014/main" id="{AE6F3049-22C9-4641-8F5F-FAA6F10D716D}"/>
                </a:ext>
              </a:extLst>
            </p:cNvPr>
            <p:cNvSpPr>
              <a:spLocks noChangeShapeType="1"/>
            </p:cNvSpPr>
            <p:nvPr/>
          </p:nvSpPr>
          <p:spPr bwMode="auto">
            <a:xfrm>
              <a:off x="3061" y="890"/>
              <a:ext cx="1361" cy="771"/>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153621" name="Line 15">
              <a:extLst>
                <a:ext uri="{FF2B5EF4-FFF2-40B4-BE49-F238E27FC236}">
                  <a16:creationId xmlns:a16="http://schemas.microsoft.com/office/drawing/2014/main" id="{325F7E2C-A471-4C4E-A95A-352C96E84271}"/>
                </a:ext>
              </a:extLst>
            </p:cNvPr>
            <p:cNvSpPr>
              <a:spLocks noChangeShapeType="1"/>
            </p:cNvSpPr>
            <p:nvPr/>
          </p:nvSpPr>
          <p:spPr bwMode="auto">
            <a:xfrm>
              <a:off x="4649" y="2024"/>
              <a:ext cx="0" cy="1134"/>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2" name="Line 16">
              <a:extLst>
                <a:ext uri="{FF2B5EF4-FFF2-40B4-BE49-F238E27FC236}">
                  <a16:creationId xmlns:a16="http://schemas.microsoft.com/office/drawing/2014/main" id="{211B7A94-0AA1-5244-9DCF-4E68DE371B94}"/>
                </a:ext>
              </a:extLst>
            </p:cNvPr>
            <p:cNvSpPr>
              <a:spLocks noChangeShapeType="1"/>
            </p:cNvSpPr>
            <p:nvPr/>
          </p:nvSpPr>
          <p:spPr bwMode="auto">
            <a:xfrm flipH="1">
              <a:off x="3016" y="1979"/>
              <a:ext cx="1406" cy="1134"/>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3" name="Line 17">
              <a:extLst>
                <a:ext uri="{FF2B5EF4-FFF2-40B4-BE49-F238E27FC236}">
                  <a16:creationId xmlns:a16="http://schemas.microsoft.com/office/drawing/2014/main" id="{6DEB0453-1070-724F-A2F5-3D79CB698505}"/>
                </a:ext>
              </a:extLst>
            </p:cNvPr>
            <p:cNvSpPr>
              <a:spLocks noChangeShapeType="1"/>
            </p:cNvSpPr>
            <p:nvPr/>
          </p:nvSpPr>
          <p:spPr bwMode="auto">
            <a:xfrm flipH="1">
              <a:off x="1428" y="3248"/>
              <a:ext cx="952"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4" name="Line 18">
              <a:extLst>
                <a:ext uri="{FF2B5EF4-FFF2-40B4-BE49-F238E27FC236}">
                  <a16:creationId xmlns:a16="http://schemas.microsoft.com/office/drawing/2014/main" id="{A0C62C3C-8740-5041-B6AC-4D14CE2EE05F}"/>
                </a:ext>
              </a:extLst>
            </p:cNvPr>
            <p:cNvSpPr>
              <a:spLocks noChangeShapeType="1"/>
            </p:cNvSpPr>
            <p:nvPr/>
          </p:nvSpPr>
          <p:spPr bwMode="auto">
            <a:xfrm flipV="1">
              <a:off x="975" y="2024"/>
              <a:ext cx="0" cy="1043"/>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5" name="Line 19">
              <a:extLst>
                <a:ext uri="{FF2B5EF4-FFF2-40B4-BE49-F238E27FC236}">
                  <a16:creationId xmlns:a16="http://schemas.microsoft.com/office/drawing/2014/main" id="{2FD36FEC-378E-804B-997F-8978D3D48052}"/>
                </a:ext>
              </a:extLst>
            </p:cNvPr>
            <p:cNvSpPr>
              <a:spLocks noChangeShapeType="1"/>
            </p:cNvSpPr>
            <p:nvPr/>
          </p:nvSpPr>
          <p:spPr bwMode="auto">
            <a:xfrm flipH="1" flipV="1">
              <a:off x="1292" y="1979"/>
              <a:ext cx="1225" cy="113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3626" name="Text Box 20">
              <a:extLst>
                <a:ext uri="{FF2B5EF4-FFF2-40B4-BE49-F238E27FC236}">
                  <a16:creationId xmlns:a16="http://schemas.microsoft.com/office/drawing/2014/main" id="{D8D82CF9-46E5-C14F-8802-8CB404C2340C}"/>
                </a:ext>
              </a:extLst>
            </p:cNvPr>
            <p:cNvSpPr txBox="1">
              <a:spLocks noChangeArrowheads="1"/>
            </p:cNvSpPr>
            <p:nvPr/>
          </p:nvSpPr>
          <p:spPr bwMode="auto">
            <a:xfrm>
              <a:off x="4694" y="2251"/>
              <a:ext cx="31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终止</a:t>
              </a:r>
            </a:p>
          </p:txBody>
        </p:sp>
        <p:sp>
          <p:nvSpPr>
            <p:cNvPr id="153627" name="Text Box 21">
              <a:extLst>
                <a:ext uri="{FF2B5EF4-FFF2-40B4-BE49-F238E27FC236}">
                  <a16:creationId xmlns:a16="http://schemas.microsoft.com/office/drawing/2014/main" id="{C7CEFCDE-6C20-9C46-ADAF-232519391F95}"/>
                </a:ext>
              </a:extLst>
            </p:cNvPr>
            <p:cNvSpPr txBox="1">
              <a:spLocks noChangeArrowheads="1"/>
            </p:cNvSpPr>
            <p:nvPr/>
          </p:nvSpPr>
          <p:spPr bwMode="auto">
            <a:xfrm>
              <a:off x="612" y="2115"/>
              <a:ext cx="27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资源可用</a:t>
              </a:r>
            </a:p>
          </p:txBody>
        </p:sp>
        <p:sp>
          <p:nvSpPr>
            <p:cNvPr id="153628" name="Text Box 22">
              <a:extLst>
                <a:ext uri="{FF2B5EF4-FFF2-40B4-BE49-F238E27FC236}">
                  <a16:creationId xmlns:a16="http://schemas.microsoft.com/office/drawing/2014/main" id="{07158250-A4B3-0A46-9164-62EDF2B596F2}"/>
                </a:ext>
              </a:extLst>
            </p:cNvPr>
            <p:cNvSpPr txBox="1">
              <a:spLocks noChangeArrowheads="1"/>
            </p:cNvSpPr>
            <p:nvPr/>
          </p:nvSpPr>
          <p:spPr bwMode="auto">
            <a:xfrm>
              <a:off x="1383" y="3385"/>
              <a:ext cx="113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解除阻塞  资源不可用</a:t>
              </a:r>
            </a:p>
          </p:txBody>
        </p:sp>
        <p:sp>
          <p:nvSpPr>
            <p:cNvPr id="153629" name="Text Box 23">
              <a:extLst>
                <a:ext uri="{FF2B5EF4-FFF2-40B4-BE49-F238E27FC236}">
                  <a16:creationId xmlns:a16="http://schemas.microsoft.com/office/drawing/2014/main" id="{F6B6092B-0B90-CD49-8464-9F9246C60870}"/>
                </a:ext>
              </a:extLst>
            </p:cNvPr>
            <p:cNvSpPr txBox="1">
              <a:spLocks noChangeArrowheads="1"/>
            </p:cNvSpPr>
            <p:nvPr/>
          </p:nvSpPr>
          <p:spPr bwMode="auto">
            <a:xfrm>
              <a:off x="3424" y="2750"/>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阻塞</a:t>
              </a:r>
              <a:r>
                <a:rPr lang="en-US" altLang="zh-CN" b="1">
                  <a:solidFill>
                    <a:srgbClr val="0000FF"/>
                  </a:solidFill>
                </a:rPr>
                <a:t>/</a:t>
              </a:r>
              <a:r>
                <a:rPr lang="zh-CN" altLang="en-US" b="1">
                  <a:solidFill>
                    <a:srgbClr val="0000FF"/>
                  </a:solidFill>
                </a:rPr>
                <a:t>挂起</a:t>
              </a:r>
            </a:p>
          </p:txBody>
        </p:sp>
        <p:sp>
          <p:nvSpPr>
            <p:cNvPr id="153630" name="Text Box 24">
              <a:extLst>
                <a:ext uri="{FF2B5EF4-FFF2-40B4-BE49-F238E27FC236}">
                  <a16:creationId xmlns:a16="http://schemas.microsoft.com/office/drawing/2014/main" id="{207F2BAB-E49C-924B-9421-4C550C5A8C16}"/>
                </a:ext>
              </a:extLst>
            </p:cNvPr>
            <p:cNvSpPr txBox="1">
              <a:spLocks noChangeArrowheads="1"/>
            </p:cNvSpPr>
            <p:nvPr/>
          </p:nvSpPr>
          <p:spPr bwMode="auto">
            <a:xfrm>
              <a:off x="2426" y="1464"/>
              <a:ext cx="9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171D17"/>
                  </a:solidFill>
                </a:rPr>
                <a:t>剥夺</a:t>
              </a:r>
            </a:p>
          </p:txBody>
        </p:sp>
        <p:sp>
          <p:nvSpPr>
            <p:cNvPr id="153631" name="Text Box 25">
              <a:extLst>
                <a:ext uri="{FF2B5EF4-FFF2-40B4-BE49-F238E27FC236}">
                  <a16:creationId xmlns:a16="http://schemas.microsoft.com/office/drawing/2014/main" id="{6ED5A820-488F-4846-BA7F-9E6014C2322E}"/>
                </a:ext>
              </a:extLst>
            </p:cNvPr>
            <p:cNvSpPr txBox="1">
              <a:spLocks noChangeArrowheads="1"/>
            </p:cNvSpPr>
            <p:nvPr/>
          </p:nvSpPr>
          <p:spPr bwMode="auto">
            <a:xfrm>
              <a:off x="3560" y="845"/>
              <a:ext cx="7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171D17"/>
                  </a:solidFill>
                </a:rPr>
                <a:t>切换</a:t>
              </a:r>
            </a:p>
          </p:txBody>
        </p:sp>
        <p:sp>
          <p:nvSpPr>
            <p:cNvPr id="153632" name="Text Box 26">
              <a:extLst>
                <a:ext uri="{FF2B5EF4-FFF2-40B4-BE49-F238E27FC236}">
                  <a16:creationId xmlns:a16="http://schemas.microsoft.com/office/drawing/2014/main" id="{2D530C96-BFB5-4848-AE93-C13A161C8FE5}"/>
                </a:ext>
              </a:extLst>
            </p:cNvPr>
            <p:cNvSpPr txBox="1">
              <a:spLocks noChangeArrowheads="1"/>
            </p:cNvSpPr>
            <p:nvPr/>
          </p:nvSpPr>
          <p:spPr bwMode="auto">
            <a:xfrm>
              <a:off x="975" y="1010"/>
              <a:ext cx="9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171D17"/>
                  </a:solidFill>
                </a:rPr>
                <a:t>选择运行</a:t>
              </a:r>
            </a:p>
          </p:txBody>
        </p:sp>
        <p:sp>
          <p:nvSpPr>
            <p:cNvPr id="153633" name="Text Box 27">
              <a:extLst>
                <a:ext uri="{FF2B5EF4-FFF2-40B4-BE49-F238E27FC236}">
                  <a16:creationId xmlns:a16="http://schemas.microsoft.com/office/drawing/2014/main" id="{E52720AA-F384-EF40-AA45-2A35D1EF9044}"/>
                </a:ext>
              </a:extLst>
            </p:cNvPr>
            <p:cNvSpPr txBox="1">
              <a:spLocks noChangeArrowheads="1"/>
            </p:cNvSpPr>
            <p:nvPr/>
          </p:nvSpPr>
          <p:spPr bwMode="auto">
            <a:xfrm>
              <a:off x="1792" y="2069"/>
              <a:ext cx="126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0000FF"/>
                  </a:solidFill>
                </a:rPr>
                <a:t>解除阻塞 </a:t>
              </a:r>
              <a:r>
                <a:rPr lang="en-US" altLang="zh-CN" b="1">
                  <a:solidFill>
                    <a:srgbClr val="0000FF"/>
                  </a:solidFill>
                </a:rPr>
                <a:t>/</a:t>
              </a:r>
              <a:r>
                <a:rPr lang="zh-CN" altLang="en-US" b="1">
                  <a:solidFill>
                    <a:srgbClr val="0000FF"/>
                  </a:solidFill>
                </a:rPr>
                <a:t>恢复 资源可用</a:t>
              </a:r>
            </a:p>
          </p:txBody>
        </p:sp>
      </p:grpSp>
      <p:sp>
        <p:nvSpPr>
          <p:cNvPr id="153603" name="Text Box 29">
            <a:extLst>
              <a:ext uri="{FF2B5EF4-FFF2-40B4-BE49-F238E27FC236}">
                <a16:creationId xmlns:a16="http://schemas.microsoft.com/office/drawing/2014/main" id="{3F3159CD-118D-574D-8ACC-D65AD7AB24FD}"/>
              </a:ext>
            </a:extLst>
          </p:cNvPr>
          <p:cNvSpPr txBox="1">
            <a:spLocks noChangeArrowheads="1"/>
          </p:cNvSpPr>
          <p:nvPr/>
        </p:nvSpPr>
        <p:spPr bwMode="auto">
          <a:xfrm>
            <a:off x="2052638" y="6223000"/>
            <a:ext cx="68405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rPr>
              <a:t>Windows 2000</a:t>
            </a:r>
            <a:r>
              <a:rPr lang="zh-CN" altLang="en-US" sz="2800" b="1">
                <a:solidFill>
                  <a:srgbClr val="0000FF"/>
                </a:solidFill>
              </a:rPr>
              <a:t>线程状态</a:t>
            </a:r>
          </a:p>
        </p:txBody>
      </p:sp>
      <p:grpSp>
        <p:nvGrpSpPr>
          <p:cNvPr id="3" name="Group 34">
            <a:extLst>
              <a:ext uri="{FF2B5EF4-FFF2-40B4-BE49-F238E27FC236}">
                <a16:creationId xmlns:a16="http://schemas.microsoft.com/office/drawing/2014/main" id="{BA1265EC-80B0-9B48-8097-E08AC2204E43}"/>
              </a:ext>
            </a:extLst>
          </p:cNvPr>
          <p:cNvGrpSpPr>
            <a:grpSpLocks/>
          </p:cNvGrpSpPr>
          <p:nvPr/>
        </p:nvGrpSpPr>
        <p:grpSpPr bwMode="auto">
          <a:xfrm>
            <a:off x="539750" y="620713"/>
            <a:ext cx="8280400" cy="2879725"/>
            <a:chOff x="340" y="391"/>
            <a:chExt cx="5216" cy="1814"/>
          </a:xfrm>
        </p:grpSpPr>
        <p:sp>
          <p:nvSpPr>
            <p:cNvPr id="153610" name="Rectangle 30">
              <a:extLst>
                <a:ext uri="{FF2B5EF4-FFF2-40B4-BE49-F238E27FC236}">
                  <a16:creationId xmlns:a16="http://schemas.microsoft.com/office/drawing/2014/main" id="{72120F0E-F8A0-6D48-BC45-08EAD22786E6}"/>
                </a:ext>
              </a:extLst>
            </p:cNvPr>
            <p:cNvSpPr>
              <a:spLocks noChangeArrowheads="1"/>
            </p:cNvSpPr>
            <p:nvPr/>
          </p:nvSpPr>
          <p:spPr bwMode="auto">
            <a:xfrm>
              <a:off x="340" y="391"/>
              <a:ext cx="5216" cy="1814"/>
            </a:xfrm>
            <a:prstGeom prst="rect">
              <a:avLst/>
            </a:prstGeom>
            <a:noFill/>
            <a:ln w="28575">
              <a:solidFill>
                <a:srgbClr val="0000FF"/>
              </a:solidFill>
              <a:prstDash val="dash"/>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3611" name="Text Box 31">
              <a:extLst>
                <a:ext uri="{FF2B5EF4-FFF2-40B4-BE49-F238E27FC236}">
                  <a16:creationId xmlns:a16="http://schemas.microsoft.com/office/drawing/2014/main" id="{35BCB0AD-C414-E242-A512-D780C97A3F32}"/>
                </a:ext>
              </a:extLst>
            </p:cNvPr>
            <p:cNvSpPr txBox="1">
              <a:spLocks noChangeArrowheads="1"/>
            </p:cNvSpPr>
            <p:nvPr/>
          </p:nvSpPr>
          <p:spPr bwMode="auto">
            <a:xfrm>
              <a:off x="4785" y="436"/>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CC3399"/>
                  </a:solidFill>
                </a:rPr>
                <a:t>可运行</a:t>
              </a:r>
            </a:p>
          </p:txBody>
        </p:sp>
      </p:grpSp>
      <p:grpSp>
        <p:nvGrpSpPr>
          <p:cNvPr id="4" name="Group 35">
            <a:extLst>
              <a:ext uri="{FF2B5EF4-FFF2-40B4-BE49-F238E27FC236}">
                <a16:creationId xmlns:a16="http://schemas.microsoft.com/office/drawing/2014/main" id="{C523C5A0-77C2-B844-BC8B-A5AC53FF696F}"/>
              </a:ext>
            </a:extLst>
          </p:cNvPr>
          <p:cNvGrpSpPr>
            <a:grpSpLocks/>
          </p:cNvGrpSpPr>
          <p:nvPr/>
        </p:nvGrpSpPr>
        <p:grpSpPr bwMode="auto">
          <a:xfrm>
            <a:off x="539750" y="3789363"/>
            <a:ext cx="8496300" cy="2447925"/>
            <a:chOff x="340" y="2387"/>
            <a:chExt cx="5352" cy="1542"/>
          </a:xfrm>
        </p:grpSpPr>
        <p:sp>
          <p:nvSpPr>
            <p:cNvPr id="153608" name="Rectangle 32">
              <a:extLst>
                <a:ext uri="{FF2B5EF4-FFF2-40B4-BE49-F238E27FC236}">
                  <a16:creationId xmlns:a16="http://schemas.microsoft.com/office/drawing/2014/main" id="{29096D05-7F79-CA49-90F6-6F493C55F665}"/>
                </a:ext>
              </a:extLst>
            </p:cNvPr>
            <p:cNvSpPr>
              <a:spLocks noChangeArrowheads="1"/>
            </p:cNvSpPr>
            <p:nvPr/>
          </p:nvSpPr>
          <p:spPr bwMode="auto">
            <a:xfrm>
              <a:off x="340" y="2387"/>
              <a:ext cx="5216" cy="1542"/>
            </a:xfrm>
            <a:prstGeom prst="rect">
              <a:avLst/>
            </a:prstGeom>
            <a:noFill/>
            <a:ln w="28575">
              <a:solidFill>
                <a:srgbClr val="0000FF"/>
              </a:solidFill>
              <a:prstDash val="sysDot"/>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3609" name="Text Box 33">
              <a:extLst>
                <a:ext uri="{FF2B5EF4-FFF2-40B4-BE49-F238E27FC236}">
                  <a16:creationId xmlns:a16="http://schemas.microsoft.com/office/drawing/2014/main" id="{4E1E1003-D411-D649-92E5-166D2DAC9BD3}"/>
                </a:ext>
              </a:extLst>
            </p:cNvPr>
            <p:cNvSpPr txBox="1">
              <a:spLocks noChangeArrowheads="1"/>
            </p:cNvSpPr>
            <p:nvPr/>
          </p:nvSpPr>
          <p:spPr bwMode="auto">
            <a:xfrm>
              <a:off x="4604" y="3641"/>
              <a:ext cx="1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CC3399"/>
                  </a:solidFill>
                </a:rPr>
                <a:t>不可运行</a:t>
              </a:r>
            </a:p>
          </p:txBody>
        </p:sp>
      </p:grpSp>
      <p:sp>
        <p:nvSpPr>
          <p:cNvPr id="153606" name="Text Box 38">
            <a:extLst>
              <a:ext uri="{FF2B5EF4-FFF2-40B4-BE49-F238E27FC236}">
                <a16:creationId xmlns:a16="http://schemas.microsoft.com/office/drawing/2014/main" id="{E24DE1FD-831E-6A46-9777-5774B3EF7E60}"/>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3607" name="灯片编号占位符 3">
            <a:extLst>
              <a:ext uri="{FF2B5EF4-FFF2-40B4-BE49-F238E27FC236}">
                <a16:creationId xmlns:a16="http://schemas.microsoft.com/office/drawing/2014/main" id="{4F08A58C-D6B4-9D45-96B6-F3F2DBD8CC4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371250C-2980-A94E-ADCF-D667052699DA}" type="slidenum">
              <a:rPr lang="zh-CN" altLang="en-US" sz="1800"/>
              <a:pPr/>
              <a:t>150</a:t>
            </a:fld>
            <a:endParaRPr lang="en-US" altLang="zh-CN" sz="1800"/>
          </a:p>
        </p:txBody>
      </p:sp>
    </p:spTree>
    <p:extLst>
      <p:ext uri="{BB962C8B-B14F-4D97-AF65-F5344CB8AC3E}">
        <p14:creationId xmlns:p14="http://schemas.microsoft.com/office/powerpoint/2010/main" val="77460002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amond(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amond(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Oval 4">
            <a:extLst>
              <a:ext uri="{FF2B5EF4-FFF2-40B4-BE49-F238E27FC236}">
                <a16:creationId xmlns:a16="http://schemas.microsoft.com/office/drawing/2014/main" id="{525CFA21-886B-AC40-9D37-0BF1F931B83D}"/>
              </a:ext>
            </a:extLst>
          </p:cNvPr>
          <p:cNvSpPr>
            <a:spLocks noChangeArrowheads="1"/>
          </p:cNvSpPr>
          <p:nvPr/>
        </p:nvSpPr>
        <p:spPr bwMode="auto">
          <a:xfrm>
            <a:off x="1908175" y="1125538"/>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27" name="Oval 5">
            <a:extLst>
              <a:ext uri="{FF2B5EF4-FFF2-40B4-BE49-F238E27FC236}">
                <a16:creationId xmlns:a16="http://schemas.microsoft.com/office/drawing/2014/main" id="{1C3AE588-1A39-9D4B-A852-020F8C6CE3E8}"/>
              </a:ext>
            </a:extLst>
          </p:cNvPr>
          <p:cNvSpPr>
            <a:spLocks noChangeArrowheads="1"/>
          </p:cNvSpPr>
          <p:nvPr/>
        </p:nvSpPr>
        <p:spPr bwMode="auto">
          <a:xfrm>
            <a:off x="1908175" y="2709863"/>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28" name="Oval 6">
            <a:extLst>
              <a:ext uri="{FF2B5EF4-FFF2-40B4-BE49-F238E27FC236}">
                <a16:creationId xmlns:a16="http://schemas.microsoft.com/office/drawing/2014/main" id="{1AF683AD-984E-BC4B-ABA1-6B78264C296C}"/>
              </a:ext>
            </a:extLst>
          </p:cNvPr>
          <p:cNvSpPr>
            <a:spLocks noChangeArrowheads="1"/>
          </p:cNvSpPr>
          <p:nvPr/>
        </p:nvSpPr>
        <p:spPr bwMode="auto">
          <a:xfrm>
            <a:off x="4645025" y="2709863"/>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29" name="Oval 7">
            <a:extLst>
              <a:ext uri="{FF2B5EF4-FFF2-40B4-BE49-F238E27FC236}">
                <a16:creationId xmlns:a16="http://schemas.microsoft.com/office/drawing/2014/main" id="{D60A13BC-D280-EC49-A002-1043D36C42E2}"/>
              </a:ext>
            </a:extLst>
          </p:cNvPr>
          <p:cNvSpPr>
            <a:spLocks noChangeArrowheads="1"/>
          </p:cNvSpPr>
          <p:nvPr/>
        </p:nvSpPr>
        <p:spPr bwMode="auto">
          <a:xfrm>
            <a:off x="7021513" y="2709863"/>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30" name="Oval 8">
            <a:extLst>
              <a:ext uri="{FF2B5EF4-FFF2-40B4-BE49-F238E27FC236}">
                <a16:creationId xmlns:a16="http://schemas.microsoft.com/office/drawing/2014/main" id="{0462051E-2A1A-EA47-941A-89E053970A9B}"/>
              </a:ext>
            </a:extLst>
          </p:cNvPr>
          <p:cNvSpPr>
            <a:spLocks noChangeArrowheads="1"/>
          </p:cNvSpPr>
          <p:nvPr/>
        </p:nvSpPr>
        <p:spPr bwMode="auto">
          <a:xfrm>
            <a:off x="2844800" y="4078288"/>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31" name="Oval 9">
            <a:extLst>
              <a:ext uri="{FF2B5EF4-FFF2-40B4-BE49-F238E27FC236}">
                <a16:creationId xmlns:a16="http://schemas.microsoft.com/office/drawing/2014/main" id="{7DB45DF8-42FA-CF46-B851-BEBCFA18D6B8}"/>
              </a:ext>
            </a:extLst>
          </p:cNvPr>
          <p:cNvSpPr>
            <a:spLocks noChangeArrowheads="1"/>
          </p:cNvSpPr>
          <p:nvPr/>
        </p:nvSpPr>
        <p:spPr bwMode="auto">
          <a:xfrm>
            <a:off x="2916238" y="5230813"/>
            <a:ext cx="1295400" cy="503237"/>
          </a:xfrm>
          <a:prstGeom prst="ellipse">
            <a:avLst/>
          </a:prstGeom>
          <a:noFill/>
          <a:ln w="28575">
            <a:solidFill>
              <a:srgbClr val="0000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54632" name="Line 10">
            <a:extLst>
              <a:ext uri="{FF2B5EF4-FFF2-40B4-BE49-F238E27FC236}">
                <a16:creationId xmlns:a16="http://schemas.microsoft.com/office/drawing/2014/main" id="{F75BAEB3-2804-6D4A-85E7-B798B3F26680}"/>
              </a:ext>
            </a:extLst>
          </p:cNvPr>
          <p:cNvSpPr>
            <a:spLocks noChangeShapeType="1"/>
          </p:cNvSpPr>
          <p:nvPr/>
        </p:nvSpPr>
        <p:spPr bwMode="auto">
          <a:xfrm>
            <a:off x="2555875" y="1628775"/>
            <a:ext cx="0" cy="107950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3" name="Line 11">
            <a:extLst>
              <a:ext uri="{FF2B5EF4-FFF2-40B4-BE49-F238E27FC236}">
                <a16:creationId xmlns:a16="http://schemas.microsoft.com/office/drawing/2014/main" id="{506F537A-8142-A941-91DB-0FD07E586BF8}"/>
              </a:ext>
            </a:extLst>
          </p:cNvPr>
          <p:cNvSpPr>
            <a:spLocks noChangeShapeType="1"/>
          </p:cNvSpPr>
          <p:nvPr/>
        </p:nvSpPr>
        <p:spPr bwMode="auto">
          <a:xfrm>
            <a:off x="827088" y="2924175"/>
            <a:ext cx="1081087"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4" name="Line 12">
            <a:extLst>
              <a:ext uri="{FF2B5EF4-FFF2-40B4-BE49-F238E27FC236}">
                <a16:creationId xmlns:a16="http://schemas.microsoft.com/office/drawing/2014/main" id="{F2D54EDC-B454-294F-8587-20195C363F35}"/>
              </a:ext>
            </a:extLst>
          </p:cNvPr>
          <p:cNvSpPr>
            <a:spLocks noChangeShapeType="1"/>
          </p:cNvSpPr>
          <p:nvPr/>
        </p:nvSpPr>
        <p:spPr bwMode="auto">
          <a:xfrm>
            <a:off x="3203575" y="2924175"/>
            <a:ext cx="1439863"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5" name="Line 13">
            <a:extLst>
              <a:ext uri="{FF2B5EF4-FFF2-40B4-BE49-F238E27FC236}">
                <a16:creationId xmlns:a16="http://schemas.microsoft.com/office/drawing/2014/main" id="{BEF7C482-934F-7348-9AD6-B1DA235E77BE}"/>
              </a:ext>
            </a:extLst>
          </p:cNvPr>
          <p:cNvSpPr>
            <a:spLocks noChangeShapeType="1"/>
          </p:cNvSpPr>
          <p:nvPr/>
        </p:nvSpPr>
        <p:spPr bwMode="auto">
          <a:xfrm flipH="1">
            <a:off x="3132138" y="3068638"/>
            <a:ext cx="1584325"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6" name="Line 14">
            <a:extLst>
              <a:ext uri="{FF2B5EF4-FFF2-40B4-BE49-F238E27FC236}">
                <a16:creationId xmlns:a16="http://schemas.microsoft.com/office/drawing/2014/main" id="{E4C766E3-3F64-E54C-8153-1782B1B7C1D9}"/>
              </a:ext>
            </a:extLst>
          </p:cNvPr>
          <p:cNvSpPr>
            <a:spLocks noChangeShapeType="1"/>
          </p:cNvSpPr>
          <p:nvPr/>
        </p:nvSpPr>
        <p:spPr bwMode="auto">
          <a:xfrm>
            <a:off x="5940425" y="2924175"/>
            <a:ext cx="1079500"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7" name="Line 15">
            <a:extLst>
              <a:ext uri="{FF2B5EF4-FFF2-40B4-BE49-F238E27FC236}">
                <a16:creationId xmlns:a16="http://schemas.microsoft.com/office/drawing/2014/main" id="{5F3B275C-012C-BF42-9A6E-CD35D51C239F}"/>
              </a:ext>
            </a:extLst>
          </p:cNvPr>
          <p:cNvSpPr>
            <a:spLocks noChangeShapeType="1"/>
          </p:cNvSpPr>
          <p:nvPr/>
        </p:nvSpPr>
        <p:spPr bwMode="auto">
          <a:xfrm flipH="1" flipV="1">
            <a:off x="3059113" y="1484313"/>
            <a:ext cx="2017712" cy="122396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8" name="Line 16">
            <a:extLst>
              <a:ext uri="{FF2B5EF4-FFF2-40B4-BE49-F238E27FC236}">
                <a16:creationId xmlns:a16="http://schemas.microsoft.com/office/drawing/2014/main" id="{0753F74E-A976-D748-A301-634F59C01F2F}"/>
              </a:ext>
            </a:extLst>
          </p:cNvPr>
          <p:cNvSpPr>
            <a:spLocks noChangeShapeType="1"/>
          </p:cNvSpPr>
          <p:nvPr/>
        </p:nvSpPr>
        <p:spPr bwMode="auto">
          <a:xfrm flipH="1" flipV="1">
            <a:off x="2771775" y="3213100"/>
            <a:ext cx="431800" cy="93662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39" name="Line 17">
            <a:extLst>
              <a:ext uri="{FF2B5EF4-FFF2-40B4-BE49-F238E27FC236}">
                <a16:creationId xmlns:a16="http://schemas.microsoft.com/office/drawing/2014/main" id="{8269D095-BF69-734C-BEE0-E91F3AD1B0D5}"/>
              </a:ext>
            </a:extLst>
          </p:cNvPr>
          <p:cNvSpPr>
            <a:spLocks noChangeShapeType="1"/>
          </p:cNvSpPr>
          <p:nvPr/>
        </p:nvSpPr>
        <p:spPr bwMode="auto">
          <a:xfrm flipH="1">
            <a:off x="4067175" y="3213100"/>
            <a:ext cx="1081088" cy="107950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40" name="Line 18">
            <a:extLst>
              <a:ext uri="{FF2B5EF4-FFF2-40B4-BE49-F238E27FC236}">
                <a16:creationId xmlns:a16="http://schemas.microsoft.com/office/drawing/2014/main" id="{16112146-2AB9-6545-9AD2-BAA690F1D047}"/>
              </a:ext>
            </a:extLst>
          </p:cNvPr>
          <p:cNvSpPr>
            <a:spLocks noChangeShapeType="1"/>
          </p:cNvSpPr>
          <p:nvPr/>
        </p:nvSpPr>
        <p:spPr bwMode="auto">
          <a:xfrm flipH="1">
            <a:off x="4140200" y="3213100"/>
            <a:ext cx="1223963" cy="223202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41" name="Line 19">
            <a:extLst>
              <a:ext uri="{FF2B5EF4-FFF2-40B4-BE49-F238E27FC236}">
                <a16:creationId xmlns:a16="http://schemas.microsoft.com/office/drawing/2014/main" id="{F8D0A5DC-F730-C44E-BE57-98503250FBC9}"/>
              </a:ext>
            </a:extLst>
          </p:cNvPr>
          <p:cNvSpPr>
            <a:spLocks noChangeShapeType="1"/>
          </p:cNvSpPr>
          <p:nvPr/>
        </p:nvSpPr>
        <p:spPr bwMode="auto">
          <a:xfrm flipH="1" flipV="1">
            <a:off x="2195513" y="3213100"/>
            <a:ext cx="720725" cy="223202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154642" name="Text Box 20">
            <a:extLst>
              <a:ext uri="{FF2B5EF4-FFF2-40B4-BE49-F238E27FC236}">
                <a16:creationId xmlns:a16="http://schemas.microsoft.com/office/drawing/2014/main" id="{5BD7DAE2-51B6-1541-8F37-D4A948B9E5F8}"/>
              </a:ext>
            </a:extLst>
          </p:cNvPr>
          <p:cNvSpPr txBox="1">
            <a:spLocks noChangeArrowheads="1"/>
          </p:cNvSpPr>
          <p:nvPr/>
        </p:nvSpPr>
        <p:spPr bwMode="auto">
          <a:xfrm>
            <a:off x="2197100" y="11715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暂停</a:t>
            </a:r>
          </a:p>
        </p:txBody>
      </p:sp>
      <p:sp>
        <p:nvSpPr>
          <p:cNvPr id="154643" name="Text Box 21">
            <a:extLst>
              <a:ext uri="{FF2B5EF4-FFF2-40B4-BE49-F238E27FC236}">
                <a16:creationId xmlns:a16="http://schemas.microsoft.com/office/drawing/2014/main" id="{7219CF7A-D8B0-834C-846C-7EDC72517B6F}"/>
              </a:ext>
            </a:extLst>
          </p:cNvPr>
          <p:cNvSpPr txBox="1">
            <a:spLocks noChangeArrowheads="1"/>
          </p:cNvSpPr>
          <p:nvPr/>
        </p:nvSpPr>
        <p:spPr bwMode="auto">
          <a:xfrm>
            <a:off x="2195513" y="27559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就绪</a:t>
            </a:r>
          </a:p>
        </p:txBody>
      </p:sp>
      <p:sp>
        <p:nvSpPr>
          <p:cNvPr id="154644" name="Text Box 22">
            <a:extLst>
              <a:ext uri="{FF2B5EF4-FFF2-40B4-BE49-F238E27FC236}">
                <a16:creationId xmlns:a16="http://schemas.microsoft.com/office/drawing/2014/main" id="{E5677856-468D-EC4A-838B-4F9743592E5D}"/>
              </a:ext>
            </a:extLst>
          </p:cNvPr>
          <p:cNvSpPr txBox="1">
            <a:spLocks noChangeArrowheads="1"/>
          </p:cNvSpPr>
          <p:nvPr/>
        </p:nvSpPr>
        <p:spPr bwMode="auto">
          <a:xfrm>
            <a:off x="4860925" y="27559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执行</a:t>
            </a:r>
          </a:p>
        </p:txBody>
      </p:sp>
      <p:sp>
        <p:nvSpPr>
          <p:cNvPr id="154645" name="Text Box 23">
            <a:extLst>
              <a:ext uri="{FF2B5EF4-FFF2-40B4-BE49-F238E27FC236}">
                <a16:creationId xmlns:a16="http://schemas.microsoft.com/office/drawing/2014/main" id="{F93BE7A8-E2C8-104F-ACC5-91F280C6D788}"/>
              </a:ext>
            </a:extLst>
          </p:cNvPr>
          <p:cNvSpPr txBox="1">
            <a:spLocks noChangeArrowheads="1"/>
          </p:cNvSpPr>
          <p:nvPr/>
        </p:nvSpPr>
        <p:spPr bwMode="auto">
          <a:xfrm>
            <a:off x="7237413" y="27559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僵死</a:t>
            </a:r>
          </a:p>
        </p:txBody>
      </p:sp>
      <p:sp>
        <p:nvSpPr>
          <p:cNvPr id="154646" name="Text Box 24">
            <a:extLst>
              <a:ext uri="{FF2B5EF4-FFF2-40B4-BE49-F238E27FC236}">
                <a16:creationId xmlns:a16="http://schemas.microsoft.com/office/drawing/2014/main" id="{F9E89C1B-F617-DB41-9292-EA68503F888C}"/>
              </a:ext>
            </a:extLst>
          </p:cNvPr>
          <p:cNvSpPr txBox="1">
            <a:spLocks noChangeArrowheads="1"/>
          </p:cNvSpPr>
          <p:nvPr/>
        </p:nvSpPr>
        <p:spPr bwMode="auto">
          <a:xfrm>
            <a:off x="2771775" y="412432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可中断的</a:t>
            </a:r>
          </a:p>
        </p:txBody>
      </p:sp>
      <p:sp>
        <p:nvSpPr>
          <p:cNvPr id="154647" name="Text Box 25">
            <a:extLst>
              <a:ext uri="{FF2B5EF4-FFF2-40B4-BE49-F238E27FC236}">
                <a16:creationId xmlns:a16="http://schemas.microsoft.com/office/drawing/2014/main" id="{EF3EC276-D604-5641-9943-01F9F3E6B793}"/>
              </a:ext>
            </a:extLst>
          </p:cNvPr>
          <p:cNvSpPr txBox="1">
            <a:spLocks noChangeArrowheads="1"/>
          </p:cNvSpPr>
          <p:nvPr/>
        </p:nvSpPr>
        <p:spPr bwMode="auto">
          <a:xfrm>
            <a:off x="2844800" y="527685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不可中断的</a:t>
            </a:r>
          </a:p>
        </p:txBody>
      </p:sp>
      <p:sp>
        <p:nvSpPr>
          <p:cNvPr id="154648" name="Text Box 26">
            <a:extLst>
              <a:ext uri="{FF2B5EF4-FFF2-40B4-BE49-F238E27FC236}">
                <a16:creationId xmlns:a16="http://schemas.microsoft.com/office/drawing/2014/main" id="{8BB85081-61A8-2742-AECB-D8CE743D89FC}"/>
              </a:ext>
            </a:extLst>
          </p:cNvPr>
          <p:cNvSpPr txBox="1">
            <a:spLocks noChangeArrowheads="1"/>
          </p:cNvSpPr>
          <p:nvPr/>
        </p:nvSpPr>
        <p:spPr bwMode="auto">
          <a:xfrm>
            <a:off x="684213" y="24669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创建</a:t>
            </a:r>
          </a:p>
        </p:txBody>
      </p:sp>
      <p:sp>
        <p:nvSpPr>
          <p:cNvPr id="154649" name="Text Box 27">
            <a:extLst>
              <a:ext uri="{FF2B5EF4-FFF2-40B4-BE49-F238E27FC236}">
                <a16:creationId xmlns:a16="http://schemas.microsoft.com/office/drawing/2014/main" id="{E3EF9BC0-FCDC-ED4D-A796-BE55F94F3837}"/>
              </a:ext>
            </a:extLst>
          </p:cNvPr>
          <p:cNvSpPr txBox="1">
            <a:spLocks noChangeArrowheads="1"/>
          </p:cNvSpPr>
          <p:nvPr/>
        </p:nvSpPr>
        <p:spPr bwMode="auto">
          <a:xfrm>
            <a:off x="1835150" y="1892300"/>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信号</a:t>
            </a:r>
          </a:p>
        </p:txBody>
      </p:sp>
      <p:sp>
        <p:nvSpPr>
          <p:cNvPr id="154650" name="Text Box 28">
            <a:extLst>
              <a:ext uri="{FF2B5EF4-FFF2-40B4-BE49-F238E27FC236}">
                <a16:creationId xmlns:a16="http://schemas.microsoft.com/office/drawing/2014/main" id="{C5E0CC21-BA1F-B44C-B567-A130AADE1468}"/>
              </a:ext>
            </a:extLst>
          </p:cNvPr>
          <p:cNvSpPr txBox="1">
            <a:spLocks noChangeArrowheads="1"/>
          </p:cNvSpPr>
          <p:nvPr/>
        </p:nvSpPr>
        <p:spPr bwMode="auto">
          <a:xfrm>
            <a:off x="5868988" y="24669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中止</a:t>
            </a:r>
          </a:p>
        </p:txBody>
      </p:sp>
      <p:sp>
        <p:nvSpPr>
          <p:cNvPr id="154651" name="Text Box 29">
            <a:extLst>
              <a:ext uri="{FF2B5EF4-FFF2-40B4-BE49-F238E27FC236}">
                <a16:creationId xmlns:a16="http://schemas.microsoft.com/office/drawing/2014/main" id="{D8BE50A8-2FFA-AC44-8CC0-0A2A91417316}"/>
              </a:ext>
            </a:extLst>
          </p:cNvPr>
          <p:cNvSpPr txBox="1">
            <a:spLocks noChangeArrowheads="1"/>
          </p:cNvSpPr>
          <p:nvPr/>
        </p:nvSpPr>
        <p:spPr bwMode="auto">
          <a:xfrm>
            <a:off x="3349625" y="249237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调度</a:t>
            </a:r>
          </a:p>
        </p:txBody>
      </p:sp>
      <p:sp>
        <p:nvSpPr>
          <p:cNvPr id="154652" name="Text Box 30">
            <a:extLst>
              <a:ext uri="{FF2B5EF4-FFF2-40B4-BE49-F238E27FC236}">
                <a16:creationId xmlns:a16="http://schemas.microsoft.com/office/drawing/2014/main" id="{0F4F7140-48DA-9A45-B980-ABB455AC7447}"/>
              </a:ext>
            </a:extLst>
          </p:cNvPr>
          <p:cNvSpPr txBox="1">
            <a:spLocks noChangeArrowheads="1"/>
          </p:cNvSpPr>
          <p:nvPr/>
        </p:nvSpPr>
        <p:spPr bwMode="auto">
          <a:xfrm>
            <a:off x="3421063" y="311626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剥夺</a:t>
            </a:r>
          </a:p>
        </p:txBody>
      </p:sp>
      <p:sp>
        <p:nvSpPr>
          <p:cNvPr id="154653" name="Text Box 31">
            <a:extLst>
              <a:ext uri="{FF2B5EF4-FFF2-40B4-BE49-F238E27FC236}">
                <a16:creationId xmlns:a16="http://schemas.microsoft.com/office/drawing/2014/main" id="{FA8ADED7-AA89-B749-BCB7-F1F63DCFF885}"/>
              </a:ext>
            </a:extLst>
          </p:cNvPr>
          <p:cNvSpPr txBox="1">
            <a:spLocks noChangeArrowheads="1"/>
          </p:cNvSpPr>
          <p:nvPr/>
        </p:nvSpPr>
        <p:spPr bwMode="auto">
          <a:xfrm>
            <a:off x="1981200" y="458152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事件</a:t>
            </a:r>
          </a:p>
        </p:txBody>
      </p:sp>
      <p:sp>
        <p:nvSpPr>
          <p:cNvPr id="154654" name="Text Box 32">
            <a:extLst>
              <a:ext uri="{FF2B5EF4-FFF2-40B4-BE49-F238E27FC236}">
                <a16:creationId xmlns:a16="http://schemas.microsoft.com/office/drawing/2014/main" id="{1D3C4AE8-2F0C-5642-968F-150029C8EC06}"/>
              </a:ext>
            </a:extLst>
          </p:cNvPr>
          <p:cNvSpPr txBox="1">
            <a:spLocks noChangeArrowheads="1"/>
          </p:cNvSpPr>
          <p:nvPr/>
        </p:nvSpPr>
        <p:spPr bwMode="auto">
          <a:xfrm>
            <a:off x="1331913" y="357346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信号或事件</a:t>
            </a:r>
          </a:p>
        </p:txBody>
      </p:sp>
      <p:sp>
        <p:nvSpPr>
          <p:cNvPr id="154655" name="Text Box 33">
            <a:extLst>
              <a:ext uri="{FF2B5EF4-FFF2-40B4-BE49-F238E27FC236}">
                <a16:creationId xmlns:a16="http://schemas.microsoft.com/office/drawing/2014/main" id="{6559FC58-5C22-2546-9EB9-E28CC21B984C}"/>
              </a:ext>
            </a:extLst>
          </p:cNvPr>
          <p:cNvSpPr txBox="1">
            <a:spLocks noChangeArrowheads="1"/>
          </p:cNvSpPr>
          <p:nvPr/>
        </p:nvSpPr>
        <p:spPr bwMode="auto">
          <a:xfrm>
            <a:off x="4213225" y="1916113"/>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信号</a:t>
            </a:r>
          </a:p>
        </p:txBody>
      </p:sp>
      <p:sp>
        <p:nvSpPr>
          <p:cNvPr id="154656" name="Text Box 34">
            <a:extLst>
              <a:ext uri="{FF2B5EF4-FFF2-40B4-BE49-F238E27FC236}">
                <a16:creationId xmlns:a16="http://schemas.microsoft.com/office/drawing/2014/main" id="{357A9383-C5D7-4547-82AB-392EA4384566}"/>
              </a:ext>
            </a:extLst>
          </p:cNvPr>
          <p:cNvSpPr txBox="1">
            <a:spLocks noChangeArrowheads="1"/>
          </p:cNvSpPr>
          <p:nvPr/>
        </p:nvSpPr>
        <p:spPr bwMode="auto">
          <a:xfrm>
            <a:off x="4572000" y="4581525"/>
            <a:ext cx="172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等待事件</a:t>
            </a:r>
          </a:p>
        </p:txBody>
      </p:sp>
      <p:sp>
        <p:nvSpPr>
          <p:cNvPr id="154657" name="Text Box 35">
            <a:extLst>
              <a:ext uri="{FF2B5EF4-FFF2-40B4-BE49-F238E27FC236}">
                <a16:creationId xmlns:a16="http://schemas.microsoft.com/office/drawing/2014/main" id="{BF07FF62-22D1-5641-B8E2-1A333E7372C2}"/>
              </a:ext>
            </a:extLst>
          </p:cNvPr>
          <p:cNvSpPr txBox="1">
            <a:spLocks noChangeArrowheads="1"/>
          </p:cNvSpPr>
          <p:nvPr/>
        </p:nvSpPr>
        <p:spPr bwMode="auto">
          <a:xfrm>
            <a:off x="4427538" y="3573463"/>
            <a:ext cx="244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b="1">
                <a:solidFill>
                  <a:srgbClr val="FF0000"/>
                </a:solidFill>
              </a:rPr>
              <a:t>等待信号或事件</a:t>
            </a:r>
          </a:p>
        </p:txBody>
      </p:sp>
      <p:sp>
        <p:nvSpPr>
          <p:cNvPr id="154658" name="Text Box 36">
            <a:extLst>
              <a:ext uri="{FF2B5EF4-FFF2-40B4-BE49-F238E27FC236}">
                <a16:creationId xmlns:a16="http://schemas.microsoft.com/office/drawing/2014/main" id="{4B13F537-1754-424B-B751-E0B96C11D36A}"/>
              </a:ext>
            </a:extLst>
          </p:cNvPr>
          <p:cNvSpPr txBox="1">
            <a:spLocks noChangeArrowheads="1"/>
          </p:cNvSpPr>
          <p:nvPr/>
        </p:nvSpPr>
        <p:spPr bwMode="auto">
          <a:xfrm>
            <a:off x="2555875" y="6223000"/>
            <a:ext cx="5472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b="1">
                <a:solidFill>
                  <a:srgbClr val="0000FF"/>
                </a:solidFill>
              </a:rPr>
              <a:t>Linux </a:t>
            </a:r>
            <a:r>
              <a:rPr lang="zh-CN" altLang="en-US" sz="2800" b="1">
                <a:solidFill>
                  <a:srgbClr val="0000FF"/>
                </a:solidFill>
              </a:rPr>
              <a:t>进程</a:t>
            </a:r>
            <a:r>
              <a:rPr lang="en-US" altLang="zh-CN" sz="2800" b="1">
                <a:solidFill>
                  <a:srgbClr val="0000FF"/>
                </a:solidFill>
              </a:rPr>
              <a:t>/</a:t>
            </a:r>
            <a:r>
              <a:rPr lang="zh-CN" altLang="en-US" sz="2800" b="1">
                <a:solidFill>
                  <a:srgbClr val="0000FF"/>
                </a:solidFill>
              </a:rPr>
              <a:t>线程模型</a:t>
            </a:r>
          </a:p>
        </p:txBody>
      </p:sp>
      <p:sp>
        <p:nvSpPr>
          <p:cNvPr id="154659" name="Text Box 39">
            <a:extLst>
              <a:ext uri="{FF2B5EF4-FFF2-40B4-BE49-F238E27FC236}">
                <a16:creationId xmlns:a16="http://schemas.microsoft.com/office/drawing/2014/main" id="{86277D27-B1FB-D14A-8E6C-BEAE95FDE6E2}"/>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Tree>
    <p:extLst>
      <p:ext uri="{BB962C8B-B14F-4D97-AF65-F5344CB8AC3E}">
        <p14:creationId xmlns:p14="http://schemas.microsoft.com/office/powerpoint/2010/main" val="2462797064"/>
      </p:ext>
    </p:extLst>
  </p:cSld>
  <p:clrMapOvr>
    <a:masterClrMapping/>
  </p:clrMapOvr>
  <p:transition>
    <p:random/>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7" name="Rectangle 7">
            <a:extLst>
              <a:ext uri="{FF2B5EF4-FFF2-40B4-BE49-F238E27FC236}">
                <a16:creationId xmlns:a16="http://schemas.microsoft.com/office/drawing/2014/main" id="{6A421F48-3A63-684C-B3DA-8A002D4D1FCD}"/>
              </a:ext>
            </a:extLst>
          </p:cNvPr>
          <p:cNvSpPr>
            <a:spLocks noChangeArrowheads="1"/>
          </p:cNvSpPr>
          <p:nvPr/>
        </p:nvSpPr>
        <p:spPr bwMode="auto">
          <a:xfrm>
            <a:off x="5715000" y="1484313"/>
            <a:ext cx="2581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200" b="1">
                <a:solidFill>
                  <a:srgbClr val="FF0000"/>
                </a:solidFill>
                <a:latin typeface="楷体_GB2312" pitchFamily="49" charset="-122"/>
                <a:ea typeface="楷体_GB2312" pitchFamily="49" charset="-122"/>
              </a:rPr>
              <a:t>进    程</a:t>
            </a:r>
          </a:p>
        </p:txBody>
      </p:sp>
      <p:sp>
        <p:nvSpPr>
          <p:cNvPr id="302088" name="Rectangle 8">
            <a:extLst>
              <a:ext uri="{FF2B5EF4-FFF2-40B4-BE49-F238E27FC236}">
                <a16:creationId xmlns:a16="http://schemas.microsoft.com/office/drawing/2014/main" id="{0B649AD4-7F81-434F-9147-81AA22E6CE37}"/>
              </a:ext>
            </a:extLst>
          </p:cNvPr>
          <p:cNvSpPr>
            <a:spLocks noChangeArrowheads="1"/>
          </p:cNvSpPr>
          <p:nvPr/>
        </p:nvSpPr>
        <p:spPr bwMode="auto">
          <a:xfrm>
            <a:off x="1905000" y="2420938"/>
            <a:ext cx="7239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0000FF"/>
                </a:solidFill>
                <a:latin typeface="楷体_GB2312" pitchFamily="49" charset="-122"/>
                <a:ea typeface="楷体_GB2312" pitchFamily="49" charset="-122"/>
              </a:rPr>
              <a:t>调度和分派的基本单位</a:t>
            </a:r>
            <a:r>
              <a:rPr lang="zh-CN" altLang="en-US" sz="2800" b="1">
                <a:solidFill>
                  <a:srgbClr val="151B15"/>
                </a:solidFill>
                <a:latin typeface="楷体_GB2312" pitchFamily="49" charset="-122"/>
                <a:ea typeface="楷体_GB2312" pitchFamily="49" charset="-122"/>
              </a:rPr>
              <a:t>  资源拥有的基本单位</a:t>
            </a:r>
          </a:p>
          <a:p>
            <a:endParaRPr lang="zh-CN" altLang="en-US" sz="2800" b="1">
              <a:solidFill>
                <a:srgbClr val="151B15"/>
              </a:solidFill>
              <a:latin typeface="楷体_GB2312" pitchFamily="49" charset="-122"/>
              <a:ea typeface="楷体_GB2312" pitchFamily="49" charset="-122"/>
            </a:endParaRPr>
          </a:p>
          <a:p>
            <a:r>
              <a:rPr lang="zh-CN" altLang="en-US" sz="2800" b="1">
                <a:solidFill>
                  <a:srgbClr val="0000FF"/>
                </a:solidFill>
                <a:latin typeface="楷体_GB2312" pitchFamily="49" charset="-122"/>
                <a:ea typeface="楷体_GB2312" pitchFamily="49" charset="-122"/>
              </a:rPr>
              <a:t>       更好</a:t>
            </a:r>
            <a:r>
              <a:rPr lang="zh-CN" altLang="en-US" sz="2800" b="1">
                <a:solidFill>
                  <a:srgbClr val="151B15"/>
                </a:solidFill>
                <a:latin typeface="楷体_GB2312" pitchFamily="49" charset="-122"/>
                <a:ea typeface="楷体_GB2312" pitchFamily="49" charset="-122"/>
              </a:rPr>
              <a:t>                好 </a:t>
            </a:r>
          </a:p>
          <a:p>
            <a:endParaRPr lang="zh-CN" altLang="en-US" sz="2800" b="1">
              <a:solidFill>
                <a:srgbClr val="151B15"/>
              </a:solidFill>
              <a:latin typeface="楷体_GB2312" pitchFamily="49" charset="-122"/>
              <a:ea typeface="楷体_GB2312" pitchFamily="49" charset="-122"/>
            </a:endParaRPr>
          </a:p>
          <a:p>
            <a:r>
              <a:rPr lang="zh-CN" altLang="en-US" sz="2800" b="1">
                <a:solidFill>
                  <a:srgbClr val="151B15"/>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共享隶属进程的资源</a:t>
            </a:r>
            <a:r>
              <a:rPr lang="zh-CN" altLang="en-US" sz="2800" b="1">
                <a:solidFill>
                  <a:srgbClr val="151B15"/>
                </a:solidFill>
                <a:latin typeface="楷体_GB2312" pitchFamily="49" charset="-122"/>
                <a:ea typeface="楷体_GB2312" pitchFamily="49" charset="-122"/>
              </a:rPr>
              <a:t>    拥有系统资源</a:t>
            </a:r>
          </a:p>
          <a:p>
            <a:endParaRPr lang="zh-CN" altLang="en-US" sz="2800" b="1">
              <a:solidFill>
                <a:srgbClr val="151B15"/>
              </a:solidFill>
              <a:latin typeface="楷体_GB2312" pitchFamily="49" charset="-122"/>
              <a:ea typeface="楷体_GB2312" pitchFamily="49" charset="-122"/>
            </a:endParaRPr>
          </a:p>
          <a:p>
            <a:r>
              <a:rPr lang="zh-CN" altLang="en-US" sz="2800" b="1">
                <a:solidFill>
                  <a:srgbClr val="151B15"/>
                </a:solidFill>
                <a:latin typeface="楷体_GB2312" pitchFamily="49" charset="-122"/>
                <a:ea typeface="楷体_GB2312" pitchFamily="49" charset="-122"/>
              </a:rPr>
              <a:t>        </a:t>
            </a:r>
            <a:r>
              <a:rPr lang="zh-CN" altLang="en-US" sz="2800" b="1">
                <a:solidFill>
                  <a:srgbClr val="0000FF"/>
                </a:solidFill>
                <a:latin typeface="楷体_GB2312" pitchFamily="49" charset="-122"/>
                <a:ea typeface="楷体_GB2312" pitchFamily="49" charset="-122"/>
              </a:rPr>
              <a:t>小 </a:t>
            </a:r>
            <a:r>
              <a:rPr lang="zh-CN" altLang="en-US" sz="2800" b="1">
                <a:solidFill>
                  <a:srgbClr val="151B15"/>
                </a:solidFill>
                <a:latin typeface="楷体_GB2312" pitchFamily="49" charset="-122"/>
                <a:ea typeface="楷体_GB2312" pitchFamily="49" charset="-122"/>
              </a:rPr>
              <a:t>                大</a:t>
            </a:r>
          </a:p>
        </p:txBody>
      </p:sp>
      <p:sp>
        <p:nvSpPr>
          <p:cNvPr id="302089" name="Rectangle 9">
            <a:extLst>
              <a:ext uri="{FF2B5EF4-FFF2-40B4-BE49-F238E27FC236}">
                <a16:creationId xmlns:a16="http://schemas.microsoft.com/office/drawing/2014/main" id="{4B231802-0727-6044-BC75-5AB69E5DBEF0}"/>
              </a:ext>
            </a:extLst>
          </p:cNvPr>
          <p:cNvSpPr>
            <a:spLocks noChangeArrowheads="1"/>
          </p:cNvSpPr>
          <p:nvPr/>
        </p:nvSpPr>
        <p:spPr bwMode="auto">
          <a:xfrm>
            <a:off x="2362200" y="1484313"/>
            <a:ext cx="23590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200" b="1">
                <a:solidFill>
                  <a:srgbClr val="FF0000"/>
                </a:solidFill>
                <a:latin typeface="楷体_GB2312" pitchFamily="49" charset="-122"/>
                <a:ea typeface="楷体_GB2312" pitchFamily="49" charset="-122"/>
              </a:rPr>
              <a:t>线    程</a:t>
            </a:r>
          </a:p>
        </p:txBody>
      </p:sp>
      <p:sp>
        <p:nvSpPr>
          <p:cNvPr id="302090" name="Rectangle 10">
            <a:extLst>
              <a:ext uri="{FF2B5EF4-FFF2-40B4-BE49-F238E27FC236}">
                <a16:creationId xmlns:a16="http://schemas.microsoft.com/office/drawing/2014/main" id="{B62C50BB-1F8E-3D46-B1A9-F376794B1516}"/>
              </a:ext>
            </a:extLst>
          </p:cNvPr>
          <p:cNvSpPr>
            <a:spLocks noChangeArrowheads="1"/>
          </p:cNvSpPr>
          <p:nvPr/>
        </p:nvSpPr>
        <p:spPr bwMode="auto">
          <a:xfrm>
            <a:off x="457200" y="2420938"/>
            <a:ext cx="1371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CC3399"/>
                </a:solidFill>
                <a:latin typeface="楷体_GB2312" pitchFamily="49" charset="-122"/>
                <a:ea typeface="楷体_GB2312" pitchFamily="49" charset="-122"/>
              </a:rPr>
              <a:t>调度</a:t>
            </a:r>
          </a:p>
          <a:p>
            <a:endParaRPr lang="zh-CN" altLang="en-US" sz="2800" b="1">
              <a:solidFill>
                <a:srgbClr val="CC3399"/>
              </a:solidFill>
              <a:latin typeface="楷体_GB2312" pitchFamily="49" charset="-122"/>
              <a:ea typeface="楷体_GB2312" pitchFamily="49" charset="-122"/>
            </a:endParaRPr>
          </a:p>
          <a:p>
            <a:r>
              <a:rPr lang="zh-CN" altLang="en-US" sz="2800" b="1">
                <a:solidFill>
                  <a:srgbClr val="CC3399"/>
                </a:solidFill>
                <a:latin typeface="楷体_GB2312" pitchFamily="49" charset="-122"/>
                <a:ea typeface="楷体_GB2312" pitchFamily="49" charset="-122"/>
              </a:rPr>
              <a:t>并发性</a:t>
            </a:r>
          </a:p>
          <a:p>
            <a:endParaRPr lang="zh-CN" altLang="en-US" sz="2800" b="1">
              <a:solidFill>
                <a:srgbClr val="CC3399"/>
              </a:solidFill>
              <a:latin typeface="楷体_GB2312" pitchFamily="49" charset="-122"/>
              <a:ea typeface="楷体_GB2312" pitchFamily="49" charset="-122"/>
            </a:endParaRPr>
          </a:p>
          <a:p>
            <a:r>
              <a:rPr lang="zh-CN" altLang="en-US" sz="2800" b="1">
                <a:solidFill>
                  <a:srgbClr val="CC3399"/>
                </a:solidFill>
                <a:latin typeface="楷体_GB2312" pitchFamily="49" charset="-122"/>
                <a:ea typeface="楷体_GB2312" pitchFamily="49" charset="-122"/>
              </a:rPr>
              <a:t>拥有资源</a:t>
            </a:r>
          </a:p>
          <a:p>
            <a:endParaRPr lang="zh-CN" altLang="en-US" sz="2800" b="1">
              <a:solidFill>
                <a:srgbClr val="CC3399"/>
              </a:solidFill>
              <a:latin typeface="楷体_GB2312" pitchFamily="49" charset="-122"/>
              <a:ea typeface="楷体_GB2312" pitchFamily="49" charset="-122"/>
            </a:endParaRPr>
          </a:p>
          <a:p>
            <a:r>
              <a:rPr lang="zh-CN" altLang="en-US" sz="2800" b="1">
                <a:solidFill>
                  <a:srgbClr val="CC3399"/>
                </a:solidFill>
                <a:latin typeface="楷体_GB2312" pitchFamily="49" charset="-122"/>
                <a:ea typeface="楷体_GB2312" pitchFamily="49" charset="-122"/>
              </a:rPr>
              <a:t>系统开销</a:t>
            </a:r>
          </a:p>
        </p:txBody>
      </p:sp>
      <p:sp>
        <p:nvSpPr>
          <p:cNvPr id="155654" name="Line 11">
            <a:extLst>
              <a:ext uri="{FF2B5EF4-FFF2-40B4-BE49-F238E27FC236}">
                <a16:creationId xmlns:a16="http://schemas.microsoft.com/office/drawing/2014/main" id="{77FDE664-8233-4C4A-8980-5E4EE46D73C4}"/>
              </a:ext>
            </a:extLst>
          </p:cNvPr>
          <p:cNvSpPr>
            <a:spLocks noChangeShapeType="1"/>
          </p:cNvSpPr>
          <p:nvPr/>
        </p:nvSpPr>
        <p:spPr bwMode="auto">
          <a:xfrm>
            <a:off x="533400" y="4495800"/>
            <a:ext cx="830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302094" name="Rectangle 14">
            <a:extLst>
              <a:ext uri="{FF2B5EF4-FFF2-40B4-BE49-F238E27FC236}">
                <a16:creationId xmlns:a16="http://schemas.microsoft.com/office/drawing/2014/main" id="{FCAE18D8-466A-9B4C-BC81-D13B7EB73901}"/>
              </a:ext>
            </a:extLst>
          </p:cNvPr>
          <p:cNvSpPr>
            <a:spLocks noChangeArrowheads="1"/>
          </p:cNvSpPr>
          <p:nvPr/>
        </p:nvSpPr>
        <p:spPr bwMode="auto">
          <a:xfrm>
            <a:off x="533400" y="692150"/>
            <a:ext cx="8229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0000FF"/>
                </a:solidFill>
                <a:latin typeface="楷体_GB2312" pitchFamily="49" charset="-122"/>
                <a:ea typeface="楷体_GB2312" pitchFamily="49" charset="-122"/>
              </a:rPr>
              <a:t>二、线程与进程的比较</a:t>
            </a:r>
          </a:p>
        </p:txBody>
      </p:sp>
      <p:grpSp>
        <p:nvGrpSpPr>
          <p:cNvPr id="2" name="Group 20">
            <a:extLst>
              <a:ext uri="{FF2B5EF4-FFF2-40B4-BE49-F238E27FC236}">
                <a16:creationId xmlns:a16="http://schemas.microsoft.com/office/drawing/2014/main" id="{147D1A09-B0EE-3B43-B540-3058057651BF}"/>
              </a:ext>
            </a:extLst>
          </p:cNvPr>
          <p:cNvGrpSpPr>
            <a:grpSpLocks/>
          </p:cNvGrpSpPr>
          <p:nvPr/>
        </p:nvGrpSpPr>
        <p:grpSpPr bwMode="auto">
          <a:xfrm>
            <a:off x="587375" y="2133600"/>
            <a:ext cx="8305800" cy="3429000"/>
            <a:chOff x="336" y="1632"/>
            <a:chExt cx="5232" cy="2160"/>
          </a:xfrm>
        </p:grpSpPr>
        <p:sp>
          <p:nvSpPr>
            <p:cNvPr id="155659" name="Line 12">
              <a:extLst>
                <a:ext uri="{FF2B5EF4-FFF2-40B4-BE49-F238E27FC236}">
                  <a16:creationId xmlns:a16="http://schemas.microsoft.com/office/drawing/2014/main" id="{28A6578B-BB2D-6C41-A453-A040B42EF698}"/>
                </a:ext>
              </a:extLst>
            </p:cNvPr>
            <p:cNvSpPr>
              <a:spLocks noChangeShapeType="1"/>
            </p:cNvSpPr>
            <p:nvPr/>
          </p:nvSpPr>
          <p:spPr bwMode="auto">
            <a:xfrm>
              <a:off x="336" y="1632"/>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5660" name="Line 13">
              <a:extLst>
                <a:ext uri="{FF2B5EF4-FFF2-40B4-BE49-F238E27FC236}">
                  <a16:creationId xmlns:a16="http://schemas.microsoft.com/office/drawing/2014/main" id="{2AD38FEB-68A4-784C-A894-3659F21FBE4C}"/>
                </a:ext>
              </a:extLst>
            </p:cNvPr>
            <p:cNvSpPr>
              <a:spLocks noChangeShapeType="1"/>
            </p:cNvSpPr>
            <p:nvPr/>
          </p:nvSpPr>
          <p:spPr bwMode="auto">
            <a:xfrm>
              <a:off x="336" y="3792"/>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5661" name="Line 15">
              <a:extLst>
                <a:ext uri="{FF2B5EF4-FFF2-40B4-BE49-F238E27FC236}">
                  <a16:creationId xmlns:a16="http://schemas.microsoft.com/office/drawing/2014/main" id="{7FEC2C5E-BC86-E640-B0C5-154BFFBC4323}"/>
                </a:ext>
              </a:extLst>
            </p:cNvPr>
            <p:cNvSpPr>
              <a:spLocks noChangeShapeType="1"/>
            </p:cNvSpPr>
            <p:nvPr/>
          </p:nvSpPr>
          <p:spPr bwMode="auto">
            <a:xfrm>
              <a:off x="336" y="2112"/>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5662" name="Line 16">
              <a:extLst>
                <a:ext uri="{FF2B5EF4-FFF2-40B4-BE49-F238E27FC236}">
                  <a16:creationId xmlns:a16="http://schemas.microsoft.com/office/drawing/2014/main" id="{87AF094B-4313-F747-B7EC-1B6C06D82116}"/>
                </a:ext>
              </a:extLst>
            </p:cNvPr>
            <p:cNvSpPr>
              <a:spLocks noChangeShapeType="1"/>
            </p:cNvSpPr>
            <p:nvPr/>
          </p:nvSpPr>
          <p:spPr bwMode="auto">
            <a:xfrm>
              <a:off x="336" y="3264"/>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5663" name="Line 17">
              <a:extLst>
                <a:ext uri="{FF2B5EF4-FFF2-40B4-BE49-F238E27FC236}">
                  <a16:creationId xmlns:a16="http://schemas.microsoft.com/office/drawing/2014/main" id="{DB865DC8-8F90-AF4E-A462-3EF94B289E37}"/>
                </a:ext>
              </a:extLst>
            </p:cNvPr>
            <p:cNvSpPr>
              <a:spLocks noChangeShapeType="1"/>
            </p:cNvSpPr>
            <p:nvPr/>
          </p:nvSpPr>
          <p:spPr bwMode="auto">
            <a:xfrm>
              <a:off x="1248" y="1632"/>
              <a:ext cx="0" cy="21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5664" name="Line 18">
              <a:extLst>
                <a:ext uri="{FF2B5EF4-FFF2-40B4-BE49-F238E27FC236}">
                  <a16:creationId xmlns:a16="http://schemas.microsoft.com/office/drawing/2014/main" id="{C3C448F7-D582-BC46-B659-DAABCCB29338}"/>
                </a:ext>
              </a:extLst>
            </p:cNvPr>
            <p:cNvSpPr>
              <a:spLocks noChangeShapeType="1"/>
            </p:cNvSpPr>
            <p:nvPr/>
          </p:nvSpPr>
          <p:spPr bwMode="auto">
            <a:xfrm>
              <a:off x="3696" y="1632"/>
              <a:ext cx="0" cy="21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5665" name="Line 19">
              <a:extLst>
                <a:ext uri="{FF2B5EF4-FFF2-40B4-BE49-F238E27FC236}">
                  <a16:creationId xmlns:a16="http://schemas.microsoft.com/office/drawing/2014/main" id="{5ED84A50-069A-9147-AF31-7721C27705F5}"/>
                </a:ext>
              </a:extLst>
            </p:cNvPr>
            <p:cNvSpPr>
              <a:spLocks noChangeShapeType="1"/>
            </p:cNvSpPr>
            <p:nvPr/>
          </p:nvSpPr>
          <p:spPr bwMode="auto">
            <a:xfrm>
              <a:off x="336" y="2688"/>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55657" name="Text Box 22">
            <a:extLst>
              <a:ext uri="{FF2B5EF4-FFF2-40B4-BE49-F238E27FC236}">
                <a16:creationId xmlns:a16="http://schemas.microsoft.com/office/drawing/2014/main" id="{36564E77-716F-954E-B9A2-AB41D3056D85}"/>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5658" name="灯片编号占位符 3">
            <a:extLst>
              <a:ext uri="{FF2B5EF4-FFF2-40B4-BE49-F238E27FC236}">
                <a16:creationId xmlns:a16="http://schemas.microsoft.com/office/drawing/2014/main" id="{58744D24-CFEC-7747-AE97-2A743F42958C}"/>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A0CAD71-83CA-8340-B20D-E77F4B88A31B}" type="slidenum">
              <a:rPr lang="zh-CN" altLang="en-US" sz="1800"/>
              <a:pPr/>
              <a:t>152</a:t>
            </a:fld>
            <a:endParaRPr lang="en-US" altLang="zh-CN" sz="1800"/>
          </a:p>
        </p:txBody>
      </p:sp>
    </p:spTree>
    <p:extLst>
      <p:ext uri="{BB962C8B-B14F-4D97-AF65-F5344CB8AC3E}">
        <p14:creationId xmlns:p14="http://schemas.microsoft.com/office/powerpoint/2010/main" val="257172489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2094"/>
                                        </p:tgtEl>
                                        <p:attrNameLst>
                                          <p:attrName>style.visibility</p:attrName>
                                        </p:attrNameLst>
                                      </p:cBhvr>
                                      <p:to>
                                        <p:strVal val="visible"/>
                                      </p:to>
                                    </p:set>
                                    <p:animEffect transition="in" filter="dissolve">
                                      <p:cBhvr>
                                        <p:cTn id="7" dur="500"/>
                                        <p:tgtEl>
                                          <p:spTgt spid="302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2089"/>
                                        </p:tgtEl>
                                        <p:attrNameLst>
                                          <p:attrName>style.visibility</p:attrName>
                                        </p:attrNameLst>
                                      </p:cBhvr>
                                      <p:to>
                                        <p:strVal val="visible"/>
                                      </p:to>
                                    </p:set>
                                    <p:animEffect transition="in" filter="dissolve">
                                      <p:cBhvr>
                                        <p:cTn id="12" dur="500"/>
                                        <p:tgtEl>
                                          <p:spTgt spid="302089"/>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02087"/>
                                        </p:tgtEl>
                                        <p:attrNameLst>
                                          <p:attrName>style.visibility</p:attrName>
                                        </p:attrNameLst>
                                      </p:cBhvr>
                                      <p:to>
                                        <p:strVal val="visible"/>
                                      </p:to>
                                    </p:set>
                                    <p:animEffect transition="in" filter="dissolve">
                                      <p:cBhvr>
                                        <p:cTn id="16" dur="500"/>
                                        <p:tgtEl>
                                          <p:spTgt spid="3020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02090"/>
                                        </p:tgtEl>
                                        <p:attrNameLst>
                                          <p:attrName>style.visibility</p:attrName>
                                        </p:attrNameLst>
                                      </p:cBhvr>
                                      <p:to>
                                        <p:strVal val="visible"/>
                                      </p:to>
                                    </p:set>
                                    <p:animEffect transition="in" filter="dissolve">
                                      <p:cBhvr>
                                        <p:cTn id="26" dur="500"/>
                                        <p:tgtEl>
                                          <p:spTgt spid="30209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02088">
                                            <p:txEl>
                                              <p:pRg st="0" end="0"/>
                                            </p:txEl>
                                          </p:spTgt>
                                        </p:tgtEl>
                                        <p:attrNameLst>
                                          <p:attrName>style.visibility</p:attrName>
                                        </p:attrNameLst>
                                      </p:cBhvr>
                                      <p:to>
                                        <p:strVal val="visible"/>
                                      </p:to>
                                    </p:set>
                                    <p:animEffect transition="in" filter="barn(outVertical)">
                                      <p:cBhvr>
                                        <p:cTn id="31" dur="500"/>
                                        <p:tgtEl>
                                          <p:spTgt spid="302088">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02088">
                                            <p:txEl>
                                              <p:pRg st="2" end="2"/>
                                            </p:txEl>
                                          </p:spTgt>
                                        </p:tgtEl>
                                        <p:attrNameLst>
                                          <p:attrName>style.visibility</p:attrName>
                                        </p:attrNameLst>
                                      </p:cBhvr>
                                      <p:to>
                                        <p:strVal val="visible"/>
                                      </p:to>
                                    </p:set>
                                    <p:animEffect transition="in" filter="barn(outVertical)">
                                      <p:cBhvr>
                                        <p:cTn id="36" dur="500"/>
                                        <p:tgtEl>
                                          <p:spTgt spid="302088">
                                            <p:txEl>
                                              <p:pRg st="2" end="2"/>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302088">
                                            <p:txEl>
                                              <p:pRg st="4" end="4"/>
                                            </p:txEl>
                                          </p:spTgt>
                                        </p:tgtEl>
                                        <p:attrNameLst>
                                          <p:attrName>style.visibility</p:attrName>
                                        </p:attrNameLst>
                                      </p:cBhvr>
                                      <p:to>
                                        <p:strVal val="visible"/>
                                      </p:to>
                                    </p:set>
                                    <p:animEffect transition="in" filter="barn(outVertical)">
                                      <p:cBhvr>
                                        <p:cTn id="41" dur="500"/>
                                        <p:tgtEl>
                                          <p:spTgt spid="302088">
                                            <p:txEl>
                                              <p:pRg st="4" end="4"/>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6" presetClass="entr" presetSubtype="37" fill="hold" grpId="0" nodeType="clickEffect">
                                  <p:stCondLst>
                                    <p:cond delay="0"/>
                                  </p:stCondLst>
                                  <p:childTnLst>
                                    <p:set>
                                      <p:cBhvr>
                                        <p:cTn id="45" dur="1" fill="hold">
                                          <p:stCondLst>
                                            <p:cond delay="0"/>
                                          </p:stCondLst>
                                        </p:cTn>
                                        <p:tgtEl>
                                          <p:spTgt spid="302088">
                                            <p:txEl>
                                              <p:pRg st="6" end="6"/>
                                            </p:txEl>
                                          </p:spTgt>
                                        </p:tgtEl>
                                        <p:attrNameLst>
                                          <p:attrName>style.visibility</p:attrName>
                                        </p:attrNameLst>
                                      </p:cBhvr>
                                      <p:to>
                                        <p:strVal val="visible"/>
                                      </p:to>
                                    </p:set>
                                    <p:animEffect transition="in" filter="barn(outVertical)">
                                      <p:cBhvr>
                                        <p:cTn id="46" dur="500"/>
                                        <p:tgtEl>
                                          <p:spTgt spid="3020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7" grpId="0" autoUpdateAnimBg="0"/>
      <p:bldP spid="302088" grpId="0" build="p" autoUpdateAnimBg="0"/>
      <p:bldP spid="302089" grpId="0" autoUpdateAnimBg="0"/>
      <p:bldP spid="302090" grpId="0" autoUpdateAnimBg="0"/>
      <p:bldP spid="302094"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1027">
            <a:extLst>
              <a:ext uri="{FF2B5EF4-FFF2-40B4-BE49-F238E27FC236}">
                <a16:creationId xmlns:a16="http://schemas.microsoft.com/office/drawing/2014/main" id="{5FF79B12-05EE-014A-8817-AE0610FB4A3A}"/>
              </a:ext>
            </a:extLst>
          </p:cNvPr>
          <p:cNvSpPr txBox="1">
            <a:spLocks noChangeArrowheads="1"/>
          </p:cNvSpPr>
          <p:nvPr/>
        </p:nvSpPr>
        <p:spPr bwMode="auto">
          <a:xfrm>
            <a:off x="381000" y="609600"/>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latin typeface="楷体_GB2312" pitchFamily="49" charset="-122"/>
                <a:ea typeface="楷体_GB2312" pitchFamily="49" charset="-122"/>
              </a:rPr>
              <a:t>三、线程的实现方式</a:t>
            </a:r>
          </a:p>
        </p:txBody>
      </p:sp>
      <p:sp>
        <p:nvSpPr>
          <p:cNvPr id="304132" name="Text Box 1028">
            <a:extLst>
              <a:ext uri="{FF2B5EF4-FFF2-40B4-BE49-F238E27FC236}">
                <a16:creationId xmlns:a16="http://schemas.microsoft.com/office/drawing/2014/main" id="{FC3A7C42-E9E8-2A48-B8F1-17BB5BE37ABD}"/>
              </a:ext>
            </a:extLst>
          </p:cNvPr>
          <p:cNvSpPr txBox="1">
            <a:spLocks noChangeArrowheads="1"/>
          </p:cNvSpPr>
          <p:nvPr/>
        </p:nvSpPr>
        <p:spPr bwMode="auto">
          <a:xfrm>
            <a:off x="533400" y="1897063"/>
            <a:ext cx="83058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4200"/>
              </a:lnSpc>
            </a:pP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1</a:t>
            </a:r>
            <a:r>
              <a:rPr lang="zh-CN" altLang="en-US" sz="3200" b="1">
                <a:solidFill>
                  <a:srgbClr val="0000FF"/>
                </a:solidFill>
                <a:latin typeface="华文楷体" panose="02010600040101010101" pitchFamily="2" charset="-122"/>
                <a:ea typeface="华文楷体" panose="02010600040101010101" pitchFamily="2" charset="-122"/>
              </a:rPr>
              <a:t>）内核支持线程</a:t>
            </a:r>
            <a:r>
              <a:rPr lang="en-US" altLang="zh-CN" sz="3200" b="1">
                <a:solidFill>
                  <a:srgbClr val="0000FF"/>
                </a:solidFill>
                <a:latin typeface="华文楷体" panose="02010600040101010101" pitchFamily="2" charset="-122"/>
                <a:ea typeface="华文楷体" panose="02010600040101010101" pitchFamily="2" charset="-122"/>
              </a:rPr>
              <a:t>KTS(</a:t>
            </a:r>
            <a:r>
              <a:rPr lang="zh-CN" altLang="en-US" sz="3200" b="1">
                <a:solidFill>
                  <a:srgbClr val="0000FF"/>
                </a:solidFill>
                <a:latin typeface="华文楷体" panose="02010600040101010101" pitchFamily="2" charset="-122"/>
                <a:ea typeface="华文楷体" panose="02010600040101010101" pitchFamily="2" charset="-122"/>
              </a:rPr>
              <a:t>轻便进程</a:t>
            </a:r>
            <a:r>
              <a:rPr lang="en-US" altLang="zh-CN" sz="3200" b="1">
                <a:solidFill>
                  <a:srgbClr val="0000FF"/>
                </a:solidFill>
                <a:latin typeface="华文楷体" panose="02010600040101010101" pitchFamily="2" charset="-122"/>
                <a:ea typeface="华文楷体" panose="02010600040101010101" pitchFamily="2" charset="-122"/>
              </a:rPr>
              <a:t>)</a:t>
            </a:r>
          </a:p>
          <a:p>
            <a:pPr>
              <a:lnSpc>
                <a:spcPts val="4200"/>
              </a:lnSpc>
            </a:pPr>
            <a:r>
              <a:rPr lang="en-US" altLang="zh-CN" sz="3200" b="1">
                <a:solidFill>
                  <a:srgbClr val="151B15"/>
                </a:solidFill>
                <a:latin typeface="华文楷体" panose="02010600040101010101" pitchFamily="2" charset="-122"/>
                <a:ea typeface="华文楷体" panose="02010600040101010101" pitchFamily="2" charset="-122"/>
              </a:rPr>
              <a:t>        </a:t>
            </a:r>
            <a:r>
              <a:rPr lang="zh-CN" altLang="en-US" sz="3200" b="1">
                <a:solidFill>
                  <a:srgbClr val="151B15"/>
                </a:solidFill>
                <a:latin typeface="华文楷体" panose="02010600040101010101" pitchFamily="2" charset="-122"/>
                <a:ea typeface="华文楷体" panose="02010600040101010101" pitchFamily="2" charset="-122"/>
              </a:rPr>
              <a:t>无论用户进程中的线程或系统进程中的线程，它的创建、撤消和切换都由内核实现</a:t>
            </a:r>
            <a:r>
              <a:rPr lang="en-US" altLang="zh-CN" sz="3200" b="1">
                <a:solidFill>
                  <a:srgbClr val="151B15"/>
                </a:solidFill>
                <a:latin typeface="华文楷体" panose="02010600040101010101" pitchFamily="2" charset="-122"/>
                <a:ea typeface="华文楷体" panose="02010600040101010101" pitchFamily="2" charset="-122"/>
              </a:rPr>
              <a:t>,</a:t>
            </a:r>
            <a:r>
              <a:rPr lang="zh-CN" altLang="en-US" sz="3200" b="1">
                <a:solidFill>
                  <a:srgbClr val="151B15"/>
                </a:solidFill>
                <a:latin typeface="华文楷体" panose="02010600040101010101" pitchFamily="2" charset="-122"/>
                <a:ea typeface="华文楷体" panose="02010600040101010101" pitchFamily="2" charset="-122"/>
              </a:rPr>
              <a:t>内核通过线程控制块感知线程的存在。</a:t>
            </a:r>
          </a:p>
          <a:p>
            <a:pPr>
              <a:lnSpc>
                <a:spcPts val="4200"/>
              </a:lnSpc>
            </a:pP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2</a:t>
            </a:r>
            <a:r>
              <a:rPr lang="zh-CN" altLang="en-US" sz="3200" b="1">
                <a:solidFill>
                  <a:srgbClr val="0000FF"/>
                </a:solidFill>
                <a:latin typeface="华文楷体" panose="02010600040101010101" pitchFamily="2" charset="-122"/>
                <a:ea typeface="华文楷体" panose="02010600040101010101" pitchFamily="2" charset="-122"/>
              </a:rPr>
              <a:t>）用户级线程</a:t>
            </a:r>
            <a:r>
              <a:rPr lang="en-US" altLang="zh-CN" sz="3200" b="1">
                <a:solidFill>
                  <a:srgbClr val="0000FF"/>
                </a:solidFill>
                <a:latin typeface="华文楷体" panose="02010600040101010101" pitchFamily="2" charset="-122"/>
                <a:ea typeface="华文楷体" panose="02010600040101010101" pitchFamily="2" charset="-122"/>
              </a:rPr>
              <a:t>ULT</a:t>
            </a:r>
            <a:endParaRPr lang="zh-CN" altLang="en-US" sz="3200" b="1">
              <a:solidFill>
                <a:srgbClr val="0000FF"/>
              </a:solidFill>
              <a:latin typeface="华文楷体" panose="02010600040101010101" pitchFamily="2" charset="-122"/>
              <a:ea typeface="华文楷体" panose="02010600040101010101" pitchFamily="2" charset="-122"/>
            </a:endParaRPr>
          </a:p>
          <a:p>
            <a:pPr>
              <a:lnSpc>
                <a:spcPts val="4200"/>
              </a:lnSpc>
            </a:pPr>
            <a:r>
              <a:rPr lang="zh-CN" altLang="en-US" sz="3200" b="1">
                <a:solidFill>
                  <a:srgbClr val="151B15"/>
                </a:solidFill>
                <a:latin typeface="华文楷体" panose="02010600040101010101" pitchFamily="2" charset="-122"/>
                <a:ea typeface="华文楷体" panose="02010600040101010101" pitchFamily="2" charset="-122"/>
              </a:rPr>
              <a:t>        用户级线程仅存在于用户级中，它的创建、撤消和切换都与内核无关。内核无法感知线程的存在。</a:t>
            </a:r>
          </a:p>
        </p:txBody>
      </p:sp>
      <p:sp>
        <p:nvSpPr>
          <p:cNvPr id="304133" name="Text Box 1029">
            <a:extLst>
              <a:ext uri="{FF2B5EF4-FFF2-40B4-BE49-F238E27FC236}">
                <a16:creationId xmlns:a16="http://schemas.microsoft.com/office/drawing/2014/main" id="{00841539-0490-9C46-A88F-94B51FE24F90}"/>
              </a:ext>
            </a:extLst>
          </p:cNvPr>
          <p:cNvSpPr txBox="1">
            <a:spLocks noChangeArrowheads="1"/>
          </p:cNvSpPr>
          <p:nvPr/>
        </p:nvSpPr>
        <p:spPr bwMode="auto">
          <a:xfrm>
            <a:off x="457200" y="1295400"/>
            <a:ext cx="838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200" b="1">
                <a:solidFill>
                  <a:srgbClr val="FF0000"/>
                </a:solidFill>
                <a:latin typeface="华文楷体" panose="02010600040101010101" pitchFamily="2" charset="-122"/>
                <a:ea typeface="华文楷体" panose="02010600040101010101" pitchFamily="2" charset="-122"/>
              </a:rPr>
              <a:t>1</a:t>
            </a:r>
            <a:r>
              <a:rPr lang="zh-CN" altLang="en-US" sz="3200" b="1">
                <a:solidFill>
                  <a:srgbClr val="FF0000"/>
                </a:solidFill>
                <a:latin typeface="华文楷体" panose="02010600040101010101" pitchFamily="2" charset="-122"/>
                <a:ea typeface="华文楷体" panose="02010600040101010101" pitchFamily="2" charset="-122"/>
              </a:rPr>
              <a:t>、线程的实现方式</a:t>
            </a:r>
          </a:p>
        </p:txBody>
      </p:sp>
      <p:sp>
        <p:nvSpPr>
          <p:cNvPr id="156677" name="Text Box 1031">
            <a:extLst>
              <a:ext uri="{FF2B5EF4-FFF2-40B4-BE49-F238E27FC236}">
                <a16:creationId xmlns:a16="http://schemas.microsoft.com/office/drawing/2014/main" id="{B238BE68-B259-F842-939D-1952E17BBE37}"/>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6678" name="灯片编号占位符 3">
            <a:extLst>
              <a:ext uri="{FF2B5EF4-FFF2-40B4-BE49-F238E27FC236}">
                <a16:creationId xmlns:a16="http://schemas.microsoft.com/office/drawing/2014/main" id="{D06717F9-1CC7-7940-B30B-4C7A16E26B24}"/>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564EE93-DA80-5C43-9293-E6BEDF160E82}" type="slidenum">
              <a:rPr lang="zh-CN" altLang="en-US" sz="1800"/>
              <a:pPr/>
              <a:t>153</a:t>
            </a:fld>
            <a:endParaRPr lang="en-US" altLang="zh-CN" sz="1800"/>
          </a:p>
        </p:txBody>
      </p:sp>
    </p:spTree>
    <p:extLst>
      <p:ext uri="{BB962C8B-B14F-4D97-AF65-F5344CB8AC3E}">
        <p14:creationId xmlns:p14="http://schemas.microsoft.com/office/powerpoint/2010/main" val="8690946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4133">
                                            <p:txEl>
                                              <p:pRg st="0" end="0"/>
                                            </p:txEl>
                                          </p:spTgt>
                                        </p:tgtEl>
                                        <p:attrNameLst>
                                          <p:attrName>style.visibility</p:attrName>
                                        </p:attrNameLst>
                                      </p:cBhvr>
                                      <p:to>
                                        <p:strVal val="visible"/>
                                      </p:to>
                                    </p:set>
                                    <p:animEffect transition="in" filter="dissolve">
                                      <p:cBhvr>
                                        <p:cTn id="7" dur="500"/>
                                        <p:tgtEl>
                                          <p:spTgt spid="3041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04132">
                                            <p:txEl>
                                              <p:pRg st="0" end="0"/>
                                            </p:txEl>
                                          </p:spTgt>
                                        </p:tgtEl>
                                        <p:attrNameLst>
                                          <p:attrName>style.visibility</p:attrName>
                                        </p:attrNameLst>
                                      </p:cBhvr>
                                      <p:to>
                                        <p:strVal val="visible"/>
                                      </p:to>
                                    </p:set>
                                    <p:animEffect transition="in" filter="barn(outVertical)">
                                      <p:cBhvr>
                                        <p:cTn id="12" dur="500"/>
                                        <p:tgtEl>
                                          <p:spTgt spid="30413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04132">
                                            <p:txEl>
                                              <p:pRg st="1" end="1"/>
                                            </p:txEl>
                                          </p:spTgt>
                                        </p:tgtEl>
                                        <p:attrNameLst>
                                          <p:attrName>style.visibility</p:attrName>
                                        </p:attrNameLst>
                                      </p:cBhvr>
                                      <p:to>
                                        <p:strVal val="visible"/>
                                      </p:to>
                                    </p:set>
                                    <p:animEffect transition="in" filter="barn(outVertical)">
                                      <p:cBhvr>
                                        <p:cTn id="17" dur="500"/>
                                        <p:tgtEl>
                                          <p:spTgt spid="30413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04132">
                                            <p:txEl>
                                              <p:pRg st="2" end="2"/>
                                            </p:txEl>
                                          </p:spTgt>
                                        </p:tgtEl>
                                        <p:attrNameLst>
                                          <p:attrName>style.visibility</p:attrName>
                                        </p:attrNameLst>
                                      </p:cBhvr>
                                      <p:to>
                                        <p:strVal val="visible"/>
                                      </p:to>
                                    </p:set>
                                    <p:animEffect transition="in" filter="barn(outVertical)">
                                      <p:cBhvr>
                                        <p:cTn id="22" dur="500"/>
                                        <p:tgtEl>
                                          <p:spTgt spid="30413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04132">
                                            <p:txEl>
                                              <p:pRg st="3" end="3"/>
                                            </p:txEl>
                                          </p:spTgt>
                                        </p:tgtEl>
                                        <p:attrNameLst>
                                          <p:attrName>style.visibility</p:attrName>
                                        </p:attrNameLst>
                                      </p:cBhvr>
                                      <p:to>
                                        <p:strVal val="visible"/>
                                      </p:to>
                                    </p:set>
                                    <p:animEffect transition="in" filter="barn(outVertical)">
                                      <p:cBhvr>
                                        <p:cTn id="27" dur="500"/>
                                        <p:tgtEl>
                                          <p:spTgt spid="3041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build="p" autoUpdateAnimBg="0"/>
      <p:bldP spid="304133"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1031">
            <a:extLst>
              <a:ext uri="{FF2B5EF4-FFF2-40B4-BE49-F238E27FC236}">
                <a16:creationId xmlns:a16="http://schemas.microsoft.com/office/drawing/2014/main" id="{602D3C12-1B47-424C-BD9B-33DB4C3817A6}"/>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3" name="Text Box 1028">
            <a:extLst>
              <a:ext uri="{FF2B5EF4-FFF2-40B4-BE49-F238E27FC236}">
                <a16:creationId xmlns:a16="http://schemas.microsoft.com/office/drawing/2014/main" id="{9DCA2D35-F289-1C4D-805B-BF0A9FD9556C}"/>
              </a:ext>
            </a:extLst>
          </p:cNvPr>
          <p:cNvSpPr txBox="1">
            <a:spLocks noChangeArrowheads="1"/>
          </p:cNvSpPr>
          <p:nvPr/>
        </p:nvSpPr>
        <p:spPr bwMode="auto">
          <a:xfrm>
            <a:off x="533400" y="536575"/>
            <a:ext cx="83058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b="1">
                <a:solidFill>
                  <a:srgbClr val="0000FF"/>
                </a:solidFill>
                <a:latin typeface="华文楷体" panose="02010600040101010101" pitchFamily="2" charset="-122"/>
                <a:ea typeface="华文楷体" panose="02010600040101010101" pitchFamily="2" charset="-122"/>
              </a:rPr>
              <a:t>（</a:t>
            </a:r>
            <a:r>
              <a:rPr lang="en-US" altLang="zh-CN" sz="2800" b="1">
                <a:solidFill>
                  <a:srgbClr val="0000FF"/>
                </a:solidFill>
                <a:latin typeface="华文楷体" panose="02010600040101010101" pitchFamily="2" charset="-122"/>
                <a:ea typeface="华文楷体" panose="02010600040101010101" pitchFamily="2" charset="-122"/>
              </a:rPr>
              <a:t>3</a:t>
            </a:r>
            <a:r>
              <a:rPr lang="zh-CN" altLang="en-US" sz="2800" b="1">
                <a:solidFill>
                  <a:srgbClr val="0000FF"/>
                </a:solidFill>
                <a:latin typeface="华文楷体" panose="02010600040101010101" pitchFamily="2" charset="-122"/>
                <a:ea typeface="华文楷体" panose="02010600040101010101" pitchFamily="2" charset="-122"/>
              </a:rPr>
              <a:t>）组合方式</a:t>
            </a:r>
            <a:endParaRPr lang="en-US" altLang="zh-CN" sz="2800" b="1">
              <a:solidFill>
                <a:srgbClr val="0000FF"/>
              </a:solidFill>
              <a:latin typeface="华文楷体" panose="02010600040101010101" pitchFamily="2" charset="-122"/>
              <a:ea typeface="华文楷体" panose="02010600040101010101" pitchFamily="2" charset="-122"/>
            </a:endParaRPr>
          </a:p>
          <a:p>
            <a:r>
              <a:rPr lang="zh-CN" altLang="en-US" sz="2800" b="1">
                <a:solidFill>
                  <a:srgbClr val="151B15"/>
                </a:solidFill>
                <a:latin typeface="华文楷体" panose="02010600040101010101" pitchFamily="2" charset="-122"/>
                <a:ea typeface="华文楷体" panose="02010600040101010101" pitchFamily="2" charset="-122"/>
              </a:rPr>
              <a:t>       同时提供内核支持线程与用户级线程运行。在组合方式线程系统中，内核支持多个内核支持线程的建立、调度和管理，同时，也允许用户应用程序建立、调度和管理用户级线程。 </a:t>
            </a:r>
            <a:endParaRPr lang="en-US" altLang="zh-CN" sz="2800" b="1">
              <a:solidFill>
                <a:srgbClr val="151B15"/>
              </a:solidFill>
              <a:latin typeface="华文楷体" panose="02010600040101010101" pitchFamily="2" charset="-122"/>
              <a:ea typeface="华文楷体" panose="02010600040101010101" pitchFamily="2" charset="-122"/>
            </a:endParaRPr>
          </a:p>
          <a:p>
            <a:r>
              <a:rPr lang="en-US" altLang="zh-CN" sz="2800" b="1">
                <a:solidFill>
                  <a:srgbClr val="151B15"/>
                </a:solidFill>
                <a:latin typeface="华文楷体" panose="02010600040101010101" pitchFamily="2" charset="-122"/>
                <a:ea typeface="华文楷体" panose="02010600040101010101" pitchFamily="2" charset="-122"/>
              </a:rPr>
              <a:t>        </a:t>
            </a:r>
            <a:r>
              <a:rPr lang="zh-CN" altLang="en-US" sz="2800" b="1">
                <a:solidFill>
                  <a:srgbClr val="FF0000"/>
                </a:solidFill>
                <a:latin typeface="华文楷体" panose="02010600040101010101" pitchFamily="2" charset="-122"/>
                <a:ea typeface="华文楷体" panose="02010600040101010101" pitchFamily="2" charset="-122"/>
              </a:rPr>
              <a:t>实现模型：</a:t>
            </a:r>
            <a:r>
              <a:rPr lang="zh-CN" altLang="en-US" sz="2800" b="1">
                <a:solidFill>
                  <a:srgbClr val="151B15"/>
                </a:solidFill>
                <a:latin typeface="华文楷体" panose="02010600040101010101" pitchFamily="2" charset="-122"/>
                <a:ea typeface="华文楷体" panose="02010600040101010101" pitchFamily="2" charset="-122"/>
              </a:rPr>
              <a:t>多对一、一对一、多对多</a:t>
            </a:r>
          </a:p>
          <a:p>
            <a:endParaRPr lang="zh-CN" altLang="en-US" sz="2800" b="1">
              <a:solidFill>
                <a:srgbClr val="151B15"/>
              </a:solidFill>
              <a:latin typeface="华文楷体" panose="02010600040101010101" pitchFamily="2" charset="-122"/>
              <a:ea typeface="华文楷体" panose="02010600040101010101" pitchFamily="2" charset="-122"/>
            </a:endParaRPr>
          </a:p>
        </p:txBody>
      </p:sp>
      <p:pic>
        <p:nvPicPr>
          <p:cNvPr id="4" name="Picture 4" descr="2-18">
            <a:extLst>
              <a:ext uri="{FF2B5EF4-FFF2-40B4-BE49-F238E27FC236}">
                <a16:creationId xmlns:a16="http://schemas.microsoft.com/office/drawing/2014/main" id="{3594CD13-6833-8342-9345-B0AFACBAC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284538"/>
            <a:ext cx="8054975"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D32CDB44-5EC8-DD42-9960-C1FC052B6BE1}"/>
              </a:ext>
            </a:extLst>
          </p:cNvPr>
          <p:cNvSpPr txBox="1">
            <a:spLocks noChangeArrowheads="1"/>
          </p:cNvSpPr>
          <p:nvPr/>
        </p:nvSpPr>
        <p:spPr>
          <a:xfrm>
            <a:off x="3600450" y="6092825"/>
            <a:ext cx="4284663" cy="476250"/>
          </a:xfrm>
          <a:prstGeom prst="rect">
            <a:avLst/>
          </a:prstGeom>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pPr>
            <a:r>
              <a:rPr lang="en-US" altLang="zh-CN" b="1">
                <a:solidFill>
                  <a:srgbClr val="0000FF"/>
                </a:solidFill>
                <a:latin typeface="楷体" pitchFamily="49" charset="-122"/>
                <a:ea typeface="楷体" pitchFamily="49" charset="-122"/>
              </a:rPr>
              <a:t> </a:t>
            </a:r>
            <a:r>
              <a:rPr lang="zh-CN" altLang="en-US" b="1">
                <a:solidFill>
                  <a:srgbClr val="0000FF"/>
                </a:solidFill>
                <a:latin typeface="楷体" pitchFamily="49" charset="-122"/>
                <a:ea typeface="楷体" pitchFamily="49" charset="-122"/>
              </a:rPr>
              <a:t>多线程模型</a:t>
            </a:r>
          </a:p>
        </p:txBody>
      </p:sp>
    </p:spTree>
    <p:extLst>
      <p:ext uri="{BB962C8B-B14F-4D97-AF65-F5344CB8AC3E}">
        <p14:creationId xmlns:p14="http://schemas.microsoft.com/office/powerpoint/2010/main" val="17033402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Vertic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outVertic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outVertic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5"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722" name="Picture 2">
            <a:extLst>
              <a:ext uri="{FF2B5EF4-FFF2-40B4-BE49-F238E27FC236}">
                <a16:creationId xmlns:a16="http://schemas.microsoft.com/office/drawing/2014/main" id="{B2E5FA68-3723-F440-8DEC-987792CB7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14438"/>
            <a:ext cx="85344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158723" name="Rectangle 3">
            <a:extLst>
              <a:ext uri="{FF2B5EF4-FFF2-40B4-BE49-F238E27FC236}">
                <a16:creationId xmlns:a16="http://schemas.microsoft.com/office/drawing/2014/main" id="{3EE71BA7-8CB8-A144-A3FE-CEDF553D78BC}"/>
              </a:ext>
            </a:extLst>
          </p:cNvPr>
          <p:cNvSpPr>
            <a:spLocks noChangeArrowheads="1"/>
          </p:cNvSpPr>
          <p:nvPr/>
        </p:nvSpPr>
        <p:spPr bwMode="auto">
          <a:xfrm>
            <a:off x="1676400" y="5641975"/>
            <a:ext cx="6280150" cy="52387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800" b="1">
                <a:solidFill>
                  <a:srgbClr val="0000FF"/>
                </a:solidFill>
                <a:latin typeface="楷体_GB2312" pitchFamily="49" charset="-122"/>
                <a:ea typeface="楷体_GB2312" pitchFamily="49" charset="-122"/>
              </a:rPr>
              <a:t>用户级线程和内核级线程的系统实现</a:t>
            </a:r>
          </a:p>
        </p:txBody>
      </p:sp>
      <p:sp>
        <p:nvSpPr>
          <p:cNvPr id="360455" name="AutoShape 7">
            <a:extLst>
              <a:ext uri="{FF2B5EF4-FFF2-40B4-BE49-F238E27FC236}">
                <a16:creationId xmlns:a16="http://schemas.microsoft.com/office/drawing/2014/main" id="{F6D17B8A-3928-1B43-959E-46D80A586E78}"/>
              </a:ext>
            </a:extLst>
          </p:cNvPr>
          <p:cNvSpPr>
            <a:spLocks/>
          </p:cNvSpPr>
          <p:nvPr/>
        </p:nvSpPr>
        <p:spPr bwMode="auto">
          <a:xfrm>
            <a:off x="3352800" y="609600"/>
            <a:ext cx="3581400" cy="514350"/>
          </a:xfrm>
          <a:prstGeom prst="borderCallout2">
            <a:avLst>
              <a:gd name="adj1" fmla="val 22222"/>
              <a:gd name="adj2" fmla="val -2130"/>
              <a:gd name="adj3" fmla="val 22222"/>
              <a:gd name="adj4" fmla="val -13875"/>
              <a:gd name="adj5" fmla="val 207407"/>
              <a:gd name="adj6" fmla="val -26065"/>
            </a:avLst>
          </a:prstGeom>
          <a:solidFill>
            <a:srgbClr val="0000FF"/>
          </a:solidFill>
          <a:ln w="12700">
            <a:solidFill>
              <a:schemeClr val="tx1"/>
            </a:solidFill>
            <a:miter lim="800000"/>
            <a:headEnd type="none" w="sm" len="sm"/>
            <a:tailEnd type="none" w="sm" len="sm"/>
          </a:ln>
          <a:effectLst>
            <a:outerShdw dist="107763" dir="2700000" algn="ctr" rotWithShape="0">
              <a:srgbClr val="171D17"/>
            </a:outerShdw>
          </a:effec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FFFFFF"/>
                </a:solidFill>
                <a:ea typeface="楷体_GB2312" pitchFamily="49" charset="-122"/>
              </a:rPr>
              <a:t>数据库系统 </a:t>
            </a:r>
            <a:r>
              <a:rPr lang="en-US" altLang="zh-CN">
                <a:solidFill>
                  <a:srgbClr val="FFFFFF"/>
                </a:solidFill>
                <a:ea typeface="楷体_GB2312" pitchFamily="49" charset="-122"/>
              </a:rPr>
              <a:t>Infomix</a:t>
            </a:r>
          </a:p>
        </p:txBody>
      </p:sp>
      <p:sp>
        <p:nvSpPr>
          <p:cNvPr id="360457" name="AutoShape 9">
            <a:extLst>
              <a:ext uri="{FF2B5EF4-FFF2-40B4-BE49-F238E27FC236}">
                <a16:creationId xmlns:a16="http://schemas.microsoft.com/office/drawing/2014/main" id="{E2171B8F-E3FD-984D-8F4B-5264F06E7869}"/>
              </a:ext>
            </a:extLst>
          </p:cNvPr>
          <p:cNvSpPr>
            <a:spLocks/>
          </p:cNvSpPr>
          <p:nvPr/>
        </p:nvSpPr>
        <p:spPr bwMode="auto">
          <a:xfrm>
            <a:off x="1905000" y="4267200"/>
            <a:ext cx="2552700" cy="533400"/>
          </a:xfrm>
          <a:prstGeom prst="borderCallout2">
            <a:avLst>
              <a:gd name="adj1" fmla="val 21431"/>
              <a:gd name="adj2" fmla="val 102986"/>
              <a:gd name="adj3" fmla="val 21431"/>
              <a:gd name="adj4" fmla="val 102986"/>
              <a:gd name="adj5" fmla="val -200000"/>
              <a:gd name="adj6" fmla="val 102986"/>
            </a:avLst>
          </a:prstGeom>
          <a:solidFill>
            <a:srgbClr val="0000FF"/>
          </a:solidFill>
          <a:ln w="12700">
            <a:solidFill>
              <a:schemeClr val="tx1"/>
            </a:solidFill>
            <a:miter lim="800000"/>
            <a:headEnd type="none" w="sm" len="sm"/>
            <a:tailEnd type="none" w="sm" len="sm"/>
          </a:ln>
          <a:effectLst>
            <a:outerShdw dist="107763" dir="2700000" algn="ctr" rotWithShape="0">
              <a:srgbClr val="171D17"/>
            </a:outerShdw>
          </a:effectLst>
        </p:spPr>
        <p:txBody>
          <a:bodyPr/>
          <a:lstStyle/>
          <a:p>
            <a:pPr algn="ctr">
              <a:defRPr/>
            </a:pPr>
            <a:r>
              <a:rPr lang="en-US" altLang="zh-CN">
                <a:solidFill>
                  <a:srgbClr val="FFFFFF"/>
                </a:solidFill>
              </a:rPr>
              <a:t>MACH </a:t>
            </a:r>
            <a:r>
              <a:rPr lang="zh-CN" altLang="en-US">
                <a:solidFill>
                  <a:srgbClr val="FFFFFF"/>
                </a:solidFill>
              </a:rPr>
              <a:t>、</a:t>
            </a:r>
            <a:r>
              <a:rPr lang="en-US" altLang="zh-CN">
                <a:solidFill>
                  <a:srgbClr val="FFFFFF"/>
                </a:solidFill>
              </a:rPr>
              <a:t>OS/2</a:t>
            </a:r>
          </a:p>
        </p:txBody>
      </p:sp>
      <p:sp>
        <p:nvSpPr>
          <p:cNvPr id="360458" name="AutoShape 10">
            <a:extLst>
              <a:ext uri="{FF2B5EF4-FFF2-40B4-BE49-F238E27FC236}">
                <a16:creationId xmlns:a16="http://schemas.microsoft.com/office/drawing/2014/main" id="{E67B9489-C225-DE45-A7AF-9F08C837FB10}"/>
              </a:ext>
            </a:extLst>
          </p:cNvPr>
          <p:cNvSpPr>
            <a:spLocks/>
          </p:cNvSpPr>
          <p:nvPr/>
        </p:nvSpPr>
        <p:spPr bwMode="auto">
          <a:xfrm>
            <a:off x="6705600" y="4305300"/>
            <a:ext cx="1885950" cy="609600"/>
          </a:xfrm>
          <a:prstGeom prst="borderCallout3">
            <a:avLst>
              <a:gd name="adj1" fmla="val 18750"/>
              <a:gd name="adj2" fmla="val 104042"/>
              <a:gd name="adj3" fmla="val 18750"/>
              <a:gd name="adj4" fmla="val 105134"/>
              <a:gd name="adj5" fmla="val -42190"/>
              <a:gd name="adj6" fmla="val 105134"/>
              <a:gd name="adj7" fmla="val -103125"/>
              <a:gd name="adj8" fmla="val 35352"/>
            </a:avLst>
          </a:prstGeom>
          <a:solidFill>
            <a:srgbClr val="0000FF"/>
          </a:solidFill>
          <a:ln w="12700">
            <a:solidFill>
              <a:schemeClr val="tx1"/>
            </a:solidFill>
            <a:miter lim="800000"/>
            <a:headEnd type="none" w="sm" len="sm"/>
            <a:tailEnd type="none" w="sm" len="sm"/>
          </a:ln>
          <a:effectLst>
            <a:outerShdw dist="71842" dir="2700000" algn="ctr" rotWithShape="0">
              <a:srgbClr val="171D17"/>
            </a:outerShdw>
          </a:effectLst>
        </p:spPr>
        <p:txBody>
          <a:bodyPr/>
          <a:lstStyle/>
          <a:p>
            <a:pPr algn="ctr">
              <a:defRPr/>
            </a:pPr>
            <a:r>
              <a:rPr lang="en-US" altLang="zh-CN">
                <a:solidFill>
                  <a:srgbClr val="FFFFFF"/>
                </a:solidFill>
              </a:rPr>
              <a:t>Solariis</a:t>
            </a:r>
          </a:p>
        </p:txBody>
      </p:sp>
      <p:sp>
        <p:nvSpPr>
          <p:cNvPr id="158727" name="Text Box 12">
            <a:extLst>
              <a:ext uri="{FF2B5EF4-FFF2-40B4-BE49-F238E27FC236}">
                <a16:creationId xmlns:a16="http://schemas.microsoft.com/office/drawing/2014/main" id="{21B92421-B37A-2F44-A83F-C17254E3ED2E}"/>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8728" name="灯片编号占位符 3">
            <a:extLst>
              <a:ext uri="{FF2B5EF4-FFF2-40B4-BE49-F238E27FC236}">
                <a16:creationId xmlns:a16="http://schemas.microsoft.com/office/drawing/2014/main" id="{6F2A38C5-794B-FA48-BAF7-3CC753724C56}"/>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A8F58E0-D062-914A-BC9B-52CA69EB73AF}" type="slidenum">
              <a:rPr lang="zh-CN" altLang="en-US" sz="1800"/>
              <a:pPr/>
              <a:t>155</a:t>
            </a:fld>
            <a:endParaRPr lang="en-US" altLang="zh-CN" sz="1800"/>
          </a:p>
        </p:txBody>
      </p:sp>
    </p:spTree>
    <p:extLst>
      <p:ext uri="{BB962C8B-B14F-4D97-AF65-F5344CB8AC3E}">
        <p14:creationId xmlns:p14="http://schemas.microsoft.com/office/powerpoint/2010/main" val="22774343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5"/>
                                        </p:tgtEl>
                                        <p:attrNameLst>
                                          <p:attrName>style.visibility</p:attrName>
                                        </p:attrNameLst>
                                      </p:cBhvr>
                                      <p:to>
                                        <p:strVal val="visible"/>
                                      </p:to>
                                    </p:set>
                                    <p:animEffect transition="in" filter="wipe(left)">
                                      <p:cBhvr>
                                        <p:cTn id="7" dur="500"/>
                                        <p:tgtEl>
                                          <p:spTgt spid="3604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7"/>
                                        </p:tgtEl>
                                        <p:attrNameLst>
                                          <p:attrName>style.visibility</p:attrName>
                                        </p:attrNameLst>
                                      </p:cBhvr>
                                      <p:to>
                                        <p:strVal val="visible"/>
                                      </p:to>
                                    </p:set>
                                    <p:animEffect transition="in" filter="wipe(left)">
                                      <p:cBhvr>
                                        <p:cTn id="12" dur="500"/>
                                        <p:tgtEl>
                                          <p:spTgt spid="3604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8"/>
                                        </p:tgtEl>
                                        <p:attrNameLst>
                                          <p:attrName>style.visibility</p:attrName>
                                        </p:attrNameLst>
                                      </p:cBhvr>
                                      <p:to>
                                        <p:strVal val="visible"/>
                                      </p:to>
                                    </p:set>
                                    <p:animEffect transition="in" filter="wipe(left)">
                                      <p:cBhvr>
                                        <p:cTn id="17" dur="500"/>
                                        <p:tgtEl>
                                          <p:spTgt spid="3604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5" grpId="0" animBg="1" autoUpdateAnimBg="0"/>
      <p:bldP spid="360457" grpId="0" animBg="1" autoUpdateAnimBg="0"/>
      <p:bldP spid="360458" grpId="0" animBg="1"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9" name="Rectangle 7">
            <a:extLst>
              <a:ext uri="{FF2B5EF4-FFF2-40B4-BE49-F238E27FC236}">
                <a16:creationId xmlns:a16="http://schemas.microsoft.com/office/drawing/2014/main" id="{84D89B46-7C78-E447-9F0F-B4A02BA7706D}"/>
              </a:ext>
            </a:extLst>
          </p:cNvPr>
          <p:cNvSpPr>
            <a:spLocks noChangeArrowheads="1"/>
          </p:cNvSpPr>
          <p:nvPr/>
        </p:nvSpPr>
        <p:spPr bwMode="auto">
          <a:xfrm>
            <a:off x="5715000" y="1524000"/>
            <a:ext cx="2581275"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200" b="1">
                <a:solidFill>
                  <a:srgbClr val="FF0000"/>
                </a:solidFill>
                <a:latin typeface="楷体_GB2312" pitchFamily="49" charset="-122"/>
                <a:ea typeface="楷体_GB2312" pitchFamily="49" charset="-122"/>
              </a:rPr>
              <a:t>内核支持线程</a:t>
            </a:r>
          </a:p>
        </p:txBody>
      </p:sp>
      <p:sp>
        <p:nvSpPr>
          <p:cNvPr id="305160" name="Rectangle 8">
            <a:extLst>
              <a:ext uri="{FF2B5EF4-FFF2-40B4-BE49-F238E27FC236}">
                <a16:creationId xmlns:a16="http://schemas.microsoft.com/office/drawing/2014/main" id="{A81CD5CD-DFD3-3545-AD21-1CC4B1B2B373}"/>
              </a:ext>
            </a:extLst>
          </p:cNvPr>
          <p:cNvSpPr>
            <a:spLocks noChangeArrowheads="1"/>
          </p:cNvSpPr>
          <p:nvPr/>
        </p:nvSpPr>
        <p:spPr bwMode="auto">
          <a:xfrm>
            <a:off x="1981200" y="2590800"/>
            <a:ext cx="6858000" cy="3124200"/>
          </a:xfrm>
          <a:prstGeom prst="rect">
            <a:avLst/>
          </a:prstGeom>
          <a:solidFill>
            <a:srgbClr val="FFFFFF"/>
          </a:solidFill>
          <a:ln w="12700">
            <a:no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5000"/>
              </a:lnSpc>
            </a:pPr>
            <a:r>
              <a:rPr lang="en-US" altLang="zh-CN" sz="28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无须内核</a:t>
            </a: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与进程的调度和切换类似</a:t>
            </a:r>
          </a:p>
          <a:p>
            <a:pPr>
              <a:lnSpc>
                <a:spcPct val="115000"/>
              </a:lnSpc>
            </a:pPr>
            <a:endPar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endParaRPr>
          </a:p>
          <a:p>
            <a:pPr>
              <a:lnSpc>
                <a:spcPct val="115000"/>
              </a:lnSpc>
            </a:pP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特别快</a:t>
            </a: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快于进程 、小于用户级</a:t>
            </a:r>
          </a:p>
          <a:p>
            <a:pPr>
              <a:lnSpc>
                <a:spcPct val="115000"/>
              </a:lnSpc>
            </a:pPr>
            <a:endPar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endParaRPr>
          </a:p>
          <a:p>
            <a:pPr>
              <a:lnSpc>
                <a:spcPct val="115000"/>
              </a:lnSpc>
            </a:pP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整个进程等待</a:t>
            </a: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阻塞线程</a:t>
            </a:r>
          </a:p>
          <a:p>
            <a:pPr>
              <a:lnSpc>
                <a:spcPct val="115000"/>
              </a:lnSpc>
            </a:pPr>
            <a:endPar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endParaRPr>
          </a:p>
          <a:p>
            <a:pPr>
              <a:lnSpc>
                <a:spcPct val="115000"/>
              </a:lnSpc>
            </a:pP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0000FF"/>
                </a:solidFill>
                <a:effectLst>
                  <a:outerShdw blurRad="38100" dist="38100" dir="2700000" algn="tl">
                    <a:srgbClr val="C0C0C0"/>
                  </a:outerShdw>
                </a:effectLst>
                <a:latin typeface="楷体_GB2312" pitchFamily="49" charset="-122"/>
                <a:ea typeface="楷体_GB2312" pitchFamily="49" charset="-122"/>
              </a:rPr>
              <a:t>调度以进程为单位</a:t>
            </a:r>
            <a:r>
              <a:rPr lang="zh-CN" altLang="en-US" sz="2800" b="1">
                <a:solidFill>
                  <a:srgbClr val="171D17"/>
                </a:solidFill>
                <a:effectLst>
                  <a:outerShdw blurRad="38100" dist="38100" dir="2700000" algn="tl">
                    <a:srgbClr val="C0C0C0"/>
                  </a:outerShdw>
                </a:effectLst>
                <a:latin typeface="楷体_GB2312" pitchFamily="49" charset="-122"/>
                <a:ea typeface="楷体_GB2312" pitchFamily="49" charset="-122"/>
              </a:rPr>
              <a:t>   调度以线程为单位</a:t>
            </a:r>
          </a:p>
        </p:txBody>
      </p:sp>
      <p:sp>
        <p:nvSpPr>
          <p:cNvPr id="305161" name="Rectangle 9">
            <a:extLst>
              <a:ext uri="{FF2B5EF4-FFF2-40B4-BE49-F238E27FC236}">
                <a16:creationId xmlns:a16="http://schemas.microsoft.com/office/drawing/2014/main" id="{BEFFB597-1821-4E4B-8A71-4CDF7B5E76B8}"/>
              </a:ext>
            </a:extLst>
          </p:cNvPr>
          <p:cNvSpPr>
            <a:spLocks noChangeArrowheads="1"/>
          </p:cNvSpPr>
          <p:nvPr/>
        </p:nvSpPr>
        <p:spPr bwMode="auto">
          <a:xfrm>
            <a:off x="2362200" y="1524000"/>
            <a:ext cx="2359025"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3200" b="1">
                <a:solidFill>
                  <a:srgbClr val="FF0000"/>
                </a:solidFill>
                <a:latin typeface="楷体_GB2312" pitchFamily="49" charset="-122"/>
                <a:ea typeface="楷体_GB2312" pitchFamily="49" charset="-122"/>
              </a:rPr>
              <a:t>用户级线程</a:t>
            </a:r>
          </a:p>
        </p:txBody>
      </p:sp>
      <p:sp>
        <p:nvSpPr>
          <p:cNvPr id="305162" name="Rectangle 10">
            <a:extLst>
              <a:ext uri="{FF2B5EF4-FFF2-40B4-BE49-F238E27FC236}">
                <a16:creationId xmlns:a16="http://schemas.microsoft.com/office/drawing/2014/main" id="{36BA5F2C-DD41-8A41-AAFB-837C6BD97741}"/>
              </a:ext>
            </a:extLst>
          </p:cNvPr>
          <p:cNvSpPr>
            <a:spLocks noChangeArrowheads="1"/>
          </p:cNvSpPr>
          <p:nvPr/>
        </p:nvSpPr>
        <p:spPr bwMode="auto">
          <a:xfrm>
            <a:off x="457200" y="2514600"/>
            <a:ext cx="1676400" cy="3276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CC3399"/>
                </a:solidFill>
                <a:latin typeface="楷体_GB2312" pitchFamily="49" charset="-122"/>
                <a:ea typeface="楷体_GB2312" pitchFamily="49" charset="-122"/>
              </a:rPr>
              <a:t>线程调度</a:t>
            </a:r>
          </a:p>
          <a:p>
            <a:endParaRPr lang="zh-CN" altLang="en-US" sz="3200" b="1">
              <a:solidFill>
                <a:srgbClr val="CC3399"/>
              </a:solidFill>
              <a:latin typeface="楷体_GB2312" pitchFamily="49" charset="-122"/>
              <a:ea typeface="楷体_GB2312" pitchFamily="49" charset="-122"/>
            </a:endParaRPr>
          </a:p>
          <a:p>
            <a:r>
              <a:rPr lang="zh-CN" altLang="en-US" sz="3200" b="1">
                <a:solidFill>
                  <a:srgbClr val="CC3399"/>
                </a:solidFill>
                <a:latin typeface="楷体_GB2312" pitchFamily="49" charset="-122"/>
                <a:ea typeface="楷体_GB2312" pitchFamily="49" charset="-122"/>
              </a:rPr>
              <a:t>切换速度</a:t>
            </a:r>
          </a:p>
          <a:p>
            <a:endParaRPr lang="zh-CN" altLang="en-US" sz="3200" b="1">
              <a:solidFill>
                <a:srgbClr val="CC3399"/>
              </a:solidFill>
              <a:latin typeface="楷体_GB2312" pitchFamily="49" charset="-122"/>
              <a:ea typeface="楷体_GB2312" pitchFamily="49" charset="-122"/>
            </a:endParaRPr>
          </a:p>
          <a:p>
            <a:r>
              <a:rPr lang="zh-CN" altLang="en-US" sz="3200" b="1">
                <a:solidFill>
                  <a:srgbClr val="CC3399"/>
                </a:solidFill>
                <a:latin typeface="楷体_GB2312" pitchFamily="49" charset="-122"/>
                <a:ea typeface="楷体_GB2312" pitchFamily="49" charset="-122"/>
              </a:rPr>
              <a:t>系统调用</a:t>
            </a:r>
          </a:p>
          <a:p>
            <a:endParaRPr lang="zh-CN" altLang="en-US" sz="3200" b="1">
              <a:solidFill>
                <a:srgbClr val="CC3399"/>
              </a:solidFill>
              <a:latin typeface="楷体_GB2312" pitchFamily="49" charset="-122"/>
              <a:ea typeface="楷体_GB2312" pitchFamily="49" charset="-122"/>
            </a:endParaRPr>
          </a:p>
          <a:p>
            <a:r>
              <a:rPr lang="zh-CN" altLang="en-US" sz="3200" b="1">
                <a:solidFill>
                  <a:srgbClr val="CC3399"/>
                </a:solidFill>
                <a:latin typeface="楷体_GB2312" pitchFamily="49" charset="-122"/>
                <a:ea typeface="楷体_GB2312" pitchFamily="49" charset="-122"/>
              </a:rPr>
              <a:t>执行时间</a:t>
            </a:r>
          </a:p>
        </p:txBody>
      </p:sp>
      <p:sp>
        <p:nvSpPr>
          <p:cNvPr id="159750" name="Line 11">
            <a:extLst>
              <a:ext uri="{FF2B5EF4-FFF2-40B4-BE49-F238E27FC236}">
                <a16:creationId xmlns:a16="http://schemas.microsoft.com/office/drawing/2014/main" id="{F34751E9-931C-D448-910A-0850ACC568A8}"/>
              </a:ext>
            </a:extLst>
          </p:cNvPr>
          <p:cNvSpPr>
            <a:spLocks noChangeShapeType="1"/>
          </p:cNvSpPr>
          <p:nvPr/>
        </p:nvSpPr>
        <p:spPr bwMode="auto">
          <a:xfrm>
            <a:off x="533400" y="3124200"/>
            <a:ext cx="8305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p>
            <a:endParaRPr lang="en-US"/>
          </a:p>
        </p:txBody>
      </p:sp>
      <p:sp>
        <p:nvSpPr>
          <p:cNvPr id="159751" name="Text Box 14">
            <a:extLst>
              <a:ext uri="{FF2B5EF4-FFF2-40B4-BE49-F238E27FC236}">
                <a16:creationId xmlns:a16="http://schemas.microsoft.com/office/drawing/2014/main" id="{27EC0636-A4EB-EF4D-9FD9-C88A91D14244}"/>
              </a:ext>
            </a:extLst>
          </p:cNvPr>
          <p:cNvSpPr txBox="1">
            <a:spLocks noChangeArrowheads="1"/>
          </p:cNvSpPr>
          <p:nvPr/>
        </p:nvSpPr>
        <p:spPr bwMode="auto">
          <a:xfrm>
            <a:off x="762000" y="639763"/>
            <a:ext cx="8153400" cy="57943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200" b="1">
                <a:solidFill>
                  <a:srgbClr val="FF0000"/>
                </a:solidFill>
                <a:latin typeface="楷体_GB2312" pitchFamily="49" charset="-122"/>
                <a:ea typeface="楷体_GB2312" pitchFamily="49" charset="-122"/>
              </a:rPr>
              <a:t>2</a:t>
            </a:r>
            <a:r>
              <a:rPr lang="zh-CN" altLang="en-US" sz="3200" b="1">
                <a:solidFill>
                  <a:srgbClr val="FF0000"/>
                </a:solidFill>
                <a:latin typeface="楷体_GB2312" pitchFamily="49" charset="-122"/>
                <a:ea typeface="楷体_GB2312" pitchFamily="49" charset="-122"/>
              </a:rPr>
              <a:t>、比较</a:t>
            </a:r>
          </a:p>
        </p:txBody>
      </p:sp>
      <p:grpSp>
        <p:nvGrpSpPr>
          <p:cNvPr id="2" name="Group 20">
            <a:extLst>
              <a:ext uri="{FF2B5EF4-FFF2-40B4-BE49-F238E27FC236}">
                <a16:creationId xmlns:a16="http://schemas.microsoft.com/office/drawing/2014/main" id="{AC2C0263-9F80-5F4F-909A-255FA05FF4F7}"/>
              </a:ext>
            </a:extLst>
          </p:cNvPr>
          <p:cNvGrpSpPr>
            <a:grpSpLocks/>
          </p:cNvGrpSpPr>
          <p:nvPr/>
        </p:nvGrpSpPr>
        <p:grpSpPr bwMode="auto">
          <a:xfrm>
            <a:off x="533400" y="2286000"/>
            <a:ext cx="8305800" cy="3810000"/>
            <a:chOff x="336" y="1440"/>
            <a:chExt cx="5232" cy="2400"/>
          </a:xfrm>
        </p:grpSpPr>
        <p:sp>
          <p:nvSpPr>
            <p:cNvPr id="159755" name="Line 12">
              <a:extLst>
                <a:ext uri="{FF2B5EF4-FFF2-40B4-BE49-F238E27FC236}">
                  <a16:creationId xmlns:a16="http://schemas.microsoft.com/office/drawing/2014/main" id="{082518B9-F516-6347-A833-60AE484725E3}"/>
                </a:ext>
              </a:extLst>
            </p:cNvPr>
            <p:cNvSpPr>
              <a:spLocks noChangeShapeType="1"/>
            </p:cNvSpPr>
            <p:nvPr/>
          </p:nvSpPr>
          <p:spPr bwMode="auto">
            <a:xfrm>
              <a:off x="336" y="2640"/>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56" name="Line 13">
              <a:extLst>
                <a:ext uri="{FF2B5EF4-FFF2-40B4-BE49-F238E27FC236}">
                  <a16:creationId xmlns:a16="http://schemas.microsoft.com/office/drawing/2014/main" id="{E881C9EA-98C6-6745-B3FD-83E740839407}"/>
                </a:ext>
              </a:extLst>
            </p:cNvPr>
            <p:cNvSpPr>
              <a:spLocks noChangeShapeType="1"/>
            </p:cNvSpPr>
            <p:nvPr/>
          </p:nvSpPr>
          <p:spPr bwMode="auto">
            <a:xfrm>
              <a:off x="336" y="3120"/>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57" name="Line 15">
              <a:extLst>
                <a:ext uri="{FF2B5EF4-FFF2-40B4-BE49-F238E27FC236}">
                  <a16:creationId xmlns:a16="http://schemas.microsoft.com/office/drawing/2014/main" id="{66663731-2CDA-694C-B72A-24F53E7BC252}"/>
                </a:ext>
              </a:extLst>
            </p:cNvPr>
            <p:cNvSpPr>
              <a:spLocks noChangeShapeType="1"/>
            </p:cNvSpPr>
            <p:nvPr/>
          </p:nvSpPr>
          <p:spPr bwMode="auto">
            <a:xfrm>
              <a:off x="336" y="2064"/>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58" name="Line 16">
              <a:extLst>
                <a:ext uri="{FF2B5EF4-FFF2-40B4-BE49-F238E27FC236}">
                  <a16:creationId xmlns:a16="http://schemas.microsoft.com/office/drawing/2014/main" id="{ECAA7E26-94BD-8041-A81F-E5D738A7F917}"/>
                </a:ext>
              </a:extLst>
            </p:cNvPr>
            <p:cNvSpPr>
              <a:spLocks noChangeShapeType="1"/>
            </p:cNvSpPr>
            <p:nvPr/>
          </p:nvSpPr>
          <p:spPr bwMode="auto">
            <a:xfrm>
              <a:off x="336" y="1440"/>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59" name="Line 17">
              <a:extLst>
                <a:ext uri="{FF2B5EF4-FFF2-40B4-BE49-F238E27FC236}">
                  <a16:creationId xmlns:a16="http://schemas.microsoft.com/office/drawing/2014/main" id="{EAE30C88-9526-A544-BCC9-E33A395FEB7E}"/>
                </a:ext>
              </a:extLst>
            </p:cNvPr>
            <p:cNvSpPr>
              <a:spLocks noChangeShapeType="1"/>
            </p:cNvSpPr>
            <p:nvPr/>
          </p:nvSpPr>
          <p:spPr bwMode="auto">
            <a:xfrm>
              <a:off x="336" y="3840"/>
              <a:ext cx="52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9760" name="Line 18">
              <a:extLst>
                <a:ext uri="{FF2B5EF4-FFF2-40B4-BE49-F238E27FC236}">
                  <a16:creationId xmlns:a16="http://schemas.microsoft.com/office/drawing/2014/main" id="{61F955FC-42BE-6442-AE09-B10C19543AA7}"/>
                </a:ext>
              </a:extLst>
            </p:cNvPr>
            <p:cNvSpPr>
              <a:spLocks noChangeShapeType="1"/>
            </p:cNvSpPr>
            <p:nvPr/>
          </p:nvSpPr>
          <p:spPr bwMode="auto">
            <a:xfrm>
              <a:off x="1392" y="1440"/>
              <a:ext cx="0" cy="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sp>
          <p:nvSpPr>
            <p:cNvPr id="159761" name="Line 19">
              <a:extLst>
                <a:ext uri="{FF2B5EF4-FFF2-40B4-BE49-F238E27FC236}">
                  <a16:creationId xmlns:a16="http://schemas.microsoft.com/office/drawing/2014/main" id="{83BFBE8D-E5B3-E048-AEB4-893EE09D622F}"/>
                </a:ext>
              </a:extLst>
            </p:cNvPr>
            <p:cNvSpPr>
              <a:spLocks noChangeShapeType="1"/>
            </p:cNvSpPr>
            <p:nvPr/>
          </p:nvSpPr>
          <p:spPr bwMode="auto">
            <a:xfrm>
              <a:off x="3216" y="1440"/>
              <a:ext cx="0" cy="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159753" name="Text Box 22">
            <a:extLst>
              <a:ext uri="{FF2B5EF4-FFF2-40B4-BE49-F238E27FC236}">
                <a16:creationId xmlns:a16="http://schemas.microsoft.com/office/drawing/2014/main" id="{55BC745C-788C-8645-9B7D-DF3DACB39662}"/>
              </a:ext>
            </a:extLst>
          </p:cNvPr>
          <p:cNvSpPr txBox="1">
            <a:spLocks noChangeArrowheads="1"/>
          </p:cNvSpPr>
          <p:nvPr/>
        </p:nvSpPr>
        <p:spPr bwMode="auto">
          <a:xfrm>
            <a:off x="533400" y="30163"/>
            <a:ext cx="5191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2800" b="1">
                <a:solidFill>
                  <a:srgbClr val="3333FF"/>
                </a:solidFill>
                <a:latin typeface="宋体" panose="02010600030101010101" pitchFamily="2" charset="-122"/>
              </a:rPr>
              <a:t>2.7 </a:t>
            </a:r>
            <a:r>
              <a:rPr lang="zh-CN" altLang="en-US" sz="2800" b="1">
                <a:solidFill>
                  <a:srgbClr val="3333FF"/>
                </a:solidFill>
                <a:latin typeface="宋体" panose="02010600030101010101" pitchFamily="2" charset="-122"/>
              </a:rPr>
              <a:t>线程</a:t>
            </a:r>
            <a:endParaRPr lang="zh-CN" altLang="en-US" b="1">
              <a:solidFill>
                <a:srgbClr val="FF0000"/>
              </a:solidFill>
            </a:endParaRPr>
          </a:p>
        </p:txBody>
      </p:sp>
      <p:sp>
        <p:nvSpPr>
          <p:cNvPr id="159754" name="灯片编号占位符 3">
            <a:extLst>
              <a:ext uri="{FF2B5EF4-FFF2-40B4-BE49-F238E27FC236}">
                <a16:creationId xmlns:a16="http://schemas.microsoft.com/office/drawing/2014/main" id="{C4C8447C-43C3-5D4E-A3E2-173D067F7D10}"/>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58EDB7F-5CF0-6D4D-AB08-41CBE6963B6E}" type="slidenum">
              <a:rPr lang="zh-CN" altLang="en-US" sz="1800"/>
              <a:pPr/>
              <a:t>156</a:t>
            </a:fld>
            <a:endParaRPr lang="en-US" altLang="zh-CN" sz="1800"/>
          </a:p>
        </p:txBody>
      </p:sp>
    </p:spTree>
    <p:extLst>
      <p:ext uri="{BB962C8B-B14F-4D97-AF65-F5344CB8AC3E}">
        <p14:creationId xmlns:p14="http://schemas.microsoft.com/office/powerpoint/2010/main" val="30527276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5161"/>
                                        </p:tgtEl>
                                        <p:attrNameLst>
                                          <p:attrName>style.visibility</p:attrName>
                                        </p:attrNameLst>
                                      </p:cBhvr>
                                      <p:to>
                                        <p:strVal val="visible"/>
                                      </p:to>
                                    </p:set>
                                    <p:animEffect transition="in" filter="dissolve">
                                      <p:cBhvr>
                                        <p:cTn id="7" dur="500"/>
                                        <p:tgtEl>
                                          <p:spTgt spid="305161"/>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05159"/>
                                        </p:tgtEl>
                                        <p:attrNameLst>
                                          <p:attrName>style.visibility</p:attrName>
                                        </p:attrNameLst>
                                      </p:cBhvr>
                                      <p:to>
                                        <p:strVal val="visible"/>
                                      </p:to>
                                    </p:set>
                                    <p:animEffect transition="in" filter="dissolve">
                                      <p:cBhvr>
                                        <p:cTn id="11" dur="500"/>
                                        <p:tgtEl>
                                          <p:spTgt spid="3051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05162"/>
                                        </p:tgtEl>
                                        <p:attrNameLst>
                                          <p:attrName>style.visibility</p:attrName>
                                        </p:attrNameLst>
                                      </p:cBhvr>
                                      <p:to>
                                        <p:strVal val="visible"/>
                                      </p:to>
                                    </p:set>
                                    <p:animEffect transition="in" filter="dissolve">
                                      <p:cBhvr>
                                        <p:cTn id="21" dur="500"/>
                                        <p:tgtEl>
                                          <p:spTgt spid="30516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305160">
                                            <p:txEl>
                                              <p:pRg st="0" end="0"/>
                                            </p:txEl>
                                          </p:spTgt>
                                        </p:tgtEl>
                                        <p:attrNameLst>
                                          <p:attrName>style.visibility</p:attrName>
                                        </p:attrNameLst>
                                      </p:cBhvr>
                                      <p:to>
                                        <p:strVal val="visible"/>
                                      </p:to>
                                    </p:set>
                                    <p:animEffect transition="in" filter="barn(outVertical)">
                                      <p:cBhvr>
                                        <p:cTn id="26" dur="500"/>
                                        <p:tgtEl>
                                          <p:spTgt spid="305160">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305160">
                                            <p:txEl>
                                              <p:pRg st="2" end="2"/>
                                            </p:txEl>
                                          </p:spTgt>
                                        </p:tgtEl>
                                        <p:attrNameLst>
                                          <p:attrName>style.visibility</p:attrName>
                                        </p:attrNameLst>
                                      </p:cBhvr>
                                      <p:to>
                                        <p:strVal val="visible"/>
                                      </p:to>
                                    </p:set>
                                    <p:animEffect transition="in" filter="barn(outVertical)">
                                      <p:cBhvr>
                                        <p:cTn id="31" dur="500"/>
                                        <p:tgtEl>
                                          <p:spTgt spid="305160">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305160">
                                            <p:txEl>
                                              <p:pRg st="4" end="4"/>
                                            </p:txEl>
                                          </p:spTgt>
                                        </p:tgtEl>
                                        <p:attrNameLst>
                                          <p:attrName>style.visibility</p:attrName>
                                        </p:attrNameLst>
                                      </p:cBhvr>
                                      <p:to>
                                        <p:strVal val="visible"/>
                                      </p:to>
                                    </p:set>
                                    <p:animEffect transition="in" filter="barn(outVertical)">
                                      <p:cBhvr>
                                        <p:cTn id="36" dur="500"/>
                                        <p:tgtEl>
                                          <p:spTgt spid="305160">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305160">
                                            <p:txEl>
                                              <p:pRg st="6" end="6"/>
                                            </p:txEl>
                                          </p:spTgt>
                                        </p:tgtEl>
                                        <p:attrNameLst>
                                          <p:attrName>style.visibility</p:attrName>
                                        </p:attrNameLst>
                                      </p:cBhvr>
                                      <p:to>
                                        <p:strVal val="visible"/>
                                      </p:to>
                                    </p:set>
                                    <p:animEffect transition="in" filter="barn(outVertical)">
                                      <p:cBhvr>
                                        <p:cTn id="41" dur="500"/>
                                        <p:tgtEl>
                                          <p:spTgt spid="30516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9" grpId="0" animBg="1" autoUpdateAnimBg="0"/>
      <p:bldP spid="305160" grpId="0" build="p" autoUpdateAnimBg="0"/>
      <p:bldP spid="305161" grpId="0" animBg="1" autoUpdateAnimBg="0"/>
      <p:bldP spid="305162" grpId="0" animBg="1"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a:extLst>
              <a:ext uri="{FF2B5EF4-FFF2-40B4-BE49-F238E27FC236}">
                <a16:creationId xmlns:a16="http://schemas.microsoft.com/office/drawing/2014/main" id="{01F96D9E-E1A3-6A41-AFAC-D200AF1E4A65}"/>
              </a:ext>
            </a:extLst>
          </p:cNvPr>
          <p:cNvSpPr txBox="1">
            <a:spLocks noChangeArrowheads="1"/>
          </p:cNvSpPr>
          <p:nvPr/>
        </p:nvSpPr>
        <p:spPr bwMode="auto">
          <a:xfrm>
            <a:off x="304800" y="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2800" b="1">
                <a:solidFill>
                  <a:srgbClr val="0000FF"/>
                </a:solidFill>
                <a:latin typeface="Arial" panose="020B0604020202020204" pitchFamily="34" charset="0"/>
                <a:ea typeface="幼圆" pitchFamily="49" charset="-122"/>
              </a:rPr>
              <a:t>本章结束了，你应该能够：</a:t>
            </a:r>
          </a:p>
        </p:txBody>
      </p:sp>
      <p:sp>
        <p:nvSpPr>
          <p:cNvPr id="307203" name="Text Box 3">
            <a:extLst>
              <a:ext uri="{FF2B5EF4-FFF2-40B4-BE49-F238E27FC236}">
                <a16:creationId xmlns:a16="http://schemas.microsoft.com/office/drawing/2014/main" id="{FFA0E1AA-5A51-F548-8296-83EF7A239F74}"/>
              </a:ext>
            </a:extLst>
          </p:cNvPr>
          <p:cNvSpPr txBox="1">
            <a:spLocks noChangeArrowheads="1"/>
          </p:cNvSpPr>
          <p:nvPr/>
        </p:nvSpPr>
        <p:spPr bwMode="auto">
          <a:xfrm>
            <a:off x="685800" y="620713"/>
            <a:ext cx="8153400" cy="5927725"/>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3500"/>
              </a:lnSpc>
              <a:buFont typeface="Wingdings" pitchFamily="2" charset="2"/>
              <a:buChar char="Ø"/>
            </a:pPr>
            <a:r>
              <a:rPr lang="zh-CN" altLang="en-US" b="1">
                <a:solidFill>
                  <a:srgbClr val="0000FF"/>
                </a:solidFill>
                <a:latin typeface="华文楷体" panose="02010600040101010101" pitchFamily="2" charset="-122"/>
                <a:ea typeface="华文楷体" panose="02010600040101010101" pitchFamily="2" charset="-122"/>
              </a:rPr>
              <a:t>理解</a:t>
            </a:r>
            <a:r>
              <a:rPr lang="zh-CN" altLang="zh-CN" b="1">
                <a:solidFill>
                  <a:srgbClr val="0000FF"/>
                </a:solidFill>
                <a:latin typeface="华文楷体" panose="02010600040101010101" pitchFamily="2" charset="-122"/>
                <a:ea typeface="华文楷体" panose="02010600040101010101" pitchFamily="2" charset="-122"/>
              </a:rPr>
              <a:t>：</a:t>
            </a:r>
            <a:endParaRPr lang="en-US" altLang="zh-CN" b="1">
              <a:solidFill>
                <a:srgbClr val="0000FF"/>
              </a:solidFill>
              <a:latin typeface="华文楷体" panose="02010600040101010101" pitchFamily="2" charset="-122"/>
              <a:ea typeface="华文楷体" panose="02010600040101010101" pitchFamily="2" charset="-122"/>
            </a:endParaRPr>
          </a:p>
          <a:p>
            <a:pPr lvl="2">
              <a:lnSpc>
                <a:spcPts val="3500"/>
              </a:lnSpc>
              <a:buClr>
                <a:srgbClr val="FF00FF"/>
              </a:buClr>
              <a:buFont typeface="Wingdings" pitchFamily="2" charset="2"/>
              <a:buChar char="Ø"/>
            </a:pPr>
            <a:r>
              <a:rPr lang="zh-CN" altLang="zh-CN" b="1">
                <a:solidFill>
                  <a:srgbClr val="171D17"/>
                </a:solidFill>
                <a:latin typeface="华文楷体" panose="02010600040101010101" pitchFamily="2" charset="-122"/>
                <a:ea typeface="华文楷体" panose="02010600040101010101" pitchFamily="2" charset="-122"/>
              </a:rPr>
              <a:t>程序的顺序执行</a:t>
            </a:r>
            <a:r>
              <a:rPr lang="zh-CN" altLang="en-US" b="1">
                <a:solidFill>
                  <a:srgbClr val="171D17"/>
                </a:solidFill>
                <a:latin typeface="华文楷体" panose="02010600040101010101" pitchFamily="2" charset="-122"/>
                <a:ea typeface="华文楷体" panose="02010600040101010101" pitchFamily="2" charset="-122"/>
              </a:rPr>
              <a:t>、</a:t>
            </a:r>
            <a:r>
              <a:rPr lang="zh-CN" altLang="zh-CN" b="1">
                <a:solidFill>
                  <a:srgbClr val="171D17"/>
                </a:solidFill>
                <a:latin typeface="华文楷体" panose="02010600040101010101" pitchFamily="2" charset="-122"/>
                <a:ea typeface="华文楷体" panose="02010600040101010101" pitchFamily="2" charset="-122"/>
              </a:rPr>
              <a:t>并发执行</a:t>
            </a:r>
            <a:r>
              <a:rPr lang="zh-CN" altLang="en-US" b="1">
                <a:solidFill>
                  <a:srgbClr val="171D17"/>
                </a:solidFill>
                <a:latin typeface="华文楷体" panose="02010600040101010101" pitchFamily="2" charset="-122"/>
                <a:ea typeface="华文楷体" panose="02010600040101010101" pitchFamily="2" charset="-122"/>
              </a:rPr>
              <a:t>及特征。</a:t>
            </a:r>
            <a:endParaRPr lang="en-US" altLang="zh-CN" b="1">
              <a:solidFill>
                <a:srgbClr val="171D17"/>
              </a:solidFill>
              <a:latin typeface="华文楷体" panose="02010600040101010101" pitchFamily="2" charset="-122"/>
              <a:ea typeface="华文楷体" panose="02010600040101010101" pitchFamily="2" charset="-122"/>
            </a:endParaRPr>
          </a:p>
          <a:p>
            <a:pPr lvl="2">
              <a:lnSpc>
                <a:spcPts val="3500"/>
              </a:lnSpc>
              <a:buClr>
                <a:srgbClr val="FF00FF"/>
              </a:buClr>
              <a:buFont typeface="Wingdings" pitchFamily="2" charset="2"/>
              <a:buChar char="Ø"/>
            </a:pPr>
            <a:r>
              <a:rPr lang="zh-CN" altLang="zh-CN" b="1">
                <a:solidFill>
                  <a:srgbClr val="171D17"/>
                </a:solidFill>
                <a:latin typeface="华文楷体" panose="02010600040101010101" pitchFamily="2" charset="-122"/>
                <a:ea typeface="华文楷体" panose="02010600040101010101" pitchFamily="2" charset="-122"/>
              </a:rPr>
              <a:t>进程；进程控制块；进程实体；原语；原子操作；进程状态及转换</a:t>
            </a:r>
            <a:r>
              <a:rPr lang="zh-CN" altLang="en-US" b="1">
                <a:solidFill>
                  <a:srgbClr val="171D17"/>
                </a:solidFill>
                <a:latin typeface="华文楷体" panose="02010600040101010101" pitchFamily="2" charset="-122"/>
                <a:ea typeface="华文楷体" panose="02010600040101010101" pitchFamily="2" charset="-122"/>
              </a:rPr>
              <a:t>，以及转换的典型原因。</a:t>
            </a:r>
            <a:endParaRPr lang="en-US" altLang="zh-CN" b="1">
              <a:solidFill>
                <a:srgbClr val="171D17"/>
              </a:solidFill>
              <a:latin typeface="华文楷体" panose="02010600040101010101" pitchFamily="2" charset="-122"/>
              <a:ea typeface="华文楷体" panose="02010600040101010101" pitchFamily="2" charset="-122"/>
            </a:endParaRPr>
          </a:p>
          <a:p>
            <a:pPr lvl="2">
              <a:lnSpc>
                <a:spcPts val="3500"/>
              </a:lnSpc>
              <a:buClr>
                <a:srgbClr val="FF00FF"/>
              </a:buClr>
              <a:buFont typeface="Wingdings" pitchFamily="2" charset="2"/>
              <a:buChar char="Ø"/>
            </a:pPr>
            <a:r>
              <a:rPr lang="zh-CN" altLang="zh-CN" b="1">
                <a:solidFill>
                  <a:srgbClr val="171D17"/>
                </a:solidFill>
                <a:latin typeface="华文楷体" panose="02010600040101010101" pitchFamily="2" charset="-122"/>
                <a:ea typeface="华文楷体" panose="02010600040101010101" pitchFamily="2" charset="-122"/>
              </a:rPr>
              <a:t>进程同步；临界资源；临界区；同步机制的准则；信号量机制；整形信号量；记录型信号量；</a:t>
            </a:r>
            <a:r>
              <a:rPr lang="en-US" altLang="zh-CN" b="1">
                <a:solidFill>
                  <a:srgbClr val="171D17"/>
                </a:solidFill>
                <a:latin typeface="华文楷体" panose="02010600040101010101" pitchFamily="2" charset="-122"/>
                <a:ea typeface="华文楷体" panose="02010600040101010101" pitchFamily="2" charset="-122"/>
              </a:rPr>
              <a:t>AND</a:t>
            </a:r>
            <a:r>
              <a:rPr lang="zh-CN" altLang="zh-CN" b="1">
                <a:solidFill>
                  <a:srgbClr val="171D17"/>
                </a:solidFill>
                <a:latin typeface="华文楷体" panose="02010600040101010101" pitchFamily="2" charset="-122"/>
                <a:ea typeface="华文楷体" panose="02010600040101010101" pitchFamily="2" charset="-122"/>
              </a:rPr>
              <a:t>信号量；经典进程同步问题；进程通信。</a:t>
            </a:r>
            <a:endParaRPr lang="en-US" altLang="zh-CN" b="1">
              <a:solidFill>
                <a:srgbClr val="171D17"/>
              </a:solidFill>
              <a:latin typeface="华文楷体" panose="02010600040101010101" pitchFamily="2" charset="-122"/>
              <a:ea typeface="华文楷体" panose="02010600040101010101" pitchFamily="2" charset="-122"/>
            </a:endParaRPr>
          </a:p>
          <a:p>
            <a:pPr lvl="2">
              <a:lnSpc>
                <a:spcPts val="3500"/>
              </a:lnSpc>
              <a:buClr>
                <a:srgbClr val="FF00FF"/>
              </a:buClr>
              <a:buFont typeface="Wingdings" pitchFamily="2" charset="2"/>
              <a:buChar char="Ø"/>
            </a:pPr>
            <a:r>
              <a:rPr lang="zh-CN" altLang="en-US" b="1">
                <a:solidFill>
                  <a:srgbClr val="171D17"/>
                </a:solidFill>
                <a:latin typeface="华文楷体" panose="02010600040101010101" pitchFamily="2" charset="-122"/>
                <a:ea typeface="华文楷体" panose="02010600040101010101" pitchFamily="2" charset="-122"/>
              </a:rPr>
              <a:t>线程及线程与进程的区别。</a:t>
            </a:r>
            <a:endParaRPr lang="zh-CN" altLang="zh-CN" b="1">
              <a:solidFill>
                <a:srgbClr val="171D17"/>
              </a:solidFill>
              <a:latin typeface="华文楷体" panose="02010600040101010101" pitchFamily="2" charset="-122"/>
              <a:ea typeface="华文楷体" panose="02010600040101010101" pitchFamily="2" charset="-122"/>
            </a:endParaRPr>
          </a:p>
          <a:p>
            <a:pPr>
              <a:lnSpc>
                <a:spcPts val="3500"/>
              </a:lnSpc>
              <a:buClr>
                <a:srgbClr val="0000FF"/>
              </a:buClr>
              <a:buFont typeface="Wingdings" pitchFamily="2" charset="2"/>
              <a:buChar char="Ø"/>
            </a:pPr>
            <a:r>
              <a:rPr lang="zh-CN" altLang="en-US" b="1">
                <a:solidFill>
                  <a:srgbClr val="0000FF"/>
                </a:solidFill>
                <a:latin typeface="华文楷体" panose="02010600040101010101" pitchFamily="2" charset="-122"/>
                <a:ea typeface="华文楷体" panose="02010600040101010101" pitchFamily="2" charset="-122"/>
              </a:rPr>
              <a:t>掌握</a:t>
            </a:r>
            <a:r>
              <a:rPr lang="zh-CN" altLang="zh-CN" b="1">
                <a:solidFill>
                  <a:srgbClr val="0000FF"/>
                </a:solidFill>
                <a:latin typeface="华文楷体" panose="02010600040101010101" pitchFamily="2" charset="-122"/>
                <a:ea typeface="华文楷体" panose="02010600040101010101" pitchFamily="2" charset="-122"/>
              </a:rPr>
              <a:t>：</a:t>
            </a:r>
            <a:r>
              <a:rPr lang="zh-CN" altLang="zh-CN" b="1">
                <a:solidFill>
                  <a:srgbClr val="171D17"/>
                </a:solidFill>
                <a:latin typeface="华文楷体" panose="02010600040101010101" pitchFamily="2" charset="-122"/>
                <a:ea typeface="华文楷体" panose="02010600040101010101" pitchFamily="2" charset="-122"/>
              </a:rPr>
              <a:t>进程的基本概念；</a:t>
            </a:r>
            <a:r>
              <a:rPr lang="en-US" altLang="zh-CN" b="1">
                <a:solidFill>
                  <a:srgbClr val="171D17"/>
                </a:solidFill>
                <a:latin typeface="华文楷体" panose="02010600040101010101" pitchFamily="2" charset="-122"/>
                <a:ea typeface="华文楷体" panose="02010600040101010101" pitchFamily="2" charset="-122"/>
              </a:rPr>
              <a:t>PCB</a:t>
            </a:r>
            <a:r>
              <a:rPr lang="zh-CN" altLang="en-US" b="1">
                <a:solidFill>
                  <a:srgbClr val="171D17"/>
                </a:solidFill>
                <a:latin typeface="华文楷体" panose="02010600040101010101" pitchFamily="2" charset="-122"/>
                <a:ea typeface="华文楷体" panose="02010600040101010101" pitchFamily="2" charset="-122"/>
              </a:rPr>
              <a:t>的作用；</a:t>
            </a:r>
            <a:r>
              <a:rPr lang="zh-CN" altLang="zh-CN" b="1">
                <a:solidFill>
                  <a:srgbClr val="171D17"/>
                </a:solidFill>
                <a:latin typeface="华文楷体" panose="02010600040101010101" pitchFamily="2" charset="-122"/>
                <a:ea typeface="华文楷体" panose="02010600040101010101" pitchFamily="2" charset="-122"/>
              </a:rPr>
              <a:t>进程状态及转换；临界资源；临界区</a:t>
            </a:r>
            <a:r>
              <a:rPr lang="zh-CN" altLang="en-US" b="1">
                <a:solidFill>
                  <a:srgbClr val="171D17"/>
                </a:solidFill>
                <a:latin typeface="华文楷体" panose="02010600040101010101" pitchFamily="2" charset="-122"/>
                <a:ea typeface="华文楷体" panose="02010600040101010101" pitchFamily="2" charset="-122"/>
              </a:rPr>
              <a:t>；</a:t>
            </a:r>
            <a:r>
              <a:rPr lang="zh-CN" altLang="zh-CN" b="1">
                <a:solidFill>
                  <a:srgbClr val="171D17"/>
                </a:solidFill>
                <a:latin typeface="华文楷体" panose="02010600040101010101" pitchFamily="2" charset="-122"/>
                <a:ea typeface="华文楷体" panose="02010600040101010101" pitchFamily="2" charset="-122"/>
              </a:rPr>
              <a:t>信号量机制</a:t>
            </a:r>
            <a:r>
              <a:rPr lang="zh-CN" altLang="en-US" b="1">
                <a:solidFill>
                  <a:srgbClr val="171D17"/>
                </a:solidFill>
                <a:latin typeface="华文楷体" panose="02010600040101010101" pitchFamily="2" charset="-122"/>
                <a:ea typeface="华文楷体" panose="02010600040101010101" pitchFamily="2" charset="-122"/>
              </a:rPr>
              <a:t>及其实现进程同步的基本方法</a:t>
            </a:r>
            <a:r>
              <a:rPr lang="zh-CN" altLang="zh-CN" b="1">
                <a:solidFill>
                  <a:srgbClr val="171D17"/>
                </a:solidFill>
                <a:latin typeface="华文楷体" panose="02010600040101010101" pitchFamily="2" charset="-122"/>
                <a:ea typeface="华文楷体" panose="02010600040101010101" pitchFamily="2" charset="-122"/>
              </a:rPr>
              <a:t>。</a:t>
            </a:r>
          </a:p>
          <a:p>
            <a:pPr>
              <a:lnSpc>
                <a:spcPts val="3500"/>
              </a:lnSpc>
              <a:buClr>
                <a:srgbClr val="0000FF"/>
              </a:buClr>
              <a:buFont typeface="Wingdings" pitchFamily="2" charset="2"/>
              <a:buChar char="Ø"/>
            </a:pPr>
            <a:r>
              <a:rPr lang="zh-CN" altLang="zh-CN" b="1">
                <a:solidFill>
                  <a:srgbClr val="0000FF"/>
                </a:solidFill>
                <a:latin typeface="华文楷体" panose="02010600040101010101" pitchFamily="2" charset="-122"/>
                <a:ea typeface="华文楷体" panose="02010600040101010101" pitchFamily="2" charset="-122"/>
              </a:rPr>
              <a:t>应用：</a:t>
            </a:r>
            <a:r>
              <a:rPr lang="zh-CN" altLang="zh-CN" b="1">
                <a:solidFill>
                  <a:srgbClr val="171D17"/>
                </a:solidFill>
                <a:latin typeface="华文楷体" panose="02010600040101010101" pitchFamily="2" charset="-122"/>
                <a:ea typeface="华文楷体" panose="02010600040101010101" pitchFamily="2" charset="-122"/>
              </a:rPr>
              <a:t>应用信号量机制解决进程同步问题。</a:t>
            </a:r>
            <a:endParaRPr lang="zh-CN" altLang="en-US"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ts val="3500"/>
              </a:lnSpc>
            </a:pPr>
            <a:r>
              <a:rPr lang="zh-CN" altLang="en-US"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请完成下列练习：</a:t>
            </a:r>
            <a:r>
              <a:rPr lang="zh-CN" altLang="en-US" b="1">
                <a:solidFill>
                  <a:srgbClr val="171D17"/>
                </a:solidFill>
                <a:effectLst>
                  <a:outerShdw blurRad="38100" dist="38100" dir="2700000" algn="tl">
                    <a:srgbClr val="C0C0C0"/>
                  </a:outerShdw>
                </a:effectLst>
                <a:latin typeface="华文楷体" panose="02010600040101010101" pitchFamily="2" charset="-122"/>
                <a:ea typeface="华文楷体" panose="02010600040101010101" pitchFamily="2" charset="-122"/>
              </a:rPr>
              <a:t>另行按排</a:t>
            </a:r>
            <a:r>
              <a:rPr lang="zh-CN" altLang="en-US"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endParaRPr lang="en-US" altLang="zh-CN"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160772" name="灯片编号占位符 3">
            <a:extLst>
              <a:ext uri="{FF2B5EF4-FFF2-40B4-BE49-F238E27FC236}">
                <a16:creationId xmlns:a16="http://schemas.microsoft.com/office/drawing/2014/main" id="{2D2C4283-0DDE-C643-A879-C097060A38F5}"/>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1913B91-3D93-7D49-A4B9-36D4C41437EE}" type="slidenum">
              <a:rPr lang="zh-CN" altLang="en-US" sz="1800"/>
              <a:pPr/>
              <a:t>157</a:t>
            </a:fld>
            <a:endParaRPr lang="en-US" altLang="zh-CN" sz="1800"/>
          </a:p>
        </p:txBody>
      </p:sp>
    </p:spTree>
    <p:extLst>
      <p:ext uri="{BB962C8B-B14F-4D97-AF65-F5344CB8AC3E}">
        <p14:creationId xmlns:p14="http://schemas.microsoft.com/office/powerpoint/2010/main" val="378503782"/>
      </p:ext>
    </p:extLst>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34">
            <a:extLst>
              <a:ext uri="{FF2B5EF4-FFF2-40B4-BE49-F238E27FC236}">
                <a16:creationId xmlns:a16="http://schemas.microsoft.com/office/drawing/2014/main" id="{28DFD8F5-72AD-4F4A-B3B5-8FD1DB7288F2}"/>
              </a:ext>
            </a:extLst>
          </p:cNvPr>
          <p:cNvGrpSpPr>
            <a:grpSpLocks/>
          </p:cNvGrpSpPr>
          <p:nvPr/>
        </p:nvGrpSpPr>
        <p:grpSpPr bwMode="auto">
          <a:xfrm>
            <a:off x="1600200" y="1219200"/>
            <a:ext cx="5943600" cy="4572000"/>
            <a:chOff x="1008" y="768"/>
            <a:chExt cx="3744" cy="2880"/>
          </a:xfrm>
        </p:grpSpPr>
        <p:sp>
          <p:nvSpPr>
            <p:cNvPr id="21509" name="Oval 3">
              <a:extLst>
                <a:ext uri="{FF2B5EF4-FFF2-40B4-BE49-F238E27FC236}">
                  <a16:creationId xmlns:a16="http://schemas.microsoft.com/office/drawing/2014/main" id="{D5527E86-E2A2-6F42-9A9F-23E1069525D4}"/>
                </a:ext>
              </a:extLst>
            </p:cNvPr>
            <p:cNvSpPr>
              <a:spLocks noChangeArrowheads="1"/>
            </p:cNvSpPr>
            <p:nvPr/>
          </p:nvSpPr>
          <p:spPr bwMode="auto">
            <a:xfrm>
              <a:off x="1825" y="956"/>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就绪</a:t>
              </a:r>
            </a:p>
          </p:txBody>
        </p:sp>
        <p:sp>
          <p:nvSpPr>
            <p:cNvPr id="21510" name="Oval 4">
              <a:extLst>
                <a:ext uri="{FF2B5EF4-FFF2-40B4-BE49-F238E27FC236}">
                  <a16:creationId xmlns:a16="http://schemas.microsoft.com/office/drawing/2014/main" id="{0FEDB437-F7B3-C440-BF1A-783AA5A3B89E}"/>
                </a:ext>
              </a:extLst>
            </p:cNvPr>
            <p:cNvSpPr>
              <a:spLocks noChangeArrowheads="1"/>
            </p:cNvSpPr>
            <p:nvPr/>
          </p:nvSpPr>
          <p:spPr bwMode="auto">
            <a:xfrm>
              <a:off x="3554" y="1004"/>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执行</a:t>
              </a:r>
            </a:p>
          </p:txBody>
        </p:sp>
        <p:sp>
          <p:nvSpPr>
            <p:cNvPr id="21511" name="Oval 6">
              <a:extLst>
                <a:ext uri="{FF2B5EF4-FFF2-40B4-BE49-F238E27FC236}">
                  <a16:creationId xmlns:a16="http://schemas.microsoft.com/office/drawing/2014/main" id="{90C66139-D43C-AC40-AAC3-12C945923810}"/>
                </a:ext>
              </a:extLst>
            </p:cNvPr>
            <p:cNvSpPr>
              <a:spLocks noChangeArrowheads="1"/>
            </p:cNvSpPr>
            <p:nvPr/>
          </p:nvSpPr>
          <p:spPr bwMode="auto">
            <a:xfrm>
              <a:off x="1920" y="2588"/>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阻塞</a:t>
              </a:r>
            </a:p>
          </p:txBody>
        </p:sp>
        <p:sp>
          <p:nvSpPr>
            <p:cNvPr id="21512" name="Line 14">
              <a:extLst>
                <a:ext uri="{FF2B5EF4-FFF2-40B4-BE49-F238E27FC236}">
                  <a16:creationId xmlns:a16="http://schemas.microsoft.com/office/drawing/2014/main" id="{5883EBA3-91D8-BA48-B778-5EA9F3B6119F}"/>
                </a:ext>
              </a:extLst>
            </p:cNvPr>
            <p:cNvSpPr>
              <a:spLocks noChangeShapeType="1"/>
            </p:cNvSpPr>
            <p:nvPr/>
          </p:nvSpPr>
          <p:spPr bwMode="auto">
            <a:xfrm flipV="1">
              <a:off x="2256" y="1344"/>
              <a:ext cx="0" cy="1248"/>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3" name="Line 18">
              <a:extLst>
                <a:ext uri="{FF2B5EF4-FFF2-40B4-BE49-F238E27FC236}">
                  <a16:creationId xmlns:a16="http://schemas.microsoft.com/office/drawing/2014/main" id="{137ED2D5-A7C5-A349-B45E-946FA9901E93}"/>
                </a:ext>
              </a:extLst>
            </p:cNvPr>
            <p:cNvSpPr>
              <a:spLocks noChangeShapeType="1"/>
            </p:cNvSpPr>
            <p:nvPr/>
          </p:nvSpPr>
          <p:spPr bwMode="auto">
            <a:xfrm flipH="1">
              <a:off x="2544" y="1392"/>
              <a:ext cx="1248" cy="1248"/>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4" name="Line 19">
              <a:extLst>
                <a:ext uri="{FF2B5EF4-FFF2-40B4-BE49-F238E27FC236}">
                  <a16:creationId xmlns:a16="http://schemas.microsoft.com/office/drawing/2014/main" id="{29DCD91A-27A9-DB41-BD15-C07160B3E5AA}"/>
                </a:ext>
              </a:extLst>
            </p:cNvPr>
            <p:cNvSpPr>
              <a:spLocks noChangeShapeType="1"/>
            </p:cNvSpPr>
            <p:nvPr/>
          </p:nvSpPr>
          <p:spPr bwMode="auto">
            <a:xfrm flipH="1">
              <a:off x="2448" y="1296"/>
              <a:ext cx="1152"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5" name="Line 20">
              <a:extLst>
                <a:ext uri="{FF2B5EF4-FFF2-40B4-BE49-F238E27FC236}">
                  <a16:creationId xmlns:a16="http://schemas.microsoft.com/office/drawing/2014/main" id="{619E2A22-70E5-F840-8B4B-603FEF15BE2A}"/>
                </a:ext>
              </a:extLst>
            </p:cNvPr>
            <p:cNvSpPr>
              <a:spLocks noChangeShapeType="1"/>
            </p:cNvSpPr>
            <p:nvPr/>
          </p:nvSpPr>
          <p:spPr bwMode="auto">
            <a:xfrm>
              <a:off x="2544" y="1104"/>
              <a:ext cx="1056"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6" name="Text Box 22">
              <a:extLst>
                <a:ext uri="{FF2B5EF4-FFF2-40B4-BE49-F238E27FC236}">
                  <a16:creationId xmlns:a16="http://schemas.microsoft.com/office/drawing/2014/main" id="{AC1399F9-8D54-E349-8507-64BFF68281F1}"/>
                </a:ext>
              </a:extLst>
            </p:cNvPr>
            <p:cNvSpPr txBox="1">
              <a:spLocks noChangeArrowheads="1"/>
            </p:cNvSpPr>
            <p:nvPr/>
          </p:nvSpPr>
          <p:spPr bwMode="auto">
            <a:xfrm>
              <a:off x="2544" y="768"/>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进程调度</a:t>
              </a:r>
            </a:p>
          </p:txBody>
        </p:sp>
        <p:sp>
          <p:nvSpPr>
            <p:cNvPr id="21517" name="Text Box 24">
              <a:extLst>
                <a:ext uri="{FF2B5EF4-FFF2-40B4-BE49-F238E27FC236}">
                  <a16:creationId xmlns:a16="http://schemas.microsoft.com/office/drawing/2014/main" id="{C386846B-1FAD-0844-8338-C814B318CF04}"/>
                </a:ext>
              </a:extLst>
            </p:cNvPr>
            <p:cNvSpPr txBox="1">
              <a:spLocks noChangeArrowheads="1"/>
            </p:cNvSpPr>
            <p:nvPr/>
          </p:nvSpPr>
          <p:spPr bwMode="auto">
            <a:xfrm>
              <a:off x="3312" y="1968"/>
              <a:ext cx="1152"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请求或</a:t>
              </a:r>
            </a:p>
            <a:p>
              <a:pPr eaLnBrk="1" hangingPunct="1">
                <a:spcBef>
                  <a:spcPct val="50000"/>
                </a:spcBef>
              </a:pPr>
              <a:r>
                <a:rPr lang="zh-CN" altLang="en-US" b="1">
                  <a:solidFill>
                    <a:schemeClr val="tx1"/>
                  </a:solidFill>
                  <a:latin typeface="Times New Roman" panose="02020603050405020304" pitchFamily="18" charset="0"/>
                </a:rPr>
                <a:t>等待事件</a:t>
              </a:r>
            </a:p>
          </p:txBody>
        </p:sp>
        <p:sp>
          <p:nvSpPr>
            <p:cNvPr id="21518" name="Text Box 25">
              <a:extLst>
                <a:ext uri="{FF2B5EF4-FFF2-40B4-BE49-F238E27FC236}">
                  <a16:creationId xmlns:a16="http://schemas.microsoft.com/office/drawing/2014/main" id="{A305ABBE-3CC2-A14F-932E-4C9F23CF400B}"/>
                </a:ext>
              </a:extLst>
            </p:cNvPr>
            <p:cNvSpPr txBox="1">
              <a:spLocks noChangeArrowheads="1"/>
            </p:cNvSpPr>
            <p:nvPr/>
          </p:nvSpPr>
          <p:spPr bwMode="auto">
            <a:xfrm>
              <a:off x="1008" y="1776"/>
              <a:ext cx="1200"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完成或</a:t>
              </a:r>
            </a:p>
            <a:p>
              <a:pPr eaLnBrk="1" hangingPunct="1">
                <a:spcBef>
                  <a:spcPct val="50000"/>
                </a:spcBef>
              </a:pPr>
              <a:r>
                <a:rPr lang="zh-CN" altLang="en-US" b="1">
                  <a:solidFill>
                    <a:schemeClr val="tx1"/>
                  </a:solidFill>
                  <a:latin typeface="Times New Roman" panose="02020603050405020304" pitchFamily="18" charset="0"/>
                </a:rPr>
                <a:t>事件发生</a:t>
              </a:r>
            </a:p>
          </p:txBody>
        </p:sp>
        <p:sp>
          <p:nvSpPr>
            <p:cNvPr id="21519" name="Text Box 27">
              <a:extLst>
                <a:ext uri="{FF2B5EF4-FFF2-40B4-BE49-F238E27FC236}">
                  <a16:creationId xmlns:a16="http://schemas.microsoft.com/office/drawing/2014/main" id="{0CCF083D-FD3D-C146-B7CD-CB742F14A65C}"/>
                </a:ext>
              </a:extLst>
            </p:cNvPr>
            <p:cNvSpPr txBox="1">
              <a:spLocks noChangeArrowheads="1"/>
            </p:cNvSpPr>
            <p:nvPr/>
          </p:nvSpPr>
          <p:spPr bwMode="auto">
            <a:xfrm>
              <a:off x="1392" y="3360"/>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图</a:t>
              </a:r>
              <a:r>
                <a:rPr lang="en-US" altLang="zh-CN" b="1">
                  <a:solidFill>
                    <a:schemeClr val="tx1"/>
                  </a:solidFill>
                  <a:latin typeface="Times New Roman" panose="02020603050405020304" pitchFamily="18" charset="0"/>
                </a:rPr>
                <a:t>2-5   </a:t>
              </a:r>
              <a:r>
                <a:rPr lang="zh-CN" altLang="en-US" b="1">
                  <a:solidFill>
                    <a:schemeClr val="tx1"/>
                  </a:solidFill>
                  <a:latin typeface="Times New Roman" panose="02020603050405020304" pitchFamily="18" charset="0"/>
                </a:rPr>
                <a:t>进程的三种基本状态及其转换</a:t>
              </a:r>
            </a:p>
          </p:txBody>
        </p:sp>
        <p:sp>
          <p:nvSpPr>
            <p:cNvPr id="21520" name="Text Box 28">
              <a:extLst>
                <a:ext uri="{FF2B5EF4-FFF2-40B4-BE49-F238E27FC236}">
                  <a16:creationId xmlns:a16="http://schemas.microsoft.com/office/drawing/2014/main" id="{6C3BCE85-7FD4-FA42-B49F-D3AFB6B5F1EA}"/>
                </a:ext>
              </a:extLst>
            </p:cNvPr>
            <p:cNvSpPr txBox="1">
              <a:spLocks noChangeArrowheads="1"/>
            </p:cNvSpPr>
            <p:nvPr/>
          </p:nvSpPr>
          <p:spPr bwMode="auto">
            <a:xfrm>
              <a:off x="2539" y="1344"/>
              <a:ext cx="88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中    断（超时）</a:t>
              </a:r>
            </a:p>
          </p:txBody>
        </p:sp>
      </p:grpSp>
      <p:sp>
        <p:nvSpPr>
          <p:cNvPr id="21507" name="Rectangle 31">
            <a:extLst>
              <a:ext uri="{FF2B5EF4-FFF2-40B4-BE49-F238E27FC236}">
                <a16:creationId xmlns:a16="http://schemas.microsoft.com/office/drawing/2014/main" id="{64C39DFC-51E6-5049-953A-1ABBEDA070FE}"/>
              </a:ext>
            </a:extLst>
          </p:cNvPr>
          <p:cNvSpPr>
            <a:spLocks noChangeArrowheads="1"/>
          </p:cNvSpPr>
          <p:nvPr/>
        </p:nvSpPr>
        <p:spPr bwMode="auto">
          <a:xfrm>
            <a:off x="762000" y="44450"/>
            <a:ext cx="77724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sp>
        <p:nvSpPr>
          <p:cNvPr id="21508" name="AutoShape 32">
            <a:hlinkClick r:id="rId2" action="ppaction://hlinksldjump"/>
            <a:extLst>
              <a:ext uri="{FF2B5EF4-FFF2-40B4-BE49-F238E27FC236}">
                <a16:creationId xmlns:a16="http://schemas.microsoft.com/office/drawing/2014/main" id="{D4729502-FDCD-D74C-A672-BFEF80420294}"/>
              </a:ext>
            </a:extLst>
          </p:cNvPr>
          <p:cNvSpPr>
            <a:spLocks noChangeArrowheads="1"/>
          </p:cNvSpPr>
          <p:nvPr/>
        </p:nvSpPr>
        <p:spPr bwMode="auto">
          <a:xfrm>
            <a:off x="7162800" y="6324600"/>
            <a:ext cx="533400" cy="381000"/>
          </a:xfrm>
          <a:prstGeom prst="leftArrow">
            <a:avLst>
              <a:gd name="adj1" fmla="val 50000"/>
              <a:gd name="adj2" fmla="val 35000"/>
            </a:avLst>
          </a:prstGeom>
          <a:solidFill>
            <a:schemeClr val="tx2"/>
          </a:solidFill>
          <a:ln w="12700">
            <a:solidFill>
              <a:schemeClr val="tx1"/>
            </a:solidFill>
            <a:miter lim="800000"/>
            <a:headEnd type="none" w="sm" len="sm"/>
            <a:tailEnd type="none" w="sm" len="sm"/>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2453946915"/>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4">
            <a:extLst>
              <a:ext uri="{FF2B5EF4-FFF2-40B4-BE49-F238E27FC236}">
                <a16:creationId xmlns:a16="http://schemas.microsoft.com/office/drawing/2014/main" id="{A0B695AD-C17D-744A-9D3B-C36FF2CBCA65}"/>
              </a:ext>
            </a:extLst>
          </p:cNvPr>
          <p:cNvGrpSpPr>
            <a:grpSpLocks/>
          </p:cNvGrpSpPr>
          <p:nvPr/>
        </p:nvGrpSpPr>
        <p:grpSpPr bwMode="auto">
          <a:xfrm>
            <a:off x="1600200" y="1219200"/>
            <a:ext cx="6284913" cy="4576763"/>
            <a:chOff x="1008" y="768"/>
            <a:chExt cx="3959" cy="2883"/>
          </a:xfrm>
        </p:grpSpPr>
        <p:sp>
          <p:nvSpPr>
            <p:cNvPr id="22538" name="Oval 3">
              <a:extLst>
                <a:ext uri="{FF2B5EF4-FFF2-40B4-BE49-F238E27FC236}">
                  <a16:creationId xmlns:a16="http://schemas.microsoft.com/office/drawing/2014/main" id="{399E9FFE-ABFF-6042-9FC1-BBE202CF05CC}"/>
                </a:ext>
              </a:extLst>
            </p:cNvPr>
            <p:cNvSpPr>
              <a:spLocks noChangeArrowheads="1"/>
            </p:cNvSpPr>
            <p:nvPr/>
          </p:nvSpPr>
          <p:spPr bwMode="auto">
            <a:xfrm>
              <a:off x="1825" y="956"/>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就绪</a:t>
              </a:r>
            </a:p>
          </p:txBody>
        </p:sp>
        <p:sp>
          <p:nvSpPr>
            <p:cNvPr id="22539" name="Oval 4">
              <a:extLst>
                <a:ext uri="{FF2B5EF4-FFF2-40B4-BE49-F238E27FC236}">
                  <a16:creationId xmlns:a16="http://schemas.microsoft.com/office/drawing/2014/main" id="{F9657933-5C9F-BF42-A01C-8EB6A1BBBE11}"/>
                </a:ext>
              </a:extLst>
            </p:cNvPr>
            <p:cNvSpPr>
              <a:spLocks noChangeArrowheads="1"/>
            </p:cNvSpPr>
            <p:nvPr/>
          </p:nvSpPr>
          <p:spPr bwMode="auto">
            <a:xfrm>
              <a:off x="3554" y="1004"/>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执行</a:t>
              </a:r>
            </a:p>
          </p:txBody>
        </p:sp>
        <p:sp>
          <p:nvSpPr>
            <p:cNvPr id="22540" name="Oval 6">
              <a:extLst>
                <a:ext uri="{FF2B5EF4-FFF2-40B4-BE49-F238E27FC236}">
                  <a16:creationId xmlns:a16="http://schemas.microsoft.com/office/drawing/2014/main" id="{AC799D0D-3A46-CC4C-B797-73C22FB68B98}"/>
                </a:ext>
              </a:extLst>
            </p:cNvPr>
            <p:cNvSpPr>
              <a:spLocks noChangeArrowheads="1"/>
            </p:cNvSpPr>
            <p:nvPr/>
          </p:nvSpPr>
          <p:spPr bwMode="auto">
            <a:xfrm>
              <a:off x="1920" y="2588"/>
              <a:ext cx="718" cy="392"/>
            </a:xfrm>
            <a:prstGeom prst="ellipse">
              <a:avLst/>
            </a:prstGeom>
            <a:solidFill>
              <a:srgbClr val="FFFFFF"/>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阻塞</a:t>
              </a:r>
            </a:p>
          </p:txBody>
        </p:sp>
        <p:sp>
          <p:nvSpPr>
            <p:cNvPr id="22541" name="Line 14">
              <a:extLst>
                <a:ext uri="{FF2B5EF4-FFF2-40B4-BE49-F238E27FC236}">
                  <a16:creationId xmlns:a16="http://schemas.microsoft.com/office/drawing/2014/main" id="{19F777FA-E602-3A44-A4CB-FE6978309FCF}"/>
                </a:ext>
              </a:extLst>
            </p:cNvPr>
            <p:cNvSpPr>
              <a:spLocks noChangeShapeType="1"/>
            </p:cNvSpPr>
            <p:nvPr/>
          </p:nvSpPr>
          <p:spPr bwMode="auto">
            <a:xfrm flipV="1">
              <a:off x="2256" y="1344"/>
              <a:ext cx="0" cy="1248"/>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2542" name="Line 18">
              <a:extLst>
                <a:ext uri="{FF2B5EF4-FFF2-40B4-BE49-F238E27FC236}">
                  <a16:creationId xmlns:a16="http://schemas.microsoft.com/office/drawing/2014/main" id="{773B34F0-568D-F946-86B1-DE3D8BE8D45D}"/>
                </a:ext>
              </a:extLst>
            </p:cNvPr>
            <p:cNvSpPr>
              <a:spLocks noChangeShapeType="1"/>
            </p:cNvSpPr>
            <p:nvPr/>
          </p:nvSpPr>
          <p:spPr bwMode="auto">
            <a:xfrm flipH="1">
              <a:off x="2544" y="1392"/>
              <a:ext cx="1248" cy="1248"/>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2543" name="Line 19">
              <a:extLst>
                <a:ext uri="{FF2B5EF4-FFF2-40B4-BE49-F238E27FC236}">
                  <a16:creationId xmlns:a16="http://schemas.microsoft.com/office/drawing/2014/main" id="{C4BA0D87-04C8-194D-8B73-3CC4EB72B841}"/>
                </a:ext>
              </a:extLst>
            </p:cNvPr>
            <p:cNvSpPr>
              <a:spLocks noChangeShapeType="1"/>
            </p:cNvSpPr>
            <p:nvPr/>
          </p:nvSpPr>
          <p:spPr bwMode="auto">
            <a:xfrm flipH="1">
              <a:off x="2448" y="1296"/>
              <a:ext cx="1152"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2544" name="Line 20">
              <a:extLst>
                <a:ext uri="{FF2B5EF4-FFF2-40B4-BE49-F238E27FC236}">
                  <a16:creationId xmlns:a16="http://schemas.microsoft.com/office/drawing/2014/main" id="{110EC803-8499-F249-A67A-C454FDC8BFDE}"/>
                </a:ext>
              </a:extLst>
            </p:cNvPr>
            <p:cNvSpPr>
              <a:spLocks noChangeShapeType="1"/>
            </p:cNvSpPr>
            <p:nvPr/>
          </p:nvSpPr>
          <p:spPr bwMode="auto">
            <a:xfrm>
              <a:off x="2544" y="1104"/>
              <a:ext cx="1056" cy="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2545" name="Text Box 22">
              <a:extLst>
                <a:ext uri="{FF2B5EF4-FFF2-40B4-BE49-F238E27FC236}">
                  <a16:creationId xmlns:a16="http://schemas.microsoft.com/office/drawing/2014/main" id="{07D09F7D-0D45-9649-BC04-1BBFB6E545AB}"/>
                </a:ext>
              </a:extLst>
            </p:cNvPr>
            <p:cNvSpPr txBox="1">
              <a:spLocks noChangeArrowheads="1"/>
            </p:cNvSpPr>
            <p:nvPr/>
          </p:nvSpPr>
          <p:spPr bwMode="auto">
            <a:xfrm>
              <a:off x="2544" y="768"/>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进程调度</a:t>
              </a:r>
            </a:p>
          </p:txBody>
        </p:sp>
        <p:sp>
          <p:nvSpPr>
            <p:cNvPr id="22546" name="Text Box 24">
              <a:extLst>
                <a:ext uri="{FF2B5EF4-FFF2-40B4-BE49-F238E27FC236}">
                  <a16:creationId xmlns:a16="http://schemas.microsoft.com/office/drawing/2014/main" id="{1DD66008-2D4B-5743-A1B5-0A468329EA00}"/>
                </a:ext>
              </a:extLst>
            </p:cNvPr>
            <p:cNvSpPr txBox="1">
              <a:spLocks noChangeArrowheads="1"/>
            </p:cNvSpPr>
            <p:nvPr/>
          </p:nvSpPr>
          <p:spPr bwMode="auto">
            <a:xfrm>
              <a:off x="3312" y="1968"/>
              <a:ext cx="1152"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请求或</a:t>
              </a:r>
            </a:p>
            <a:p>
              <a:pPr eaLnBrk="1" hangingPunct="1">
                <a:spcBef>
                  <a:spcPct val="50000"/>
                </a:spcBef>
              </a:pPr>
              <a:r>
                <a:rPr lang="zh-CN" altLang="en-US" b="1">
                  <a:solidFill>
                    <a:schemeClr val="tx1"/>
                  </a:solidFill>
                  <a:latin typeface="Times New Roman" panose="02020603050405020304" pitchFamily="18" charset="0"/>
                </a:rPr>
                <a:t>等待事件</a:t>
              </a:r>
            </a:p>
          </p:txBody>
        </p:sp>
        <p:sp>
          <p:nvSpPr>
            <p:cNvPr id="22547" name="Text Box 25">
              <a:extLst>
                <a:ext uri="{FF2B5EF4-FFF2-40B4-BE49-F238E27FC236}">
                  <a16:creationId xmlns:a16="http://schemas.microsoft.com/office/drawing/2014/main" id="{A1020769-690E-D946-815D-831B1713EA5E}"/>
                </a:ext>
              </a:extLst>
            </p:cNvPr>
            <p:cNvSpPr txBox="1">
              <a:spLocks noChangeArrowheads="1"/>
            </p:cNvSpPr>
            <p:nvPr/>
          </p:nvSpPr>
          <p:spPr bwMode="auto">
            <a:xfrm>
              <a:off x="1008" y="1776"/>
              <a:ext cx="1200"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完成或</a:t>
              </a:r>
            </a:p>
            <a:p>
              <a:pPr eaLnBrk="1" hangingPunct="1">
                <a:spcBef>
                  <a:spcPct val="50000"/>
                </a:spcBef>
              </a:pPr>
              <a:r>
                <a:rPr lang="zh-CN" altLang="en-US" b="1">
                  <a:solidFill>
                    <a:schemeClr val="tx1"/>
                  </a:solidFill>
                  <a:latin typeface="Times New Roman" panose="02020603050405020304" pitchFamily="18" charset="0"/>
                </a:rPr>
                <a:t>事件发生</a:t>
              </a:r>
            </a:p>
          </p:txBody>
        </p:sp>
        <p:sp>
          <p:nvSpPr>
            <p:cNvPr id="22548" name="Text Box 27">
              <a:extLst>
                <a:ext uri="{FF2B5EF4-FFF2-40B4-BE49-F238E27FC236}">
                  <a16:creationId xmlns:a16="http://schemas.microsoft.com/office/drawing/2014/main" id="{DB9F6B81-49D9-454B-A291-8E21532D7F17}"/>
                </a:ext>
              </a:extLst>
            </p:cNvPr>
            <p:cNvSpPr txBox="1">
              <a:spLocks noChangeArrowheads="1"/>
            </p:cNvSpPr>
            <p:nvPr/>
          </p:nvSpPr>
          <p:spPr bwMode="auto">
            <a:xfrm>
              <a:off x="1202" y="3360"/>
              <a:ext cx="37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图</a:t>
              </a:r>
              <a:r>
                <a:rPr lang="en-US" altLang="zh-CN" b="1">
                  <a:solidFill>
                    <a:schemeClr val="tx1"/>
                  </a:solidFill>
                  <a:latin typeface="Times New Roman" panose="02020603050405020304" pitchFamily="18" charset="0"/>
                </a:rPr>
                <a:t>2-5</a:t>
              </a:r>
              <a:r>
                <a:rPr lang="zh-CN" altLang="en-US" b="1">
                  <a:solidFill>
                    <a:schemeClr val="tx1"/>
                  </a:solidFill>
                  <a:latin typeface="Times New Roman" panose="02020603050405020304" pitchFamily="18" charset="0"/>
                </a:rPr>
                <a:t>（</a:t>
              </a:r>
              <a:r>
                <a:rPr lang="en-US" altLang="zh-CN" b="1">
                  <a:solidFill>
                    <a:schemeClr val="tx1"/>
                  </a:solidFill>
                  <a:latin typeface="Times New Roman" panose="02020603050405020304" pitchFamily="18" charset="0"/>
                </a:rPr>
                <a:t>b</a:t>
              </a:r>
              <a:r>
                <a:rPr lang="zh-CN" altLang="en-US" b="1">
                  <a:solidFill>
                    <a:schemeClr val="tx1"/>
                  </a:solidFill>
                  <a:latin typeface="Times New Roman" panose="02020603050405020304" pitchFamily="18" charset="0"/>
                </a:rPr>
                <a:t>）</a:t>
              </a:r>
              <a:r>
                <a:rPr lang="en-US" altLang="zh-CN" b="1">
                  <a:solidFill>
                    <a:schemeClr val="tx1"/>
                  </a:solidFill>
                  <a:latin typeface="Times New Roman" panose="02020603050405020304" pitchFamily="18" charset="0"/>
                </a:rPr>
                <a:t>   </a:t>
              </a:r>
              <a:r>
                <a:rPr lang="zh-CN" altLang="en-US" b="1">
                  <a:solidFill>
                    <a:schemeClr val="tx1"/>
                  </a:solidFill>
                  <a:latin typeface="Times New Roman" panose="02020603050405020304" pitchFamily="18" charset="0"/>
                </a:rPr>
                <a:t>进程的五种基本状态及其转换</a:t>
              </a:r>
            </a:p>
          </p:txBody>
        </p:sp>
        <p:sp>
          <p:nvSpPr>
            <p:cNvPr id="22549" name="Text Box 28">
              <a:extLst>
                <a:ext uri="{FF2B5EF4-FFF2-40B4-BE49-F238E27FC236}">
                  <a16:creationId xmlns:a16="http://schemas.microsoft.com/office/drawing/2014/main" id="{CEC6BEA8-E4CC-8341-8CB6-59DADF6C1A37}"/>
                </a:ext>
              </a:extLst>
            </p:cNvPr>
            <p:cNvSpPr txBox="1">
              <a:spLocks noChangeArrowheads="1"/>
            </p:cNvSpPr>
            <p:nvPr/>
          </p:nvSpPr>
          <p:spPr bwMode="auto">
            <a:xfrm>
              <a:off x="2539" y="1344"/>
              <a:ext cx="88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中    断（超时）</a:t>
              </a:r>
            </a:p>
          </p:txBody>
        </p:sp>
      </p:grpSp>
      <p:sp>
        <p:nvSpPr>
          <p:cNvPr id="22531" name="Rectangle 31">
            <a:extLst>
              <a:ext uri="{FF2B5EF4-FFF2-40B4-BE49-F238E27FC236}">
                <a16:creationId xmlns:a16="http://schemas.microsoft.com/office/drawing/2014/main" id="{6E579F03-593D-5D4F-AF56-F1A30BDD9DB9}"/>
              </a:ext>
            </a:extLst>
          </p:cNvPr>
          <p:cNvSpPr>
            <a:spLocks noChangeArrowheads="1"/>
          </p:cNvSpPr>
          <p:nvPr/>
        </p:nvSpPr>
        <p:spPr bwMode="auto">
          <a:xfrm>
            <a:off x="762000" y="44450"/>
            <a:ext cx="77724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cxnSp>
        <p:nvCxnSpPr>
          <p:cNvPr id="18" name="直接箭头连接符 17">
            <a:extLst>
              <a:ext uri="{FF2B5EF4-FFF2-40B4-BE49-F238E27FC236}">
                <a16:creationId xmlns:a16="http://schemas.microsoft.com/office/drawing/2014/main" id="{97F29D07-922F-A94F-9748-97DA768E2B5B}"/>
              </a:ext>
            </a:extLst>
          </p:cNvPr>
          <p:cNvCxnSpPr>
            <a:cxnSpLocks noChangeShapeType="1"/>
          </p:cNvCxnSpPr>
          <p:nvPr/>
        </p:nvCxnSpPr>
        <p:spPr bwMode="auto">
          <a:xfrm>
            <a:off x="1785938" y="1857375"/>
            <a:ext cx="1000125" cy="1588"/>
          </a:xfrm>
          <a:prstGeom prst="straightConnector1">
            <a:avLst/>
          </a:prstGeom>
          <a:noFill/>
          <a:ln w="28575"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cxnSp>
        <p:nvCxnSpPr>
          <p:cNvPr id="21" name="直接箭头连接符 20">
            <a:extLst>
              <a:ext uri="{FF2B5EF4-FFF2-40B4-BE49-F238E27FC236}">
                <a16:creationId xmlns:a16="http://schemas.microsoft.com/office/drawing/2014/main" id="{129E46EF-919C-B343-B37C-02D1EBCC7C37}"/>
              </a:ext>
            </a:extLst>
          </p:cNvPr>
          <p:cNvCxnSpPr>
            <a:cxnSpLocks noChangeShapeType="1"/>
            <a:stCxn id="22539" idx="6"/>
            <a:endCxn id="22" idx="2"/>
          </p:cNvCxnSpPr>
          <p:nvPr/>
        </p:nvCxnSpPr>
        <p:spPr bwMode="auto">
          <a:xfrm flipV="1">
            <a:off x="6781800" y="1897063"/>
            <a:ext cx="971550" cy="7937"/>
          </a:xfrm>
          <a:prstGeom prst="straightConnector1">
            <a:avLst/>
          </a:prstGeom>
          <a:noFill/>
          <a:ln w="28575"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2" name="Oval 4">
            <a:extLst>
              <a:ext uri="{FF2B5EF4-FFF2-40B4-BE49-F238E27FC236}">
                <a16:creationId xmlns:a16="http://schemas.microsoft.com/office/drawing/2014/main" id="{C592CE6B-77F2-2C4A-A1E8-65A7D62FE4A5}"/>
              </a:ext>
            </a:extLst>
          </p:cNvPr>
          <p:cNvSpPr>
            <a:spLocks noChangeArrowheads="1"/>
          </p:cNvSpPr>
          <p:nvPr/>
        </p:nvSpPr>
        <p:spPr bwMode="auto">
          <a:xfrm>
            <a:off x="7753350" y="1571625"/>
            <a:ext cx="1139825" cy="649288"/>
          </a:xfrm>
          <a:prstGeom prst="ellipse">
            <a:avLst/>
          </a:prstGeom>
          <a:solidFill>
            <a:srgbClr val="FFFFFF"/>
          </a:solidFill>
          <a:ln w="12700">
            <a:solidFill>
              <a:srgbClr val="0000FF"/>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0033CC"/>
                </a:solidFill>
                <a:latin typeface="Times New Roman" panose="02020603050405020304" pitchFamily="18" charset="0"/>
              </a:rPr>
              <a:t>终止</a:t>
            </a:r>
          </a:p>
        </p:txBody>
      </p:sp>
      <p:sp>
        <p:nvSpPr>
          <p:cNvPr id="23" name="Oval 4">
            <a:extLst>
              <a:ext uri="{FF2B5EF4-FFF2-40B4-BE49-F238E27FC236}">
                <a16:creationId xmlns:a16="http://schemas.microsoft.com/office/drawing/2014/main" id="{4DBD9645-FD72-B841-B2C4-8406844B4F4F}"/>
              </a:ext>
            </a:extLst>
          </p:cNvPr>
          <p:cNvSpPr>
            <a:spLocks noChangeArrowheads="1"/>
          </p:cNvSpPr>
          <p:nvPr/>
        </p:nvSpPr>
        <p:spPr bwMode="auto">
          <a:xfrm>
            <a:off x="574675" y="1571625"/>
            <a:ext cx="1139825" cy="649288"/>
          </a:xfrm>
          <a:prstGeom prst="ellipse">
            <a:avLst/>
          </a:prstGeom>
          <a:solidFill>
            <a:srgbClr val="FFFFFF"/>
          </a:solidFill>
          <a:ln w="12700">
            <a:solidFill>
              <a:srgbClr val="0000FF"/>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0033CC"/>
                </a:solidFill>
                <a:latin typeface="Times New Roman" panose="02020603050405020304" pitchFamily="18" charset="0"/>
              </a:rPr>
              <a:t>创建</a:t>
            </a:r>
          </a:p>
        </p:txBody>
      </p:sp>
      <p:sp>
        <p:nvSpPr>
          <p:cNvPr id="24" name="TextBox 23">
            <a:extLst>
              <a:ext uri="{FF2B5EF4-FFF2-40B4-BE49-F238E27FC236}">
                <a16:creationId xmlns:a16="http://schemas.microsoft.com/office/drawing/2014/main" id="{B5F99D95-CCC5-2743-953F-3E0D59D66550}"/>
              </a:ext>
            </a:extLst>
          </p:cNvPr>
          <p:cNvSpPr txBox="1">
            <a:spLocks noChangeArrowheads="1"/>
          </p:cNvSpPr>
          <p:nvPr/>
        </p:nvSpPr>
        <p:spPr bwMode="auto">
          <a:xfrm>
            <a:off x="1835150" y="1412875"/>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b="1">
                <a:solidFill>
                  <a:schemeClr val="tx1"/>
                </a:solidFill>
              </a:rPr>
              <a:t>许可</a:t>
            </a:r>
          </a:p>
        </p:txBody>
      </p:sp>
      <p:sp>
        <p:nvSpPr>
          <p:cNvPr id="26" name="TextBox 25">
            <a:extLst>
              <a:ext uri="{FF2B5EF4-FFF2-40B4-BE49-F238E27FC236}">
                <a16:creationId xmlns:a16="http://schemas.microsoft.com/office/drawing/2014/main" id="{B0C8C0CC-C4C7-F648-A188-8AC2678A1C2B}"/>
              </a:ext>
            </a:extLst>
          </p:cNvPr>
          <p:cNvSpPr txBox="1">
            <a:spLocks noChangeArrowheads="1"/>
          </p:cNvSpPr>
          <p:nvPr/>
        </p:nvSpPr>
        <p:spPr bwMode="auto">
          <a:xfrm>
            <a:off x="6804025" y="1455738"/>
            <a:ext cx="936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b="1">
                <a:solidFill>
                  <a:schemeClr val="tx1"/>
                </a:solidFill>
              </a:rPr>
              <a:t>释放</a:t>
            </a:r>
          </a:p>
        </p:txBody>
      </p:sp>
    </p:spTree>
    <p:extLst>
      <p:ext uri="{BB962C8B-B14F-4D97-AF65-F5344CB8AC3E}">
        <p14:creationId xmlns:p14="http://schemas.microsoft.com/office/powerpoint/2010/main" val="30081284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ox(in)">
                                      <p:cBhvr>
                                        <p:cTn id="7" dur="500"/>
                                        <p:tgtEl>
                                          <p:spTgt spid="23"/>
                                        </p:tgtEl>
                                      </p:cBhvr>
                                    </p:animEffect>
                                  </p:childTnLst>
                                </p:cTn>
                              </p:par>
                              <p:par>
                                <p:cTn id="8" presetID="4" presetClass="entr" presetSubtype="16"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par>
                                <p:cTn id="11" presetID="4" presetClass="entr" presetSubtype="16"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ox(in)">
                                      <p:cBhvr>
                                        <p:cTn id="13" dur="500"/>
                                        <p:tgtEl>
                                          <p:spTgt spid="21"/>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ox(in)">
                                      <p:cBhvr>
                                        <p:cTn id="16" dur="500"/>
                                        <p:tgtEl>
                                          <p:spTgt spid="22"/>
                                        </p:tgtEl>
                                      </p:cBhvr>
                                    </p:animEffect>
                                  </p:childTnLst>
                                </p:cTn>
                              </p:par>
                            </p:childTnLst>
                          </p:cTn>
                        </p:par>
                        <p:par>
                          <p:cTn id="17" fill="hold" nodeType="afterGroup">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dissolve">
                                      <p:cBhvr>
                                        <p:cTn id="20" dur="500"/>
                                        <p:tgtEl>
                                          <p:spTgt spid="24"/>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E6B49C2-BC5B-D14A-AB5A-97BD1E5F063A}"/>
              </a:ext>
            </a:extLst>
          </p:cNvPr>
          <p:cNvSpPr>
            <a:spLocks noGrp="1" noChangeArrowheads="1"/>
          </p:cNvSpPr>
          <p:nvPr>
            <p:ph type="title"/>
          </p:nvPr>
        </p:nvSpPr>
        <p:spPr bwMode="auto">
          <a:xfrm>
            <a:off x="609600" y="44450"/>
            <a:ext cx="7848600" cy="457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a:solidFill>
                  <a:srgbClr val="3333FF"/>
                </a:solidFill>
              </a:rPr>
              <a:t>2.2</a:t>
            </a:r>
            <a:r>
              <a:rPr lang="zh-CN" altLang="en-US" sz="2800" b="1">
                <a:solidFill>
                  <a:srgbClr val="3333FF"/>
                </a:solidFill>
              </a:rPr>
              <a:t>进程的描述</a:t>
            </a:r>
            <a:r>
              <a:rPr lang="en-US" altLang="zh-CN" sz="2800" b="1">
                <a:solidFill>
                  <a:srgbClr val="3333FF"/>
                </a:solidFill>
                <a:ea typeface="幼圆" pitchFamily="49" charset="-122"/>
              </a:rPr>
              <a:t>----</a:t>
            </a:r>
            <a:r>
              <a:rPr lang="zh-CN" altLang="en-US" sz="2800" b="1">
                <a:solidFill>
                  <a:srgbClr val="FF3300"/>
                </a:solidFill>
              </a:rPr>
              <a:t>进程的基本状态及转换</a:t>
            </a:r>
          </a:p>
        </p:txBody>
      </p:sp>
      <p:sp>
        <p:nvSpPr>
          <p:cNvPr id="275459" name="Rectangle 3">
            <a:extLst>
              <a:ext uri="{FF2B5EF4-FFF2-40B4-BE49-F238E27FC236}">
                <a16:creationId xmlns:a16="http://schemas.microsoft.com/office/drawing/2014/main" id="{372D03CE-8CFD-5447-AFDD-3B023209B8BC}"/>
              </a:ext>
            </a:extLst>
          </p:cNvPr>
          <p:cNvSpPr>
            <a:spLocks noGrp="1" noChangeArrowheads="1"/>
          </p:cNvSpPr>
          <p:nvPr>
            <p:ph type="body" idx="1"/>
          </p:nvPr>
        </p:nvSpPr>
        <p:spPr bwMode="auto">
          <a:xfrm>
            <a:off x="685800" y="990600"/>
            <a:ext cx="8229600" cy="44958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110000"/>
              </a:lnSpc>
              <a:buClr>
                <a:srgbClr val="FF0000"/>
              </a:buClr>
              <a:buFont typeface="Wingdings" pitchFamily="2" charset="2"/>
              <a:buChar char="n"/>
            </a:pPr>
            <a:r>
              <a:rPr lang="zh-CN" altLang="en-US" b="1">
                <a:solidFill>
                  <a:srgbClr val="FF3300"/>
                </a:solidFill>
                <a:ea typeface="幼圆" pitchFamily="49" charset="-122"/>
              </a:rPr>
              <a:t>进程的挂起状态</a:t>
            </a:r>
            <a:endParaRPr lang="zh-CN" altLang="en-US" b="1">
              <a:solidFill>
                <a:srgbClr val="0000FF"/>
              </a:solidFill>
              <a:latin typeface="楷体_GB2312" pitchFamily="49" charset="-122"/>
              <a:ea typeface="楷体_GB2312" pitchFamily="49" charset="-122"/>
            </a:endParaRPr>
          </a:p>
          <a:p>
            <a:pPr eaLnBrk="1" hangingPunct="1">
              <a:lnSpc>
                <a:spcPct val="110000"/>
              </a:lnSpc>
              <a:buFont typeface="Monotype Sorts" pitchFamily="2" charset="2"/>
              <a:buNone/>
            </a:pPr>
            <a:r>
              <a:rPr lang="zh-CN" altLang="en-US" b="1">
                <a:solidFill>
                  <a:srgbClr val="0000FF"/>
                </a:solidFill>
                <a:latin typeface="楷体_GB2312" pitchFamily="49" charset="-122"/>
                <a:ea typeface="楷体_GB2312" pitchFamily="49" charset="-122"/>
              </a:rPr>
              <a:t> </a:t>
            </a:r>
            <a:r>
              <a:rPr lang="en-US" altLang="zh-CN" b="1">
                <a:solidFill>
                  <a:srgbClr val="0000FF"/>
                </a:solidFill>
                <a:latin typeface="楷体_GB2312" pitchFamily="49" charset="-122"/>
                <a:ea typeface="楷体_GB2312" pitchFamily="49" charset="-122"/>
              </a:rPr>
              <a:t>1</a:t>
            </a:r>
            <a:r>
              <a:rPr lang="zh-CN" altLang="en-US" b="1">
                <a:solidFill>
                  <a:srgbClr val="0000FF"/>
                </a:solidFill>
                <a:latin typeface="楷体_GB2312" pitchFamily="49" charset="-122"/>
                <a:ea typeface="楷体_GB2312" pitchFamily="49" charset="-122"/>
              </a:rPr>
              <a:t>、挂起状态的引入</a:t>
            </a:r>
          </a:p>
          <a:p>
            <a:pPr lvl="2" eaLnBrk="1" hangingPunct="1">
              <a:lnSpc>
                <a:spcPct val="110000"/>
              </a:lnSpc>
              <a:buClr>
                <a:srgbClr val="FF3300"/>
              </a:buClr>
              <a:buFont typeface="Wingdings" pitchFamily="2" charset="2"/>
              <a:buChar char="Ø"/>
            </a:pPr>
            <a:r>
              <a:rPr lang="zh-CN" altLang="en-US" sz="2800" b="1">
                <a:solidFill>
                  <a:srgbClr val="000000"/>
                </a:solidFill>
                <a:latin typeface="楷体_GB2312" pitchFamily="49" charset="-122"/>
                <a:ea typeface="楷体_GB2312" pitchFamily="49" charset="-122"/>
              </a:rPr>
              <a:t>终端用户的需要</a:t>
            </a:r>
          </a:p>
          <a:p>
            <a:pPr lvl="2" eaLnBrk="1" hangingPunct="1">
              <a:lnSpc>
                <a:spcPct val="110000"/>
              </a:lnSpc>
              <a:buClr>
                <a:srgbClr val="FF3300"/>
              </a:buClr>
              <a:buFont typeface="Wingdings" pitchFamily="2" charset="2"/>
              <a:buChar char="Ø"/>
            </a:pPr>
            <a:r>
              <a:rPr lang="zh-CN" altLang="en-US" sz="2800" b="1">
                <a:solidFill>
                  <a:srgbClr val="000000"/>
                </a:solidFill>
                <a:latin typeface="楷体_GB2312" pitchFamily="49" charset="-122"/>
                <a:ea typeface="楷体_GB2312" pitchFamily="49" charset="-122"/>
              </a:rPr>
              <a:t>父进程的需求</a:t>
            </a:r>
          </a:p>
          <a:p>
            <a:pPr lvl="2" eaLnBrk="1" hangingPunct="1">
              <a:lnSpc>
                <a:spcPct val="110000"/>
              </a:lnSpc>
              <a:buClr>
                <a:srgbClr val="FF3300"/>
              </a:buClr>
              <a:buFont typeface="Wingdings" pitchFamily="2" charset="2"/>
              <a:buChar char="Ø"/>
            </a:pPr>
            <a:r>
              <a:rPr lang="en-US" altLang="zh-CN" sz="2800" b="1">
                <a:solidFill>
                  <a:srgbClr val="000000"/>
                </a:solidFill>
                <a:latin typeface="楷体_GB2312" pitchFamily="49" charset="-122"/>
                <a:ea typeface="楷体_GB2312" pitchFamily="49" charset="-122"/>
              </a:rPr>
              <a:t>OS</a:t>
            </a:r>
            <a:r>
              <a:rPr lang="zh-CN" altLang="en-US" sz="2800" b="1">
                <a:solidFill>
                  <a:srgbClr val="000000"/>
                </a:solidFill>
                <a:latin typeface="楷体_GB2312" pitchFamily="49" charset="-122"/>
                <a:ea typeface="楷体_GB2312" pitchFamily="49" charset="-122"/>
              </a:rPr>
              <a:t>的需要</a:t>
            </a:r>
          </a:p>
          <a:p>
            <a:pPr lvl="2" eaLnBrk="1" hangingPunct="1">
              <a:lnSpc>
                <a:spcPct val="110000"/>
              </a:lnSpc>
              <a:buClr>
                <a:srgbClr val="FF3300"/>
              </a:buClr>
              <a:buFont typeface="Wingdings" pitchFamily="2" charset="2"/>
              <a:buChar char="Ø"/>
            </a:pPr>
            <a:r>
              <a:rPr lang="zh-CN" altLang="en-US" sz="2800" b="1">
                <a:solidFill>
                  <a:srgbClr val="000000"/>
                </a:solidFill>
                <a:latin typeface="楷体_GB2312" pitchFamily="49" charset="-122"/>
                <a:ea typeface="楷体_GB2312" pitchFamily="49" charset="-122"/>
              </a:rPr>
              <a:t>对换的需要</a:t>
            </a:r>
          </a:p>
          <a:p>
            <a:pPr lvl="2" eaLnBrk="1" hangingPunct="1">
              <a:lnSpc>
                <a:spcPct val="110000"/>
              </a:lnSpc>
              <a:buClr>
                <a:srgbClr val="FF3300"/>
              </a:buClr>
              <a:buFont typeface="Wingdings" pitchFamily="2" charset="2"/>
              <a:buChar char="Ø"/>
            </a:pPr>
            <a:r>
              <a:rPr lang="zh-CN" altLang="en-US" sz="2800" b="1">
                <a:solidFill>
                  <a:srgbClr val="000000"/>
                </a:solidFill>
                <a:latin typeface="楷体_GB2312" pitchFamily="49" charset="-122"/>
                <a:ea typeface="楷体_GB2312" pitchFamily="49" charset="-122"/>
              </a:rPr>
              <a:t>负荷调节的需要</a:t>
            </a:r>
          </a:p>
        </p:txBody>
      </p:sp>
    </p:spTree>
    <p:extLst>
      <p:ext uri="{BB962C8B-B14F-4D97-AF65-F5344CB8AC3E}">
        <p14:creationId xmlns:p14="http://schemas.microsoft.com/office/powerpoint/2010/main" val="232431350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dissolve">
                                      <p:cBhvr>
                                        <p:cTn id="7" dur="500"/>
                                        <p:tgtEl>
                                          <p:spTgt spid="27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dissolve">
                                      <p:cBhvr>
                                        <p:cTn id="12" dur="500"/>
                                        <p:tgtEl>
                                          <p:spTgt spid="27545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75459">
                                            <p:txEl>
                                              <p:pRg st="2" end="2"/>
                                            </p:txEl>
                                          </p:spTgt>
                                        </p:tgtEl>
                                        <p:attrNameLst>
                                          <p:attrName>style.visibility</p:attrName>
                                        </p:attrNameLst>
                                      </p:cBhvr>
                                      <p:to>
                                        <p:strVal val="visible"/>
                                      </p:to>
                                    </p:set>
                                    <p:animEffect transition="in" filter="dissolve">
                                      <p:cBhvr>
                                        <p:cTn id="15" dur="500"/>
                                        <p:tgtEl>
                                          <p:spTgt spid="27545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75459">
                                            <p:txEl>
                                              <p:pRg st="3" end="3"/>
                                            </p:txEl>
                                          </p:spTgt>
                                        </p:tgtEl>
                                        <p:attrNameLst>
                                          <p:attrName>style.visibility</p:attrName>
                                        </p:attrNameLst>
                                      </p:cBhvr>
                                      <p:to>
                                        <p:strVal val="visible"/>
                                      </p:to>
                                    </p:set>
                                    <p:animEffect transition="in" filter="dissolve">
                                      <p:cBhvr>
                                        <p:cTn id="18" dur="500"/>
                                        <p:tgtEl>
                                          <p:spTgt spid="27545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5459">
                                            <p:txEl>
                                              <p:pRg st="4" end="4"/>
                                            </p:txEl>
                                          </p:spTgt>
                                        </p:tgtEl>
                                        <p:attrNameLst>
                                          <p:attrName>style.visibility</p:attrName>
                                        </p:attrNameLst>
                                      </p:cBhvr>
                                      <p:to>
                                        <p:strVal val="visible"/>
                                      </p:to>
                                    </p:set>
                                    <p:animEffect transition="in" filter="dissolve">
                                      <p:cBhvr>
                                        <p:cTn id="21" dur="500"/>
                                        <p:tgtEl>
                                          <p:spTgt spid="27545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75459">
                                            <p:txEl>
                                              <p:pRg st="5" end="5"/>
                                            </p:txEl>
                                          </p:spTgt>
                                        </p:tgtEl>
                                        <p:attrNameLst>
                                          <p:attrName>style.visibility</p:attrName>
                                        </p:attrNameLst>
                                      </p:cBhvr>
                                      <p:to>
                                        <p:strVal val="visible"/>
                                      </p:to>
                                    </p:set>
                                    <p:animEffect transition="in" filter="dissolve">
                                      <p:cBhvr>
                                        <p:cTn id="24" dur="500"/>
                                        <p:tgtEl>
                                          <p:spTgt spid="275459">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75459">
                                            <p:txEl>
                                              <p:pRg st="6" end="6"/>
                                            </p:txEl>
                                          </p:spTgt>
                                        </p:tgtEl>
                                        <p:attrNameLst>
                                          <p:attrName>style.visibility</p:attrName>
                                        </p:attrNameLst>
                                      </p:cBhvr>
                                      <p:to>
                                        <p:strVal val="visible"/>
                                      </p:to>
                                    </p:set>
                                    <p:animEffect transition="in" filter="dissolve">
                                      <p:cBhvr>
                                        <p:cTn id="27" dur="500"/>
                                        <p:tgtEl>
                                          <p:spTgt spid="275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6CEDC49-D61D-E84E-BE7F-680AF7C799D2}"/>
              </a:ext>
            </a:extLst>
          </p:cNvPr>
          <p:cNvSpPr>
            <a:spLocks noGrp="1" noChangeArrowheads="1"/>
          </p:cNvSpPr>
          <p:nvPr>
            <p:ph type="title"/>
          </p:nvPr>
        </p:nvSpPr>
        <p:spPr bwMode="auto">
          <a:xfrm>
            <a:off x="533400" y="0"/>
            <a:ext cx="7772400" cy="457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a:solidFill>
                  <a:srgbClr val="3333FF"/>
                </a:solidFill>
              </a:rPr>
              <a:t>2.2</a:t>
            </a:r>
            <a:r>
              <a:rPr lang="zh-CN" altLang="en-US" sz="2800" b="1">
                <a:solidFill>
                  <a:srgbClr val="3333FF"/>
                </a:solidFill>
              </a:rPr>
              <a:t>进程的描述</a:t>
            </a:r>
            <a:r>
              <a:rPr lang="en-US" altLang="zh-CN" sz="2800" b="1">
                <a:solidFill>
                  <a:srgbClr val="3333FF"/>
                </a:solidFill>
                <a:ea typeface="幼圆" pitchFamily="49" charset="-122"/>
              </a:rPr>
              <a:t>----</a:t>
            </a:r>
            <a:r>
              <a:rPr lang="zh-CN" altLang="en-US" sz="2800" b="1">
                <a:solidFill>
                  <a:srgbClr val="FF3300"/>
                </a:solidFill>
              </a:rPr>
              <a:t>进程的基本状态及转换</a:t>
            </a:r>
          </a:p>
        </p:txBody>
      </p:sp>
      <p:sp>
        <p:nvSpPr>
          <p:cNvPr id="276483" name="Rectangle 3">
            <a:extLst>
              <a:ext uri="{FF2B5EF4-FFF2-40B4-BE49-F238E27FC236}">
                <a16:creationId xmlns:a16="http://schemas.microsoft.com/office/drawing/2014/main" id="{3D55437A-91E7-FC40-9F9F-BA1792940FE1}"/>
              </a:ext>
            </a:extLst>
          </p:cNvPr>
          <p:cNvSpPr>
            <a:spLocks noGrp="1" noChangeArrowheads="1"/>
          </p:cNvSpPr>
          <p:nvPr>
            <p:ph type="body" idx="1"/>
          </p:nvPr>
        </p:nvSpPr>
        <p:spPr bwMode="auto">
          <a:xfrm>
            <a:off x="457200" y="762000"/>
            <a:ext cx="8686800" cy="5410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eaLnBrk="1" hangingPunct="1">
              <a:buFont typeface="Monotype Sorts" pitchFamily="2" charset="2"/>
              <a:buNone/>
            </a:pPr>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a:t>
            </a: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进程状态的转换</a:t>
            </a:r>
          </a:p>
          <a:p>
            <a:pPr eaLnBrk="1" hangingPunct="1">
              <a:buClr>
                <a:srgbClr val="FF3300"/>
              </a:buClr>
              <a:buSzPct val="200000"/>
              <a:buFontTx/>
              <a:buNone/>
            </a:pP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 活动就绪</a:t>
            </a: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(Readya)→</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静止就绪</a:t>
            </a: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(Readys)</a:t>
            </a:r>
          </a:p>
          <a:p>
            <a:pPr eaLnBrk="1" hangingPunct="1">
              <a:buClr>
                <a:srgbClr val="FF3300"/>
              </a:buClr>
              <a:buSzPct val="200000"/>
              <a:buFontTx/>
              <a:buNone/>
            </a:pP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 </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活动阻塞</a:t>
            </a: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(Blocked)→</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静止阻塞</a:t>
            </a:r>
            <a:r>
              <a:rPr lang="en-US" altLang="zh-CN" sz="3600" b="1">
                <a:solidFill>
                  <a:srgbClr val="000000"/>
                </a:solidFill>
                <a:effectLst>
                  <a:outerShdw blurRad="38100" dist="38100" dir="2700000" algn="tl">
                    <a:srgbClr val="C0C0C0"/>
                  </a:outerShdw>
                </a:effectLst>
                <a:latin typeface="楷体_GB2312" pitchFamily="49" charset="-122"/>
                <a:ea typeface="楷体_GB2312" pitchFamily="49" charset="-122"/>
              </a:rPr>
              <a:t>(Blockeds</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a:t>
            </a:r>
          </a:p>
          <a:p>
            <a:pPr eaLnBrk="1" hangingPunct="1">
              <a:buClr>
                <a:srgbClr val="FF3300"/>
              </a:buClr>
              <a:buSzPct val="200000"/>
              <a:buFontTx/>
              <a:buNone/>
            </a:pP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 静止就绪→活动就绪</a:t>
            </a:r>
          </a:p>
          <a:p>
            <a:pPr eaLnBrk="1" hangingPunct="1">
              <a:buClr>
                <a:srgbClr val="FF3300"/>
              </a:buClr>
              <a:buSzPct val="200000"/>
              <a:buFontTx/>
              <a:buNone/>
            </a:pP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 静止阻塞→活动阻塞</a:t>
            </a:r>
          </a:p>
          <a:p>
            <a:pPr eaLnBrk="1" hangingPunct="1">
              <a:buClr>
                <a:schemeClr val="hlink"/>
              </a:buClr>
              <a:buSzPct val="200000"/>
              <a:buFontTx/>
              <a:buNone/>
            </a:pPr>
            <a:endPar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endParaRPr>
          </a:p>
          <a:p>
            <a:pPr eaLnBrk="1" hangingPunct="1">
              <a:buClr>
                <a:schemeClr val="hlink"/>
              </a:buClr>
              <a:buSzPct val="200000"/>
              <a:buFontTx/>
              <a:buNone/>
            </a:pPr>
            <a:endPar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endParaRPr>
          </a:p>
          <a:p>
            <a:pPr eaLnBrk="1" hangingPunct="1">
              <a:buClr>
                <a:srgbClr val="FF3300"/>
              </a:buClr>
              <a:buSzPct val="200000"/>
              <a:buFont typeface="Wingdings" pitchFamily="2" charset="2"/>
              <a:buNone/>
            </a:pPr>
            <a:r>
              <a:rPr lang="zh-CN" altLang="en-US" sz="3600" b="1">
                <a:solidFill>
                  <a:srgbClr val="0000FF"/>
                </a:solidFill>
                <a:latin typeface="楷体_GB2312" pitchFamily="49" charset="-122"/>
                <a:ea typeface="楷体_GB2312" pitchFamily="49" charset="-122"/>
              </a:rPr>
              <a:t>具有挂起状态的进程状态图如图</a:t>
            </a:r>
            <a:r>
              <a:rPr lang="en-US" altLang="zh-CN" sz="3600" b="1">
                <a:solidFill>
                  <a:srgbClr val="0000FF"/>
                </a:solidFill>
                <a:latin typeface="楷体_GB2312" pitchFamily="49" charset="-122"/>
                <a:ea typeface="楷体_GB2312" pitchFamily="49" charset="-122"/>
              </a:rPr>
              <a:t>2-6</a:t>
            </a:r>
            <a:r>
              <a:rPr lang="zh-CN" altLang="en-US" sz="3600" b="1">
                <a:solidFill>
                  <a:srgbClr val="0000FF"/>
                </a:solidFill>
                <a:latin typeface="楷体_GB2312" pitchFamily="49" charset="-122"/>
                <a:ea typeface="楷体_GB2312" pitchFamily="49" charset="-122"/>
              </a:rPr>
              <a:t>所示</a:t>
            </a:r>
          </a:p>
        </p:txBody>
      </p:sp>
    </p:spTree>
    <p:extLst>
      <p:ext uri="{BB962C8B-B14F-4D97-AF65-F5344CB8AC3E}">
        <p14:creationId xmlns:p14="http://schemas.microsoft.com/office/powerpoint/2010/main" val="319987526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Effect transition="in" filter="dissolve">
                                      <p:cBhvr>
                                        <p:cTn id="7" dur="500"/>
                                        <p:tgtEl>
                                          <p:spTgt spid="276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6483">
                                            <p:txEl>
                                              <p:pRg st="1" end="1"/>
                                            </p:txEl>
                                          </p:spTgt>
                                        </p:tgtEl>
                                        <p:attrNameLst>
                                          <p:attrName>style.visibility</p:attrName>
                                        </p:attrNameLst>
                                      </p:cBhvr>
                                      <p:to>
                                        <p:strVal val="visible"/>
                                      </p:to>
                                    </p:set>
                                    <p:animEffect transition="in" filter="dissolve">
                                      <p:cBhvr>
                                        <p:cTn id="12" dur="500"/>
                                        <p:tgtEl>
                                          <p:spTgt spid="276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6483">
                                            <p:txEl>
                                              <p:pRg st="2" end="2"/>
                                            </p:txEl>
                                          </p:spTgt>
                                        </p:tgtEl>
                                        <p:attrNameLst>
                                          <p:attrName>style.visibility</p:attrName>
                                        </p:attrNameLst>
                                      </p:cBhvr>
                                      <p:to>
                                        <p:strVal val="visible"/>
                                      </p:to>
                                    </p:set>
                                    <p:animEffect transition="in" filter="dissolve">
                                      <p:cBhvr>
                                        <p:cTn id="17" dur="500"/>
                                        <p:tgtEl>
                                          <p:spTgt spid="276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6483">
                                            <p:txEl>
                                              <p:pRg st="3" end="3"/>
                                            </p:txEl>
                                          </p:spTgt>
                                        </p:tgtEl>
                                        <p:attrNameLst>
                                          <p:attrName>style.visibility</p:attrName>
                                        </p:attrNameLst>
                                      </p:cBhvr>
                                      <p:to>
                                        <p:strVal val="visible"/>
                                      </p:to>
                                    </p:set>
                                    <p:animEffect transition="in" filter="dissolve">
                                      <p:cBhvr>
                                        <p:cTn id="22" dur="500"/>
                                        <p:tgtEl>
                                          <p:spTgt spid="276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76483">
                                            <p:txEl>
                                              <p:pRg st="4" end="4"/>
                                            </p:txEl>
                                          </p:spTgt>
                                        </p:tgtEl>
                                        <p:attrNameLst>
                                          <p:attrName>style.visibility</p:attrName>
                                        </p:attrNameLst>
                                      </p:cBhvr>
                                      <p:to>
                                        <p:strVal val="visible"/>
                                      </p:to>
                                    </p:set>
                                    <p:animEffect transition="in" filter="dissolve">
                                      <p:cBhvr>
                                        <p:cTn id="27" dur="500"/>
                                        <p:tgtEl>
                                          <p:spTgt spid="27648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76483">
                                            <p:txEl>
                                              <p:pRg st="7" end="7"/>
                                            </p:txEl>
                                          </p:spTgt>
                                        </p:tgtEl>
                                        <p:attrNameLst>
                                          <p:attrName>style.visibility</p:attrName>
                                        </p:attrNameLst>
                                      </p:cBhvr>
                                      <p:to>
                                        <p:strVal val="visible"/>
                                      </p:to>
                                    </p:set>
                                    <p:animEffect transition="in" filter="dissolve">
                                      <p:cBhvr>
                                        <p:cTn id="32" dur="500"/>
                                        <p:tgtEl>
                                          <p:spTgt spid="276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68B307D-2241-C04A-927F-5D38D6599901}"/>
              </a:ext>
            </a:extLst>
          </p:cNvPr>
          <p:cNvSpPr>
            <a:spLocks noChangeArrowheads="1"/>
          </p:cNvSpPr>
          <p:nvPr/>
        </p:nvSpPr>
        <p:spPr bwMode="auto">
          <a:xfrm>
            <a:off x="1066800" y="981075"/>
            <a:ext cx="62484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dirty="0">
                <a:solidFill>
                  <a:schemeClr val="folHlink"/>
                </a:solidFill>
                <a:latin typeface="Arial" panose="020B0604020202020204" pitchFamily="34" charset="0"/>
                <a:ea typeface="幼圆" pitchFamily="49" charset="-122"/>
              </a:rPr>
              <a:t> </a:t>
            </a:r>
            <a:r>
              <a:rPr lang="zh-CN" altLang="en-US" sz="3600" b="1" dirty="0">
                <a:solidFill>
                  <a:srgbClr val="3333FF"/>
                </a:solidFill>
                <a:latin typeface="Arial" panose="020B0604020202020204" pitchFamily="34" charset="0"/>
                <a:ea typeface="幼圆" pitchFamily="49" charset="-122"/>
              </a:rPr>
              <a:t>第二章   </a:t>
            </a:r>
            <a:r>
              <a:rPr lang="zh-TW" altLang="en-US" sz="3600" b="1" dirty="0">
                <a:solidFill>
                  <a:srgbClr val="3333FF"/>
                </a:solidFill>
                <a:latin typeface="Arial" panose="020B0604020202020204" pitchFamily="34" charset="0"/>
                <a:ea typeface="幼圆" pitchFamily="49" charset="-122"/>
              </a:rPr>
              <a:t>处理器的管理</a:t>
            </a:r>
            <a:endParaRPr lang="zh-CN" altLang="en-US" sz="3600" b="1" dirty="0">
              <a:solidFill>
                <a:srgbClr val="3333FF"/>
              </a:solidFill>
              <a:latin typeface="Arial" panose="020B0604020202020204" pitchFamily="34" charset="0"/>
              <a:ea typeface="幼圆" pitchFamily="49" charset="-122"/>
            </a:endParaRPr>
          </a:p>
        </p:txBody>
      </p:sp>
      <p:sp>
        <p:nvSpPr>
          <p:cNvPr id="158723" name="Text Box 3">
            <a:extLst>
              <a:ext uri="{FF2B5EF4-FFF2-40B4-BE49-F238E27FC236}">
                <a16:creationId xmlns:a16="http://schemas.microsoft.com/office/drawing/2014/main" id="{8513182E-96DF-0340-A7C9-895F717005DD}"/>
              </a:ext>
            </a:extLst>
          </p:cNvPr>
          <p:cNvSpPr txBox="1">
            <a:spLocks noChangeArrowheads="1"/>
          </p:cNvSpPr>
          <p:nvPr/>
        </p:nvSpPr>
        <p:spPr bwMode="auto">
          <a:xfrm>
            <a:off x="685800" y="1628775"/>
            <a:ext cx="7620000" cy="4497450"/>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2800" b="1" dirty="0">
                <a:solidFill>
                  <a:srgbClr val="3333FF"/>
                </a:solidFill>
                <a:effectLst>
                  <a:outerShdw blurRad="38100" dist="38100" dir="2700000" algn="tl">
                    <a:srgbClr val="C0C0C0"/>
                  </a:outerShdw>
                </a:effectLst>
                <a:latin typeface="Arial" panose="020B0604020202020204" pitchFamily="34" charset="0"/>
                <a:ea typeface="幼圆" pitchFamily="49" charset="-122"/>
              </a:rPr>
              <a:t>本章介绍内容：</a:t>
            </a:r>
            <a:endParaRPr lang="zh-CN" altLang="zh-CN" sz="2800" b="1" dirty="0">
              <a:solidFill>
                <a:srgbClr val="3333FF"/>
              </a:solidFill>
              <a:effectLst>
                <a:outerShdw blurRad="38100" dist="38100" dir="2700000" algn="tl">
                  <a:srgbClr val="C0C0C0"/>
                </a:outerShdw>
              </a:effectLst>
              <a:latin typeface="Arial" panose="020B0604020202020204" pitchFamily="34" charset="0"/>
              <a:ea typeface="幼圆" pitchFamily="49" charset="-122"/>
            </a:endParaRPr>
          </a:p>
          <a:p>
            <a:pPr lvl="2">
              <a:lnSpc>
                <a:spcPct val="110000"/>
              </a:lnSpc>
              <a:buClr>
                <a:srgbClr val="FF3300"/>
              </a:buClr>
              <a:buFont typeface="Wingdings" pitchFamily="2" charset="2"/>
              <a:buChar char="q"/>
            </a:pPr>
            <a:r>
              <a:rPr lang="zh-CN" altLang="zh-CN" sz="2800" b="1" dirty="0">
                <a:solidFill>
                  <a:srgbClr val="3333FF"/>
                </a:solidFill>
                <a:effectLst>
                  <a:outerShdw blurRad="38100" dist="38100" dir="2700000" algn="tl">
                    <a:srgbClr val="C0C0C0"/>
                  </a:outerShdw>
                </a:effectLst>
                <a:latin typeface="Arial" panose="020B0604020202020204" pitchFamily="34" charset="0"/>
                <a:ea typeface="幼圆" pitchFamily="49" charset="-122"/>
              </a:rPr>
              <a:t> </a:t>
            </a:r>
            <a:r>
              <a:rPr lang="zh-CN" altLang="en-US" sz="2800" b="1" dirty="0">
                <a:solidFill>
                  <a:srgbClr val="3333FF"/>
                </a:solidFill>
                <a:effectLst>
                  <a:outerShdw blurRad="38100" dist="38100" dir="2700000" algn="tl">
                    <a:srgbClr val="C0C0C0"/>
                  </a:outerShdw>
                </a:effectLst>
                <a:latin typeface="Arial" panose="020B0604020202020204" pitchFamily="34" charset="0"/>
                <a:ea typeface="幼圆" pitchFamily="49" charset="-122"/>
              </a:rPr>
              <a:t>进程的基本概念</a:t>
            </a:r>
            <a:endPar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endParaRP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进程控制与同步</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中断与调度</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经典进程同步问题</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管程机制</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进程通信</a:t>
            </a:r>
          </a:p>
          <a:p>
            <a:pPr lvl="2">
              <a:lnSpc>
                <a:spcPct val="110000"/>
              </a:lnSpc>
              <a:buClr>
                <a:srgbClr val="FF3300"/>
              </a:buClr>
              <a:buFont typeface="Wingdings" pitchFamily="2" charset="2"/>
              <a:buChar char="q"/>
            </a:pPr>
            <a:r>
              <a:rPr lang="zh-CN" altLang="en-US" sz="2800" b="1" dirty="0">
                <a:solidFill>
                  <a:srgbClr val="3333FF"/>
                </a:solidFill>
                <a:effectLst>
                  <a:outerShdw blurRad="38100" dist="38100" dir="2700000" algn="tl">
                    <a:srgbClr val="C0C0C0"/>
                  </a:outerShdw>
                </a:effectLst>
                <a:latin typeface="幼圆" pitchFamily="49" charset="-122"/>
                <a:ea typeface="幼圆" pitchFamily="49" charset="-122"/>
              </a:rPr>
              <a:t> 线程基本概念及实现</a:t>
            </a:r>
          </a:p>
        </p:txBody>
      </p:sp>
    </p:spTree>
    <p:extLst>
      <p:ext uri="{BB962C8B-B14F-4D97-AF65-F5344CB8AC3E}">
        <p14:creationId xmlns:p14="http://schemas.microsoft.com/office/powerpoint/2010/main" val="5673393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trips(downRight)">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trips(downRight)">
                                      <p:cBhvr>
                                        <p:cTn id="12" dur="500"/>
                                        <p:tgtEl>
                                          <p:spTgt spid="1587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8723">
                                            <p:txEl>
                                              <p:pRg st="2" end="2"/>
                                            </p:txEl>
                                          </p:spTgt>
                                        </p:tgtEl>
                                        <p:attrNameLst>
                                          <p:attrName>style.visibility</p:attrName>
                                        </p:attrNameLst>
                                      </p:cBhvr>
                                      <p:to>
                                        <p:strVal val="visible"/>
                                      </p:to>
                                    </p:set>
                                    <p:animEffect transition="in" filter="strips(downRight)">
                                      <p:cBhvr>
                                        <p:cTn id="17" dur="500"/>
                                        <p:tgtEl>
                                          <p:spTgt spid="1587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58723">
                                            <p:txEl>
                                              <p:pRg st="3" end="3"/>
                                            </p:txEl>
                                          </p:spTgt>
                                        </p:tgtEl>
                                        <p:attrNameLst>
                                          <p:attrName>style.visibility</p:attrName>
                                        </p:attrNameLst>
                                      </p:cBhvr>
                                      <p:to>
                                        <p:strVal val="visible"/>
                                      </p:to>
                                    </p:set>
                                    <p:animEffect transition="in" filter="strips(downRight)">
                                      <p:cBhvr>
                                        <p:cTn id="22" dur="500"/>
                                        <p:tgtEl>
                                          <p:spTgt spid="1587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8723">
                                            <p:txEl>
                                              <p:pRg st="4" end="4"/>
                                            </p:txEl>
                                          </p:spTgt>
                                        </p:tgtEl>
                                        <p:attrNameLst>
                                          <p:attrName>style.visibility</p:attrName>
                                        </p:attrNameLst>
                                      </p:cBhvr>
                                      <p:to>
                                        <p:strVal val="visible"/>
                                      </p:to>
                                    </p:set>
                                    <p:animEffect transition="in" filter="strips(downRight)">
                                      <p:cBhvr>
                                        <p:cTn id="27" dur="500"/>
                                        <p:tgtEl>
                                          <p:spTgt spid="15872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8723">
                                            <p:txEl>
                                              <p:pRg st="5" end="5"/>
                                            </p:txEl>
                                          </p:spTgt>
                                        </p:tgtEl>
                                        <p:attrNameLst>
                                          <p:attrName>style.visibility</p:attrName>
                                        </p:attrNameLst>
                                      </p:cBhvr>
                                      <p:to>
                                        <p:strVal val="visible"/>
                                      </p:to>
                                    </p:set>
                                    <p:animEffect transition="in" filter="strips(downRight)">
                                      <p:cBhvr>
                                        <p:cTn id="32" dur="500"/>
                                        <p:tgtEl>
                                          <p:spTgt spid="15872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58723">
                                            <p:txEl>
                                              <p:pRg st="6" end="6"/>
                                            </p:txEl>
                                          </p:spTgt>
                                        </p:tgtEl>
                                        <p:attrNameLst>
                                          <p:attrName>style.visibility</p:attrName>
                                        </p:attrNameLst>
                                      </p:cBhvr>
                                      <p:to>
                                        <p:strVal val="visible"/>
                                      </p:to>
                                    </p:set>
                                    <p:animEffect transition="in" filter="strips(downRight)">
                                      <p:cBhvr>
                                        <p:cTn id="37" dur="500"/>
                                        <p:tgtEl>
                                          <p:spTgt spid="15872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158723">
                                            <p:txEl>
                                              <p:pRg st="7" end="7"/>
                                            </p:txEl>
                                          </p:spTgt>
                                        </p:tgtEl>
                                        <p:attrNameLst>
                                          <p:attrName>style.visibility</p:attrName>
                                        </p:attrNameLst>
                                      </p:cBhvr>
                                      <p:to>
                                        <p:strVal val="visible"/>
                                      </p:to>
                                    </p:set>
                                    <p:animEffect transition="in" filter="strips(downRight)">
                                      <p:cBhvr>
                                        <p:cTn id="42" dur="500"/>
                                        <p:tgtEl>
                                          <p:spTgt spid="158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bldLvl="3"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70">
            <a:extLst>
              <a:ext uri="{FF2B5EF4-FFF2-40B4-BE49-F238E27FC236}">
                <a16:creationId xmlns:a16="http://schemas.microsoft.com/office/drawing/2014/main" id="{9C75A5B5-97E4-294E-A80C-B2443558A57A}"/>
              </a:ext>
            </a:extLst>
          </p:cNvPr>
          <p:cNvSpPr txBox="1">
            <a:spLocks noChangeArrowheads="1"/>
          </p:cNvSpPr>
          <p:nvPr/>
        </p:nvSpPr>
        <p:spPr bwMode="auto">
          <a:xfrm>
            <a:off x="5486400" y="19812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进程调度</a:t>
            </a:r>
          </a:p>
        </p:txBody>
      </p:sp>
      <p:sp>
        <p:nvSpPr>
          <p:cNvPr id="25603" name="Rectangle 73">
            <a:extLst>
              <a:ext uri="{FF2B5EF4-FFF2-40B4-BE49-F238E27FC236}">
                <a16:creationId xmlns:a16="http://schemas.microsoft.com/office/drawing/2014/main" id="{46E98BE1-218D-CA45-90F3-13652104699A}"/>
              </a:ext>
            </a:extLst>
          </p:cNvPr>
          <p:cNvSpPr>
            <a:spLocks noChangeArrowheads="1"/>
          </p:cNvSpPr>
          <p:nvPr/>
        </p:nvSpPr>
        <p:spPr bwMode="auto">
          <a:xfrm>
            <a:off x="533400" y="0"/>
            <a:ext cx="7772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grpSp>
        <p:nvGrpSpPr>
          <p:cNvPr id="25604" name="Group 75">
            <a:extLst>
              <a:ext uri="{FF2B5EF4-FFF2-40B4-BE49-F238E27FC236}">
                <a16:creationId xmlns:a16="http://schemas.microsoft.com/office/drawing/2014/main" id="{BB3441A1-811F-AF43-9B8A-8CEB8417E3F2}"/>
              </a:ext>
            </a:extLst>
          </p:cNvPr>
          <p:cNvGrpSpPr>
            <a:grpSpLocks/>
          </p:cNvGrpSpPr>
          <p:nvPr/>
        </p:nvGrpSpPr>
        <p:grpSpPr bwMode="auto">
          <a:xfrm>
            <a:off x="385763" y="1219200"/>
            <a:ext cx="8377237" cy="5181600"/>
            <a:chOff x="243" y="768"/>
            <a:chExt cx="5277" cy="3264"/>
          </a:xfrm>
        </p:grpSpPr>
        <p:sp>
          <p:nvSpPr>
            <p:cNvPr id="25613" name="Oval 43">
              <a:extLst>
                <a:ext uri="{FF2B5EF4-FFF2-40B4-BE49-F238E27FC236}">
                  <a16:creationId xmlns:a16="http://schemas.microsoft.com/office/drawing/2014/main" id="{9CCBF604-659C-0543-BEF2-F7ED6774AA4A}"/>
                </a:ext>
              </a:extLst>
            </p:cNvPr>
            <p:cNvSpPr>
              <a:spLocks noChangeArrowheads="1"/>
            </p:cNvSpPr>
            <p:nvPr/>
          </p:nvSpPr>
          <p:spPr bwMode="auto">
            <a:xfrm>
              <a:off x="243" y="1536"/>
              <a:ext cx="1216"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静止就绪</a:t>
              </a:r>
            </a:p>
          </p:txBody>
        </p:sp>
        <p:sp>
          <p:nvSpPr>
            <p:cNvPr id="25614" name="Oval 44">
              <a:extLst>
                <a:ext uri="{FF2B5EF4-FFF2-40B4-BE49-F238E27FC236}">
                  <a16:creationId xmlns:a16="http://schemas.microsoft.com/office/drawing/2014/main" id="{43030662-53EC-0B45-8F4A-67BDE8498523}"/>
                </a:ext>
              </a:extLst>
            </p:cNvPr>
            <p:cNvSpPr>
              <a:spLocks noChangeArrowheads="1"/>
            </p:cNvSpPr>
            <p:nvPr/>
          </p:nvSpPr>
          <p:spPr bwMode="auto">
            <a:xfrm>
              <a:off x="2355" y="1536"/>
              <a:ext cx="1216"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活动就绪</a:t>
              </a:r>
            </a:p>
          </p:txBody>
        </p:sp>
        <p:sp>
          <p:nvSpPr>
            <p:cNvPr id="25615" name="Oval 45">
              <a:extLst>
                <a:ext uri="{FF2B5EF4-FFF2-40B4-BE49-F238E27FC236}">
                  <a16:creationId xmlns:a16="http://schemas.microsoft.com/office/drawing/2014/main" id="{57D87AA9-7EB1-9A4D-8D76-0ECBC11271EE}"/>
                </a:ext>
              </a:extLst>
            </p:cNvPr>
            <p:cNvSpPr>
              <a:spLocks noChangeArrowheads="1"/>
            </p:cNvSpPr>
            <p:nvPr/>
          </p:nvSpPr>
          <p:spPr bwMode="auto">
            <a:xfrm>
              <a:off x="4514" y="1536"/>
              <a:ext cx="670"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执行</a:t>
              </a:r>
            </a:p>
          </p:txBody>
        </p:sp>
        <p:sp>
          <p:nvSpPr>
            <p:cNvPr id="25616" name="Oval 46">
              <a:extLst>
                <a:ext uri="{FF2B5EF4-FFF2-40B4-BE49-F238E27FC236}">
                  <a16:creationId xmlns:a16="http://schemas.microsoft.com/office/drawing/2014/main" id="{26877558-AF5E-6845-A375-48DC47C734AD}"/>
                </a:ext>
              </a:extLst>
            </p:cNvPr>
            <p:cNvSpPr>
              <a:spLocks noChangeArrowheads="1"/>
            </p:cNvSpPr>
            <p:nvPr/>
          </p:nvSpPr>
          <p:spPr bwMode="auto">
            <a:xfrm>
              <a:off x="2403" y="2928"/>
              <a:ext cx="1216"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活动阻塞</a:t>
              </a:r>
            </a:p>
          </p:txBody>
        </p:sp>
        <p:sp>
          <p:nvSpPr>
            <p:cNvPr id="25617" name="Oval 47">
              <a:extLst>
                <a:ext uri="{FF2B5EF4-FFF2-40B4-BE49-F238E27FC236}">
                  <a16:creationId xmlns:a16="http://schemas.microsoft.com/office/drawing/2014/main" id="{6886D37D-E0C1-AE46-A93A-032B4DF43166}"/>
                </a:ext>
              </a:extLst>
            </p:cNvPr>
            <p:cNvSpPr>
              <a:spLocks noChangeArrowheads="1"/>
            </p:cNvSpPr>
            <p:nvPr/>
          </p:nvSpPr>
          <p:spPr bwMode="auto">
            <a:xfrm>
              <a:off x="291" y="2976"/>
              <a:ext cx="1216" cy="391"/>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b="1">
                  <a:solidFill>
                    <a:srgbClr val="FF3300"/>
                  </a:solidFill>
                  <a:latin typeface="Times New Roman" panose="02020603050405020304" pitchFamily="18" charset="0"/>
                </a:rPr>
                <a:t>静止阻塞</a:t>
              </a:r>
            </a:p>
          </p:txBody>
        </p:sp>
        <p:sp>
          <p:nvSpPr>
            <p:cNvPr id="25618" name="Line 48">
              <a:extLst>
                <a:ext uri="{FF2B5EF4-FFF2-40B4-BE49-F238E27FC236}">
                  <a16:creationId xmlns:a16="http://schemas.microsoft.com/office/drawing/2014/main" id="{C26C64C3-0F89-D94B-B5FC-E44346AA654B}"/>
                </a:ext>
              </a:extLst>
            </p:cNvPr>
            <p:cNvSpPr>
              <a:spLocks noChangeShapeType="1"/>
            </p:cNvSpPr>
            <p:nvPr/>
          </p:nvSpPr>
          <p:spPr bwMode="auto">
            <a:xfrm>
              <a:off x="1440" y="1824"/>
              <a:ext cx="96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19" name="Line 49">
              <a:extLst>
                <a:ext uri="{FF2B5EF4-FFF2-40B4-BE49-F238E27FC236}">
                  <a16:creationId xmlns:a16="http://schemas.microsoft.com/office/drawing/2014/main" id="{B419CADE-B543-0F46-8939-EB673A6E2185}"/>
                </a:ext>
              </a:extLst>
            </p:cNvPr>
            <p:cNvSpPr>
              <a:spLocks noChangeShapeType="1"/>
            </p:cNvSpPr>
            <p:nvPr/>
          </p:nvSpPr>
          <p:spPr bwMode="auto">
            <a:xfrm flipH="1">
              <a:off x="1440" y="1632"/>
              <a:ext cx="960"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0" name="Line 50">
              <a:extLst>
                <a:ext uri="{FF2B5EF4-FFF2-40B4-BE49-F238E27FC236}">
                  <a16:creationId xmlns:a16="http://schemas.microsoft.com/office/drawing/2014/main" id="{BE40ADF2-C3E8-E64F-A077-22281E23892C}"/>
                </a:ext>
              </a:extLst>
            </p:cNvPr>
            <p:cNvSpPr>
              <a:spLocks noChangeShapeType="1"/>
            </p:cNvSpPr>
            <p:nvPr/>
          </p:nvSpPr>
          <p:spPr bwMode="auto">
            <a:xfrm>
              <a:off x="3504" y="1632"/>
              <a:ext cx="1056"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1" name="Line 51">
              <a:extLst>
                <a:ext uri="{FF2B5EF4-FFF2-40B4-BE49-F238E27FC236}">
                  <a16:creationId xmlns:a16="http://schemas.microsoft.com/office/drawing/2014/main" id="{AC3BFA90-FF79-1342-B38D-6DCCCC187CD6}"/>
                </a:ext>
              </a:extLst>
            </p:cNvPr>
            <p:cNvSpPr>
              <a:spLocks noChangeShapeType="1"/>
            </p:cNvSpPr>
            <p:nvPr/>
          </p:nvSpPr>
          <p:spPr bwMode="auto">
            <a:xfrm flipH="1">
              <a:off x="3504" y="1824"/>
              <a:ext cx="1056"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2" name="Line 52">
              <a:extLst>
                <a:ext uri="{FF2B5EF4-FFF2-40B4-BE49-F238E27FC236}">
                  <a16:creationId xmlns:a16="http://schemas.microsoft.com/office/drawing/2014/main" id="{8CD4A178-2D7C-1A4B-A7D4-51861360B048}"/>
                </a:ext>
              </a:extLst>
            </p:cNvPr>
            <p:cNvSpPr>
              <a:spLocks noChangeShapeType="1"/>
            </p:cNvSpPr>
            <p:nvPr/>
          </p:nvSpPr>
          <p:spPr bwMode="auto">
            <a:xfrm flipV="1">
              <a:off x="3024" y="1920"/>
              <a:ext cx="0" cy="1008"/>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3" name="Line 53">
              <a:extLst>
                <a:ext uri="{FF2B5EF4-FFF2-40B4-BE49-F238E27FC236}">
                  <a16:creationId xmlns:a16="http://schemas.microsoft.com/office/drawing/2014/main" id="{BC892939-3030-AD42-9000-157B1D4B754E}"/>
                </a:ext>
              </a:extLst>
            </p:cNvPr>
            <p:cNvSpPr>
              <a:spLocks noChangeShapeType="1"/>
            </p:cNvSpPr>
            <p:nvPr/>
          </p:nvSpPr>
          <p:spPr bwMode="auto">
            <a:xfrm flipH="1">
              <a:off x="3600" y="1920"/>
              <a:ext cx="1152" cy="115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4" name="Line 54">
              <a:extLst>
                <a:ext uri="{FF2B5EF4-FFF2-40B4-BE49-F238E27FC236}">
                  <a16:creationId xmlns:a16="http://schemas.microsoft.com/office/drawing/2014/main" id="{2439850A-9B37-3140-9DB5-25702DD555FF}"/>
                </a:ext>
              </a:extLst>
            </p:cNvPr>
            <p:cNvSpPr>
              <a:spLocks noChangeShapeType="1"/>
            </p:cNvSpPr>
            <p:nvPr/>
          </p:nvSpPr>
          <p:spPr bwMode="auto">
            <a:xfrm>
              <a:off x="1536" y="3216"/>
              <a:ext cx="960"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5" name="Line 55">
              <a:extLst>
                <a:ext uri="{FF2B5EF4-FFF2-40B4-BE49-F238E27FC236}">
                  <a16:creationId xmlns:a16="http://schemas.microsoft.com/office/drawing/2014/main" id="{511147E7-801C-FF41-970F-17B25D6FDB7B}"/>
                </a:ext>
              </a:extLst>
            </p:cNvPr>
            <p:cNvSpPr>
              <a:spLocks noChangeShapeType="1"/>
            </p:cNvSpPr>
            <p:nvPr/>
          </p:nvSpPr>
          <p:spPr bwMode="auto">
            <a:xfrm flipH="1">
              <a:off x="1392" y="3024"/>
              <a:ext cx="1104" cy="0"/>
            </a:xfrm>
            <a:prstGeom prst="line">
              <a:avLst/>
            </a:prstGeom>
            <a:noFill/>
            <a:ln w="38100">
              <a:solidFill>
                <a:srgbClr val="FFFFFF"/>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6" name="Line 56">
              <a:extLst>
                <a:ext uri="{FF2B5EF4-FFF2-40B4-BE49-F238E27FC236}">
                  <a16:creationId xmlns:a16="http://schemas.microsoft.com/office/drawing/2014/main" id="{DFF0DE9D-56E3-2D49-82F2-476CC0D3730E}"/>
                </a:ext>
              </a:extLst>
            </p:cNvPr>
            <p:cNvSpPr>
              <a:spLocks noChangeShapeType="1"/>
            </p:cNvSpPr>
            <p:nvPr/>
          </p:nvSpPr>
          <p:spPr bwMode="auto">
            <a:xfrm flipV="1">
              <a:off x="864" y="1920"/>
              <a:ext cx="0" cy="1056"/>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7" name="Line 58">
              <a:extLst>
                <a:ext uri="{FF2B5EF4-FFF2-40B4-BE49-F238E27FC236}">
                  <a16:creationId xmlns:a16="http://schemas.microsoft.com/office/drawing/2014/main" id="{CE348978-1F19-654B-958F-A392CE359264}"/>
                </a:ext>
              </a:extLst>
            </p:cNvPr>
            <p:cNvSpPr>
              <a:spLocks noChangeShapeType="1"/>
            </p:cNvSpPr>
            <p:nvPr/>
          </p:nvSpPr>
          <p:spPr bwMode="auto">
            <a:xfrm flipH="1" flipV="1">
              <a:off x="3168" y="768"/>
              <a:ext cx="1584" cy="76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8" name="Line 59">
              <a:extLst>
                <a:ext uri="{FF2B5EF4-FFF2-40B4-BE49-F238E27FC236}">
                  <a16:creationId xmlns:a16="http://schemas.microsoft.com/office/drawing/2014/main" id="{76F3DB7A-D776-324D-9474-3A7AD3185E83}"/>
                </a:ext>
              </a:extLst>
            </p:cNvPr>
            <p:cNvSpPr>
              <a:spLocks noChangeShapeType="1"/>
            </p:cNvSpPr>
            <p:nvPr/>
          </p:nvSpPr>
          <p:spPr bwMode="auto">
            <a:xfrm flipH="1">
              <a:off x="960" y="768"/>
              <a:ext cx="2208" cy="768"/>
            </a:xfrm>
            <a:prstGeom prst="line">
              <a:avLst/>
            </a:prstGeom>
            <a:noFill/>
            <a:ln w="3810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5629" name="Text Box 60">
              <a:extLst>
                <a:ext uri="{FF2B5EF4-FFF2-40B4-BE49-F238E27FC236}">
                  <a16:creationId xmlns:a16="http://schemas.microsoft.com/office/drawing/2014/main" id="{524D5F04-9F6F-1C46-A4C1-7C90D12F86C5}"/>
                </a:ext>
              </a:extLst>
            </p:cNvPr>
            <p:cNvSpPr txBox="1">
              <a:spLocks noChangeArrowheads="1"/>
            </p:cNvSpPr>
            <p:nvPr/>
          </p:nvSpPr>
          <p:spPr bwMode="auto">
            <a:xfrm>
              <a:off x="1824" y="768"/>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挂起</a:t>
              </a:r>
            </a:p>
          </p:txBody>
        </p:sp>
        <p:sp>
          <p:nvSpPr>
            <p:cNvPr id="25630" name="Text Box 61">
              <a:extLst>
                <a:ext uri="{FF2B5EF4-FFF2-40B4-BE49-F238E27FC236}">
                  <a16:creationId xmlns:a16="http://schemas.microsoft.com/office/drawing/2014/main" id="{2C22CB2E-6B63-734E-9E51-9B6579386A3D}"/>
                </a:ext>
              </a:extLst>
            </p:cNvPr>
            <p:cNvSpPr txBox="1">
              <a:spLocks noChangeArrowheads="1"/>
            </p:cNvSpPr>
            <p:nvPr/>
          </p:nvSpPr>
          <p:spPr bwMode="auto">
            <a:xfrm>
              <a:off x="4368" y="2352"/>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chemeClr val="tx1"/>
                  </a:solidFill>
                  <a:latin typeface="Times New Roman" panose="02020603050405020304" pitchFamily="18" charset="0"/>
                </a:rPr>
                <a:t>I/O</a:t>
              </a:r>
              <a:r>
                <a:rPr lang="zh-CN" altLang="en-US" b="1">
                  <a:solidFill>
                    <a:schemeClr val="tx1"/>
                  </a:solidFill>
                  <a:latin typeface="Times New Roman" panose="02020603050405020304" pitchFamily="18" charset="0"/>
                </a:rPr>
                <a:t>请求</a:t>
              </a:r>
            </a:p>
          </p:txBody>
        </p:sp>
        <p:sp>
          <p:nvSpPr>
            <p:cNvPr id="25631" name="Text Box 62">
              <a:extLst>
                <a:ext uri="{FF2B5EF4-FFF2-40B4-BE49-F238E27FC236}">
                  <a16:creationId xmlns:a16="http://schemas.microsoft.com/office/drawing/2014/main" id="{682BA34A-0DA1-FC4B-BC10-DBDD60703E9D}"/>
                </a:ext>
              </a:extLst>
            </p:cNvPr>
            <p:cNvSpPr txBox="1">
              <a:spLocks noChangeArrowheads="1"/>
            </p:cNvSpPr>
            <p:nvPr/>
          </p:nvSpPr>
          <p:spPr bwMode="auto">
            <a:xfrm>
              <a:off x="3024" y="2051"/>
              <a:ext cx="384" cy="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65000"/>
                </a:lnSpc>
                <a:spcBef>
                  <a:spcPct val="50000"/>
                </a:spcBef>
              </a:pPr>
              <a:r>
                <a:rPr lang="zh-CN" altLang="en-US" b="1">
                  <a:solidFill>
                    <a:schemeClr val="tx1"/>
                  </a:solidFill>
                  <a:latin typeface="Times New Roman" panose="02020603050405020304" pitchFamily="18" charset="0"/>
                </a:rPr>
                <a:t>事</a:t>
              </a:r>
            </a:p>
            <a:p>
              <a:pPr eaLnBrk="1" hangingPunct="1">
                <a:lnSpc>
                  <a:spcPct val="40000"/>
                </a:lnSpc>
                <a:spcBef>
                  <a:spcPct val="50000"/>
                </a:spcBef>
              </a:pPr>
              <a:r>
                <a:rPr lang="zh-CN" altLang="en-US" b="1">
                  <a:solidFill>
                    <a:schemeClr val="tx1"/>
                  </a:solidFill>
                  <a:latin typeface="Times New Roman" panose="02020603050405020304" pitchFamily="18" charset="0"/>
                </a:rPr>
                <a:t>件</a:t>
              </a:r>
            </a:p>
            <a:p>
              <a:pPr eaLnBrk="1" hangingPunct="1">
                <a:lnSpc>
                  <a:spcPct val="40000"/>
                </a:lnSpc>
                <a:spcBef>
                  <a:spcPct val="50000"/>
                </a:spcBef>
              </a:pPr>
              <a:r>
                <a:rPr lang="zh-CN" altLang="en-US" b="1">
                  <a:solidFill>
                    <a:schemeClr val="tx1"/>
                  </a:solidFill>
                  <a:latin typeface="Times New Roman" panose="02020603050405020304" pitchFamily="18" charset="0"/>
                </a:rPr>
                <a:t>发</a:t>
              </a:r>
            </a:p>
            <a:p>
              <a:pPr eaLnBrk="1" hangingPunct="1">
                <a:lnSpc>
                  <a:spcPct val="40000"/>
                </a:lnSpc>
                <a:spcBef>
                  <a:spcPct val="50000"/>
                </a:spcBef>
              </a:pPr>
              <a:r>
                <a:rPr lang="zh-CN" altLang="en-US" b="1">
                  <a:solidFill>
                    <a:schemeClr val="tx1"/>
                  </a:solidFill>
                  <a:latin typeface="Times New Roman" panose="02020603050405020304" pitchFamily="18" charset="0"/>
                </a:rPr>
                <a:t>生</a:t>
              </a:r>
            </a:p>
          </p:txBody>
        </p:sp>
        <p:sp>
          <p:nvSpPr>
            <p:cNvPr id="25632" name="Text Box 65">
              <a:extLst>
                <a:ext uri="{FF2B5EF4-FFF2-40B4-BE49-F238E27FC236}">
                  <a16:creationId xmlns:a16="http://schemas.microsoft.com/office/drawing/2014/main" id="{00693966-EED5-B742-BECF-7FE0C1965526}"/>
                </a:ext>
              </a:extLst>
            </p:cNvPr>
            <p:cNvSpPr txBox="1">
              <a:spLocks noChangeArrowheads="1"/>
            </p:cNvSpPr>
            <p:nvPr/>
          </p:nvSpPr>
          <p:spPr bwMode="auto">
            <a:xfrm>
              <a:off x="1728" y="129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挂起</a:t>
              </a:r>
            </a:p>
          </p:txBody>
        </p:sp>
        <p:sp>
          <p:nvSpPr>
            <p:cNvPr id="25633" name="Text Box 66">
              <a:extLst>
                <a:ext uri="{FF2B5EF4-FFF2-40B4-BE49-F238E27FC236}">
                  <a16:creationId xmlns:a16="http://schemas.microsoft.com/office/drawing/2014/main" id="{F1F6A4F1-35FF-1A47-B787-3BE698F8CCD9}"/>
                </a:ext>
              </a:extLst>
            </p:cNvPr>
            <p:cNvSpPr txBox="1">
              <a:spLocks noChangeArrowheads="1"/>
            </p:cNvSpPr>
            <p:nvPr/>
          </p:nvSpPr>
          <p:spPr bwMode="auto">
            <a:xfrm>
              <a:off x="1632" y="2736"/>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挂起</a:t>
              </a:r>
            </a:p>
          </p:txBody>
        </p:sp>
        <p:sp>
          <p:nvSpPr>
            <p:cNvPr id="25634" name="Text Box 67">
              <a:extLst>
                <a:ext uri="{FF2B5EF4-FFF2-40B4-BE49-F238E27FC236}">
                  <a16:creationId xmlns:a16="http://schemas.microsoft.com/office/drawing/2014/main" id="{9FA07403-BBC9-4549-BBF9-011EC5AE04EA}"/>
                </a:ext>
              </a:extLst>
            </p:cNvPr>
            <p:cNvSpPr txBox="1">
              <a:spLocks noChangeArrowheads="1"/>
            </p:cNvSpPr>
            <p:nvPr/>
          </p:nvSpPr>
          <p:spPr bwMode="auto">
            <a:xfrm>
              <a:off x="1584" y="3264"/>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激活</a:t>
              </a:r>
            </a:p>
          </p:txBody>
        </p:sp>
        <p:sp>
          <p:nvSpPr>
            <p:cNvPr id="25635" name="Text Box 68">
              <a:extLst>
                <a:ext uri="{FF2B5EF4-FFF2-40B4-BE49-F238E27FC236}">
                  <a16:creationId xmlns:a16="http://schemas.microsoft.com/office/drawing/2014/main" id="{E86B91B5-F30A-9F48-B5AA-5A53B0887C19}"/>
                </a:ext>
              </a:extLst>
            </p:cNvPr>
            <p:cNvSpPr txBox="1">
              <a:spLocks noChangeArrowheads="1"/>
            </p:cNvSpPr>
            <p:nvPr/>
          </p:nvSpPr>
          <p:spPr bwMode="auto">
            <a:xfrm>
              <a:off x="1680" y="18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激活</a:t>
              </a:r>
            </a:p>
          </p:txBody>
        </p:sp>
        <p:sp>
          <p:nvSpPr>
            <p:cNvPr id="25636" name="Text Box 69">
              <a:extLst>
                <a:ext uri="{FF2B5EF4-FFF2-40B4-BE49-F238E27FC236}">
                  <a16:creationId xmlns:a16="http://schemas.microsoft.com/office/drawing/2014/main" id="{53914FB5-1900-0249-94E1-F63578AC2D92}"/>
                </a:ext>
              </a:extLst>
            </p:cNvPr>
            <p:cNvSpPr txBox="1">
              <a:spLocks noChangeArrowheads="1"/>
            </p:cNvSpPr>
            <p:nvPr/>
          </p:nvSpPr>
          <p:spPr bwMode="auto">
            <a:xfrm>
              <a:off x="576" y="2112"/>
              <a:ext cx="346"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eaVert">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事件发生</a:t>
              </a:r>
            </a:p>
          </p:txBody>
        </p:sp>
        <p:sp>
          <p:nvSpPr>
            <p:cNvPr id="25637" name="Text Box 71">
              <a:extLst>
                <a:ext uri="{FF2B5EF4-FFF2-40B4-BE49-F238E27FC236}">
                  <a16:creationId xmlns:a16="http://schemas.microsoft.com/office/drawing/2014/main" id="{BCE96D8A-4EB9-974D-BDD5-668C29187F68}"/>
                </a:ext>
              </a:extLst>
            </p:cNvPr>
            <p:cNvSpPr txBox="1">
              <a:spLocks noChangeArrowheads="1"/>
            </p:cNvSpPr>
            <p:nvPr/>
          </p:nvSpPr>
          <p:spPr bwMode="auto">
            <a:xfrm>
              <a:off x="3408" y="1872"/>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中断（超时）</a:t>
              </a:r>
            </a:p>
          </p:txBody>
        </p:sp>
        <p:sp>
          <p:nvSpPr>
            <p:cNvPr id="25638" name="Text Box 72">
              <a:extLst>
                <a:ext uri="{FF2B5EF4-FFF2-40B4-BE49-F238E27FC236}">
                  <a16:creationId xmlns:a16="http://schemas.microsoft.com/office/drawing/2014/main" id="{B8837BE8-061C-5E45-AEE9-28676D35360E}"/>
                </a:ext>
              </a:extLst>
            </p:cNvPr>
            <p:cNvSpPr txBox="1">
              <a:spLocks noChangeArrowheads="1"/>
            </p:cNvSpPr>
            <p:nvPr/>
          </p:nvSpPr>
          <p:spPr bwMode="auto">
            <a:xfrm>
              <a:off x="1200" y="3744"/>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图</a:t>
              </a:r>
              <a:r>
                <a:rPr lang="en-US" altLang="zh-CN" b="1">
                  <a:solidFill>
                    <a:schemeClr val="tx1"/>
                  </a:solidFill>
                  <a:latin typeface="Times New Roman" panose="02020603050405020304" pitchFamily="18" charset="0"/>
                </a:rPr>
                <a:t>2-6   </a:t>
              </a:r>
              <a:r>
                <a:rPr lang="zh-CN" altLang="en-US" b="1">
                  <a:solidFill>
                    <a:schemeClr val="tx1"/>
                  </a:solidFill>
                  <a:latin typeface="Times New Roman" panose="02020603050405020304" pitchFamily="18" charset="0"/>
                </a:rPr>
                <a:t>具有挂起状态的进程状态图</a:t>
              </a:r>
            </a:p>
          </p:txBody>
        </p:sp>
        <p:sp>
          <p:nvSpPr>
            <p:cNvPr id="25639" name="Line 74">
              <a:extLst>
                <a:ext uri="{FF2B5EF4-FFF2-40B4-BE49-F238E27FC236}">
                  <a16:creationId xmlns:a16="http://schemas.microsoft.com/office/drawing/2014/main" id="{A6C720BC-B6BA-0744-A3DF-8FC19119A9FD}"/>
                </a:ext>
              </a:extLst>
            </p:cNvPr>
            <p:cNvSpPr>
              <a:spLocks noChangeShapeType="1"/>
            </p:cNvSpPr>
            <p:nvPr/>
          </p:nvSpPr>
          <p:spPr bwMode="auto">
            <a:xfrm flipH="1">
              <a:off x="1536" y="3072"/>
              <a:ext cx="816" cy="0"/>
            </a:xfrm>
            <a:prstGeom prst="line">
              <a:avLst/>
            </a:prstGeom>
            <a:noFill/>
            <a:ln w="38100">
              <a:solidFill>
                <a:srgbClr val="0000FF"/>
              </a:solidFill>
              <a:round/>
              <a:headEnd type="none" w="sm" len="sm"/>
              <a:tailEnd type="triangle" w="sm" len="sm"/>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32" name="Oval 7">
            <a:extLst>
              <a:ext uri="{FF2B5EF4-FFF2-40B4-BE49-F238E27FC236}">
                <a16:creationId xmlns:a16="http://schemas.microsoft.com/office/drawing/2014/main" id="{12E959E4-8541-7840-9345-6A1C0368F987}"/>
              </a:ext>
            </a:extLst>
          </p:cNvPr>
          <p:cNvSpPr>
            <a:spLocks noChangeArrowheads="1"/>
          </p:cNvSpPr>
          <p:nvPr/>
        </p:nvSpPr>
        <p:spPr bwMode="auto">
          <a:xfrm>
            <a:off x="2865438" y="571500"/>
            <a:ext cx="1219200" cy="649288"/>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创建</a:t>
            </a:r>
          </a:p>
        </p:txBody>
      </p:sp>
      <p:sp>
        <p:nvSpPr>
          <p:cNvPr id="33" name="Line 20">
            <a:extLst>
              <a:ext uri="{FF2B5EF4-FFF2-40B4-BE49-F238E27FC236}">
                <a16:creationId xmlns:a16="http://schemas.microsoft.com/office/drawing/2014/main" id="{5DFD1765-D665-9841-B8D1-5D4FB168C9AC}"/>
              </a:ext>
            </a:extLst>
          </p:cNvPr>
          <p:cNvSpPr>
            <a:spLocks noChangeShapeType="1"/>
          </p:cNvSpPr>
          <p:nvPr/>
        </p:nvSpPr>
        <p:spPr bwMode="auto">
          <a:xfrm>
            <a:off x="4016375" y="1076325"/>
            <a:ext cx="769938" cy="1352550"/>
          </a:xfrm>
          <a:prstGeom prst="line">
            <a:avLst/>
          </a:prstGeom>
          <a:noFill/>
          <a:ln w="28575">
            <a:solidFill>
              <a:srgbClr val="FF3300"/>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34" name="Line 21">
            <a:extLst>
              <a:ext uri="{FF2B5EF4-FFF2-40B4-BE49-F238E27FC236}">
                <a16:creationId xmlns:a16="http://schemas.microsoft.com/office/drawing/2014/main" id="{E2E1633F-1927-DF42-93DA-BD8BF5980D28}"/>
              </a:ext>
            </a:extLst>
          </p:cNvPr>
          <p:cNvSpPr>
            <a:spLocks noChangeShapeType="1"/>
          </p:cNvSpPr>
          <p:nvPr/>
        </p:nvSpPr>
        <p:spPr bwMode="auto">
          <a:xfrm flipH="1">
            <a:off x="1428750" y="1076325"/>
            <a:ext cx="1652588" cy="1352550"/>
          </a:xfrm>
          <a:prstGeom prst="line">
            <a:avLst/>
          </a:prstGeom>
          <a:noFill/>
          <a:ln w="28575">
            <a:solidFill>
              <a:srgbClr val="FF3300"/>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35" name="Text Box 42">
            <a:extLst>
              <a:ext uri="{FF2B5EF4-FFF2-40B4-BE49-F238E27FC236}">
                <a16:creationId xmlns:a16="http://schemas.microsoft.com/office/drawing/2014/main" id="{4119B8B6-B7FF-AF4E-BEC9-A9A07DD55B63}"/>
              </a:ext>
            </a:extLst>
          </p:cNvPr>
          <p:cNvSpPr txBox="1">
            <a:spLocks noChangeArrowheads="1"/>
          </p:cNvSpPr>
          <p:nvPr/>
        </p:nvSpPr>
        <p:spPr bwMode="auto">
          <a:xfrm>
            <a:off x="4429125" y="1600200"/>
            <a:ext cx="16224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内存充足</a:t>
            </a:r>
          </a:p>
        </p:txBody>
      </p:sp>
      <p:sp>
        <p:nvSpPr>
          <p:cNvPr id="36" name="Text Box 43">
            <a:extLst>
              <a:ext uri="{FF2B5EF4-FFF2-40B4-BE49-F238E27FC236}">
                <a16:creationId xmlns:a16="http://schemas.microsoft.com/office/drawing/2014/main" id="{E2D9AF5A-5C09-C643-BA0D-B14E44B4A767}"/>
              </a:ext>
            </a:extLst>
          </p:cNvPr>
          <p:cNvSpPr txBox="1">
            <a:spLocks noChangeArrowheads="1"/>
          </p:cNvSpPr>
          <p:nvPr/>
        </p:nvSpPr>
        <p:spPr bwMode="auto">
          <a:xfrm>
            <a:off x="1071563" y="1385888"/>
            <a:ext cx="1436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内存不足</a:t>
            </a:r>
          </a:p>
        </p:txBody>
      </p:sp>
      <p:sp>
        <p:nvSpPr>
          <p:cNvPr id="38" name="Oval 4">
            <a:extLst>
              <a:ext uri="{FF2B5EF4-FFF2-40B4-BE49-F238E27FC236}">
                <a16:creationId xmlns:a16="http://schemas.microsoft.com/office/drawing/2014/main" id="{E025D637-F19B-844C-9E11-615FBDAA2C18}"/>
              </a:ext>
            </a:extLst>
          </p:cNvPr>
          <p:cNvSpPr>
            <a:spLocks noChangeArrowheads="1"/>
          </p:cNvSpPr>
          <p:nvPr/>
        </p:nvSpPr>
        <p:spPr bwMode="auto">
          <a:xfrm>
            <a:off x="8429625" y="2233613"/>
            <a:ext cx="571500" cy="909637"/>
          </a:xfrm>
          <a:prstGeom prst="ellipse">
            <a:avLst/>
          </a:prstGeom>
          <a:solidFill>
            <a:srgbClr val="FFFFFF"/>
          </a:solidFill>
          <a:ln w="12700">
            <a:solidFill>
              <a:srgbClr val="0000FF"/>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zh-CN" altLang="en-US" sz="1800" b="1">
                <a:solidFill>
                  <a:srgbClr val="0033CC"/>
                </a:solidFill>
                <a:latin typeface="Times New Roman" panose="02020603050405020304" pitchFamily="18" charset="0"/>
              </a:rPr>
              <a:t>终止</a:t>
            </a:r>
          </a:p>
        </p:txBody>
      </p:sp>
      <p:cxnSp>
        <p:nvCxnSpPr>
          <p:cNvPr id="48" name="直接箭头连接符 47">
            <a:extLst>
              <a:ext uri="{FF2B5EF4-FFF2-40B4-BE49-F238E27FC236}">
                <a16:creationId xmlns:a16="http://schemas.microsoft.com/office/drawing/2014/main" id="{6B5930B5-C33B-7941-8AC9-F512E1664D0B}"/>
              </a:ext>
            </a:extLst>
          </p:cNvPr>
          <p:cNvCxnSpPr>
            <a:cxnSpLocks noChangeShapeType="1"/>
            <a:stCxn id="25615" idx="6"/>
          </p:cNvCxnSpPr>
          <p:nvPr/>
        </p:nvCxnSpPr>
        <p:spPr bwMode="auto">
          <a:xfrm flipV="1">
            <a:off x="8229600" y="2714625"/>
            <a:ext cx="200025" cy="34925"/>
          </a:xfrm>
          <a:prstGeom prst="straightConnector1">
            <a:avLst/>
          </a:prstGeom>
          <a:noFill/>
          <a:ln w="28575"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49" name="圆角矩形 48">
            <a:extLst>
              <a:ext uri="{FF2B5EF4-FFF2-40B4-BE49-F238E27FC236}">
                <a16:creationId xmlns:a16="http://schemas.microsoft.com/office/drawing/2014/main" id="{80442686-6C9C-974F-B47C-5706E3BCF883}"/>
              </a:ext>
            </a:extLst>
          </p:cNvPr>
          <p:cNvSpPr>
            <a:spLocks noChangeArrowheads="1"/>
          </p:cNvSpPr>
          <p:nvPr/>
        </p:nvSpPr>
        <p:spPr bwMode="auto">
          <a:xfrm>
            <a:off x="8072438" y="1200150"/>
            <a:ext cx="428625" cy="871538"/>
          </a:xfrm>
          <a:prstGeom prst="roundRect">
            <a:avLst>
              <a:gd name="adj" fmla="val 16667"/>
            </a:avLst>
          </a:prstGeom>
          <a:noFill/>
          <a:ln w="28575" algn="ctr">
            <a:solidFill>
              <a:schemeClr val="tx1"/>
            </a:solidFill>
            <a:round/>
            <a:headEnd type="none" w="sm" len="sm"/>
            <a:tailEnd type="triangle" w="lg" len="lg"/>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a:solidFill>
                  <a:srgbClr val="0033CC"/>
                </a:solidFill>
              </a:rPr>
              <a:t>释</a:t>
            </a:r>
            <a:endParaRPr lang="en-US" altLang="zh-CN">
              <a:solidFill>
                <a:srgbClr val="0033CC"/>
              </a:solidFill>
            </a:endParaRPr>
          </a:p>
          <a:p>
            <a:r>
              <a:rPr lang="zh-CN" altLang="en-US">
                <a:solidFill>
                  <a:srgbClr val="0033CC"/>
                </a:solidFill>
              </a:rPr>
              <a:t>放</a:t>
            </a:r>
          </a:p>
        </p:txBody>
      </p:sp>
    </p:spTree>
    <p:extLst>
      <p:ext uri="{BB962C8B-B14F-4D97-AF65-F5344CB8AC3E}">
        <p14:creationId xmlns:p14="http://schemas.microsoft.com/office/powerpoint/2010/main" val="29676106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par>
                                <p:cTn id="8" presetID="3" presetClass="entr" presetSubtype="1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linds(horizontal)">
                                      <p:cBhvr>
                                        <p:cTn id="10" dur="500"/>
                                        <p:tgtEl>
                                          <p:spTgt spid="33"/>
                                        </p:tgtEl>
                                      </p:cBhvr>
                                    </p:animEffect>
                                  </p:childTnLst>
                                </p:cTn>
                              </p:par>
                              <p:par>
                                <p:cTn id="11" presetID="3" presetClass="entr" presetSubtype="10" fill="hold"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linds(horizontal)">
                                      <p:cBhvr>
                                        <p:cTn id="13" dur="500"/>
                                        <p:tgtEl>
                                          <p:spTgt spid="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linds(horizontal)">
                                      <p:cBhvr>
                                        <p:cTn id="16" dur="500"/>
                                        <p:tgtEl>
                                          <p:spTgt spid="3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nodeType="afterGroup">
                            <p:stCondLst>
                              <p:cond delay="500"/>
                            </p:stCondLst>
                            <p:childTnLst>
                              <p:par>
                                <p:cTn id="21" presetID="4" presetClass="entr" presetSubtype="16" fill="hold"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ox(in)">
                                      <p:cBhvr>
                                        <p:cTn id="23" dur="500"/>
                                        <p:tgtEl>
                                          <p:spTgt spid="48"/>
                                        </p:tgtEl>
                                      </p:cBhvr>
                                    </p:animEffect>
                                  </p:childTnLst>
                                </p:cTn>
                              </p:par>
                            </p:childTnLst>
                          </p:cTn>
                        </p:par>
                        <p:par>
                          <p:cTn id="24" fill="hold" nodeType="afterGroup">
                            <p:stCondLst>
                              <p:cond delay="1000"/>
                            </p:stCondLst>
                            <p:childTnLst>
                              <p:par>
                                <p:cTn id="25" presetID="4" presetClass="entr" presetSubtype="16"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ox(in)">
                                      <p:cBhvr>
                                        <p:cTn id="27" dur="500"/>
                                        <p:tgtEl>
                                          <p:spTgt spid="49"/>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box(in)">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p:bldP spid="36" grpId="0"/>
      <p:bldP spid="38" grpId="0" animBg="1"/>
      <p:bldP spid="4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49">
            <a:extLst>
              <a:ext uri="{FF2B5EF4-FFF2-40B4-BE49-F238E27FC236}">
                <a16:creationId xmlns:a16="http://schemas.microsoft.com/office/drawing/2014/main" id="{FDEE06AE-2DA0-B349-9893-9A9616C58A87}"/>
              </a:ext>
            </a:extLst>
          </p:cNvPr>
          <p:cNvGrpSpPr>
            <a:grpSpLocks/>
          </p:cNvGrpSpPr>
          <p:nvPr/>
        </p:nvGrpSpPr>
        <p:grpSpPr bwMode="auto">
          <a:xfrm>
            <a:off x="755650" y="549275"/>
            <a:ext cx="8172450" cy="6192838"/>
            <a:chOff x="612" y="346"/>
            <a:chExt cx="5148" cy="3901"/>
          </a:xfrm>
        </p:grpSpPr>
        <p:sp>
          <p:nvSpPr>
            <p:cNvPr id="26628" name="Oval 2">
              <a:extLst>
                <a:ext uri="{FF2B5EF4-FFF2-40B4-BE49-F238E27FC236}">
                  <a16:creationId xmlns:a16="http://schemas.microsoft.com/office/drawing/2014/main" id="{7F8EBB24-7BB5-BB4E-9235-0BAD962C9A7E}"/>
                </a:ext>
              </a:extLst>
            </p:cNvPr>
            <p:cNvSpPr>
              <a:spLocks noChangeArrowheads="1"/>
            </p:cNvSpPr>
            <p:nvPr/>
          </p:nvSpPr>
          <p:spPr bwMode="auto">
            <a:xfrm>
              <a:off x="1704" y="567"/>
              <a:ext cx="769" cy="61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被剥夺</a:t>
              </a:r>
            </a:p>
          </p:txBody>
        </p:sp>
        <p:sp>
          <p:nvSpPr>
            <p:cNvPr id="26629" name="Oval 3">
              <a:extLst>
                <a:ext uri="{FF2B5EF4-FFF2-40B4-BE49-F238E27FC236}">
                  <a16:creationId xmlns:a16="http://schemas.microsoft.com/office/drawing/2014/main" id="{567C4378-73FC-A04D-A9AA-BADE30709105}"/>
                </a:ext>
              </a:extLst>
            </p:cNvPr>
            <p:cNvSpPr>
              <a:spLocks noChangeArrowheads="1"/>
            </p:cNvSpPr>
            <p:nvPr/>
          </p:nvSpPr>
          <p:spPr bwMode="auto">
            <a:xfrm>
              <a:off x="612" y="1397"/>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用户模式运行</a:t>
              </a:r>
            </a:p>
          </p:txBody>
        </p:sp>
        <p:sp>
          <p:nvSpPr>
            <p:cNvPr id="26630" name="Oval 4">
              <a:extLst>
                <a:ext uri="{FF2B5EF4-FFF2-40B4-BE49-F238E27FC236}">
                  <a16:creationId xmlns:a16="http://schemas.microsoft.com/office/drawing/2014/main" id="{9AF6E6AA-D570-FA47-B735-57587FCD3BF2}"/>
                </a:ext>
              </a:extLst>
            </p:cNvPr>
            <p:cNvSpPr>
              <a:spLocks noChangeArrowheads="1"/>
            </p:cNvSpPr>
            <p:nvPr/>
          </p:nvSpPr>
          <p:spPr bwMode="auto">
            <a:xfrm>
              <a:off x="1613" y="3217"/>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僵死</a:t>
              </a:r>
            </a:p>
          </p:txBody>
        </p:sp>
        <p:sp>
          <p:nvSpPr>
            <p:cNvPr id="26631" name="Oval 5">
              <a:extLst>
                <a:ext uri="{FF2B5EF4-FFF2-40B4-BE49-F238E27FC236}">
                  <a16:creationId xmlns:a16="http://schemas.microsoft.com/office/drawing/2014/main" id="{7777686A-3052-AF47-ACE8-81A64D4B1701}"/>
                </a:ext>
              </a:extLst>
            </p:cNvPr>
            <p:cNvSpPr>
              <a:spLocks noChangeArrowheads="1"/>
            </p:cNvSpPr>
            <p:nvPr/>
          </p:nvSpPr>
          <p:spPr bwMode="auto">
            <a:xfrm>
              <a:off x="3111" y="3079"/>
              <a:ext cx="722" cy="627"/>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活动阻塞</a:t>
              </a:r>
            </a:p>
          </p:txBody>
        </p:sp>
        <p:sp>
          <p:nvSpPr>
            <p:cNvPr id="26632" name="Oval 6">
              <a:extLst>
                <a:ext uri="{FF2B5EF4-FFF2-40B4-BE49-F238E27FC236}">
                  <a16:creationId xmlns:a16="http://schemas.microsoft.com/office/drawing/2014/main" id="{BFF05E6F-DDD3-2C47-B278-DE184AB09EE5}"/>
                </a:ext>
              </a:extLst>
            </p:cNvPr>
            <p:cNvSpPr>
              <a:spLocks noChangeArrowheads="1"/>
            </p:cNvSpPr>
            <p:nvPr/>
          </p:nvSpPr>
          <p:spPr bwMode="auto">
            <a:xfrm>
              <a:off x="3107" y="1500"/>
              <a:ext cx="769" cy="627"/>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活动就绪</a:t>
              </a:r>
            </a:p>
          </p:txBody>
        </p:sp>
        <p:sp>
          <p:nvSpPr>
            <p:cNvPr id="26633" name="Oval 7">
              <a:extLst>
                <a:ext uri="{FF2B5EF4-FFF2-40B4-BE49-F238E27FC236}">
                  <a16:creationId xmlns:a16="http://schemas.microsoft.com/office/drawing/2014/main" id="{66628D71-42D1-E54D-9BFC-B890B0E8CA13}"/>
                </a:ext>
              </a:extLst>
            </p:cNvPr>
            <p:cNvSpPr>
              <a:spLocks noChangeArrowheads="1"/>
            </p:cNvSpPr>
            <p:nvPr/>
          </p:nvSpPr>
          <p:spPr bwMode="auto">
            <a:xfrm>
              <a:off x="4105" y="663"/>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创建</a:t>
              </a:r>
            </a:p>
          </p:txBody>
        </p:sp>
        <p:sp>
          <p:nvSpPr>
            <p:cNvPr id="26634" name="Oval 8">
              <a:extLst>
                <a:ext uri="{FF2B5EF4-FFF2-40B4-BE49-F238E27FC236}">
                  <a16:creationId xmlns:a16="http://schemas.microsoft.com/office/drawing/2014/main" id="{D9D63B16-D92E-894D-BD99-9B1E1132EC65}"/>
                </a:ext>
              </a:extLst>
            </p:cNvPr>
            <p:cNvSpPr>
              <a:spLocks noChangeArrowheads="1"/>
            </p:cNvSpPr>
            <p:nvPr/>
          </p:nvSpPr>
          <p:spPr bwMode="auto">
            <a:xfrm>
              <a:off x="4834" y="3128"/>
              <a:ext cx="769" cy="57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静止阻塞</a:t>
              </a:r>
            </a:p>
          </p:txBody>
        </p:sp>
        <p:sp>
          <p:nvSpPr>
            <p:cNvPr id="26635" name="Oval 9">
              <a:extLst>
                <a:ext uri="{FF2B5EF4-FFF2-40B4-BE49-F238E27FC236}">
                  <a16:creationId xmlns:a16="http://schemas.microsoft.com/office/drawing/2014/main" id="{B137BC0F-975C-A94F-B760-DA48E8947379}"/>
                </a:ext>
              </a:extLst>
            </p:cNvPr>
            <p:cNvSpPr>
              <a:spLocks noChangeArrowheads="1"/>
            </p:cNvSpPr>
            <p:nvPr/>
          </p:nvSpPr>
          <p:spPr bwMode="auto">
            <a:xfrm>
              <a:off x="4879" y="1527"/>
              <a:ext cx="769" cy="57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静止就绪</a:t>
              </a:r>
            </a:p>
          </p:txBody>
        </p:sp>
        <p:sp>
          <p:nvSpPr>
            <p:cNvPr id="26636" name="Oval 10">
              <a:extLst>
                <a:ext uri="{FF2B5EF4-FFF2-40B4-BE49-F238E27FC236}">
                  <a16:creationId xmlns:a16="http://schemas.microsoft.com/office/drawing/2014/main" id="{1CD380B7-90DC-E942-92AF-836F7DE6BFAD}"/>
                </a:ext>
              </a:extLst>
            </p:cNvPr>
            <p:cNvSpPr>
              <a:spLocks noChangeArrowheads="1"/>
            </p:cNvSpPr>
            <p:nvPr/>
          </p:nvSpPr>
          <p:spPr bwMode="auto">
            <a:xfrm>
              <a:off x="1655" y="2033"/>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内核模式运行</a:t>
              </a:r>
            </a:p>
          </p:txBody>
        </p:sp>
        <p:sp>
          <p:nvSpPr>
            <p:cNvPr id="26637" name="Line 11">
              <a:extLst>
                <a:ext uri="{FF2B5EF4-FFF2-40B4-BE49-F238E27FC236}">
                  <a16:creationId xmlns:a16="http://schemas.microsoft.com/office/drawing/2014/main" id="{3DF20E6C-62A8-B54C-A92A-43EEEB4E4A69}"/>
                </a:ext>
              </a:extLst>
            </p:cNvPr>
            <p:cNvSpPr>
              <a:spLocks noChangeShapeType="1"/>
            </p:cNvSpPr>
            <p:nvPr/>
          </p:nvSpPr>
          <p:spPr bwMode="auto">
            <a:xfrm>
              <a:off x="4558" y="346"/>
              <a:ext cx="0"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38" name="Text Box 12">
              <a:extLst>
                <a:ext uri="{FF2B5EF4-FFF2-40B4-BE49-F238E27FC236}">
                  <a16:creationId xmlns:a16="http://schemas.microsoft.com/office/drawing/2014/main" id="{4EDA7EF6-2BB6-C94B-ADDC-49FEDF52C542}"/>
                </a:ext>
              </a:extLst>
            </p:cNvPr>
            <p:cNvSpPr txBox="1">
              <a:spLocks noChangeArrowheads="1"/>
            </p:cNvSpPr>
            <p:nvPr/>
          </p:nvSpPr>
          <p:spPr bwMode="auto">
            <a:xfrm>
              <a:off x="4558" y="346"/>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171D17"/>
                  </a:solidFill>
                </a:rPr>
                <a:t>fork</a:t>
              </a:r>
            </a:p>
          </p:txBody>
        </p:sp>
        <p:sp>
          <p:nvSpPr>
            <p:cNvPr id="26639" name="Line 13">
              <a:extLst>
                <a:ext uri="{FF2B5EF4-FFF2-40B4-BE49-F238E27FC236}">
                  <a16:creationId xmlns:a16="http://schemas.microsoft.com/office/drawing/2014/main" id="{4F9578A0-2967-374C-8000-A89AD5F50069}"/>
                </a:ext>
              </a:extLst>
            </p:cNvPr>
            <p:cNvSpPr>
              <a:spLocks noChangeShapeType="1"/>
            </p:cNvSpPr>
            <p:nvPr/>
          </p:nvSpPr>
          <p:spPr bwMode="auto">
            <a:xfrm flipV="1">
              <a:off x="5193" y="2069"/>
              <a:ext cx="0" cy="104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0" name="Line 14">
              <a:extLst>
                <a:ext uri="{FF2B5EF4-FFF2-40B4-BE49-F238E27FC236}">
                  <a16:creationId xmlns:a16="http://schemas.microsoft.com/office/drawing/2014/main" id="{1F6AFB42-35E3-F54C-A350-0E5F4910D6A9}"/>
                </a:ext>
              </a:extLst>
            </p:cNvPr>
            <p:cNvSpPr>
              <a:spLocks noChangeShapeType="1"/>
            </p:cNvSpPr>
            <p:nvPr/>
          </p:nvSpPr>
          <p:spPr bwMode="auto">
            <a:xfrm>
              <a:off x="3833" y="3430"/>
              <a:ext cx="997"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1" name="Line 15">
              <a:extLst>
                <a:ext uri="{FF2B5EF4-FFF2-40B4-BE49-F238E27FC236}">
                  <a16:creationId xmlns:a16="http://schemas.microsoft.com/office/drawing/2014/main" id="{3C4D96D2-F083-BF45-861D-AE656954D0A3}"/>
                </a:ext>
              </a:extLst>
            </p:cNvPr>
            <p:cNvSpPr>
              <a:spLocks noChangeShapeType="1"/>
            </p:cNvSpPr>
            <p:nvPr/>
          </p:nvSpPr>
          <p:spPr bwMode="auto">
            <a:xfrm flipV="1">
              <a:off x="3424" y="2115"/>
              <a:ext cx="0" cy="95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2" name="Line 16">
              <a:extLst>
                <a:ext uri="{FF2B5EF4-FFF2-40B4-BE49-F238E27FC236}">
                  <a16:creationId xmlns:a16="http://schemas.microsoft.com/office/drawing/2014/main" id="{57679868-1456-4D46-B743-4BE09B880C22}"/>
                </a:ext>
              </a:extLst>
            </p:cNvPr>
            <p:cNvSpPr>
              <a:spLocks noChangeShapeType="1"/>
            </p:cNvSpPr>
            <p:nvPr/>
          </p:nvSpPr>
          <p:spPr bwMode="auto">
            <a:xfrm>
              <a:off x="2381" y="2478"/>
              <a:ext cx="862" cy="68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3" name="Line 17">
              <a:extLst>
                <a:ext uri="{FF2B5EF4-FFF2-40B4-BE49-F238E27FC236}">
                  <a16:creationId xmlns:a16="http://schemas.microsoft.com/office/drawing/2014/main" id="{0DF5923B-2659-F949-801E-F1FD13E0CF47}"/>
                </a:ext>
              </a:extLst>
            </p:cNvPr>
            <p:cNvSpPr>
              <a:spLocks noChangeShapeType="1"/>
            </p:cNvSpPr>
            <p:nvPr/>
          </p:nvSpPr>
          <p:spPr bwMode="auto">
            <a:xfrm>
              <a:off x="2018" y="2568"/>
              <a:ext cx="0" cy="63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4" name="Line 18">
              <a:extLst>
                <a:ext uri="{FF2B5EF4-FFF2-40B4-BE49-F238E27FC236}">
                  <a16:creationId xmlns:a16="http://schemas.microsoft.com/office/drawing/2014/main" id="{E16CB253-D3DD-214C-9ED0-A045422B8C26}"/>
                </a:ext>
              </a:extLst>
            </p:cNvPr>
            <p:cNvSpPr>
              <a:spLocks noChangeShapeType="1"/>
            </p:cNvSpPr>
            <p:nvPr/>
          </p:nvSpPr>
          <p:spPr bwMode="auto">
            <a:xfrm>
              <a:off x="3878" y="1752"/>
              <a:ext cx="99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5" name="Line 19">
              <a:extLst>
                <a:ext uri="{FF2B5EF4-FFF2-40B4-BE49-F238E27FC236}">
                  <a16:creationId xmlns:a16="http://schemas.microsoft.com/office/drawing/2014/main" id="{7F3D9979-72CD-2A4D-BC9B-790830EC31B1}"/>
                </a:ext>
              </a:extLst>
            </p:cNvPr>
            <p:cNvSpPr>
              <a:spLocks noChangeShapeType="1"/>
            </p:cNvSpPr>
            <p:nvPr/>
          </p:nvSpPr>
          <p:spPr bwMode="auto">
            <a:xfrm flipH="1">
              <a:off x="3833" y="1979"/>
              <a:ext cx="108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6" name="Line 20">
              <a:extLst>
                <a:ext uri="{FF2B5EF4-FFF2-40B4-BE49-F238E27FC236}">
                  <a16:creationId xmlns:a16="http://schemas.microsoft.com/office/drawing/2014/main" id="{A7D1BA75-EF00-6E42-8FFD-29399DD7DC09}"/>
                </a:ext>
              </a:extLst>
            </p:cNvPr>
            <p:cNvSpPr>
              <a:spLocks noChangeShapeType="1"/>
            </p:cNvSpPr>
            <p:nvPr/>
          </p:nvSpPr>
          <p:spPr bwMode="auto">
            <a:xfrm>
              <a:off x="4830" y="981"/>
              <a:ext cx="318" cy="54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7" name="Line 21">
              <a:extLst>
                <a:ext uri="{FF2B5EF4-FFF2-40B4-BE49-F238E27FC236}">
                  <a16:creationId xmlns:a16="http://schemas.microsoft.com/office/drawing/2014/main" id="{1B9A351D-C167-4A49-98F1-A3E9F441CEE2}"/>
                </a:ext>
              </a:extLst>
            </p:cNvPr>
            <p:cNvSpPr>
              <a:spLocks noChangeShapeType="1"/>
            </p:cNvSpPr>
            <p:nvPr/>
          </p:nvSpPr>
          <p:spPr bwMode="auto">
            <a:xfrm flipH="1">
              <a:off x="3651" y="981"/>
              <a:ext cx="590" cy="589"/>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8" name="Line 22">
              <a:extLst>
                <a:ext uri="{FF2B5EF4-FFF2-40B4-BE49-F238E27FC236}">
                  <a16:creationId xmlns:a16="http://schemas.microsoft.com/office/drawing/2014/main" id="{71B9ECE7-E8CA-484F-B7E5-6D6D57317CB9}"/>
                </a:ext>
              </a:extLst>
            </p:cNvPr>
            <p:cNvSpPr>
              <a:spLocks noChangeShapeType="1"/>
            </p:cNvSpPr>
            <p:nvPr/>
          </p:nvSpPr>
          <p:spPr bwMode="auto">
            <a:xfrm flipV="1">
              <a:off x="2109" y="1162"/>
              <a:ext cx="0" cy="86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9" name="Line 23">
              <a:extLst>
                <a:ext uri="{FF2B5EF4-FFF2-40B4-BE49-F238E27FC236}">
                  <a16:creationId xmlns:a16="http://schemas.microsoft.com/office/drawing/2014/main" id="{C4C1076D-C872-E244-AE7A-B8ED794A345F}"/>
                </a:ext>
              </a:extLst>
            </p:cNvPr>
            <p:cNvSpPr>
              <a:spLocks noChangeShapeType="1"/>
            </p:cNvSpPr>
            <p:nvPr/>
          </p:nvSpPr>
          <p:spPr bwMode="auto">
            <a:xfrm flipH="1" flipV="1">
              <a:off x="1338" y="1752"/>
              <a:ext cx="453"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0" name="Line 24">
              <a:extLst>
                <a:ext uri="{FF2B5EF4-FFF2-40B4-BE49-F238E27FC236}">
                  <a16:creationId xmlns:a16="http://schemas.microsoft.com/office/drawing/2014/main" id="{2DA77257-258E-C847-9D1B-1124E5458BCC}"/>
                </a:ext>
              </a:extLst>
            </p:cNvPr>
            <p:cNvSpPr>
              <a:spLocks noChangeShapeType="1"/>
            </p:cNvSpPr>
            <p:nvPr/>
          </p:nvSpPr>
          <p:spPr bwMode="auto">
            <a:xfrm>
              <a:off x="1202" y="1888"/>
              <a:ext cx="453"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26651" name="Line 25">
              <a:extLst>
                <a:ext uri="{FF2B5EF4-FFF2-40B4-BE49-F238E27FC236}">
                  <a16:creationId xmlns:a16="http://schemas.microsoft.com/office/drawing/2014/main" id="{3DF6DE5A-D572-0E4B-BA9F-87E6AE0556E8}"/>
                </a:ext>
              </a:extLst>
            </p:cNvPr>
            <p:cNvSpPr>
              <a:spLocks noChangeShapeType="1"/>
            </p:cNvSpPr>
            <p:nvPr/>
          </p:nvSpPr>
          <p:spPr bwMode="auto">
            <a:xfrm flipH="1">
              <a:off x="1292" y="981"/>
              <a:ext cx="454" cy="453"/>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2" name="Line 26">
              <a:extLst>
                <a:ext uri="{FF2B5EF4-FFF2-40B4-BE49-F238E27FC236}">
                  <a16:creationId xmlns:a16="http://schemas.microsoft.com/office/drawing/2014/main" id="{949E2F6B-D494-724C-8B34-755177FC2BA9}"/>
                </a:ext>
              </a:extLst>
            </p:cNvPr>
            <p:cNvSpPr>
              <a:spLocks noChangeShapeType="1"/>
            </p:cNvSpPr>
            <p:nvPr/>
          </p:nvSpPr>
          <p:spPr bwMode="auto">
            <a:xfrm>
              <a:off x="2426" y="935"/>
              <a:ext cx="772" cy="681"/>
            </a:xfrm>
            <a:prstGeom prst="line">
              <a:avLst/>
            </a:prstGeom>
            <a:noFill/>
            <a:ln w="28575">
              <a:solidFill>
                <a:schemeClr val="tx1"/>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3" name="Line 27">
              <a:extLst>
                <a:ext uri="{FF2B5EF4-FFF2-40B4-BE49-F238E27FC236}">
                  <a16:creationId xmlns:a16="http://schemas.microsoft.com/office/drawing/2014/main" id="{64ED2128-067F-224D-8994-69AA5DD80573}"/>
                </a:ext>
              </a:extLst>
            </p:cNvPr>
            <p:cNvSpPr>
              <a:spLocks noChangeShapeType="1"/>
            </p:cNvSpPr>
            <p:nvPr/>
          </p:nvSpPr>
          <p:spPr bwMode="auto">
            <a:xfrm flipH="1">
              <a:off x="2381" y="1888"/>
              <a:ext cx="726"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4" name="Line 28">
              <a:extLst>
                <a:ext uri="{FF2B5EF4-FFF2-40B4-BE49-F238E27FC236}">
                  <a16:creationId xmlns:a16="http://schemas.microsoft.com/office/drawing/2014/main" id="{EBA1A10D-C8DC-A749-B8FF-16D1ABA73176}"/>
                </a:ext>
              </a:extLst>
            </p:cNvPr>
            <p:cNvSpPr>
              <a:spLocks noChangeShapeType="1"/>
            </p:cNvSpPr>
            <p:nvPr/>
          </p:nvSpPr>
          <p:spPr bwMode="auto">
            <a:xfrm flipH="1" flipV="1">
              <a:off x="1292" y="2523"/>
              <a:ext cx="46" cy="22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5" name="Line 29">
              <a:extLst>
                <a:ext uri="{FF2B5EF4-FFF2-40B4-BE49-F238E27FC236}">
                  <a16:creationId xmlns:a16="http://schemas.microsoft.com/office/drawing/2014/main" id="{3E3DE2AD-5183-B24D-8E60-3CE4CC75F6E3}"/>
                </a:ext>
              </a:extLst>
            </p:cNvPr>
            <p:cNvSpPr>
              <a:spLocks noChangeShapeType="1"/>
            </p:cNvSpPr>
            <p:nvPr/>
          </p:nvSpPr>
          <p:spPr bwMode="auto">
            <a:xfrm flipV="1">
              <a:off x="1292" y="2341"/>
              <a:ext cx="363" cy="18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6" name="Line 30">
              <a:extLst>
                <a:ext uri="{FF2B5EF4-FFF2-40B4-BE49-F238E27FC236}">
                  <a16:creationId xmlns:a16="http://schemas.microsoft.com/office/drawing/2014/main" id="{9178E72E-E47B-3C45-91CB-5EE91DC4CFD8}"/>
                </a:ext>
              </a:extLst>
            </p:cNvPr>
            <p:cNvSpPr>
              <a:spLocks noChangeShapeType="1"/>
            </p:cNvSpPr>
            <p:nvPr/>
          </p:nvSpPr>
          <p:spPr bwMode="auto">
            <a:xfrm>
              <a:off x="1338" y="2750"/>
              <a:ext cx="272" cy="9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7" name="Line 31">
              <a:extLst>
                <a:ext uri="{FF2B5EF4-FFF2-40B4-BE49-F238E27FC236}">
                  <a16:creationId xmlns:a16="http://schemas.microsoft.com/office/drawing/2014/main" id="{18FB4F5F-D86D-2F45-B91C-83539A92BC0B}"/>
                </a:ext>
              </a:extLst>
            </p:cNvPr>
            <p:cNvSpPr>
              <a:spLocks noChangeShapeType="1"/>
            </p:cNvSpPr>
            <p:nvPr/>
          </p:nvSpPr>
          <p:spPr bwMode="auto">
            <a:xfrm flipV="1">
              <a:off x="1610" y="2568"/>
              <a:ext cx="227" cy="27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26658" name="Text Box 32">
              <a:extLst>
                <a:ext uri="{FF2B5EF4-FFF2-40B4-BE49-F238E27FC236}">
                  <a16:creationId xmlns:a16="http://schemas.microsoft.com/office/drawing/2014/main" id="{4989C1D7-9448-2B4A-A799-05C3FA764F5B}"/>
                </a:ext>
              </a:extLst>
            </p:cNvPr>
            <p:cNvSpPr txBox="1">
              <a:spLocks noChangeArrowheads="1"/>
            </p:cNvSpPr>
            <p:nvPr/>
          </p:nvSpPr>
          <p:spPr bwMode="auto">
            <a:xfrm>
              <a:off x="884" y="709"/>
              <a:ext cx="81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返回用户模式</a:t>
              </a:r>
            </a:p>
          </p:txBody>
        </p:sp>
        <p:sp>
          <p:nvSpPr>
            <p:cNvPr id="26659" name="Text Box 33">
              <a:extLst>
                <a:ext uri="{FF2B5EF4-FFF2-40B4-BE49-F238E27FC236}">
                  <a16:creationId xmlns:a16="http://schemas.microsoft.com/office/drawing/2014/main" id="{0654A1AE-8804-004C-82CF-9D41B8F7A788}"/>
                </a:ext>
              </a:extLst>
            </p:cNvPr>
            <p:cNvSpPr txBox="1">
              <a:spLocks noChangeArrowheads="1"/>
            </p:cNvSpPr>
            <p:nvPr/>
          </p:nvSpPr>
          <p:spPr bwMode="auto">
            <a:xfrm>
              <a:off x="2109" y="1344"/>
              <a:ext cx="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剥夺</a:t>
              </a:r>
            </a:p>
          </p:txBody>
        </p:sp>
        <p:sp>
          <p:nvSpPr>
            <p:cNvPr id="26660" name="Text Box 34">
              <a:extLst>
                <a:ext uri="{FF2B5EF4-FFF2-40B4-BE49-F238E27FC236}">
                  <a16:creationId xmlns:a16="http://schemas.microsoft.com/office/drawing/2014/main" id="{CD3E6D3A-D445-E348-9E0B-9E8FB80FD919}"/>
                </a:ext>
              </a:extLst>
            </p:cNvPr>
            <p:cNvSpPr txBox="1">
              <a:spLocks noChangeArrowheads="1"/>
            </p:cNvSpPr>
            <p:nvPr/>
          </p:nvSpPr>
          <p:spPr bwMode="auto">
            <a:xfrm>
              <a:off x="1474" y="1661"/>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返回</a:t>
              </a:r>
            </a:p>
          </p:txBody>
        </p:sp>
        <p:sp>
          <p:nvSpPr>
            <p:cNvPr id="26661" name="Text Box 35">
              <a:extLst>
                <a:ext uri="{FF2B5EF4-FFF2-40B4-BE49-F238E27FC236}">
                  <a16:creationId xmlns:a16="http://schemas.microsoft.com/office/drawing/2014/main" id="{2BB66063-FB1B-B042-84D2-C7B955E6ADB9}"/>
                </a:ext>
              </a:extLst>
            </p:cNvPr>
            <p:cNvSpPr txBox="1">
              <a:spLocks noChangeArrowheads="1"/>
            </p:cNvSpPr>
            <p:nvPr/>
          </p:nvSpPr>
          <p:spPr bwMode="auto">
            <a:xfrm>
              <a:off x="2064" y="2840"/>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退出</a:t>
              </a:r>
            </a:p>
          </p:txBody>
        </p:sp>
        <p:sp>
          <p:nvSpPr>
            <p:cNvPr id="26662" name="Text Box 36">
              <a:extLst>
                <a:ext uri="{FF2B5EF4-FFF2-40B4-BE49-F238E27FC236}">
                  <a16:creationId xmlns:a16="http://schemas.microsoft.com/office/drawing/2014/main" id="{BCA6432C-C131-E84D-86F7-9EF492AED2F3}"/>
                </a:ext>
              </a:extLst>
            </p:cNvPr>
            <p:cNvSpPr txBox="1">
              <a:spLocks noChangeArrowheads="1"/>
            </p:cNvSpPr>
            <p:nvPr/>
          </p:nvSpPr>
          <p:spPr bwMode="auto">
            <a:xfrm>
              <a:off x="2835" y="2614"/>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睡眠</a:t>
              </a:r>
            </a:p>
          </p:txBody>
        </p:sp>
        <p:sp>
          <p:nvSpPr>
            <p:cNvPr id="26663" name="Text Box 37">
              <a:extLst>
                <a:ext uri="{FF2B5EF4-FFF2-40B4-BE49-F238E27FC236}">
                  <a16:creationId xmlns:a16="http://schemas.microsoft.com/office/drawing/2014/main" id="{4BF96A86-0109-A448-BDC7-F40EE79435E1}"/>
                </a:ext>
              </a:extLst>
            </p:cNvPr>
            <p:cNvSpPr txBox="1">
              <a:spLocks noChangeArrowheads="1"/>
            </p:cNvSpPr>
            <p:nvPr/>
          </p:nvSpPr>
          <p:spPr bwMode="auto">
            <a:xfrm>
              <a:off x="3515" y="2478"/>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换醒</a:t>
              </a:r>
            </a:p>
          </p:txBody>
        </p:sp>
        <p:sp>
          <p:nvSpPr>
            <p:cNvPr id="26664" name="Text Box 38">
              <a:extLst>
                <a:ext uri="{FF2B5EF4-FFF2-40B4-BE49-F238E27FC236}">
                  <a16:creationId xmlns:a16="http://schemas.microsoft.com/office/drawing/2014/main" id="{D2ADEC21-CA22-4E4B-9DAA-841D333D32FB}"/>
                </a:ext>
              </a:extLst>
            </p:cNvPr>
            <p:cNvSpPr txBox="1">
              <a:spLocks noChangeArrowheads="1"/>
            </p:cNvSpPr>
            <p:nvPr/>
          </p:nvSpPr>
          <p:spPr bwMode="auto">
            <a:xfrm>
              <a:off x="3969" y="3067"/>
              <a:ext cx="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换出</a:t>
              </a:r>
            </a:p>
          </p:txBody>
        </p:sp>
        <p:sp>
          <p:nvSpPr>
            <p:cNvPr id="26665" name="Text Box 39">
              <a:extLst>
                <a:ext uri="{FF2B5EF4-FFF2-40B4-BE49-F238E27FC236}">
                  <a16:creationId xmlns:a16="http://schemas.microsoft.com/office/drawing/2014/main" id="{B28FCAB7-92AE-5644-A100-C08F73F305D0}"/>
                </a:ext>
              </a:extLst>
            </p:cNvPr>
            <p:cNvSpPr txBox="1">
              <a:spLocks noChangeArrowheads="1"/>
            </p:cNvSpPr>
            <p:nvPr/>
          </p:nvSpPr>
          <p:spPr bwMode="auto">
            <a:xfrm>
              <a:off x="5239" y="2523"/>
              <a:ext cx="5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唤醒</a:t>
              </a:r>
            </a:p>
          </p:txBody>
        </p:sp>
        <p:sp>
          <p:nvSpPr>
            <p:cNvPr id="26666" name="Text Box 40">
              <a:extLst>
                <a:ext uri="{FF2B5EF4-FFF2-40B4-BE49-F238E27FC236}">
                  <a16:creationId xmlns:a16="http://schemas.microsoft.com/office/drawing/2014/main" id="{129C902D-BD3F-7F41-9901-45EB594A8CBB}"/>
                </a:ext>
              </a:extLst>
            </p:cNvPr>
            <p:cNvSpPr txBox="1">
              <a:spLocks noChangeArrowheads="1"/>
            </p:cNvSpPr>
            <p:nvPr/>
          </p:nvSpPr>
          <p:spPr bwMode="auto">
            <a:xfrm>
              <a:off x="4059" y="1464"/>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换出</a:t>
              </a:r>
            </a:p>
          </p:txBody>
        </p:sp>
        <p:sp>
          <p:nvSpPr>
            <p:cNvPr id="26667" name="Text Box 41">
              <a:extLst>
                <a:ext uri="{FF2B5EF4-FFF2-40B4-BE49-F238E27FC236}">
                  <a16:creationId xmlns:a16="http://schemas.microsoft.com/office/drawing/2014/main" id="{1B5D97E7-07AF-1E48-8748-379FDBE29FCD}"/>
                </a:ext>
              </a:extLst>
            </p:cNvPr>
            <p:cNvSpPr txBox="1">
              <a:spLocks noChangeArrowheads="1"/>
            </p:cNvSpPr>
            <p:nvPr/>
          </p:nvSpPr>
          <p:spPr bwMode="auto">
            <a:xfrm>
              <a:off x="4241" y="1963"/>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换入</a:t>
              </a:r>
            </a:p>
          </p:txBody>
        </p:sp>
        <p:sp>
          <p:nvSpPr>
            <p:cNvPr id="26668" name="Text Box 42">
              <a:extLst>
                <a:ext uri="{FF2B5EF4-FFF2-40B4-BE49-F238E27FC236}">
                  <a16:creationId xmlns:a16="http://schemas.microsoft.com/office/drawing/2014/main" id="{468CEA6D-3AC6-084B-9231-0600E2623464}"/>
                </a:ext>
              </a:extLst>
            </p:cNvPr>
            <p:cNvSpPr txBox="1">
              <a:spLocks noChangeArrowheads="1"/>
            </p:cNvSpPr>
            <p:nvPr/>
          </p:nvSpPr>
          <p:spPr bwMode="auto">
            <a:xfrm>
              <a:off x="5013" y="890"/>
              <a:ext cx="58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内存不足</a:t>
              </a:r>
            </a:p>
          </p:txBody>
        </p:sp>
        <p:sp>
          <p:nvSpPr>
            <p:cNvPr id="26669" name="Text Box 43">
              <a:extLst>
                <a:ext uri="{FF2B5EF4-FFF2-40B4-BE49-F238E27FC236}">
                  <a16:creationId xmlns:a16="http://schemas.microsoft.com/office/drawing/2014/main" id="{E76ECDC3-3AD6-C74B-8EAA-ECC68629040C}"/>
                </a:ext>
              </a:extLst>
            </p:cNvPr>
            <p:cNvSpPr txBox="1">
              <a:spLocks noChangeArrowheads="1"/>
            </p:cNvSpPr>
            <p:nvPr/>
          </p:nvSpPr>
          <p:spPr bwMode="auto">
            <a:xfrm>
              <a:off x="3560" y="845"/>
              <a:ext cx="5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内存充足</a:t>
              </a:r>
            </a:p>
          </p:txBody>
        </p:sp>
        <p:sp>
          <p:nvSpPr>
            <p:cNvPr id="26670" name="Text Box 44">
              <a:extLst>
                <a:ext uri="{FF2B5EF4-FFF2-40B4-BE49-F238E27FC236}">
                  <a16:creationId xmlns:a16="http://schemas.microsoft.com/office/drawing/2014/main" id="{2F04BFBC-473D-1C4A-A871-079D121362BE}"/>
                </a:ext>
              </a:extLst>
            </p:cNvPr>
            <p:cNvSpPr txBox="1">
              <a:spLocks noChangeArrowheads="1"/>
            </p:cNvSpPr>
            <p:nvPr/>
          </p:nvSpPr>
          <p:spPr bwMode="auto">
            <a:xfrm>
              <a:off x="2381" y="1616"/>
              <a:ext cx="6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重新调度进程</a:t>
              </a:r>
            </a:p>
          </p:txBody>
        </p:sp>
        <p:sp>
          <p:nvSpPr>
            <p:cNvPr id="26671" name="Text Box 45">
              <a:extLst>
                <a:ext uri="{FF2B5EF4-FFF2-40B4-BE49-F238E27FC236}">
                  <a16:creationId xmlns:a16="http://schemas.microsoft.com/office/drawing/2014/main" id="{FA5DA5CE-130D-9C4D-9542-14D979364120}"/>
                </a:ext>
              </a:extLst>
            </p:cNvPr>
            <p:cNvSpPr txBox="1">
              <a:spLocks noChangeArrowheads="1"/>
            </p:cNvSpPr>
            <p:nvPr/>
          </p:nvSpPr>
          <p:spPr bwMode="auto">
            <a:xfrm>
              <a:off x="748" y="2807"/>
              <a:ext cx="9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中断</a:t>
              </a:r>
              <a:r>
                <a:rPr lang="en-US" altLang="zh-CN" sz="2000" b="1">
                  <a:solidFill>
                    <a:srgbClr val="0000FF"/>
                  </a:solidFill>
                </a:rPr>
                <a:t>/</a:t>
              </a:r>
              <a:r>
                <a:rPr lang="zh-CN" altLang="en-US" sz="2000" b="1">
                  <a:solidFill>
                    <a:srgbClr val="0000FF"/>
                  </a:solidFill>
                </a:rPr>
                <a:t>中断返回</a:t>
              </a:r>
            </a:p>
          </p:txBody>
        </p:sp>
        <p:sp>
          <p:nvSpPr>
            <p:cNvPr id="26672" name="Text Box 46">
              <a:extLst>
                <a:ext uri="{FF2B5EF4-FFF2-40B4-BE49-F238E27FC236}">
                  <a16:creationId xmlns:a16="http://schemas.microsoft.com/office/drawing/2014/main" id="{37756BD6-2760-CA48-91DE-F38143AA4312}"/>
                </a:ext>
              </a:extLst>
            </p:cNvPr>
            <p:cNvSpPr txBox="1">
              <a:spLocks noChangeArrowheads="1"/>
            </p:cNvSpPr>
            <p:nvPr/>
          </p:nvSpPr>
          <p:spPr bwMode="auto">
            <a:xfrm>
              <a:off x="613" y="1979"/>
              <a:ext cx="95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系统调用，中断</a:t>
              </a:r>
            </a:p>
          </p:txBody>
        </p:sp>
        <p:sp>
          <p:nvSpPr>
            <p:cNvPr id="26673" name="Text Box 47">
              <a:extLst>
                <a:ext uri="{FF2B5EF4-FFF2-40B4-BE49-F238E27FC236}">
                  <a16:creationId xmlns:a16="http://schemas.microsoft.com/office/drawing/2014/main" id="{099A07F2-5801-B84C-9054-CAF9BFF5ECC2}"/>
                </a:ext>
              </a:extLst>
            </p:cNvPr>
            <p:cNvSpPr txBox="1">
              <a:spLocks noChangeArrowheads="1"/>
            </p:cNvSpPr>
            <p:nvPr/>
          </p:nvSpPr>
          <p:spPr bwMode="auto">
            <a:xfrm>
              <a:off x="1927" y="3959"/>
              <a:ext cx="3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0000FF"/>
                  </a:solidFill>
                </a:rPr>
                <a:t>UNIX </a:t>
              </a:r>
              <a:r>
                <a:rPr lang="zh-CN" altLang="en-US" b="1">
                  <a:solidFill>
                    <a:srgbClr val="0000FF"/>
                  </a:solidFill>
                </a:rPr>
                <a:t>进程状态转换图</a:t>
              </a:r>
            </a:p>
          </p:txBody>
        </p:sp>
      </p:grpSp>
      <p:sp>
        <p:nvSpPr>
          <p:cNvPr id="26627" name="Rectangle 48">
            <a:extLst>
              <a:ext uri="{FF2B5EF4-FFF2-40B4-BE49-F238E27FC236}">
                <a16:creationId xmlns:a16="http://schemas.microsoft.com/office/drawing/2014/main" id="{87C8BD69-0303-0D40-8ED7-0D82C80600E6}"/>
              </a:ext>
            </a:extLst>
          </p:cNvPr>
          <p:cNvSpPr>
            <a:spLocks noChangeArrowheads="1"/>
          </p:cNvSpPr>
          <p:nvPr/>
        </p:nvSpPr>
        <p:spPr bwMode="auto">
          <a:xfrm>
            <a:off x="533400" y="0"/>
            <a:ext cx="7772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进程的基本状态及转换</a:t>
            </a:r>
          </a:p>
        </p:txBody>
      </p:sp>
    </p:spTree>
    <p:extLst>
      <p:ext uri="{BB962C8B-B14F-4D97-AF65-F5344CB8AC3E}">
        <p14:creationId xmlns:p14="http://schemas.microsoft.com/office/powerpoint/2010/main" val="3469028169"/>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505F08E-C5E5-454E-ADB6-70CA49897A49}"/>
              </a:ext>
            </a:extLst>
          </p:cNvPr>
          <p:cNvSpPr>
            <a:spLocks noChangeArrowheads="1"/>
          </p:cNvSpPr>
          <p:nvPr/>
        </p:nvSpPr>
        <p:spPr bwMode="auto">
          <a:xfrm>
            <a:off x="609600" y="1524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进程管理中的数据结构</a:t>
            </a:r>
            <a:endParaRPr lang="en-US" altLang="zh-CN" sz="3200" b="1">
              <a:solidFill>
                <a:srgbClr val="FF3300"/>
              </a:solidFill>
              <a:latin typeface="Times New Roman" panose="02020603050405020304" pitchFamily="18" charset="0"/>
              <a:ea typeface="幼圆" pitchFamily="49" charset="-122"/>
            </a:endParaRPr>
          </a:p>
        </p:txBody>
      </p:sp>
      <p:sp>
        <p:nvSpPr>
          <p:cNvPr id="283652" name="Rectangle 4">
            <a:extLst>
              <a:ext uri="{FF2B5EF4-FFF2-40B4-BE49-F238E27FC236}">
                <a16:creationId xmlns:a16="http://schemas.microsoft.com/office/drawing/2014/main" id="{9F8DF5ED-203C-B444-9428-1D5230F7B934}"/>
              </a:ext>
            </a:extLst>
          </p:cNvPr>
          <p:cNvSpPr>
            <a:spLocks noChangeArrowheads="1"/>
          </p:cNvSpPr>
          <p:nvPr/>
        </p:nvSpPr>
        <p:spPr bwMode="auto">
          <a:xfrm>
            <a:off x="685800" y="685800"/>
            <a:ext cx="4724400" cy="609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latin typeface="楷体_GB2312" pitchFamily="49" charset="-122"/>
                <a:ea typeface="楷体_GB2312" pitchFamily="49" charset="-122"/>
              </a:rPr>
              <a:t>1</a:t>
            </a:r>
            <a:r>
              <a:rPr lang="zh-CN" altLang="en-US" sz="3600" b="1">
                <a:solidFill>
                  <a:srgbClr val="0000FF"/>
                </a:solidFill>
                <a:latin typeface="楷体_GB2312" pitchFamily="49" charset="-122"/>
                <a:ea typeface="楷体_GB2312" pitchFamily="49" charset="-122"/>
              </a:rPr>
              <a:t>、进程控制块</a:t>
            </a:r>
            <a:r>
              <a:rPr lang="en-US" altLang="zh-CN" sz="3600" b="1">
                <a:solidFill>
                  <a:srgbClr val="0000FF"/>
                </a:solidFill>
                <a:latin typeface="楷体_GB2312" pitchFamily="49" charset="-122"/>
                <a:ea typeface="楷体_GB2312" pitchFamily="49" charset="-122"/>
              </a:rPr>
              <a:t>PCB</a:t>
            </a:r>
          </a:p>
        </p:txBody>
      </p:sp>
      <p:sp>
        <p:nvSpPr>
          <p:cNvPr id="283656" name="Text Box 8">
            <a:extLst>
              <a:ext uri="{FF2B5EF4-FFF2-40B4-BE49-F238E27FC236}">
                <a16:creationId xmlns:a16="http://schemas.microsoft.com/office/drawing/2014/main" id="{4942D78D-F5A9-8C42-B660-DE124096F922}"/>
              </a:ext>
            </a:extLst>
          </p:cNvPr>
          <p:cNvSpPr txBox="1">
            <a:spLocks noChangeArrowheads="1"/>
          </p:cNvSpPr>
          <p:nvPr/>
        </p:nvSpPr>
        <p:spPr bwMode="auto">
          <a:xfrm>
            <a:off x="762000" y="1295400"/>
            <a:ext cx="8077200" cy="515937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buFontTx/>
              <a:buChar char="•"/>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进程控制块是进程实体的一部分，是操作系统中最重要的记录型数据结构</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pPr>
              <a:lnSpc>
                <a:spcPct val="130000"/>
              </a:lnSpc>
              <a:buFontTx/>
              <a:buChar char="•"/>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记录了操作系统所需的、用于描述进程情况及控制进程运行所需的全部信息</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pPr>
              <a:lnSpc>
                <a:spcPct val="130000"/>
              </a:lnSpc>
              <a:buFontTx/>
              <a:buChar char="•"/>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是一块主存；</a:t>
            </a:r>
          </a:p>
          <a:p>
            <a:pPr>
              <a:lnSpc>
                <a:spcPct val="130000"/>
              </a:lnSpc>
              <a:buFontTx/>
              <a:buChar char="•"/>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是由系统为每个进程分别建立的</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a:t>
            </a:r>
          </a:p>
          <a:p>
            <a:pPr>
              <a:lnSpc>
                <a:spcPct val="130000"/>
              </a:lnSpc>
              <a:buFontTx/>
              <a:buChar char="•"/>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系统通过</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感知该进程的存在，是进程存 在的唯一标志。</a:t>
            </a:r>
          </a:p>
        </p:txBody>
      </p:sp>
    </p:spTree>
    <p:extLst>
      <p:ext uri="{BB962C8B-B14F-4D97-AF65-F5344CB8AC3E}">
        <p14:creationId xmlns:p14="http://schemas.microsoft.com/office/powerpoint/2010/main" val="350514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3652"/>
                                        </p:tgtEl>
                                        <p:attrNameLst>
                                          <p:attrName>style.visibility</p:attrName>
                                        </p:attrNameLst>
                                      </p:cBhvr>
                                      <p:to>
                                        <p:strVal val="visible"/>
                                      </p:to>
                                    </p:set>
                                    <p:animEffect transition="in" filter="dissolve">
                                      <p:cBhvr>
                                        <p:cTn id="7" dur="500"/>
                                        <p:tgtEl>
                                          <p:spTgt spid="283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3656">
                                            <p:txEl>
                                              <p:pRg st="0" end="0"/>
                                            </p:txEl>
                                          </p:spTgt>
                                        </p:tgtEl>
                                        <p:attrNameLst>
                                          <p:attrName>style.visibility</p:attrName>
                                        </p:attrNameLst>
                                      </p:cBhvr>
                                      <p:to>
                                        <p:strVal val="visible"/>
                                      </p:to>
                                    </p:set>
                                    <p:animEffect transition="in" filter="barn(outVertical)">
                                      <p:cBhvr>
                                        <p:cTn id="12" dur="500"/>
                                        <p:tgtEl>
                                          <p:spTgt spid="283656">
                                            <p:txEl>
                                              <p:pRg st="0" end="0"/>
                                            </p:txEl>
                                          </p:spTgt>
                                        </p:tgtEl>
                                      </p:cBhvr>
                                    </p:animEffect>
                                  </p:childTnLst>
                                  <p:subTnLst>
                                    <p:animClr clrSpc="rgb" dir="cw">
                                      <p:cBhvr override="childStyle">
                                        <p:cTn dur="1" fill="hold" display="0" masterRel="nextClick" afterEffect="1"/>
                                        <p:tgtEl>
                                          <p:spTgt spid="283656">
                                            <p:txEl>
                                              <p:pRg st="0" end="0"/>
                                            </p:txEl>
                                          </p:spTgt>
                                        </p:tgtEl>
                                        <p:attrNameLst>
                                          <p:attrName>ppt_c</p:attrName>
                                        </p:attrNameLst>
                                      </p:cBhvr>
                                      <p:to>
                                        <a:srgbClr val="171D17"/>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83656">
                                            <p:txEl>
                                              <p:pRg st="1" end="1"/>
                                            </p:txEl>
                                          </p:spTgt>
                                        </p:tgtEl>
                                        <p:attrNameLst>
                                          <p:attrName>style.visibility</p:attrName>
                                        </p:attrNameLst>
                                      </p:cBhvr>
                                      <p:to>
                                        <p:strVal val="visible"/>
                                      </p:to>
                                    </p:set>
                                    <p:animEffect transition="in" filter="barn(outVertical)">
                                      <p:cBhvr>
                                        <p:cTn id="17" dur="500"/>
                                        <p:tgtEl>
                                          <p:spTgt spid="283656">
                                            <p:txEl>
                                              <p:pRg st="1" end="1"/>
                                            </p:txEl>
                                          </p:spTgt>
                                        </p:tgtEl>
                                      </p:cBhvr>
                                    </p:animEffect>
                                  </p:childTnLst>
                                  <p:subTnLst>
                                    <p:animClr clrSpc="rgb" dir="cw">
                                      <p:cBhvr override="childStyle">
                                        <p:cTn dur="1" fill="hold" display="0" masterRel="nextClick" afterEffect="1"/>
                                        <p:tgtEl>
                                          <p:spTgt spid="283656">
                                            <p:txEl>
                                              <p:pRg st="1" end="1"/>
                                            </p:txEl>
                                          </p:spTgt>
                                        </p:tgtEl>
                                        <p:attrNameLst>
                                          <p:attrName>ppt_c</p:attrName>
                                        </p:attrNameLst>
                                      </p:cBhvr>
                                      <p:to>
                                        <a:srgbClr val="171D17"/>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83656">
                                            <p:txEl>
                                              <p:pRg st="2" end="2"/>
                                            </p:txEl>
                                          </p:spTgt>
                                        </p:tgtEl>
                                        <p:attrNameLst>
                                          <p:attrName>style.visibility</p:attrName>
                                        </p:attrNameLst>
                                      </p:cBhvr>
                                      <p:to>
                                        <p:strVal val="visible"/>
                                      </p:to>
                                    </p:set>
                                    <p:animEffect transition="in" filter="barn(outVertical)">
                                      <p:cBhvr>
                                        <p:cTn id="22" dur="500"/>
                                        <p:tgtEl>
                                          <p:spTgt spid="283656">
                                            <p:txEl>
                                              <p:pRg st="2" end="2"/>
                                            </p:txEl>
                                          </p:spTgt>
                                        </p:tgtEl>
                                      </p:cBhvr>
                                    </p:animEffect>
                                  </p:childTnLst>
                                  <p:subTnLst>
                                    <p:animClr clrSpc="rgb" dir="cw">
                                      <p:cBhvr override="childStyle">
                                        <p:cTn dur="1" fill="hold" display="0" masterRel="nextClick" afterEffect="1"/>
                                        <p:tgtEl>
                                          <p:spTgt spid="283656">
                                            <p:txEl>
                                              <p:pRg st="2" end="2"/>
                                            </p:txEl>
                                          </p:spTgt>
                                        </p:tgtEl>
                                        <p:attrNameLst>
                                          <p:attrName>ppt_c</p:attrName>
                                        </p:attrNameLst>
                                      </p:cBhvr>
                                      <p:to>
                                        <a:srgbClr val="171D17"/>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83656">
                                            <p:txEl>
                                              <p:pRg st="3" end="3"/>
                                            </p:txEl>
                                          </p:spTgt>
                                        </p:tgtEl>
                                        <p:attrNameLst>
                                          <p:attrName>style.visibility</p:attrName>
                                        </p:attrNameLst>
                                      </p:cBhvr>
                                      <p:to>
                                        <p:strVal val="visible"/>
                                      </p:to>
                                    </p:set>
                                    <p:animEffect transition="in" filter="barn(outVertical)">
                                      <p:cBhvr>
                                        <p:cTn id="27" dur="500"/>
                                        <p:tgtEl>
                                          <p:spTgt spid="283656">
                                            <p:txEl>
                                              <p:pRg st="3" end="3"/>
                                            </p:txEl>
                                          </p:spTgt>
                                        </p:tgtEl>
                                      </p:cBhvr>
                                    </p:animEffect>
                                  </p:childTnLst>
                                  <p:subTnLst>
                                    <p:animClr clrSpc="rgb" dir="cw">
                                      <p:cBhvr override="childStyle">
                                        <p:cTn dur="1" fill="hold" display="0" masterRel="nextClick" afterEffect="1"/>
                                        <p:tgtEl>
                                          <p:spTgt spid="283656">
                                            <p:txEl>
                                              <p:pRg st="3" end="3"/>
                                            </p:txEl>
                                          </p:spTgt>
                                        </p:tgtEl>
                                        <p:attrNameLst>
                                          <p:attrName>ppt_c</p:attrName>
                                        </p:attrNameLst>
                                      </p:cBhvr>
                                      <p:to>
                                        <a:srgbClr val="171D17"/>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83656">
                                            <p:txEl>
                                              <p:pRg st="4" end="4"/>
                                            </p:txEl>
                                          </p:spTgt>
                                        </p:tgtEl>
                                        <p:attrNameLst>
                                          <p:attrName>style.visibility</p:attrName>
                                        </p:attrNameLst>
                                      </p:cBhvr>
                                      <p:to>
                                        <p:strVal val="visible"/>
                                      </p:to>
                                    </p:set>
                                    <p:animEffect transition="in" filter="barn(outVertical)">
                                      <p:cBhvr>
                                        <p:cTn id="32" dur="500"/>
                                        <p:tgtEl>
                                          <p:spTgt spid="283656">
                                            <p:txEl>
                                              <p:pRg st="4" end="4"/>
                                            </p:txEl>
                                          </p:spTgt>
                                        </p:tgtEl>
                                      </p:cBhvr>
                                    </p:animEffect>
                                  </p:childTnLst>
                                  <p:subTnLst>
                                    <p:animClr clrSpc="rgb" dir="cw">
                                      <p:cBhvr override="childStyle">
                                        <p:cTn dur="1" fill="hold" display="0" masterRel="nextClick" afterEffect="1"/>
                                        <p:tgtEl>
                                          <p:spTgt spid="283656">
                                            <p:txEl>
                                              <p:pRg st="4" end="4"/>
                                            </p:txEl>
                                          </p:spTgt>
                                        </p:tgtEl>
                                        <p:attrNameLst>
                                          <p:attrName>ppt_c</p:attrName>
                                        </p:attrNameLst>
                                      </p:cBhvr>
                                      <p:to>
                                        <a:srgbClr val="171D17"/>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2" grpId="0" animBg="1" autoUpdateAnimBg="0"/>
      <p:bldP spid="28365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3">
            <a:extLst>
              <a:ext uri="{FF2B5EF4-FFF2-40B4-BE49-F238E27FC236}">
                <a16:creationId xmlns:a16="http://schemas.microsoft.com/office/drawing/2014/main" id="{FFD72769-589E-5E44-B50F-FCEB10E7B656}"/>
              </a:ext>
            </a:extLst>
          </p:cNvPr>
          <p:cNvSpPr>
            <a:spLocks noChangeArrowheads="1"/>
          </p:cNvSpPr>
          <p:nvPr/>
        </p:nvSpPr>
        <p:spPr bwMode="auto">
          <a:xfrm>
            <a:off x="685800" y="685800"/>
            <a:ext cx="4724400" cy="609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、进程控制块的作用</a:t>
            </a:r>
          </a:p>
        </p:txBody>
      </p:sp>
      <p:sp>
        <p:nvSpPr>
          <p:cNvPr id="28675" name="Rectangle 4">
            <a:extLst>
              <a:ext uri="{FF2B5EF4-FFF2-40B4-BE49-F238E27FC236}">
                <a16:creationId xmlns:a16="http://schemas.microsoft.com/office/drawing/2014/main" id="{43B5D74E-EBA1-BF49-8019-C277396D7CB7}"/>
              </a:ext>
            </a:extLst>
          </p:cNvPr>
          <p:cNvSpPr>
            <a:spLocks noChangeArrowheads="1"/>
          </p:cNvSpPr>
          <p:nvPr/>
        </p:nvSpPr>
        <p:spPr bwMode="auto">
          <a:xfrm>
            <a:off x="609600" y="1524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进程管理中的数据结构</a:t>
            </a:r>
            <a:endParaRPr lang="en-US" altLang="zh-CN" sz="3200" b="1">
              <a:solidFill>
                <a:srgbClr val="FF3300"/>
              </a:solidFill>
              <a:latin typeface="Times New Roman" panose="02020603050405020304" pitchFamily="18" charset="0"/>
              <a:ea typeface="幼圆" pitchFamily="49" charset="-122"/>
            </a:endParaRPr>
          </a:p>
        </p:txBody>
      </p:sp>
      <p:sp>
        <p:nvSpPr>
          <p:cNvPr id="334854" name="Text Box 6">
            <a:extLst>
              <a:ext uri="{FF2B5EF4-FFF2-40B4-BE49-F238E27FC236}">
                <a16:creationId xmlns:a16="http://schemas.microsoft.com/office/drawing/2014/main" id="{C64D7D2F-8EE7-3C4B-81E7-D4A9536C62B5}"/>
              </a:ext>
            </a:extLst>
          </p:cNvPr>
          <p:cNvSpPr txBox="1">
            <a:spLocks noChangeArrowheads="1"/>
          </p:cNvSpPr>
          <p:nvPr/>
        </p:nvSpPr>
        <p:spPr bwMode="auto">
          <a:xfrm>
            <a:off x="914400" y="1474788"/>
            <a:ext cx="7543800" cy="274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40000"/>
              </a:lnSpc>
            </a:pPr>
            <a:r>
              <a:rPr lang="en-US" altLang="zh-CN" sz="3200" b="1">
                <a:solidFill>
                  <a:srgbClr val="CC3399"/>
                </a:solidFill>
                <a:latin typeface="楷体_GB2312" pitchFamily="49" charset="-122"/>
                <a:ea typeface="楷体_GB2312" pitchFamily="49" charset="-122"/>
              </a:rPr>
              <a:t>   </a:t>
            </a:r>
            <a:r>
              <a:rPr lang="zh-CN" altLang="en-US" sz="3200" b="1">
                <a:solidFill>
                  <a:srgbClr val="CC3399"/>
                </a:solidFill>
                <a:latin typeface="楷体_GB2312" pitchFamily="49" charset="-122"/>
                <a:ea typeface="楷体_GB2312" pitchFamily="49" charset="-122"/>
              </a:rPr>
              <a:t>使一个在多道程序环境下不能独立运行的程序，成为一个能独立运行的基本单位，一个能与其它进程并发执行的进程。</a:t>
            </a:r>
            <a:r>
              <a:rPr lang="en-US" altLang="zh-CN" sz="3200" b="1">
                <a:solidFill>
                  <a:srgbClr val="CC3399"/>
                </a:solidFill>
                <a:latin typeface="楷体_GB2312" pitchFamily="49" charset="-122"/>
                <a:ea typeface="楷体_GB2312" pitchFamily="49" charset="-122"/>
              </a:rPr>
              <a:t>    </a:t>
            </a:r>
          </a:p>
          <a:p>
            <a:pPr>
              <a:lnSpc>
                <a:spcPct val="140000"/>
              </a:lnSpc>
            </a:pPr>
            <a:endParaRPr lang="zh-CN" altLang="en-US" sz="3200" b="1">
              <a:solidFill>
                <a:srgbClr val="CC3399"/>
              </a:solidFill>
              <a:latin typeface="楷体_GB2312" pitchFamily="49" charset="-122"/>
              <a:ea typeface="楷体_GB2312" pitchFamily="49" charset="-122"/>
            </a:endParaRPr>
          </a:p>
        </p:txBody>
      </p:sp>
      <p:sp>
        <p:nvSpPr>
          <p:cNvPr id="334855" name="Text Box 7">
            <a:extLst>
              <a:ext uri="{FF2B5EF4-FFF2-40B4-BE49-F238E27FC236}">
                <a16:creationId xmlns:a16="http://schemas.microsoft.com/office/drawing/2014/main" id="{E818713F-3826-9945-B9E4-09EF630B0A60}"/>
              </a:ext>
            </a:extLst>
          </p:cNvPr>
          <p:cNvSpPr txBox="1">
            <a:spLocks noChangeArrowheads="1"/>
          </p:cNvSpPr>
          <p:nvPr/>
        </p:nvSpPr>
        <p:spPr bwMode="auto">
          <a:xfrm>
            <a:off x="1116013" y="4149725"/>
            <a:ext cx="7391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40000"/>
              </a:lnSpc>
            </a:pPr>
            <a:r>
              <a:rPr lang="en-US" altLang="zh-CN" sz="3200" b="1">
                <a:solidFill>
                  <a:srgbClr val="0000FF"/>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即：</a:t>
            </a:r>
            <a:r>
              <a:rPr lang="en-US" altLang="zh-CN" sz="3200" b="1">
                <a:solidFill>
                  <a:srgbClr val="0000FF"/>
                </a:solidFill>
                <a:latin typeface="楷体_GB2312" pitchFamily="49" charset="-122"/>
                <a:ea typeface="楷体_GB2312" pitchFamily="49" charset="-122"/>
              </a:rPr>
              <a:t>OS</a:t>
            </a:r>
            <a:r>
              <a:rPr lang="zh-CN" altLang="en-US" sz="3200" b="1">
                <a:solidFill>
                  <a:srgbClr val="0000FF"/>
                </a:solidFill>
                <a:latin typeface="楷体_GB2312" pitchFamily="49" charset="-122"/>
                <a:ea typeface="楷体_GB2312" pitchFamily="49" charset="-122"/>
              </a:rPr>
              <a:t>是根据</a:t>
            </a:r>
            <a:r>
              <a:rPr lang="en-US" altLang="zh-CN" sz="3200" b="1">
                <a:solidFill>
                  <a:srgbClr val="0000FF"/>
                </a:solidFill>
                <a:latin typeface="楷体_GB2312" pitchFamily="49" charset="-122"/>
                <a:ea typeface="楷体_GB2312" pitchFamily="49" charset="-122"/>
              </a:rPr>
              <a:t>PCB</a:t>
            </a:r>
            <a:r>
              <a:rPr lang="zh-CN" altLang="en-US" sz="3200" b="1">
                <a:solidFill>
                  <a:srgbClr val="0000FF"/>
                </a:solidFill>
                <a:latin typeface="楷体_GB2312" pitchFamily="49" charset="-122"/>
                <a:ea typeface="楷体_GB2312" pitchFamily="49" charset="-122"/>
              </a:rPr>
              <a:t>来对并发执行的进程进行控制和管理的。</a:t>
            </a:r>
            <a:endParaRPr lang="zh-CN" altLang="en-US"/>
          </a:p>
        </p:txBody>
      </p:sp>
    </p:spTree>
    <p:extLst>
      <p:ext uri="{BB962C8B-B14F-4D97-AF65-F5344CB8AC3E}">
        <p14:creationId xmlns:p14="http://schemas.microsoft.com/office/powerpoint/2010/main" val="19578631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4851"/>
                                        </p:tgtEl>
                                        <p:attrNameLst>
                                          <p:attrName>style.visibility</p:attrName>
                                        </p:attrNameLst>
                                      </p:cBhvr>
                                      <p:to>
                                        <p:strVal val="visible"/>
                                      </p:to>
                                    </p:set>
                                    <p:animEffect transition="in" filter="dissolve">
                                      <p:cBhvr>
                                        <p:cTn id="7" dur="500"/>
                                        <p:tgtEl>
                                          <p:spTgt spid="3348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34854">
                                            <p:txEl>
                                              <p:pRg st="0" end="0"/>
                                            </p:txEl>
                                          </p:spTgt>
                                        </p:tgtEl>
                                        <p:attrNameLst>
                                          <p:attrName>style.visibility</p:attrName>
                                        </p:attrNameLst>
                                      </p:cBhvr>
                                      <p:to>
                                        <p:strVal val="visible"/>
                                      </p:to>
                                    </p:set>
                                    <p:animEffect transition="in" filter="barn(outVertical)">
                                      <p:cBhvr>
                                        <p:cTn id="12" dur="500"/>
                                        <p:tgtEl>
                                          <p:spTgt spid="3348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34855">
                                            <p:txEl>
                                              <p:pRg st="0" end="0"/>
                                            </p:txEl>
                                          </p:spTgt>
                                        </p:tgtEl>
                                        <p:attrNameLst>
                                          <p:attrName>style.visibility</p:attrName>
                                        </p:attrNameLst>
                                      </p:cBhvr>
                                      <p:to>
                                        <p:strVal val="visible"/>
                                      </p:to>
                                    </p:set>
                                    <p:animEffect transition="in" filter="barn(outVertical)">
                                      <p:cBhvr>
                                        <p:cTn id="17" dur="500"/>
                                        <p:tgtEl>
                                          <p:spTgt spid="3348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1" grpId="0" animBg="1" autoUpdateAnimBg="0"/>
      <p:bldP spid="334854" grpId="0" build="p" autoUpdateAnimBg="0"/>
      <p:bldP spid="33485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3B2D37A9-4589-3D44-98C4-676A91CEAEF8}"/>
              </a:ext>
            </a:extLst>
          </p:cNvPr>
          <p:cNvSpPr>
            <a:spLocks noChangeArrowheads="1"/>
          </p:cNvSpPr>
          <p:nvPr/>
        </p:nvSpPr>
        <p:spPr bwMode="auto">
          <a:xfrm>
            <a:off x="533400" y="762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进程管理中的数据结构</a:t>
            </a:r>
            <a:endParaRPr lang="en-US" altLang="zh-CN" sz="3200" b="1">
              <a:solidFill>
                <a:srgbClr val="FF3300"/>
              </a:solidFill>
              <a:latin typeface="Times New Roman" panose="02020603050405020304" pitchFamily="18" charset="0"/>
              <a:ea typeface="幼圆" pitchFamily="49" charset="-122"/>
            </a:endParaRPr>
          </a:p>
        </p:txBody>
      </p:sp>
      <p:sp>
        <p:nvSpPr>
          <p:cNvPr id="284678" name="Rectangle 6">
            <a:extLst>
              <a:ext uri="{FF2B5EF4-FFF2-40B4-BE49-F238E27FC236}">
                <a16:creationId xmlns:a16="http://schemas.microsoft.com/office/drawing/2014/main" id="{94722668-79C9-9F4C-9D3F-19687D3D859E}"/>
              </a:ext>
            </a:extLst>
          </p:cNvPr>
          <p:cNvSpPr>
            <a:spLocks noChangeArrowheads="1"/>
          </p:cNvSpPr>
          <p:nvPr/>
        </p:nvSpPr>
        <p:spPr bwMode="auto">
          <a:xfrm>
            <a:off x="457200" y="762000"/>
            <a:ext cx="5562600" cy="533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0000FF"/>
                </a:solidFill>
                <a:latin typeface="楷体_GB2312" pitchFamily="49" charset="-122"/>
                <a:ea typeface="楷体_GB2312" pitchFamily="49" charset="-122"/>
              </a:rPr>
              <a:t>3</a:t>
            </a:r>
            <a:r>
              <a:rPr lang="zh-CN" altLang="en-US" sz="3600" b="1">
                <a:solidFill>
                  <a:srgbClr val="0000FF"/>
                </a:solidFill>
                <a:latin typeface="楷体_GB2312" pitchFamily="49" charset="-122"/>
                <a:ea typeface="楷体_GB2312" pitchFamily="49" charset="-122"/>
              </a:rPr>
              <a:t>、进程控制块中的信息</a:t>
            </a:r>
          </a:p>
        </p:txBody>
      </p:sp>
      <p:sp>
        <p:nvSpPr>
          <p:cNvPr id="284679" name="Rectangle 7">
            <a:extLst>
              <a:ext uri="{FF2B5EF4-FFF2-40B4-BE49-F238E27FC236}">
                <a16:creationId xmlns:a16="http://schemas.microsoft.com/office/drawing/2014/main" id="{37AED78E-17E2-5B4B-83DC-31FF6CBD0A5E}"/>
              </a:ext>
            </a:extLst>
          </p:cNvPr>
          <p:cNvSpPr>
            <a:spLocks noChangeArrowheads="1"/>
          </p:cNvSpPr>
          <p:nvPr/>
        </p:nvSpPr>
        <p:spPr bwMode="auto">
          <a:xfrm>
            <a:off x="762000" y="1371600"/>
            <a:ext cx="5410200" cy="32766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50000"/>
              </a:lnSpc>
            </a:pPr>
            <a:r>
              <a:rPr lang="zh-CN" altLang="en-US" sz="3600" b="1">
                <a:solidFill>
                  <a:srgbClr val="CC3399"/>
                </a:solidFill>
                <a:latin typeface="楷体_GB2312" pitchFamily="49" charset="-122"/>
                <a:ea typeface="楷体_GB2312" pitchFamily="49" charset="-122"/>
              </a:rPr>
              <a:t>（</a:t>
            </a:r>
            <a:r>
              <a:rPr lang="en-US" altLang="zh-CN" sz="3600" b="1">
                <a:solidFill>
                  <a:srgbClr val="CC3399"/>
                </a:solidFill>
                <a:latin typeface="楷体_GB2312" pitchFamily="49" charset="-122"/>
                <a:ea typeface="楷体_GB2312" pitchFamily="49" charset="-122"/>
              </a:rPr>
              <a:t>1</a:t>
            </a:r>
            <a:r>
              <a:rPr lang="zh-CN" altLang="en-US" sz="3600" b="1">
                <a:solidFill>
                  <a:srgbClr val="CC3399"/>
                </a:solidFill>
                <a:latin typeface="楷体_GB2312" pitchFamily="49" charset="-122"/>
                <a:ea typeface="楷体_GB2312" pitchFamily="49" charset="-122"/>
              </a:rPr>
              <a:t>）进程的标识信息</a:t>
            </a:r>
          </a:p>
          <a:p>
            <a:pPr>
              <a:lnSpc>
                <a:spcPct val="150000"/>
              </a:lnSpc>
            </a:pPr>
            <a:r>
              <a:rPr lang="zh-CN" altLang="en-US" sz="3600" b="1">
                <a:solidFill>
                  <a:srgbClr val="CC3399"/>
                </a:solidFill>
                <a:latin typeface="楷体_GB2312" pitchFamily="49" charset="-122"/>
                <a:ea typeface="楷体_GB2312" pitchFamily="49" charset="-122"/>
              </a:rPr>
              <a:t>（</a:t>
            </a:r>
            <a:r>
              <a:rPr lang="en-US" altLang="zh-CN" sz="3600" b="1">
                <a:solidFill>
                  <a:srgbClr val="CC3399"/>
                </a:solidFill>
                <a:latin typeface="楷体_GB2312" pitchFamily="49" charset="-122"/>
                <a:ea typeface="楷体_GB2312" pitchFamily="49" charset="-122"/>
              </a:rPr>
              <a:t>2</a:t>
            </a:r>
            <a:r>
              <a:rPr lang="zh-CN" altLang="en-US" sz="3600" b="1">
                <a:solidFill>
                  <a:srgbClr val="CC3399"/>
                </a:solidFill>
                <a:latin typeface="楷体_GB2312" pitchFamily="49" charset="-122"/>
                <a:ea typeface="楷体_GB2312" pitchFamily="49" charset="-122"/>
              </a:rPr>
              <a:t>）处理机状态信息</a:t>
            </a:r>
          </a:p>
          <a:p>
            <a:pPr>
              <a:lnSpc>
                <a:spcPct val="150000"/>
              </a:lnSpc>
            </a:pPr>
            <a:r>
              <a:rPr lang="zh-CN" altLang="en-US" sz="3600" b="1">
                <a:solidFill>
                  <a:srgbClr val="CC3399"/>
                </a:solidFill>
                <a:latin typeface="楷体_GB2312" pitchFamily="49" charset="-122"/>
                <a:ea typeface="楷体_GB2312" pitchFamily="49" charset="-122"/>
              </a:rPr>
              <a:t>（</a:t>
            </a:r>
            <a:r>
              <a:rPr lang="en-US" altLang="zh-CN" sz="3600" b="1">
                <a:solidFill>
                  <a:srgbClr val="CC3399"/>
                </a:solidFill>
                <a:latin typeface="楷体_GB2312" pitchFamily="49" charset="-122"/>
                <a:ea typeface="楷体_GB2312" pitchFamily="49" charset="-122"/>
              </a:rPr>
              <a:t>3</a:t>
            </a:r>
            <a:r>
              <a:rPr lang="zh-CN" altLang="en-US" sz="3600" b="1">
                <a:solidFill>
                  <a:srgbClr val="CC3399"/>
                </a:solidFill>
                <a:latin typeface="楷体_GB2312" pitchFamily="49" charset="-122"/>
                <a:ea typeface="楷体_GB2312" pitchFamily="49" charset="-122"/>
              </a:rPr>
              <a:t>）进程的调度信息</a:t>
            </a:r>
          </a:p>
          <a:p>
            <a:pPr>
              <a:lnSpc>
                <a:spcPct val="150000"/>
              </a:lnSpc>
            </a:pPr>
            <a:r>
              <a:rPr lang="zh-CN" altLang="en-US" sz="3600" b="1">
                <a:solidFill>
                  <a:srgbClr val="CC3399"/>
                </a:solidFill>
                <a:latin typeface="楷体_GB2312" pitchFamily="49" charset="-122"/>
                <a:ea typeface="楷体_GB2312" pitchFamily="49" charset="-122"/>
              </a:rPr>
              <a:t>（</a:t>
            </a:r>
            <a:r>
              <a:rPr lang="en-US" altLang="zh-CN" sz="3600" b="1">
                <a:solidFill>
                  <a:srgbClr val="CC3399"/>
                </a:solidFill>
                <a:latin typeface="楷体_GB2312" pitchFamily="49" charset="-122"/>
                <a:ea typeface="楷体_GB2312" pitchFamily="49" charset="-122"/>
              </a:rPr>
              <a:t>4</a:t>
            </a:r>
            <a:r>
              <a:rPr lang="zh-CN" altLang="en-US" sz="3600" b="1">
                <a:solidFill>
                  <a:srgbClr val="CC3399"/>
                </a:solidFill>
                <a:latin typeface="楷体_GB2312" pitchFamily="49" charset="-122"/>
                <a:ea typeface="楷体_GB2312" pitchFamily="49" charset="-122"/>
              </a:rPr>
              <a:t>）进程的控制信息</a:t>
            </a:r>
          </a:p>
        </p:txBody>
      </p:sp>
    </p:spTree>
    <p:extLst>
      <p:ext uri="{BB962C8B-B14F-4D97-AF65-F5344CB8AC3E}">
        <p14:creationId xmlns:p14="http://schemas.microsoft.com/office/powerpoint/2010/main" val="36964868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4678">
                                            <p:txEl>
                                              <p:pRg st="0" end="0"/>
                                            </p:txEl>
                                          </p:spTgt>
                                        </p:tgtEl>
                                        <p:attrNameLst>
                                          <p:attrName>style.visibility</p:attrName>
                                        </p:attrNameLst>
                                      </p:cBhvr>
                                      <p:to>
                                        <p:strVal val="visible"/>
                                      </p:to>
                                    </p:set>
                                    <p:animEffect transition="in" filter="barn(outVertical)">
                                      <p:cBhvr>
                                        <p:cTn id="7" dur="500"/>
                                        <p:tgtEl>
                                          <p:spTgt spid="2846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4679">
                                            <p:txEl>
                                              <p:pRg st="0" end="0"/>
                                            </p:txEl>
                                          </p:spTgt>
                                        </p:tgtEl>
                                        <p:attrNameLst>
                                          <p:attrName>style.visibility</p:attrName>
                                        </p:attrNameLst>
                                      </p:cBhvr>
                                      <p:to>
                                        <p:strVal val="visible"/>
                                      </p:to>
                                    </p:set>
                                    <p:animEffect transition="in" filter="barn(outVertical)">
                                      <p:cBhvr>
                                        <p:cTn id="12" dur="500"/>
                                        <p:tgtEl>
                                          <p:spTgt spid="2846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84679">
                                            <p:txEl>
                                              <p:pRg st="1" end="1"/>
                                            </p:txEl>
                                          </p:spTgt>
                                        </p:tgtEl>
                                        <p:attrNameLst>
                                          <p:attrName>style.visibility</p:attrName>
                                        </p:attrNameLst>
                                      </p:cBhvr>
                                      <p:to>
                                        <p:strVal val="visible"/>
                                      </p:to>
                                    </p:set>
                                    <p:animEffect transition="in" filter="barn(outVertical)">
                                      <p:cBhvr>
                                        <p:cTn id="17" dur="500"/>
                                        <p:tgtEl>
                                          <p:spTgt spid="28467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84679">
                                            <p:txEl>
                                              <p:pRg st="2" end="2"/>
                                            </p:txEl>
                                          </p:spTgt>
                                        </p:tgtEl>
                                        <p:attrNameLst>
                                          <p:attrName>style.visibility</p:attrName>
                                        </p:attrNameLst>
                                      </p:cBhvr>
                                      <p:to>
                                        <p:strVal val="visible"/>
                                      </p:to>
                                    </p:set>
                                    <p:animEffect transition="in" filter="barn(outVertical)">
                                      <p:cBhvr>
                                        <p:cTn id="22" dur="500"/>
                                        <p:tgtEl>
                                          <p:spTgt spid="28467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84679">
                                            <p:txEl>
                                              <p:pRg st="3" end="3"/>
                                            </p:txEl>
                                          </p:spTgt>
                                        </p:tgtEl>
                                        <p:attrNameLst>
                                          <p:attrName>style.visibility</p:attrName>
                                        </p:attrNameLst>
                                      </p:cBhvr>
                                      <p:to>
                                        <p:strVal val="visible"/>
                                      </p:to>
                                    </p:set>
                                    <p:animEffect transition="in" filter="barn(outVertical)">
                                      <p:cBhvr>
                                        <p:cTn id="27" dur="500"/>
                                        <p:tgtEl>
                                          <p:spTgt spid="2846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8" grpId="0" build="p" autoUpdateAnimBg="0"/>
      <p:bldP spid="28467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83">
            <a:extLst>
              <a:ext uri="{FF2B5EF4-FFF2-40B4-BE49-F238E27FC236}">
                <a16:creationId xmlns:a16="http://schemas.microsoft.com/office/drawing/2014/main" id="{92BFDC31-97CE-654C-B833-C13DD0290214}"/>
              </a:ext>
            </a:extLst>
          </p:cNvPr>
          <p:cNvSpPr txBox="1">
            <a:spLocks noChangeArrowheads="1"/>
          </p:cNvSpPr>
          <p:nvPr/>
        </p:nvSpPr>
        <p:spPr bwMode="auto">
          <a:xfrm>
            <a:off x="6199188" y="4078288"/>
            <a:ext cx="671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b="1">
                <a:solidFill>
                  <a:srgbClr val="FFFFFF"/>
                </a:solidFill>
                <a:latin typeface="Times New Roman" panose="02020603050405020304" pitchFamily="18" charset="0"/>
              </a:rPr>
              <a:t>7</a:t>
            </a:r>
          </a:p>
        </p:txBody>
      </p:sp>
      <p:sp>
        <p:nvSpPr>
          <p:cNvPr id="285812" name="Text Box 116">
            <a:extLst>
              <a:ext uri="{FF2B5EF4-FFF2-40B4-BE49-F238E27FC236}">
                <a16:creationId xmlns:a16="http://schemas.microsoft.com/office/drawing/2014/main" id="{1BA42B0E-A198-CB48-9F21-997DBCE2BAAD}"/>
              </a:ext>
            </a:extLst>
          </p:cNvPr>
          <p:cNvSpPr txBox="1">
            <a:spLocks noChangeArrowheads="1"/>
          </p:cNvSpPr>
          <p:nvPr/>
        </p:nvSpPr>
        <p:spPr bwMode="auto">
          <a:xfrm>
            <a:off x="2057400" y="6021388"/>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rgbClr val="0000FF"/>
                </a:solidFill>
                <a:latin typeface="Times New Roman" panose="02020603050405020304" pitchFamily="18" charset="0"/>
              </a:rPr>
              <a:t>图 </a:t>
            </a:r>
            <a:r>
              <a:rPr lang="en-US" altLang="zh-CN" b="1">
                <a:solidFill>
                  <a:srgbClr val="0000FF"/>
                </a:solidFill>
                <a:latin typeface="Times New Roman" panose="02020603050405020304" pitchFamily="18" charset="0"/>
              </a:rPr>
              <a:t>2-7 </a:t>
            </a:r>
            <a:r>
              <a:rPr lang="zh-CN" altLang="en-US" b="1">
                <a:solidFill>
                  <a:srgbClr val="0000FF"/>
                </a:solidFill>
                <a:latin typeface="Times New Roman" panose="02020603050405020304" pitchFamily="18" charset="0"/>
              </a:rPr>
              <a:t>进程</a:t>
            </a:r>
            <a:r>
              <a:rPr lang="en-US" altLang="zh-CN" b="1">
                <a:solidFill>
                  <a:srgbClr val="0000FF"/>
                </a:solidFill>
                <a:latin typeface="Times New Roman" panose="02020603050405020304" pitchFamily="18" charset="0"/>
              </a:rPr>
              <a:t> PCB  </a:t>
            </a:r>
            <a:r>
              <a:rPr lang="zh-CN" altLang="en-US" b="1">
                <a:solidFill>
                  <a:srgbClr val="0000FF"/>
                </a:solidFill>
                <a:latin typeface="Times New Roman" panose="02020603050405020304" pitchFamily="18" charset="0"/>
              </a:rPr>
              <a:t>链接队列示意图</a:t>
            </a:r>
          </a:p>
        </p:txBody>
      </p:sp>
      <p:sp>
        <p:nvSpPr>
          <p:cNvPr id="30724" name="Rectangle 119">
            <a:extLst>
              <a:ext uri="{FF2B5EF4-FFF2-40B4-BE49-F238E27FC236}">
                <a16:creationId xmlns:a16="http://schemas.microsoft.com/office/drawing/2014/main" id="{6B8781CC-AA42-674E-9446-E3247E00987E}"/>
              </a:ext>
            </a:extLst>
          </p:cNvPr>
          <p:cNvSpPr>
            <a:spLocks noChangeArrowheads="1"/>
          </p:cNvSpPr>
          <p:nvPr/>
        </p:nvSpPr>
        <p:spPr bwMode="auto">
          <a:xfrm>
            <a:off x="533400" y="7620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3333FF"/>
                </a:solidFill>
              </a:rPr>
              <a:t>2.2</a:t>
            </a:r>
            <a:r>
              <a:rPr lang="zh-CN" altLang="en-US" sz="3200" b="1">
                <a:solidFill>
                  <a:srgbClr val="3333FF"/>
                </a:solidFill>
              </a:rPr>
              <a:t>进程的描述</a:t>
            </a:r>
            <a:r>
              <a:rPr lang="en-US" altLang="zh-CN" sz="3200" b="1">
                <a:solidFill>
                  <a:srgbClr val="3333FF"/>
                </a:solidFill>
                <a:ea typeface="幼圆" pitchFamily="49" charset="-122"/>
              </a:rPr>
              <a:t>----</a:t>
            </a:r>
            <a:r>
              <a:rPr lang="zh-CN" altLang="en-US" sz="3200" b="1">
                <a:solidFill>
                  <a:srgbClr val="FF3300"/>
                </a:solidFill>
              </a:rPr>
              <a:t>进程管理中的数据结构</a:t>
            </a:r>
            <a:endParaRPr lang="en-US" altLang="zh-CN" sz="3200" b="1">
              <a:solidFill>
                <a:srgbClr val="FF3300"/>
              </a:solidFill>
              <a:latin typeface="Times New Roman" panose="02020603050405020304" pitchFamily="18" charset="0"/>
              <a:ea typeface="幼圆" pitchFamily="49" charset="-122"/>
            </a:endParaRPr>
          </a:p>
        </p:txBody>
      </p:sp>
      <p:sp>
        <p:nvSpPr>
          <p:cNvPr id="285820" name="Text Box 124">
            <a:extLst>
              <a:ext uri="{FF2B5EF4-FFF2-40B4-BE49-F238E27FC236}">
                <a16:creationId xmlns:a16="http://schemas.microsoft.com/office/drawing/2014/main" id="{6FE7C2FB-3AA7-014E-85AA-7D08BF567C1F}"/>
              </a:ext>
            </a:extLst>
          </p:cNvPr>
          <p:cNvSpPr txBox="1">
            <a:spLocks noChangeArrowheads="1"/>
          </p:cNvSpPr>
          <p:nvPr/>
        </p:nvSpPr>
        <p:spPr bwMode="auto">
          <a:xfrm>
            <a:off x="533400" y="609600"/>
            <a:ext cx="6019800" cy="641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0000FF"/>
                </a:solidFill>
                <a:latin typeface="楷体_GB2312" pitchFamily="49" charset="-122"/>
                <a:ea typeface="楷体_GB2312" pitchFamily="49" charset="-122"/>
              </a:rPr>
              <a:t>4</a:t>
            </a:r>
            <a:r>
              <a:rPr lang="zh-CN" altLang="en-US" sz="3600" b="1">
                <a:solidFill>
                  <a:srgbClr val="0000FF"/>
                </a:solidFill>
                <a:latin typeface="楷体_GB2312" pitchFamily="49" charset="-122"/>
                <a:ea typeface="楷体_GB2312" pitchFamily="49" charset="-122"/>
              </a:rPr>
              <a:t>、进程</a:t>
            </a:r>
            <a:r>
              <a:rPr lang="en-US" altLang="zh-CN" sz="3600" b="1">
                <a:solidFill>
                  <a:srgbClr val="0000FF"/>
                </a:solidFill>
                <a:latin typeface="楷体_GB2312" pitchFamily="49" charset="-122"/>
                <a:ea typeface="楷体_GB2312" pitchFamily="49" charset="-122"/>
              </a:rPr>
              <a:t>PCB</a:t>
            </a:r>
            <a:r>
              <a:rPr lang="zh-CN" altLang="en-US" sz="3600" b="1">
                <a:solidFill>
                  <a:srgbClr val="0000FF"/>
                </a:solidFill>
                <a:latin typeface="楷体_GB2312" pitchFamily="49" charset="-122"/>
                <a:ea typeface="楷体_GB2312" pitchFamily="49" charset="-122"/>
              </a:rPr>
              <a:t>的组织方式</a:t>
            </a:r>
          </a:p>
        </p:txBody>
      </p:sp>
      <p:sp>
        <p:nvSpPr>
          <p:cNvPr id="285821" name="Rectangle 125">
            <a:extLst>
              <a:ext uri="{FF2B5EF4-FFF2-40B4-BE49-F238E27FC236}">
                <a16:creationId xmlns:a16="http://schemas.microsoft.com/office/drawing/2014/main" id="{AFFA7736-CE28-904F-B83F-A42CED948662}"/>
              </a:ext>
            </a:extLst>
          </p:cNvPr>
          <p:cNvSpPr>
            <a:spLocks noChangeArrowheads="1"/>
          </p:cNvSpPr>
          <p:nvPr/>
        </p:nvSpPr>
        <p:spPr bwMode="auto">
          <a:xfrm>
            <a:off x="304800" y="1295400"/>
            <a:ext cx="282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FF0066"/>
                </a:solidFill>
                <a:latin typeface="楷体_GB2312" pitchFamily="49" charset="-122"/>
                <a:ea typeface="楷体_GB2312" pitchFamily="49" charset="-122"/>
              </a:rPr>
              <a:t>（</a:t>
            </a:r>
            <a:r>
              <a:rPr lang="en-US" altLang="zh-CN" sz="3200" b="1">
                <a:solidFill>
                  <a:srgbClr val="FF0066"/>
                </a:solidFill>
                <a:latin typeface="楷体_GB2312" pitchFamily="49" charset="-122"/>
                <a:ea typeface="楷体_GB2312" pitchFamily="49" charset="-122"/>
              </a:rPr>
              <a:t>1</a:t>
            </a:r>
            <a:r>
              <a:rPr lang="zh-CN" altLang="en-US" sz="3200" b="1">
                <a:solidFill>
                  <a:srgbClr val="FF0066"/>
                </a:solidFill>
                <a:latin typeface="楷体_GB2312" pitchFamily="49" charset="-122"/>
                <a:ea typeface="楷体_GB2312" pitchFamily="49" charset="-122"/>
              </a:rPr>
              <a:t>）链接方式</a:t>
            </a:r>
          </a:p>
        </p:txBody>
      </p:sp>
      <p:pic>
        <p:nvPicPr>
          <p:cNvPr id="285824" name="Picture 128" descr="t25">
            <a:extLst>
              <a:ext uri="{FF2B5EF4-FFF2-40B4-BE49-F238E27FC236}">
                <a16:creationId xmlns:a16="http://schemas.microsoft.com/office/drawing/2014/main" id="{58C76885-A37A-1243-8797-790301AB8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5" y="1787525"/>
            <a:ext cx="7521575"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14335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5820">
                                            <p:txEl>
                                              <p:pRg st="0" end="0"/>
                                            </p:txEl>
                                          </p:spTgt>
                                        </p:tgtEl>
                                        <p:attrNameLst>
                                          <p:attrName>style.visibility</p:attrName>
                                        </p:attrNameLst>
                                      </p:cBhvr>
                                      <p:to>
                                        <p:strVal val="visible"/>
                                      </p:to>
                                    </p:set>
                                    <p:animEffect transition="in" filter="barn(outVertical)">
                                      <p:cBhvr>
                                        <p:cTn id="7" dur="500"/>
                                        <p:tgtEl>
                                          <p:spTgt spid="285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85821">
                                            <p:txEl>
                                              <p:pRg st="0" end="0"/>
                                            </p:txEl>
                                          </p:spTgt>
                                        </p:tgtEl>
                                        <p:attrNameLst>
                                          <p:attrName>style.visibility</p:attrName>
                                        </p:attrNameLst>
                                      </p:cBhvr>
                                      <p:to>
                                        <p:strVal val="visible"/>
                                      </p:to>
                                    </p:set>
                                    <p:animEffect transition="in" filter="barn(outVertical)">
                                      <p:cBhvr>
                                        <p:cTn id="12" dur="500"/>
                                        <p:tgtEl>
                                          <p:spTgt spid="2858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85824"/>
                                        </p:tgtEl>
                                        <p:attrNameLst>
                                          <p:attrName>style.visibility</p:attrName>
                                        </p:attrNameLst>
                                      </p:cBhvr>
                                      <p:to>
                                        <p:strVal val="visible"/>
                                      </p:to>
                                    </p:set>
                                    <p:animEffect transition="in" filter="dissolve">
                                      <p:cBhvr>
                                        <p:cTn id="17" dur="500"/>
                                        <p:tgtEl>
                                          <p:spTgt spid="285824"/>
                                        </p:tgtEl>
                                      </p:cBhvr>
                                    </p:animEffect>
                                  </p:childTnLst>
                                </p:cTn>
                              </p:par>
                            </p:childTnLst>
                          </p:cTn>
                        </p:par>
                        <p:par>
                          <p:cTn id="18" fill="hold" nodeType="afterGroup">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85812">
                                            <p:txEl>
                                              <p:pRg st="0" end="0"/>
                                            </p:txEl>
                                          </p:spTgt>
                                        </p:tgtEl>
                                        <p:attrNameLst>
                                          <p:attrName>style.visibility</p:attrName>
                                        </p:attrNameLst>
                                      </p:cBhvr>
                                      <p:to>
                                        <p:strVal val="visible"/>
                                      </p:to>
                                    </p:set>
                                    <p:animEffect transition="in" filter="dissolve">
                                      <p:cBhvr>
                                        <p:cTn id="21" dur="500"/>
                                        <p:tgtEl>
                                          <p:spTgt spid="2858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812" grpId="0" build="p" autoUpdateAnimBg="0" advAuto="0"/>
      <p:bldP spid="285820" grpId="0" build="p" autoUpdateAnimBg="0"/>
      <p:bldP spid="28582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96" name="Text Box 52">
            <a:extLst>
              <a:ext uri="{FF2B5EF4-FFF2-40B4-BE49-F238E27FC236}">
                <a16:creationId xmlns:a16="http://schemas.microsoft.com/office/drawing/2014/main" id="{F30EBEE4-20A3-BE4A-9747-96262EA0E6FB}"/>
              </a:ext>
            </a:extLst>
          </p:cNvPr>
          <p:cNvSpPr txBox="1">
            <a:spLocks noChangeArrowheads="1"/>
          </p:cNvSpPr>
          <p:nvPr/>
        </p:nvSpPr>
        <p:spPr bwMode="auto">
          <a:xfrm>
            <a:off x="1295400" y="5805488"/>
            <a:ext cx="4860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rgbClr val="0000FF"/>
                </a:solidFill>
                <a:latin typeface="Times New Roman" panose="02020603050405020304" pitchFamily="18" charset="0"/>
              </a:rPr>
              <a:t>图 </a:t>
            </a:r>
            <a:r>
              <a:rPr lang="en-US" altLang="zh-CN" b="1">
                <a:solidFill>
                  <a:srgbClr val="0000FF"/>
                </a:solidFill>
                <a:latin typeface="Times New Roman" panose="02020603050405020304" pitchFamily="18" charset="0"/>
              </a:rPr>
              <a:t>2-8 </a:t>
            </a:r>
            <a:r>
              <a:rPr lang="zh-CN" altLang="en-US" b="1">
                <a:solidFill>
                  <a:srgbClr val="0000FF"/>
                </a:solidFill>
                <a:latin typeface="Times New Roman" panose="02020603050405020304" pitchFamily="18" charset="0"/>
              </a:rPr>
              <a:t>按索引方式组织进程</a:t>
            </a:r>
            <a:r>
              <a:rPr lang="en-US" altLang="zh-CN" b="1">
                <a:solidFill>
                  <a:srgbClr val="0000FF"/>
                </a:solidFill>
                <a:latin typeface="Times New Roman" panose="02020603050405020304" pitchFamily="18" charset="0"/>
              </a:rPr>
              <a:t>PCB</a:t>
            </a:r>
          </a:p>
        </p:txBody>
      </p:sp>
      <p:sp>
        <p:nvSpPr>
          <p:cNvPr id="31747" name="Text Box 53">
            <a:extLst>
              <a:ext uri="{FF2B5EF4-FFF2-40B4-BE49-F238E27FC236}">
                <a16:creationId xmlns:a16="http://schemas.microsoft.com/office/drawing/2014/main" id="{FC46C1DB-BE6E-F245-9F31-FC6C815376DC}"/>
              </a:ext>
            </a:extLst>
          </p:cNvPr>
          <p:cNvSpPr txBox="1">
            <a:spLocks noChangeArrowheads="1"/>
          </p:cNvSpPr>
          <p:nvPr/>
        </p:nvSpPr>
        <p:spPr bwMode="auto">
          <a:xfrm>
            <a:off x="457200" y="0"/>
            <a:ext cx="7543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rPr>
              <a:t>2.2</a:t>
            </a:r>
            <a:r>
              <a:rPr lang="zh-CN" altLang="en-US" sz="2800" b="1">
                <a:solidFill>
                  <a:srgbClr val="3333FF"/>
                </a:solidFill>
              </a:rPr>
              <a:t>进程的描述</a:t>
            </a:r>
            <a:r>
              <a:rPr lang="en-US" altLang="zh-CN" sz="2800" b="1">
                <a:solidFill>
                  <a:srgbClr val="3333FF"/>
                </a:solidFill>
                <a:ea typeface="幼圆" pitchFamily="49" charset="-122"/>
              </a:rPr>
              <a:t>----</a:t>
            </a:r>
            <a:r>
              <a:rPr lang="zh-CN" altLang="en-US" sz="2800" b="1">
                <a:solidFill>
                  <a:srgbClr val="FF3300"/>
                </a:solidFill>
              </a:rPr>
              <a:t>进程管理中的数据结构</a:t>
            </a:r>
            <a:endParaRPr lang="en-US" altLang="zh-CN" sz="2800" b="1">
              <a:solidFill>
                <a:srgbClr val="FF3300"/>
              </a:solidFill>
              <a:latin typeface="Times New Roman" panose="02020603050405020304" pitchFamily="18" charset="0"/>
              <a:ea typeface="幼圆" pitchFamily="49" charset="-122"/>
            </a:endParaRPr>
          </a:p>
        </p:txBody>
      </p:sp>
      <p:sp>
        <p:nvSpPr>
          <p:cNvPr id="287800" name="Rectangle 56">
            <a:extLst>
              <a:ext uri="{FF2B5EF4-FFF2-40B4-BE49-F238E27FC236}">
                <a16:creationId xmlns:a16="http://schemas.microsoft.com/office/drawing/2014/main" id="{F7FCDBF8-C15C-EE43-AEE7-CC0982D16C98}"/>
              </a:ext>
            </a:extLst>
          </p:cNvPr>
          <p:cNvSpPr>
            <a:spLocks noChangeArrowheads="1"/>
          </p:cNvSpPr>
          <p:nvPr/>
        </p:nvSpPr>
        <p:spPr bwMode="auto">
          <a:xfrm>
            <a:off x="685800" y="661988"/>
            <a:ext cx="2622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66"/>
                </a:solidFill>
                <a:latin typeface="楷体_GB2312" pitchFamily="49" charset="-122"/>
                <a:ea typeface="楷体_GB2312" pitchFamily="49" charset="-122"/>
              </a:rPr>
              <a:t>(2) </a:t>
            </a:r>
            <a:r>
              <a:rPr lang="zh-CN" altLang="en-US" sz="3200" b="1">
                <a:solidFill>
                  <a:srgbClr val="FF0066"/>
                </a:solidFill>
                <a:latin typeface="楷体_GB2312" pitchFamily="49" charset="-122"/>
                <a:ea typeface="楷体_GB2312" pitchFamily="49" charset="-122"/>
              </a:rPr>
              <a:t>索引方式</a:t>
            </a:r>
          </a:p>
        </p:txBody>
      </p:sp>
      <p:pic>
        <p:nvPicPr>
          <p:cNvPr id="287801" name="Picture 57" descr="T26">
            <a:extLst>
              <a:ext uri="{FF2B5EF4-FFF2-40B4-BE49-F238E27FC236}">
                <a16:creationId xmlns:a16="http://schemas.microsoft.com/office/drawing/2014/main" id="{E5BE8D30-EFCC-7F49-AECE-0880494C7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125538"/>
            <a:ext cx="82438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33007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87800">
                                            <p:txEl>
                                              <p:pRg st="0" end="0"/>
                                            </p:txEl>
                                          </p:spTgt>
                                        </p:tgtEl>
                                        <p:attrNameLst>
                                          <p:attrName>style.visibility</p:attrName>
                                        </p:attrNameLst>
                                      </p:cBhvr>
                                      <p:to>
                                        <p:strVal val="visible"/>
                                      </p:to>
                                    </p:set>
                                    <p:animEffect transition="in" filter="barn(outVertical)">
                                      <p:cBhvr>
                                        <p:cTn id="7" dur="500"/>
                                        <p:tgtEl>
                                          <p:spTgt spid="28780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87801"/>
                                        </p:tgtEl>
                                        <p:attrNameLst>
                                          <p:attrName>style.visibility</p:attrName>
                                        </p:attrNameLst>
                                      </p:cBhvr>
                                      <p:to>
                                        <p:strVal val="visible"/>
                                      </p:to>
                                    </p:set>
                                    <p:animEffect transition="in" filter="dissolve">
                                      <p:cBhvr>
                                        <p:cTn id="12" dur="500"/>
                                        <p:tgtEl>
                                          <p:spTgt spid="287801"/>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287796">
                                            <p:txEl>
                                              <p:pRg st="0" end="0"/>
                                            </p:txEl>
                                          </p:spTgt>
                                        </p:tgtEl>
                                        <p:attrNameLst>
                                          <p:attrName>style.visibility</p:attrName>
                                        </p:attrNameLst>
                                      </p:cBhvr>
                                      <p:to>
                                        <p:strVal val="visible"/>
                                      </p:to>
                                    </p:set>
                                    <p:animEffect transition="in" filter="dissolve">
                                      <p:cBhvr>
                                        <p:cTn id="16" dur="500"/>
                                        <p:tgtEl>
                                          <p:spTgt spid="2877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96" grpId="0" build="p" autoUpdateAnimBg="0" advAuto="0"/>
      <p:bldP spid="28780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995676C0-071B-374B-9D69-5198C310FAD2}"/>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493573" name="Text Box 5">
            <a:extLst>
              <a:ext uri="{FF2B5EF4-FFF2-40B4-BE49-F238E27FC236}">
                <a16:creationId xmlns:a16="http://schemas.microsoft.com/office/drawing/2014/main" id="{3AF34DE6-615F-DB49-BE66-E79BDE68A332}"/>
              </a:ext>
            </a:extLst>
          </p:cNvPr>
          <p:cNvSpPr txBox="1">
            <a:spLocks noChangeArrowheads="1"/>
          </p:cNvSpPr>
          <p:nvPr/>
        </p:nvSpPr>
        <p:spPr bwMode="auto">
          <a:xfrm>
            <a:off x="1474788" y="1557338"/>
            <a:ext cx="6697662"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0000FF"/>
                </a:solidFill>
              </a:rPr>
              <a:t>需要明确的问题：</a:t>
            </a:r>
          </a:p>
          <a:p>
            <a:pPr lvl="1">
              <a:spcBef>
                <a:spcPct val="50000"/>
              </a:spcBef>
              <a:buFont typeface="Wingdings" pitchFamily="2" charset="2"/>
              <a:buChar char="Ø"/>
            </a:pPr>
            <a:r>
              <a:rPr lang="zh-CN" altLang="en-US" sz="3200" b="1">
                <a:solidFill>
                  <a:srgbClr val="0000FF"/>
                </a:solidFill>
              </a:rPr>
              <a:t>    为什么要进行进程控制？</a:t>
            </a:r>
          </a:p>
          <a:p>
            <a:pPr lvl="1">
              <a:spcBef>
                <a:spcPct val="50000"/>
              </a:spcBef>
              <a:buFont typeface="Wingdings" pitchFamily="2" charset="2"/>
              <a:buChar char="Ø"/>
            </a:pPr>
            <a:r>
              <a:rPr lang="zh-CN" altLang="en-US" sz="3200" b="1">
                <a:solidFill>
                  <a:srgbClr val="0000FF"/>
                </a:solidFill>
              </a:rPr>
              <a:t>    什么情况下需要进行进程？</a:t>
            </a:r>
          </a:p>
          <a:p>
            <a:pPr lvl="1">
              <a:spcBef>
                <a:spcPct val="50000"/>
              </a:spcBef>
              <a:buFont typeface="Wingdings" pitchFamily="2" charset="2"/>
              <a:buChar char="Ø"/>
            </a:pPr>
            <a:r>
              <a:rPr lang="zh-CN" altLang="en-US" sz="3200" b="1">
                <a:solidFill>
                  <a:srgbClr val="0000FF"/>
                </a:solidFill>
              </a:rPr>
              <a:t>    采用什么方法进行进程控制？</a:t>
            </a:r>
          </a:p>
        </p:txBody>
      </p:sp>
      <p:sp>
        <p:nvSpPr>
          <p:cNvPr id="32772" name="灯片编号占位符 3">
            <a:extLst>
              <a:ext uri="{FF2B5EF4-FFF2-40B4-BE49-F238E27FC236}">
                <a16:creationId xmlns:a16="http://schemas.microsoft.com/office/drawing/2014/main" id="{5B81F6A9-485B-814B-9BF0-0F92F8CFEA6B}"/>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88BA552-EB86-CA41-B1D9-D80A0FC28506}" type="slidenum">
              <a:rPr lang="zh-CN" altLang="en-US" sz="1800"/>
              <a:pPr/>
              <a:t>27</a:t>
            </a:fld>
            <a:endParaRPr lang="en-US" altLang="zh-CN" sz="1800"/>
          </a:p>
        </p:txBody>
      </p:sp>
    </p:spTree>
    <p:extLst>
      <p:ext uri="{BB962C8B-B14F-4D97-AF65-F5344CB8AC3E}">
        <p14:creationId xmlns:p14="http://schemas.microsoft.com/office/powerpoint/2010/main" val="11125352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3573">
                                            <p:txEl>
                                              <p:pRg st="0" end="0"/>
                                            </p:txEl>
                                          </p:spTgt>
                                        </p:tgtEl>
                                        <p:attrNameLst>
                                          <p:attrName>style.visibility</p:attrName>
                                        </p:attrNameLst>
                                      </p:cBhvr>
                                      <p:to>
                                        <p:strVal val="visible"/>
                                      </p:to>
                                    </p:set>
                                    <p:animEffect transition="in" filter="dissolve">
                                      <p:cBhvr>
                                        <p:cTn id="7" dur="500"/>
                                        <p:tgtEl>
                                          <p:spTgt spid="4935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3573">
                                            <p:txEl>
                                              <p:pRg st="1" end="1"/>
                                            </p:txEl>
                                          </p:spTgt>
                                        </p:tgtEl>
                                        <p:attrNameLst>
                                          <p:attrName>style.visibility</p:attrName>
                                        </p:attrNameLst>
                                      </p:cBhvr>
                                      <p:to>
                                        <p:strVal val="visible"/>
                                      </p:to>
                                    </p:set>
                                    <p:animEffect transition="in" filter="dissolve">
                                      <p:cBhvr>
                                        <p:cTn id="12" dur="500"/>
                                        <p:tgtEl>
                                          <p:spTgt spid="4935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3573">
                                            <p:txEl>
                                              <p:pRg st="2" end="2"/>
                                            </p:txEl>
                                          </p:spTgt>
                                        </p:tgtEl>
                                        <p:attrNameLst>
                                          <p:attrName>style.visibility</p:attrName>
                                        </p:attrNameLst>
                                      </p:cBhvr>
                                      <p:to>
                                        <p:strVal val="visible"/>
                                      </p:to>
                                    </p:set>
                                    <p:animEffect transition="in" filter="dissolve">
                                      <p:cBhvr>
                                        <p:cTn id="17" dur="500"/>
                                        <p:tgtEl>
                                          <p:spTgt spid="4935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3573">
                                            <p:txEl>
                                              <p:pRg st="3" end="3"/>
                                            </p:txEl>
                                          </p:spTgt>
                                        </p:tgtEl>
                                        <p:attrNameLst>
                                          <p:attrName>style.visibility</p:attrName>
                                        </p:attrNameLst>
                                      </p:cBhvr>
                                      <p:to>
                                        <p:strVal val="visible"/>
                                      </p:to>
                                    </p:set>
                                    <p:animEffect transition="in" filter="dissolve">
                                      <p:cBhvr>
                                        <p:cTn id="22" dur="500"/>
                                        <p:tgtEl>
                                          <p:spTgt spid="4935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7">
            <a:extLst>
              <a:ext uri="{FF2B5EF4-FFF2-40B4-BE49-F238E27FC236}">
                <a16:creationId xmlns:a16="http://schemas.microsoft.com/office/drawing/2014/main" id="{3FED9F90-AAD4-6940-AF22-E986EA28C31D}"/>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pic>
        <p:nvPicPr>
          <p:cNvPr id="483346" name="Picture 18" descr="process_states_trsnsmit">
            <a:extLst>
              <a:ext uri="{FF2B5EF4-FFF2-40B4-BE49-F238E27FC236}">
                <a16:creationId xmlns:a16="http://schemas.microsoft.com/office/drawing/2014/main" id="{863889E0-697D-9740-8BD7-57C8F49E2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90" t="9944" b="35536"/>
          <a:stretch>
            <a:fillRect/>
          </a:stretch>
        </p:blipFill>
        <p:spPr bwMode="auto">
          <a:xfrm>
            <a:off x="609600" y="1600200"/>
            <a:ext cx="79248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灯片编号占位符 3">
            <a:extLst>
              <a:ext uri="{FF2B5EF4-FFF2-40B4-BE49-F238E27FC236}">
                <a16:creationId xmlns:a16="http://schemas.microsoft.com/office/drawing/2014/main" id="{9F52C300-6EB8-6C48-9783-550A5A0125A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65F0A35-43B9-0148-A987-3D570DF10C0E}" type="slidenum">
              <a:rPr lang="zh-CN" altLang="en-US" sz="1800"/>
              <a:pPr/>
              <a:t>28</a:t>
            </a:fld>
            <a:endParaRPr lang="en-US" altLang="zh-CN" sz="1800"/>
          </a:p>
        </p:txBody>
      </p:sp>
    </p:spTree>
    <p:extLst>
      <p:ext uri="{BB962C8B-B14F-4D97-AF65-F5344CB8AC3E}">
        <p14:creationId xmlns:p14="http://schemas.microsoft.com/office/powerpoint/2010/main" val="19778640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3346"/>
                                        </p:tgtEl>
                                        <p:attrNameLst>
                                          <p:attrName>style.visibility</p:attrName>
                                        </p:attrNameLst>
                                      </p:cBhvr>
                                      <p:to>
                                        <p:strVal val="visible"/>
                                      </p:to>
                                    </p:set>
                                    <p:anim calcmode="lin" valueType="num">
                                      <p:cBhvr additive="base">
                                        <p:cTn id="7" dur="500" fill="hold"/>
                                        <p:tgtEl>
                                          <p:spTgt spid="483346"/>
                                        </p:tgtEl>
                                        <p:attrNameLst>
                                          <p:attrName>ppt_x</p:attrName>
                                        </p:attrNameLst>
                                      </p:cBhvr>
                                      <p:tavLst>
                                        <p:tav tm="0">
                                          <p:val>
                                            <p:strVal val="0-#ppt_w/2"/>
                                          </p:val>
                                        </p:tav>
                                        <p:tav tm="100000">
                                          <p:val>
                                            <p:strVal val="#ppt_x"/>
                                          </p:val>
                                        </p:tav>
                                      </p:tavLst>
                                    </p:anim>
                                    <p:anim calcmode="lin" valueType="num">
                                      <p:cBhvr additive="base">
                                        <p:cTn id="8" dur="500" fill="hold"/>
                                        <p:tgtEl>
                                          <p:spTgt spid="4833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2">
            <a:extLst>
              <a:ext uri="{FF2B5EF4-FFF2-40B4-BE49-F238E27FC236}">
                <a16:creationId xmlns:a16="http://schemas.microsoft.com/office/drawing/2014/main" id="{DC49D335-C74D-C548-BE3A-1CD67507B438}"/>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grpSp>
        <p:nvGrpSpPr>
          <p:cNvPr id="2" name="Group 33">
            <a:extLst>
              <a:ext uri="{FF2B5EF4-FFF2-40B4-BE49-F238E27FC236}">
                <a16:creationId xmlns:a16="http://schemas.microsoft.com/office/drawing/2014/main" id="{F6B436F9-782A-C64B-A1C8-C4B5610B7017}"/>
              </a:ext>
            </a:extLst>
          </p:cNvPr>
          <p:cNvGrpSpPr>
            <a:grpSpLocks/>
          </p:cNvGrpSpPr>
          <p:nvPr/>
        </p:nvGrpSpPr>
        <p:grpSpPr bwMode="auto">
          <a:xfrm>
            <a:off x="1052513" y="981075"/>
            <a:ext cx="7696200" cy="4884738"/>
            <a:chOff x="336" y="736"/>
            <a:chExt cx="5136" cy="3157"/>
          </a:xfrm>
        </p:grpSpPr>
        <p:graphicFrame>
          <p:nvGraphicFramePr>
            <p:cNvPr id="4098" name="Object 34">
              <a:extLst>
                <a:ext uri="{FF2B5EF4-FFF2-40B4-BE49-F238E27FC236}">
                  <a16:creationId xmlns:a16="http://schemas.microsoft.com/office/drawing/2014/main" id="{F0F88D3A-878B-E648-BE91-0709123AC343}"/>
                </a:ext>
              </a:extLst>
            </p:cNvPr>
            <p:cNvGraphicFramePr>
              <a:graphicFrameLocks noChangeAspect="1"/>
            </p:cNvGraphicFramePr>
            <p:nvPr/>
          </p:nvGraphicFramePr>
          <p:xfrm>
            <a:off x="336" y="736"/>
            <a:ext cx="5136" cy="3144"/>
          </p:xfrm>
          <a:graphic>
            <a:graphicData uri="http://schemas.openxmlformats.org/presentationml/2006/ole">
              <mc:AlternateContent xmlns:mc="http://schemas.openxmlformats.org/markup-compatibility/2006">
                <mc:Choice xmlns:v="urn:schemas-microsoft-com:vml" Requires="v">
                  <p:oleObj spid="_x0000_s7174" name="Artwork" r:id="rId3" imgW="4375150" imgH="2679700" progId="Adobe.Illustrator.7">
                    <p:embed/>
                  </p:oleObj>
                </mc:Choice>
                <mc:Fallback>
                  <p:oleObj name="Artwork" r:id="rId3" imgW="4375150" imgH="2679700" progId="Adobe.Illustrator.7">
                    <p:embed/>
                    <p:pic>
                      <p:nvPicPr>
                        <p:cNvPr id="4098" name="Object 34">
                          <a:extLst>
                            <a:ext uri="{FF2B5EF4-FFF2-40B4-BE49-F238E27FC236}">
                              <a16:creationId xmlns:a16="http://schemas.microsoft.com/office/drawing/2014/main" id="{F0F88D3A-878B-E648-BE91-0709123AC3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 y="736"/>
                          <a:ext cx="5136" cy="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2" name="Text Box 35">
              <a:extLst>
                <a:ext uri="{FF2B5EF4-FFF2-40B4-BE49-F238E27FC236}">
                  <a16:creationId xmlns:a16="http://schemas.microsoft.com/office/drawing/2014/main" id="{E5F76DB5-FBB3-DE41-B720-E28CE772C7A2}"/>
                </a:ext>
              </a:extLst>
            </p:cNvPr>
            <p:cNvSpPr txBox="1">
              <a:spLocks noChangeArrowheads="1"/>
            </p:cNvSpPr>
            <p:nvPr/>
          </p:nvSpPr>
          <p:spPr bwMode="auto">
            <a:xfrm>
              <a:off x="1296" y="1872"/>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活动</a:t>
              </a:r>
            </a:p>
          </p:txBody>
        </p:sp>
        <p:sp>
          <p:nvSpPr>
            <p:cNvPr id="4103" name="Text Box 36">
              <a:extLst>
                <a:ext uri="{FF2B5EF4-FFF2-40B4-BE49-F238E27FC236}">
                  <a16:creationId xmlns:a16="http://schemas.microsoft.com/office/drawing/2014/main" id="{6A72A908-C8C2-AC46-B13E-A17190544AE3}"/>
                </a:ext>
              </a:extLst>
            </p:cNvPr>
            <p:cNvSpPr txBox="1">
              <a:spLocks noChangeArrowheads="1"/>
            </p:cNvSpPr>
            <p:nvPr/>
          </p:nvSpPr>
          <p:spPr bwMode="auto">
            <a:xfrm>
              <a:off x="1258" y="2479"/>
              <a:ext cx="39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挂起</a:t>
              </a:r>
            </a:p>
          </p:txBody>
        </p:sp>
        <p:sp>
          <p:nvSpPr>
            <p:cNvPr id="4104" name="Text Box 37">
              <a:extLst>
                <a:ext uri="{FF2B5EF4-FFF2-40B4-BE49-F238E27FC236}">
                  <a16:creationId xmlns:a16="http://schemas.microsoft.com/office/drawing/2014/main" id="{A698A897-0FB1-6042-90F6-0E116B196F69}"/>
                </a:ext>
              </a:extLst>
            </p:cNvPr>
            <p:cNvSpPr txBox="1">
              <a:spLocks noChangeArrowheads="1"/>
            </p:cNvSpPr>
            <p:nvPr/>
          </p:nvSpPr>
          <p:spPr bwMode="auto">
            <a:xfrm>
              <a:off x="1104" y="2736"/>
              <a:ext cx="39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事件</a:t>
              </a:r>
            </a:p>
            <a:p>
              <a:pPr eaLnBrk="1" hangingPunct="1"/>
              <a:r>
                <a:rPr lang="zh-CN" altLang="en-US" sz="1600" b="1">
                  <a:solidFill>
                    <a:schemeClr val="tx1"/>
                  </a:solidFill>
                  <a:latin typeface="Times New Roman" panose="02020603050405020304" pitchFamily="18" charset="0"/>
                </a:rPr>
                <a:t>发生</a:t>
              </a:r>
            </a:p>
          </p:txBody>
        </p:sp>
        <p:sp>
          <p:nvSpPr>
            <p:cNvPr id="4105" name="Text Box 38">
              <a:extLst>
                <a:ext uri="{FF2B5EF4-FFF2-40B4-BE49-F238E27FC236}">
                  <a16:creationId xmlns:a16="http://schemas.microsoft.com/office/drawing/2014/main" id="{4F68611D-F3B0-7441-BCC1-E71D25BCEF1C}"/>
                </a:ext>
              </a:extLst>
            </p:cNvPr>
            <p:cNvSpPr txBox="1">
              <a:spLocks noChangeArrowheads="1"/>
            </p:cNvSpPr>
            <p:nvPr/>
          </p:nvSpPr>
          <p:spPr bwMode="auto">
            <a:xfrm>
              <a:off x="2506" y="2736"/>
              <a:ext cx="39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事件</a:t>
              </a:r>
            </a:p>
            <a:p>
              <a:pPr eaLnBrk="1" hangingPunct="1"/>
              <a:r>
                <a:rPr lang="zh-CN" altLang="en-US" sz="1600" b="1">
                  <a:solidFill>
                    <a:schemeClr val="tx1"/>
                  </a:solidFill>
                  <a:latin typeface="Times New Roman" panose="02020603050405020304" pitchFamily="18" charset="0"/>
                </a:rPr>
                <a:t>发生</a:t>
              </a:r>
            </a:p>
          </p:txBody>
        </p:sp>
        <p:sp>
          <p:nvSpPr>
            <p:cNvPr id="4106" name="Text Box 39">
              <a:extLst>
                <a:ext uri="{FF2B5EF4-FFF2-40B4-BE49-F238E27FC236}">
                  <a16:creationId xmlns:a16="http://schemas.microsoft.com/office/drawing/2014/main" id="{E273E818-3522-BA44-B710-2040D72E6169}"/>
                </a:ext>
              </a:extLst>
            </p:cNvPr>
            <p:cNvSpPr txBox="1">
              <a:spLocks noChangeArrowheads="1"/>
            </p:cNvSpPr>
            <p:nvPr/>
          </p:nvSpPr>
          <p:spPr bwMode="auto">
            <a:xfrm>
              <a:off x="3254" y="2911"/>
              <a:ext cx="396"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等待</a:t>
              </a:r>
            </a:p>
            <a:p>
              <a:pPr eaLnBrk="1" hangingPunct="1"/>
              <a:r>
                <a:rPr lang="zh-CN" altLang="en-US" sz="1600" b="1">
                  <a:solidFill>
                    <a:schemeClr val="tx1"/>
                  </a:solidFill>
                  <a:latin typeface="Times New Roman" panose="02020603050405020304" pitchFamily="18" charset="0"/>
                </a:rPr>
                <a:t>事件</a:t>
              </a:r>
            </a:p>
          </p:txBody>
        </p:sp>
        <p:sp>
          <p:nvSpPr>
            <p:cNvPr id="4107" name="Text Box 40">
              <a:extLst>
                <a:ext uri="{FF2B5EF4-FFF2-40B4-BE49-F238E27FC236}">
                  <a16:creationId xmlns:a16="http://schemas.microsoft.com/office/drawing/2014/main" id="{2CF3D17D-346E-2942-A5E8-839C92B97333}"/>
                </a:ext>
              </a:extLst>
            </p:cNvPr>
            <p:cNvSpPr txBox="1">
              <a:spLocks noChangeArrowheads="1"/>
            </p:cNvSpPr>
            <p:nvPr/>
          </p:nvSpPr>
          <p:spPr bwMode="auto">
            <a:xfrm>
              <a:off x="2304" y="1440"/>
              <a:ext cx="39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挂起</a:t>
              </a:r>
            </a:p>
          </p:txBody>
        </p:sp>
        <p:sp>
          <p:nvSpPr>
            <p:cNvPr id="4108" name="Text Box 41">
              <a:extLst>
                <a:ext uri="{FF2B5EF4-FFF2-40B4-BE49-F238E27FC236}">
                  <a16:creationId xmlns:a16="http://schemas.microsoft.com/office/drawing/2014/main" id="{3C41F5AE-79FD-924C-8A4A-67C73EBA91D3}"/>
                </a:ext>
              </a:extLst>
            </p:cNvPr>
            <p:cNvSpPr txBox="1">
              <a:spLocks noChangeArrowheads="1"/>
            </p:cNvSpPr>
            <p:nvPr/>
          </p:nvSpPr>
          <p:spPr bwMode="auto">
            <a:xfrm>
              <a:off x="2582" y="1901"/>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调度</a:t>
              </a:r>
            </a:p>
          </p:txBody>
        </p:sp>
        <p:sp>
          <p:nvSpPr>
            <p:cNvPr id="4109" name="Text Box 42">
              <a:extLst>
                <a:ext uri="{FF2B5EF4-FFF2-40B4-BE49-F238E27FC236}">
                  <a16:creationId xmlns:a16="http://schemas.microsoft.com/office/drawing/2014/main" id="{530585D8-FB1F-3B4C-B103-5B42A58ADCEB}"/>
                </a:ext>
              </a:extLst>
            </p:cNvPr>
            <p:cNvSpPr txBox="1">
              <a:spLocks noChangeArrowheads="1"/>
            </p:cNvSpPr>
            <p:nvPr/>
          </p:nvSpPr>
          <p:spPr bwMode="auto">
            <a:xfrm>
              <a:off x="2726" y="2431"/>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超时</a:t>
              </a:r>
            </a:p>
          </p:txBody>
        </p:sp>
        <p:sp>
          <p:nvSpPr>
            <p:cNvPr id="4110" name="Text Box 43">
              <a:extLst>
                <a:ext uri="{FF2B5EF4-FFF2-40B4-BE49-F238E27FC236}">
                  <a16:creationId xmlns:a16="http://schemas.microsoft.com/office/drawing/2014/main" id="{D46F8BDB-7CB2-EC48-B7CB-A0745371D394}"/>
                </a:ext>
              </a:extLst>
            </p:cNvPr>
            <p:cNvSpPr txBox="1">
              <a:spLocks noChangeArrowheads="1"/>
            </p:cNvSpPr>
            <p:nvPr/>
          </p:nvSpPr>
          <p:spPr bwMode="auto">
            <a:xfrm>
              <a:off x="4042" y="1948"/>
              <a:ext cx="3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释放</a:t>
              </a:r>
            </a:p>
          </p:txBody>
        </p:sp>
        <p:sp>
          <p:nvSpPr>
            <p:cNvPr id="4111" name="Text Box 44">
              <a:extLst>
                <a:ext uri="{FF2B5EF4-FFF2-40B4-BE49-F238E27FC236}">
                  <a16:creationId xmlns:a16="http://schemas.microsoft.com/office/drawing/2014/main" id="{78DBF00B-3E65-AE4C-89B5-872D380A239A}"/>
                </a:ext>
              </a:extLst>
            </p:cNvPr>
            <p:cNvSpPr txBox="1">
              <a:spLocks noChangeArrowheads="1"/>
            </p:cNvSpPr>
            <p:nvPr/>
          </p:nvSpPr>
          <p:spPr bwMode="auto">
            <a:xfrm>
              <a:off x="1296" y="3148"/>
              <a:ext cx="39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活动</a:t>
              </a:r>
            </a:p>
          </p:txBody>
        </p:sp>
        <p:sp>
          <p:nvSpPr>
            <p:cNvPr id="4112" name="Text Box 45">
              <a:extLst>
                <a:ext uri="{FF2B5EF4-FFF2-40B4-BE49-F238E27FC236}">
                  <a16:creationId xmlns:a16="http://schemas.microsoft.com/office/drawing/2014/main" id="{9C7E5790-E903-6E4E-96B6-69CFC7771971}"/>
                </a:ext>
              </a:extLst>
            </p:cNvPr>
            <p:cNvSpPr txBox="1">
              <a:spLocks noChangeArrowheads="1"/>
            </p:cNvSpPr>
            <p:nvPr/>
          </p:nvSpPr>
          <p:spPr bwMode="auto">
            <a:xfrm>
              <a:off x="1248" y="3675"/>
              <a:ext cx="396"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1600" b="1">
                  <a:solidFill>
                    <a:schemeClr val="tx1"/>
                  </a:solidFill>
                  <a:latin typeface="Times New Roman" panose="02020603050405020304" pitchFamily="18" charset="0"/>
                </a:rPr>
                <a:t>挂起</a:t>
              </a:r>
            </a:p>
          </p:txBody>
        </p:sp>
      </p:grpSp>
      <p:sp>
        <p:nvSpPr>
          <p:cNvPr id="4101" name="灯片编号占位符 3">
            <a:extLst>
              <a:ext uri="{FF2B5EF4-FFF2-40B4-BE49-F238E27FC236}">
                <a16:creationId xmlns:a16="http://schemas.microsoft.com/office/drawing/2014/main" id="{F02A9E5B-0168-CA4B-8359-5276C325E57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A06FAF1-B13C-FE48-A991-C84BEC5B5C96}" type="slidenum">
              <a:rPr lang="zh-CN" altLang="en-US" sz="1800"/>
              <a:pPr/>
              <a:t>29</a:t>
            </a:fld>
            <a:endParaRPr lang="en-US" altLang="zh-CN" sz="1800"/>
          </a:p>
        </p:txBody>
      </p:sp>
    </p:spTree>
    <p:extLst>
      <p:ext uri="{BB962C8B-B14F-4D97-AF65-F5344CB8AC3E}">
        <p14:creationId xmlns:p14="http://schemas.microsoft.com/office/powerpoint/2010/main" val="33926987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a:extLst>
              <a:ext uri="{FF2B5EF4-FFF2-40B4-BE49-F238E27FC236}">
                <a16:creationId xmlns:a16="http://schemas.microsoft.com/office/drawing/2014/main" id="{D30B5808-CD0F-7240-9923-367E63A27161}"/>
              </a:ext>
            </a:extLst>
          </p:cNvPr>
          <p:cNvSpPr>
            <a:spLocks noChangeArrowheads="1"/>
          </p:cNvSpPr>
          <p:nvPr/>
        </p:nvSpPr>
        <p:spPr bwMode="auto">
          <a:xfrm>
            <a:off x="1188740" y="1479541"/>
            <a:ext cx="6766520" cy="86414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Tx/>
              <a:buChar char="•"/>
            </a:pPr>
            <a:r>
              <a:rPr lang="zh-CN" altLang="en-US" b="1" dirty="0">
                <a:solidFill>
                  <a:srgbClr val="0000FF"/>
                </a:solidFill>
                <a:ea typeface="楷体_GB2312" pitchFamily="49" charset="-122"/>
              </a:rPr>
              <a:t>前趋图是一个有向无循环图</a:t>
            </a:r>
          </a:p>
          <a:p>
            <a:pPr>
              <a:buFontTx/>
              <a:buChar char="•"/>
            </a:pPr>
            <a:r>
              <a:rPr lang="zh-CN" altLang="en-US" b="1" dirty="0">
                <a:solidFill>
                  <a:srgbClr val="0000FF"/>
                </a:solidFill>
                <a:ea typeface="楷体_GB2312" pitchFamily="49" charset="-122"/>
              </a:rPr>
              <a:t>没有前趋的结点称为初始结点</a:t>
            </a:r>
          </a:p>
          <a:p>
            <a:pPr>
              <a:buFontTx/>
              <a:buChar char="•"/>
            </a:pPr>
            <a:r>
              <a:rPr lang="zh-CN" altLang="en-US" b="1" dirty="0">
                <a:solidFill>
                  <a:srgbClr val="0000FF"/>
                </a:solidFill>
                <a:ea typeface="楷体_GB2312" pitchFamily="49" charset="-122"/>
              </a:rPr>
              <a:t>没有后继的结点称为终止结点</a:t>
            </a:r>
          </a:p>
        </p:txBody>
      </p:sp>
      <p:sp>
        <p:nvSpPr>
          <p:cNvPr id="2052" name="Rectangle 3">
            <a:extLst>
              <a:ext uri="{FF2B5EF4-FFF2-40B4-BE49-F238E27FC236}">
                <a16:creationId xmlns:a16="http://schemas.microsoft.com/office/drawing/2014/main" id="{A614DEB6-3E38-E44C-8CE8-3B38B304B6FA}"/>
              </a:ext>
            </a:extLst>
          </p:cNvPr>
          <p:cNvSpPr>
            <a:spLocks noChangeArrowheads="1"/>
          </p:cNvSpPr>
          <p:nvPr/>
        </p:nvSpPr>
        <p:spPr bwMode="auto">
          <a:xfrm>
            <a:off x="533400" y="0"/>
            <a:ext cx="76200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Arial" panose="020B0604020202020204" pitchFamily="34" charset="0"/>
                <a:ea typeface="幼圆" pitchFamily="49" charset="-122"/>
              </a:rPr>
              <a:t>2.1 </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latin typeface="Arial" panose="020B0604020202020204" pitchFamily="34" charset="0"/>
                <a:ea typeface="幼圆" pitchFamily="49" charset="-122"/>
              </a:rPr>
              <a:t>----</a:t>
            </a:r>
            <a:r>
              <a:rPr lang="zh-CN" altLang="en-US" sz="2800" b="1">
                <a:solidFill>
                  <a:srgbClr val="FF3300"/>
                </a:solidFill>
                <a:latin typeface="Arial" panose="020B0604020202020204" pitchFamily="34" charset="0"/>
                <a:ea typeface="幼圆" pitchFamily="49" charset="-122"/>
              </a:rPr>
              <a:t>前趋图的定义</a:t>
            </a:r>
          </a:p>
        </p:txBody>
      </p:sp>
      <p:graphicFrame>
        <p:nvGraphicFramePr>
          <p:cNvPr id="2050" name="Object 23">
            <a:extLst>
              <a:ext uri="{FF2B5EF4-FFF2-40B4-BE49-F238E27FC236}">
                <a16:creationId xmlns:a16="http://schemas.microsoft.com/office/drawing/2014/main" id="{23449C0D-2C59-054C-A272-4D6A8C707CE7}"/>
              </a:ext>
            </a:extLst>
          </p:cNvPr>
          <p:cNvGraphicFramePr>
            <a:graphicFrameLocks noChangeAspect="1"/>
          </p:cNvGraphicFramePr>
          <p:nvPr/>
        </p:nvGraphicFramePr>
        <p:xfrm>
          <a:off x="762000" y="2349500"/>
          <a:ext cx="8001000" cy="4103688"/>
        </p:xfrm>
        <a:graphic>
          <a:graphicData uri="http://schemas.openxmlformats.org/presentationml/2006/ole">
            <mc:AlternateContent xmlns:mc="http://schemas.openxmlformats.org/markup-compatibility/2006">
              <mc:Choice xmlns:v="urn:schemas-microsoft-com:vml" Requires="v">
                <p:oleObj spid="_x0000_s5126" name="VISIO" r:id="rId3" imgW="4102100" imgH="2108200" progId="Visio.Drawing.4">
                  <p:embed/>
                </p:oleObj>
              </mc:Choice>
              <mc:Fallback>
                <p:oleObj name="VISIO" r:id="rId3" imgW="4102100" imgH="2108200" progId="Visio.Drawing.4">
                  <p:embed/>
                  <p:pic>
                    <p:nvPicPr>
                      <p:cNvPr id="2050" name="Object 23">
                        <a:extLst>
                          <a:ext uri="{FF2B5EF4-FFF2-40B4-BE49-F238E27FC236}">
                            <a16:creationId xmlns:a16="http://schemas.microsoft.com/office/drawing/2014/main" id="{23449C0D-2C59-054C-A272-4D6A8C707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349500"/>
                        <a:ext cx="8001000"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24">
            <a:extLst>
              <a:ext uri="{FF2B5EF4-FFF2-40B4-BE49-F238E27FC236}">
                <a16:creationId xmlns:a16="http://schemas.microsoft.com/office/drawing/2014/main" id="{31537EFC-278C-9040-AA8F-6500BF38B94D}"/>
              </a:ext>
            </a:extLst>
          </p:cNvPr>
          <p:cNvSpPr>
            <a:spLocks noChangeArrowheads="1"/>
          </p:cNvSpPr>
          <p:nvPr/>
        </p:nvSpPr>
        <p:spPr bwMode="auto">
          <a:xfrm>
            <a:off x="3276600" y="6308725"/>
            <a:ext cx="1943100" cy="366713"/>
          </a:xfrm>
          <a:prstGeom prst="rect">
            <a:avLst/>
          </a:prstGeom>
          <a:solidFill>
            <a:srgbClr val="FFFFFF"/>
          </a:solidFill>
          <a:ln>
            <a:noFill/>
          </a:ln>
          <a:extLs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171D17"/>
                </a:solidFill>
              </a:rPr>
              <a:t>图</a:t>
            </a:r>
            <a:r>
              <a:rPr lang="en-US" altLang="zh-CN" sz="1800" b="1">
                <a:solidFill>
                  <a:srgbClr val="171D17"/>
                </a:solidFill>
              </a:rPr>
              <a:t>2-1 </a:t>
            </a:r>
            <a:r>
              <a:rPr lang="zh-CN" altLang="en-US" sz="1800" b="1">
                <a:solidFill>
                  <a:srgbClr val="171D17"/>
                </a:solidFill>
              </a:rPr>
              <a:t>前驱图</a:t>
            </a:r>
          </a:p>
        </p:txBody>
      </p:sp>
    </p:spTree>
    <p:extLst>
      <p:ext uri="{BB962C8B-B14F-4D97-AF65-F5344CB8AC3E}">
        <p14:creationId xmlns:p14="http://schemas.microsoft.com/office/powerpoint/2010/main" val="49561248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6418">
                                            <p:bg/>
                                          </p:spTgt>
                                        </p:tgtEl>
                                        <p:attrNameLst>
                                          <p:attrName>style.visibility</p:attrName>
                                        </p:attrNameLst>
                                      </p:cBhvr>
                                      <p:to>
                                        <p:strVal val="visible"/>
                                      </p:to>
                                    </p:set>
                                    <p:animEffect transition="in" filter="dissolve">
                                      <p:cBhvr>
                                        <p:cTn id="7" dur="500"/>
                                        <p:tgtEl>
                                          <p:spTgt spid="316418">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6418">
                                            <p:txEl>
                                              <p:pRg st="0" end="0"/>
                                            </p:txEl>
                                          </p:spTgt>
                                        </p:tgtEl>
                                        <p:attrNameLst>
                                          <p:attrName>style.visibility</p:attrName>
                                        </p:attrNameLst>
                                      </p:cBhvr>
                                      <p:to>
                                        <p:strVal val="visible"/>
                                      </p:to>
                                    </p:set>
                                    <p:animEffect transition="in" filter="dissolve">
                                      <p:cBhvr>
                                        <p:cTn id="12" dur="500"/>
                                        <p:tgtEl>
                                          <p:spTgt spid="31641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6418">
                                            <p:txEl>
                                              <p:pRg st="1" end="1"/>
                                            </p:txEl>
                                          </p:spTgt>
                                        </p:tgtEl>
                                        <p:attrNameLst>
                                          <p:attrName>style.visibility</p:attrName>
                                        </p:attrNameLst>
                                      </p:cBhvr>
                                      <p:to>
                                        <p:strVal val="visible"/>
                                      </p:to>
                                    </p:set>
                                    <p:animEffect transition="in" filter="dissolve">
                                      <p:cBhvr>
                                        <p:cTn id="17" dur="500"/>
                                        <p:tgtEl>
                                          <p:spTgt spid="31641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6418">
                                            <p:txEl>
                                              <p:pRg st="2" end="2"/>
                                            </p:txEl>
                                          </p:spTgt>
                                        </p:tgtEl>
                                        <p:attrNameLst>
                                          <p:attrName>style.visibility</p:attrName>
                                        </p:attrNameLst>
                                      </p:cBhvr>
                                      <p:to>
                                        <p:strVal val="visible"/>
                                      </p:to>
                                    </p:set>
                                    <p:animEffect transition="in" filter="dissolve">
                                      <p:cBhvr>
                                        <p:cTn id="22" dur="500"/>
                                        <p:tgtEl>
                                          <p:spTgt spid="3164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8" grpId="0" build="p"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a:extLst>
              <a:ext uri="{FF2B5EF4-FFF2-40B4-BE49-F238E27FC236}">
                <a16:creationId xmlns:a16="http://schemas.microsoft.com/office/drawing/2014/main" id="{1AF9260B-C5EB-6D49-A00F-158D45805041}"/>
              </a:ext>
            </a:extLst>
          </p:cNvPr>
          <p:cNvGrpSpPr>
            <a:grpSpLocks/>
          </p:cNvGrpSpPr>
          <p:nvPr/>
        </p:nvGrpSpPr>
        <p:grpSpPr bwMode="auto">
          <a:xfrm>
            <a:off x="755650" y="549275"/>
            <a:ext cx="8172450" cy="6192838"/>
            <a:chOff x="612" y="346"/>
            <a:chExt cx="5148" cy="3901"/>
          </a:xfrm>
        </p:grpSpPr>
        <p:sp>
          <p:nvSpPr>
            <p:cNvPr id="34821" name="Oval 3">
              <a:extLst>
                <a:ext uri="{FF2B5EF4-FFF2-40B4-BE49-F238E27FC236}">
                  <a16:creationId xmlns:a16="http://schemas.microsoft.com/office/drawing/2014/main" id="{D2EF1E2A-C18F-2E48-956B-3B79C8CD0007}"/>
                </a:ext>
              </a:extLst>
            </p:cNvPr>
            <p:cNvSpPr>
              <a:spLocks noChangeArrowheads="1"/>
            </p:cNvSpPr>
            <p:nvPr/>
          </p:nvSpPr>
          <p:spPr bwMode="auto">
            <a:xfrm>
              <a:off x="1704" y="567"/>
              <a:ext cx="769" cy="61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被剥夺</a:t>
              </a:r>
            </a:p>
          </p:txBody>
        </p:sp>
        <p:sp>
          <p:nvSpPr>
            <p:cNvPr id="34822" name="Oval 4">
              <a:extLst>
                <a:ext uri="{FF2B5EF4-FFF2-40B4-BE49-F238E27FC236}">
                  <a16:creationId xmlns:a16="http://schemas.microsoft.com/office/drawing/2014/main" id="{63CB56AF-BC1A-B446-BB69-2DBBE4E67DA5}"/>
                </a:ext>
              </a:extLst>
            </p:cNvPr>
            <p:cNvSpPr>
              <a:spLocks noChangeArrowheads="1"/>
            </p:cNvSpPr>
            <p:nvPr/>
          </p:nvSpPr>
          <p:spPr bwMode="auto">
            <a:xfrm>
              <a:off x="612" y="1397"/>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用户模式运行</a:t>
              </a:r>
            </a:p>
          </p:txBody>
        </p:sp>
        <p:sp>
          <p:nvSpPr>
            <p:cNvPr id="34823" name="Oval 5">
              <a:extLst>
                <a:ext uri="{FF2B5EF4-FFF2-40B4-BE49-F238E27FC236}">
                  <a16:creationId xmlns:a16="http://schemas.microsoft.com/office/drawing/2014/main" id="{34AE4C29-FB69-2D44-8157-A69A927DB8F4}"/>
                </a:ext>
              </a:extLst>
            </p:cNvPr>
            <p:cNvSpPr>
              <a:spLocks noChangeArrowheads="1"/>
            </p:cNvSpPr>
            <p:nvPr/>
          </p:nvSpPr>
          <p:spPr bwMode="auto">
            <a:xfrm>
              <a:off x="1613" y="3217"/>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僵死</a:t>
              </a:r>
            </a:p>
          </p:txBody>
        </p:sp>
        <p:sp>
          <p:nvSpPr>
            <p:cNvPr id="34824" name="Oval 6">
              <a:extLst>
                <a:ext uri="{FF2B5EF4-FFF2-40B4-BE49-F238E27FC236}">
                  <a16:creationId xmlns:a16="http://schemas.microsoft.com/office/drawing/2014/main" id="{23E61012-9C8E-3D4D-9FA7-417C1163B520}"/>
                </a:ext>
              </a:extLst>
            </p:cNvPr>
            <p:cNvSpPr>
              <a:spLocks noChangeArrowheads="1"/>
            </p:cNvSpPr>
            <p:nvPr/>
          </p:nvSpPr>
          <p:spPr bwMode="auto">
            <a:xfrm>
              <a:off x="3111" y="3086"/>
              <a:ext cx="722" cy="61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内存睡眠</a:t>
              </a:r>
            </a:p>
          </p:txBody>
        </p:sp>
        <p:sp>
          <p:nvSpPr>
            <p:cNvPr id="34825" name="Oval 7">
              <a:extLst>
                <a:ext uri="{FF2B5EF4-FFF2-40B4-BE49-F238E27FC236}">
                  <a16:creationId xmlns:a16="http://schemas.microsoft.com/office/drawing/2014/main" id="{59232988-6073-3A43-8039-A1FE1BE94D37}"/>
                </a:ext>
              </a:extLst>
            </p:cNvPr>
            <p:cNvSpPr>
              <a:spLocks noChangeArrowheads="1"/>
            </p:cNvSpPr>
            <p:nvPr/>
          </p:nvSpPr>
          <p:spPr bwMode="auto">
            <a:xfrm>
              <a:off x="3107" y="1507"/>
              <a:ext cx="769" cy="613"/>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2000" b="1">
                  <a:solidFill>
                    <a:srgbClr val="FF0000"/>
                  </a:solidFill>
                </a:rPr>
                <a:t>内存就绪</a:t>
              </a:r>
            </a:p>
          </p:txBody>
        </p:sp>
        <p:sp>
          <p:nvSpPr>
            <p:cNvPr id="34826" name="Oval 8">
              <a:extLst>
                <a:ext uri="{FF2B5EF4-FFF2-40B4-BE49-F238E27FC236}">
                  <a16:creationId xmlns:a16="http://schemas.microsoft.com/office/drawing/2014/main" id="{D02EDFED-BC26-EA41-8825-9B5814FE325E}"/>
                </a:ext>
              </a:extLst>
            </p:cNvPr>
            <p:cNvSpPr>
              <a:spLocks noChangeArrowheads="1"/>
            </p:cNvSpPr>
            <p:nvPr/>
          </p:nvSpPr>
          <p:spPr bwMode="auto">
            <a:xfrm>
              <a:off x="4105" y="663"/>
              <a:ext cx="768" cy="395"/>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b="1">
                  <a:solidFill>
                    <a:srgbClr val="FF0000"/>
                  </a:solidFill>
                </a:rPr>
                <a:t>创建</a:t>
              </a:r>
            </a:p>
          </p:txBody>
        </p:sp>
        <p:sp>
          <p:nvSpPr>
            <p:cNvPr id="34827" name="Oval 9">
              <a:extLst>
                <a:ext uri="{FF2B5EF4-FFF2-40B4-BE49-F238E27FC236}">
                  <a16:creationId xmlns:a16="http://schemas.microsoft.com/office/drawing/2014/main" id="{5109C493-151D-7941-985A-2AE17BB88016}"/>
                </a:ext>
              </a:extLst>
            </p:cNvPr>
            <p:cNvSpPr>
              <a:spLocks noChangeArrowheads="1"/>
            </p:cNvSpPr>
            <p:nvPr/>
          </p:nvSpPr>
          <p:spPr bwMode="auto">
            <a:xfrm>
              <a:off x="4834" y="3135"/>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睡眠且换出</a:t>
              </a:r>
            </a:p>
          </p:txBody>
        </p:sp>
        <p:sp>
          <p:nvSpPr>
            <p:cNvPr id="34828" name="Oval 10">
              <a:extLst>
                <a:ext uri="{FF2B5EF4-FFF2-40B4-BE49-F238E27FC236}">
                  <a16:creationId xmlns:a16="http://schemas.microsoft.com/office/drawing/2014/main" id="{C755811C-E045-384C-AF30-C672AE8BCC8C}"/>
                </a:ext>
              </a:extLst>
            </p:cNvPr>
            <p:cNvSpPr>
              <a:spLocks noChangeArrowheads="1"/>
            </p:cNvSpPr>
            <p:nvPr/>
          </p:nvSpPr>
          <p:spPr bwMode="auto">
            <a:xfrm>
              <a:off x="4879" y="1534"/>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就绪且换出</a:t>
              </a:r>
            </a:p>
          </p:txBody>
        </p:sp>
        <p:sp>
          <p:nvSpPr>
            <p:cNvPr id="34829" name="Oval 11">
              <a:extLst>
                <a:ext uri="{FF2B5EF4-FFF2-40B4-BE49-F238E27FC236}">
                  <a16:creationId xmlns:a16="http://schemas.microsoft.com/office/drawing/2014/main" id="{45DB999D-E818-374C-8B99-BAAE1E94541A}"/>
                </a:ext>
              </a:extLst>
            </p:cNvPr>
            <p:cNvSpPr>
              <a:spLocks noChangeArrowheads="1"/>
            </p:cNvSpPr>
            <p:nvPr/>
          </p:nvSpPr>
          <p:spPr bwMode="auto">
            <a:xfrm>
              <a:off x="1655" y="2033"/>
              <a:ext cx="769" cy="559"/>
            </a:xfrm>
            <a:prstGeom prst="ellipse">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zh-CN" altLang="en-US" sz="1800" b="1">
                  <a:solidFill>
                    <a:srgbClr val="FF0000"/>
                  </a:solidFill>
                </a:rPr>
                <a:t>内核模式运行</a:t>
              </a:r>
            </a:p>
          </p:txBody>
        </p:sp>
        <p:sp>
          <p:nvSpPr>
            <p:cNvPr id="34830" name="Line 12">
              <a:extLst>
                <a:ext uri="{FF2B5EF4-FFF2-40B4-BE49-F238E27FC236}">
                  <a16:creationId xmlns:a16="http://schemas.microsoft.com/office/drawing/2014/main" id="{61568F5C-F2E6-2B4F-A73B-D01565A7D5B7}"/>
                </a:ext>
              </a:extLst>
            </p:cNvPr>
            <p:cNvSpPr>
              <a:spLocks noChangeShapeType="1"/>
            </p:cNvSpPr>
            <p:nvPr/>
          </p:nvSpPr>
          <p:spPr bwMode="auto">
            <a:xfrm>
              <a:off x="4558" y="346"/>
              <a:ext cx="0"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1" name="Text Box 13">
              <a:extLst>
                <a:ext uri="{FF2B5EF4-FFF2-40B4-BE49-F238E27FC236}">
                  <a16:creationId xmlns:a16="http://schemas.microsoft.com/office/drawing/2014/main" id="{F41F62CB-B65D-DA49-8C4F-ADF1552FB991}"/>
                </a:ext>
              </a:extLst>
            </p:cNvPr>
            <p:cNvSpPr txBox="1">
              <a:spLocks noChangeArrowheads="1"/>
            </p:cNvSpPr>
            <p:nvPr/>
          </p:nvSpPr>
          <p:spPr bwMode="auto">
            <a:xfrm>
              <a:off x="4558" y="346"/>
              <a:ext cx="7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171D17"/>
                  </a:solidFill>
                </a:rPr>
                <a:t>fork</a:t>
              </a:r>
            </a:p>
          </p:txBody>
        </p:sp>
        <p:sp>
          <p:nvSpPr>
            <p:cNvPr id="34832" name="Line 14">
              <a:extLst>
                <a:ext uri="{FF2B5EF4-FFF2-40B4-BE49-F238E27FC236}">
                  <a16:creationId xmlns:a16="http://schemas.microsoft.com/office/drawing/2014/main" id="{4FDB981D-57C7-424B-91B4-E6A0D17CEF1F}"/>
                </a:ext>
              </a:extLst>
            </p:cNvPr>
            <p:cNvSpPr>
              <a:spLocks noChangeShapeType="1"/>
            </p:cNvSpPr>
            <p:nvPr/>
          </p:nvSpPr>
          <p:spPr bwMode="auto">
            <a:xfrm flipV="1">
              <a:off x="5193" y="2069"/>
              <a:ext cx="0" cy="104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3" name="Line 15">
              <a:extLst>
                <a:ext uri="{FF2B5EF4-FFF2-40B4-BE49-F238E27FC236}">
                  <a16:creationId xmlns:a16="http://schemas.microsoft.com/office/drawing/2014/main" id="{0BF9B7F3-7D23-E140-B511-B0EE8262464F}"/>
                </a:ext>
              </a:extLst>
            </p:cNvPr>
            <p:cNvSpPr>
              <a:spLocks noChangeShapeType="1"/>
            </p:cNvSpPr>
            <p:nvPr/>
          </p:nvSpPr>
          <p:spPr bwMode="auto">
            <a:xfrm>
              <a:off x="3833" y="3430"/>
              <a:ext cx="997"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4" name="Line 16">
              <a:extLst>
                <a:ext uri="{FF2B5EF4-FFF2-40B4-BE49-F238E27FC236}">
                  <a16:creationId xmlns:a16="http://schemas.microsoft.com/office/drawing/2014/main" id="{182BBBA9-2EE1-7E44-ADD3-DEAA90E67390}"/>
                </a:ext>
              </a:extLst>
            </p:cNvPr>
            <p:cNvSpPr>
              <a:spLocks noChangeShapeType="1"/>
            </p:cNvSpPr>
            <p:nvPr/>
          </p:nvSpPr>
          <p:spPr bwMode="auto">
            <a:xfrm flipV="1">
              <a:off x="3424" y="2115"/>
              <a:ext cx="0" cy="95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5" name="Line 17">
              <a:extLst>
                <a:ext uri="{FF2B5EF4-FFF2-40B4-BE49-F238E27FC236}">
                  <a16:creationId xmlns:a16="http://schemas.microsoft.com/office/drawing/2014/main" id="{C3953D06-0679-B242-B995-B26C2C0912B5}"/>
                </a:ext>
              </a:extLst>
            </p:cNvPr>
            <p:cNvSpPr>
              <a:spLocks noChangeShapeType="1"/>
            </p:cNvSpPr>
            <p:nvPr/>
          </p:nvSpPr>
          <p:spPr bwMode="auto">
            <a:xfrm>
              <a:off x="2381" y="2478"/>
              <a:ext cx="862" cy="68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6" name="Line 18">
              <a:extLst>
                <a:ext uri="{FF2B5EF4-FFF2-40B4-BE49-F238E27FC236}">
                  <a16:creationId xmlns:a16="http://schemas.microsoft.com/office/drawing/2014/main" id="{32A95673-A9A6-4A4B-89FF-2856BF76EB69}"/>
                </a:ext>
              </a:extLst>
            </p:cNvPr>
            <p:cNvSpPr>
              <a:spLocks noChangeShapeType="1"/>
            </p:cNvSpPr>
            <p:nvPr/>
          </p:nvSpPr>
          <p:spPr bwMode="auto">
            <a:xfrm>
              <a:off x="2018" y="2568"/>
              <a:ext cx="0" cy="635"/>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7" name="Line 19">
              <a:extLst>
                <a:ext uri="{FF2B5EF4-FFF2-40B4-BE49-F238E27FC236}">
                  <a16:creationId xmlns:a16="http://schemas.microsoft.com/office/drawing/2014/main" id="{35933E65-BDDB-1744-AFDF-D038744FF31F}"/>
                </a:ext>
              </a:extLst>
            </p:cNvPr>
            <p:cNvSpPr>
              <a:spLocks noChangeShapeType="1"/>
            </p:cNvSpPr>
            <p:nvPr/>
          </p:nvSpPr>
          <p:spPr bwMode="auto">
            <a:xfrm>
              <a:off x="3878" y="1752"/>
              <a:ext cx="99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8" name="Line 20">
              <a:extLst>
                <a:ext uri="{FF2B5EF4-FFF2-40B4-BE49-F238E27FC236}">
                  <a16:creationId xmlns:a16="http://schemas.microsoft.com/office/drawing/2014/main" id="{29611D8D-ECE4-8845-BE49-8BFB962A50A8}"/>
                </a:ext>
              </a:extLst>
            </p:cNvPr>
            <p:cNvSpPr>
              <a:spLocks noChangeShapeType="1"/>
            </p:cNvSpPr>
            <p:nvPr/>
          </p:nvSpPr>
          <p:spPr bwMode="auto">
            <a:xfrm flipH="1">
              <a:off x="3833" y="1979"/>
              <a:ext cx="1088" cy="0"/>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39" name="Line 21">
              <a:extLst>
                <a:ext uri="{FF2B5EF4-FFF2-40B4-BE49-F238E27FC236}">
                  <a16:creationId xmlns:a16="http://schemas.microsoft.com/office/drawing/2014/main" id="{B9A42E45-438E-0046-8E95-E04FA141E2EC}"/>
                </a:ext>
              </a:extLst>
            </p:cNvPr>
            <p:cNvSpPr>
              <a:spLocks noChangeShapeType="1"/>
            </p:cNvSpPr>
            <p:nvPr/>
          </p:nvSpPr>
          <p:spPr bwMode="auto">
            <a:xfrm>
              <a:off x="4830" y="981"/>
              <a:ext cx="318" cy="544"/>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0" name="Line 22">
              <a:extLst>
                <a:ext uri="{FF2B5EF4-FFF2-40B4-BE49-F238E27FC236}">
                  <a16:creationId xmlns:a16="http://schemas.microsoft.com/office/drawing/2014/main" id="{BF26206D-9596-2F4E-AD81-3EABA2019BD5}"/>
                </a:ext>
              </a:extLst>
            </p:cNvPr>
            <p:cNvSpPr>
              <a:spLocks noChangeShapeType="1"/>
            </p:cNvSpPr>
            <p:nvPr/>
          </p:nvSpPr>
          <p:spPr bwMode="auto">
            <a:xfrm flipH="1">
              <a:off x="3651" y="981"/>
              <a:ext cx="590" cy="589"/>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1" name="Line 23">
              <a:extLst>
                <a:ext uri="{FF2B5EF4-FFF2-40B4-BE49-F238E27FC236}">
                  <a16:creationId xmlns:a16="http://schemas.microsoft.com/office/drawing/2014/main" id="{85962D56-A3EB-314A-8D8F-3DC6C2D5A8AA}"/>
                </a:ext>
              </a:extLst>
            </p:cNvPr>
            <p:cNvSpPr>
              <a:spLocks noChangeShapeType="1"/>
            </p:cNvSpPr>
            <p:nvPr/>
          </p:nvSpPr>
          <p:spPr bwMode="auto">
            <a:xfrm flipV="1">
              <a:off x="2109" y="1162"/>
              <a:ext cx="0" cy="86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2" name="Line 24">
              <a:extLst>
                <a:ext uri="{FF2B5EF4-FFF2-40B4-BE49-F238E27FC236}">
                  <a16:creationId xmlns:a16="http://schemas.microsoft.com/office/drawing/2014/main" id="{3D41151F-A313-D043-988A-F43A388A4FDE}"/>
                </a:ext>
              </a:extLst>
            </p:cNvPr>
            <p:cNvSpPr>
              <a:spLocks noChangeShapeType="1"/>
            </p:cNvSpPr>
            <p:nvPr/>
          </p:nvSpPr>
          <p:spPr bwMode="auto">
            <a:xfrm flipH="1" flipV="1">
              <a:off x="1338" y="1752"/>
              <a:ext cx="453"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3" name="Line 25">
              <a:extLst>
                <a:ext uri="{FF2B5EF4-FFF2-40B4-BE49-F238E27FC236}">
                  <a16:creationId xmlns:a16="http://schemas.microsoft.com/office/drawing/2014/main" id="{503F5EBD-30EF-174B-8A76-4DF2D376555E}"/>
                </a:ext>
              </a:extLst>
            </p:cNvPr>
            <p:cNvSpPr>
              <a:spLocks noChangeShapeType="1"/>
            </p:cNvSpPr>
            <p:nvPr/>
          </p:nvSpPr>
          <p:spPr bwMode="auto">
            <a:xfrm>
              <a:off x="1202" y="1888"/>
              <a:ext cx="453"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34844" name="Line 26">
              <a:extLst>
                <a:ext uri="{FF2B5EF4-FFF2-40B4-BE49-F238E27FC236}">
                  <a16:creationId xmlns:a16="http://schemas.microsoft.com/office/drawing/2014/main" id="{C4A206CB-0A3A-BD43-8F85-110937437F7E}"/>
                </a:ext>
              </a:extLst>
            </p:cNvPr>
            <p:cNvSpPr>
              <a:spLocks noChangeShapeType="1"/>
            </p:cNvSpPr>
            <p:nvPr/>
          </p:nvSpPr>
          <p:spPr bwMode="auto">
            <a:xfrm flipH="1">
              <a:off x="1292" y="981"/>
              <a:ext cx="454" cy="453"/>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5" name="Line 27">
              <a:extLst>
                <a:ext uri="{FF2B5EF4-FFF2-40B4-BE49-F238E27FC236}">
                  <a16:creationId xmlns:a16="http://schemas.microsoft.com/office/drawing/2014/main" id="{F7B45C4B-110C-4945-B1C4-2674B9701EC4}"/>
                </a:ext>
              </a:extLst>
            </p:cNvPr>
            <p:cNvSpPr>
              <a:spLocks noChangeShapeType="1"/>
            </p:cNvSpPr>
            <p:nvPr/>
          </p:nvSpPr>
          <p:spPr bwMode="auto">
            <a:xfrm>
              <a:off x="2426" y="935"/>
              <a:ext cx="772" cy="681"/>
            </a:xfrm>
            <a:prstGeom prst="line">
              <a:avLst/>
            </a:prstGeom>
            <a:noFill/>
            <a:ln w="28575">
              <a:solidFill>
                <a:schemeClr val="tx1"/>
              </a:solidFill>
              <a:prstDash val="sysDot"/>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6" name="Line 28">
              <a:extLst>
                <a:ext uri="{FF2B5EF4-FFF2-40B4-BE49-F238E27FC236}">
                  <a16:creationId xmlns:a16="http://schemas.microsoft.com/office/drawing/2014/main" id="{1FF22DA5-B726-F541-86DF-DCAD54087E35}"/>
                </a:ext>
              </a:extLst>
            </p:cNvPr>
            <p:cNvSpPr>
              <a:spLocks noChangeShapeType="1"/>
            </p:cNvSpPr>
            <p:nvPr/>
          </p:nvSpPr>
          <p:spPr bwMode="auto">
            <a:xfrm flipH="1">
              <a:off x="2381" y="1888"/>
              <a:ext cx="726" cy="317"/>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7" name="Line 29">
              <a:extLst>
                <a:ext uri="{FF2B5EF4-FFF2-40B4-BE49-F238E27FC236}">
                  <a16:creationId xmlns:a16="http://schemas.microsoft.com/office/drawing/2014/main" id="{7068B851-7936-E941-A950-95FF4959EE39}"/>
                </a:ext>
              </a:extLst>
            </p:cNvPr>
            <p:cNvSpPr>
              <a:spLocks noChangeShapeType="1"/>
            </p:cNvSpPr>
            <p:nvPr/>
          </p:nvSpPr>
          <p:spPr bwMode="auto">
            <a:xfrm flipH="1" flipV="1">
              <a:off x="1292" y="2523"/>
              <a:ext cx="46" cy="22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8" name="Line 30">
              <a:extLst>
                <a:ext uri="{FF2B5EF4-FFF2-40B4-BE49-F238E27FC236}">
                  <a16:creationId xmlns:a16="http://schemas.microsoft.com/office/drawing/2014/main" id="{21844313-A57A-2943-A7D2-8F0B4C4906FE}"/>
                </a:ext>
              </a:extLst>
            </p:cNvPr>
            <p:cNvSpPr>
              <a:spLocks noChangeShapeType="1"/>
            </p:cNvSpPr>
            <p:nvPr/>
          </p:nvSpPr>
          <p:spPr bwMode="auto">
            <a:xfrm flipV="1">
              <a:off x="1292" y="2341"/>
              <a:ext cx="363" cy="18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49" name="Line 31">
              <a:extLst>
                <a:ext uri="{FF2B5EF4-FFF2-40B4-BE49-F238E27FC236}">
                  <a16:creationId xmlns:a16="http://schemas.microsoft.com/office/drawing/2014/main" id="{243AA68D-BE69-D143-B044-054A47C6E240}"/>
                </a:ext>
              </a:extLst>
            </p:cNvPr>
            <p:cNvSpPr>
              <a:spLocks noChangeShapeType="1"/>
            </p:cNvSpPr>
            <p:nvPr/>
          </p:nvSpPr>
          <p:spPr bwMode="auto">
            <a:xfrm>
              <a:off x="1338" y="2750"/>
              <a:ext cx="272" cy="9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spAutoFit/>
            </a:bodyPr>
            <a:lstStyle/>
            <a:p>
              <a:endParaRPr lang="en-US"/>
            </a:p>
          </p:txBody>
        </p:sp>
        <p:sp>
          <p:nvSpPr>
            <p:cNvPr id="34850" name="Line 32">
              <a:extLst>
                <a:ext uri="{FF2B5EF4-FFF2-40B4-BE49-F238E27FC236}">
                  <a16:creationId xmlns:a16="http://schemas.microsoft.com/office/drawing/2014/main" id="{770FE200-ABBE-3B46-8C35-54F822FCFD9E}"/>
                </a:ext>
              </a:extLst>
            </p:cNvPr>
            <p:cNvSpPr>
              <a:spLocks noChangeShapeType="1"/>
            </p:cNvSpPr>
            <p:nvPr/>
          </p:nvSpPr>
          <p:spPr bwMode="auto">
            <a:xfrm flipV="1">
              <a:off x="1610" y="2568"/>
              <a:ext cx="227" cy="272"/>
            </a:xfrm>
            <a:prstGeom prst="line">
              <a:avLst/>
            </a:prstGeom>
            <a:noFill/>
            <a:ln w="28575">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spAutoFit/>
            </a:bodyPr>
            <a:lstStyle/>
            <a:p>
              <a:endParaRPr lang="en-US"/>
            </a:p>
          </p:txBody>
        </p:sp>
        <p:sp>
          <p:nvSpPr>
            <p:cNvPr id="34851" name="Text Box 33">
              <a:extLst>
                <a:ext uri="{FF2B5EF4-FFF2-40B4-BE49-F238E27FC236}">
                  <a16:creationId xmlns:a16="http://schemas.microsoft.com/office/drawing/2014/main" id="{74E85626-59EE-7F4A-A834-7CD406E1A8D8}"/>
                </a:ext>
              </a:extLst>
            </p:cNvPr>
            <p:cNvSpPr txBox="1">
              <a:spLocks noChangeArrowheads="1"/>
            </p:cNvSpPr>
            <p:nvPr/>
          </p:nvSpPr>
          <p:spPr bwMode="auto">
            <a:xfrm>
              <a:off x="884" y="709"/>
              <a:ext cx="817"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返回用户模式</a:t>
              </a:r>
            </a:p>
          </p:txBody>
        </p:sp>
        <p:sp>
          <p:nvSpPr>
            <p:cNvPr id="34852" name="Text Box 34">
              <a:extLst>
                <a:ext uri="{FF2B5EF4-FFF2-40B4-BE49-F238E27FC236}">
                  <a16:creationId xmlns:a16="http://schemas.microsoft.com/office/drawing/2014/main" id="{48B252C6-A306-CD46-B892-057CCD37714C}"/>
                </a:ext>
              </a:extLst>
            </p:cNvPr>
            <p:cNvSpPr txBox="1">
              <a:spLocks noChangeArrowheads="1"/>
            </p:cNvSpPr>
            <p:nvPr/>
          </p:nvSpPr>
          <p:spPr bwMode="auto">
            <a:xfrm>
              <a:off x="2109" y="1344"/>
              <a:ext cx="54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剥夺</a:t>
              </a:r>
            </a:p>
          </p:txBody>
        </p:sp>
        <p:sp>
          <p:nvSpPr>
            <p:cNvPr id="34853" name="Text Box 35">
              <a:extLst>
                <a:ext uri="{FF2B5EF4-FFF2-40B4-BE49-F238E27FC236}">
                  <a16:creationId xmlns:a16="http://schemas.microsoft.com/office/drawing/2014/main" id="{0207C3F2-C837-FC44-914F-D573CCC51CEC}"/>
                </a:ext>
              </a:extLst>
            </p:cNvPr>
            <p:cNvSpPr txBox="1">
              <a:spLocks noChangeArrowheads="1"/>
            </p:cNvSpPr>
            <p:nvPr/>
          </p:nvSpPr>
          <p:spPr bwMode="auto">
            <a:xfrm>
              <a:off x="1474" y="1661"/>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返回</a:t>
              </a:r>
            </a:p>
          </p:txBody>
        </p:sp>
        <p:sp>
          <p:nvSpPr>
            <p:cNvPr id="34854" name="Text Box 36">
              <a:extLst>
                <a:ext uri="{FF2B5EF4-FFF2-40B4-BE49-F238E27FC236}">
                  <a16:creationId xmlns:a16="http://schemas.microsoft.com/office/drawing/2014/main" id="{5F9123A3-D880-3D43-94CB-97CE91017BB1}"/>
                </a:ext>
              </a:extLst>
            </p:cNvPr>
            <p:cNvSpPr txBox="1">
              <a:spLocks noChangeArrowheads="1"/>
            </p:cNvSpPr>
            <p:nvPr/>
          </p:nvSpPr>
          <p:spPr bwMode="auto">
            <a:xfrm>
              <a:off x="2064" y="2840"/>
              <a:ext cx="5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退出</a:t>
              </a:r>
            </a:p>
          </p:txBody>
        </p:sp>
        <p:sp>
          <p:nvSpPr>
            <p:cNvPr id="34855" name="Text Box 37">
              <a:extLst>
                <a:ext uri="{FF2B5EF4-FFF2-40B4-BE49-F238E27FC236}">
                  <a16:creationId xmlns:a16="http://schemas.microsoft.com/office/drawing/2014/main" id="{BA36B820-E560-1247-8CB4-4365FD52CEA6}"/>
                </a:ext>
              </a:extLst>
            </p:cNvPr>
            <p:cNvSpPr txBox="1">
              <a:spLocks noChangeArrowheads="1"/>
            </p:cNvSpPr>
            <p:nvPr/>
          </p:nvSpPr>
          <p:spPr bwMode="auto">
            <a:xfrm>
              <a:off x="2835" y="2614"/>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睡眠</a:t>
              </a:r>
            </a:p>
          </p:txBody>
        </p:sp>
        <p:sp>
          <p:nvSpPr>
            <p:cNvPr id="34856" name="Text Box 38">
              <a:extLst>
                <a:ext uri="{FF2B5EF4-FFF2-40B4-BE49-F238E27FC236}">
                  <a16:creationId xmlns:a16="http://schemas.microsoft.com/office/drawing/2014/main" id="{E819CC66-D1FA-D842-A712-3BCEA9885CCB}"/>
                </a:ext>
              </a:extLst>
            </p:cNvPr>
            <p:cNvSpPr txBox="1">
              <a:spLocks noChangeArrowheads="1"/>
            </p:cNvSpPr>
            <p:nvPr/>
          </p:nvSpPr>
          <p:spPr bwMode="auto">
            <a:xfrm>
              <a:off x="3515" y="2478"/>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换醒</a:t>
              </a:r>
            </a:p>
          </p:txBody>
        </p:sp>
        <p:sp>
          <p:nvSpPr>
            <p:cNvPr id="34857" name="Text Box 39">
              <a:extLst>
                <a:ext uri="{FF2B5EF4-FFF2-40B4-BE49-F238E27FC236}">
                  <a16:creationId xmlns:a16="http://schemas.microsoft.com/office/drawing/2014/main" id="{9C950EC7-0D71-E043-841E-BA8E320FC178}"/>
                </a:ext>
              </a:extLst>
            </p:cNvPr>
            <p:cNvSpPr txBox="1">
              <a:spLocks noChangeArrowheads="1"/>
            </p:cNvSpPr>
            <p:nvPr/>
          </p:nvSpPr>
          <p:spPr bwMode="auto">
            <a:xfrm>
              <a:off x="3969" y="3067"/>
              <a:ext cx="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换出</a:t>
              </a:r>
            </a:p>
          </p:txBody>
        </p:sp>
        <p:sp>
          <p:nvSpPr>
            <p:cNvPr id="34858" name="Text Box 40">
              <a:extLst>
                <a:ext uri="{FF2B5EF4-FFF2-40B4-BE49-F238E27FC236}">
                  <a16:creationId xmlns:a16="http://schemas.microsoft.com/office/drawing/2014/main" id="{C432EB7F-9FDC-DF4C-BC90-22E3B3D00960}"/>
                </a:ext>
              </a:extLst>
            </p:cNvPr>
            <p:cNvSpPr txBox="1">
              <a:spLocks noChangeArrowheads="1"/>
            </p:cNvSpPr>
            <p:nvPr/>
          </p:nvSpPr>
          <p:spPr bwMode="auto">
            <a:xfrm>
              <a:off x="5239" y="2523"/>
              <a:ext cx="5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唤醒</a:t>
              </a:r>
            </a:p>
          </p:txBody>
        </p:sp>
        <p:sp>
          <p:nvSpPr>
            <p:cNvPr id="34859" name="Text Box 41">
              <a:extLst>
                <a:ext uri="{FF2B5EF4-FFF2-40B4-BE49-F238E27FC236}">
                  <a16:creationId xmlns:a16="http://schemas.microsoft.com/office/drawing/2014/main" id="{CBCDA0AB-B776-D143-8FBF-33AA59933455}"/>
                </a:ext>
              </a:extLst>
            </p:cNvPr>
            <p:cNvSpPr txBox="1">
              <a:spLocks noChangeArrowheads="1"/>
            </p:cNvSpPr>
            <p:nvPr/>
          </p:nvSpPr>
          <p:spPr bwMode="auto">
            <a:xfrm>
              <a:off x="4059" y="1464"/>
              <a:ext cx="59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换出</a:t>
              </a:r>
            </a:p>
          </p:txBody>
        </p:sp>
        <p:sp>
          <p:nvSpPr>
            <p:cNvPr id="34860" name="Text Box 42">
              <a:extLst>
                <a:ext uri="{FF2B5EF4-FFF2-40B4-BE49-F238E27FC236}">
                  <a16:creationId xmlns:a16="http://schemas.microsoft.com/office/drawing/2014/main" id="{AFE5ABA1-21BC-5A4A-9B2D-C45B404B794F}"/>
                </a:ext>
              </a:extLst>
            </p:cNvPr>
            <p:cNvSpPr txBox="1">
              <a:spLocks noChangeArrowheads="1"/>
            </p:cNvSpPr>
            <p:nvPr/>
          </p:nvSpPr>
          <p:spPr bwMode="auto">
            <a:xfrm>
              <a:off x="4241" y="1963"/>
              <a:ext cx="7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换入</a:t>
              </a:r>
            </a:p>
          </p:txBody>
        </p:sp>
        <p:sp>
          <p:nvSpPr>
            <p:cNvPr id="34861" name="Text Box 43">
              <a:extLst>
                <a:ext uri="{FF2B5EF4-FFF2-40B4-BE49-F238E27FC236}">
                  <a16:creationId xmlns:a16="http://schemas.microsoft.com/office/drawing/2014/main" id="{B913F759-D829-8946-9E00-935B5F709038}"/>
                </a:ext>
              </a:extLst>
            </p:cNvPr>
            <p:cNvSpPr txBox="1">
              <a:spLocks noChangeArrowheads="1"/>
            </p:cNvSpPr>
            <p:nvPr/>
          </p:nvSpPr>
          <p:spPr bwMode="auto">
            <a:xfrm>
              <a:off x="5013" y="890"/>
              <a:ext cx="589"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内存不足</a:t>
              </a:r>
            </a:p>
          </p:txBody>
        </p:sp>
        <p:sp>
          <p:nvSpPr>
            <p:cNvPr id="34862" name="Text Box 44">
              <a:extLst>
                <a:ext uri="{FF2B5EF4-FFF2-40B4-BE49-F238E27FC236}">
                  <a16:creationId xmlns:a16="http://schemas.microsoft.com/office/drawing/2014/main" id="{27AD65E8-02FD-5B4F-A727-9F47CA63E775}"/>
                </a:ext>
              </a:extLst>
            </p:cNvPr>
            <p:cNvSpPr txBox="1">
              <a:spLocks noChangeArrowheads="1"/>
            </p:cNvSpPr>
            <p:nvPr/>
          </p:nvSpPr>
          <p:spPr bwMode="auto">
            <a:xfrm>
              <a:off x="3560" y="845"/>
              <a:ext cx="59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内存充足</a:t>
              </a:r>
            </a:p>
          </p:txBody>
        </p:sp>
        <p:sp>
          <p:nvSpPr>
            <p:cNvPr id="34863" name="Text Box 45">
              <a:extLst>
                <a:ext uri="{FF2B5EF4-FFF2-40B4-BE49-F238E27FC236}">
                  <a16:creationId xmlns:a16="http://schemas.microsoft.com/office/drawing/2014/main" id="{778FAA1B-CA49-8246-85C3-A75F4793C907}"/>
                </a:ext>
              </a:extLst>
            </p:cNvPr>
            <p:cNvSpPr txBox="1">
              <a:spLocks noChangeArrowheads="1"/>
            </p:cNvSpPr>
            <p:nvPr/>
          </p:nvSpPr>
          <p:spPr bwMode="auto">
            <a:xfrm>
              <a:off x="2381" y="1616"/>
              <a:ext cx="63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重新调度进程</a:t>
              </a:r>
            </a:p>
          </p:txBody>
        </p:sp>
        <p:sp>
          <p:nvSpPr>
            <p:cNvPr id="34864" name="Text Box 46">
              <a:extLst>
                <a:ext uri="{FF2B5EF4-FFF2-40B4-BE49-F238E27FC236}">
                  <a16:creationId xmlns:a16="http://schemas.microsoft.com/office/drawing/2014/main" id="{E02F5DC0-0986-F142-B3B4-0878E8626881}"/>
                </a:ext>
              </a:extLst>
            </p:cNvPr>
            <p:cNvSpPr txBox="1">
              <a:spLocks noChangeArrowheads="1"/>
            </p:cNvSpPr>
            <p:nvPr/>
          </p:nvSpPr>
          <p:spPr bwMode="auto">
            <a:xfrm>
              <a:off x="748" y="2807"/>
              <a:ext cx="953"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中断</a:t>
              </a:r>
              <a:r>
                <a:rPr lang="en-US" altLang="zh-CN" sz="2000" b="1">
                  <a:solidFill>
                    <a:srgbClr val="0000FF"/>
                  </a:solidFill>
                </a:rPr>
                <a:t>/</a:t>
              </a:r>
              <a:r>
                <a:rPr lang="zh-CN" altLang="en-US" sz="2000" b="1">
                  <a:solidFill>
                    <a:srgbClr val="0000FF"/>
                  </a:solidFill>
                </a:rPr>
                <a:t>中断返回</a:t>
              </a:r>
            </a:p>
          </p:txBody>
        </p:sp>
        <p:sp>
          <p:nvSpPr>
            <p:cNvPr id="34865" name="Text Box 47">
              <a:extLst>
                <a:ext uri="{FF2B5EF4-FFF2-40B4-BE49-F238E27FC236}">
                  <a16:creationId xmlns:a16="http://schemas.microsoft.com/office/drawing/2014/main" id="{23BD4909-990B-C145-B4EB-277944AFACA6}"/>
                </a:ext>
              </a:extLst>
            </p:cNvPr>
            <p:cNvSpPr txBox="1">
              <a:spLocks noChangeArrowheads="1"/>
            </p:cNvSpPr>
            <p:nvPr/>
          </p:nvSpPr>
          <p:spPr bwMode="auto">
            <a:xfrm>
              <a:off x="613" y="1979"/>
              <a:ext cx="95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b="1">
                  <a:solidFill>
                    <a:srgbClr val="0000FF"/>
                  </a:solidFill>
                </a:rPr>
                <a:t>系统调用，中断</a:t>
              </a:r>
            </a:p>
          </p:txBody>
        </p:sp>
        <p:sp>
          <p:nvSpPr>
            <p:cNvPr id="34866" name="Text Box 48">
              <a:extLst>
                <a:ext uri="{FF2B5EF4-FFF2-40B4-BE49-F238E27FC236}">
                  <a16:creationId xmlns:a16="http://schemas.microsoft.com/office/drawing/2014/main" id="{622B454D-E92F-CD43-B443-D9B7FC403F3C}"/>
                </a:ext>
              </a:extLst>
            </p:cNvPr>
            <p:cNvSpPr txBox="1">
              <a:spLocks noChangeArrowheads="1"/>
            </p:cNvSpPr>
            <p:nvPr/>
          </p:nvSpPr>
          <p:spPr bwMode="auto">
            <a:xfrm>
              <a:off x="1927" y="3959"/>
              <a:ext cx="34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0000FF"/>
                  </a:solidFill>
                </a:rPr>
                <a:t>UNIX </a:t>
              </a:r>
              <a:r>
                <a:rPr lang="zh-CN" altLang="en-US" b="1">
                  <a:solidFill>
                    <a:srgbClr val="0000FF"/>
                  </a:solidFill>
                </a:rPr>
                <a:t>进程状态转换图</a:t>
              </a:r>
            </a:p>
          </p:txBody>
        </p:sp>
      </p:grpSp>
      <p:sp>
        <p:nvSpPr>
          <p:cNvPr id="34819" name="Rectangle 50">
            <a:extLst>
              <a:ext uri="{FF2B5EF4-FFF2-40B4-BE49-F238E27FC236}">
                <a16:creationId xmlns:a16="http://schemas.microsoft.com/office/drawing/2014/main" id="{97162F64-558E-154A-A29A-DDB1D310EEAD}"/>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34820" name="灯片编号占位符 3">
            <a:extLst>
              <a:ext uri="{FF2B5EF4-FFF2-40B4-BE49-F238E27FC236}">
                <a16:creationId xmlns:a16="http://schemas.microsoft.com/office/drawing/2014/main" id="{1CD46917-C15F-B748-A131-B2E22D5646F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5042DB3-9EE3-324D-AF3A-6F3C6D26980F}" type="slidenum">
              <a:rPr lang="zh-CN" altLang="en-US" sz="1800"/>
              <a:pPr/>
              <a:t>30</a:t>
            </a:fld>
            <a:endParaRPr lang="en-US" altLang="zh-CN" sz="1800"/>
          </a:p>
        </p:txBody>
      </p:sp>
    </p:spTree>
    <p:extLst>
      <p:ext uri="{BB962C8B-B14F-4D97-AF65-F5344CB8AC3E}">
        <p14:creationId xmlns:p14="http://schemas.microsoft.com/office/powerpoint/2010/main" val="2011820281"/>
      </p:ext>
    </p:extLst>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4" name="Rectangle 4">
            <a:extLst>
              <a:ext uri="{FF2B5EF4-FFF2-40B4-BE49-F238E27FC236}">
                <a16:creationId xmlns:a16="http://schemas.microsoft.com/office/drawing/2014/main" id="{94DC6B4E-028D-0B4F-BCC3-038C268CA55C}"/>
              </a:ext>
            </a:extLst>
          </p:cNvPr>
          <p:cNvSpPr>
            <a:spLocks noChangeArrowheads="1"/>
          </p:cNvSpPr>
          <p:nvPr/>
        </p:nvSpPr>
        <p:spPr bwMode="auto">
          <a:xfrm>
            <a:off x="684213" y="908050"/>
            <a:ext cx="784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35000"/>
              </a:lnSpc>
              <a:spcBef>
                <a:spcPct val="20000"/>
              </a:spcBef>
              <a:buClr>
                <a:srgbClr val="0000FF"/>
              </a:buClr>
              <a:buFont typeface="Wingdings" pitchFamily="2" charset="2"/>
              <a:buChar char="Ø"/>
            </a:pPr>
            <a:r>
              <a:rPr lang="en-US" altLang="zh-CN">
                <a:solidFill>
                  <a:schemeClr val="tx1"/>
                </a:solidFill>
                <a:latin typeface="宋体" panose="02010600030101010101" pitchFamily="2" charset="-122"/>
              </a:rPr>
              <a:t>  </a:t>
            </a:r>
            <a:r>
              <a:rPr lang="zh-CN" altLang="en-US" sz="3200" b="1">
                <a:solidFill>
                  <a:srgbClr val="0000FF"/>
                </a:solidFill>
                <a:latin typeface="黑体" panose="02010609060101010101" pitchFamily="49" charset="-122"/>
                <a:ea typeface="楷体_GB2312" pitchFamily="49" charset="-122"/>
              </a:rPr>
              <a:t>进程控制的主要任务</a:t>
            </a:r>
            <a:br>
              <a:rPr lang="zh-CN" altLang="en-US" sz="3200" b="1">
                <a:solidFill>
                  <a:srgbClr val="0000FF"/>
                </a:solidFill>
                <a:latin typeface="楷体_GB2312" pitchFamily="49" charset="-122"/>
                <a:ea typeface="楷体_GB2312" pitchFamily="49" charset="-122"/>
                <a:cs typeface="Times New Roman" panose="02020603050405020304" pitchFamily="18" charset="0"/>
              </a:rPr>
            </a:br>
            <a:r>
              <a:rPr lang="zh-CN" altLang="en-US" sz="3200">
                <a:solidFill>
                  <a:schemeClr val="tx1"/>
                </a:solidFill>
                <a:latin typeface="楷体_GB2312" pitchFamily="49" charset="-122"/>
                <a:ea typeface="楷体_GB2312" pitchFamily="49" charset="-122"/>
              </a:rPr>
              <a:t>    </a:t>
            </a:r>
            <a:r>
              <a:rPr lang="zh-CN" altLang="en-US" sz="3200" b="1">
                <a:solidFill>
                  <a:srgbClr val="171D17"/>
                </a:solidFill>
                <a:latin typeface="楷体_GB2312" pitchFamily="49" charset="-122"/>
                <a:ea typeface="楷体_GB2312" pitchFamily="49" charset="-122"/>
              </a:rPr>
              <a:t>进程控制是对系统中所有进程从</a:t>
            </a:r>
            <a:r>
              <a:rPr lang="zh-CN" altLang="en-US" sz="3200" b="1">
                <a:solidFill>
                  <a:srgbClr val="FF0000"/>
                </a:solidFill>
                <a:latin typeface="楷体_GB2312" pitchFamily="49" charset="-122"/>
                <a:ea typeface="楷体_GB2312" pitchFamily="49" charset="-122"/>
              </a:rPr>
              <a:t>产生、存在</a:t>
            </a:r>
            <a:r>
              <a:rPr lang="zh-CN" altLang="en-US" sz="3200" b="1">
                <a:solidFill>
                  <a:schemeClr val="tx1"/>
                </a:solidFill>
                <a:latin typeface="楷体_GB2312" pitchFamily="49" charset="-122"/>
                <a:ea typeface="楷体_GB2312" pitchFamily="49" charset="-122"/>
              </a:rPr>
              <a:t>到</a:t>
            </a:r>
            <a:r>
              <a:rPr lang="zh-CN" altLang="en-US" sz="3200" b="1">
                <a:solidFill>
                  <a:srgbClr val="FF0000"/>
                </a:solidFill>
                <a:latin typeface="楷体_GB2312" pitchFamily="49" charset="-122"/>
                <a:ea typeface="楷体_GB2312" pitchFamily="49" charset="-122"/>
              </a:rPr>
              <a:t>消亡</a:t>
            </a:r>
            <a:r>
              <a:rPr lang="zh-CN" altLang="en-US" sz="3200" b="1">
                <a:solidFill>
                  <a:srgbClr val="171D17"/>
                </a:solidFill>
                <a:latin typeface="楷体_GB2312" pitchFamily="49" charset="-122"/>
                <a:ea typeface="楷体_GB2312" pitchFamily="49" charset="-122"/>
              </a:rPr>
              <a:t>的全过程实行有效的管理和控制。</a:t>
            </a:r>
          </a:p>
          <a:p>
            <a:pPr eaLnBrk="1" hangingPunct="1">
              <a:lnSpc>
                <a:spcPct val="135000"/>
              </a:lnSpc>
              <a:spcBef>
                <a:spcPct val="20000"/>
              </a:spcBef>
              <a:buClr>
                <a:srgbClr val="0000FF"/>
              </a:buClr>
              <a:buFont typeface="Wingdings" pitchFamily="2" charset="2"/>
              <a:buNone/>
            </a:pPr>
            <a:r>
              <a:rPr lang="zh-CN" altLang="en-US" sz="3200" b="1">
                <a:solidFill>
                  <a:srgbClr val="171D17"/>
                </a:solidFill>
                <a:latin typeface="楷体_GB2312" pitchFamily="49" charset="-122"/>
                <a:ea typeface="楷体_GB2312" pitchFamily="49" charset="-122"/>
              </a:rPr>
              <a:t>      进程控制一般是由操作系统的内核来实现，内核在执行操作时，往往是通过执行各种原语操作来实现的。</a:t>
            </a:r>
          </a:p>
        </p:txBody>
      </p:sp>
      <p:sp>
        <p:nvSpPr>
          <p:cNvPr id="35843" name="Rectangle 5">
            <a:extLst>
              <a:ext uri="{FF2B5EF4-FFF2-40B4-BE49-F238E27FC236}">
                <a16:creationId xmlns:a16="http://schemas.microsoft.com/office/drawing/2014/main" id="{9EE7EED4-3B74-B945-BF22-E67526EA439E}"/>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35844" name="灯片编号占位符 3">
            <a:extLst>
              <a:ext uri="{FF2B5EF4-FFF2-40B4-BE49-F238E27FC236}">
                <a16:creationId xmlns:a16="http://schemas.microsoft.com/office/drawing/2014/main" id="{B19B650A-FB9D-C248-B9C1-54C67D4B9AD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B9740A3-08F8-2046-8D5E-2A2052CAEAF3}" type="slidenum">
              <a:rPr lang="zh-CN" altLang="en-US" sz="1800"/>
              <a:pPr/>
              <a:t>31</a:t>
            </a:fld>
            <a:endParaRPr lang="en-US" altLang="zh-CN" sz="1800"/>
          </a:p>
        </p:txBody>
      </p:sp>
    </p:spTree>
    <p:extLst>
      <p:ext uri="{BB962C8B-B14F-4D97-AF65-F5344CB8AC3E}">
        <p14:creationId xmlns:p14="http://schemas.microsoft.com/office/powerpoint/2010/main" val="25740806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6644">
                                            <p:txEl>
                                              <p:pRg st="0" end="0"/>
                                            </p:txEl>
                                          </p:spTgt>
                                        </p:tgtEl>
                                        <p:attrNameLst>
                                          <p:attrName>style.visibility</p:attrName>
                                        </p:attrNameLst>
                                      </p:cBhvr>
                                      <p:to>
                                        <p:strVal val="visible"/>
                                      </p:to>
                                    </p:set>
                                    <p:anim calcmode="lin" valueType="num">
                                      <p:cBhvr additive="base">
                                        <p:cTn id="7" dur="500" fill="hold"/>
                                        <p:tgtEl>
                                          <p:spTgt spid="4966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9664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6644">
                                            <p:txEl>
                                              <p:pRg st="1" end="1"/>
                                            </p:txEl>
                                          </p:spTgt>
                                        </p:tgtEl>
                                        <p:attrNameLst>
                                          <p:attrName>style.visibility</p:attrName>
                                        </p:attrNameLst>
                                      </p:cBhvr>
                                      <p:to>
                                        <p:strVal val="visible"/>
                                      </p:to>
                                    </p:set>
                                    <p:anim calcmode="lin" valueType="num">
                                      <p:cBhvr additive="base">
                                        <p:cTn id="13" dur="500" fill="hold"/>
                                        <p:tgtEl>
                                          <p:spTgt spid="49664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664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96345B9-6E76-ED4D-8103-D050DDA8B6D1}"/>
              </a:ext>
            </a:extLst>
          </p:cNvPr>
          <p:cNvSpPr>
            <a:spLocks noChangeArrowheads="1"/>
          </p:cNvSpPr>
          <p:nvPr/>
        </p:nvSpPr>
        <p:spPr bwMode="auto">
          <a:xfrm>
            <a:off x="533400" y="228600"/>
            <a:ext cx="8077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243716" name="Rectangle 4">
            <a:extLst>
              <a:ext uri="{FF2B5EF4-FFF2-40B4-BE49-F238E27FC236}">
                <a16:creationId xmlns:a16="http://schemas.microsoft.com/office/drawing/2014/main" id="{93F2A8D2-41BB-C548-96BB-30A1A3F1728F}"/>
              </a:ext>
            </a:extLst>
          </p:cNvPr>
          <p:cNvSpPr>
            <a:spLocks noChangeArrowheads="1"/>
          </p:cNvSpPr>
          <p:nvPr/>
        </p:nvSpPr>
        <p:spPr bwMode="auto">
          <a:xfrm>
            <a:off x="533400" y="931863"/>
            <a:ext cx="8359775" cy="422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buFont typeface="Wingdings" pitchFamily="2" charset="2"/>
              <a:buChar char="Ø"/>
            </a:pPr>
            <a:r>
              <a:rPr lang="zh-CN" altLang="en-US" sz="3200" b="1">
                <a:solidFill>
                  <a:srgbClr val="0000FF"/>
                </a:solidFill>
                <a:latin typeface="楷体_GB2312" pitchFamily="49" charset="-122"/>
                <a:ea typeface="楷体_GB2312" pitchFamily="49" charset="-122"/>
              </a:rPr>
              <a:t>处理机的执行状态</a:t>
            </a:r>
            <a:r>
              <a:rPr lang="zh-CN" altLang="en-US" sz="3200" b="1">
                <a:solidFill>
                  <a:srgbClr val="171D17"/>
                </a:solidFill>
                <a:latin typeface="楷体_GB2312" pitchFamily="49" charset="-122"/>
                <a:ea typeface="楷体_GB2312" pitchFamily="49" charset="-122"/>
              </a:rPr>
              <a:t>       </a:t>
            </a:r>
          </a:p>
          <a:p>
            <a:pPr hangingPunct="1">
              <a:lnSpc>
                <a:spcPct val="120000"/>
              </a:lnSpc>
            </a:pPr>
            <a:r>
              <a:rPr lang="zh-CN" altLang="en-US" sz="3200" b="1">
                <a:solidFill>
                  <a:srgbClr val="171D17"/>
                </a:solidFill>
                <a:latin typeface="楷体_GB2312" pitchFamily="49" charset="-122"/>
                <a:ea typeface="楷体_GB2312" pitchFamily="49" charset="-122"/>
              </a:rPr>
              <a:t>    </a:t>
            </a:r>
            <a:r>
              <a:rPr lang="zh-CN" altLang="en-US" sz="3200" b="1">
                <a:solidFill>
                  <a:srgbClr val="FF0000"/>
                </a:solidFill>
                <a:latin typeface="楷体_GB2312" pitchFamily="49" charset="-122"/>
                <a:ea typeface="楷体_GB2312" pitchFamily="49" charset="-122"/>
              </a:rPr>
              <a:t>系统状态：</a:t>
            </a:r>
            <a:r>
              <a:rPr lang="zh-CN" altLang="en-US" sz="3200" b="1">
                <a:solidFill>
                  <a:srgbClr val="171D17"/>
                </a:solidFill>
                <a:latin typeface="楷体_GB2312" pitchFamily="49" charset="-122"/>
                <a:ea typeface="楷体_GB2312" pitchFamily="49" charset="-122"/>
              </a:rPr>
              <a:t>又称核心态或管态。具有较高的特权，能执行一切指令，访问所有寄存器和存储区。通常，</a:t>
            </a:r>
            <a:r>
              <a:rPr lang="en-US" altLang="zh-CN" sz="3200" b="1">
                <a:solidFill>
                  <a:srgbClr val="171D17"/>
                </a:solidFill>
                <a:latin typeface="楷体_GB2312" pitchFamily="49" charset="-122"/>
                <a:ea typeface="楷体_GB2312" pitchFamily="49" charset="-122"/>
              </a:rPr>
              <a:t>OS</a:t>
            </a:r>
            <a:r>
              <a:rPr lang="zh-CN" altLang="en-US" sz="3200" b="1">
                <a:solidFill>
                  <a:srgbClr val="171D17"/>
                </a:solidFill>
                <a:latin typeface="楷体_GB2312" pitchFamily="49" charset="-122"/>
                <a:ea typeface="楷体_GB2312" pitchFamily="49" charset="-122"/>
              </a:rPr>
              <a:t>内核运行在系统态。</a:t>
            </a:r>
          </a:p>
          <a:p>
            <a:pPr hangingPunct="1">
              <a:lnSpc>
                <a:spcPct val="120000"/>
              </a:lnSpc>
            </a:pPr>
            <a:r>
              <a:rPr lang="zh-CN" altLang="en-US" sz="3200" b="1">
                <a:solidFill>
                  <a:srgbClr val="171D17"/>
                </a:solidFill>
                <a:latin typeface="楷体_GB2312" pitchFamily="49" charset="-122"/>
                <a:ea typeface="楷体_GB2312" pitchFamily="49" charset="-122"/>
              </a:rPr>
              <a:t>    </a:t>
            </a:r>
            <a:r>
              <a:rPr lang="zh-CN" altLang="en-US" sz="3200" b="1">
                <a:solidFill>
                  <a:srgbClr val="FF0000"/>
                </a:solidFill>
                <a:latin typeface="楷体_GB2312" pitchFamily="49" charset="-122"/>
                <a:ea typeface="楷体_GB2312" pitchFamily="49" charset="-122"/>
              </a:rPr>
              <a:t>用户状态：</a:t>
            </a:r>
            <a:r>
              <a:rPr lang="zh-CN" altLang="en-US" sz="3200" b="1">
                <a:solidFill>
                  <a:srgbClr val="171D17"/>
                </a:solidFill>
                <a:latin typeface="楷体_GB2312" pitchFamily="49" charset="-122"/>
                <a:ea typeface="楷体_GB2312" pitchFamily="49" charset="-122"/>
              </a:rPr>
              <a:t>又称目态。是一种具有较低特权的执行状态，它只能执行规定的指令，访问指定的寄存器和存储区。通常，用户程序运行在用户态。         </a:t>
            </a:r>
          </a:p>
        </p:txBody>
      </p:sp>
      <p:sp>
        <p:nvSpPr>
          <p:cNvPr id="36868" name="灯片编号占位符 3">
            <a:extLst>
              <a:ext uri="{FF2B5EF4-FFF2-40B4-BE49-F238E27FC236}">
                <a16:creationId xmlns:a16="http://schemas.microsoft.com/office/drawing/2014/main" id="{41DB24ED-1E9B-C140-A344-FAEE924AD89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9DEFFBB-93BD-E643-B047-9443A2C6B882}" type="slidenum">
              <a:rPr lang="zh-CN" altLang="en-US" sz="1800"/>
              <a:pPr/>
              <a:t>32</a:t>
            </a:fld>
            <a:endParaRPr lang="en-US" altLang="zh-CN" sz="1800"/>
          </a:p>
        </p:txBody>
      </p:sp>
    </p:spTree>
    <p:extLst>
      <p:ext uri="{BB962C8B-B14F-4D97-AF65-F5344CB8AC3E}">
        <p14:creationId xmlns:p14="http://schemas.microsoft.com/office/powerpoint/2010/main" val="26992946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3716">
                                            <p:txEl>
                                              <p:pRg st="0" end="0"/>
                                            </p:txEl>
                                          </p:spTgt>
                                        </p:tgtEl>
                                        <p:attrNameLst>
                                          <p:attrName>style.visibility</p:attrName>
                                        </p:attrNameLst>
                                      </p:cBhvr>
                                      <p:to>
                                        <p:strVal val="visible"/>
                                      </p:to>
                                    </p:set>
                                    <p:animEffect transition="in" filter="barn(outVertical)">
                                      <p:cBhvr>
                                        <p:cTn id="7" dur="500"/>
                                        <p:tgtEl>
                                          <p:spTgt spid="2437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3716">
                                            <p:txEl>
                                              <p:pRg st="1" end="1"/>
                                            </p:txEl>
                                          </p:spTgt>
                                        </p:tgtEl>
                                        <p:attrNameLst>
                                          <p:attrName>style.visibility</p:attrName>
                                        </p:attrNameLst>
                                      </p:cBhvr>
                                      <p:to>
                                        <p:strVal val="visible"/>
                                      </p:to>
                                    </p:set>
                                    <p:animEffect transition="in" filter="barn(outVertical)">
                                      <p:cBhvr>
                                        <p:cTn id="12" dur="500"/>
                                        <p:tgtEl>
                                          <p:spTgt spid="2437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43716">
                                            <p:txEl>
                                              <p:pRg st="2" end="2"/>
                                            </p:txEl>
                                          </p:spTgt>
                                        </p:tgtEl>
                                        <p:attrNameLst>
                                          <p:attrName>style.visibility</p:attrName>
                                        </p:attrNameLst>
                                      </p:cBhvr>
                                      <p:to>
                                        <p:strVal val="visible"/>
                                      </p:to>
                                    </p:set>
                                    <p:animEffect transition="in" filter="barn(outVertical)">
                                      <p:cBhvr>
                                        <p:cTn id="17" dur="500"/>
                                        <p:tgtEl>
                                          <p:spTgt spid="2437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6"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010EB59-A4FC-8A4B-B96C-90F38AEE1F69}"/>
              </a:ext>
            </a:extLst>
          </p:cNvPr>
          <p:cNvSpPr>
            <a:spLocks noChangeArrowheads="1"/>
          </p:cNvSpPr>
          <p:nvPr/>
        </p:nvSpPr>
        <p:spPr bwMode="auto">
          <a:xfrm>
            <a:off x="533400" y="87313"/>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244743" name="Text Box 7">
            <a:extLst>
              <a:ext uri="{FF2B5EF4-FFF2-40B4-BE49-F238E27FC236}">
                <a16:creationId xmlns:a16="http://schemas.microsoft.com/office/drawing/2014/main" id="{CF735807-38B9-224D-BBFD-C7CCEDDFD3F4}"/>
              </a:ext>
            </a:extLst>
          </p:cNvPr>
          <p:cNvSpPr txBox="1">
            <a:spLocks noChangeArrowheads="1"/>
          </p:cNvSpPr>
          <p:nvPr/>
        </p:nvSpPr>
        <p:spPr bwMode="auto">
          <a:xfrm>
            <a:off x="533400" y="620713"/>
            <a:ext cx="8534400" cy="56324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buFont typeface="Wingdings" pitchFamily="2" charset="2"/>
              <a:buChar char="Ø"/>
            </a:pPr>
            <a:r>
              <a:rPr lang="en-US" altLang="zh-CN" sz="3200" b="1">
                <a:solidFill>
                  <a:srgbClr val="0000FF"/>
                </a:solidFill>
                <a:latin typeface="楷体_GB2312" pitchFamily="49" charset="-122"/>
                <a:ea typeface="楷体_GB2312" pitchFamily="49" charset="-122"/>
              </a:rPr>
              <a:t>OS</a:t>
            </a:r>
            <a:r>
              <a:rPr lang="zh-CN" altLang="en-US" sz="3200" b="1">
                <a:solidFill>
                  <a:srgbClr val="0000FF"/>
                </a:solidFill>
                <a:latin typeface="楷体_GB2312" pitchFamily="49" charset="-122"/>
                <a:ea typeface="楷体_GB2312" pitchFamily="49" charset="-122"/>
              </a:rPr>
              <a:t>内核</a:t>
            </a:r>
          </a:p>
          <a:p>
            <a:pPr>
              <a:lnSpc>
                <a:spcPct val="125000"/>
              </a:lnSpc>
            </a:pPr>
            <a:r>
              <a:rPr lang="zh-CN" altLang="en-US" sz="3200" b="1">
                <a:solidFill>
                  <a:srgbClr val="0000FF"/>
                </a:solidFill>
                <a:latin typeface="楷体_GB2312" pitchFamily="49" charset="-122"/>
                <a:ea typeface="楷体_GB2312" pitchFamily="49" charset="-122"/>
              </a:rPr>
              <a:t>    </a:t>
            </a:r>
            <a:r>
              <a:rPr lang="zh-CN" altLang="en-US" sz="3200" b="1">
                <a:solidFill>
                  <a:srgbClr val="171D17"/>
                </a:solidFill>
                <a:latin typeface="楷体_GB2312" pitchFamily="49" charset="-122"/>
                <a:ea typeface="楷体_GB2312" pitchFamily="49" charset="-122"/>
              </a:rPr>
              <a:t>通常把一些与硬件紧密相关的以及运行频率较高的模块都安排在紧靠硬件的软件层中，常住内存，以便提高</a:t>
            </a:r>
            <a:r>
              <a:rPr lang="en-US" altLang="zh-CN" sz="3200" b="1">
                <a:solidFill>
                  <a:srgbClr val="171D17"/>
                </a:solidFill>
                <a:latin typeface="楷体_GB2312" pitchFamily="49" charset="-122"/>
                <a:ea typeface="楷体_GB2312" pitchFamily="49" charset="-122"/>
              </a:rPr>
              <a:t>OS</a:t>
            </a:r>
            <a:r>
              <a:rPr lang="zh-CN" altLang="en-US" sz="3200" b="1">
                <a:solidFill>
                  <a:srgbClr val="171D17"/>
                </a:solidFill>
                <a:latin typeface="楷体_GB2312" pitchFamily="49" charset="-122"/>
                <a:ea typeface="楷体_GB2312" pitchFamily="49" charset="-122"/>
              </a:rPr>
              <a:t>的运行效率，并加以特殊的保护。这一部分就叫做</a:t>
            </a:r>
            <a:r>
              <a:rPr lang="en-US" altLang="zh-CN" sz="3200" b="1">
                <a:solidFill>
                  <a:srgbClr val="171D17"/>
                </a:solidFill>
                <a:latin typeface="楷体_GB2312" pitchFamily="49" charset="-122"/>
                <a:ea typeface="楷体_GB2312" pitchFamily="49" charset="-122"/>
              </a:rPr>
              <a:t>OS</a:t>
            </a:r>
            <a:r>
              <a:rPr lang="zh-CN" altLang="en-US" sz="3200" b="1">
                <a:solidFill>
                  <a:srgbClr val="171D17"/>
                </a:solidFill>
                <a:latin typeface="楷体_GB2312" pitchFamily="49" charset="-122"/>
                <a:ea typeface="楷体_GB2312" pitchFamily="49" charset="-122"/>
              </a:rPr>
              <a:t>的内核。</a:t>
            </a:r>
          </a:p>
          <a:p>
            <a:pPr lvl="1">
              <a:lnSpc>
                <a:spcPct val="125000"/>
              </a:lnSpc>
              <a:buClr>
                <a:srgbClr val="CC3399"/>
              </a:buClr>
              <a:buFont typeface="Wingdings" pitchFamily="2" charset="2"/>
              <a:buChar char="v"/>
            </a:pPr>
            <a:r>
              <a:rPr lang="zh-CN" altLang="en-US" sz="3200" b="1">
                <a:solidFill>
                  <a:srgbClr val="171D17"/>
                </a:solidFill>
                <a:latin typeface="楷体_GB2312" pitchFamily="49" charset="-122"/>
                <a:ea typeface="楷体_GB2312" pitchFamily="49" charset="-122"/>
              </a:rPr>
              <a:t>内核是计算机硬件的第一层扩充软件。</a:t>
            </a:r>
            <a:endParaRPr lang="en-US" altLang="zh-CN" sz="3200" b="1">
              <a:solidFill>
                <a:srgbClr val="171D17"/>
              </a:solidFill>
              <a:latin typeface="楷体_GB2312" pitchFamily="49" charset="-122"/>
              <a:ea typeface="楷体_GB2312" pitchFamily="49" charset="-122"/>
            </a:endParaRPr>
          </a:p>
          <a:p>
            <a:pPr lvl="1">
              <a:lnSpc>
                <a:spcPct val="125000"/>
              </a:lnSpc>
              <a:buClr>
                <a:srgbClr val="CC3399"/>
              </a:buClr>
              <a:buFont typeface="Wingdings" pitchFamily="2" charset="2"/>
              <a:buChar char="v"/>
            </a:pPr>
            <a:r>
              <a:rPr lang="zh-CN" altLang="en-US" sz="3200" b="1">
                <a:solidFill>
                  <a:srgbClr val="FF0000"/>
                </a:solidFill>
                <a:latin typeface="楷体_GB2312" pitchFamily="49" charset="-122"/>
                <a:ea typeface="楷体_GB2312" pitchFamily="49" charset="-122"/>
              </a:rPr>
              <a:t>主要功能包括：</a:t>
            </a:r>
            <a:endParaRPr lang="en-US" altLang="zh-CN" sz="3200" b="1">
              <a:solidFill>
                <a:srgbClr val="FF0000"/>
              </a:solidFill>
              <a:latin typeface="楷体_GB2312" pitchFamily="49" charset="-122"/>
              <a:ea typeface="楷体_GB2312" pitchFamily="49" charset="-122"/>
            </a:endParaRPr>
          </a:p>
          <a:p>
            <a:pPr lvl="2">
              <a:lnSpc>
                <a:spcPct val="125000"/>
              </a:lnSpc>
              <a:buClr>
                <a:srgbClr val="CC3399"/>
              </a:buClr>
              <a:buFont typeface="Wingdings" pitchFamily="2" charset="2"/>
              <a:buChar char="v"/>
            </a:pPr>
            <a:r>
              <a:rPr lang="zh-CN" altLang="en-US" sz="3200" b="1">
                <a:solidFill>
                  <a:srgbClr val="171D17"/>
                </a:solidFill>
                <a:latin typeface="楷体_GB2312" pitchFamily="49" charset="-122"/>
                <a:ea typeface="楷体_GB2312" pitchFamily="49" charset="-122"/>
              </a:rPr>
              <a:t>支撑功能</a:t>
            </a:r>
            <a:endParaRPr lang="en-US" altLang="zh-CN" sz="3200" b="1">
              <a:solidFill>
                <a:srgbClr val="171D17"/>
              </a:solidFill>
              <a:latin typeface="楷体_GB2312" pitchFamily="49" charset="-122"/>
              <a:ea typeface="楷体_GB2312" pitchFamily="49" charset="-122"/>
            </a:endParaRPr>
          </a:p>
          <a:p>
            <a:pPr lvl="2">
              <a:lnSpc>
                <a:spcPct val="125000"/>
              </a:lnSpc>
              <a:buClr>
                <a:srgbClr val="CC3399"/>
              </a:buClr>
              <a:buFont typeface="Wingdings" pitchFamily="2" charset="2"/>
              <a:buChar char="v"/>
            </a:pPr>
            <a:r>
              <a:rPr lang="zh-CN" altLang="en-US" sz="3200" b="1">
                <a:solidFill>
                  <a:srgbClr val="171D17"/>
                </a:solidFill>
                <a:latin typeface="楷体_GB2312" pitchFamily="49" charset="-122"/>
                <a:ea typeface="楷体_GB2312" pitchFamily="49" charset="-122"/>
              </a:rPr>
              <a:t>资源管理功能</a:t>
            </a:r>
          </a:p>
        </p:txBody>
      </p:sp>
      <p:sp>
        <p:nvSpPr>
          <p:cNvPr id="37892" name="灯片编号占位符 3">
            <a:extLst>
              <a:ext uri="{FF2B5EF4-FFF2-40B4-BE49-F238E27FC236}">
                <a16:creationId xmlns:a16="http://schemas.microsoft.com/office/drawing/2014/main" id="{BE6E24A7-1FDC-7E45-A9BF-5BA11DB15467}"/>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63CD07F-C9F3-7A40-87D5-BDFC60C67AD0}" type="slidenum">
              <a:rPr lang="zh-CN" altLang="en-US" sz="1800"/>
              <a:pPr/>
              <a:t>33</a:t>
            </a:fld>
            <a:endParaRPr lang="en-US" altLang="zh-CN" sz="1800"/>
          </a:p>
        </p:txBody>
      </p:sp>
    </p:spTree>
    <p:extLst>
      <p:ext uri="{BB962C8B-B14F-4D97-AF65-F5344CB8AC3E}">
        <p14:creationId xmlns:p14="http://schemas.microsoft.com/office/powerpoint/2010/main" val="4876171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4743">
                                            <p:txEl>
                                              <p:pRg st="0" end="0"/>
                                            </p:txEl>
                                          </p:spTgt>
                                        </p:tgtEl>
                                        <p:attrNameLst>
                                          <p:attrName>style.visibility</p:attrName>
                                        </p:attrNameLst>
                                      </p:cBhvr>
                                      <p:to>
                                        <p:strVal val="visible"/>
                                      </p:to>
                                    </p:set>
                                    <p:animEffect transition="in" filter="barn(outVertical)">
                                      <p:cBhvr>
                                        <p:cTn id="7" dur="500"/>
                                        <p:tgtEl>
                                          <p:spTgt spid="2447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4743">
                                            <p:txEl>
                                              <p:pRg st="1" end="1"/>
                                            </p:txEl>
                                          </p:spTgt>
                                        </p:tgtEl>
                                        <p:attrNameLst>
                                          <p:attrName>style.visibility</p:attrName>
                                        </p:attrNameLst>
                                      </p:cBhvr>
                                      <p:to>
                                        <p:strVal val="visible"/>
                                      </p:to>
                                    </p:set>
                                    <p:animEffect transition="in" filter="barn(outVertical)">
                                      <p:cBhvr>
                                        <p:cTn id="12" dur="500"/>
                                        <p:tgtEl>
                                          <p:spTgt spid="2447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44743">
                                            <p:txEl>
                                              <p:pRg st="2" end="2"/>
                                            </p:txEl>
                                          </p:spTgt>
                                        </p:tgtEl>
                                        <p:attrNameLst>
                                          <p:attrName>style.visibility</p:attrName>
                                        </p:attrNameLst>
                                      </p:cBhvr>
                                      <p:to>
                                        <p:strVal val="visible"/>
                                      </p:to>
                                    </p:set>
                                    <p:animEffect transition="in" filter="barn(outVertical)">
                                      <p:cBhvr>
                                        <p:cTn id="17" dur="500"/>
                                        <p:tgtEl>
                                          <p:spTgt spid="2447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4743">
                                            <p:txEl>
                                              <p:pRg st="3" end="3"/>
                                            </p:txEl>
                                          </p:spTgt>
                                        </p:tgtEl>
                                        <p:attrNameLst>
                                          <p:attrName>style.visibility</p:attrName>
                                        </p:attrNameLst>
                                      </p:cBhvr>
                                      <p:to>
                                        <p:strVal val="visible"/>
                                      </p:to>
                                    </p:set>
                                    <p:animEffect transition="in" filter="barn(outVertical)">
                                      <p:cBhvr>
                                        <p:cTn id="22" dur="500"/>
                                        <p:tgtEl>
                                          <p:spTgt spid="244743">
                                            <p:txEl>
                                              <p:pRg st="3" end="3"/>
                                            </p:txEl>
                                          </p:spTgt>
                                        </p:tgtEl>
                                      </p:cBhvr>
                                    </p:animEffect>
                                  </p:childTnLst>
                                </p:cTn>
                              </p:par>
                              <p:par>
                                <p:cTn id="23" presetID="16" presetClass="entr" presetSubtype="37" fill="hold" grpId="0" nodeType="withEffect">
                                  <p:stCondLst>
                                    <p:cond delay="0"/>
                                  </p:stCondLst>
                                  <p:childTnLst>
                                    <p:set>
                                      <p:cBhvr>
                                        <p:cTn id="24" dur="1" fill="hold">
                                          <p:stCondLst>
                                            <p:cond delay="0"/>
                                          </p:stCondLst>
                                        </p:cTn>
                                        <p:tgtEl>
                                          <p:spTgt spid="244743">
                                            <p:txEl>
                                              <p:pRg st="4" end="4"/>
                                            </p:txEl>
                                          </p:spTgt>
                                        </p:tgtEl>
                                        <p:attrNameLst>
                                          <p:attrName>style.visibility</p:attrName>
                                        </p:attrNameLst>
                                      </p:cBhvr>
                                      <p:to>
                                        <p:strVal val="visible"/>
                                      </p:to>
                                    </p:set>
                                    <p:animEffect transition="in" filter="barn(outVertical)">
                                      <p:cBhvr>
                                        <p:cTn id="25" dur="500"/>
                                        <p:tgtEl>
                                          <p:spTgt spid="244743">
                                            <p:txEl>
                                              <p:pRg st="4" end="4"/>
                                            </p:txEl>
                                          </p:spTgt>
                                        </p:tgtEl>
                                      </p:cBhvr>
                                    </p:animEffect>
                                  </p:childTnLst>
                                </p:cTn>
                              </p:par>
                              <p:par>
                                <p:cTn id="26" presetID="16" presetClass="entr" presetSubtype="37" fill="hold" grpId="0" nodeType="withEffect">
                                  <p:stCondLst>
                                    <p:cond delay="0"/>
                                  </p:stCondLst>
                                  <p:childTnLst>
                                    <p:set>
                                      <p:cBhvr>
                                        <p:cTn id="27" dur="1" fill="hold">
                                          <p:stCondLst>
                                            <p:cond delay="0"/>
                                          </p:stCondLst>
                                        </p:cTn>
                                        <p:tgtEl>
                                          <p:spTgt spid="244743">
                                            <p:txEl>
                                              <p:pRg st="5" end="5"/>
                                            </p:txEl>
                                          </p:spTgt>
                                        </p:tgtEl>
                                        <p:attrNameLst>
                                          <p:attrName>style.visibility</p:attrName>
                                        </p:attrNameLst>
                                      </p:cBhvr>
                                      <p:to>
                                        <p:strVal val="visible"/>
                                      </p:to>
                                    </p:set>
                                    <p:animEffect transition="in" filter="barn(outVertical)">
                                      <p:cBhvr>
                                        <p:cTn id="28" dur="500"/>
                                        <p:tgtEl>
                                          <p:spTgt spid="2447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1">
            <a:extLst>
              <a:ext uri="{FF2B5EF4-FFF2-40B4-BE49-F238E27FC236}">
                <a16:creationId xmlns:a16="http://schemas.microsoft.com/office/drawing/2014/main" id="{1C4DC329-66DB-8D49-8F03-1546E6089E14}"/>
              </a:ext>
            </a:extLst>
          </p:cNvPr>
          <p:cNvSpPr>
            <a:spLocks noChangeArrowheads="1"/>
          </p:cNvSpPr>
          <p:nvPr/>
        </p:nvSpPr>
        <p:spPr bwMode="auto">
          <a:xfrm>
            <a:off x="755650" y="-26988"/>
            <a:ext cx="27305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Times New Roman" panose="02020603050405020304" pitchFamily="18" charset="0"/>
              </a:rPr>
              <a:t>2.3 </a:t>
            </a:r>
            <a:r>
              <a:rPr lang="zh-CN" altLang="en-US" sz="3600" b="1">
                <a:solidFill>
                  <a:srgbClr val="3333FF"/>
                </a:solidFill>
                <a:latin typeface="Times New Roman" panose="02020603050405020304" pitchFamily="18" charset="0"/>
              </a:rPr>
              <a:t>进程控制</a:t>
            </a:r>
          </a:p>
        </p:txBody>
      </p:sp>
      <p:sp>
        <p:nvSpPr>
          <p:cNvPr id="3" name="TextBox 2">
            <a:extLst>
              <a:ext uri="{FF2B5EF4-FFF2-40B4-BE49-F238E27FC236}">
                <a16:creationId xmlns:a16="http://schemas.microsoft.com/office/drawing/2014/main" id="{A6A6587F-A5BC-6B49-9F52-1D165149FD06}"/>
              </a:ext>
            </a:extLst>
          </p:cNvPr>
          <p:cNvSpPr txBox="1">
            <a:spLocks noChangeArrowheads="1"/>
          </p:cNvSpPr>
          <p:nvPr/>
        </p:nvSpPr>
        <p:spPr bwMode="auto">
          <a:xfrm>
            <a:off x="971550" y="4292600"/>
            <a:ext cx="784860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buClr>
                <a:srgbClr val="0000FF"/>
              </a:buClr>
              <a:buFont typeface="Wingdings" pitchFamily="2" charset="2"/>
              <a:buChar char="Ø"/>
            </a:pPr>
            <a:r>
              <a:rPr lang="zh-CN" altLang="en-US" sz="2800" b="1">
                <a:solidFill>
                  <a:srgbClr val="0000FF"/>
                </a:solidFill>
                <a:latin typeface="楷体_GB2312" pitchFamily="49" charset="-122"/>
                <a:ea typeface="楷体_GB2312" pitchFamily="49" charset="-122"/>
              </a:rPr>
              <a:t>原语</a:t>
            </a:r>
          </a:p>
          <a:p>
            <a:pPr>
              <a:lnSpc>
                <a:spcPct val="125000"/>
              </a:lnSpc>
              <a:buClr>
                <a:srgbClr val="0000FF"/>
              </a:buClr>
              <a:buFont typeface="Wingdings" pitchFamily="2" charset="2"/>
              <a:buNone/>
            </a:pPr>
            <a:r>
              <a:rPr lang="zh-CN" altLang="en-US" sz="2800" b="1">
                <a:solidFill>
                  <a:srgbClr val="171D17"/>
                </a:solidFill>
                <a:latin typeface="楷体_GB2312" pitchFamily="49" charset="-122"/>
                <a:ea typeface="楷体_GB2312" pitchFamily="49" charset="-122"/>
              </a:rPr>
              <a:t>   由若干条指令组成、用来实现某个特定操作的一个过程。</a:t>
            </a:r>
          </a:p>
          <a:p>
            <a:pPr lvl="1">
              <a:lnSpc>
                <a:spcPct val="125000"/>
              </a:lnSpc>
              <a:buClr>
                <a:srgbClr val="CC3399"/>
              </a:buClr>
              <a:buFont typeface="Wingdings" pitchFamily="2" charset="2"/>
              <a:buChar char="v"/>
            </a:pPr>
            <a:r>
              <a:rPr lang="zh-CN" altLang="en-US" sz="2800" b="1">
                <a:solidFill>
                  <a:srgbClr val="171D17"/>
                </a:solidFill>
                <a:latin typeface="楷体_GB2312" pitchFamily="49" charset="-122"/>
                <a:ea typeface="楷体_GB2312" pitchFamily="49" charset="-122"/>
              </a:rPr>
              <a:t>操作具有原子性</a:t>
            </a:r>
            <a:endParaRPr lang="zh-CN" altLang="en-US" sz="2800"/>
          </a:p>
        </p:txBody>
      </p:sp>
      <p:sp>
        <p:nvSpPr>
          <p:cNvPr id="4" name="矩形 3">
            <a:extLst>
              <a:ext uri="{FF2B5EF4-FFF2-40B4-BE49-F238E27FC236}">
                <a16:creationId xmlns:a16="http://schemas.microsoft.com/office/drawing/2014/main" id="{5304822B-6CF2-9F4C-B020-AFB37ACE9FAF}"/>
              </a:ext>
            </a:extLst>
          </p:cNvPr>
          <p:cNvSpPr>
            <a:spLocks noChangeArrowheads="1"/>
          </p:cNvSpPr>
          <p:nvPr/>
        </p:nvSpPr>
        <p:spPr bwMode="auto">
          <a:xfrm>
            <a:off x="1331913" y="681038"/>
            <a:ext cx="7561262"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Clr>
                <a:srgbClr val="CC3399"/>
              </a:buClr>
              <a:buFont typeface="Wingdings" pitchFamily="2" charset="2"/>
              <a:buChar char="v"/>
            </a:pPr>
            <a:r>
              <a:rPr lang="zh-CN" altLang="en-US" sz="2800" b="1">
                <a:solidFill>
                  <a:srgbClr val="171D17"/>
                </a:solidFill>
                <a:latin typeface="楷体_GB2312" pitchFamily="49" charset="-122"/>
                <a:ea typeface="楷体_GB2312" pitchFamily="49" charset="-122"/>
              </a:rPr>
              <a:t>支撑功能</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中断处理</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时钟管理</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原语操作</a:t>
            </a:r>
            <a:endParaRPr lang="en-US" altLang="zh-CN" sz="2800" b="1">
              <a:solidFill>
                <a:srgbClr val="171D17"/>
              </a:solidFill>
              <a:latin typeface="楷体_GB2312" pitchFamily="49" charset="-122"/>
              <a:ea typeface="楷体_GB2312" pitchFamily="49" charset="-122"/>
            </a:endParaRPr>
          </a:p>
          <a:p>
            <a:pPr>
              <a:buClr>
                <a:srgbClr val="CC3399"/>
              </a:buClr>
              <a:buFont typeface="Wingdings" pitchFamily="2" charset="2"/>
              <a:buChar char="v"/>
            </a:pPr>
            <a:r>
              <a:rPr lang="zh-CN" altLang="en-US" sz="2800" b="1">
                <a:solidFill>
                  <a:srgbClr val="171D17"/>
                </a:solidFill>
                <a:latin typeface="楷体_GB2312" pitchFamily="49" charset="-122"/>
                <a:ea typeface="楷体_GB2312" pitchFamily="49" charset="-122"/>
              </a:rPr>
              <a:t>资源管理功能</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进程管理</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存储器管理</a:t>
            </a:r>
            <a:endParaRPr lang="en-US" altLang="zh-CN" sz="2800" b="1">
              <a:solidFill>
                <a:srgbClr val="171D17"/>
              </a:solidFill>
              <a:latin typeface="楷体_GB2312" pitchFamily="49" charset="-122"/>
              <a:ea typeface="楷体_GB2312" pitchFamily="49" charset="-122"/>
            </a:endParaRPr>
          </a:p>
          <a:p>
            <a:pPr lvl="1">
              <a:buClr>
                <a:srgbClr val="CC3399"/>
              </a:buClr>
              <a:buFont typeface="Wingdings" pitchFamily="2" charset="2"/>
              <a:buChar char="ü"/>
            </a:pPr>
            <a:r>
              <a:rPr lang="zh-CN" altLang="en-US" sz="2800" b="1">
                <a:solidFill>
                  <a:srgbClr val="171D17"/>
                </a:solidFill>
                <a:latin typeface="楷体_GB2312" pitchFamily="49" charset="-122"/>
                <a:ea typeface="楷体_GB2312" pitchFamily="49" charset="-122"/>
              </a:rPr>
              <a:t>设备管理</a:t>
            </a:r>
          </a:p>
        </p:txBody>
      </p:sp>
      <p:sp>
        <p:nvSpPr>
          <p:cNvPr id="38917" name="灯片编号占位符 3">
            <a:extLst>
              <a:ext uri="{FF2B5EF4-FFF2-40B4-BE49-F238E27FC236}">
                <a16:creationId xmlns:a16="http://schemas.microsoft.com/office/drawing/2014/main" id="{45C93324-35A2-6049-87B9-FFF1ECF0C2B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8058F2A-0ADD-A445-ACB9-701114EABE82}" type="slidenum">
              <a:rPr lang="zh-CN" altLang="en-US" sz="1800"/>
              <a:pPr/>
              <a:t>34</a:t>
            </a:fld>
            <a:endParaRPr lang="en-US" altLang="zh-CN" sz="1800"/>
          </a:p>
        </p:txBody>
      </p:sp>
    </p:spTree>
    <p:extLst>
      <p:ext uri="{BB962C8B-B14F-4D97-AF65-F5344CB8AC3E}">
        <p14:creationId xmlns:p14="http://schemas.microsoft.com/office/powerpoint/2010/main" val="49763376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linds(horizontal)">
                                      <p:cBhvr>
                                        <p:cTn id="21" dur="500"/>
                                        <p:tgtEl>
                                          <p:spTgt spid="4">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linds(horizontal)">
                                      <p:cBhvr>
                                        <p:cTn id="24" dur="500"/>
                                        <p:tgtEl>
                                          <p:spTgt spid="4">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blinds(horizontal)">
                                      <p:cBhvr>
                                        <p:cTn id="27" dur="500"/>
                                        <p:tgtEl>
                                          <p:spTgt spid="4">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blinds(horizontal)">
                                      <p:cBhvr>
                                        <p:cTn id="30" dur="500"/>
                                        <p:tgtEl>
                                          <p:spTgt spid="4">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5A6C851-E440-0747-A743-BF7E468FD2A8}"/>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进程的创建</a:t>
            </a:r>
          </a:p>
        </p:txBody>
      </p:sp>
      <p:sp>
        <p:nvSpPr>
          <p:cNvPr id="246789" name="Text Box 5">
            <a:extLst>
              <a:ext uri="{FF2B5EF4-FFF2-40B4-BE49-F238E27FC236}">
                <a16:creationId xmlns:a16="http://schemas.microsoft.com/office/drawing/2014/main" id="{CFDE728B-B538-2642-AA37-7C8C772A9884}"/>
              </a:ext>
            </a:extLst>
          </p:cNvPr>
          <p:cNvSpPr txBox="1">
            <a:spLocks noChangeArrowheads="1"/>
          </p:cNvSpPr>
          <p:nvPr/>
        </p:nvSpPr>
        <p:spPr bwMode="auto">
          <a:xfrm>
            <a:off x="609600" y="609600"/>
            <a:ext cx="8229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200" b="1">
                <a:solidFill>
                  <a:srgbClr val="0000FF"/>
                </a:solidFill>
                <a:latin typeface="楷体_GB2312" pitchFamily="49" charset="-122"/>
                <a:ea typeface="楷体_GB2312" pitchFamily="49" charset="-122"/>
              </a:rPr>
              <a:t>1</a:t>
            </a:r>
            <a:r>
              <a:rPr lang="zh-CN" altLang="en-US" sz="3200" b="1">
                <a:solidFill>
                  <a:srgbClr val="0000FF"/>
                </a:solidFill>
                <a:latin typeface="楷体_GB2312" pitchFamily="49" charset="-122"/>
                <a:ea typeface="楷体_GB2312" pitchFamily="49" charset="-122"/>
              </a:rPr>
              <a:t>、进程图</a:t>
            </a:r>
            <a:r>
              <a:rPr lang="en-US" altLang="zh-CN" sz="3200" b="1">
                <a:solidFill>
                  <a:srgbClr val="0000FF"/>
                </a:solidFill>
                <a:latin typeface="楷体_GB2312" pitchFamily="49" charset="-122"/>
                <a:ea typeface="楷体_GB2312" pitchFamily="49" charset="-122"/>
              </a:rPr>
              <a:t>(Process Graph)</a:t>
            </a:r>
          </a:p>
          <a:p>
            <a:pPr eaLnBrk="1" hangingPunct="1">
              <a:spcBef>
                <a:spcPct val="50000"/>
              </a:spcBef>
            </a:pPr>
            <a:r>
              <a:rPr lang="en-US" altLang="zh-CN" sz="3200" b="1">
                <a:solidFill>
                  <a:srgbClr val="171D17"/>
                </a:solidFill>
                <a:latin typeface="楷体_GB2312" pitchFamily="49" charset="-122"/>
                <a:ea typeface="楷体_GB2312" pitchFamily="49" charset="-122"/>
              </a:rPr>
              <a:t>    </a:t>
            </a:r>
            <a:r>
              <a:rPr lang="zh-CN" altLang="en-US" sz="3200" b="1">
                <a:solidFill>
                  <a:srgbClr val="171D17"/>
                </a:solidFill>
                <a:latin typeface="楷体_GB2312" pitchFamily="49" charset="-122"/>
                <a:ea typeface="楷体_GB2312" pitchFamily="49" charset="-122"/>
              </a:rPr>
              <a:t>用于描述进程家族关系的有向树。</a:t>
            </a:r>
          </a:p>
        </p:txBody>
      </p:sp>
      <p:grpSp>
        <p:nvGrpSpPr>
          <p:cNvPr id="2" name="Group 64">
            <a:extLst>
              <a:ext uri="{FF2B5EF4-FFF2-40B4-BE49-F238E27FC236}">
                <a16:creationId xmlns:a16="http://schemas.microsoft.com/office/drawing/2014/main" id="{6CEAC727-BDE0-8241-BB49-F4793D3B7DA4}"/>
              </a:ext>
            </a:extLst>
          </p:cNvPr>
          <p:cNvGrpSpPr>
            <a:grpSpLocks/>
          </p:cNvGrpSpPr>
          <p:nvPr/>
        </p:nvGrpSpPr>
        <p:grpSpPr bwMode="auto">
          <a:xfrm>
            <a:off x="1450975" y="3187700"/>
            <a:ext cx="5407025" cy="2908300"/>
            <a:chOff x="1106" y="2536"/>
            <a:chExt cx="3406" cy="1832"/>
          </a:xfrm>
        </p:grpSpPr>
        <p:sp>
          <p:nvSpPr>
            <p:cNvPr id="39944" name="Oval 39">
              <a:extLst>
                <a:ext uri="{FF2B5EF4-FFF2-40B4-BE49-F238E27FC236}">
                  <a16:creationId xmlns:a16="http://schemas.microsoft.com/office/drawing/2014/main" id="{7D1AEFA2-C29C-D343-99BF-B7DB911A814D}"/>
                </a:ext>
              </a:extLst>
            </p:cNvPr>
            <p:cNvSpPr>
              <a:spLocks noChangeArrowheads="1"/>
            </p:cNvSpPr>
            <p:nvPr/>
          </p:nvSpPr>
          <p:spPr bwMode="auto">
            <a:xfrm>
              <a:off x="3073" y="2920"/>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C</a:t>
              </a:r>
            </a:p>
          </p:txBody>
        </p:sp>
        <p:sp>
          <p:nvSpPr>
            <p:cNvPr id="39945" name="Oval 37">
              <a:extLst>
                <a:ext uri="{FF2B5EF4-FFF2-40B4-BE49-F238E27FC236}">
                  <a16:creationId xmlns:a16="http://schemas.microsoft.com/office/drawing/2014/main" id="{B8038132-295F-D941-8124-07F6977CFE56}"/>
                </a:ext>
              </a:extLst>
            </p:cNvPr>
            <p:cNvSpPr>
              <a:spLocks noChangeArrowheads="1"/>
            </p:cNvSpPr>
            <p:nvPr/>
          </p:nvSpPr>
          <p:spPr bwMode="auto">
            <a:xfrm>
              <a:off x="2498" y="392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K</a:t>
              </a:r>
            </a:p>
          </p:txBody>
        </p:sp>
        <p:sp>
          <p:nvSpPr>
            <p:cNvPr id="39946" name="Oval 38">
              <a:extLst>
                <a:ext uri="{FF2B5EF4-FFF2-40B4-BE49-F238E27FC236}">
                  <a16:creationId xmlns:a16="http://schemas.microsoft.com/office/drawing/2014/main" id="{CCB3D824-F676-AE4C-98F6-93E0AF14FF98}"/>
                </a:ext>
              </a:extLst>
            </p:cNvPr>
            <p:cNvSpPr>
              <a:spLocks noChangeArrowheads="1"/>
            </p:cNvSpPr>
            <p:nvPr/>
          </p:nvSpPr>
          <p:spPr bwMode="auto">
            <a:xfrm>
              <a:off x="2114" y="2872"/>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B</a:t>
              </a:r>
            </a:p>
          </p:txBody>
        </p:sp>
        <p:sp>
          <p:nvSpPr>
            <p:cNvPr id="39947" name="Oval 40">
              <a:extLst>
                <a:ext uri="{FF2B5EF4-FFF2-40B4-BE49-F238E27FC236}">
                  <a16:creationId xmlns:a16="http://schemas.microsoft.com/office/drawing/2014/main" id="{B6C4CCD4-1C0F-CD47-9FB8-7B41B512454D}"/>
                </a:ext>
              </a:extLst>
            </p:cNvPr>
            <p:cNvSpPr>
              <a:spLocks noChangeArrowheads="1"/>
            </p:cNvSpPr>
            <p:nvPr/>
          </p:nvSpPr>
          <p:spPr bwMode="auto">
            <a:xfrm>
              <a:off x="1634" y="3352"/>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D</a:t>
              </a:r>
            </a:p>
          </p:txBody>
        </p:sp>
        <p:sp>
          <p:nvSpPr>
            <p:cNvPr id="39948" name="Oval 41">
              <a:extLst>
                <a:ext uri="{FF2B5EF4-FFF2-40B4-BE49-F238E27FC236}">
                  <a16:creationId xmlns:a16="http://schemas.microsoft.com/office/drawing/2014/main" id="{69C32FD6-3BAC-7643-9518-EA48185880B7}"/>
                </a:ext>
              </a:extLst>
            </p:cNvPr>
            <p:cNvSpPr>
              <a:spLocks noChangeArrowheads="1"/>
            </p:cNvSpPr>
            <p:nvPr/>
          </p:nvSpPr>
          <p:spPr bwMode="auto">
            <a:xfrm>
              <a:off x="2450" y="3400"/>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E</a:t>
              </a:r>
            </a:p>
          </p:txBody>
        </p:sp>
        <p:sp>
          <p:nvSpPr>
            <p:cNvPr id="39949" name="Oval 42">
              <a:extLst>
                <a:ext uri="{FF2B5EF4-FFF2-40B4-BE49-F238E27FC236}">
                  <a16:creationId xmlns:a16="http://schemas.microsoft.com/office/drawing/2014/main" id="{EB288EC7-4BB6-1343-AC5A-AA1A1C581064}"/>
                </a:ext>
              </a:extLst>
            </p:cNvPr>
            <p:cNvSpPr>
              <a:spLocks noChangeArrowheads="1"/>
            </p:cNvSpPr>
            <p:nvPr/>
          </p:nvSpPr>
          <p:spPr bwMode="auto">
            <a:xfrm>
              <a:off x="3458" y="344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G</a:t>
              </a:r>
            </a:p>
          </p:txBody>
        </p:sp>
        <p:sp>
          <p:nvSpPr>
            <p:cNvPr id="39950" name="Oval 43">
              <a:extLst>
                <a:ext uri="{FF2B5EF4-FFF2-40B4-BE49-F238E27FC236}">
                  <a16:creationId xmlns:a16="http://schemas.microsoft.com/office/drawing/2014/main" id="{25B37047-1E3C-3A46-80A6-6295BB04A5DB}"/>
                </a:ext>
              </a:extLst>
            </p:cNvPr>
            <p:cNvSpPr>
              <a:spLocks noChangeArrowheads="1"/>
            </p:cNvSpPr>
            <p:nvPr/>
          </p:nvSpPr>
          <p:spPr bwMode="auto">
            <a:xfrm>
              <a:off x="4226" y="344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H</a:t>
              </a:r>
            </a:p>
          </p:txBody>
        </p:sp>
        <p:sp>
          <p:nvSpPr>
            <p:cNvPr id="39951" name="Oval 44">
              <a:extLst>
                <a:ext uri="{FF2B5EF4-FFF2-40B4-BE49-F238E27FC236}">
                  <a16:creationId xmlns:a16="http://schemas.microsoft.com/office/drawing/2014/main" id="{C04CB85B-FEC1-D84E-8738-86807428E438}"/>
                </a:ext>
              </a:extLst>
            </p:cNvPr>
            <p:cNvSpPr>
              <a:spLocks noChangeArrowheads="1"/>
            </p:cNvSpPr>
            <p:nvPr/>
          </p:nvSpPr>
          <p:spPr bwMode="auto">
            <a:xfrm>
              <a:off x="2930" y="344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F</a:t>
              </a:r>
            </a:p>
          </p:txBody>
        </p:sp>
        <p:sp>
          <p:nvSpPr>
            <p:cNvPr id="39952" name="Oval 45">
              <a:extLst>
                <a:ext uri="{FF2B5EF4-FFF2-40B4-BE49-F238E27FC236}">
                  <a16:creationId xmlns:a16="http://schemas.microsoft.com/office/drawing/2014/main" id="{9F72EA21-57BA-8648-AE72-1118C148331A}"/>
                </a:ext>
              </a:extLst>
            </p:cNvPr>
            <p:cNvSpPr>
              <a:spLocks noChangeArrowheads="1"/>
            </p:cNvSpPr>
            <p:nvPr/>
          </p:nvSpPr>
          <p:spPr bwMode="auto">
            <a:xfrm>
              <a:off x="1106" y="3976"/>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I</a:t>
              </a:r>
            </a:p>
          </p:txBody>
        </p:sp>
        <p:sp>
          <p:nvSpPr>
            <p:cNvPr id="39953" name="Oval 46">
              <a:extLst>
                <a:ext uri="{FF2B5EF4-FFF2-40B4-BE49-F238E27FC236}">
                  <a16:creationId xmlns:a16="http://schemas.microsoft.com/office/drawing/2014/main" id="{D9BA0E84-68BC-084F-8836-651ED64502E4}"/>
                </a:ext>
              </a:extLst>
            </p:cNvPr>
            <p:cNvSpPr>
              <a:spLocks noChangeArrowheads="1"/>
            </p:cNvSpPr>
            <p:nvPr/>
          </p:nvSpPr>
          <p:spPr bwMode="auto">
            <a:xfrm>
              <a:off x="1778" y="3928"/>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J</a:t>
              </a:r>
            </a:p>
          </p:txBody>
        </p:sp>
        <p:sp>
          <p:nvSpPr>
            <p:cNvPr id="39954" name="Oval 47">
              <a:extLst>
                <a:ext uri="{FF2B5EF4-FFF2-40B4-BE49-F238E27FC236}">
                  <a16:creationId xmlns:a16="http://schemas.microsoft.com/office/drawing/2014/main" id="{0E10BDF1-D578-0F4C-B9B2-2AB6BED371F2}"/>
                </a:ext>
              </a:extLst>
            </p:cNvPr>
            <p:cNvSpPr>
              <a:spLocks noChangeArrowheads="1"/>
            </p:cNvSpPr>
            <p:nvPr/>
          </p:nvSpPr>
          <p:spPr bwMode="auto">
            <a:xfrm>
              <a:off x="4034" y="3976"/>
              <a:ext cx="335"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M</a:t>
              </a:r>
            </a:p>
          </p:txBody>
        </p:sp>
        <p:sp>
          <p:nvSpPr>
            <p:cNvPr id="39955" name="Oval 48">
              <a:extLst>
                <a:ext uri="{FF2B5EF4-FFF2-40B4-BE49-F238E27FC236}">
                  <a16:creationId xmlns:a16="http://schemas.microsoft.com/office/drawing/2014/main" id="{F929F7D2-1C5B-D743-AE9B-3826AC055F47}"/>
                </a:ext>
              </a:extLst>
            </p:cNvPr>
            <p:cNvSpPr>
              <a:spLocks noChangeArrowheads="1"/>
            </p:cNvSpPr>
            <p:nvPr/>
          </p:nvSpPr>
          <p:spPr bwMode="auto">
            <a:xfrm>
              <a:off x="2594" y="2536"/>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A</a:t>
              </a:r>
            </a:p>
          </p:txBody>
        </p:sp>
        <p:sp>
          <p:nvSpPr>
            <p:cNvPr id="39956" name="Oval 49">
              <a:extLst>
                <a:ext uri="{FF2B5EF4-FFF2-40B4-BE49-F238E27FC236}">
                  <a16:creationId xmlns:a16="http://schemas.microsoft.com/office/drawing/2014/main" id="{99585FB5-6D39-1E43-8F5E-B16A2F39541B}"/>
                </a:ext>
              </a:extLst>
            </p:cNvPr>
            <p:cNvSpPr>
              <a:spLocks noChangeArrowheads="1"/>
            </p:cNvSpPr>
            <p:nvPr/>
          </p:nvSpPr>
          <p:spPr bwMode="auto">
            <a:xfrm>
              <a:off x="3410" y="3976"/>
              <a:ext cx="286" cy="392"/>
            </a:xfrm>
            <a:prstGeom prst="ellipse">
              <a:avLst/>
            </a:prstGeom>
            <a:solidFill>
              <a:schemeClr val="accent1"/>
            </a:solidFill>
            <a:ln w="12700">
              <a:solidFill>
                <a:schemeClr val="tx1"/>
              </a:solidFill>
              <a:round/>
              <a:headEnd/>
              <a:tailEnd/>
            </a:ln>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chemeClr val="bg2"/>
                  </a:solidFill>
                  <a:latin typeface="Times New Roman" panose="02020603050405020304" pitchFamily="18" charset="0"/>
                </a:rPr>
                <a:t>L</a:t>
              </a:r>
            </a:p>
          </p:txBody>
        </p:sp>
        <p:sp>
          <p:nvSpPr>
            <p:cNvPr id="39957" name="Line 50">
              <a:extLst>
                <a:ext uri="{FF2B5EF4-FFF2-40B4-BE49-F238E27FC236}">
                  <a16:creationId xmlns:a16="http://schemas.microsoft.com/office/drawing/2014/main" id="{0F060D58-A867-8F44-9EBE-571A0D58154F}"/>
                </a:ext>
              </a:extLst>
            </p:cNvPr>
            <p:cNvSpPr>
              <a:spLocks noChangeShapeType="1"/>
            </p:cNvSpPr>
            <p:nvPr/>
          </p:nvSpPr>
          <p:spPr bwMode="auto">
            <a:xfrm flipH="1">
              <a:off x="2401" y="2780"/>
              <a:ext cx="19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8" name="Line 51">
              <a:extLst>
                <a:ext uri="{FF2B5EF4-FFF2-40B4-BE49-F238E27FC236}">
                  <a16:creationId xmlns:a16="http://schemas.microsoft.com/office/drawing/2014/main" id="{E8ABB9E0-8C2B-0D4B-B9B7-D0E4BF4FC931}"/>
                </a:ext>
              </a:extLst>
            </p:cNvPr>
            <p:cNvSpPr>
              <a:spLocks noChangeShapeType="1"/>
            </p:cNvSpPr>
            <p:nvPr/>
          </p:nvSpPr>
          <p:spPr bwMode="auto">
            <a:xfrm flipH="1">
              <a:off x="1873" y="3164"/>
              <a:ext cx="288"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59" name="Line 52">
              <a:extLst>
                <a:ext uri="{FF2B5EF4-FFF2-40B4-BE49-F238E27FC236}">
                  <a16:creationId xmlns:a16="http://schemas.microsoft.com/office/drawing/2014/main" id="{9ECABD57-7FDF-3448-A613-E888ACA192A7}"/>
                </a:ext>
              </a:extLst>
            </p:cNvPr>
            <p:cNvSpPr>
              <a:spLocks noChangeShapeType="1"/>
            </p:cNvSpPr>
            <p:nvPr/>
          </p:nvSpPr>
          <p:spPr bwMode="auto">
            <a:xfrm flipH="1">
              <a:off x="1345" y="3644"/>
              <a:ext cx="288"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0" name="Line 53">
              <a:extLst>
                <a:ext uri="{FF2B5EF4-FFF2-40B4-BE49-F238E27FC236}">
                  <a16:creationId xmlns:a16="http://schemas.microsoft.com/office/drawing/2014/main" id="{ED0F6CB3-10A2-3646-8B7D-E293BE16D528}"/>
                </a:ext>
              </a:extLst>
            </p:cNvPr>
            <p:cNvSpPr>
              <a:spLocks noChangeShapeType="1"/>
            </p:cNvSpPr>
            <p:nvPr/>
          </p:nvSpPr>
          <p:spPr bwMode="auto">
            <a:xfrm>
              <a:off x="1825" y="3692"/>
              <a:ext cx="96"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1" name="Line 54">
              <a:extLst>
                <a:ext uri="{FF2B5EF4-FFF2-40B4-BE49-F238E27FC236}">
                  <a16:creationId xmlns:a16="http://schemas.microsoft.com/office/drawing/2014/main" id="{3B2BAD07-8657-994C-AFD6-64B16DE293B1}"/>
                </a:ext>
              </a:extLst>
            </p:cNvPr>
            <p:cNvSpPr>
              <a:spLocks noChangeShapeType="1"/>
            </p:cNvSpPr>
            <p:nvPr/>
          </p:nvSpPr>
          <p:spPr bwMode="auto">
            <a:xfrm>
              <a:off x="2353" y="3164"/>
              <a:ext cx="192"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2" name="Line 55">
              <a:extLst>
                <a:ext uri="{FF2B5EF4-FFF2-40B4-BE49-F238E27FC236}">
                  <a16:creationId xmlns:a16="http://schemas.microsoft.com/office/drawing/2014/main" id="{C4C77664-E514-AA45-8D6F-A386A6AF2BBB}"/>
                </a:ext>
              </a:extLst>
            </p:cNvPr>
            <p:cNvSpPr>
              <a:spLocks noChangeShapeType="1"/>
            </p:cNvSpPr>
            <p:nvPr/>
          </p:nvSpPr>
          <p:spPr bwMode="auto">
            <a:xfrm>
              <a:off x="2593" y="3740"/>
              <a:ext cx="49" cy="2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3" name="Line 56">
              <a:extLst>
                <a:ext uri="{FF2B5EF4-FFF2-40B4-BE49-F238E27FC236}">
                  <a16:creationId xmlns:a16="http://schemas.microsoft.com/office/drawing/2014/main" id="{9B07B468-CA29-9D4C-89DE-622BC6B5D730}"/>
                </a:ext>
              </a:extLst>
            </p:cNvPr>
            <p:cNvSpPr>
              <a:spLocks noChangeShapeType="1"/>
            </p:cNvSpPr>
            <p:nvPr/>
          </p:nvSpPr>
          <p:spPr bwMode="auto">
            <a:xfrm>
              <a:off x="2833" y="2828"/>
              <a:ext cx="288"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4" name="Line 57">
              <a:extLst>
                <a:ext uri="{FF2B5EF4-FFF2-40B4-BE49-F238E27FC236}">
                  <a16:creationId xmlns:a16="http://schemas.microsoft.com/office/drawing/2014/main" id="{485A79E3-F202-204A-8C0C-041EE95DE797}"/>
                </a:ext>
              </a:extLst>
            </p:cNvPr>
            <p:cNvSpPr>
              <a:spLocks noChangeShapeType="1"/>
            </p:cNvSpPr>
            <p:nvPr/>
          </p:nvSpPr>
          <p:spPr bwMode="auto">
            <a:xfrm flipH="1">
              <a:off x="3121" y="3260"/>
              <a:ext cx="96"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5" name="Line 58">
              <a:extLst>
                <a:ext uri="{FF2B5EF4-FFF2-40B4-BE49-F238E27FC236}">
                  <a16:creationId xmlns:a16="http://schemas.microsoft.com/office/drawing/2014/main" id="{FACB80A0-A586-D34F-BA26-EA8F7F58CC26}"/>
                </a:ext>
              </a:extLst>
            </p:cNvPr>
            <p:cNvSpPr>
              <a:spLocks noChangeShapeType="1"/>
            </p:cNvSpPr>
            <p:nvPr/>
          </p:nvSpPr>
          <p:spPr bwMode="auto">
            <a:xfrm>
              <a:off x="3313" y="3212"/>
              <a:ext cx="24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6" name="Line 59">
              <a:extLst>
                <a:ext uri="{FF2B5EF4-FFF2-40B4-BE49-F238E27FC236}">
                  <a16:creationId xmlns:a16="http://schemas.microsoft.com/office/drawing/2014/main" id="{B6957690-B594-784B-8C89-E4D733E4A2E8}"/>
                </a:ext>
              </a:extLst>
            </p:cNvPr>
            <p:cNvSpPr>
              <a:spLocks noChangeShapeType="1"/>
            </p:cNvSpPr>
            <p:nvPr/>
          </p:nvSpPr>
          <p:spPr bwMode="auto">
            <a:xfrm>
              <a:off x="3361" y="3116"/>
              <a:ext cx="91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7" name="Line 60">
              <a:extLst>
                <a:ext uri="{FF2B5EF4-FFF2-40B4-BE49-F238E27FC236}">
                  <a16:creationId xmlns:a16="http://schemas.microsoft.com/office/drawing/2014/main" id="{AB0DCD0A-1550-1940-A972-7E36A8D6EDB0}"/>
                </a:ext>
              </a:extLst>
            </p:cNvPr>
            <p:cNvSpPr>
              <a:spLocks noChangeShapeType="1"/>
            </p:cNvSpPr>
            <p:nvPr/>
          </p:nvSpPr>
          <p:spPr bwMode="auto">
            <a:xfrm>
              <a:off x="3553" y="378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39968" name="Line 61">
              <a:extLst>
                <a:ext uri="{FF2B5EF4-FFF2-40B4-BE49-F238E27FC236}">
                  <a16:creationId xmlns:a16="http://schemas.microsoft.com/office/drawing/2014/main" id="{04A8B45B-6261-524D-853C-436C84A05E5B}"/>
                </a:ext>
              </a:extLst>
            </p:cNvPr>
            <p:cNvSpPr>
              <a:spLocks noChangeShapeType="1"/>
            </p:cNvSpPr>
            <p:nvPr/>
          </p:nvSpPr>
          <p:spPr bwMode="auto">
            <a:xfrm>
              <a:off x="3697" y="3692"/>
              <a:ext cx="432"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246846" name="Text Box 62">
            <a:extLst>
              <a:ext uri="{FF2B5EF4-FFF2-40B4-BE49-F238E27FC236}">
                <a16:creationId xmlns:a16="http://schemas.microsoft.com/office/drawing/2014/main" id="{F2C7C264-B3A3-144E-A6E0-FEFAC3D2FAAE}"/>
              </a:ext>
            </a:extLst>
          </p:cNvPr>
          <p:cNvSpPr txBox="1">
            <a:spLocks noChangeArrowheads="1"/>
          </p:cNvSpPr>
          <p:nvPr/>
        </p:nvSpPr>
        <p:spPr bwMode="auto">
          <a:xfrm>
            <a:off x="2895600" y="6248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b="1">
                <a:solidFill>
                  <a:schemeClr val="tx1"/>
                </a:solidFill>
                <a:latin typeface="Times New Roman" panose="02020603050405020304" pitchFamily="18" charset="0"/>
              </a:rPr>
              <a:t>图</a:t>
            </a:r>
            <a:r>
              <a:rPr lang="en-US" altLang="zh-CN" b="1">
                <a:solidFill>
                  <a:schemeClr val="tx1"/>
                </a:solidFill>
                <a:latin typeface="Times New Roman" panose="02020603050405020304" pitchFamily="18" charset="0"/>
              </a:rPr>
              <a:t>2-9  </a:t>
            </a:r>
            <a:r>
              <a:rPr lang="zh-CN" altLang="en-US" b="1">
                <a:solidFill>
                  <a:schemeClr val="tx1"/>
                </a:solidFill>
                <a:latin typeface="Times New Roman" panose="02020603050405020304" pitchFamily="18" charset="0"/>
              </a:rPr>
              <a:t>进程树</a:t>
            </a:r>
          </a:p>
        </p:txBody>
      </p:sp>
      <p:sp>
        <p:nvSpPr>
          <p:cNvPr id="246849" name="Text Box 65">
            <a:extLst>
              <a:ext uri="{FF2B5EF4-FFF2-40B4-BE49-F238E27FC236}">
                <a16:creationId xmlns:a16="http://schemas.microsoft.com/office/drawing/2014/main" id="{802F490E-19B1-714B-9C61-239672CFCAEE}"/>
              </a:ext>
            </a:extLst>
          </p:cNvPr>
          <p:cNvSpPr txBox="1">
            <a:spLocks noChangeArrowheads="1"/>
          </p:cNvSpPr>
          <p:nvPr/>
        </p:nvSpPr>
        <p:spPr bwMode="auto">
          <a:xfrm>
            <a:off x="1066800" y="2209800"/>
            <a:ext cx="754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b="1">
                <a:solidFill>
                  <a:srgbClr val="0000FF"/>
                </a:solidFill>
                <a:ea typeface="楷体_GB2312" pitchFamily="49" charset="-122"/>
              </a:rPr>
              <a:t>子进程、父进程、祖父进程、进程家族的祖先</a:t>
            </a:r>
          </a:p>
        </p:txBody>
      </p:sp>
      <p:sp>
        <p:nvSpPr>
          <p:cNvPr id="39943" name="灯片编号占位符 3">
            <a:extLst>
              <a:ext uri="{FF2B5EF4-FFF2-40B4-BE49-F238E27FC236}">
                <a16:creationId xmlns:a16="http://schemas.microsoft.com/office/drawing/2014/main" id="{005DBFF7-DED8-2A43-98DD-FEEFA135054D}"/>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52877B1-21C1-4B48-9026-8821CAD93CDB}" type="slidenum">
              <a:rPr lang="zh-CN" altLang="en-US" sz="1800"/>
              <a:pPr/>
              <a:t>35</a:t>
            </a:fld>
            <a:endParaRPr lang="en-US" altLang="zh-CN" sz="1800"/>
          </a:p>
        </p:txBody>
      </p:sp>
    </p:spTree>
    <p:extLst>
      <p:ext uri="{BB962C8B-B14F-4D97-AF65-F5344CB8AC3E}">
        <p14:creationId xmlns:p14="http://schemas.microsoft.com/office/powerpoint/2010/main" val="25345366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6789">
                                            <p:txEl>
                                              <p:pRg st="0" end="0"/>
                                            </p:txEl>
                                          </p:spTgt>
                                        </p:tgtEl>
                                        <p:attrNameLst>
                                          <p:attrName>style.visibility</p:attrName>
                                        </p:attrNameLst>
                                      </p:cBhvr>
                                      <p:to>
                                        <p:strVal val="visible"/>
                                      </p:to>
                                    </p:set>
                                    <p:animEffect transition="in" filter="barn(outVertical)">
                                      <p:cBhvr>
                                        <p:cTn id="7" dur="500"/>
                                        <p:tgtEl>
                                          <p:spTgt spid="24678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6789">
                                            <p:txEl>
                                              <p:pRg st="1" end="1"/>
                                            </p:txEl>
                                          </p:spTgt>
                                        </p:tgtEl>
                                        <p:attrNameLst>
                                          <p:attrName>style.visibility</p:attrName>
                                        </p:attrNameLst>
                                      </p:cBhvr>
                                      <p:to>
                                        <p:strVal val="visible"/>
                                      </p:to>
                                    </p:set>
                                    <p:animEffect transition="in" filter="barn(outVertical)">
                                      <p:cBhvr>
                                        <p:cTn id="12" dur="500"/>
                                        <p:tgtEl>
                                          <p:spTgt spid="24678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246846"/>
                                        </p:tgtEl>
                                        <p:attrNameLst>
                                          <p:attrName>style.visibility</p:attrName>
                                        </p:attrNameLst>
                                      </p:cBhvr>
                                      <p:to>
                                        <p:strVal val="visible"/>
                                      </p:to>
                                    </p:set>
                                    <p:anim calcmode="lin" valueType="num">
                                      <p:cBhvr additive="base">
                                        <p:cTn id="22" dur="500" fill="hold"/>
                                        <p:tgtEl>
                                          <p:spTgt spid="246846"/>
                                        </p:tgtEl>
                                        <p:attrNameLst>
                                          <p:attrName>ppt_x</p:attrName>
                                        </p:attrNameLst>
                                      </p:cBhvr>
                                      <p:tavLst>
                                        <p:tav tm="0">
                                          <p:val>
                                            <p:strVal val="0-#ppt_w/2"/>
                                          </p:val>
                                        </p:tav>
                                        <p:tav tm="100000">
                                          <p:val>
                                            <p:strVal val="#ppt_x"/>
                                          </p:val>
                                        </p:tav>
                                      </p:tavLst>
                                    </p:anim>
                                    <p:anim calcmode="lin" valueType="num">
                                      <p:cBhvr additive="base">
                                        <p:cTn id="23" dur="500" fill="hold"/>
                                        <p:tgtEl>
                                          <p:spTgt spid="2468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6849">
                                            <p:txEl>
                                              <p:pRg st="0" end="0"/>
                                            </p:txEl>
                                          </p:spTgt>
                                        </p:tgtEl>
                                        <p:attrNameLst>
                                          <p:attrName>style.visibility</p:attrName>
                                        </p:attrNameLst>
                                      </p:cBhvr>
                                      <p:to>
                                        <p:strVal val="visible"/>
                                      </p:to>
                                    </p:set>
                                    <p:animEffect transition="in" filter="wipe(left)">
                                      <p:cBhvr>
                                        <p:cTn id="28" dur="500"/>
                                        <p:tgtEl>
                                          <p:spTgt spid="2468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9" grpId="0" build="p" autoUpdateAnimBg="0"/>
      <p:bldP spid="246846" grpId="0" autoUpdateAnimBg="0"/>
      <p:bldP spid="24684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
            <a:extLst>
              <a:ext uri="{FF2B5EF4-FFF2-40B4-BE49-F238E27FC236}">
                <a16:creationId xmlns:a16="http://schemas.microsoft.com/office/drawing/2014/main" id="{8514D8B1-BDED-7D46-850D-52664E8E622A}"/>
              </a:ext>
            </a:extLst>
          </p:cNvPr>
          <p:cNvSpPr txBox="1">
            <a:spLocks noChangeArrowheads="1"/>
          </p:cNvSpPr>
          <p:nvPr/>
        </p:nvSpPr>
        <p:spPr bwMode="auto">
          <a:xfrm>
            <a:off x="762000" y="-76200"/>
            <a:ext cx="64420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291845" name="Text Box 5">
            <a:extLst>
              <a:ext uri="{FF2B5EF4-FFF2-40B4-BE49-F238E27FC236}">
                <a16:creationId xmlns:a16="http://schemas.microsoft.com/office/drawing/2014/main" id="{187438D2-8983-8D42-AA21-5060485191D4}"/>
              </a:ext>
            </a:extLst>
          </p:cNvPr>
          <p:cNvSpPr txBox="1">
            <a:spLocks noChangeArrowheads="1"/>
          </p:cNvSpPr>
          <p:nvPr/>
        </p:nvSpPr>
        <p:spPr bwMode="auto">
          <a:xfrm>
            <a:off x="533400" y="609600"/>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、引起创建进程的事件</a:t>
            </a:r>
          </a:p>
        </p:txBody>
      </p:sp>
      <p:sp>
        <p:nvSpPr>
          <p:cNvPr id="291847" name="Text Box 7">
            <a:extLst>
              <a:ext uri="{FF2B5EF4-FFF2-40B4-BE49-F238E27FC236}">
                <a16:creationId xmlns:a16="http://schemas.microsoft.com/office/drawing/2014/main" id="{FE59D64F-44E0-D447-99DD-0B50C3638525}"/>
              </a:ext>
            </a:extLst>
          </p:cNvPr>
          <p:cNvSpPr txBox="1">
            <a:spLocks noChangeArrowheads="1"/>
          </p:cNvSpPr>
          <p:nvPr/>
        </p:nvSpPr>
        <p:spPr bwMode="auto">
          <a:xfrm>
            <a:off x="533400" y="1371600"/>
            <a:ext cx="8458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65000"/>
              </a:lnSpc>
              <a:spcBef>
                <a:spcPct val="50000"/>
              </a:spcBef>
            </a:pPr>
            <a:r>
              <a:rPr lang="en-US" altLang="zh-CN" sz="3200" b="1">
                <a:solidFill>
                  <a:srgbClr val="171D17"/>
                </a:solidFill>
                <a:latin typeface="楷体_GB2312" pitchFamily="49" charset="-122"/>
                <a:ea typeface="楷体_GB2312" pitchFamily="49" charset="-122"/>
              </a:rPr>
              <a:t>  (</a:t>
            </a:r>
            <a:r>
              <a:rPr lang="zh-CN" altLang="en-US" sz="3200" b="1">
                <a:solidFill>
                  <a:srgbClr val="171D17"/>
                </a:solidFill>
                <a:latin typeface="楷体_GB2312" pitchFamily="49" charset="-122"/>
                <a:ea typeface="楷体_GB2312" pitchFamily="49" charset="-122"/>
              </a:rPr>
              <a:t>１</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用户登录  </a:t>
            </a:r>
          </a:p>
          <a:p>
            <a:pPr eaLnBrk="1" hangingPunct="1">
              <a:lnSpc>
                <a:spcPct val="65000"/>
              </a:lnSpc>
              <a:spcBef>
                <a:spcPct val="50000"/>
              </a:spcBef>
            </a:pPr>
            <a:r>
              <a:rPr lang="zh-CN" altLang="en-US" sz="3200" b="1">
                <a:solidFill>
                  <a:srgbClr val="171D17"/>
                </a:solidFill>
                <a:latin typeface="楷体_GB2312" pitchFamily="49" charset="-122"/>
                <a:ea typeface="楷体_GB2312" pitchFamily="49" charset="-122"/>
              </a:rPr>
              <a:t>  </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２</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作业调度    </a:t>
            </a:r>
          </a:p>
          <a:p>
            <a:pPr eaLnBrk="1" hangingPunct="1">
              <a:lnSpc>
                <a:spcPct val="65000"/>
              </a:lnSpc>
              <a:spcBef>
                <a:spcPct val="50000"/>
              </a:spcBef>
            </a:pPr>
            <a:r>
              <a:rPr lang="zh-CN" altLang="en-US" sz="3200" b="1">
                <a:solidFill>
                  <a:srgbClr val="171D17"/>
                </a:solidFill>
                <a:latin typeface="楷体_GB2312" pitchFamily="49" charset="-122"/>
                <a:ea typeface="楷体_GB2312" pitchFamily="49" charset="-122"/>
              </a:rPr>
              <a:t>  </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３</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提供服务  </a:t>
            </a:r>
          </a:p>
          <a:p>
            <a:pPr eaLnBrk="1" hangingPunct="1">
              <a:lnSpc>
                <a:spcPct val="65000"/>
              </a:lnSpc>
              <a:spcBef>
                <a:spcPct val="50000"/>
              </a:spcBef>
            </a:pPr>
            <a:r>
              <a:rPr lang="zh-CN" altLang="en-US" sz="3200" b="1">
                <a:solidFill>
                  <a:srgbClr val="171D17"/>
                </a:solidFill>
                <a:latin typeface="楷体_GB2312" pitchFamily="49" charset="-122"/>
                <a:ea typeface="楷体_GB2312" pitchFamily="49" charset="-122"/>
              </a:rPr>
              <a:t>  </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４</a:t>
            </a:r>
            <a:r>
              <a:rPr lang="en-US" altLang="zh-CN" sz="3200" b="1">
                <a:solidFill>
                  <a:srgbClr val="171D17"/>
                </a:solidFill>
                <a:latin typeface="楷体_GB2312" pitchFamily="49" charset="-122"/>
                <a:ea typeface="楷体_GB2312" pitchFamily="49" charset="-122"/>
              </a:rPr>
              <a:t>)</a:t>
            </a:r>
            <a:r>
              <a:rPr lang="zh-CN" altLang="en-US" sz="3200" b="1">
                <a:solidFill>
                  <a:srgbClr val="171D17"/>
                </a:solidFill>
                <a:latin typeface="楷体_GB2312" pitchFamily="49" charset="-122"/>
                <a:ea typeface="楷体_GB2312" pitchFamily="49" charset="-122"/>
              </a:rPr>
              <a:t>应用请求</a:t>
            </a:r>
          </a:p>
        </p:txBody>
      </p:sp>
      <p:sp>
        <p:nvSpPr>
          <p:cNvPr id="291848" name="Text Box 8">
            <a:extLst>
              <a:ext uri="{FF2B5EF4-FFF2-40B4-BE49-F238E27FC236}">
                <a16:creationId xmlns:a16="http://schemas.microsoft.com/office/drawing/2014/main" id="{86E0ED52-F8AD-AD4F-9B65-B170B3459598}"/>
              </a:ext>
            </a:extLst>
          </p:cNvPr>
          <p:cNvSpPr txBox="1">
            <a:spLocks noChangeArrowheads="1"/>
          </p:cNvSpPr>
          <p:nvPr/>
        </p:nvSpPr>
        <p:spPr bwMode="auto">
          <a:xfrm>
            <a:off x="533400" y="3581400"/>
            <a:ext cx="8382000" cy="316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90000"/>
              </a:lnSpc>
              <a:spcBef>
                <a:spcPct val="50000"/>
              </a:spcBef>
            </a:pPr>
            <a:r>
              <a:rPr lang="zh-CN" altLang="en-US" sz="3200" b="1">
                <a:solidFill>
                  <a:srgbClr val="FF0000"/>
                </a:solidFill>
                <a:latin typeface="楷体_GB2312" pitchFamily="49" charset="-122"/>
                <a:ea typeface="楷体_GB2312" pitchFamily="49" charset="-122"/>
              </a:rPr>
              <a:t>注意：</a:t>
            </a:r>
          </a:p>
          <a:p>
            <a:pPr eaLnBrk="1" hangingPunct="1">
              <a:lnSpc>
                <a:spcPct val="110000"/>
              </a:lnSpc>
              <a:spcBef>
                <a:spcPct val="50000"/>
              </a:spcBef>
            </a:pPr>
            <a:r>
              <a:rPr lang="zh-CN" altLang="en-US" sz="3200" b="1">
                <a:solidFill>
                  <a:srgbClr val="171D17"/>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前三种情况下，新进程都是由系统内核创建的。</a:t>
            </a:r>
          </a:p>
          <a:p>
            <a:pPr eaLnBrk="1" hangingPunct="1">
              <a:lnSpc>
                <a:spcPct val="110000"/>
              </a:lnSpc>
              <a:spcBef>
                <a:spcPct val="50000"/>
              </a:spcBef>
            </a:pPr>
            <a:r>
              <a:rPr lang="zh-CN" altLang="en-US" sz="3200" b="1">
                <a:solidFill>
                  <a:srgbClr val="0000FF"/>
                </a:solidFill>
                <a:latin typeface="楷体_GB2312" pitchFamily="49" charset="-122"/>
                <a:ea typeface="楷体_GB2312" pitchFamily="49" charset="-122"/>
              </a:rPr>
              <a:t>    第四类事件则是应用进程根据自己的需要，由它自己创建一个新进程。</a:t>
            </a:r>
          </a:p>
        </p:txBody>
      </p:sp>
      <p:sp>
        <p:nvSpPr>
          <p:cNvPr id="40966" name="灯片编号占位符 3">
            <a:extLst>
              <a:ext uri="{FF2B5EF4-FFF2-40B4-BE49-F238E27FC236}">
                <a16:creationId xmlns:a16="http://schemas.microsoft.com/office/drawing/2014/main" id="{BDD9988B-A21C-3E41-A78D-C7A7F45BE040}"/>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D14C37A-E646-684B-B74A-41DF6A68F510}" type="slidenum">
              <a:rPr lang="zh-CN" altLang="en-US" sz="1800"/>
              <a:pPr/>
              <a:t>36</a:t>
            </a:fld>
            <a:endParaRPr lang="en-US" altLang="zh-CN" sz="1800"/>
          </a:p>
        </p:txBody>
      </p:sp>
    </p:spTree>
    <p:extLst>
      <p:ext uri="{BB962C8B-B14F-4D97-AF65-F5344CB8AC3E}">
        <p14:creationId xmlns:p14="http://schemas.microsoft.com/office/powerpoint/2010/main" val="8252129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45"/>
                                        </p:tgtEl>
                                        <p:attrNameLst>
                                          <p:attrName>style.visibility</p:attrName>
                                        </p:attrNameLst>
                                      </p:cBhvr>
                                      <p:to>
                                        <p:strVal val="visible"/>
                                      </p:to>
                                    </p:set>
                                    <p:animEffect transition="in" filter="dissolve">
                                      <p:cBhvr>
                                        <p:cTn id="7" dur="500"/>
                                        <p:tgtEl>
                                          <p:spTgt spid="2918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1847">
                                            <p:txEl>
                                              <p:pRg st="0" end="0"/>
                                            </p:txEl>
                                          </p:spTgt>
                                        </p:tgtEl>
                                        <p:attrNameLst>
                                          <p:attrName>style.visibility</p:attrName>
                                        </p:attrNameLst>
                                      </p:cBhvr>
                                      <p:to>
                                        <p:strVal val="visible"/>
                                      </p:to>
                                    </p:set>
                                    <p:animEffect transition="in" filter="barn(outVertical)">
                                      <p:cBhvr>
                                        <p:cTn id="12" dur="500"/>
                                        <p:tgtEl>
                                          <p:spTgt spid="2918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1847">
                                            <p:txEl>
                                              <p:pRg st="1" end="1"/>
                                            </p:txEl>
                                          </p:spTgt>
                                        </p:tgtEl>
                                        <p:attrNameLst>
                                          <p:attrName>style.visibility</p:attrName>
                                        </p:attrNameLst>
                                      </p:cBhvr>
                                      <p:to>
                                        <p:strVal val="visible"/>
                                      </p:to>
                                    </p:set>
                                    <p:animEffect transition="in" filter="barn(outVertical)">
                                      <p:cBhvr>
                                        <p:cTn id="17" dur="500"/>
                                        <p:tgtEl>
                                          <p:spTgt spid="2918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1847">
                                            <p:txEl>
                                              <p:pRg st="2" end="2"/>
                                            </p:txEl>
                                          </p:spTgt>
                                        </p:tgtEl>
                                        <p:attrNameLst>
                                          <p:attrName>style.visibility</p:attrName>
                                        </p:attrNameLst>
                                      </p:cBhvr>
                                      <p:to>
                                        <p:strVal val="visible"/>
                                      </p:to>
                                    </p:set>
                                    <p:animEffect transition="in" filter="barn(outVertical)">
                                      <p:cBhvr>
                                        <p:cTn id="22" dur="500"/>
                                        <p:tgtEl>
                                          <p:spTgt spid="2918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1847">
                                            <p:txEl>
                                              <p:pRg st="3" end="3"/>
                                            </p:txEl>
                                          </p:spTgt>
                                        </p:tgtEl>
                                        <p:attrNameLst>
                                          <p:attrName>style.visibility</p:attrName>
                                        </p:attrNameLst>
                                      </p:cBhvr>
                                      <p:to>
                                        <p:strVal val="visible"/>
                                      </p:to>
                                    </p:set>
                                    <p:animEffect transition="in" filter="barn(outVertical)">
                                      <p:cBhvr>
                                        <p:cTn id="27" dur="500"/>
                                        <p:tgtEl>
                                          <p:spTgt spid="29184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1848">
                                            <p:txEl>
                                              <p:pRg st="0" end="0"/>
                                            </p:txEl>
                                          </p:spTgt>
                                        </p:tgtEl>
                                        <p:attrNameLst>
                                          <p:attrName>style.visibility</p:attrName>
                                        </p:attrNameLst>
                                      </p:cBhvr>
                                      <p:to>
                                        <p:strVal val="visible"/>
                                      </p:to>
                                    </p:set>
                                    <p:animEffect transition="in" filter="barn(outVertical)">
                                      <p:cBhvr>
                                        <p:cTn id="32" dur="500"/>
                                        <p:tgtEl>
                                          <p:spTgt spid="29184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91848">
                                            <p:txEl>
                                              <p:pRg st="1" end="1"/>
                                            </p:txEl>
                                          </p:spTgt>
                                        </p:tgtEl>
                                        <p:attrNameLst>
                                          <p:attrName>style.visibility</p:attrName>
                                        </p:attrNameLst>
                                      </p:cBhvr>
                                      <p:to>
                                        <p:strVal val="visible"/>
                                      </p:to>
                                    </p:set>
                                    <p:animEffect transition="in" filter="barn(outVertical)">
                                      <p:cBhvr>
                                        <p:cTn id="37" dur="500"/>
                                        <p:tgtEl>
                                          <p:spTgt spid="29184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91848">
                                            <p:txEl>
                                              <p:pRg st="2" end="2"/>
                                            </p:txEl>
                                          </p:spTgt>
                                        </p:tgtEl>
                                        <p:attrNameLst>
                                          <p:attrName>style.visibility</p:attrName>
                                        </p:attrNameLst>
                                      </p:cBhvr>
                                      <p:to>
                                        <p:strVal val="visible"/>
                                      </p:to>
                                    </p:set>
                                    <p:animEffect transition="in" filter="barn(outVertical)">
                                      <p:cBhvr>
                                        <p:cTn id="42" dur="500"/>
                                        <p:tgtEl>
                                          <p:spTgt spid="2918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autoUpdateAnimBg="0"/>
      <p:bldP spid="291847" grpId="0" build="p" autoUpdateAnimBg="0"/>
      <p:bldP spid="291848"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a:extLst>
              <a:ext uri="{FF2B5EF4-FFF2-40B4-BE49-F238E27FC236}">
                <a16:creationId xmlns:a16="http://schemas.microsoft.com/office/drawing/2014/main" id="{65B97A02-7E88-4547-9051-402FA7D39780}"/>
              </a:ext>
            </a:extLst>
          </p:cNvPr>
          <p:cNvSpPr txBox="1">
            <a:spLocks noChangeArrowheads="1"/>
          </p:cNvSpPr>
          <p:nvPr/>
        </p:nvSpPr>
        <p:spPr bwMode="auto">
          <a:xfrm>
            <a:off x="685800" y="1914525"/>
            <a:ext cx="7239000" cy="2657475"/>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buFont typeface="Wingdings" pitchFamily="2" charset="2"/>
              <a:buChar char="Ø"/>
            </a:pPr>
            <a:r>
              <a:rPr lang="zh-CN" altLang="en-US" sz="3200" b="1">
                <a:solidFill>
                  <a:srgbClr val="FF0000"/>
                </a:solidFill>
                <a:latin typeface="楷体_GB2312" pitchFamily="49" charset="-122"/>
                <a:ea typeface="楷体_GB2312" pitchFamily="49" charset="-122"/>
              </a:rPr>
              <a:t>新进程的创建步骤：</a:t>
            </a:r>
            <a:endParaRPr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endParaRPr>
          </a:p>
          <a:p>
            <a:pPr hangingPunct="1">
              <a:lnSpc>
                <a:spcPct val="6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（１）申请空白</a:t>
            </a: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PCB</a:t>
            </a:r>
          </a:p>
          <a:p>
            <a:pPr hangingPunct="1">
              <a:lnSpc>
                <a:spcPct val="65000"/>
              </a:lnSpc>
              <a:spcBef>
                <a:spcPct val="50000"/>
              </a:spcBef>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（２）为新的进程分配资源</a:t>
            </a:r>
          </a:p>
          <a:p>
            <a:pPr hangingPunct="1">
              <a:lnSpc>
                <a:spcPct val="6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（３）初始化进程控制块</a:t>
            </a:r>
          </a:p>
          <a:p>
            <a:pPr hangingPunct="1">
              <a:lnSpc>
                <a:spcPct val="65000"/>
              </a:lnSpc>
              <a:spcBef>
                <a:spcPct val="50000"/>
              </a:spcBef>
            </a:pPr>
            <a:r>
              <a:rPr lang="zh-CN" altLang="en-US" sz="3200" b="1">
                <a:solidFill>
                  <a:srgbClr val="171D17"/>
                </a:solidFill>
                <a:effectLst>
                  <a:outerShdw blurRad="38100" dist="38100" dir="2700000" algn="tl">
                    <a:srgbClr val="C0C0C0"/>
                  </a:outerShdw>
                </a:effectLst>
                <a:latin typeface="楷体_GB2312" pitchFamily="49" charset="-122"/>
                <a:ea typeface="楷体_GB2312" pitchFamily="49" charset="-122"/>
              </a:rPr>
              <a:t>  （４）将新进程插入就绪队列</a:t>
            </a:r>
          </a:p>
        </p:txBody>
      </p:sp>
      <p:sp>
        <p:nvSpPr>
          <p:cNvPr id="315395" name="Text Box 3">
            <a:extLst>
              <a:ext uri="{FF2B5EF4-FFF2-40B4-BE49-F238E27FC236}">
                <a16:creationId xmlns:a16="http://schemas.microsoft.com/office/drawing/2014/main" id="{0F16A153-B1DB-1847-A447-2288F9904FA0}"/>
              </a:ext>
            </a:extLst>
          </p:cNvPr>
          <p:cNvSpPr txBox="1">
            <a:spLocks noChangeArrowheads="1"/>
          </p:cNvSpPr>
          <p:nvPr/>
        </p:nvSpPr>
        <p:spPr bwMode="auto">
          <a:xfrm>
            <a:off x="609600" y="635000"/>
            <a:ext cx="830580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3600" b="1">
                <a:solidFill>
                  <a:srgbClr val="0000FF"/>
                </a:solidFill>
                <a:latin typeface="楷体_GB2312" pitchFamily="49" charset="-122"/>
                <a:ea typeface="楷体_GB2312" pitchFamily="49" charset="-122"/>
              </a:rPr>
              <a:t>3</a:t>
            </a:r>
            <a:r>
              <a:rPr lang="zh-CN" altLang="en-US" sz="3600" b="1">
                <a:solidFill>
                  <a:srgbClr val="0000FF"/>
                </a:solidFill>
                <a:latin typeface="楷体_GB2312" pitchFamily="49" charset="-122"/>
                <a:ea typeface="楷体_GB2312" pitchFamily="49" charset="-122"/>
              </a:rPr>
              <a:t>、进程的创建</a:t>
            </a:r>
            <a:r>
              <a:rPr lang="en-US" altLang="zh-CN" sz="3600" b="1">
                <a:solidFill>
                  <a:srgbClr val="0000FF"/>
                </a:solidFill>
                <a:latin typeface="楷体_GB2312" pitchFamily="49" charset="-122"/>
                <a:ea typeface="楷体_GB2312" pitchFamily="49" charset="-122"/>
              </a:rPr>
              <a:t>(Creation of Progress)</a:t>
            </a:r>
          </a:p>
          <a:p>
            <a:pPr hangingPunct="1">
              <a:lnSpc>
                <a:spcPct val="80000"/>
              </a:lnSpc>
              <a:spcBef>
                <a:spcPct val="50000"/>
              </a:spcBef>
            </a:pPr>
            <a:r>
              <a:rPr kumimoji="0" lang="en-US" altLang="zh-CN" sz="3200" b="1">
                <a:solidFill>
                  <a:schemeClr val="tx1"/>
                </a:solidFill>
                <a:latin typeface="Tahoma" panose="020B0604030504040204" pitchFamily="34" charset="0"/>
                <a:ea typeface="楷体_GB2312" pitchFamily="49" charset="-122"/>
              </a:rPr>
              <a:t>   </a:t>
            </a:r>
            <a:r>
              <a:rPr kumimoji="0" lang="zh-CN" altLang="en-US" sz="3200" b="1">
                <a:solidFill>
                  <a:srgbClr val="171D17"/>
                </a:solidFill>
                <a:latin typeface="Tahoma" panose="020B0604030504040204" pitchFamily="34" charset="0"/>
                <a:ea typeface="楷体_GB2312" pitchFamily="49" charset="-122"/>
              </a:rPr>
              <a:t>创建新进程时要执行创建进程的系统调用</a:t>
            </a:r>
            <a:r>
              <a:rPr kumimoji="0" lang="zh-CN" altLang="en-US" sz="3200" b="1">
                <a:solidFill>
                  <a:schemeClr val="tx1"/>
                </a:solidFill>
                <a:latin typeface="Tahoma" panose="020B0604030504040204" pitchFamily="34" charset="0"/>
                <a:ea typeface="楷体_GB2312" pitchFamily="49" charset="-122"/>
              </a:rPr>
              <a:t>。</a:t>
            </a:r>
            <a:endParaRPr lang="zh-CN" altLang="en-US" sz="3200" b="1">
              <a:solidFill>
                <a:srgbClr val="171D17"/>
              </a:solidFill>
              <a:latin typeface="楷体_GB2312" pitchFamily="49" charset="-122"/>
              <a:ea typeface="楷体_GB2312" pitchFamily="49" charset="-122"/>
            </a:endParaRPr>
          </a:p>
        </p:txBody>
      </p:sp>
      <p:sp>
        <p:nvSpPr>
          <p:cNvPr id="41988" name="Text Box 4">
            <a:extLst>
              <a:ext uri="{FF2B5EF4-FFF2-40B4-BE49-F238E27FC236}">
                <a16:creationId xmlns:a16="http://schemas.microsoft.com/office/drawing/2014/main" id="{8EF19F41-FE2B-294C-AF41-98E8DACD82BE}"/>
              </a:ext>
            </a:extLst>
          </p:cNvPr>
          <p:cNvSpPr txBox="1">
            <a:spLocks noChangeArrowheads="1"/>
          </p:cNvSpPr>
          <p:nvPr/>
        </p:nvSpPr>
        <p:spPr bwMode="auto">
          <a:xfrm>
            <a:off x="762000" y="-76200"/>
            <a:ext cx="6151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41989" name="灯片编号占位符 3">
            <a:extLst>
              <a:ext uri="{FF2B5EF4-FFF2-40B4-BE49-F238E27FC236}">
                <a16:creationId xmlns:a16="http://schemas.microsoft.com/office/drawing/2014/main" id="{A74A91D8-4378-7E4F-8536-78705BC601E5}"/>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3721BC6-0AF6-5542-8404-4A891391A544}" type="slidenum">
              <a:rPr lang="zh-CN" altLang="en-US" sz="1800"/>
              <a:pPr/>
              <a:t>37</a:t>
            </a:fld>
            <a:endParaRPr lang="en-US" altLang="zh-CN" sz="1800"/>
          </a:p>
        </p:txBody>
      </p:sp>
    </p:spTree>
    <p:extLst>
      <p:ext uri="{BB962C8B-B14F-4D97-AF65-F5344CB8AC3E}">
        <p14:creationId xmlns:p14="http://schemas.microsoft.com/office/powerpoint/2010/main" val="262815062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15395">
                                            <p:txEl>
                                              <p:pRg st="0" end="0"/>
                                            </p:txEl>
                                          </p:spTgt>
                                        </p:tgtEl>
                                        <p:attrNameLst>
                                          <p:attrName>style.visibility</p:attrName>
                                        </p:attrNameLst>
                                      </p:cBhvr>
                                      <p:to>
                                        <p:strVal val="visible"/>
                                      </p:to>
                                    </p:set>
                                    <p:animEffect transition="in" filter="barn(outVertical)">
                                      <p:cBhvr>
                                        <p:cTn id="7" dur="500"/>
                                        <p:tgtEl>
                                          <p:spTgt spid="3153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15395">
                                            <p:txEl>
                                              <p:pRg st="1" end="1"/>
                                            </p:txEl>
                                          </p:spTgt>
                                        </p:tgtEl>
                                        <p:attrNameLst>
                                          <p:attrName>style.visibility</p:attrName>
                                        </p:attrNameLst>
                                      </p:cBhvr>
                                      <p:to>
                                        <p:strVal val="visible"/>
                                      </p:to>
                                    </p:set>
                                    <p:animEffect transition="in" filter="barn(outVertical)">
                                      <p:cBhvr>
                                        <p:cTn id="12" dur="500"/>
                                        <p:tgtEl>
                                          <p:spTgt spid="3153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15394">
                                            <p:txEl>
                                              <p:pRg st="0" end="0"/>
                                            </p:txEl>
                                          </p:spTgt>
                                        </p:tgtEl>
                                        <p:attrNameLst>
                                          <p:attrName>style.visibility</p:attrName>
                                        </p:attrNameLst>
                                      </p:cBhvr>
                                      <p:to>
                                        <p:strVal val="visible"/>
                                      </p:to>
                                    </p:set>
                                    <p:animEffect transition="in" filter="barn(outVertical)">
                                      <p:cBhvr>
                                        <p:cTn id="17" dur="500"/>
                                        <p:tgtEl>
                                          <p:spTgt spid="31539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15394">
                                            <p:txEl>
                                              <p:pRg st="1" end="1"/>
                                            </p:txEl>
                                          </p:spTgt>
                                        </p:tgtEl>
                                        <p:attrNameLst>
                                          <p:attrName>style.visibility</p:attrName>
                                        </p:attrNameLst>
                                      </p:cBhvr>
                                      <p:to>
                                        <p:strVal val="visible"/>
                                      </p:to>
                                    </p:set>
                                    <p:animEffect transition="in" filter="barn(outVertical)">
                                      <p:cBhvr>
                                        <p:cTn id="22" dur="500"/>
                                        <p:tgtEl>
                                          <p:spTgt spid="31539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15394">
                                            <p:txEl>
                                              <p:pRg st="2" end="2"/>
                                            </p:txEl>
                                          </p:spTgt>
                                        </p:tgtEl>
                                        <p:attrNameLst>
                                          <p:attrName>style.visibility</p:attrName>
                                        </p:attrNameLst>
                                      </p:cBhvr>
                                      <p:to>
                                        <p:strVal val="visible"/>
                                      </p:to>
                                    </p:set>
                                    <p:animEffect transition="in" filter="barn(outVertical)">
                                      <p:cBhvr>
                                        <p:cTn id="27" dur="500"/>
                                        <p:tgtEl>
                                          <p:spTgt spid="31539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15394">
                                            <p:txEl>
                                              <p:pRg st="3" end="3"/>
                                            </p:txEl>
                                          </p:spTgt>
                                        </p:tgtEl>
                                        <p:attrNameLst>
                                          <p:attrName>style.visibility</p:attrName>
                                        </p:attrNameLst>
                                      </p:cBhvr>
                                      <p:to>
                                        <p:strVal val="visible"/>
                                      </p:to>
                                    </p:set>
                                    <p:animEffect transition="in" filter="barn(outVertical)">
                                      <p:cBhvr>
                                        <p:cTn id="32" dur="500"/>
                                        <p:tgtEl>
                                          <p:spTgt spid="315394">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15394">
                                            <p:txEl>
                                              <p:pRg st="4" end="4"/>
                                            </p:txEl>
                                          </p:spTgt>
                                        </p:tgtEl>
                                        <p:attrNameLst>
                                          <p:attrName>style.visibility</p:attrName>
                                        </p:attrNameLst>
                                      </p:cBhvr>
                                      <p:to>
                                        <p:strVal val="visible"/>
                                      </p:to>
                                    </p:set>
                                    <p:animEffect transition="in" filter="barn(outVertical)">
                                      <p:cBhvr>
                                        <p:cTn id="37" dur="500"/>
                                        <p:tgtEl>
                                          <p:spTgt spid="3153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4" grpId="0" build="p" autoUpdateAnimBg="0"/>
      <p:bldP spid="315395"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5620" name="Object 4">
            <a:extLst>
              <a:ext uri="{FF2B5EF4-FFF2-40B4-BE49-F238E27FC236}">
                <a16:creationId xmlns:a16="http://schemas.microsoft.com/office/drawing/2014/main" id="{342250D0-18A3-2046-92B1-53D81F9E8CCB}"/>
              </a:ext>
            </a:extLst>
          </p:cNvPr>
          <p:cNvGraphicFramePr>
            <a:graphicFrameLocks noChangeAspect="1"/>
          </p:cNvGraphicFramePr>
          <p:nvPr/>
        </p:nvGraphicFramePr>
        <p:xfrm>
          <a:off x="2051050" y="1517650"/>
          <a:ext cx="4114800" cy="4648200"/>
        </p:xfrm>
        <a:graphic>
          <a:graphicData uri="http://schemas.openxmlformats.org/presentationml/2006/ole">
            <mc:AlternateContent xmlns:mc="http://schemas.openxmlformats.org/markup-compatibility/2006">
              <mc:Choice xmlns:v="urn:schemas-microsoft-com:vml" Requires="v">
                <p:oleObj spid="_x0000_s8198" name="Photo Editor 照片" r:id="rId4" imgW="1289050" imgH="2514600" progId="MSPhotoEd.3">
                  <p:embed/>
                </p:oleObj>
              </mc:Choice>
              <mc:Fallback>
                <p:oleObj name="Photo Editor 照片" r:id="rId4" imgW="1289050" imgH="2514600" progId="MSPhotoEd.3">
                  <p:embed/>
                  <p:pic>
                    <p:nvPicPr>
                      <p:cNvPr id="495620" name="Object 4">
                        <a:extLst>
                          <a:ext uri="{FF2B5EF4-FFF2-40B4-BE49-F238E27FC236}">
                            <a16:creationId xmlns:a16="http://schemas.microsoft.com/office/drawing/2014/main" id="{342250D0-18A3-2046-92B1-53D81F9E8C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517650"/>
                        <a:ext cx="41148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3" name="Rectangle 5">
            <a:extLst>
              <a:ext uri="{FF2B5EF4-FFF2-40B4-BE49-F238E27FC236}">
                <a16:creationId xmlns:a16="http://schemas.microsoft.com/office/drawing/2014/main" id="{F8AB3402-C889-634F-9BEA-F2B4B6CE240D}"/>
              </a:ext>
            </a:extLst>
          </p:cNvPr>
          <p:cNvSpPr>
            <a:spLocks noChangeArrowheads="1"/>
          </p:cNvSpPr>
          <p:nvPr/>
        </p:nvSpPr>
        <p:spPr bwMode="auto">
          <a:xfrm>
            <a:off x="3108325" y="712788"/>
            <a:ext cx="3398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kumimoji="0" lang="zh-CN" altLang="en-US" sz="2800" b="1">
                <a:solidFill>
                  <a:srgbClr val="0000FF"/>
                </a:solidFill>
              </a:rPr>
              <a:t>创建原语的实现过程</a:t>
            </a:r>
          </a:p>
        </p:txBody>
      </p:sp>
      <p:sp>
        <p:nvSpPr>
          <p:cNvPr id="5124" name="Text Box 6">
            <a:extLst>
              <a:ext uri="{FF2B5EF4-FFF2-40B4-BE49-F238E27FC236}">
                <a16:creationId xmlns:a16="http://schemas.microsoft.com/office/drawing/2014/main" id="{21189A48-120D-4846-A763-67F4C7F4BC98}"/>
              </a:ext>
            </a:extLst>
          </p:cNvPr>
          <p:cNvSpPr txBox="1">
            <a:spLocks noChangeArrowheads="1"/>
          </p:cNvSpPr>
          <p:nvPr/>
        </p:nvSpPr>
        <p:spPr bwMode="auto">
          <a:xfrm>
            <a:off x="762000" y="-76200"/>
            <a:ext cx="6151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5125" name="灯片编号占位符 3">
            <a:extLst>
              <a:ext uri="{FF2B5EF4-FFF2-40B4-BE49-F238E27FC236}">
                <a16:creationId xmlns:a16="http://schemas.microsoft.com/office/drawing/2014/main" id="{476A2CDD-DCEA-3848-84E1-820F5BEC2F02}"/>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4746B24-951C-4E41-A922-1BCE5DD51124}" type="slidenum">
              <a:rPr lang="zh-CN" altLang="en-US" sz="1800"/>
              <a:pPr/>
              <a:t>38</a:t>
            </a:fld>
            <a:endParaRPr lang="en-US" altLang="zh-CN" sz="1800"/>
          </a:p>
        </p:txBody>
      </p:sp>
    </p:spTree>
    <p:extLst>
      <p:ext uri="{BB962C8B-B14F-4D97-AF65-F5344CB8AC3E}">
        <p14:creationId xmlns:p14="http://schemas.microsoft.com/office/powerpoint/2010/main" val="1506874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5620"/>
                                        </p:tgtEl>
                                        <p:attrNameLst>
                                          <p:attrName>style.visibility</p:attrName>
                                        </p:attrNameLst>
                                      </p:cBhvr>
                                      <p:to>
                                        <p:strVal val="visible"/>
                                      </p:to>
                                    </p:set>
                                    <p:anim calcmode="lin" valueType="num">
                                      <p:cBhvr additive="base">
                                        <p:cTn id="7" dur="500" fill="hold"/>
                                        <p:tgtEl>
                                          <p:spTgt spid="495620"/>
                                        </p:tgtEl>
                                        <p:attrNameLst>
                                          <p:attrName>ppt_x</p:attrName>
                                        </p:attrNameLst>
                                      </p:cBhvr>
                                      <p:tavLst>
                                        <p:tav tm="0">
                                          <p:val>
                                            <p:strVal val="0-#ppt_w/2"/>
                                          </p:val>
                                        </p:tav>
                                        <p:tav tm="100000">
                                          <p:val>
                                            <p:strVal val="#ppt_x"/>
                                          </p:val>
                                        </p:tav>
                                      </p:tavLst>
                                    </p:anim>
                                    <p:anim calcmode="lin" valueType="num">
                                      <p:cBhvr additive="base">
                                        <p:cTn id="8" dur="500" fill="hold"/>
                                        <p:tgtEl>
                                          <p:spTgt spid="4956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6" name="Rectangle 4">
            <a:extLst>
              <a:ext uri="{FF2B5EF4-FFF2-40B4-BE49-F238E27FC236}">
                <a16:creationId xmlns:a16="http://schemas.microsoft.com/office/drawing/2014/main" id="{593A1D69-978F-BC4F-A52D-718F551A061A}"/>
              </a:ext>
            </a:extLst>
          </p:cNvPr>
          <p:cNvSpPr>
            <a:spLocks noChangeArrowheads="1"/>
          </p:cNvSpPr>
          <p:nvPr/>
        </p:nvSpPr>
        <p:spPr bwMode="auto">
          <a:xfrm>
            <a:off x="893763" y="1557338"/>
            <a:ext cx="6486525"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5000"/>
              </a:lnSpc>
            </a:pPr>
            <a:r>
              <a:rPr lang="zh-CN" altLang="en-US" sz="3200" b="1">
                <a:solidFill>
                  <a:srgbClr val="171D17"/>
                </a:solidFill>
                <a:latin typeface="楷体_GB2312" pitchFamily="49" charset="-122"/>
                <a:ea typeface="楷体_GB2312" pitchFamily="49" charset="-122"/>
              </a:rPr>
              <a:t>进程名</a:t>
            </a:r>
            <a:r>
              <a:rPr lang="en-US" altLang="zh-CN" sz="3200" b="1">
                <a:solidFill>
                  <a:srgbClr val="171D17"/>
                </a:solidFill>
                <a:latin typeface="楷体_GB2312" pitchFamily="49" charset="-122"/>
                <a:ea typeface="楷体_GB2312" pitchFamily="49" charset="-122"/>
              </a:rPr>
              <a:t>n       </a:t>
            </a:r>
          </a:p>
          <a:p>
            <a:pPr>
              <a:lnSpc>
                <a:spcPct val="125000"/>
              </a:lnSpc>
            </a:pPr>
            <a:r>
              <a:rPr lang="zh-CN" altLang="en-US" sz="3200" b="1">
                <a:solidFill>
                  <a:srgbClr val="171D17"/>
                </a:solidFill>
                <a:latin typeface="楷体_GB2312" pitchFamily="49" charset="-122"/>
                <a:ea typeface="楷体_GB2312" pitchFamily="49" charset="-122"/>
              </a:rPr>
              <a:t>处理机的初始状态</a:t>
            </a:r>
            <a:r>
              <a:rPr lang="en-US" altLang="zh-CN" sz="3200" b="1">
                <a:solidFill>
                  <a:srgbClr val="171D17"/>
                </a:solidFill>
                <a:latin typeface="楷体_GB2312" pitchFamily="49" charset="-122"/>
                <a:ea typeface="楷体_GB2312" pitchFamily="49" charset="-122"/>
              </a:rPr>
              <a:t>S0</a:t>
            </a:r>
          </a:p>
          <a:p>
            <a:pPr>
              <a:lnSpc>
                <a:spcPct val="125000"/>
              </a:lnSpc>
            </a:pPr>
            <a:r>
              <a:rPr lang="zh-CN" altLang="en-US" sz="3200" b="1">
                <a:solidFill>
                  <a:srgbClr val="171D17"/>
                </a:solidFill>
                <a:latin typeface="楷体_GB2312" pitchFamily="49" charset="-122"/>
                <a:ea typeface="楷体_GB2312" pitchFamily="49" charset="-122"/>
              </a:rPr>
              <a:t>优先数</a:t>
            </a:r>
            <a:r>
              <a:rPr lang="en-US" altLang="zh-CN" sz="3200" b="1">
                <a:solidFill>
                  <a:srgbClr val="171D17"/>
                </a:solidFill>
                <a:latin typeface="楷体_GB2312" pitchFamily="49" charset="-122"/>
                <a:ea typeface="楷体_GB2312" pitchFamily="49" charset="-122"/>
              </a:rPr>
              <a:t>k0    </a:t>
            </a:r>
          </a:p>
          <a:p>
            <a:pPr>
              <a:lnSpc>
                <a:spcPct val="125000"/>
              </a:lnSpc>
            </a:pPr>
            <a:r>
              <a:rPr lang="zh-CN" altLang="en-US" sz="3200" b="1">
                <a:solidFill>
                  <a:srgbClr val="171D17"/>
                </a:solidFill>
                <a:latin typeface="楷体_GB2312" pitchFamily="49" charset="-122"/>
                <a:ea typeface="楷体_GB2312" pitchFamily="49" charset="-122"/>
              </a:rPr>
              <a:t>父进程给子进程的初始主存区</a:t>
            </a:r>
            <a:r>
              <a:rPr lang="en-US" altLang="zh-CN" sz="3200" b="1">
                <a:solidFill>
                  <a:srgbClr val="171D17"/>
                </a:solidFill>
                <a:latin typeface="楷体_GB2312" pitchFamily="49" charset="-122"/>
                <a:ea typeface="楷体_GB2312" pitchFamily="49" charset="-122"/>
              </a:rPr>
              <a:t>M0</a:t>
            </a:r>
          </a:p>
          <a:p>
            <a:pPr>
              <a:lnSpc>
                <a:spcPct val="125000"/>
              </a:lnSpc>
            </a:pPr>
            <a:r>
              <a:rPr lang="zh-CN" altLang="en-US" sz="3200" b="1">
                <a:solidFill>
                  <a:srgbClr val="171D17"/>
                </a:solidFill>
                <a:latin typeface="楷体_GB2312" pitchFamily="49" charset="-122"/>
                <a:ea typeface="楷体_GB2312" pitchFamily="49" charset="-122"/>
              </a:rPr>
              <a:t>其它资源清单</a:t>
            </a:r>
            <a:r>
              <a:rPr lang="en-US" altLang="zh-CN" sz="3200" b="1">
                <a:solidFill>
                  <a:srgbClr val="171D17"/>
                </a:solidFill>
                <a:latin typeface="楷体_GB2312" pitchFamily="49" charset="-122"/>
                <a:ea typeface="楷体_GB2312" pitchFamily="49" charset="-122"/>
              </a:rPr>
              <a:t>R0</a:t>
            </a:r>
          </a:p>
        </p:txBody>
      </p:sp>
      <p:sp>
        <p:nvSpPr>
          <p:cNvPr id="494597" name="Rectangle 5">
            <a:extLst>
              <a:ext uri="{FF2B5EF4-FFF2-40B4-BE49-F238E27FC236}">
                <a16:creationId xmlns:a16="http://schemas.microsoft.com/office/drawing/2014/main" id="{74020C1A-CE17-FB47-B6C5-C637E316090F}"/>
              </a:ext>
            </a:extLst>
          </p:cNvPr>
          <p:cNvSpPr>
            <a:spLocks noChangeArrowheads="1"/>
          </p:cNvSpPr>
          <p:nvPr/>
        </p:nvSpPr>
        <p:spPr bwMode="auto">
          <a:xfrm>
            <a:off x="533400" y="981075"/>
            <a:ext cx="822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Ø"/>
            </a:pPr>
            <a:r>
              <a:rPr lang="zh-CN" altLang="en-US" sz="3200" b="1">
                <a:solidFill>
                  <a:srgbClr val="FF0000"/>
                </a:solidFill>
                <a:latin typeface="楷体_GB2312" pitchFamily="49" charset="-122"/>
                <a:ea typeface="楷体_GB2312" pitchFamily="49" charset="-122"/>
              </a:rPr>
              <a:t>创建进程原语</a:t>
            </a:r>
            <a:r>
              <a:rPr lang="en-US" altLang="zh-CN" sz="3200" b="1">
                <a:solidFill>
                  <a:srgbClr val="FF0000"/>
                </a:solidFill>
                <a:latin typeface="楷体_GB2312" pitchFamily="49" charset="-122"/>
                <a:ea typeface="楷体_GB2312" pitchFamily="49" charset="-122"/>
              </a:rPr>
              <a:t>(</a:t>
            </a:r>
            <a:r>
              <a:rPr lang="en-US" altLang="zh-CN" b="1">
                <a:solidFill>
                  <a:srgbClr val="171D17"/>
                </a:solidFill>
                <a:latin typeface="Times New Roman" panose="02020603050405020304" pitchFamily="18" charset="0"/>
                <a:ea typeface="幼圆" pitchFamily="49" charset="-122"/>
              </a:rPr>
              <a:t>Create(n, S</a:t>
            </a:r>
            <a:r>
              <a:rPr lang="en-US" altLang="zh-CN" sz="1800" b="1">
                <a:solidFill>
                  <a:srgbClr val="171D17"/>
                </a:solidFill>
                <a:latin typeface="Times New Roman" panose="02020603050405020304" pitchFamily="18" charset="0"/>
                <a:ea typeface="幼圆" pitchFamily="49" charset="-122"/>
              </a:rPr>
              <a:t>0</a:t>
            </a:r>
            <a:r>
              <a:rPr lang="en-US" altLang="zh-CN" b="1">
                <a:solidFill>
                  <a:srgbClr val="171D17"/>
                </a:solidFill>
                <a:latin typeface="Times New Roman" panose="02020603050405020304" pitchFamily="18" charset="0"/>
                <a:ea typeface="幼圆" pitchFamily="49" charset="-122"/>
              </a:rPr>
              <a:t>, k</a:t>
            </a:r>
            <a:r>
              <a:rPr lang="en-US" altLang="zh-CN" sz="1800" b="1">
                <a:solidFill>
                  <a:srgbClr val="171D17"/>
                </a:solidFill>
                <a:latin typeface="Times New Roman" panose="02020603050405020304" pitchFamily="18" charset="0"/>
                <a:ea typeface="幼圆" pitchFamily="49" charset="-122"/>
              </a:rPr>
              <a:t>0</a:t>
            </a:r>
            <a:r>
              <a:rPr lang="en-US" altLang="zh-CN" b="1">
                <a:solidFill>
                  <a:srgbClr val="171D17"/>
                </a:solidFill>
                <a:latin typeface="Times New Roman" panose="02020603050405020304" pitchFamily="18" charset="0"/>
                <a:ea typeface="幼圆" pitchFamily="49" charset="-122"/>
              </a:rPr>
              <a:t>, M</a:t>
            </a:r>
            <a:r>
              <a:rPr lang="en-US" altLang="zh-CN" sz="1800" b="1">
                <a:solidFill>
                  <a:srgbClr val="171D17"/>
                </a:solidFill>
                <a:latin typeface="Times New Roman" panose="02020603050405020304" pitchFamily="18" charset="0"/>
                <a:ea typeface="幼圆" pitchFamily="49" charset="-122"/>
              </a:rPr>
              <a:t>0</a:t>
            </a:r>
            <a:r>
              <a:rPr lang="en-US" altLang="zh-CN" b="1">
                <a:solidFill>
                  <a:srgbClr val="171D17"/>
                </a:solidFill>
                <a:latin typeface="Times New Roman" panose="02020603050405020304" pitchFamily="18" charset="0"/>
                <a:ea typeface="幼圆" pitchFamily="49" charset="-122"/>
              </a:rPr>
              <a:t>, R</a:t>
            </a:r>
            <a:r>
              <a:rPr lang="en-US" altLang="zh-CN" sz="1800" b="1">
                <a:solidFill>
                  <a:srgbClr val="171D17"/>
                </a:solidFill>
                <a:latin typeface="Times New Roman" panose="02020603050405020304" pitchFamily="18" charset="0"/>
                <a:ea typeface="幼圆" pitchFamily="49" charset="-122"/>
              </a:rPr>
              <a:t>0</a:t>
            </a:r>
            <a:r>
              <a:rPr lang="en-US" altLang="zh-CN" b="1">
                <a:solidFill>
                  <a:srgbClr val="171D17"/>
                </a:solidFill>
                <a:latin typeface="Times New Roman" panose="02020603050405020304" pitchFamily="18" charset="0"/>
                <a:ea typeface="幼圆" pitchFamily="49" charset="-122"/>
              </a:rPr>
              <a:t>)</a:t>
            </a:r>
            <a:r>
              <a:rPr lang="en-US" altLang="zh-CN" sz="3200" b="1">
                <a:solidFill>
                  <a:srgbClr val="FF0000"/>
                </a:solidFill>
                <a:latin typeface="楷体_GB2312" pitchFamily="49" charset="-122"/>
                <a:ea typeface="楷体_GB2312" pitchFamily="49" charset="-122"/>
              </a:rPr>
              <a:t> )</a:t>
            </a:r>
            <a:r>
              <a:rPr lang="zh-CN" altLang="en-US" sz="3200" b="1">
                <a:solidFill>
                  <a:srgbClr val="FF0000"/>
                </a:solidFill>
                <a:latin typeface="楷体_GB2312" pitchFamily="49" charset="-122"/>
                <a:ea typeface="楷体_GB2312" pitchFamily="49" charset="-122"/>
              </a:rPr>
              <a:t>：</a:t>
            </a:r>
          </a:p>
        </p:txBody>
      </p:sp>
      <p:sp>
        <p:nvSpPr>
          <p:cNvPr id="43012" name="Text Box 6">
            <a:extLst>
              <a:ext uri="{FF2B5EF4-FFF2-40B4-BE49-F238E27FC236}">
                <a16:creationId xmlns:a16="http://schemas.microsoft.com/office/drawing/2014/main" id="{86BF04BF-0F85-A04E-AF2E-640887414571}"/>
              </a:ext>
            </a:extLst>
          </p:cNvPr>
          <p:cNvSpPr txBox="1">
            <a:spLocks noChangeArrowheads="1"/>
          </p:cNvSpPr>
          <p:nvPr/>
        </p:nvSpPr>
        <p:spPr bwMode="auto">
          <a:xfrm>
            <a:off x="762000" y="-76200"/>
            <a:ext cx="6151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43013" name="灯片编号占位符 3">
            <a:extLst>
              <a:ext uri="{FF2B5EF4-FFF2-40B4-BE49-F238E27FC236}">
                <a16:creationId xmlns:a16="http://schemas.microsoft.com/office/drawing/2014/main" id="{62D4CEC1-EE0D-2942-9EB4-933A9CB7E61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0EC1346-C103-CA4F-8193-000366E1065D}" type="slidenum">
              <a:rPr lang="zh-CN" altLang="en-US" sz="1800"/>
              <a:pPr/>
              <a:t>39</a:t>
            </a:fld>
            <a:endParaRPr lang="en-US" altLang="zh-CN" sz="1800"/>
          </a:p>
        </p:txBody>
      </p:sp>
    </p:spTree>
    <p:extLst>
      <p:ext uri="{BB962C8B-B14F-4D97-AF65-F5344CB8AC3E}">
        <p14:creationId xmlns:p14="http://schemas.microsoft.com/office/powerpoint/2010/main" val="17604567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4597"/>
                                        </p:tgtEl>
                                        <p:attrNameLst>
                                          <p:attrName>style.visibility</p:attrName>
                                        </p:attrNameLst>
                                      </p:cBhvr>
                                      <p:to>
                                        <p:strVal val="visible"/>
                                      </p:to>
                                    </p:set>
                                    <p:animEffect transition="in" filter="dissolve">
                                      <p:cBhvr>
                                        <p:cTn id="7" dur="500"/>
                                        <p:tgtEl>
                                          <p:spTgt spid="49459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94596"/>
                                        </p:tgtEl>
                                        <p:attrNameLst>
                                          <p:attrName>style.visibility</p:attrName>
                                        </p:attrNameLst>
                                      </p:cBhvr>
                                      <p:to>
                                        <p:strVal val="visible"/>
                                      </p:to>
                                    </p:set>
                                    <p:animEffect transition="in" filter="dissolve">
                                      <p:cBhvr>
                                        <p:cTn id="11" dur="500"/>
                                        <p:tgtEl>
                                          <p:spTgt spid="49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6" grpId="0" autoUpdateAnimBg="0"/>
      <p:bldP spid="494597"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AF3BDCF-799E-FF4D-85A7-48B062000783}"/>
              </a:ext>
            </a:extLst>
          </p:cNvPr>
          <p:cNvSpPr>
            <a:spLocks noChangeArrowheads="1"/>
          </p:cNvSpPr>
          <p:nvPr/>
        </p:nvSpPr>
        <p:spPr bwMode="auto">
          <a:xfrm>
            <a:off x="533400" y="0"/>
            <a:ext cx="8077200" cy="533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Arial" panose="020B0604020202020204" pitchFamily="34" charset="0"/>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latin typeface="Arial" panose="020B0604020202020204" pitchFamily="34" charset="0"/>
                <a:ea typeface="幼圆" pitchFamily="49" charset="-122"/>
              </a:rPr>
              <a:t>----</a:t>
            </a:r>
            <a:r>
              <a:rPr lang="zh-CN" altLang="en-US" sz="2800" b="1">
                <a:solidFill>
                  <a:srgbClr val="FF3300"/>
                </a:solidFill>
                <a:latin typeface="Arial" panose="020B0604020202020204" pitchFamily="34" charset="0"/>
                <a:ea typeface="幼圆" pitchFamily="49" charset="-122"/>
              </a:rPr>
              <a:t>程序的顺序执行及特征</a:t>
            </a:r>
          </a:p>
        </p:txBody>
      </p:sp>
      <p:sp>
        <p:nvSpPr>
          <p:cNvPr id="236574" name="Rectangle 30">
            <a:extLst>
              <a:ext uri="{FF2B5EF4-FFF2-40B4-BE49-F238E27FC236}">
                <a16:creationId xmlns:a16="http://schemas.microsoft.com/office/drawing/2014/main" id="{C6A5234B-AF37-544B-A69A-8A91C57216BB}"/>
              </a:ext>
            </a:extLst>
          </p:cNvPr>
          <p:cNvSpPr>
            <a:spLocks noChangeArrowheads="1"/>
          </p:cNvSpPr>
          <p:nvPr/>
        </p:nvSpPr>
        <p:spPr bwMode="auto">
          <a:xfrm>
            <a:off x="685800" y="762000"/>
            <a:ext cx="8153400" cy="46307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buClr>
                <a:srgbClr val="FF3300"/>
              </a:buClr>
              <a:buFont typeface="Wingdings" pitchFamily="2" charset="2"/>
              <a:buNone/>
            </a:pPr>
            <a:r>
              <a:rPr lang="en-US" altLang="zh-CN" sz="3600" b="1">
                <a:solidFill>
                  <a:srgbClr val="0000FF"/>
                </a:solidFill>
                <a:latin typeface="楷体_GB2312" pitchFamily="49" charset="-122"/>
                <a:ea typeface="楷体_GB2312" pitchFamily="49" charset="-122"/>
              </a:rPr>
              <a:t>1</a:t>
            </a:r>
            <a:r>
              <a:rPr lang="zh-CN" altLang="en-US" sz="3600" b="1">
                <a:solidFill>
                  <a:srgbClr val="0000FF"/>
                </a:solidFill>
                <a:latin typeface="楷体_GB2312" pitchFamily="49" charset="-122"/>
                <a:ea typeface="楷体_GB2312" pitchFamily="49" charset="-122"/>
              </a:rPr>
              <a:t>、程序顺序执行</a:t>
            </a:r>
          </a:p>
          <a:p>
            <a:pPr>
              <a:lnSpc>
                <a:spcPct val="90000"/>
              </a:lnSpc>
              <a:spcBef>
                <a:spcPct val="50000"/>
              </a:spcBef>
            </a:pPr>
            <a:r>
              <a:rPr lang="zh-CN" altLang="en-US" sz="2800" b="1">
                <a:solidFill>
                  <a:schemeClr val="tx1"/>
                </a:solidFill>
                <a:latin typeface="楷体_GB2312" pitchFamily="49" charset="-122"/>
                <a:ea typeface="楷体_GB2312" pitchFamily="49" charset="-122"/>
              </a:rPr>
              <a:t>    </a:t>
            </a:r>
            <a:r>
              <a:rPr lang="zh-CN" altLang="en-US" sz="3200" b="1">
                <a:solidFill>
                  <a:schemeClr val="tx1"/>
                </a:solidFill>
                <a:latin typeface="楷体_GB2312" pitchFamily="49" charset="-122"/>
                <a:ea typeface="楷体_GB2312" pitchFamily="49" charset="-122"/>
              </a:rPr>
              <a:t>程序在执行时，必须按照某种先后次序逐个执行，仅当前一个操作执行完后，才能执行后继操作。</a:t>
            </a:r>
          </a:p>
          <a:p>
            <a:pPr>
              <a:lnSpc>
                <a:spcPct val="90000"/>
              </a:lnSpc>
              <a:spcBef>
                <a:spcPct val="50000"/>
              </a:spcBef>
            </a:pPr>
            <a:r>
              <a:rPr lang="zh-CN" altLang="en-US" sz="3200" b="1">
                <a:solidFill>
                  <a:schemeClr val="tx1"/>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例如：一个程序有三段，输入（</a:t>
            </a:r>
            <a:r>
              <a:rPr lang="en-US" altLang="zh-CN" sz="3200" b="1">
                <a:solidFill>
                  <a:srgbClr val="0000FF"/>
                </a:solidFill>
                <a:latin typeface="楷体_GB2312" pitchFamily="49" charset="-122"/>
                <a:ea typeface="楷体_GB2312" pitchFamily="49" charset="-122"/>
              </a:rPr>
              <a:t>I</a:t>
            </a:r>
            <a:r>
              <a:rPr lang="zh-CN" altLang="en-US" sz="3200" b="1">
                <a:solidFill>
                  <a:srgbClr val="0000FF"/>
                </a:solidFill>
                <a:latin typeface="楷体_GB2312" pitchFamily="49" charset="-122"/>
                <a:ea typeface="楷体_GB2312" pitchFamily="49" charset="-122"/>
              </a:rPr>
              <a:t>）、计算（</a:t>
            </a:r>
            <a:r>
              <a:rPr lang="en-US" altLang="zh-CN" sz="3200" b="1">
                <a:solidFill>
                  <a:srgbClr val="0000FF"/>
                </a:solidFill>
                <a:latin typeface="楷体_GB2312" pitchFamily="49" charset="-122"/>
                <a:ea typeface="楷体_GB2312" pitchFamily="49" charset="-122"/>
              </a:rPr>
              <a:t>C</a:t>
            </a:r>
            <a:r>
              <a:rPr lang="zh-CN" altLang="en-US" sz="3200" b="1">
                <a:solidFill>
                  <a:srgbClr val="0000FF"/>
                </a:solidFill>
                <a:latin typeface="楷体_GB2312" pitchFamily="49" charset="-122"/>
                <a:ea typeface="楷体_GB2312" pitchFamily="49" charset="-122"/>
              </a:rPr>
              <a:t>）、打印输出（</a:t>
            </a:r>
            <a:r>
              <a:rPr lang="en-US" altLang="zh-CN" sz="3200" b="1">
                <a:solidFill>
                  <a:srgbClr val="0000FF"/>
                </a:solidFill>
                <a:latin typeface="楷体_GB2312" pitchFamily="49" charset="-122"/>
                <a:ea typeface="楷体_GB2312" pitchFamily="49" charset="-122"/>
              </a:rPr>
              <a:t>P</a:t>
            </a:r>
            <a:r>
              <a:rPr lang="zh-CN" altLang="en-US" sz="3200" b="1">
                <a:solidFill>
                  <a:srgbClr val="0000FF"/>
                </a:solidFill>
                <a:latin typeface="楷体_GB2312" pitchFamily="49" charset="-122"/>
                <a:ea typeface="楷体_GB2312" pitchFamily="49" charset="-122"/>
              </a:rPr>
              <a:t>）。</a:t>
            </a:r>
          </a:p>
          <a:p>
            <a:pPr>
              <a:lnSpc>
                <a:spcPct val="90000"/>
              </a:lnSpc>
              <a:spcBef>
                <a:spcPct val="50000"/>
              </a:spcBef>
            </a:pPr>
            <a:endParaRPr lang="zh-CN" altLang="en-US" sz="3200" b="1">
              <a:solidFill>
                <a:schemeClr val="tx1"/>
              </a:solidFill>
              <a:latin typeface="楷体_GB2312" pitchFamily="49" charset="-122"/>
              <a:ea typeface="楷体_GB2312" pitchFamily="49" charset="-122"/>
            </a:endParaRPr>
          </a:p>
          <a:p>
            <a:pPr>
              <a:lnSpc>
                <a:spcPct val="90000"/>
              </a:lnSpc>
              <a:spcBef>
                <a:spcPct val="50000"/>
              </a:spcBef>
            </a:pPr>
            <a:endParaRPr lang="en-US" altLang="zh-CN" sz="3200" b="1">
              <a:solidFill>
                <a:schemeClr val="tx1"/>
              </a:solidFill>
              <a:latin typeface="楷体_GB2312" pitchFamily="49" charset="-122"/>
              <a:ea typeface="楷体_GB2312" pitchFamily="49" charset="-122"/>
            </a:endParaRPr>
          </a:p>
        </p:txBody>
      </p:sp>
      <p:grpSp>
        <p:nvGrpSpPr>
          <p:cNvPr id="2" name="Group 31">
            <a:extLst>
              <a:ext uri="{FF2B5EF4-FFF2-40B4-BE49-F238E27FC236}">
                <a16:creationId xmlns:a16="http://schemas.microsoft.com/office/drawing/2014/main" id="{9617A94A-E08C-8843-B5FD-5A5B2AB67863}"/>
              </a:ext>
            </a:extLst>
          </p:cNvPr>
          <p:cNvGrpSpPr>
            <a:grpSpLocks/>
          </p:cNvGrpSpPr>
          <p:nvPr/>
        </p:nvGrpSpPr>
        <p:grpSpPr bwMode="auto">
          <a:xfrm>
            <a:off x="1676400" y="4038600"/>
            <a:ext cx="6567488" cy="685800"/>
            <a:chOff x="1680" y="2880"/>
            <a:chExt cx="3883" cy="432"/>
          </a:xfrm>
        </p:grpSpPr>
        <p:sp>
          <p:nvSpPr>
            <p:cNvPr id="10247" name="Oval 32">
              <a:extLst>
                <a:ext uri="{FF2B5EF4-FFF2-40B4-BE49-F238E27FC236}">
                  <a16:creationId xmlns:a16="http://schemas.microsoft.com/office/drawing/2014/main" id="{268C5B91-706D-574C-A5F5-516AC69DB293}"/>
                </a:ext>
              </a:extLst>
            </p:cNvPr>
            <p:cNvSpPr>
              <a:spLocks noChangeArrowheads="1"/>
            </p:cNvSpPr>
            <p:nvPr/>
          </p:nvSpPr>
          <p:spPr bwMode="auto">
            <a:xfrm>
              <a:off x="3312" y="2880"/>
              <a:ext cx="384" cy="384"/>
            </a:xfrm>
            <a:prstGeom prst="ellipse">
              <a:avLst/>
            </a:prstGeom>
            <a:solidFill>
              <a:srgbClr val="FFFF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0248" name="Group 33">
              <a:extLst>
                <a:ext uri="{FF2B5EF4-FFF2-40B4-BE49-F238E27FC236}">
                  <a16:creationId xmlns:a16="http://schemas.microsoft.com/office/drawing/2014/main" id="{68988AFA-2738-234C-8372-5B710A65640E}"/>
                </a:ext>
              </a:extLst>
            </p:cNvPr>
            <p:cNvGrpSpPr>
              <a:grpSpLocks/>
            </p:cNvGrpSpPr>
            <p:nvPr/>
          </p:nvGrpSpPr>
          <p:grpSpPr bwMode="auto">
            <a:xfrm>
              <a:off x="1680" y="2900"/>
              <a:ext cx="3883" cy="412"/>
              <a:chOff x="1680" y="2880"/>
              <a:chExt cx="3883" cy="412"/>
            </a:xfrm>
          </p:grpSpPr>
          <p:sp>
            <p:nvSpPr>
              <p:cNvPr id="10249" name="Oval 34">
                <a:extLst>
                  <a:ext uri="{FF2B5EF4-FFF2-40B4-BE49-F238E27FC236}">
                    <a16:creationId xmlns:a16="http://schemas.microsoft.com/office/drawing/2014/main" id="{84C2AAB4-6C2A-CF41-9FA4-8E7752E3FE7D}"/>
                  </a:ext>
                </a:extLst>
              </p:cNvPr>
              <p:cNvSpPr>
                <a:spLocks noChangeArrowheads="1"/>
              </p:cNvSpPr>
              <p:nvPr/>
            </p:nvSpPr>
            <p:spPr bwMode="auto">
              <a:xfrm>
                <a:off x="1680" y="2880"/>
                <a:ext cx="384" cy="384"/>
              </a:xfrm>
              <a:prstGeom prst="ellipse">
                <a:avLst/>
              </a:prstGeom>
              <a:solidFill>
                <a:srgbClr val="FFFF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0250" name="Oval 35">
                <a:extLst>
                  <a:ext uri="{FF2B5EF4-FFF2-40B4-BE49-F238E27FC236}">
                    <a16:creationId xmlns:a16="http://schemas.microsoft.com/office/drawing/2014/main" id="{4DB01746-A7D5-E343-B406-C8BFF2877950}"/>
                  </a:ext>
                </a:extLst>
              </p:cNvPr>
              <p:cNvSpPr>
                <a:spLocks noChangeArrowheads="1"/>
              </p:cNvSpPr>
              <p:nvPr/>
            </p:nvSpPr>
            <p:spPr bwMode="auto">
              <a:xfrm>
                <a:off x="2496" y="2880"/>
                <a:ext cx="480" cy="384"/>
              </a:xfrm>
              <a:prstGeom prst="ellipse">
                <a:avLst/>
              </a:prstGeom>
              <a:solidFill>
                <a:srgbClr val="FFFF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0251" name="Line 36">
                <a:extLst>
                  <a:ext uri="{FF2B5EF4-FFF2-40B4-BE49-F238E27FC236}">
                    <a16:creationId xmlns:a16="http://schemas.microsoft.com/office/drawing/2014/main" id="{9B82EBBA-8946-BB48-ADCF-F4D539D0FC36}"/>
                  </a:ext>
                </a:extLst>
              </p:cNvPr>
              <p:cNvSpPr>
                <a:spLocks noChangeShapeType="1"/>
              </p:cNvSpPr>
              <p:nvPr/>
            </p:nvSpPr>
            <p:spPr bwMode="auto">
              <a:xfrm>
                <a:off x="2064" y="3052"/>
                <a:ext cx="432" cy="0"/>
              </a:xfrm>
              <a:prstGeom prst="line">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10252" name="Group 37">
                <a:extLst>
                  <a:ext uri="{FF2B5EF4-FFF2-40B4-BE49-F238E27FC236}">
                    <a16:creationId xmlns:a16="http://schemas.microsoft.com/office/drawing/2014/main" id="{13B40304-C8D4-7A44-A25B-E698E9D57D92}"/>
                  </a:ext>
                </a:extLst>
              </p:cNvPr>
              <p:cNvGrpSpPr>
                <a:grpSpLocks/>
              </p:cNvGrpSpPr>
              <p:nvPr/>
            </p:nvGrpSpPr>
            <p:grpSpPr bwMode="auto">
              <a:xfrm>
                <a:off x="1728" y="2880"/>
                <a:ext cx="3835" cy="412"/>
                <a:chOff x="1680" y="2880"/>
                <a:chExt cx="3835" cy="412"/>
              </a:xfrm>
            </p:grpSpPr>
            <p:sp>
              <p:nvSpPr>
                <p:cNvPr id="10253" name="Text Box 38">
                  <a:extLst>
                    <a:ext uri="{FF2B5EF4-FFF2-40B4-BE49-F238E27FC236}">
                      <a16:creationId xmlns:a16="http://schemas.microsoft.com/office/drawing/2014/main" id="{9324EB59-8B83-DA46-BE84-3BF1D1FF00C0}"/>
                    </a:ext>
                  </a:extLst>
                </p:cNvPr>
                <p:cNvSpPr txBox="1">
                  <a:spLocks noChangeArrowheads="1"/>
                </p:cNvSpPr>
                <p:nvPr/>
              </p:nvSpPr>
              <p:spPr bwMode="auto">
                <a:xfrm>
                  <a:off x="1680"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FF3300"/>
                      </a:solidFill>
                    </a:rPr>
                    <a:t> </a:t>
                  </a:r>
                  <a:r>
                    <a:rPr lang="en-US" altLang="zh-CN" b="1">
                      <a:solidFill>
                        <a:srgbClr val="3333FF"/>
                      </a:solidFill>
                    </a:rPr>
                    <a:t>I1</a:t>
                  </a:r>
                </a:p>
              </p:txBody>
            </p:sp>
            <p:sp>
              <p:nvSpPr>
                <p:cNvPr id="10254" name="Text Box 39">
                  <a:extLst>
                    <a:ext uri="{FF2B5EF4-FFF2-40B4-BE49-F238E27FC236}">
                      <a16:creationId xmlns:a16="http://schemas.microsoft.com/office/drawing/2014/main" id="{05597888-45C1-CD4D-A820-1E870E5972A6}"/>
                    </a:ext>
                  </a:extLst>
                </p:cNvPr>
                <p:cNvSpPr txBox="1">
                  <a:spLocks noChangeArrowheads="1"/>
                </p:cNvSpPr>
                <p:nvPr/>
              </p:nvSpPr>
              <p:spPr bwMode="auto">
                <a:xfrm>
                  <a:off x="2544" y="2928"/>
                  <a:ext cx="336" cy="2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3333FF"/>
                      </a:solidFill>
                    </a:rPr>
                    <a:t>C1</a:t>
                  </a:r>
                </a:p>
              </p:txBody>
            </p:sp>
            <p:sp>
              <p:nvSpPr>
                <p:cNvPr id="10255" name="Text Box 40">
                  <a:extLst>
                    <a:ext uri="{FF2B5EF4-FFF2-40B4-BE49-F238E27FC236}">
                      <a16:creationId xmlns:a16="http://schemas.microsoft.com/office/drawing/2014/main" id="{CE143154-0A43-574C-85A4-B636BF95CCF4}"/>
                    </a:ext>
                  </a:extLst>
                </p:cNvPr>
                <p:cNvSpPr txBox="1">
                  <a:spLocks noChangeArrowheads="1"/>
                </p:cNvSpPr>
                <p:nvPr/>
              </p:nvSpPr>
              <p:spPr bwMode="auto">
                <a:xfrm>
                  <a:off x="3360"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3333FF"/>
                      </a:solidFill>
                    </a:rPr>
                    <a:t>P1</a:t>
                  </a:r>
                </a:p>
              </p:txBody>
            </p:sp>
            <p:cxnSp>
              <p:nvCxnSpPr>
                <p:cNvPr id="10256" name="AutoShape 41">
                  <a:extLst>
                    <a:ext uri="{FF2B5EF4-FFF2-40B4-BE49-F238E27FC236}">
                      <a16:creationId xmlns:a16="http://schemas.microsoft.com/office/drawing/2014/main" id="{FF9DAD0B-B8F7-C049-AD00-B72A9D7B551C}"/>
                    </a:ext>
                  </a:extLst>
                </p:cNvPr>
                <p:cNvCxnSpPr>
                  <a:cxnSpLocks noChangeShapeType="1"/>
                </p:cNvCxnSpPr>
                <p:nvPr/>
              </p:nvCxnSpPr>
              <p:spPr bwMode="auto">
                <a:xfrm>
                  <a:off x="2880" y="3072"/>
                  <a:ext cx="432" cy="0"/>
                </a:xfrm>
                <a:prstGeom prst="straightConnector1">
                  <a:avLst/>
                </a:prstGeom>
                <a:noFill/>
                <a:ln w="28575">
                  <a:solidFill>
                    <a:srgbClr val="FF3300"/>
                  </a:solidFill>
                  <a:round/>
                  <a:headEnd type="none" w="sm" len="sm"/>
                  <a:tailEnd type="triangle" w="sm" len="sm"/>
                </a:ln>
                <a:extLst>
                  <a:ext uri="{909E8E84-426E-40DD-AFC4-6F175D3DCCD1}">
                    <a14:hiddenFill xmlns:a14="http://schemas.microsoft.com/office/drawing/2010/main">
                      <a:noFill/>
                    </a14:hiddenFill>
                  </a:ext>
                </a:extLst>
              </p:spPr>
            </p:cxnSp>
            <p:sp>
              <p:nvSpPr>
                <p:cNvPr id="10257" name="Oval 42">
                  <a:extLst>
                    <a:ext uri="{FF2B5EF4-FFF2-40B4-BE49-F238E27FC236}">
                      <a16:creationId xmlns:a16="http://schemas.microsoft.com/office/drawing/2014/main" id="{6E06E60E-7D22-224D-B158-4DD45FEE8542}"/>
                    </a:ext>
                  </a:extLst>
                </p:cNvPr>
                <p:cNvSpPr>
                  <a:spLocks noChangeArrowheads="1"/>
                </p:cNvSpPr>
                <p:nvPr/>
              </p:nvSpPr>
              <p:spPr bwMode="auto">
                <a:xfrm>
                  <a:off x="3921" y="2900"/>
                  <a:ext cx="367" cy="392"/>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rgbClr val="3333FF"/>
                      </a:solidFill>
                      <a:latin typeface="Times New Roman" panose="02020603050405020304" pitchFamily="18" charset="0"/>
                    </a:rPr>
                    <a:t>I2</a:t>
                  </a:r>
                </a:p>
              </p:txBody>
            </p:sp>
            <p:sp>
              <p:nvSpPr>
                <p:cNvPr id="10258" name="Oval 43">
                  <a:extLst>
                    <a:ext uri="{FF2B5EF4-FFF2-40B4-BE49-F238E27FC236}">
                      <a16:creationId xmlns:a16="http://schemas.microsoft.com/office/drawing/2014/main" id="{CA85B994-5AE0-1943-B615-F39770482D27}"/>
                    </a:ext>
                  </a:extLst>
                </p:cNvPr>
                <p:cNvSpPr>
                  <a:spLocks noChangeArrowheads="1"/>
                </p:cNvSpPr>
                <p:nvPr/>
              </p:nvSpPr>
              <p:spPr bwMode="auto">
                <a:xfrm>
                  <a:off x="4452" y="2900"/>
                  <a:ext cx="457" cy="392"/>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rgbClr val="3333FF"/>
                      </a:solidFill>
                      <a:latin typeface="Times New Roman" panose="02020603050405020304" pitchFamily="18" charset="0"/>
                    </a:rPr>
                    <a:t>C2</a:t>
                  </a:r>
                </a:p>
              </p:txBody>
            </p:sp>
            <p:sp>
              <p:nvSpPr>
                <p:cNvPr id="10259" name="Oval 44">
                  <a:extLst>
                    <a:ext uri="{FF2B5EF4-FFF2-40B4-BE49-F238E27FC236}">
                      <a16:creationId xmlns:a16="http://schemas.microsoft.com/office/drawing/2014/main" id="{25B5C9F1-4957-6B42-BB5F-10747CDA30EE}"/>
                    </a:ext>
                  </a:extLst>
                </p:cNvPr>
                <p:cNvSpPr>
                  <a:spLocks noChangeArrowheads="1"/>
                </p:cNvSpPr>
                <p:nvPr/>
              </p:nvSpPr>
              <p:spPr bwMode="auto">
                <a:xfrm>
                  <a:off x="5088" y="2880"/>
                  <a:ext cx="427" cy="392"/>
                </a:xfrm>
                <a:prstGeom prst="ellipse">
                  <a:avLst/>
                </a:prstGeom>
                <a:solidFill>
                  <a:srgbClr val="FFFFFF"/>
                </a:solidFill>
                <a:ln w="12700">
                  <a:solidFill>
                    <a:schemeClr val="tx1"/>
                  </a:solidFill>
                  <a:round/>
                  <a:headEnd/>
                  <a:tailEnd/>
                </a:ln>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b="1">
                      <a:solidFill>
                        <a:srgbClr val="3333FF"/>
                      </a:solidFill>
                      <a:latin typeface="Times New Roman" panose="02020603050405020304" pitchFamily="18" charset="0"/>
                    </a:rPr>
                    <a:t>P2</a:t>
                  </a:r>
                </a:p>
              </p:txBody>
            </p:sp>
            <p:sp>
              <p:nvSpPr>
                <p:cNvPr id="10260" name="Line 45">
                  <a:extLst>
                    <a:ext uri="{FF2B5EF4-FFF2-40B4-BE49-F238E27FC236}">
                      <a16:creationId xmlns:a16="http://schemas.microsoft.com/office/drawing/2014/main" id="{015F39F5-57B1-9B4C-8491-3598EFD34F9C}"/>
                    </a:ext>
                  </a:extLst>
                </p:cNvPr>
                <p:cNvSpPr>
                  <a:spLocks noChangeShapeType="1"/>
                </p:cNvSpPr>
                <p:nvPr/>
              </p:nvSpPr>
              <p:spPr bwMode="auto">
                <a:xfrm>
                  <a:off x="3696" y="3072"/>
                  <a:ext cx="24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0261" name="Line 46">
                  <a:extLst>
                    <a:ext uri="{FF2B5EF4-FFF2-40B4-BE49-F238E27FC236}">
                      <a16:creationId xmlns:a16="http://schemas.microsoft.com/office/drawing/2014/main" id="{081519D3-B58B-6A42-83BA-E5CB918A178E}"/>
                    </a:ext>
                  </a:extLst>
                </p:cNvPr>
                <p:cNvSpPr>
                  <a:spLocks noChangeShapeType="1"/>
                </p:cNvSpPr>
                <p:nvPr/>
              </p:nvSpPr>
              <p:spPr bwMode="auto">
                <a:xfrm>
                  <a:off x="4272" y="3072"/>
                  <a:ext cx="240"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0262" name="Line 47">
                  <a:extLst>
                    <a:ext uri="{FF2B5EF4-FFF2-40B4-BE49-F238E27FC236}">
                      <a16:creationId xmlns:a16="http://schemas.microsoft.com/office/drawing/2014/main" id="{3A5AC118-B7BA-6A4E-B859-466A300C3190}"/>
                    </a:ext>
                  </a:extLst>
                </p:cNvPr>
                <p:cNvSpPr>
                  <a:spLocks noChangeShapeType="1"/>
                </p:cNvSpPr>
                <p:nvPr/>
              </p:nvSpPr>
              <p:spPr bwMode="auto">
                <a:xfrm>
                  <a:off x="4848" y="3072"/>
                  <a:ext cx="288" cy="0"/>
                </a:xfrm>
                <a:prstGeom prst="line">
                  <a:avLst/>
                </a:prstGeom>
                <a:noFill/>
                <a:ln w="28575">
                  <a:solidFill>
                    <a:srgbClr val="FF3300"/>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grpSp>
        </p:grpSp>
      </p:grpSp>
      <p:sp>
        <p:nvSpPr>
          <p:cNvPr id="236592" name="Text Box 48">
            <a:extLst>
              <a:ext uri="{FF2B5EF4-FFF2-40B4-BE49-F238E27FC236}">
                <a16:creationId xmlns:a16="http://schemas.microsoft.com/office/drawing/2014/main" id="{7664AB34-48CF-E047-8039-E7910185E3D9}"/>
              </a:ext>
            </a:extLst>
          </p:cNvPr>
          <p:cNvSpPr txBox="1">
            <a:spLocks noChangeArrowheads="1"/>
          </p:cNvSpPr>
          <p:nvPr/>
        </p:nvSpPr>
        <p:spPr bwMode="auto">
          <a:xfrm>
            <a:off x="2667000" y="47244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FFFFFF"/>
                </a:solidFill>
              </a:rPr>
              <a:t>程序顺序执行时的前趋图</a:t>
            </a:r>
          </a:p>
        </p:txBody>
      </p:sp>
      <p:sp>
        <p:nvSpPr>
          <p:cNvPr id="236594" name="Text Box 50">
            <a:extLst>
              <a:ext uri="{FF2B5EF4-FFF2-40B4-BE49-F238E27FC236}">
                <a16:creationId xmlns:a16="http://schemas.microsoft.com/office/drawing/2014/main" id="{07BCDA3E-184B-BD43-AC8D-CC933CD71E3B}"/>
              </a:ext>
            </a:extLst>
          </p:cNvPr>
          <p:cNvSpPr txBox="1">
            <a:spLocks noChangeArrowheads="1"/>
          </p:cNvSpPr>
          <p:nvPr/>
        </p:nvSpPr>
        <p:spPr bwMode="auto">
          <a:xfrm>
            <a:off x="685800" y="4800600"/>
            <a:ext cx="8153400" cy="16319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3838"/>
              </a:lnSpc>
              <a:spcBef>
                <a:spcPts val="600"/>
              </a:spcBef>
            </a:pPr>
            <a:r>
              <a:rPr lang="en-US" altLang="zh-CN" sz="3200" b="1">
                <a:solidFill>
                  <a:srgbClr val="0000FF"/>
                </a:solidFill>
                <a:latin typeface="楷体_GB2312" pitchFamily="49" charset="-122"/>
                <a:ea typeface="楷体_GB2312" pitchFamily="49" charset="-122"/>
              </a:rPr>
              <a:t>   </a:t>
            </a:r>
            <a:r>
              <a:rPr lang="zh-CN" altLang="en-US" sz="3200" b="1">
                <a:solidFill>
                  <a:srgbClr val="0000FF"/>
                </a:solidFill>
                <a:latin typeface="楷体_GB2312" pitchFamily="49" charset="-122"/>
                <a:ea typeface="楷体_GB2312" pitchFamily="49" charset="-122"/>
              </a:rPr>
              <a:t>又如一个程序段中的多条语句，也有一个执行顺序</a:t>
            </a:r>
            <a:endParaRPr lang="en-US" altLang="zh-CN" sz="3200" b="1">
              <a:solidFill>
                <a:srgbClr val="0000FF"/>
              </a:solidFill>
              <a:latin typeface="楷体_GB2312" pitchFamily="49" charset="-122"/>
              <a:ea typeface="楷体_GB2312" pitchFamily="49" charset="-122"/>
            </a:endParaRPr>
          </a:p>
          <a:p>
            <a:pPr>
              <a:lnSpc>
                <a:spcPts val="3838"/>
              </a:lnSpc>
              <a:spcBef>
                <a:spcPts val="600"/>
              </a:spcBef>
            </a:pPr>
            <a:r>
              <a:rPr lang="en-US" altLang="zh-CN" sz="3200" b="1">
                <a:solidFill>
                  <a:srgbClr val="CC3399"/>
                </a:solidFill>
                <a:latin typeface="楷体_GB2312" pitchFamily="49" charset="-122"/>
                <a:ea typeface="楷体_GB2312" pitchFamily="49" charset="-122"/>
              </a:rPr>
              <a:t>  S1:</a:t>
            </a:r>
            <a:r>
              <a:rPr lang="en-US" altLang="zh-CN" sz="3200" b="1">
                <a:solidFill>
                  <a:srgbClr val="0000FF"/>
                </a:solidFill>
                <a:latin typeface="楷体_GB2312" pitchFamily="49" charset="-122"/>
                <a:ea typeface="楷体_GB2312" pitchFamily="49" charset="-122"/>
              </a:rPr>
              <a:t> a:=x+y </a:t>
            </a:r>
            <a:r>
              <a:rPr lang="en-US" altLang="zh-CN" sz="3200" b="1">
                <a:solidFill>
                  <a:srgbClr val="CC3399"/>
                </a:solidFill>
                <a:latin typeface="楷体_GB2312" pitchFamily="49" charset="-122"/>
                <a:ea typeface="楷体_GB2312" pitchFamily="49" charset="-122"/>
              </a:rPr>
              <a:t>; S2:</a:t>
            </a:r>
            <a:r>
              <a:rPr lang="en-US" altLang="zh-CN" sz="3200" b="1">
                <a:solidFill>
                  <a:srgbClr val="0000FF"/>
                </a:solidFill>
                <a:latin typeface="楷体_GB2312" pitchFamily="49" charset="-122"/>
                <a:ea typeface="楷体_GB2312" pitchFamily="49" charset="-122"/>
              </a:rPr>
              <a:t> b:=a-5 ; </a:t>
            </a:r>
            <a:r>
              <a:rPr lang="en-US" altLang="zh-CN" sz="3200" b="1">
                <a:solidFill>
                  <a:srgbClr val="CC3399"/>
                </a:solidFill>
                <a:latin typeface="楷体_GB2312" pitchFamily="49" charset="-122"/>
                <a:ea typeface="楷体_GB2312" pitchFamily="49" charset="-122"/>
              </a:rPr>
              <a:t>S3:</a:t>
            </a:r>
            <a:r>
              <a:rPr lang="en-US" altLang="zh-CN" sz="3200" b="1">
                <a:solidFill>
                  <a:srgbClr val="0000FF"/>
                </a:solidFill>
                <a:latin typeface="楷体_GB2312" pitchFamily="49" charset="-122"/>
                <a:ea typeface="楷体_GB2312" pitchFamily="49" charset="-122"/>
              </a:rPr>
              <a:t> c:=b+1</a:t>
            </a:r>
          </a:p>
        </p:txBody>
      </p:sp>
    </p:spTree>
    <p:extLst>
      <p:ext uri="{BB962C8B-B14F-4D97-AF65-F5344CB8AC3E}">
        <p14:creationId xmlns:p14="http://schemas.microsoft.com/office/powerpoint/2010/main" val="23145500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36574">
                                            <p:txEl>
                                              <p:pRg st="0" end="0"/>
                                            </p:txEl>
                                          </p:spTgt>
                                        </p:tgtEl>
                                        <p:attrNameLst>
                                          <p:attrName>style.visibility</p:attrName>
                                        </p:attrNameLst>
                                      </p:cBhvr>
                                      <p:to>
                                        <p:strVal val="visible"/>
                                      </p:to>
                                    </p:set>
                                    <p:animEffect transition="in" filter="barn(outVertical)">
                                      <p:cBhvr>
                                        <p:cTn id="7" dur="500"/>
                                        <p:tgtEl>
                                          <p:spTgt spid="2365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36574">
                                            <p:txEl>
                                              <p:pRg st="1" end="1"/>
                                            </p:txEl>
                                          </p:spTgt>
                                        </p:tgtEl>
                                        <p:attrNameLst>
                                          <p:attrName>style.visibility</p:attrName>
                                        </p:attrNameLst>
                                      </p:cBhvr>
                                      <p:to>
                                        <p:strVal val="visible"/>
                                      </p:to>
                                    </p:set>
                                    <p:animEffect transition="in" filter="barn(outVertical)">
                                      <p:cBhvr>
                                        <p:cTn id="12" dur="500"/>
                                        <p:tgtEl>
                                          <p:spTgt spid="2365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36574">
                                            <p:txEl>
                                              <p:pRg st="2" end="2"/>
                                            </p:txEl>
                                          </p:spTgt>
                                        </p:tgtEl>
                                        <p:attrNameLst>
                                          <p:attrName>style.visibility</p:attrName>
                                        </p:attrNameLst>
                                      </p:cBhvr>
                                      <p:to>
                                        <p:strVal val="visible"/>
                                      </p:to>
                                    </p:set>
                                    <p:animEffect transition="in" filter="barn(outVertical)">
                                      <p:cBhvr>
                                        <p:cTn id="17" dur="500"/>
                                        <p:tgtEl>
                                          <p:spTgt spid="236574">
                                            <p:txEl>
                                              <p:pRg st="2" end="2"/>
                                            </p:txEl>
                                          </p:spTgt>
                                        </p:tgtEl>
                                      </p:cBhvr>
                                    </p:animEffect>
                                  </p:childTnLst>
                                </p:cTn>
                              </p:par>
                            </p:childTnLst>
                          </p:cTn>
                        </p:par>
                        <p:par>
                          <p:cTn id="18" fill="hold" nodeType="afterGroup">
                            <p:stCondLst>
                              <p:cond delay="500"/>
                            </p:stCondLst>
                            <p:childTnLst>
                              <p:par>
                                <p:cTn id="19" presetID="3" presetClass="entr" presetSubtype="1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par>
                          <p:cTn id="22" fill="hold" nodeType="afterGroup">
                            <p:stCondLst>
                              <p:cond delay="1000"/>
                            </p:stCondLst>
                            <p:childTnLst>
                              <p:par>
                                <p:cTn id="23" presetID="9" presetClass="entr" presetSubtype="0" fill="hold" grpId="0" nodeType="afterEffect">
                                  <p:stCondLst>
                                    <p:cond delay="0"/>
                                  </p:stCondLst>
                                  <p:childTnLst>
                                    <p:set>
                                      <p:cBhvr>
                                        <p:cTn id="24" dur="1" fill="hold">
                                          <p:stCondLst>
                                            <p:cond delay="0"/>
                                          </p:stCondLst>
                                        </p:cTn>
                                        <p:tgtEl>
                                          <p:spTgt spid="236592"/>
                                        </p:tgtEl>
                                        <p:attrNameLst>
                                          <p:attrName>style.visibility</p:attrName>
                                        </p:attrNameLst>
                                      </p:cBhvr>
                                      <p:to>
                                        <p:strVal val="visible"/>
                                      </p:to>
                                    </p:set>
                                    <p:animEffect transition="in" filter="dissolve">
                                      <p:cBhvr>
                                        <p:cTn id="25" dur="500"/>
                                        <p:tgtEl>
                                          <p:spTgt spid="23659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42" fill="hold" grpId="0" nodeType="clickEffect">
                                  <p:stCondLst>
                                    <p:cond delay="0"/>
                                  </p:stCondLst>
                                  <p:childTnLst>
                                    <p:set>
                                      <p:cBhvr>
                                        <p:cTn id="29" dur="1" fill="hold">
                                          <p:stCondLst>
                                            <p:cond delay="0"/>
                                          </p:stCondLst>
                                        </p:cTn>
                                        <p:tgtEl>
                                          <p:spTgt spid="236594"/>
                                        </p:tgtEl>
                                        <p:attrNameLst>
                                          <p:attrName>style.visibility</p:attrName>
                                        </p:attrNameLst>
                                      </p:cBhvr>
                                      <p:to>
                                        <p:strVal val="visible"/>
                                      </p:to>
                                    </p:set>
                                    <p:animEffect transition="in" filter="barn(outHorizontal)">
                                      <p:cBhvr>
                                        <p:cTn id="30" dur="500"/>
                                        <p:tgtEl>
                                          <p:spTgt spid="236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74" grpId="0" build="p" autoUpdateAnimBg="0"/>
      <p:bldP spid="236592" grpId="0" autoUpdateAnimBg="0"/>
      <p:bldP spid="236594"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a:extLst>
              <a:ext uri="{FF2B5EF4-FFF2-40B4-BE49-F238E27FC236}">
                <a16:creationId xmlns:a16="http://schemas.microsoft.com/office/drawing/2014/main" id="{E88247A4-2400-1E47-9D70-325434F5C254}"/>
              </a:ext>
            </a:extLst>
          </p:cNvPr>
          <p:cNvSpPr>
            <a:spLocks noChangeArrowheads="1"/>
          </p:cNvSpPr>
          <p:nvPr/>
        </p:nvSpPr>
        <p:spPr bwMode="auto">
          <a:xfrm>
            <a:off x="685800" y="990600"/>
            <a:ext cx="7848600" cy="5486400"/>
          </a:xfrm>
          <a:prstGeom prst="rect">
            <a:avLst/>
          </a:prstGeom>
          <a:solidFill>
            <a:srgbClr val="FFFFCC"/>
          </a:solidFill>
          <a:ln w="12700">
            <a:solidFill>
              <a:schemeClr val="tx1"/>
            </a:solid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dirty="0">
                <a:solidFill>
                  <a:srgbClr val="3333FF"/>
                </a:solidFill>
                <a:latin typeface="Times New Roman" panose="02020603050405020304" pitchFamily="18" charset="0"/>
                <a:ea typeface="幼圆" pitchFamily="49" charset="-122"/>
              </a:rPr>
              <a:t>procedure</a:t>
            </a:r>
            <a:r>
              <a:rPr lang="en-US" altLang="zh-CN" b="1" dirty="0">
                <a:solidFill>
                  <a:srgbClr val="46385C"/>
                </a:solidFill>
                <a:latin typeface="Times New Roman" panose="02020603050405020304" pitchFamily="18" charset="0"/>
                <a:ea typeface="幼圆" pitchFamily="49" charset="-122"/>
              </a:rPr>
              <a:t> Create(n, S</a:t>
            </a:r>
            <a:r>
              <a:rPr lang="en-US" altLang="zh-CN" sz="1800" b="1" dirty="0">
                <a:solidFill>
                  <a:srgbClr val="46385C"/>
                </a:solidFill>
                <a:latin typeface="Times New Roman" panose="02020603050405020304" pitchFamily="18" charset="0"/>
                <a:ea typeface="幼圆" pitchFamily="49" charset="-122"/>
              </a:rPr>
              <a:t>0</a:t>
            </a:r>
            <a:r>
              <a:rPr lang="en-US" altLang="zh-CN" b="1" dirty="0">
                <a:solidFill>
                  <a:srgbClr val="46385C"/>
                </a:solidFill>
                <a:latin typeface="Times New Roman" panose="02020603050405020304" pitchFamily="18" charset="0"/>
                <a:ea typeface="幼圆" pitchFamily="49" charset="-122"/>
              </a:rPr>
              <a:t>, k</a:t>
            </a:r>
            <a:r>
              <a:rPr lang="en-US" altLang="zh-CN" sz="1800" b="1" dirty="0">
                <a:solidFill>
                  <a:srgbClr val="46385C"/>
                </a:solidFill>
                <a:latin typeface="Times New Roman" panose="02020603050405020304" pitchFamily="18" charset="0"/>
                <a:ea typeface="幼圆" pitchFamily="49" charset="-122"/>
              </a:rPr>
              <a:t>0</a:t>
            </a:r>
            <a:r>
              <a:rPr lang="en-US" altLang="zh-CN" b="1" dirty="0">
                <a:solidFill>
                  <a:srgbClr val="46385C"/>
                </a:solidFill>
                <a:latin typeface="Times New Roman" panose="02020603050405020304" pitchFamily="18" charset="0"/>
                <a:ea typeface="幼圆" pitchFamily="49" charset="-122"/>
              </a:rPr>
              <a:t>, M</a:t>
            </a:r>
            <a:r>
              <a:rPr lang="en-US" altLang="zh-CN" sz="1800" b="1" dirty="0">
                <a:solidFill>
                  <a:srgbClr val="46385C"/>
                </a:solidFill>
                <a:latin typeface="Times New Roman" panose="02020603050405020304" pitchFamily="18" charset="0"/>
                <a:ea typeface="幼圆" pitchFamily="49" charset="-122"/>
              </a:rPr>
              <a:t>0</a:t>
            </a:r>
            <a:r>
              <a:rPr lang="en-US" altLang="zh-CN" b="1" dirty="0">
                <a:solidFill>
                  <a:srgbClr val="46385C"/>
                </a:solidFill>
                <a:latin typeface="Times New Roman" panose="02020603050405020304" pitchFamily="18" charset="0"/>
                <a:ea typeface="幼圆" pitchFamily="49" charset="-122"/>
              </a:rPr>
              <a:t>, R</a:t>
            </a:r>
            <a:r>
              <a:rPr lang="en-US" altLang="zh-CN" sz="1800" b="1" dirty="0">
                <a:solidFill>
                  <a:srgbClr val="46385C"/>
                </a:solidFill>
                <a:latin typeface="Times New Roman" panose="02020603050405020304" pitchFamily="18" charset="0"/>
                <a:ea typeface="幼圆" pitchFamily="49" charset="-122"/>
              </a:rPr>
              <a:t>0</a:t>
            </a:r>
            <a:r>
              <a:rPr lang="en-US" altLang="zh-CN" b="1" dirty="0">
                <a:solidFill>
                  <a:srgbClr val="46385C"/>
                </a:solidFill>
                <a:latin typeface="Times New Roman" panose="02020603050405020304" pitchFamily="18" charset="0"/>
                <a:ea typeface="幼圆" pitchFamily="49" charset="-122"/>
              </a:rPr>
              <a:t>);</a:t>
            </a:r>
          </a:p>
          <a:p>
            <a:r>
              <a:rPr lang="en-US" altLang="zh-CN" b="1" dirty="0">
                <a:solidFill>
                  <a:srgbClr val="3333FF"/>
                </a:solidFill>
                <a:latin typeface="Times New Roman" panose="02020603050405020304" pitchFamily="18" charset="0"/>
                <a:ea typeface="幼圆" pitchFamily="49" charset="-122"/>
              </a:rPr>
              <a:t>begin</a:t>
            </a:r>
            <a:endParaRPr lang="en-US" altLang="zh-CN" b="1" dirty="0">
              <a:solidFill>
                <a:srgbClr val="46385C"/>
              </a:solidFill>
              <a:latin typeface="Times New Roman" panose="02020603050405020304" pitchFamily="18" charset="0"/>
              <a:ea typeface="幼圆" pitchFamily="49" charset="-122"/>
            </a:endParaRPr>
          </a:p>
          <a:p>
            <a:pPr lvl="1"/>
            <a:r>
              <a:rPr lang="en-US" altLang="zh-CN" b="1" dirty="0">
                <a:solidFill>
                  <a:srgbClr val="46385C"/>
                </a:solidFill>
                <a:latin typeface="Times New Roman" panose="02020603050405020304" pitchFamily="18" charset="0"/>
                <a:ea typeface="幼圆" pitchFamily="49" charset="-122"/>
              </a:rPr>
              <a:t>   /*</a:t>
            </a:r>
            <a:r>
              <a:rPr lang="zh-CN" altLang="zh-CN" b="1" dirty="0">
                <a:solidFill>
                  <a:srgbClr val="46385C"/>
                </a:solidFill>
                <a:latin typeface="Times New Roman" panose="02020603050405020304" pitchFamily="18" charset="0"/>
                <a:ea typeface="幼圆" pitchFamily="49" charset="-122"/>
              </a:rPr>
              <a:t>请求分配</a:t>
            </a:r>
            <a:r>
              <a:rPr lang="en-US" altLang="zh-CN" b="1" dirty="0">
                <a:solidFill>
                  <a:srgbClr val="46385C"/>
                </a:solidFill>
                <a:latin typeface="Times New Roman" panose="02020603050405020304" pitchFamily="18" charset="0"/>
                <a:ea typeface="幼圆" pitchFamily="49" charset="-122"/>
              </a:rPr>
              <a:t>PCB</a:t>
            </a:r>
            <a:r>
              <a:rPr lang="zh-CN" altLang="zh-CN" b="1" dirty="0">
                <a:solidFill>
                  <a:srgbClr val="46385C"/>
                </a:solidFill>
                <a:latin typeface="Times New Roman" panose="02020603050405020304" pitchFamily="18" charset="0"/>
                <a:ea typeface="幼圆" pitchFamily="49" charset="-122"/>
              </a:rPr>
              <a:t>空间</a:t>
            </a:r>
          </a:p>
          <a:p>
            <a:pPr lvl="1"/>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 :=Get Internal Name(n);</a:t>
            </a:r>
          </a:p>
          <a:p>
            <a:pPr lvl="1"/>
            <a:r>
              <a:rPr lang="en-US" altLang="zh-CN" b="1" dirty="0">
                <a:solidFill>
                  <a:srgbClr val="46385C"/>
                </a:solidFill>
                <a:latin typeface="Times New Roman" panose="02020603050405020304" pitchFamily="18" charset="0"/>
                <a:ea typeface="幼圆" pitchFamily="49" charset="-122"/>
              </a:rPr>
              <a:t>    /* </a:t>
            </a:r>
            <a:r>
              <a:rPr lang="zh-CN" altLang="zh-CN" b="1" dirty="0">
                <a:solidFill>
                  <a:srgbClr val="46385C"/>
                </a:solidFill>
                <a:latin typeface="Times New Roman" panose="02020603050405020304" pitchFamily="18" charset="0"/>
                <a:ea typeface="幼圆" pitchFamily="49" charset="-122"/>
              </a:rPr>
              <a:t>初始化</a:t>
            </a:r>
            <a:r>
              <a:rPr lang="en-US" altLang="zh-CN" b="1" dirty="0">
                <a:solidFill>
                  <a:srgbClr val="46385C"/>
                </a:solidFill>
                <a:latin typeface="Times New Roman" panose="02020603050405020304" pitchFamily="18" charset="0"/>
                <a:ea typeface="幼圆" pitchFamily="49" charset="-122"/>
              </a:rPr>
              <a:t>PCB</a:t>
            </a:r>
          </a:p>
          <a:p>
            <a:pPr lvl="1"/>
            <a:r>
              <a:rPr lang="en-US" altLang="zh-CN" b="1" dirty="0">
                <a:solidFill>
                  <a:srgbClr val="46385C"/>
                </a:solidFill>
                <a:latin typeface="Times New Roman" panose="02020603050405020304" pitchFamily="18" charset="0"/>
                <a:ea typeface="幼圆" pitchFamily="49" charset="-122"/>
              </a:rPr>
              <a:t>Id(</a:t>
            </a:r>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 :=n;</a:t>
            </a:r>
          </a:p>
          <a:p>
            <a:pPr lvl="1"/>
            <a:r>
              <a:rPr lang="en-US" altLang="zh-CN" b="1" dirty="0">
                <a:solidFill>
                  <a:srgbClr val="46385C"/>
                </a:solidFill>
                <a:latin typeface="Times New Roman" panose="02020603050405020304" pitchFamily="18" charset="0"/>
                <a:ea typeface="幼圆" pitchFamily="49" charset="-122"/>
              </a:rPr>
              <a:t>Priority(</a:t>
            </a:r>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 :=k</a:t>
            </a:r>
            <a:r>
              <a:rPr lang="en-US" altLang="zh-CN" sz="1800" b="1" dirty="0">
                <a:solidFill>
                  <a:srgbClr val="46385C"/>
                </a:solidFill>
                <a:latin typeface="Times New Roman" panose="02020603050405020304" pitchFamily="18" charset="0"/>
                <a:ea typeface="幼圆" pitchFamily="49" charset="-122"/>
              </a:rPr>
              <a:t>0</a:t>
            </a:r>
            <a:r>
              <a:rPr lang="en-US" altLang="zh-CN" b="1" dirty="0">
                <a:solidFill>
                  <a:srgbClr val="46385C"/>
                </a:solidFill>
                <a:latin typeface="Times New Roman" panose="02020603050405020304" pitchFamily="18" charset="0"/>
                <a:ea typeface="幼圆" pitchFamily="49" charset="-122"/>
              </a:rPr>
              <a:t>;</a:t>
            </a:r>
          </a:p>
          <a:p>
            <a:pPr lvl="1"/>
            <a:r>
              <a:rPr lang="en-US" altLang="zh-CN" b="1" dirty="0" err="1">
                <a:solidFill>
                  <a:srgbClr val="46385C"/>
                </a:solidFill>
                <a:latin typeface="Times New Roman" panose="02020603050405020304" pitchFamily="18" charset="0"/>
                <a:ea typeface="幼圆" pitchFamily="49" charset="-122"/>
              </a:rPr>
              <a:t>Cpustate</a:t>
            </a:r>
            <a:r>
              <a:rPr lang="en-US" altLang="zh-CN" b="1" dirty="0">
                <a:solidFill>
                  <a:srgbClr val="46385C"/>
                </a:solidFill>
                <a:latin typeface="Times New Roman" panose="02020603050405020304" pitchFamily="18" charset="0"/>
                <a:ea typeface="幼圆" pitchFamily="49" charset="-122"/>
              </a:rPr>
              <a:t>(</a:t>
            </a:r>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 :=S</a:t>
            </a:r>
            <a:r>
              <a:rPr lang="en-US" altLang="zh-CN" sz="1800" b="1" dirty="0">
                <a:solidFill>
                  <a:srgbClr val="46385C"/>
                </a:solidFill>
                <a:latin typeface="Times New Roman" panose="02020603050405020304" pitchFamily="18" charset="0"/>
                <a:ea typeface="幼圆" pitchFamily="49" charset="-122"/>
              </a:rPr>
              <a:t>0</a:t>
            </a:r>
            <a:r>
              <a:rPr lang="en-US" altLang="zh-CN" b="1" dirty="0">
                <a:solidFill>
                  <a:srgbClr val="46385C"/>
                </a:solidFill>
                <a:latin typeface="Times New Roman" panose="02020603050405020304" pitchFamily="18" charset="0"/>
                <a:ea typeface="幼圆" pitchFamily="49" charset="-122"/>
              </a:rPr>
              <a:t>;</a:t>
            </a:r>
          </a:p>
          <a:p>
            <a:pPr lvl="1"/>
            <a:r>
              <a:rPr lang="en-US" altLang="zh-CN" b="1" dirty="0">
                <a:solidFill>
                  <a:srgbClr val="46385C"/>
                </a:solidFill>
                <a:latin typeface="Times New Roman" panose="02020603050405020304" pitchFamily="18" charset="0"/>
                <a:ea typeface="幼圆" pitchFamily="49" charset="-122"/>
              </a:rPr>
              <a:t>Main Store(</a:t>
            </a:r>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 :=M</a:t>
            </a:r>
            <a:r>
              <a:rPr lang="en-US" altLang="zh-CN" sz="1800" b="1" dirty="0">
                <a:solidFill>
                  <a:srgbClr val="46385C"/>
                </a:solidFill>
                <a:latin typeface="Times New Roman" panose="02020603050405020304" pitchFamily="18" charset="0"/>
                <a:ea typeface="幼圆" pitchFamily="49" charset="-122"/>
              </a:rPr>
              <a:t>0</a:t>
            </a:r>
            <a:r>
              <a:rPr lang="en-US" altLang="zh-CN" b="1" dirty="0">
                <a:solidFill>
                  <a:srgbClr val="46385C"/>
                </a:solidFill>
                <a:latin typeface="Times New Roman" panose="02020603050405020304" pitchFamily="18" charset="0"/>
                <a:ea typeface="幼圆" pitchFamily="49" charset="-122"/>
              </a:rPr>
              <a:t>;</a:t>
            </a:r>
          </a:p>
          <a:p>
            <a:pPr lvl="1"/>
            <a:r>
              <a:rPr lang="en-US" altLang="zh-CN" b="1" dirty="0">
                <a:solidFill>
                  <a:srgbClr val="46385C"/>
                </a:solidFill>
                <a:latin typeface="Times New Roman" panose="02020603050405020304" pitchFamily="18" charset="0"/>
                <a:ea typeface="幼圆" pitchFamily="49" charset="-122"/>
              </a:rPr>
              <a:t>Resources(</a:t>
            </a:r>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 :=R</a:t>
            </a:r>
            <a:r>
              <a:rPr lang="en-US" altLang="zh-CN" sz="1800" b="1" dirty="0">
                <a:solidFill>
                  <a:srgbClr val="46385C"/>
                </a:solidFill>
                <a:latin typeface="Times New Roman" panose="02020603050405020304" pitchFamily="18" charset="0"/>
                <a:ea typeface="幼圆" pitchFamily="49" charset="-122"/>
              </a:rPr>
              <a:t>0</a:t>
            </a:r>
            <a:r>
              <a:rPr lang="en-US" altLang="zh-CN" b="1" dirty="0">
                <a:solidFill>
                  <a:srgbClr val="46385C"/>
                </a:solidFill>
                <a:latin typeface="Times New Roman" panose="02020603050405020304" pitchFamily="18" charset="0"/>
                <a:ea typeface="幼圆" pitchFamily="49" charset="-122"/>
              </a:rPr>
              <a:t>;</a:t>
            </a:r>
          </a:p>
          <a:p>
            <a:pPr lvl="1"/>
            <a:r>
              <a:rPr lang="en-US" altLang="zh-CN" b="1" dirty="0">
                <a:solidFill>
                  <a:srgbClr val="46385C"/>
                </a:solidFill>
                <a:latin typeface="Times New Roman" panose="02020603050405020304" pitchFamily="18" charset="0"/>
                <a:ea typeface="幼圆" pitchFamily="49" charset="-122"/>
              </a:rPr>
              <a:t>Status(</a:t>
            </a:r>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 :=‘</a:t>
            </a:r>
            <a:r>
              <a:rPr lang="en-US" altLang="zh-CN" b="1" dirty="0" err="1">
                <a:solidFill>
                  <a:srgbClr val="46385C"/>
                </a:solidFill>
                <a:latin typeface="Times New Roman" panose="02020603050405020304" pitchFamily="18" charset="0"/>
                <a:ea typeface="幼圆" pitchFamily="49" charset="-122"/>
              </a:rPr>
              <a:t>Readys</a:t>
            </a:r>
            <a:r>
              <a:rPr lang="en-US" altLang="zh-CN" b="1" dirty="0">
                <a:solidFill>
                  <a:srgbClr val="46385C"/>
                </a:solidFill>
                <a:latin typeface="Times New Roman" panose="02020603050405020304" pitchFamily="18" charset="0"/>
                <a:ea typeface="幼圆" pitchFamily="49" charset="-122"/>
              </a:rPr>
              <a:t>’</a:t>
            </a:r>
          </a:p>
          <a:p>
            <a:pPr lvl="1"/>
            <a:r>
              <a:rPr lang="en-US" altLang="zh-CN" b="1" dirty="0">
                <a:solidFill>
                  <a:srgbClr val="46385C"/>
                </a:solidFill>
                <a:latin typeface="Times New Roman" panose="02020603050405020304" pitchFamily="18" charset="0"/>
                <a:ea typeface="幼圆" pitchFamily="49" charset="-122"/>
              </a:rPr>
              <a:t>Parent(</a:t>
            </a:r>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 :=CALLER</a:t>
            </a:r>
          </a:p>
          <a:p>
            <a:pPr lvl="1"/>
            <a:r>
              <a:rPr lang="en-US" altLang="zh-CN" b="1" dirty="0">
                <a:solidFill>
                  <a:srgbClr val="46385C"/>
                </a:solidFill>
                <a:latin typeface="Times New Roman" panose="02020603050405020304" pitchFamily="18" charset="0"/>
                <a:ea typeface="幼圆" pitchFamily="49" charset="-122"/>
              </a:rPr>
              <a:t>   /* </a:t>
            </a:r>
            <a:r>
              <a:rPr lang="zh-CN" altLang="en-US" b="1" dirty="0">
                <a:solidFill>
                  <a:srgbClr val="46385C"/>
                </a:solidFill>
                <a:latin typeface="Times New Roman" panose="02020603050405020304" pitchFamily="18" charset="0"/>
                <a:ea typeface="幼圆" pitchFamily="49" charset="-122"/>
              </a:rPr>
              <a:t>插入就绪队列</a:t>
            </a:r>
          </a:p>
          <a:p>
            <a:pPr lvl="1"/>
            <a:r>
              <a:rPr lang="en-US" altLang="zh-CN" b="1" dirty="0">
                <a:solidFill>
                  <a:srgbClr val="46385C"/>
                </a:solidFill>
                <a:latin typeface="Times New Roman" panose="02020603050405020304" pitchFamily="18" charset="0"/>
                <a:ea typeface="幼圆" pitchFamily="49" charset="-122"/>
              </a:rPr>
              <a:t>Insert(RL, </a:t>
            </a:r>
            <a:r>
              <a:rPr lang="en-US" altLang="zh-CN" b="1" dirty="0" err="1">
                <a:solidFill>
                  <a:srgbClr val="46385C"/>
                </a:solidFill>
                <a:latin typeface="Times New Roman" panose="02020603050405020304" pitchFamily="18" charset="0"/>
                <a:ea typeface="幼圆" pitchFamily="49" charset="-122"/>
              </a:rPr>
              <a:t>i</a:t>
            </a:r>
            <a:r>
              <a:rPr lang="en-US" altLang="zh-CN" b="1" dirty="0">
                <a:solidFill>
                  <a:srgbClr val="46385C"/>
                </a:solidFill>
                <a:latin typeface="Times New Roman" panose="02020603050405020304" pitchFamily="18" charset="0"/>
                <a:ea typeface="幼圆" pitchFamily="49" charset="-122"/>
              </a:rPr>
              <a:t>);</a:t>
            </a:r>
          </a:p>
          <a:p>
            <a:r>
              <a:rPr lang="en-US" altLang="zh-CN" b="1" dirty="0">
                <a:solidFill>
                  <a:srgbClr val="3333FF"/>
                </a:solidFill>
                <a:latin typeface="Times New Roman" panose="02020603050405020304" pitchFamily="18" charset="0"/>
                <a:ea typeface="幼圆" pitchFamily="49" charset="-122"/>
              </a:rPr>
              <a:t>end</a:t>
            </a:r>
            <a:endParaRPr lang="en-US" altLang="zh-CN" b="1" dirty="0">
              <a:solidFill>
                <a:srgbClr val="46385C"/>
              </a:solidFill>
              <a:latin typeface="Times New Roman" panose="02020603050405020304" pitchFamily="18" charset="0"/>
              <a:ea typeface="幼圆" pitchFamily="49" charset="-122"/>
            </a:endParaRPr>
          </a:p>
        </p:txBody>
      </p:sp>
      <p:sp>
        <p:nvSpPr>
          <p:cNvPr id="364547" name="AutoShape 3">
            <a:extLst>
              <a:ext uri="{FF2B5EF4-FFF2-40B4-BE49-F238E27FC236}">
                <a16:creationId xmlns:a16="http://schemas.microsoft.com/office/drawing/2014/main" id="{D56B171A-84D9-0442-9329-0157011141B3}"/>
              </a:ext>
            </a:extLst>
          </p:cNvPr>
          <p:cNvSpPr>
            <a:spLocks/>
          </p:cNvSpPr>
          <p:nvPr/>
        </p:nvSpPr>
        <p:spPr bwMode="auto">
          <a:xfrm>
            <a:off x="4953000" y="2232025"/>
            <a:ext cx="2209800" cy="396875"/>
          </a:xfrm>
          <a:prstGeom prst="borderCallout1">
            <a:avLst>
              <a:gd name="adj1" fmla="val 22361"/>
              <a:gd name="adj2" fmla="val -3449"/>
              <a:gd name="adj3" fmla="val 23292"/>
              <a:gd name="adj4" fmla="val -18968"/>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查找进程名</a:t>
            </a:r>
            <a:endParaRPr lang="zh-CN" altLang="en-US"/>
          </a:p>
        </p:txBody>
      </p:sp>
      <p:sp>
        <p:nvSpPr>
          <p:cNvPr id="364548" name="AutoShape 4">
            <a:extLst>
              <a:ext uri="{FF2B5EF4-FFF2-40B4-BE49-F238E27FC236}">
                <a16:creationId xmlns:a16="http://schemas.microsoft.com/office/drawing/2014/main" id="{AFF86A40-9F63-6244-BEFC-3C8F6EAB1F19}"/>
              </a:ext>
            </a:extLst>
          </p:cNvPr>
          <p:cNvSpPr>
            <a:spLocks/>
          </p:cNvSpPr>
          <p:nvPr/>
        </p:nvSpPr>
        <p:spPr bwMode="auto">
          <a:xfrm>
            <a:off x="3352800" y="2955925"/>
            <a:ext cx="5791200" cy="396875"/>
          </a:xfrm>
          <a:prstGeom prst="borderCallout1">
            <a:avLst>
              <a:gd name="adj1" fmla="val 28801"/>
              <a:gd name="adj2" fmla="val -1315"/>
              <a:gd name="adj3" fmla="val 26801"/>
              <a:gd name="adj4" fmla="val -15458"/>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登记进程名</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n</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到第</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i</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个</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PCB</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的外部名表目中</a:t>
            </a:r>
            <a:endParaRPr lang="zh-CN" altLang="en-US"/>
          </a:p>
        </p:txBody>
      </p:sp>
      <p:sp>
        <p:nvSpPr>
          <p:cNvPr id="364549" name="AutoShape 5">
            <a:extLst>
              <a:ext uri="{FF2B5EF4-FFF2-40B4-BE49-F238E27FC236}">
                <a16:creationId xmlns:a16="http://schemas.microsoft.com/office/drawing/2014/main" id="{0BEB7196-A1C7-1747-8875-3416C1366B77}"/>
              </a:ext>
            </a:extLst>
          </p:cNvPr>
          <p:cNvSpPr>
            <a:spLocks/>
          </p:cNvSpPr>
          <p:nvPr/>
        </p:nvSpPr>
        <p:spPr bwMode="auto">
          <a:xfrm>
            <a:off x="4876800" y="3276600"/>
            <a:ext cx="4191000" cy="396875"/>
          </a:xfrm>
          <a:prstGeom prst="borderCallout1">
            <a:avLst>
              <a:gd name="adj1" fmla="val 28801"/>
              <a:gd name="adj2" fmla="val -1819"/>
              <a:gd name="adj3" fmla="val 30000"/>
              <a:gd name="adj4" fmla="val -37727"/>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往</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PCB</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中登记优先数</a:t>
            </a:r>
            <a:endParaRPr lang="zh-CN" altLang="en-US"/>
          </a:p>
        </p:txBody>
      </p:sp>
      <p:sp>
        <p:nvSpPr>
          <p:cNvPr id="364550" name="AutoShape 6">
            <a:extLst>
              <a:ext uri="{FF2B5EF4-FFF2-40B4-BE49-F238E27FC236}">
                <a16:creationId xmlns:a16="http://schemas.microsoft.com/office/drawing/2014/main" id="{9CF6FAE7-5267-F145-9761-7B6809EF5354}"/>
              </a:ext>
            </a:extLst>
          </p:cNvPr>
          <p:cNvSpPr>
            <a:spLocks/>
          </p:cNvSpPr>
          <p:nvPr/>
        </p:nvSpPr>
        <p:spPr bwMode="auto">
          <a:xfrm>
            <a:off x="4648200" y="3641725"/>
            <a:ext cx="4495800" cy="396875"/>
          </a:xfrm>
          <a:prstGeom prst="borderCallout1">
            <a:avLst>
              <a:gd name="adj1" fmla="val 28801"/>
              <a:gd name="adj2" fmla="val -1694"/>
              <a:gd name="adj3" fmla="val 28000"/>
              <a:gd name="adj4" fmla="val -28389"/>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往</a:t>
            </a:r>
            <a:r>
              <a:rPr lang="en-US"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PCB</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中登记现场状态初始值</a:t>
            </a:r>
            <a:endParaRPr lang="zh-CN" altLang="en-US"/>
          </a:p>
        </p:txBody>
      </p:sp>
      <p:sp>
        <p:nvSpPr>
          <p:cNvPr id="364551" name="AutoShape 7">
            <a:extLst>
              <a:ext uri="{FF2B5EF4-FFF2-40B4-BE49-F238E27FC236}">
                <a16:creationId xmlns:a16="http://schemas.microsoft.com/office/drawing/2014/main" id="{6C53E2B6-4958-A044-888E-08EB6B1AFA54}"/>
              </a:ext>
            </a:extLst>
          </p:cNvPr>
          <p:cNvSpPr>
            <a:spLocks/>
          </p:cNvSpPr>
          <p:nvPr/>
        </p:nvSpPr>
        <p:spPr bwMode="auto">
          <a:xfrm>
            <a:off x="5181600" y="4022725"/>
            <a:ext cx="3810000" cy="396875"/>
          </a:xfrm>
          <a:prstGeom prst="borderCallout1">
            <a:avLst>
              <a:gd name="adj1" fmla="val 28801"/>
              <a:gd name="adj2" fmla="val -2000"/>
              <a:gd name="adj3" fmla="val 28000"/>
              <a:gd name="adj4" fmla="val -36000"/>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记录主存的初始占用情况</a:t>
            </a:r>
            <a:endParaRPr lang="zh-CN" altLang="en-US"/>
          </a:p>
        </p:txBody>
      </p:sp>
      <p:sp>
        <p:nvSpPr>
          <p:cNvPr id="364552" name="AutoShape 8">
            <a:extLst>
              <a:ext uri="{FF2B5EF4-FFF2-40B4-BE49-F238E27FC236}">
                <a16:creationId xmlns:a16="http://schemas.microsoft.com/office/drawing/2014/main" id="{041ED209-C33E-8141-9AE5-7AFFD7A0CF07}"/>
              </a:ext>
            </a:extLst>
          </p:cNvPr>
          <p:cNvSpPr>
            <a:spLocks/>
          </p:cNvSpPr>
          <p:nvPr/>
        </p:nvSpPr>
        <p:spPr bwMode="auto">
          <a:xfrm>
            <a:off x="5181600" y="4403725"/>
            <a:ext cx="3810000" cy="396875"/>
          </a:xfrm>
          <a:prstGeom prst="borderCallout1">
            <a:avLst>
              <a:gd name="adj1" fmla="val 28801"/>
              <a:gd name="adj2" fmla="val -2000"/>
              <a:gd name="adj3" fmla="val 28000"/>
              <a:gd name="adj4" fmla="val -36000"/>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记录资源的初始占用情况</a:t>
            </a:r>
            <a:endParaRPr lang="zh-CN" altLang="en-US"/>
          </a:p>
        </p:txBody>
      </p:sp>
      <p:sp>
        <p:nvSpPr>
          <p:cNvPr id="364553" name="AutoShape 9">
            <a:extLst>
              <a:ext uri="{FF2B5EF4-FFF2-40B4-BE49-F238E27FC236}">
                <a16:creationId xmlns:a16="http://schemas.microsoft.com/office/drawing/2014/main" id="{81FDADD3-D2FE-714E-A1B0-B04F0DBD0CCA}"/>
              </a:ext>
            </a:extLst>
          </p:cNvPr>
          <p:cNvSpPr>
            <a:spLocks/>
          </p:cNvSpPr>
          <p:nvPr/>
        </p:nvSpPr>
        <p:spPr bwMode="auto">
          <a:xfrm>
            <a:off x="5029200" y="5089525"/>
            <a:ext cx="3733800" cy="396875"/>
          </a:xfrm>
          <a:prstGeom prst="borderCallout1">
            <a:avLst>
              <a:gd name="adj1" fmla="val 28801"/>
              <a:gd name="adj2" fmla="val -2042"/>
              <a:gd name="adj3" fmla="val 28398"/>
              <a:gd name="adj4" fmla="val -28060"/>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记录子、父进程间的标识</a:t>
            </a:r>
            <a:endParaRPr lang="zh-CN" altLang="en-US"/>
          </a:p>
        </p:txBody>
      </p:sp>
      <p:sp>
        <p:nvSpPr>
          <p:cNvPr id="44042" name="Text Box 10">
            <a:extLst>
              <a:ext uri="{FF2B5EF4-FFF2-40B4-BE49-F238E27FC236}">
                <a16:creationId xmlns:a16="http://schemas.microsoft.com/office/drawing/2014/main" id="{7922C10B-CD52-B843-A661-453B2BC0B033}"/>
              </a:ext>
            </a:extLst>
          </p:cNvPr>
          <p:cNvSpPr txBox="1">
            <a:spLocks noChangeArrowheads="1"/>
          </p:cNvSpPr>
          <p:nvPr/>
        </p:nvSpPr>
        <p:spPr bwMode="auto">
          <a:xfrm>
            <a:off x="762000" y="-100013"/>
            <a:ext cx="6151563" cy="64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0000"/>
                </a:solidFill>
                <a:latin typeface="宋体" panose="02010600030101010101" pitchFamily="2" charset="-122"/>
              </a:rPr>
              <a:t>进程的创建</a:t>
            </a:r>
          </a:p>
        </p:txBody>
      </p:sp>
      <p:sp>
        <p:nvSpPr>
          <p:cNvPr id="364555" name="AutoShape 11">
            <a:extLst>
              <a:ext uri="{FF2B5EF4-FFF2-40B4-BE49-F238E27FC236}">
                <a16:creationId xmlns:a16="http://schemas.microsoft.com/office/drawing/2014/main" id="{12D169EA-47B0-1F40-99B5-F5C6F26D1923}"/>
              </a:ext>
            </a:extLst>
          </p:cNvPr>
          <p:cNvSpPr>
            <a:spLocks/>
          </p:cNvSpPr>
          <p:nvPr/>
        </p:nvSpPr>
        <p:spPr bwMode="auto">
          <a:xfrm>
            <a:off x="5245100" y="4724400"/>
            <a:ext cx="3733800" cy="396875"/>
          </a:xfrm>
          <a:prstGeom prst="borderCallout1">
            <a:avLst>
              <a:gd name="adj1" fmla="val 28801"/>
              <a:gd name="adj2" fmla="val -2042"/>
              <a:gd name="adj3" fmla="val 33199"/>
              <a:gd name="adj4" fmla="val -38264"/>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置</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进程</a:t>
            </a:r>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为就绪状态</a:t>
            </a:r>
            <a:endParaRPr lang="zh-CN" altLang="en-US"/>
          </a:p>
        </p:txBody>
      </p:sp>
      <p:sp>
        <p:nvSpPr>
          <p:cNvPr id="364556" name="AutoShape 12">
            <a:extLst>
              <a:ext uri="{FF2B5EF4-FFF2-40B4-BE49-F238E27FC236}">
                <a16:creationId xmlns:a16="http://schemas.microsoft.com/office/drawing/2014/main" id="{CB3120A7-2372-E045-B66C-ED9F4EA8C01A}"/>
              </a:ext>
            </a:extLst>
          </p:cNvPr>
          <p:cNvSpPr>
            <a:spLocks/>
          </p:cNvSpPr>
          <p:nvPr/>
        </p:nvSpPr>
        <p:spPr bwMode="auto">
          <a:xfrm>
            <a:off x="5245100" y="5840413"/>
            <a:ext cx="3733800" cy="396875"/>
          </a:xfrm>
          <a:prstGeom prst="borderCallout1">
            <a:avLst>
              <a:gd name="adj1" fmla="val 28801"/>
              <a:gd name="adj2" fmla="val -2042"/>
              <a:gd name="adj3" fmla="val 18801"/>
              <a:gd name="adj4" fmla="val -60204"/>
            </a:avLst>
          </a:prstGeom>
          <a:solidFill>
            <a:srgbClr val="3333FF"/>
          </a:solidFill>
          <a:ln w="12700">
            <a:solidFill>
              <a:schemeClr val="tx1"/>
            </a:solid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pPr>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将就绪</a:t>
            </a:r>
            <a:r>
              <a:rPr lang="zh-CN" altLang="zh-CN" b="1">
                <a:solidFill>
                  <a:srgbClr val="FFFFFF"/>
                </a:solidFill>
                <a:effectLst>
                  <a:outerShdw blurRad="38100" dist="38100" dir="2700000" algn="tl">
                    <a:srgbClr val="000000"/>
                  </a:outerShdw>
                </a:effectLst>
                <a:latin typeface="Arial" panose="020B0604020202020204" pitchFamily="34" charset="0"/>
                <a:ea typeface="幼圆" pitchFamily="49" charset="-122"/>
              </a:rPr>
              <a:t>进程</a:t>
            </a:r>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插入就绪队列</a:t>
            </a:r>
            <a:endParaRPr lang="zh-CN" altLang="en-US"/>
          </a:p>
        </p:txBody>
      </p:sp>
      <p:sp>
        <p:nvSpPr>
          <p:cNvPr id="44045" name="灯片编号占位符 3">
            <a:extLst>
              <a:ext uri="{FF2B5EF4-FFF2-40B4-BE49-F238E27FC236}">
                <a16:creationId xmlns:a16="http://schemas.microsoft.com/office/drawing/2014/main" id="{9D71ED3D-F8A3-614E-A807-7D250B6A188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362D7A2-12D8-874B-99AC-CEAF64B7CB25}" type="slidenum">
              <a:rPr lang="zh-CN" altLang="en-US" sz="1800"/>
              <a:pPr/>
              <a:t>40</a:t>
            </a:fld>
            <a:endParaRPr lang="en-US" altLang="zh-CN" sz="1800"/>
          </a:p>
        </p:txBody>
      </p:sp>
    </p:spTree>
    <p:extLst>
      <p:ext uri="{BB962C8B-B14F-4D97-AF65-F5344CB8AC3E}">
        <p14:creationId xmlns:p14="http://schemas.microsoft.com/office/powerpoint/2010/main" val="26739607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dissolve">
                                      <p:cBhvr>
                                        <p:cTn id="7" dur="500"/>
                                        <p:tgtEl>
                                          <p:spTgt spid="364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364547"/>
                                        </p:tgtEl>
                                        <p:attrNameLst>
                                          <p:attrName>style.visibility</p:attrName>
                                        </p:attrNameLst>
                                      </p:cBhvr>
                                      <p:to>
                                        <p:strVal val="visible"/>
                                      </p:to>
                                    </p:set>
                                    <p:animEffect transition="in" filter="strips(downLeft)">
                                      <p:cBhvr>
                                        <p:cTn id="12" dur="500"/>
                                        <p:tgtEl>
                                          <p:spTgt spid="364547"/>
                                        </p:tgtEl>
                                      </p:cBhvr>
                                    </p:animEffect>
                                  </p:childTnLst>
                                  <p:subTnLst>
                                    <p:set>
                                      <p:cBhvr override="childStyle">
                                        <p:cTn dur="1" fill="hold" display="0" masterRel="nextClick" afterEffect="1"/>
                                        <p:tgtEl>
                                          <p:spTgt spid="364547"/>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364548"/>
                                        </p:tgtEl>
                                        <p:attrNameLst>
                                          <p:attrName>style.visibility</p:attrName>
                                        </p:attrNameLst>
                                      </p:cBhvr>
                                      <p:to>
                                        <p:strVal val="visible"/>
                                      </p:to>
                                    </p:set>
                                    <p:animEffect transition="in" filter="strips(downLeft)">
                                      <p:cBhvr>
                                        <p:cTn id="17" dur="500"/>
                                        <p:tgtEl>
                                          <p:spTgt spid="364548"/>
                                        </p:tgtEl>
                                      </p:cBhvr>
                                    </p:animEffect>
                                  </p:childTnLst>
                                  <p:subTnLst>
                                    <p:set>
                                      <p:cBhvr override="childStyle">
                                        <p:cTn dur="1" fill="hold" display="0" masterRel="nextClick" afterEffect="1"/>
                                        <p:tgtEl>
                                          <p:spTgt spid="364548"/>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12" fill="hold" grpId="0" nodeType="clickEffect">
                                  <p:stCondLst>
                                    <p:cond delay="0"/>
                                  </p:stCondLst>
                                  <p:childTnLst>
                                    <p:set>
                                      <p:cBhvr>
                                        <p:cTn id="21" dur="1" fill="hold">
                                          <p:stCondLst>
                                            <p:cond delay="0"/>
                                          </p:stCondLst>
                                        </p:cTn>
                                        <p:tgtEl>
                                          <p:spTgt spid="364549"/>
                                        </p:tgtEl>
                                        <p:attrNameLst>
                                          <p:attrName>style.visibility</p:attrName>
                                        </p:attrNameLst>
                                      </p:cBhvr>
                                      <p:to>
                                        <p:strVal val="visible"/>
                                      </p:to>
                                    </p:set>
                                    <p:animEffect transition="in" filter="strips(downLeft)">
                                      <p:cBhvr>
                                        <p:cTn id="22" dur="500"/>
                                        <p:tgtEl>
                                          <p:spTgt spid="364549"/>
                                        </p:tgtEl>
                                      </p:cBhvr>
                                    </p:animEffect>
                                  </p:childTnLst>
                                  <p:subTnLst>
                                    <p:set>
                                      <p:cBhvr override="childStyle">
                                        <p:cTn dur="1" fill="hold" display="0" masterRel="nextClick" afterEffect="1"/>
                                        <p:tgtEl>
                                          <p:spTgt spid="36454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12" fill="hold" grpId="0" nodeType="clickEffect">
                                  <p:stCondLst>
                                    <p:cond delay="0"/>
                                  </p:stCondLst>
                                  <p:childTnLst>
                                    <p:set>
                                      <p:cBhvr>
                                        <p:cTn id="26" dur="1" fill="hold">
                                          <p:stCondLst>
                                            <p:cond delay="0"/>
                                          </p:stCondLst>
                                        </p:cTn>
                                        <p:tgtEl>
                                          <p:spTgt spid="364550"/>
                                        </p:tgtEl>
                                        <p:attrNameLst>
                                          <p:attrName>style.visibility</p:attrName>
                                        </p:attrNameLst>
                                      </p:cBhvr>
                                      <p:to>
                                        <p:strVal val="visible"/>
                                      </p:to>
                                    </p:set>
                                    <p:animEffect transition="in" filter="strips(downLeft)">
                                      <p:cBhvr>
                                        <p:cTn id="27" dur="500"/>
                                        <p:tgtEl>
                                          <p:spTgt spid="364550"/>
                                        </p:tgtEl>
                                      </p:cBhvr>
                                    </p:animEffect>
                                  </p:childTnLst>
                                  <p:subTnLst>
                                    <p:set>
                                      <p:cBhvr override="childStyle">
                                        <p:cTn dur="1" fill="hold" display="0" masterRel="nextClick" afterEffect="1"/>
                                        <p:tgtEl>
                                          <p:spTgt spid="36455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12" fill="hold" grpId="0" nodeType="clickEffect">
                                  <p:stCondLst>
                                    <p:cond delay="0"/>
                                  </p:stCondLst>
                                  <p:childTnLst>
                                    <p:set>
                                      <p:cBhvr>
                                        <p:cTn id="31" dur="1" fill="hold">
                                          <p:stCondLst>
                                            <p:cond delay="0"/>
                                          </p:stCondLst>
                                        </p:cTn>
                                        <p:tgtEl>
                                          <p:spTgt spid="364551"/>
                                        </p:tgtEl>
                                        <p:attrNameLst>
                                          <p:attrName>style.visibility</p:attrName>
                                        </p:attrNameLst>
                                      </p:cBhvr>
                                      <p:to>
                                        <p:strVal val="visible"/>
                                      </p:to>
                                    </p:set>
                                    <p:animEffect transition="in" filter="strips(downLeft)">
                                      <p:cBhvr>
                                        <p:cTn id="32" dur="500"/>
                                        <p:tgtEl>
                                          <p:spTgt spid="364551"/>
                                        </p:tgtEl>
                                      </p:cBhvr>
                                    </p:animEffect>
                                  </p:childTnLst>
                                  <p:subTnLst>
                                    <p:set>
                                      <p:cBhvr override="childStyle">
                                        <p:cTn dur="1" fill="hold" display="0" masterRel="nextClick" afterEffect="1"/>
                                        <p:tgtEl>
                                          <p:spTgt spid="364551"/>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grpId="0" nodeType="clickEffect">
                                  <p:stCondLst>
                                    <p:cond delay="0"/>
                                  </p:stCondLst>
                                  <p:childTnLst>
                                    <p:set>
                                      <p:cBhvr>
                                        <p:cTn id="36" dur="1" fill="hold">
                                          <p:stCondLst>
                                            <p:cond delay="0"/>
                                          </p:stCondLst>
                                        </p:cTn>
                                        <p:tgtEl>
                                          <p:spTgt spid="364552"/>
                                        </p:tgtEl>
                                        <p:attrNameLst>
                                          <p:attrName>style.visibility</p:attrName>
                                        </p:attrNameLst>
                                      </p:cBhvr>
                                      <p:to>
                                        <p:strVal val="visible"/>
                                      </p:to>
                                    </p:set>
                                    <p:animEffect transition="in" filter="strips(downLeft)">
                                      <p:cBhvr>
                                        <p:cTn id="37" dur="500"/>
                                        <p:tgtEl>
                                          <p:spTgt spid="364552"/>
                                        </p:tgtEl>
                                      </p:cBhvr>
                                    </p:animEffect>
                                  </p:childTnLst>
                                  <p:subTnLst>
                                    <p:set>
                                      <p:cBhvr override="childStyle">
                                        <p:cTn dur="1" fill="hold" display="0" masterRel="nextClick" afterEffect="1"/>
                                        <p:tgtEl>
                                          <p:spTgt spid="364552"/>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grpId="0" nodeType="clickEffect">
                                  <p:stCondLst>
                                    <p:cond delay="0"/>
                                  </p:stCondLst>
                                  <p:childTnLst>
                                    <p:set>
                                      <p:cBhvr>
                                        <p:cTn id="41" dur="1" fill="hold">
                                          <p:stCondLst>
                                            <p:cond delay="0"/>
                                          </p:stCondLst>
                                        </p:cTn>
                                        <p:tgtEl>
                                          <p:spTgt spid="364555"/>
                                        </p:tgtEl>
                                        <p:attrNameLst>
                                          <p:attrName>style.visibility</p:attrName>
                                        </p:attrNameLst>
                                      </p:cBhvr>
                                      <p:to>
                                        <p:strVal val="visible"/>
                                      </p:to>
                                    </p:set>
                                    <p:animEffect transition="in" filter="strips(downLeft)">
                                      <p:cBhvr>
                                        <p:cTn id="42" dur="500"/>
                                        <p:tgtEl>
                                          <p:spTgt spid="364555"/>
                                        </p:tgtEl>
                                      </p:cBhvr>
                                    </p:animEffect>
                                  </p:childTnLst>
                                  <p:subTnLst>
                                    <p:set>
                                      <p:cBhvr override="childStyle">
                                        <p:cTn dur="1" fill="hold" display="0" masterRel="nextClick" afterEffect="1"/>
                                        <p:tgtEl>
                                          <p:spTgt spid="364555"/>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12" fill="hold" grpId="0" nodeType="clickEffect">
                                  <p:stCondLst>
                                    <p:cond delay="0"/>
                                  </p:stCondLst>
                                  <p:childTnLst>
                                    <p:set>
                                      <p:cBhvr>
                                        <p:cTn id="46" dur="1" fill="hold">
                                          <p:stCondLst>
                                            <p:cond delay="0"/>
                                          </p:stCondLst>
                                        </p:cTn>
                                        <p:tgtEl>
                                          <p:spTgt spid="364553"/>
                                        </p:tgtEl>
                                        <p:attrNameLst>
                                          <p:attrName>style.visibility</p:attrName>
                                        </p:attrNameLst>
                                      </p:cBhvr>
                                      <p:to>
                                        <p:strVal val="visible"/>
                                      </p:to>
                                    </p:set>
                                    <p:animEffect transition="in" filter="strips(downLeft)">
                                      <p:cBhvr>
                                        <p:cTn id="47" dur="500"/>
                                        <p:tgtEl>
                                          <p:spTgt spid="364553"/>
                                        </p:tgtEl>
                                      </p:cBhvr>
                                    </p:animEffect>
                                  </p:childTnLst>
                                  <p:subTnLst>
                                    <p:set>
                                      <p:cBhvr override="childStyle">
                                        <p:cTn dur="1" fill="hold" display="0" masterRel="nextClick" afterEffect="1"/>
                                        <p:tgtEl>
                                          <p:spTgt spid="364553"/>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12" fill="hold" grpId="0" nodeType="clickEffect">
                                  <p:stCondLst>
                                    <p:cond delay="0"/>
                                  </p:stCondLst>
                                  <p:childTnLst>
                                    <p:set>
                                      <p:cBhvr>
                                        <p:cTn id="51" dur="1" fill="hold">
                                          <p:stCondLst>
                                            <p:cond delay="0"/>
                                          </p:stCondLst>
                                        </p:cTn>
                                        <p:tgtEl>
                                          <p:spTgt spid="364556"/>
                                        </p:tgtEl>
                                        <p:attrNameLst>
                                          <p:attrName>style.visibility</p:attrName>
                                        </p:attrNameLst>
                                      </p:cBhvr>
                                      <p:to>
                                        <p:strVal val="visible"/>
                                      </p:to>
                                    </p:set>
                                    <p:animEffect transition="in" filter="strips(downLeft)">
                                      <p:cBhvr>
                                        <p:cTn id="52" dur="500"/>
                                        <p:tgtEl>
                                          <p:spTgt spid="364556"/>
                                        </p:tgtEl>
                                      </p:cBhvr>
                                    </p:animEffect>
                                  </p:childTnLst>
                                  <p:subTnLst>
                                    <p:set>
                                      <p:cBhvr override="childStyle">
                                        <p:cTn dur="1" fill="hold" display="0" masterRel="nextClick" afterEffect="1"/>
                                        <p:tgtEl>
                                          <p:spTgt spid="36455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autoUpdateAnimBg="0"/>
      <p:bldP spid="364547" grpId="0" animBg="1" autoUpdateAnimBg="0"/>
      <p:bldP spid="364548" grpId="0" animBg="1" autoUpdateAnimBg="0"/>
      <p:bldP spid="364549" grpId="0" animBg="1" autoUpdateAnimBg="0"/>
      <p:bldP spid="364550" grpId="0" animBg="1" autoUpdateAnimBg="0"/>
      <p:bldP spid="364551" grpId="0" animBg="1" autoUpdateAnimBg="0"/>
      <p:bldP spid="364552" grpId="0" animBg="1" autoUpdateAnimBg="0"/>
      <p:bldP spid="364553" grpId="0" animBg="1" autoUpdateAnimBg="0"/>
      <p:bldP spid="364555" grpId="0" animBg="1" autoUpdateAnimBg="0"/>
      <p:bldP spid="36455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0F80C1F-49D7-2D4F-B039-7F0CA56D04DF}"/>
              </a:ext>
            </a:extLst>
          </p:cNvPr>
          <p:cNvSpPr>
            <a:spLocks noChangeArrowheads="1"/>
          </p:cNvSpPr>
          <p:nvPr/>
        </p:nvSpPr>
        <p:spPr bwMode="auto">
          <a:xfrm>
            <a:off x="533400" y="0"/>
            <a:ext cx="8077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进程的终止</a:t>
            </a:r>
          </a:p>
        </p:txBody>
      </p:sp>
      <p:sp>
        <p:nvSpPr>
          <p:cNvPr id="247865" name="Text Box 57">
            <a:extLst>
              <a:ext uri="{FF2B5EF4-FFF2-40B4-BE49-F238E27FC236}">
                <a16:creationId xmlns:a16="http://schemas.microsoft.com/office/drawing/2014/main" id="{F867BA32-4C92-0D4B-BE27-9621C165EA43}"/>
              </a:ext>
            </a:extLst>
          </p:cNvPr>
          <p:cNvSpPr txBox="1">
            <a:spLocks noChangeArrowheads="1"/>
          </p:cNvSpPr>
          <p:nvPr/>
        </p:nvSpPr>
        <p:spPr bwMode="auto">
          <a:xfrm>
            <a:off x="609600" y="868363"/>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0000FF"/>
                </a:solidFill>
                <a:latin typeface="楷体_GB2312" pitchFamily="49" charset="-122"/>
                <a:ea typeface="楷体_GB2312" pitchFamily="49" charset="-122"/>
              </a:rPr>
              <a:t>1</a:t>
            </a:r>
            <a:r>
              <a:rPr lang="zh-CN" altLang="en-US" sz="3600" b="1">
                <a:solidFill>
                  <a:srgbClr val="0000FF"/>
                </a:solidFill>
                <a:latin typeface="楷体_GB2312" pitchFamily="49" charset="-122"/>
                <a:ea typeface="楷体_GB2312" pitchFamily="49" charset="-122"/>
              </a:rPr>
              <a:t>、引起进程终止的事件</a:t>
            </a:r>
          </a:p>
        </p:txBody>
      </p:sp>
      <p:sp>
        <p:nvSpPr>
          <p:cNvPr id="247866" name="Text Box 58">
            <a:extLst>
              <a:ext uri="{FF2B5EF4-FFF2-40B4-BE49-F238E27FC236}">
                <a16:creationId xmlns:a16="http://schemas.microsoft.com/office/drawing/2014/main" id="{5BE125A4-B866-E34C-B774-E10DBACD31FA}"/>
              </a:ext>
            </a:extLst>
          </p:cNvPr>
          <p:cNvSpPr txBox="1">
            <a:spLocks noChangeArrowheads="1"/>
          </p:cNvSpPr>
          <p:nvPr/>
        </p:nvSpPr>
        <p:spPr bwMode="auto">
          <a:xfrm>
            <a:off x="1295400" y="2057400"/>
            <a:ext cx="5867400"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95000"/>
              </a:lnSpc>
              <a:spcBef>
                <a:spcPct val="50000"/>
              </a:spcBef>
            </a:pPr>
            <a:r>
              <a:rPr lang="zh-CN" altLang="en-US" sz="3600" b="1">
                <a:solidFill>
                  <a:srgbClr val="171D17"/>
                </a:solidFill>
                <a:latin typeface="楷体_GB2312" pitchFamily="49" charset="-122"/>
                <a:ea typeface="楷体_GB2312" pitchFamily="49" charset="-122"/>
              </a:rPr>
              <a:t>（１）正常结束</a:t>
            </a:r>
          </a:p>
          <a:p>
            <a:pPr eaLnBrk="1" hangingPunct="1">
              <a:lnSpc>
                <a:spcPct val="95000"/>
              </a:lnSpc>
              <a:spcBef>
                <a:spcPct val="50000"/>
              </a:spcBef>
            </a:pPr>
            <a:r>
              <a:rPr lang="zh-CN" altLang="en-US" sz="3600" b="1">
                <a:solidFill>
                  <a:srgbClr val="171D17"/>
                </a:solidFill>
                <a:latin typeface="楷体_GB2312" pitchFamily="49" charset="-122"/>
                <a:ea typeface="楷体_GB2312" pitchFamily="49" charset="-122"/>
              </a:rPr>
              <a:t>（２）异常结束</a:t>
            </a:r>
          </a:p>
          <a:p>
            <a:pPr eaLnBrk="1" hangingPunct="1">
              <a:lnSpc>
                <a:spcPct val="95000"/>
              </a:lnSpc>
              <a:spcBef>
                <a:spcPct val="50000"/>
              </a:spcBef>
            </a:pPr>
            <a:r>
              <a:rPr lang="zh-CN" altLang="en-US" sz="3600" b="1">
                <a:solidFill>
                  <a:srgbClr val="171D17"/>
                </a:solidFill>
                <a:latin typeface="楷体_GB2312" pitchFamily="49" charset="-122"/>
                <a:ea typeface="楷体_GB2312" pitchFamily="49" charset="-122"/>
              </a:rPr>
              <a:t>（３）外界干预</a:t>
            </a:r>
          </a:p>
        </p:txBody>
      </p:sp>
      <p:sp>
        <p:nvSpPr>
          <p:cNvPr id="45061" name="灯片编号占位符 3">
            <a:extLst>
              <a:ext uri="{FF2B5EF4-FFF2-40B4-BE49-F238E27FC236}">
                <a16:creationId xmlns:a16="http://schemas.microsoft.com/office/drawing/2014/main" id="{48A9BB23-1958-0D44-8CEE-852CE2EF876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C6B34C2-D1F9-0843-B5CF-9AE8FC65B6F0}" type="slidenum">
              <a:rPr lang="zh-CN" altLang="en-US" sz="1800"/>
              <a:pPr/>
              <a:t>41</a:t>
            </a:fld>
            <a:endParaRPr lang="en-US" altLang="zh-CN" sz="1800"/>
          </a:p>
        </p:txBody>
      </p:sp>
    </p:spTree>
    <p:extLst>
      <p:ext uri="{BB962C8B-B14F-4D97-AF65-F5344CB8AC3E}">
        <p14:creationId xmlns:p14="http://schemas.microsoft.com/office/powerpoint/2010/main" val="34123456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7865"/>
                                        </p:tgtEl>
                                        <p:attrNameLst>
                                          <p:attrName>style.visibility</p:attrName>
                                        </p:attrNameLst>
                                      </p:cBhvr>
                                      <p:to>
                                        <p:strVal val="visible"/>
                                      </p:to>
                                    </p:set>
                                    <p:animEffect transition="in" filter="dissolve">
                                      <p:cBhvr>
                                        <p:cTn id="7" dur="500"/>
                                        <p:tgtEl>
                                          <p:spTgt spid="2478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7866">
                                            <p:txEl>
                                              <p:pRg st="0" end="0"/>
                                            </p:txEl>
                                          </p:spTgt>
                                        </p:tgtEl>
                                        <p:attrNameLst>
                                          <p:attrName>style.visibility</p:attrName>
                                        </p:attrNameLst>
                                      </p:cBhvr>
                                      <p:to>
                                        <p:strVal val="visible"/>
                                      </p:to>
                                    </p:set>
                                    <p:animEffect transition="in" filter="barn(outVertical)">
                                      <p:cBhvr>
                                        <p:cTn id="12" dur="500"/>
                                        <p:tgtEl>
                                          <p:spTgt spid="2478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47866">
                                            <p:txEl>
                                              <p:pRg st="1" end="1"/>
                                            </p:txEl>
                                          </p:spTgt>
                                        </p:tgtEl>
                                        <p:attrNameLst>
                                          <p:attrName>style.visibility</p:attrName>
                                        </p:attrNameLst>
                                      </p:cBhvr>
                                      <p:to>
                                        <p:strVal val="visible"/>
                                      </p:to>
                                    </p:set>
                                    <p:animEffect transition="in" filter="barn(outVertical)">
                                      <p:cBhvr>
                                        <p:cTn id="17" dur="500"/>
                                        <p:tgtEl>
                                          <p:spTgt spid="24786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7866">
                                            <p:txEl>
                                              <p:pRg st="2" end="2"/>
                                            </p:txEl>
                                          </p:spTgt>
                                        </p:tgtEl>
                                        <p:attrNameLst>
                                          <p:attrName>style.visibility</p:attrName>
                                        </p:attrNameLst>
                                      </p:cBhvr>
                                      <p:to>
                                        <p:strVal val="visible"/>
                                      </p:to>
                                    </p:set>
                                    <p:animEffect transition="in" filter="barn(outVertical)">
                                      <p:cBhvr>
                                        <p:cTn id="22" dur="500"/>
                                        <p:tgtEl>
                                          <p:spTgt spid="2478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65" grpId="0" autoUpdateAnimBg="0"/>
      <p:bldP spid="247866"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a:extLst>
              <a:ext uri="{FF2B5EF4-FFF2-40B4-BE49-F238E27FC236}">
                <a16:creationId xmlns:a16="http://schemas.microsoft.com/office/drawing/2014/main" id="{93B4E1A9-B421-674B-81F2-D6B3DB7EFF90}"/>
              </a:ext>
            </a:extLst>
          </p:cNvPr>
          <p:cNvSpPr txBox="1">
            <a:spLocks noChangeArrowheads="1"/>
          </p:cNvSpPr>
          <p:nvPr/>
        </p:nvSpPr>
        <p:spPr bwMode="auto">
          <a:xfrm>
            <a:off x="457200" y="-762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进程的终止</a:t>
            </a:r>
          </a:p>
        </p:txBody>
      </p:sp>
      <p:sp>
        <p:nvSpPr>
          <p:cNvPr id="46083" name="Text Box 4">
            <a:extLst>
              <a:ext uri="{FF2B5EF4-FFF2-40B4-BE49-F238E27FC236}">
                <a16:creationId xmlns:a16="http://schemas.microsoft.com/office/drawing/2014/main" id="{3FE84D5B-D812-754F-8E45-4828252407C9}"/>
              </a:ext>
            </a:extLst>
          </p:cNvPr>
          <p:cNvSpPr txBox="1">
            <a:spLocks noChangeArrowheads="1"/>
          </p:cNvSpPr>
          <p:nvPr/>
        </p:nvSpPr>
        <p:spPr bwMode="auto">
          <a:xfrm>
            <a:off x="533400" y="700088"/>
            <a:ext cx="8458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、进程的终止过程</a:t>
            </a:r>
          </a:p>
        </p:txBody>
      </p:sp>
      <p:sp>
        <p:nvSpPr>
          <p:cNvPr id="292873" name="Text Box 9">
            <a:extLst>
              <a:ext uri="{FF2B5EF4-FFF2-40B4-BE49-F238E27FC236}">
                <a16:creationId xmlns:a16="http://schemas.microsoft.com/office/drawing/2014/main" id="{5512E832-1318-C44D-B42A-706A1CC286CA}"/>
              </a:ext>
            </a:extLst>
          </p:cNvPr>
          <p:cNvSpPr txBox="1">
            <a:spLocks noChangeArrowheads="1"/>
          </p:cNvSpPr>
          <p:nvPr/>
        </p:nvSpPr>
        <p:spPr bwMode="auto">
          <a:xfrm>
            <a:off x="685800" y="1595438"/>
            <a:ext cx="807720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20000"/>
              </a:spcBef>
              <a:buClr>
                <a:schemeClr val="hlink"/>
              </a:buClr>
              <a:buSzPct val="120000"/>
            </a:pPr>
            <a:r>
              <a:rPr kumimoji="0" lang="zh-CN" altLang="en-US" sz="3600" b="1">
                <a:solidFill>
                  <a:srgbClr val="FF0000"/>
                </a:solidFill>
                <a:latin typeface="华文楷体" panose="02010600040101010101" pitchFamily="2" charset="-122"/>
                <a:ea typeface="华文楷体" panose="02010600040101010101" pitchFamily="2" charset="-122"/>
              </a:rPr>
              <a:t>终止进程的主要操作过程如下：</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1</a:t>
            </a:r>
            <a:r>
              <a:rPr kumimoji="0" lang="zh-CN" altLang="en-US" sz="3200" b="1">
                <a:solidFill>
                  <a:srgbClr val="171D17"/>
                </a:solidFill>
                <a:latin typeface="华文楷体" panose="02010600040101010101" pitchFamily="2" charset="-122"/>
                <a:ea typeface="华文楷体" panose="02010600040101010101" pitchFamily="2" charset="-122"/>
              </a:rPr>
              <a:t>）找到指定进程的</a:t>
            </a:r>
            <a:r>
              <a:rPr kumimoji="0" lang="en-US" altLang="zh-CN" sz="3200" b="1">
                <a:solidFill>
                  <a:srgbClr val="171D17"/>
                </a:solidFill>
                <a:latin typeface="华文楷体" panose="02010600040101010101" pitchFamily="2" charset="-122"/>
                <a:ea typeface="华文楷体" panose="02010600040101010101" pitchFamily="2" charset="-122"/>
              </a:rPr>
              <a:t>PCB</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2</a:t>
            </a:r>
            <a:r>
              <a:rPr kumimoji="0" lang="zh-CN" altLang="en-US" sz="3200" b="1">
                <a:solidFill>
                  <a:srgbClr val="171D17"/>
                </a:solidFill>
                <a:latin typeface="华文楷体" panose="02010600040101010101" pitchFamily="2" charset="-122"/>
                <a:ea typeface="华文楷体" panose="02010600040101010101" pitchFamily="2" charset="-122"/>
              </a:rPr>
              <a:t>）终止该进程的运行</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3</a:t>
            </a:r>
            <a:r>
              <a:rPr kumimoji="0" lang="zh-CN" altLang="en-US" sz="3200" b="1">
                <a:solidFill>
                  <a:srgbClr val="171D17"/>
                </a:solidFill>
                <a:latin typeface="华文楷体" panose="02010600040101010101" pitchFamily="2" charset="-122"/>
                <a:ea typeface="华文楷体" panose="02010600040101010101" pitchFamily="2" charset="-122"/>
              </a:rPr>
              <a:t>）回收该进程所占用的全部资源</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4</a:t>
            </a:r>
            <a:r>
              <a:rPr kumimoji="0" lang="zh-CN" altLang="en-US" sz="3200" b="1">
                <a:solidFill>
                  <a:srgbClr val="171D17"/>
                </a:solidFill>
                <a:latin typeface="华文楷体" panose="02010600040101010101" pitchFamily="2" charset="-122"/>
                <a:ea typeface="华文楷体" panose="02010600040101010101" pitchFamily="2" charset="-122"/>
              </a:rPr>
              <a:t>）终止其所有子孙进程，回收它们所占       用的全部资源。</a:t>
            </a:r>
          </a:p>
          <a:p>
            <a:pPr eaLnBrk="1" hangingPunct="1">
              <a:spcBef>
                <a:spcPct val="20000"/>
              </a:spcBef>
              <a:buClr>
                <a:schemeClr val="hlink"/>
              </a:buClr>
              <a:buSzPct val="120000"/>
            </a:pPr>
            <a:r>
              <a:rPr kumimoji="0" lang="zh-CN" altLang="en-US" sz="3200" b="1">
                <a:solidFill>
                  <a:srgbClr val="171D17"/>
                </a:solidFill>
                <a:latin typeface="华文楷体" panose="02010600040101010101" pitchFamily="2" charset="-122"/>
                <a:ea typeface="华文楷体" panose="02010600040101010101" pitchFamily="2" charset="-122"/>
              </a:rPr>
              <a:t>（</a:t>
            </a:r>
            <a:r>
              <a:rPr kumimoji="0" lang="en-US" altLang="zh-CN" sz="3200" b="1">
                <a:solidFill>
                  <a:srgbClr val="171D17"/>
                </a:solidFill>
                <a:latin typeface="华文楷体" panose="02010600040101010101" pitchFamily="2" charset="-122"/>
                <a:ea typeface="华文楷体" panose="02010600040101010101" pitchFamily="2" charset="-122"/>
              </a:rPr>
              <a:t>5</a:t>
            </a:r>
            <a:r>
              <a:rPr kumimoji="0" lang="zh-CN" altLang="en-US" sz="3200" b="1">
                <a:solidFill>
                  <a:srgbClr val="171D17"/>
                </a:solidFill>
                <a:latin typeface="华文楷体" panose="02010600040101010101" pitchFamily="2" charset="-122"/>
                <a:ea typeface="华文楷体" panose="02010600040101010101" pitchFamily="2" charset="-122"/>
              </a:rPr>
              <a:t>）将被终止进程的</a:t>
            </a:r>
            <a:r>
              <a:rPr kumimoji="0" lang="en-US" altLang="zh-CN" sz="3200" b="1">
                <a:solidFill>
                  <a:srgbClr val="171D17"/>
                </a:solidFill>
                <a:latin typeface="华文楷体" panose="02010600040101010101" pitchFamily="2" charset="-122"/>
                <a:ea typeface="华文楷体" panose="02010600040101010101" pitchFamily="2" charset="-122"/>
              </a:rPr>
              <a:t>PCB</a:t>
            </a:r>
            <a:r>
              <a:rPr kumimoji="0" lang="zh-CN" altLang="en-US" sz="3200" b="1">
                <a:solidFill>
                  <a:srgbClr val="171D17"/>
                </a:solidFill>
                <a:latin typeface="华文楷体" panose="02010600040101010101" pitchFamily="2" charset="-122"/>
                <a:ea typeface="华文楷体" panose="02010600040101010101" pitchFamily="2" charset="-122"/>
              </a:rPr>
              <a:t>从原来队列中移出。</a:t>
            </a:r>
          </a:p>
        </p:txBody>
      </p:sp>
      <p:sp>
        <p:nvSpPr>
          <p:cNvPr id="46085" name="灯片编号占位符 3">
            <a:extLst>
              <a:ext uri="{FF2B5EF4-FFF2-40B4-BE49-F238E27FC236}">
                <a16:creationId xmlns:a16="http://schemas.microsoft.com/office/drawing/2014/main" id="{AB539134-3ED0-AC43-AEE9-B9E79EC783E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9105670-A477-9248-B74B-9071106E4CB8}" type="slidenum">
              <a:rPr lang="zh-CN" altLang="en-US" sz="1800"/>
              <a:pPr/>
              <a:t>42</a:t>
            </a:fld>
            <a:endParaRPr lang="en-US" altLang="zh-CN" sz="1800"/>
          </a:p>
        </p:txBody>
      </p:sp>
    </p:spTree>
    <p:extLst>
      <p:ext uri="{BB962C8B-B14F-4D97-AF65-F5344CB8AC3E}">
        <p14:creationId xmlns:p14="http://schemas.microsoft.com/office/powerpoint/2010/main" val="1029790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2873">
                                            <p:txEl>
                                              <p:pRg st="0" end="0"/>
                                            </p:txEl>
                                          </p:spTgt>
                                        </p:tgtEl>
                                        <p:attrNameLst>
                                          <p:attrName>style.visibility</p:attrName>
                                        </p:attrNameLst>
                                      </p:cBhvr>
                                      <p:to>
                                        <p:strVal val="visible"/>
                                      </p:to>
                                    </p:set>
                                    <p:animEffect transition="in" filter="barn(outVertical)">
                                      <p:cBhvr>
                                        <p:cTn id="7" dur="500"/>
                                        <p:tgtEl>
                                          <p:spTgt spid="29287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2873">
                                            <p:txEl>
                                              <p:pRg st="1" end="1"/>
                                            </p:txEl>
                                          </p:spTgt>
                                        </p:tgtEl>
                                        <p:attrNameLst>
                                          <p:attrName>style.visibility</p:attrName>
                                        </p:attrNameLst>
                                      </p:cBhvr>
                                      <p:to>
                                        <p:strVal val="visible"/>
                                      </p:to>
                                    </p:set>
                                    <p:animEffect transition="in" filter="barn(outVertical)">
                                      <p:cBhvr>
                                        <p:cTn id="12" dur="500"/>
                                        <p:tgtEl>
                                          <p:spTgt spid="2928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2873">
                                            <p:txEl>
                                              <p:pRg st="2" end="2"/>
                                            </p:txEl>
                                          </p:spTgt>
                                        </p:tgtEl>
                                        <p:attrNameLst>
                                          <p:attrName>style.visibility</p:attrName>
                                        </p:attrNameLst>
                                      </p:cBhvr>
                                      <p:to>
                                        <p:strVal val="visible"/>
                                      </p:to>
                                    </p:set>
                                    <p:animEffect transition="in" filter="barn(outVertical)">
                                      <p:cBhvr>
                                        <p:cTn id="17" dur="500"/>
                                        <p:tgtEl>
                                          <p:spTgt spid="2928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2873">
                                            <p:txEl>
                                              <p:pRg st="3" end="3"/>
                                            </p:txEl>
                                          </p:spTgt>
                                        </p:tgtEl>
                                        <p:attrNameLst>
                                          <p:attrName>style.visibility</p:attrName>
                                        </p:attrNameLst>
                                      </p:cBhvr>
                                      <p:to>
                                        <p:strVal val="visible"/>
                                      </p:to>
                                    </p:set>
                                    <p:animEffect transition="in" filter="barn(outVertical)">
                                      <p:cBhvr>
                                        <p:cTn id="22" dur="500"/>
                                        <p:tgtEl>
                                          <p:spTgt spid="29287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2873">
                                            <p:txEl>
                                              <p:pRg st="4" end="4"/>
                                            </p:txEl>
                                          </p:spTgt>
                                        </p:tgtEl>
                                        <p:attrNameLst>
                                          <p:attrName>style.visibility</p:attrName>
                                        </p:attrNameLst>
                                      </p:cBhvr>
                                      <p:to>
                                        <p:strVal val="visible"/>
                                      </p:to>
                                    </p:set>
                                    <p:animEffect transition="in" filter="barn(outVertical)">
                                      <p:cBhvr>
                                        <p:cTn id="27" dur="500"/>
                                        <p:tgtEl>
                                          <p:spTgt spid="29287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2873">
                                            <p:txEl>
                                              <p:pRg st="5" end="5"/>
                                            </p:txEl>
                                          </p:spTgt>
                                        </p:tgtEl>
                                        <p:attrNameLst>
                                          <p:attrName>style.visibility</p:attrName>
                                        </p:attrNameLst>
                                      </p:cBhvr>
                                      <p:to>
                                        <p:strVal val="visible"/>
                                      </p:to>
                                    </p:set>
                                    <p:animEffect transition="in" filter="barn(outVertical)">
                                      <p:cBhvr>
                                        <p:cTn id="32" dur="500"/>
                                        <p:tgtEl>
                                          <p:spTgt spid="29287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8452" name="Object 4">
            <a:extLst>
              <a:ext uri="{FF2B5EF4-FFF2-40B4-BE49-F238E27FC236}">
                <a16:creationId xmlns:a16="http://schemas.microsoft.com/office/drawing/2014/main" id="{0302B38F-A26F-B34F-8ABB-4E51153636A1}"/>
              </a:ext>
            </a:extLst>
          </p:cNvPr>
          <p:cNvGraphicFramePr>
            <a:graphicFrameLocks noChangeAspect="1"/>
          </p:cNvGraphicFramePr>
          <p:nvPr/>
        </p:nvGraphicFramePr>
        <p:xfrm>
          <a:off x="2411413" y="1125538"/>
          <a:ext cx="4440237" cy="5111750"/>
        </p:xfrm>
        <a:graphic>
          <a:graphicData uri="http://schemas.openxmlformats.org/presentationml/2006/ole">
            <mc:AlternateContent xmlns:mc="http://schemas.openxmlformats.org/markup-compatibility/2006">
              <mc:Choice xmlns:v="urn:schemas-microsoft-com:vml" Requires="v">
                <p:oleObj spid="_x0000_s9222" name="Photo Editor 照片" r:id="rId4" imgW="1416050" imgH="2514600" progId="MSPhotoEd.3">
                  <p:embed/>
                </p:oleObj>
              </mc:Choice>
              <mc:Fallback>
                <p:oleObj name="Photo Editor 照片" r:id="rId4" imgW="1416050" imgH="2514600" progId="MSPhotoEd.3">
                  <p:embed/>
                  <p:pic>
                    <p:nvPicPr>
                      <p:cNvPr id="488452" name="Object 4">
                        <a:extLst>
                          <a:ext uri="{FF2B5EF4-FFF2-40B4-BE49-F238E27FC236}">
                            <a16:creationId xmlns:a16="http://schemas.microsoft.com/office/drawing/2014/main" id="{0302B38F-A26F-B34F-8ABB-4E51153636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1125538"/>
                        <a:ext cx="4440237"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7" name="Text Box 5">
            <a:extLst>
              <a:ext uri="{FF2B5EF4-FFF2-40B4-BE49-F238E27FC236}">
                <a16:creationId xmlns:a16="http://schemas.microsoft.com/office/drawing/2014/main" id="{2D52F1F7-C815-E540-91A9-721A6AE63F0E}"/>
              </a:ext>
            </a:extLst>
          </p:cNvPr>
          <p:cNvSpPr txBox="1">
            <a:spLocks noChangeArrowheads="1"/>
          </p:cNvSpPr>
          <p:nvPr/>
        </p:nvSpPr>
        <p:spPr bwMode="auto">
          <a:xfrm>
            <a:off x="457200" y="-762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进程的终止</a:t>
            </a:r>
          </a:p>
        </p:txBody>
      </p:sp>
      <p:sp>
        <p:nvSpPr>
          <p:cNvPr id="6148" name="灯片编号占位符 3">
            <a:extLst>
              <a:ext uri="{FF2B5EF4-FFF2-40B4-BE49-F238E27FC236}">
                <a16:creationId xmlns:a16="http://schemas.microsoft.com/office/drawing/2014/main" id="{C1A2A4F6-3439-C843-B98F-6DB30A2E1F8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998DFF5-0061-F642-A277-43AF49C8CB52}" type="slidenum">
              <a:rPr lang="zh-CN" altLang="en-US" sz="1800"/>
              <a:pPr/>
              <a:t>43</a:t>
            </a:fld>
            <a:endParaRPr lang="en-US" altLang="zh-CN" sz="1800"/>
          </a:p>
        </p:txBody>
      </p:sp>
    </p:spTree>
    <p:extLst>
      <p:ext uri="{BB962C8B-B14F-4D97-AF65-F5344CB8AC3E}">
        <p14:creationId xmlns:p14="http://schemas.microsoft.com/office/powerpoint/2010/main" val="205237877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8452"/>
                                        </p:tgtEl>
                                        <p:attrNameLst>
                                          <p:attrName>style.visibility</p:attrName>
                                        </p:attrNameLst>
                                      </p:cBhvr>
                                      <p:to>
                                        <p:strVal val="visible"/>
                                      </p:to>
                                    </p:set>
                                    <p:anim calcmode="lin" valueType="num">
                                      <p:cBhvr additive="base">
                                        <p:cTn id="7" dur="500" fill="hold"/>
                                        <p:tgtEl>
                                          <p:spTgt spid="488452"/>
                                        </p:tgtEl>
                                        <p:attrNameLst>
                                          <p:attrName>ppt_x</p:attrName>
                                        </p:attrNameLst>
                                      </p:cBhvr>
                                      <p:tavLst>
                                        <p:tav tm="0">
                                          <p:val>
                                            <p:strVal val="0-#ppt_w/2"/>
                                          </p:val>
                                        </p:tav>
                                        <p:tav tm="100000">
                                          <p:val>
                                            <p:strVal val="#ppt_x"/>
                                          </p:val>
                                        </p:tav>
                                      </p:tavLst>
                                    </p:anim>
                                    <p:anim calcmode="lin" valueType="num">
                                      <p:cBhvr additive="base">
                                        <p:cTn id="8" dur="500" fill="hold"/>
                                        <p:tgtEl>
                                          <p:spTgt spid="48845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6487009A-6710-2542-A8DA-7159F7AEEA38}"/>
              </a:ext>
            </a:extLst>
          </p:cNvPr>
          <p:cNvSpPr txBox="1">
            <a:spLocks noChangeArrowheads="1"/>
          </p:cNvSpPr>
          <p:nvPr/>
        </p:nvSpPr>
        <p:spPr bwMode="auto">
          <a:xfrm>
            <a:off x="381000" y="-7620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进程的阻塞与唤醒</a:t>
            </a:r>
          </a:p>
        </p:txBody>
      </p:sp>
      <p:sp>
        <p:nvSpPr>
          <p:cNvPr id="47107" name="Text Box 3">
            <a:extLst>
              <a:ext uri="{FF2B5EF4-FFF2-40B4-BE49-F238E27FC236}">
                <a16:creationId xmlns:a16="http://schemas.microsoft.com/office/drawing/2014/main" id="{ADFE9319-C43D-614D-A448-1622F6475B93}"/>
              </a:ext>
            </a:extLst>
          </p:cNvPr>
          <p:cNvSpPr txBox="1">
            <a:spLocks noChangeArrowheads="1"/>
          </p:cNvSpPr>
          <p:nvPr/>
        </p:nvSpPr>
        <p:spPr bwMode="auto">
          <a:xfrm>
            <a:off x="533400" y="8683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latin typeface="楷体_GB2312" pitchFamily="49" charset="-122"/>
                <a:ea typeface="楷体_GB2312" pitchFamily="49" charset="-122"/>
              </a:rPr>
              <a:t>一、引起进程阻塞的事件</a:t>
            </a:r>
          </a:p>
        </p:txBody>
      </p:sp>
      <p:sp>
        <p:nvSpPr>
          <p:cNvPr id="293892" name="Text Box 4">
            <a:extLst>
              <a:ext uri="{FF2B5EF4-FFF2-40B4-BE49-F238E27FC236}">
                <a16:creationId xmlns:a16="http://schemas.microsoft.com/office/drawing/2014/main" id="{0DA7FC58-AB5E-CD43-BC9A-4CC6988CF69E}"/>
              </a:ext>
            </a:extLst>
          </p:cNvPr>
          <p:cNvSpPr txBox="1">
            <a:spLocks noChangeArrowheads="1"/>
          </p:cNvSpPr>
          <p:nvPr/>
        </p:nvSpPr>
        <p:spPr bwMode="auto">
          <a:xfrm>
            <a:off x="838200" y="2028825"/>
            <a:ext cx="5867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40000"/>
              </a:lnSpc>
              <a:spcBef>
                <a:spcPct val="50000"/>
              </a:spcBef>
            </a:pPr>
            <a:r>
              <a:rPr lang="zh-CN" altLang="en-US" sz="3600" b="1">
                <a:solidFill>
                  <a:srgbClr val="171D17"/>
                </a:solidFill>
                <a:latin typeface="华文楷体" panose="02010600040101010101" pitchFamily="2" charset="-122"/>
                <a:ea typeface="华文楷体" panose="02010600040101010101" pitchFamily="2" charset="-122"/>
              </a:rPr>
              <a:t>１．请求共享资源失败</a:t>
            </a:r>
          </a:p>
          <a:p>
            <a:pPr hangingPunct="1">
              <a:lnSpc>
                <a:spcPct val="140000"/>
              </a:lnSpc>
            </a:pPr>
            <a:r>
              <a:rPr lang="zh-CN" altLang="en-US" sz="3600" b="1">
                <a:solidFill>
                  <a:srgbClr val="171D17"/>
                </a:solidFill>
                <a:latin typeface="华文楷体" panose="02010600040101010101" pitchFamily="2" charset="-122"/>
                <a:ea typeface="华文楷体" panose="02010600040101010101" pitchFamily="2" charset="-122"/>
              </a:rPr>
              <a:t>２</a:t>
            </a:r>
            <a:r>
              <a:rPr lang="en-US" altLang="zh-CN" sz="3600" b="1">
                <a:solidFill>
                  <a:srgbClr val="171D17"/>
                </a:solidFill>
                <a:latin typeface="华文楷体" panose="02010600040101010101" pitchFamily="2" charset="-122"/>
                <a:ea typeface="华文楷体" panose="02010600040101010101" pitchFamily="2" charset="-122"/>
              </a:rPr>
              <a:t>.    </a:t>
            </a:r>
            <a:r>
              <a:rPr lang="zh-CN" altLang="en-US" sz="3600" b="1">
                <a:solidFill>
                  <a:srgbClr val="171D17"/>
                </a:solidFill>
                <a:latin typeface="华文楷体" panose="02010600040101010101" pitchFamily="2" charset="-122"/>
                <a:ea typeface="华文楷体" panose="02010600040101010101" pitchFamily="2" charset="-122"/>
              </a:rPr>
              <a:t>等待某种操作完成</a:t>
            </a:r>
          </a:p>
          <a:p>
            <a:pPr hangingPunct="1">
              <a:lnSpc>
                <a:spcPct val="140000"/>
              </a:lnSpc>
            </a:pPr>
            <a:r>
              <a:rPr lang="zh-CN" altLang="en-US" sz="3600" b="1">
                <a:solidFill>
                  <a:srgbClr val="171D17"/>
                </a:solidFill>
                <a:latin typeface="华文楷体" panose="02010600040101010101" pitchFamily="2" charset="-122"/>
                <a:ea typeface="华文楷体" panose="02010600040101010101" pitchFamily="2" charset="-122"/>
              </a:rPr>
              <a:t>３．新数据尚未到达</a:t>
            </a:r>
          </a:p>
          <a:p>
            <a:pPr>
              <a:lnSpc>
                <a:spcPct val="140000"/>
              </a:lnSpc>
            </a:pPr>
            <a:r>
              <a:rPr lang="zh-CN" altLang="en-US" sz="3600" b="1">
                <a:solidFill>
                  <a:srgbClr val="171D17"/>
                </a:solidFill>
                <a:latin typeface="华文楷体" panose="02010600040101010101" pitchFamily="2" charset="-122"/>
                <a:ea typeface="华文楷体" panose="02010600040101010101" pitchFamily="2" charset="-122"/>
              </a:rPr>
              <a:t>４．无新工作可做</a:t>
            </a:r>
          </a:p>
        </p:txBody>
      </p:sp>
      <p:sp>
        <p:nvSpPr>
          <p:cNvPr id="47109" name="灯片编号占位符 3">
            <a:extLst>
              <a:ext uri="{FF2B5EF4-FFF2-40B4-BE49-F238E27FC236}">
                <a16:creationId xmlns:a16="http://schemas.microsoft.com/office/drawing/2014/main" id="{BD299C06-56F0-C64E-9F57-E181A4F46B5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2C127B4-BF71-AC49-88F1-8D4FAEF33756}" type="slidenum">
              <a:rPr lang="zh-CN" altLang="en-US" sz="1800"/>
              <a:pPr/>
              <a:t>44</a:t>
            </a:fld>
            <a:endParaRPr lang="en-US" altLang="zh-CN" sz="1800"/>
          </a:p>
        </p:txBody>
      </p:sp>
    </p:spTree>
    <p:extLst>
      <p:ext uri="{BB962C8B-B14F-4D97-AF65-F5344CB8AC3E}">
        <p14:creationId xmlns:p14="http://schemas.microsoft.com/office/powerpoint/2010/main" val="30359188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3892">
                                            <p:txEl>
                                              <p:pRg st="0" end="0"/>
                                            </p:txEl>
                                          </p:spTgt>
                                        </p:tgtEl>
                                        <p:attrNameLst>
                                          <p:attrName>style.visibility</p:attrName>
                                        </p:attrNameLst>
                                      </p:cBhvr>
                                      <p:to>
                                        <p:strVal val="visible"/>
                                      </p:to>
                                    </p:set>
                                    <p:animEffect transition="in" filter="barn(outVertical)">
                                      <p:cBhvr>
                                        <p:cTn id="7" dur="500"/>
                                        <p:tgtEl>
                                          <p:spTgt spid="293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3892">
                                            <p:txEl>
                                              <p:pRg st="1" end="1"/>
                                            </p:txEl>
                                          </p:spTgt>
                                        </p:tgtEl>
                                        <p:attrNameLst>
                                          <p:attrName>style.visibility</p:attrName>
                                        </p:attrNameLst>
                                      </p:cBhvr>
                                      <p:to>
                                        <p:strVal val="visible"/>
                                      </p:to>
                                    </p:set>
                                    <p:animEffect transition="in" filter="barn(outVertical)">
                                      <p:cBhvr>
                                        <p:cTn id="12" dur="500"/>
                                        <p:tgtEl>
                                          <p:spTgt spid="293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3892">
                                            <p:txEl>
                                              <p:pRg st="2" end="2"/>
                                            </p:txEl>
                                          </p:spTgt>
                                        </p:tgtEl>
                                        <p:attrNameLst>
                                          <p:attrName>style.visibility</p:attrName>
                                        </p:attrNameLst>
                                      </p:cBhvr>
                                      <p:to>
                                        <p:strVal val="visible"/>
                                      </p:to>
                                    </p:set>
                                    <p:animEffect transition="in" filter="barn(outVertical)">
                                      <p:cBhvr>
                                        <p:cTn id="17" dur="500"/>
                                        <p:tgtEl>
                                          <p:spTgt spid="293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3892">
                                            <p:txEl>
                                              <p:pRg st="3" end="3"/>
                                            </p:txEl>
                                          </p:spTgt>
                                        </p:tgtEl>
                                        <p:attrNameLst>
                                          <p:attrName>style.visibility</p:attrName>
                                        </p:attrNameLst>
                                      </p:cBhvr>
                                      <p:to>
                                        <p:strVal val="visible"/>
                                      </p:to>
                                    </p:set>
                                    <p:animEffect transition="in" filter="barn(outVertical)">
                                      <p:cBhvr>
                                        <p:cTn id="22" dur="500"/>
                                        <p:tgtEl>
                                          <p:spTgt spid="2938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2"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a:extLst>
              <a:ext uri="{FF2B5EF4-FFF2-40B4-BE49-F238E27FC236}">
                <a16:creationId xmlns:a16="http://schemas.microsoft.com/office/drawing/2014/main" id="{D3502E45-29BF-974D-8A7B-2BA0AF56FA83}"/>
              </a:ext>
            </a:extLst>
          </p:cNvPr>
          <p:cNvSpPr txBox="1">
            <a:spLocks noChangeArrowheads="1"/>
          </p:cNvSpPr>
          <p:nvPr/>
        </p:nvSpPr>
        <p:spPr bwMode="auto">
          <a:xfrm>
            <a:off x="457200" y="700088"/>
            <a:ext cx="8382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二、进程阻塞过程</a:t>
            </a:r>
          </a:p>
        </p:txBody>
      </p:sp>
      <p:sp>
        <p:nvSpPr>
          <p:cNvPr id="294915" name="Text Box 3">
            <a:extLst>
              <a:ext uri="{FF2B5EF4-FFF2-40B4-BE49-F238E27FC236}">
                <a16:creationId xmlns:a16="http://schemas.microsoft.com/office/drawing/2014/main" id="{32DA0332-CE8A-C448-BA97-7B69F8665DD4}"/>
              </a:ext>
            </a:extLst>
          </p:cNvPr>
          <p:cNvSpPr txBox="1">
            <a:spLocks noChangeArrowheads="1"/>
          </p:cNvSpPr>
          <p:nvPr/>
        </p:nvSpPr>
        <p:spPr bwMode="auto">
          <a:xfrm>
            <a:off x="381000" y="0"/>
            <a:ext cx="8763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a:t>
            </a:r>
            <a:r>
              <a:rPr lang="zh-CN" altLang="en-US" sz="3600" b="1">
                <a:solidFill>
                  <a:srgbClr val="FF3300"/>
                </a:solidFill>
                <a:effectLst>
                  <a:outerShdw blurRad="38100" dist="38100" dir="2700000" algn="tl">
                    <a:srgbClr val="C0C0C0"/>
                  </a:outerShdw>
                </a:effectLst>
              </a:rPr>
              <a:t>阻塞和唤醒</a:t>
            </a:r>
          </a:p>
        </p:txBody>
      </p:sp>
      <p:sp>
        <p:nvSpPr>
          <p:cNvPr id="294916" name="Text Box 4">
            <a:extLst>
              <a:ext uri="{FF2B5EF4-FFF2-40B4-BE49-F238E27FC236}">
                <a16:creationId xmlns:a16="http://schemas.microsoft.com/office/drawing/2014/main" id="{950C2149-3F67-FC40-B3E2-F353750503AA}"/>
              </a:ext>
            </a:extLst>
          </p:cNvPr>
          <p:cNvSpPr txBox="1">
            <a:spLocks noChangeArrowheads="1"/>
          </p:cNvSpPr>
          <p:nvPr/>
        </p:nvSpPr>
        <p:spPr bwMode="auto">
          <a:xfrm>
            <a:off x="533400" y="1219200"/>
            <a:ext cx="8382000" cy="774700"/>
          </a:xfrm>
          <a:prstGeom prst="rect">
            <a:avLst/>
          </a:prstGeom>
          <a:noFill/>
          <a:ln w="12700">
            <a:noFill/>
            <a:miter lim="800000"/>
            <a:headEnd/>
            <a:tailEnd/>
          </a:ln>
          <a:effectLst/>
        </p:spPr>
        <p:txBody>
          <a:bodyPr>
            <a:spAutoFit/>
          </a:bodyPr>
          <a:lstStyle/>
          <a:p>
            <a:pPr>
              <a:lnSpc>
                <a:spcPct val="140000"/>
              </a:lnSpc>
              <a:defRPr/>
            </a:pPr>
            <a:r>
              <a:rPr lang="en-US" altLang="zh-CN" sz="3200" b="1">
                <a:solidFill>
                  <a:srgbClr val="171D17"/>
                </a:solidFill>
                <a:effectLst>
                  <a:outerShdw blurRad="38100" dist="38100" dir="2700000" algn="tl">
                    <a:srgbClr val="C0C0C0"/>
                  </a:outerShdw>
                </a:effectLst>
                <a:latin typeface="楷体_GB2312" pitchFamily="49" charset="-122"/>
                <a:ea typeface="楷体_GB2312" pitchFamily="49" charset="-122"/>
              </a:rPr>
              <a:t>    </a:t>
            </a:r>
          </a:p>
        </p:txBody>
      </p:sp>
      <p:sp>
        <p:nvSpPr>
          <p:cNvPr id="48133" name="Text Box 5">
            <a:extLst>
              <a:ext uri="{FF2B5EF4-FFF2-40B4-BE49-F238E27FC236}">
                <a16:creationId xmlns:a16="http://schemas.microsoft.com/office/drawing/2014/main" id="{F770C863-5B16-244C-BD1B-B8FBCA56470F}"/>
              </a:ext>
            </a:extLst>
          </p:cNvPr>
          <p:cNvSpPr txBox="1">
            <a:spLocks noChangeArrowheads="1"/>
          </p:cNvSpPr>
          <p:nvPr/>
        </p:nvSpPr>
        <p:spPr bwMode="auto">
          <a:xfrm>
            <a:off x="0" y="60198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endParaRPr lang="zh-CN" altLang="zh-CN">
              <a:solidFill>
                <a:schemeClr val="tx1"/>
              </a:solidFill>
              <a:latin typeface="Times New Roman" panose="02020603050405020304" pitchFamily="18" charset="0"/>
            </a:endParaRPr>
          </a:p>
        </p:txBody>
      </p:sp>
      <p:sp>
        <p:nvSpPr>
          <p:cNvPr id="294918" name="Text Box 6">
            <a:extLst>
              <a:ext uri="{FF2B5EF4-FFF2-40B4-BE49-F238E27FC236}">
                <a16:creationId xmlns:a16="http://schemas.microsoft.com/office/drawing/2014/main" id="{A5EAC888-EA94-9D49-AAAB-DC34C5F77DD9}"/>
              </a:ext>
            </a:extLst>
          </p:cNvPr>
          <p:cNvSpPr txBox="1">
            <a:spLocks noChangeArrowheads="1"/>
          </p:cNvSpPr>
          <p:nvPr/>
        </p:nvSpPr>
        <p:spPr bwMode="auto">
          <a:xfrm>
            <a:off x="762000" y="5410200"/>
            <a:ext cx="7924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latin typeface="楷体_GB2312" pitchFamily="49" charset="-122"/>
                <a:ea typeface="楷体_GB2312" pitchFamily="49" charset="-122"/>
              </a:rPr>
              <a:t>进程阻塞是进程自身的一种主动行为！</a:t>
            </a:r>
            <a:endParaRPr lang="zh-CN" altLang="en-US" sz="3600">
              <a:solidFill>
                <a:srgbClr val="0000FF"/>
              </a:solidFill>
              <a:latin typeface="楷体_GB2312" pitchFamily="49" charset="-122"/>
              <a:ea typeface="楷体_GB2312" pitchFamily="49" charset="-122"/>
            </a:endParaRPr>
          </a:p>
        </p:txBody>
      </p:sp>
      <p:sp>
        <p:nvSpPr>
          <p:cNvPr id="294919" name="Rectangle 7">
            <a:extLst>
              <a:ext uri="{FF2B5EF4-FFF2-40B4-BE49-F238E27FC236}">
                <a16:creationId xmlns:a16="http://schemas.microsoft.com/office/drawing/2014/main" id="{AAD9F7F4-F23F-6545-8794-4F2C1372421B}"/>
              </a:ext>
            </a:extLst>
          </p:cNvPr>
          <p:cNvSpPr>
            <a:spLocks noChangeArrowheads="1"/>
          </p:cNvSpPr>
          <p:nvPr/>
        </p:nvSpPr>
        <p:spPr bwMode="auto">
          <a:xfrm>
            <a:off x="762000" y="1524000"/>
            <a:ext cx="784225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20000"/>
              </a:spcBef>
              <a:buClr>
                <a:schemeClr val="bg2"/>
              </a:buClr>
              <a:buFont typeface="Monotype Sorts" pitchFamily="2" charset="2"/>
              <a:buNone/>
            </a:pPr>
            <a:r>
              <a:rPr lang="zh-CN" altLang="en-US" sz="3600" b="1">
                <a:solidFill>
                  <a:srgbClr val="FF0000"/>
                </a:solidFill>
                <a:latin typeface="华文楷体" panose="02010600040101010101" pitchFamily="2" charset="-122"/>
                <a:ea typeface="华文楷体" panose="02010600040101010101" pitchFamily="2" charset="-122"/>
              </a:rPr>
              <a:t>进程阻塞的过程如下：</a:t>
            </a:r>
          </a:p>
          <a:p>
            <a:pPr eaLnBrk="1" hangingPunct="1">
              <a:spcBef>
                <a:spcPct val="20000"/>
              </a:spcBef>
              <a:buClr>
                <a:schemeClr val="bg2"/>
              </a:buClr>
              <a:buFont typeface="Monotype Sorts" pitchFamily="2" charset="2"/>
              <a:buNone/>
            </a:pPr>
            <a:r>
              <a:rPr lang="zh-CN" altLang="en-US" sz="3600" b="1">
                <a:solidFill>
                  <a:srgbClr val="171D17"/>
                </a:solidFill>
                <a:latin typeface="华文楷体" panose="02010600040101010101" pitchFamily="2" charset="-122"/>
                <a:ea typeface="华文楷体" panose="02010600040101010101" pitchFamily="2" charset="-122"/>
              </a:rPr>
              <a:t>  </a:t>
            </a:r>
            <a:r>
              <a:rPr lang="en-US" altLang="zh-CN" sz="3600" b="1">
                <a:solidFill>
                  <a:srgbClr val="171D17"/>
                </a:solidFill>
                <a:latin typeface="华文楷体" panose="02010600040101010101" pitchFamily="2" charset="-122"/>
                <a:ea typeface="华文楷体" panose="02010600040101010101" pitchFamily="2" charset="-122"/>
              </a:rPr>
              <a:t>1</a:t>
            </a:r>
            <a:r>
              <a:rPr lang="zh-CN" altLang="en-US" sz="3600" b="1">
                <a:solidFill>
                  <a:srgbClr val="171D17"/>
                </a:solidFill>
                <a:latin typeface="华文楷体" panose="02010600040101010101" pitchFamily="2" charset="-122"/>
                <a:ea typeface="华文楷体" panose="02010600040101010101" pitchFamily="2" charset="-122"/>
              </a:rPr>
              <a:t>、立即停止当前进程的执行</a:t>
            </a:r>
          </a:p>
          <a:p>
            <a:pPr eaLnBrk="1" hangingPunct="1">
              <a:spcBef>
                <a:spcPct val="20000"/>
              </a:spcBef>
              <a:buClr>
                <a:schemeClr val="bg2"/>
              </a:buClr>
              <a:buFont typeface="Monotype Sorts" pitchFamily="2" charset="2"/>
              <a:buNone/>
            </a:pPr>
            <a:r>
              <a:rPr lang="zh-CN" altLang="en-US" sz="3600" b="1">
                <a:solidFill>
                  <a:srgbClr val="171D17"/>
                </a:solidFill>
                <a:latin typeface="华文楷体" panose="02010600040101010101" pitchFamily="2" charset="-122"/>
                <a:ea typeface="华文楷体" panose="02010600040101010101" pitchFamily="2" charset="-122"/>
              </a:rPr>
              <a:t>  </a:t>
            </a:r>
            <a:r>
              <a:rPr lang="en-US" altLang="zh-CN" sz="3600" b="1">
                <a:solidFill>
                  <a:srgbClr val="171D17"/>
                </a:solidFill>
                <a:latin typeface="华文楷体" panose="02010600040101010101" pitchFamily="2" charset="-122"/>
                <a:ea typeface="华文楷体" panose="02010600040101010101" pitchFamily="2" charset="-122"/>
              </a:rPr>
              <a:t>2</a:t>
            </a:r>
            <a:r>
              <a:rPr lang="zh-CN" altLang="en-US" sz="3600" b="1">
                <a:solidFill>
                  <a:srgbClr val="171D17"/>
                </a:solidFill>
                <a:latin typeface="华文楷体" panose="02010600040101010101" pitchFamily="2" charset="-122"/>
                <a:ea typeface="华文楷体" panose="02010600040101010101" pitchFamily="2" charset="-122"/>
              </a:rPr>
              <a:t>、现行进程的</a:t>
            </a:r>
            <a:r>
              <a:rPr lang="en-US" altLang="zh-CN" sz="3600" b="1">
                <a:solidFill>
                  <a:srgbClr val="171D17"/>
                </a:solidFill>
                <a:latin typeface="华文楷体" panose="02010600040101010101" pitchFamily="2" charset="-122"/>
                <a:ea typeface="华文楷体" panose="02010600040101010101" pitchFamily="2" charset="-122"/>
              </a:rPr>
              <a:t>CPU</a:t>
            </a:r>
            <a:r>
              <a:rPr lang="zh-CN" altLang="en-US" sz="3600" b="1">
                <a:solidFill>
                  <a:srgbClr val="171D17"/>
                </a:solidFill>
                <a:latin typeface="华文楷体" panose="02010600040101010101" pitchFamily="2" charset="-122"/>
                <a:ea typeface="华文楷体" panose="02010600040101010101" pitchFamily="2" charset="-122"/>
              </a:rPr>
              <a:t>现场保存</a:t>
            </a:r>
          </a:p>
          <a:p>
            <a:pPr eaLnBrk="1" hangingPunct="1">
              <a:spcBef>
                <a:spcPct val="20000"/>
              </a:spcBef>
              <a:buClr>
                <a:schemeClr val="bg2"/>
              </a:buClr>
              <a:buFont typeface="Monotype Sorts" pitchFamily="2" charset="2"/>
              <a:buNone/>
            </a:pPr>
            <a:r>
              <a:rPr lang="zh-CN" altLang="en-US" sz="3600" b="1">
                <a:solidFill>
                  <a:srgbClr val="171D17"/>
                </a:solidFill>
                <a:latin typeface="华文楷体" panose="02010600040101010101" pitchFamily="2" charset="-122"/>
                <a:ea typeface="华文楷体" panose="02010600040101010101" pitchFamily="2" charset="-122"/>
              </a:rPr>
              <a:t>  </a:t>
            </a:r>
            <a:r>
              <a:rPr lang="en-US" altLang="zh-CN" sz="3600" b="1">
                <a:solidFill>
                  <a:srgbClr val="171D17"/>
                </a:solidFill>
                <a:latin typeface="华文楷体" panose="02010600040101010101" pitchFamily="2" charset="-122"/>
                <a:ea typeface="华文楷体" panose="02010600040101010101" pitchFamily="2" charset="-122"/>
              </a:rPr>
              <a:t>3</a:t>
            </a:r>
            <a:r>
              <a:rPr lang="zh-CN" altLang="en-US" sz="3600" b="1">
                <a:solidFill>
                  <a:srgbClr val="171D17"/>
                </a:solidFill>
                <a:latin typeface="华文楷体" panose="02010600040101010101" pitchFamily="2" charset="-122"/>
                <a:ea typeface="华文楷体" panose="02010600040101010101" pitchFamily="2" charset="-122"/>
              </a:rPr>
              <a:t>、现行状态由“运行”改为“阻塞”</a:t>
            </a:r>
          </a:p>
          <a:p>
            <a:pPr eaLnBrk="1" hangingPunct="1">
              <a:spcBef>
                <a:spcPct val="20000"/>
              </a:spcBef>
              <a:buClr>
                <a:schemeClr val="bg2"/>
              </a:buClr>
              <a:buFont typeface="Monotype Sorts" pitchFamily="2" charset="2"/>
              <a:buNone/>
            </a:pPr>
            <a:r>
              <a:rPr lang="zh-CN" altLang="en-US" sz="3600" b="1">
                <a:solidFill>
                  <a:srgbClr val="171D17"/>
                </a:solidFill>
                <a:latin typeface="华文楷体" panose="02010600040101010101" pitchFamily="2" charset="-122"/>
                <a:ea typeface="华文楷体" panose="02010600040101010101" pitchFamily="2" charset="-122"/>
              </a:rPr>
              <a:t>  </a:t>
            </a:r>
            <a:r>
              <a:rPr lang="en-US" altLang="zh-CN" sz="3600" b="1">
                <a:solidFill>
                  <a:srgbClr val="171D17"/>
                </a:solidFill>
                <a:latin typeface="华文楷体" panose="02010600040101010101" pitchFamily="2" charset="-122"/>
                <a:ea typeface="华文楷体" panose="02010600040101010101" pitchFamily="2" charset="-122"/>
              </a:rPr>
              <a:t>4</a:t>
            </a:r>
            <a:r>
              <a:rPr lang="zh-CN" altLang="en-US" sz="3600" b="1">
                <a:solidFill>
                  <a:srgbClr val="171D17"/>
                </a:solidFill>
                <a:latin typeface="华文楷体" panose="02010600040101010101" pitchFamily="2" charset="-122"/>
                <a:ea typeface="华文楷体" panose="02010600040101010101" pitchFamily="2" charset="-122"/>
              </a:rPr>
              <a:t>、转到进程调度程序</a:t>
            </a:r>
          </a:p>
        </p:txBody>
      </p:sp>
      <p:sp>
        <p:nvSpPr>
          <p:cNvPr id="48136" name="灯片编号占位符 3">
            <a:extLst>
              <a:ext uri="{FF2B5EF4-FFF2-40B4-BE49-F238E27FC236}">
                <a16:creationId xmlns:a16="http://schemas.microsoft.com/office/drawing/2014/main" id="{B08437AC-F843-3648-9A5E-06D717AAA51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ECF96C3-26DB-2B4F-8198-10150A7D224E}" type="slidenum">
              <a:rPr lang="zh-CN" altLang="en-US" sz="1800"/>
              <a:pPr/>
              <a:t>45</a:t>
            </a:fld>
            <a:endParaRPr lang="en-US" altLang="zh-CN" sz="1800"/>
          </a:p>
        </p:txBody>
      </p:sp>
    </p:spTree>
    <p:extLst>
      <p:ext uri="{BB962C8B-B14F-4D97-AF65-F5344CB8AC3E}">
        <p14:creationId xmlns:p14="http://schemas.microsoft.com/office/powerpoint/2010/main" val="5049350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4916"/>
                                        </p:tgtEl>
                                        <p:attrNameLst>
                                          <p:attrName>style.visibility</p:attrName>
                                        </p:attrNameLst>
                                      </p:cBhvr>
                                      <p:to>
                                        <p:strVal val="visible"/>
                                      </p:to>
                                    </p:set>
                                    <p:animEffect transition="in" filter="dissolve">
                                      <p:cBhvr>
                                        <p:cTn id="7" dur="500"/>
                                        <p:tgtEl>
                                          <p:spTgt spid="294916"/>
                                        </p:tgtEl>
                                      </p:cBhvr>
                                    </p:animEffect>
                                  </p:childTnLst>
                                </p:cTn>
                              </p:par>
                            </p:childTnLst>
                          </p:cTn>
                        </p:par>
                        <p:par>
                          <p:cTn id="8" fill="hold" nodeType="afterGroup">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94919">
                                            <p:txEl>
                                              <p:pRg st="0" end="0"/>
                                            </p:txEl>
                                          </p:spTgt>
                                        </p:tgtEl>
                                        <p:attrNameLst>
                                          <p:attrName>style.visibility</p:attrName>
                                        </p:attrNameLst>
                                      </p:cBhvr>
                                      <p:to>
                                        <p:strVal val="visible"/>
                                      </p:to>
                                    </p:set>
                                    <p:animEffect transition="in" filter="barn(outVertical)">
                                      <p:cBhvr>
                                        <p:cTn id="11" dur="500"/>
                                        <p:tgtEl>
                                          <p:spTgt spid="294919">
                                            <p:txEl>
                                              <p:pRg st="0" end="0"/>
                                            </p:txEl>
                                          </p:spTgt>
                                        </p:tgtEl>
                                      </p:cBhvr>
                                    </p:animEffect>
                                  </p:childTnLst>
                                </p:cTn>
                              </p:par>
                            </p:childTnLst>
                          </p:cTn>
                        </p:par>
                        <p:par>
                          <p:cTn id="12" fill="hold" nodeType="afterGroup">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294919">
                                            <p:txEl>
                                              <p:pRg st="1" end="1"/>
                                            </p:txEl>
                                          </p:spTgt>
                                        </p:tgtEl>
                                        <p:attrNameLst>
                                          <p:attrName>style.visibility</p:attrName>
                                        </p:attrNameLst>
                                      </p:cBhvr>
                                      <p:to>
                                        <p:strVal val="visible"/>
                                      </p:to>
                                    </p:set>
                                    <p:animEffect transition="in" filter="barn(outVertical)">
                                      <p:cBhvr>
                                        <p:cTn id="15" dur="500"/>
                                        <p:tgtEl>
                                          <p:spTgt spid="294919">
                                            <p:txEl>
                                              <p:pRg st="1" end="1"/>
                                            </p:txEl>
                                          </p:spTgt>
                                        </p:tgtEl>
                                      </p:cBhvr>
                                    </p:animEffect>
                                  </p:childTnLst>
                                </p:cTn>
                              </p:par>
                            </p:childTnLst>
                          </p:cTn>
                        </p:par>
                        <p:par>
                          <p:cTn id="16" fill="hold" nodeType="afterGroup">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294919">
                                            <p:txEl>
                                              <p:pRg st="2" end="2"/>
                                            </p:txEl>
                                          </p:spTgt>
                                        </p:tgtEl>
                                        <p:attrNameLst>
                                          <p:attrName>style.visibility</p:attrName>
                                        </p:attrNameLst>
                                      </p:cBhvr>
                                      <p:to>
                                        <p:strVal val="visible"/>
                                      </p:to>
                                    </p:set>
                                    <p:animEffect transition="in" filter="barn(outVertical)">
                                      <p:cBhvr>
                                        <p:cTn id="19" dur="500"/>
                                        <p:tgtEl>
                                          <p:spTgt spid="294919">
                                            <p:txEl>
                                              <p:pRg st="2" end="2"/>
                                            </p:txEl>
                                          </p:spTgt>
                                        </p:tgtEl>
                                      </p:cBhvr>
                                    </p:animEffect>
                                  </p:childTnLst>
                                </p:cTn>
                              </p:par>
                            </p:childTnLst>
                          </p:cTn>
                        </p:par>
                        <p:par>
                          <p:cTn id="20" fill="hold" nodeType="afterGroup">
                            <p:stCondLst>
                              <p:cond delay="2000"/>
                            </p:stCondLst>
                            <p:childTnLst>
                              <p:par>
                                <p:cTn id="21" presetID="16" presetClass="entr" presetSubtype="37" fill="hold" grpId="0" nodeType="afterEffect">
                                  <p:stCondLst>
                                    <p:cond delay="0"/>
                                  </p:stCondLst>
                                  <p:childTnLst>
                                    <p:set>
                                      <p:cBhvr>
                                        <p:cTn id="22" dur="1" fill="hold">
                                          <p:stCondLst>
                                            <p:cond delay="0"/>
                                          </p:stCondLst>
                                        </p:cTn>
                                        <p:tgtEl>
                                          <p:spTgt spid="294919">
                                            <p:txEl>
                                              <p:pRg st="3" end="3"/>
                                            </p:txEl>
                                          </p:spTgt>
                                        </p:tgtEl>
                                        <p:attrNameLst>
                                          <p:attrName>style.visibility</p:attrName>
                                        </p:attrNameLst>
                                      </p:cBhvr>
                                      <p:to>
                                        <p:strVal val="visible"/>
                                      </p:to>
                                    </p:set>
                                    <p:animEffect transition="in" filter="barn(outVertical)">
                                      <p:cBhvr>
                                        <p:cTn id="23" dur="500"/>
                                        <p:tgtEl>
                                          <p:spTgt spid="294919">
                                            <p:txEl>
                                              <p:pRg st="3" end="3"/>
                                            </p:txEl>
                                          </p:spTgt>
                                        </p:tgtEl>
                                      </p:cBhvr>
                                    </p:animEffect>
                                  </p:childTnLst>
                                </p:cTn>
                              </p:par>
                            </p:childTnLst>
                          </p:cTn>
                        </p:par>
                        <p:par>
                          <p:cTn id="24" fill="hold" nodeType="afterGroup">
                            <p:stCondLst>
                              <p:cond delay="2500"/>
                            </p:stCondLst>
                            <p:childTnLst>
                              <p:par>
                                <p:cTn id="25" presetID="16" presetClass="entr" presetSubtype="37" fill="hold" grpId="0" nodeType="afterEffect">
                                  <p:stCondLst>
                                    <p:cond delay="0"/>
                                  </p:stCondLst>
                                  <p:childTnLst>
                                    <p:set>
                                      <p:cBhvr>
                                        <p:cTn id="26" dur="1" fill="hold">
                                          <p:stCondLst>
                                            <p:cond delay="0"/>
                                          </p:stCondLst>
                                        </p:cTn>
                                        <p:tgtEl>
                                          <p:spTgt spid="294919">
                                            <p:txEl>
                                              <p:pRg st="4" end="4"/>
                                            </p:txEl>
                                          </p:spTgt>
                                        </p:tgtEl>
                                        <p:attrNameLst>
                                          <p:attrName>style.visibility</p:attrName>
                                        </p:attrNameLst>
                                      </p:cBhvr>
                                      <p:to>
                                        <p:strVal val="visible"/>
                                      </p:to>
                                    </p:set>
                                    <p:animEffect transition="in" filter="barn(outVertical)">
                                      <p:cBhvr>
                                        <p:cTn id="27" dur="500"/>
                                        <p:tgtEl>
                                          <p:spTgt spid="2949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4918">
                                            <p:txEl>
                                              <p:pRg st="0" end="0"/>
                                            </p:txEl>
                                          </p:spTgt>
                                        </p:tgtEl>
                                        <p:attrNameLst>
                                          <p:attrName>style.visibility</p:attrName>
                                        </p:attrNameLst>
                                      </p:cBhvr>
                                      <p:to>
                                        <p:strVal val="visible"/>
                                      </p:to>
                                    </p:set>
                                    <p:animEffect transition="in" filter="barn(outVertical)">
                                      <p:cBhvr>
                                        <p:cTn id="32" dur="500"/>
                                        <p:tgtEl>
                                          <p:spTgt spid="2949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6" grpId="0" autoUpdateAnimBg="0"/>
      <p:bldP spid="294918" grpId="0" build="p" autoUpdateAnimBg="0"/>
      <p:bldP spid="294919" grpId="0" build="p"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9476" name="Object 4">
            <a:extLst>
              <a:ext uri="{FF2B5EF4-FFF2-40B4-BE49-F238E27FC236}">
                <a16:creationId xmlns:a16="http://schemas.microsoft.com/office/drawing/2014/main" id="{49785C2D-C996-4341-BA76-6D6914D83183}"/>
              </a:ext>
            </a:extLst>
          </p:cNvPr>
          <p:cNvGraphicFramePr>
            <a:graphicFrameLocks noChangeAspect="1"/>
          </p:cNvGraphicFramePr>
          <p:nvPr/>
        </p:nvGraphicFramePr>
        <p:xfrm>
          <a:off x="2843213" y="1412875"/>
          <a:ext cx="4583112" cy="4679950"/>
        </p:xfrm>
        <a:graphic>
          <a:graphicData uri="http://schemas.openxmlformats.org/presentationml/2006/ole">
            <mc:AlternateContent xmlns:mc="http://schemas.openxmlformats.org/markup-compatibility/2006">
              <mc:Choice xmlns:v="urn:schemas-microsoft-com:vml" Requires="v">
                <p:oleObj spid="_x0000_s10246" name="Photo Editor 照片" r:id="rId4" imgW="1225550" imgH="1416050" progId="MSPhotoEd.3">
                  <p:embed/>
                </p:oleObj>
              </mc:Choice>
              <mc:Fallback>
                <p:oleObj name="Photo Editor 照片" r:id="rId4" imgW="1225550" imgH="1416050" progId="MSPhotoEd.3">
                  <p:embed/>
                  <p:pic>
                    <p:nvPicPr>
                      <p:cNvPr id="489476" name="Object 4">
                        <a:extLst>
                          <a:ext uri="{FF2B5EF4-FFF2-40B4-BE49-F238E27FC236}">
                            <a16:creationId xmlns:a16="http://schemas.microsoft.com/office/drawing/2014/main" id="{49785C2D-C996-4341-BA76-6D6914D831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1412875"/>
                        <a:ext cx="4583112"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9477" name="Text Box 5">
            <a:extLst>
              <a:ext uri="{FF2B5EF4-FFF2-40B4-BE49-F238E27FC236}">
                <a16:creationId xmlns:a16="http://schemas.microsoft.com/office/drawing/2014/main" id="{FB3179D3-0B2D-1F46-86AC-7EBBF8F0D470}"/>
              </a:ext>
            </a:extLst>
          </p:cNvPr>
          <p:cNvSpPr txBox="1">
            <a:spLocks noChangeArrowheads="1"/>
          </p:cNvSpPr>
          <p:nvPr/>
        </p:nvSpPr>
        <p:spPr bwMode="auto">
          <a:xfrm>
            <a:off x="381000" y="0"/>
            <a:ext cx="8763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a:t>
            </a:r>
            <a:r>
              <a:rPr lang="zh-CN" altLang="en-US" sz="3600" b="1">
                <a:solidFill>
                  <a:srgbClr val="FF3300"/>
                </a:solidFill>
                <a:effectLst>
                  <a:outerShdw blurRad="38100" dist="38100" dir="2700000" algn="tl">
                    <a:srgbClr val="C0C0C0"/>
                  </a:outerShdw>
                </a:effectLst>
              </a:rPr>
              <a:t>阻塞和唤醒</a:t>
            </a:r>
          </a:p>
        </p:txBody>
      </p:sp>
      <p:sp>
        <p:nvSpPr>
          <p:cNvPr id="7172" name="灯片编号占位符 3">
            <a:extLst>
              <a:ext uri="{FF2B5EF4-FFF2-40B4-BE49-F238E27FC236}">
                <a16:creationId xmlns:a16="http://schemas.microsoft.com/office/drawing/2014/main" id="{4839D7E9-F559-994E-98A7-0422EA704A62}"/>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B81574F-D702-644E-8651-09696A816053}" type="slidenum">
              <a:rPr lang="zh-CN" altLang="en-US" sz="1800"/>
              <a:pPr/>
              <a:t>46</a:t>
            </a:fld>
            <a:endParaRPr lang="en-US" altLang="zh-CN" sz="1800"/>
          </a:p>
        </p:txBody>
      </p:sp>
    </p:spTree>
    <p:extLst>
      <p:ext uri="{BB962C8B-B14F-4D97-AF65-F5344CB8AC3E}">
        <p14:creationId xmlns:p14="http://schemas.microsoft.com/office/powerpoint/2010/main" val="18853232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89476"/>
                                        </p:tgtEl>
                                        <p:attrNameLst>
                                          <p:attrName>style.visibility</p:attrName>
                                        </p:attrNameLst>
                                      </p:cBhvr>
                                      <p:to>
                                        <p:strVal val="visible"/>
                                      </p:to>
                                    </p:set>
                                    <p:anim calcmode="lin" valueType="num">
                                      <p:cBhvr additive="base">
                                        <p:cTn id="7" dur="500" fill="hold"/>
                                        <p:tgtEl>
                                          <p:spTgt spid="489476"/>
                                        </p:tgtEl>
                                        <p:attrNameLst>
                                          <p:attrName>ppt_x</p:attrName>
                                        </p:attrNameLst>
                                      </p:cBhvr>
                                      <p:tavLst>
                                        <p:tav tm="0">
                                          <p:val>
                                            <p:strVal val="0-#ppt_w/2"/>
                                          </p:val>
                                        </p:tav>
                                        <p:tav tm="100000">
                                          <p:val>
                                            <p:strVal val="#ppt_x"/>
                                          </p:val>
                                        </p:tav>
                                      </p:tavLst>
                                    </p:anim>
                                    <p:anim calcmode="lin" valueType="num">
                                      <p:cBhvr additive="base">
                                        <p:cTn id="8" dur="500" fill="hold"/>
                                        <p:tgtEl>
                                          <p:spTgt spid="48947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D00DC7AA-0D02-2642-91FA-899ED8A9E18B}"/>
              </a:ext>
            </a:extLst>
          </p:cNvPr>
          <p:cNvSpPr txBox="1">
            <a:spLocks noChangeArrowheads="1"/>
          </p:cNvSpPr>
          <p:nvPr/>
        </p:nvSpPr>
        <p:spPr bwMode="auto">
          <a:xfrm>
            <a:off x="609600" y="533400"/>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dirty="0">
                <a:solidFill>
                  <a:srgbClr val="0000FF"/>
                </a:solidFill>
                <a:ea typeface="楷体_GB2312" pitchFamily="49" charset="-122"/>
              </a:rPr>
              <a:t>三、进程唤醒过程</a:t>
            </a:r>
          </a:p>
        </p:txBody>
      </p:sp>
      <p:sp>
        <p:nvSpPr>
          <p:cNvPr id="295939" name="Text Box 3">
            <a:extLst>
              <a:ext uri="{FF2B5EF4-FFF2-40B4-BE49-F238E27FC236}">
                <a16:creationId xmlns:a16="http://schemas.microsoft.com/office/drawing/2014/main" id="{A6A65A59-E2D4-0C4B-B9A2-AB63CC6E92F7}"/>
              </a:ext>
            </a:extLst>
          </p:cNvPr>
          <p:cNvSpPr txBox="1">
            <a:spLocks noChangeArrowheads="1"/>
          </p:cNvSpPr>
          <p:nvPr/>
        </p:nvSpPr>
        <p:spPr bwMode="auto">
          <a:xfrm>
            <a:off x="381000" y="-76200"/>
            <a:ext cx="8763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a:t>
            </a:r>
            <a:r>
              <a:rPr lang="zh-CN" altLang="en-US" sz="3600" b="1">
                <a:solidFill>
                  <a:srgbClr val="FF3300"/>
                </a:solidFill>
                <a:effectLst>
                  <a:outerShdw blurRad="38100" dist="38100" dir="2700000" algn="tl">
                    <a:srgbClr val="C0C0C0"/>
                  </a:outerShdw>
                </a:effectLst>
              </a:rPr>
              <a:t>阻塞和唤醒</a:t>
            </a:r>
          </a:p>
        </p:txBody>
      </p:sp>
      <p:sp>
        <p:nvSpPr>
          <p:cNvPr id="295942" name="Rectangle 6">
            <a:extLst>
              <a:ext uri="{FF2B5EF4-FFF2-40B4-BE49-F238E27FC236}">
                <a16:creationId xmlns:a16="http://schemas.microsoft.com/office/drawing/2014/main" id="{91D22512-E1AA-DB40-A3A7-4379A4595277}"/>
              </a:ext>
            </a:extLst>
          </p:cNvPr>
          <p:cNvSpPr>
            <a:spLocks noChangeArrowheads="1"/>
          </p:cNvSpPr>
          <p:nvPr/>
        </p:nvSpPr>
        <p:spPr bwMode="auto">
          <a:xfrm>
            <a:off x="476250" y="2587625"/>
            <a:ext cx="8416925"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20000"/>
              </a:spcBef>
              <a:buClr>
                <a:schemeClr val="bg2"/>
              </a:buClr>
              <a:buFont typeface="Monotype Sorts" pitchFamily="2" charset="2"/>
              <a:buNone/>
            </a:pPr>
            <a:r>
              <a:rPr lang="zh-CN" altLang="en-US" sz="3600" b="1">
                <a:solidFill>
                  <a:srgbClr val="FF0000"/>
                </a:solidFill>
                <a:latin typeface="华文楷体" panose="02010600040101010101" pitchFamily="2" charset="-122"/>
                <a:ea typeface="华文楷体" panose="02010600040101010101" pitchFamily="2" charset="-122"/>
              </a:rPr>
              <a:t>唤醒原语执行过程如下：</a:t>
            </a:r>
          </a:p>
          <a:p>
            <a:pPr eaLnBrk="1" hangingPunct="1">
              <a:spcBef>
                <a:spcPct val="20000"/>
              </a:spcBef>
              <a:buClr>
                <a:schemeClr val="bg2"/>
              </a:buClr>
              <a:buFont typeface="Monotype Sorts" pitchFamily="2" charset="2"/>
              <a:buNone/>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1</a:t>
            </a:r>
            <a:r>
              <a:rPr lang="zh-CN" altLang="en-US" sz="3200" b="1">
                <a:solidFill>
                  <a:srgbClr val="171D17"/>
                </a:solidFill>
                <a:latin typeface="华文楷体" panose="02010600040101010101" pitchFamily="2" charset="-122"/>
                <a:ea typeface="华文楷体" panose="02010600040101010101" pitchFamily="2" charset="-122"/>
              </a:rPr>
              <a:t>、把阻塞进程从相应的阻塞队列中摘下。</a:t>
            </a:r>
          </a:p>
          <a:p>
            <a:pPr eaLnBrk="1" hangingPunct="1">
              <a:spcBef>
                <a:spcPct val="20000"/>
              </a:spcBef>
              <a:buClr>
                <a:schemeClr val="bg2"/>
              </a:buClr>
              <a:buFont typeface="Monotype Sorts" pitchFamily="2" charset="2"/>
              <a:buNone/>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2</a:t>
            </a:r>
            <a:r>
              <a:rPr lang="zh-CN" altLang="en-US" sz="3200" b="1">
                <a:solidFill>
                  <a:srgbClr val="171D17"/>
                </a:solidFill>
                <a:latin typeface="华文楷体" panose="02010600040101010101" pitchFamily="2" charset="-122"/>
                <a:ea typeface="华文楷体" panose="02010600040101010101" pitchFamily="2" charset="-122"/>
              </a:rPr>
              <a:t>、将现行状态改为就绪状态，然后把该进程插入就绪队列中 。</a:t>
            </a:r>
          </a:p>
          <a:p>
            <a:pPr eaLnBrk="1" hangingPunct="1">
              <a:spcBef>
                <a:spcPct val="20000"/>
              </a:spcBef>
              <a:buClr>
                <a:schemeClr val="bg2"/>
              </a:buClr>
              <a:buFont typeface="Monotype Sorts" pitchFamily="2" charset="2"/>
              <a:buNone/>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3</a:t>
            </a:r>
            <a:r>
              <a:rPr lang="zh-CN" altLang="en-US" sz="3200" b="1">
                <a:solidFill>
                  <a:srgbClr val="171D17"/>
                </a:solidFill>
                <a:latin typeface="华文楷体" panose="02010600040101010101" pitchFamily="2" charset="-122"/>
                <a:ea typeface="华文楷体" panose="02010600040101010101" pitchFamily="2" charset="-122"/>
              </a:rPr>
              <a:t>、如果被唤醒的进程比当前运行进程的优先级更高，则设置重新调度标志。</a:t>
            </a:r>
          </a:p>
        </p:txBody>
      </p:sp>
      <p:sp>
        <p:nvSpPr>
          <p:cNvPr id="49157" name="灯片编号占位符 3">
            <a:extLst>
              <a:ext uri="{FF2B5EF4-FFF2-40B4-BE49-F238E27FC236}">
                <a16:creationId xmlns:a16="http://schemas.microsoft.com/office/drawing/2014/main" id="{2491BA30-9A84-C34F-AFE9-C7EA7BF3B2E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DBB9597-0C92-0244-B34A-78C6AA17E911}" type="slidenum">
              <a:rPr lang="zh-CN" altLang="en-US" sz="1800"/>
              <a:pPr/>
              <a:t>47</a:t>
            </a:fld>
            <a:endParaRPr lang="en-US" altLang="zh-CN" sz="1800"/>
          </a:p>
        </p:txBody>
      </p:sp>
      <p:sp>
        <p:nvSpPr>
          <p:cNvPr id="6" name="TextBox 5">
            <a:extLst>
              <a:ext uri="{FF2B5EF4-FFF2-40B4-BE49-F238E27FC236}">
                <a16:creationId xmlns:a16="http://schemas.microsoft.com/office/drawing/2014/main" id="{52C5F8BB-BDBC-F842-A1AB-24FC76F4B06D}"/>
              </a:ext>
            </a:extLst>
          </p:cNvPr>
          <p:cNvSpPr txBox="1">
            <a:spLocks noChangeArrowheads="1"/>
          </p:cNvSpPr>
          <p:nvPr/>
        </p:nvSpPr>
        <p:spPr bwMode="auto">
          <a:xfrm>
            <a:off x="827088" y="1403350"/>
            <a:ext cx="806608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0000FF"/>
                </a:solidFill>
                <a:latin typeface="华文楷体" panose="02010600040101010101" pitchFamily="2" charset="-122"/>
                <a:ea typeface="华文楷体" panose="02010600040101010101" pitchFamily="2" charset="-122"/>
              </a:rPr>
              <a:t>        当被阻塞的进程所期待的事件发生时</a:t>
            </a:r>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b="1">
                <a:solidFill>
                  <a:srgbClr val="0000FF"/>
                </a:solidFill>
                <a:latin typeface="华文楷体" panose="02010600040101010101" pitchFamily="2" charset="-122"/>
                <a:ea typeface="华文楷体" panose="02010600040101010101" pitchFamily="2" charset="-122"/>
              </a:rPr>
              <a:t>引起唤醒事件！</a:t>
            </a:r>
          </a:p>
        </p:txBody>
      </p:sp>
    </p:spTree>
    <p:extLst>
      <p:ext uri="{BB962C8B-B14F-4D97-AF65-F5344CB8AC3E}">
        <p14:creationId xmlns:p14="http://schemas.microsoft.com/office/powerpoint/2010/main" val="19569255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5942">
                                            <p:txEl>
                                              <p:pRg st="0" end="0"/>
                                            </p:txEl>
                                          </p:spTgt>
                                        </p:tgtEl>
                                        <p:attrNameLst>
                                          <p:attrName>style.visibility</p:attrName>
                                        </p:attrNameLst>
                                      </p:cBhvr>
                                      <p:to>
                                        <p:strVal val="visible"/>
                                      </p:to>
                                    </p:set>
                                    <p:animEffect transition="in" filter="barn(outVertical)">
                                      <p:cBhvr>
                                        <p:cTn id="12" dur="500"/>
                                        <p:tgtEl>
                                          <p:spTgt spid="29594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5942">
                                            <p:txEl>
                                              <p:pRg st="1" end="1"/>
                                            </p:txEl>
                                          </p:spTgt>
                                        </p:tgtEl>
                                        <p:attrNameLst>
                                          <p:attrName>style.visibility</p:attrName>
                                        </p:attrNameLst>
                                      </p:cBhvr>
                                      <p:to>
                                        <p:strVal val="visible"/>
                                      </p:to>
                                    </p:set>
                                    <p:animEffect transition="in" filter="barn(outVertical)">
                                      <p:cBhvr>
                                        <p:cTn id="17" dur="500"/>
                                        <p:tgtEl>
                                          <p:spTgt spid="29594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5942">
                                            <p:txEl>
                                              <p:pRg st="2" end="2"/>
                                            </p:txEl>
                                          </p:spTgt>
                                        </p:tgtEl>
                                        <p:attrNameLst>
                                          <p:attrName>style.visibility</p:attrName>
                                        </p:attrNameLst>
                                      </p:cBhvr>
                                      <p:to>
                                        <p:strVal val="visible"/>
                                      </p:to>
                                    </p:set>
                                    <p:animEffect transition="in" filter="barn(outVertical)">
                                      <p:cBhvr>
                                        <p:cTn id="22" dur="500"/>
                                        <p:tgtEl>
                                          <p:spTgt spid="295942">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5942">
                                            <p:txEl>
                                              <p:pRg st="3" end="3"/>
                                            </p:txEl>
                                          </p:spTgt>
                                        </p:tgtEl>
                                        <p:attrNameLst>
                                          <p:attrName>style.visibility</p:attrName>
                                        </p:attrNameLst>
                                      </p:cBhvr>
                                      <p:to>
                                        <p:strVal val="visible"/>
                                      </p:to>
                                    </p:set>
                                    <p:animEffect transition="in" filter="barn(outVertical)">
                                      <p:cBhvr>
                                        <p:cTn id="27" dur="500"/>
                                        <p:tgtEl>
                                          <p:spTgt spid="29594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2" grpId="0" build="p" autoUpdateAnimBg="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0501" name="Object 5">
            <a:extLst>
              <a:ext uri="{FF2B5EF4-FFF2-40B4-BE49-F238E27FC236}">
                <a16:creationId xmlns:a16="http://schemas.microsoft.com/office/drawing/2014/main" id="{41C11615-5E96-F84A-AE21-2B95FF5A0AF0}"/>
              </a:ext>
            </a:extLst>
          </p:cNvPr>
          <p:cNvGraphicFramePr>
            <a:graphicFrameLocks noChangeAspect="1"/>
          </p:cNvGraphicFramePr>
          <p:nvPr/>
        </p:nvGraphicFramePr>
        <p:xfrm>
          <a:off x="2555875" y="1268413"/>
          <a:ext cx="4022725" cy="4648200"/>
        </p:xfrm>
        <a:graphic>
          <a:graphicData uri="http://schemas.openxmlformats.org/presentationml/2006/ole">
            <mc:AlternateContent xmlns:mc="http://schemas.openxmlformats.org/markup-compatibility/2006">
              <mc:Choice xmlns:v="urn:schemas-microsoft-com:vml" Requires="v">
                <p:oleObj spid="_x0000_s11270" name="Photo Editor 照片" r:id="rId4" imgW="1225550" imgH="1416050" progId="MSPhotoEd.3">
                  <p:embed/>
                </p:oleObj>
              </mc:Choice>
              <mc:Fallback>
                <p:oleObj name="Photo Editor 照片" r:id="rId4" imgW="1225550" imgH="1416050" progId="MSPhotoEd.3">
                  <p:embed/>
                  <p:pic>
                    <p:nvPicPr>
                      <p:cNvPr id="490501" name="Object 5">
                        <a:extLst>
                          <a:ext uri="{FF2B5EF4-FFF2-40B4-BE49-F238E27FC236}">
                            <a16:creationId xmlns:a16="http://schemas.microsoft.com/office/drawing/2014/main" id="{41C11615-5E96-F84A-AE21-2B95FF5A0A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268413"/>
                        <a:ext cx="4022725"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0502" name="Text Box 6">
            <a:extLst>
              <a:ext uri="{FF2B5EF4-FFF2-40B4-BE49-F238E27FC236}">
                <a16:creationId xmlns:a16="http://schemas.microsoft.com/office/drawing/2014/main" id="{C20CCB97-F7EC-EF42-8A39-6A5BD4A3284D}"/>
              </a:ext>
            </a:extLst>
          </p:cNvPr>
          <p:cNvSpPr txBox="1">
            <a:spLocks noChangeArrowheads="1"/>
          </p:cNvSpPr>
          <p:nvPr/>
        </p:nvSpPr>
        <p:spPr bwMode="auto">
          <a:xfrm>
            <a:off x="381000" y="-76200"/>
            <a:ext cx="8763000" cy="641350"/>
          </a:xfrm>
          <a:prstGeom prst="rect">
            <a:avLst/>
          </a:prstGeom>
          <a:noFill/>
          <a:ln w="12700">
            <a:noFill/>
            <a:miter lim="800000"/>
            <a:headEnd/>
            <a:tailEnd/>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a:t>
            </a:r>
            <a:r>
              <a:rPr lang="zh-CN" altLang="en-US" sz="3600" b="1">
                <a:solidFill>
                  <a:srgbClr val="FF3300"/>
                </a:solidFill>
                <a:effectLst>
                  <a:outerShdw blurRad="38100" dist="38100" dir="2700000" algn="tl">
                    <a:srgbClr val="C0C0C0"/>
                  </a:outerShdw>
                </a:effectLst>
              </a:rPr>
              <a:t>阻塞和唤醒</a:t>
            </a:r>
          </a:p>
        </p:txBody>
      </p:sp>
      <p:sp>
        <p:nvSpPr>
          <p:cNvPr id="8196" name="灯片编号占位符 3">
            <a:extLst>
              <a:ext uri="{FF2B5EF4-FFF2-40B4-BE49-F238E27FC236}">
                <a16:creationId xmlns:a16="http://schemas.microsoft.com/office/drawing/2014/main" id="{1CF0CD2C-AA83-5843-920B-0CFF67FE4CD5}"/>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C5A7471-244A-DB44-AA1C-E572633B0904}" type="slidenum">
              <a:rPr lang="zh-CN" altLang="en-US" sz="1800"/>
              <a:pPr/>
              <a:t>48</a:t>
            </a:fld>
            <a:endParaRPr lang="en-US" altLang="zh-CN" sz="1800"/>
          </a:p>
        </p:txBody>
      </p:sp>
    </p:spTree>
    <p:extLst>
      <p:ext uri="{BB962C8B-B14F-4D97-AF65-F5344CB8AC3E}">
        <p14:creationId xmlns:p14="http://schemas.microsoft.com/office/powerpoint/2010/main" val="7167198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0501"/>
                                        </p:tgtEl>
                                        <p:attrNameLst>
                                          <p:attrName>style.visibility</p:attrName>
                                        </p:attrNameLst>
                                      </p:cBhvr>
                                      <p:to>
                                        <p:strVal val="visible"/>
                                      </p:to>
                                    </p:set>
                                    <p:anim calcmode="lin" valueType="num">
                                      <p:cBhvr additive="base">
                                        <p:cTn id="7" dur="500" fill="hold"/>
                                        <p:tgtEl>
                                          <p:spTgt spid="490501"/>
                                        </p:tgtEl>
                                        <p:attrNameLst>
                                          <p:attrName>ppt_x</p:attrName>
                                        </p:attrNameLst>
                                      </p:cBhvr>
                                      <p:tavLst>
                                        <p:tav tm="0">
                                          <p:val>
                                            <p:strVal val="0-#ppt_w/2"/>
                                          </p:val>
                                        </p:tav>
                                        <p:tav tm="100000">
                                          <p:val>
                                            <p:strVal val="#ppt_x"/>
                                          </p:val>
                                        </p:tav>
                                      </p:tavLst>
                                    </p:anim>
                                    <p:anim calcmode="lin" valueType="num">
                                      <p:cBhvr additive="base">
                                        <p:cTn id="8" dur="500" fill="hold"/>
                                        <p:tgtEl>
                                          <p:spTgt spid="49050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6" name="Text Box 4">
            <a:extLst>
              <a:ext uri="{FF2B5EF4-FFF2-40B4-BE49-F238E27FC236}">
                <a16:creationId xmlns:a16="http://schemas.microsoft.com/office/drawing/2014/main" id="{911B6ED4-61CA-3846-855D-203C885BD89E}"/>
              </a:ext>
            </a:extLst>
          </p:cNvPr>
          <p:cNvSpPr txBox="1">
            <a:spLocks noChangeArrowheads="1"/>
          </p:cNvSpPr>
          <p:nvPr/>
        </p:nvSpPr>
        <p:spPr bwMode="auto">
          <a:xfrm>
            <a:off x="611188" y="1565275"/>
            <a:ext cx="8077200" cy="280035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进程阻塞是进程自身的一种</a:t>
            </a:r>
            <a:r>
              <a:rPr lang="zh-CN" altLang="en-US" sz="3200" b="1">
                <a:solidFill>
                  <a:srgbClr val="FF0000"/>
                </a:solidFill>
                <a:latin typeface="华文楷体" panose="02010600040101010101" pitchFamily="2" charset="-122"/>
                <a:ea typeface="华文楷体" panose="02010600040101010101" pitchFamily="2" charset="-122"/>
              </a:rPr>
              <a:t>主动行为</a:t>
            </a:r>
            <a:r>
              <a:rPr lang="zh-CN" altLang="en-US" sz="3200" b="1">
                <a:solidFill>
                  <a:srgbClr val="0000FF"/>
                </a:solidFill>
                <a:latin typeface="华文楷体" panose="02010600040101010101" pitchFamily="2" charset="-122"/>
                <a:ea typeface="华文楷体" panose="02010600040101010101" pitchFamily="2" charset="-122"/>
              </a:rPr>
              <a:t>！</a:t>
            </a:r>
          </a:p>
          <a:p>
            <a:pPr eaLnBrk="1" hangingPunct="1">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进程唤醒是一种被</a:t>
            </a:r>
            <a:r>
              <a:rPr lang="zh-CN" altLang="en-US" sz="3200" b="1">
                <a:solidFill>
                  <a:srgbClr val="FF0000"/>
                </a:solidFill>
                <a:latin typeface="华文楷体" panose="02010600040101010101" pitchFamily="2" charset="-122"/>
                <a:ea typeface="华文楷体" panose="02010600040101010101" pitchFamily="2" charset="-122"/>
              </a:rPr>
              <a:t>动行为</a:t>
            </a:r>
            <a:r>
              <a:rPr lang="zh-CN" altLang="en-US" sz="3200" b="1">
                <a:solidFill>
                  <a:srgbClr val="0000FF"/>
                </a:solidFill>
                <a:latin typeface="华文楷体" panose="02010600040101010101" pitchFamily="2" charset="-122"/>
                <a:ea typeface="华文楷体" panose="02010600040101010101" pitchFamily="2" charset="-122"/>
              </a:rPr>
              <a:t>！</a:t>
            </a:r>
          </a:p>
          <a:p>
            <a:pPr eaLnBrk="1" hangingPunct="1">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进程的阻塞和唤醒都是调用相应原语实现！</a:t>
            </a:r>
          </a:p>
          <a:p>
            <a:pPr eaLnBrk="1" hangingPunct="1">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阻塞和唤醒必须成对出现！</a:t>
            </a:r>
          </a:p>
        </p:txBody>
      </p:sp>
      <p:sp>
        <p:nvSpPr>
          <p:cNvPr id="50179" name="Text Box 5">
            <a:extLst>
              <a:ext uri="{FF2B5EF4-FFF2-40B4-BE49-F238E27FC236}">
                <a16:creationId xmlns:a16="http://schemas.microsoft.com/office/drawing/2014/main" id="{E0994AE1-F547-004D-ABB3-860793F50BDA}"/>
              </a:ext>
            </a:extLst>
          </p:cNvPr>
          <p:cNvSpPr txBox="1">
            <a:spLocks noChangeArrowheads="1"/>
          </p:cNvSpPr>
          <p:nvPr/>
        </p:nvSpPr>
        <p:spPr bwMode="auto">
          <a:xfrm>
            <a:off x="381000" y="-76200"/>
            <a:ext cx="876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进程的阻塞和唤醒</a:t>
            </a:r>
          </a:p>
        </p:txBody>
      </p:sp>
      <p:sp>
        <p:nvSpPr>
          <p:cNvPr id="50180" name="Text Box 6">
            <a:extLst>
              <a:ext uri="{FF2B5EF4-FFF2-40B4-BE49-F238E27FC236}">
                <a16:creationId xmlns:a16="http://schemas.microsoft.com/office/drawing/2014/main" id="{86850DBC-1E96-F149-87BF-3E3BBE108FC2}"/>
              </a:ext>
            </a:extLst>
          </p:cNvPr>
          <p:cNvSpPr txBox="1">
            <a:spLocks noChangeArrowheads="1"/>
          </p:cNvSpPr>
          <p:nvPr/>
        </p:nvSpPr>
        <p:spPr bwMode="auto">
          <a:xfrm>
            <a:off x="684213" y="771525"/>
            <a:ext cx="5183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FF0000"/>
                </a:solidFill>
              </a:rPr>
              <a:t>注意：</a:t>
            </a:r>
          </a:p>
        </p:txBody>
      </p:sp>
      <p:sp>
        <p:nvSpPr>
          <p:cNvPr id="50181" name="灯片编号占位符 3">
            <a:extLst>
              <a:ext uri="{FF2B5EF4-FFF2-40B4-BE49-F238E27FC236}">
                <a16:creationId xmlns:a16="http://schemas.microsoft.com/office/drawing/2014/main" id="{AE75D60B-3D30-A440-BD7D-FAAA07686BA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F86E811-CE4C-DA46-B585-C3F5C918BC13}" type="slidenum">
              <a:rPr lang="zh-CN" altLang="en-US" sz="1800"/>
              <a:pPr/>
              <a:t>49</a:t>
            </a:fld>
            <a:endParaRPr lang="en-US" altLang="zh-CN" sz="1800"/>
          </a:p>
        </p:txBody>
      </p:sp>
    </p:spTree>
    <p:extLst>
      <p:ext uri="{BB962C8B-B14F-4D97-AF65-F5344CB8AC3E}">
        <p14:creationId xmlns:p14="http://schemas.microsoft.com/office/powerpoint/2010/main" val="179604865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66596">
                                            <p:txEl>
                                              <p:pRg st="0" end="0"/>
                                            </p:txEl>
                                          </p:spTgt>
                                        </p:tgtEl>
                                        <p:attrNameLst>
                                          <p:attrName>style.visibility</p:attrName>
                                        </p:attrNameLst>
                                      </p:cBhvr>
                                      <p:to>
                                        <p:strVal val="visible"/>
                                      </p:to>
                                    </p:set>
                                    <p:animEffect transition="in" filter="barn(outVertical)">
                                      <p:cBhvr>
                                        <p:cTn id="7" dur="500"/>
                                        <p:tgtEl>
                                          <p:spTgt spid="3665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66596">
                                            <p:txEl>
                                              <p:pRg st="1" end="1"/>
                                            </p:txEl>
                                          </p:spTgt>
                                        </p:tgtEl>
                                        <p:attrNameLst>
                                          <p:attrName>style.visibility</p:attrName>
                                        </p:attrNameLst>
                                      </p:cBhvr>
                                      <p:to>
                                        <p:strVal val="visible"/>
                                      </p:to>
                                    </p:set>
                                    <p:animEffect transition="in" filter="barn(outVertical)">
                                      <p:cBhvr>
                                        <p:cTn id="12" dur="500"/>
                                        <p:tgtEl>
                                          <p:spTgt spid="3665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66596">
                                            <p:txEl>
                                              <p:pRg st="2" end="2"/>
                                            </p:txEl>
                                          </p:spTgt>
                                        </p:tgtEl>
                                        <p:attrNameLst>
                                          <p:attrName>style.visibility</p:attrName>
                                        </p:attrNameLst>
                                      </p:cBhvr>
                                      <p:to>
                                        <p:strVal val="visible"/>
                                      </p:to>
                                    </p:set>
                                    <p:animEffect transition="in" filter="barn(outVertical)">
                                      <p:cBhvr>
                                        <p:cTn id="17" dur="500"/>
                                        <p:tgtEl>
                                          <p:spTgt spid="36659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66596">
                                            <p:txEl>
                                              <p:pRg st="3" end="3"/>
                                            </p:txEl>
                                          </p:spTgt>
                                        </p:tgtEl>
                                        <p:attrNameLst>
                                          <p:attrName>style.visibility</p:attrName>
                                        </p:attrNameLst>
                                      </p:cBhvr>
                                      <p:to>
                                        <p:strVal val="visible"/>
                                      </p:to>
                                    </p:set>
                                    <p:animEffect transition="in" filter="barn(outVertical)">
                                      <p:cBhvr>
                                        <p:cTn id="22" dur="500"/>
                                        <p:tgtEl>
                                          <p:spTgt spid="36659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6A1A769-4E1D-004A-947F-F2CEF0726DE2}"/>
              </a:ext>
            </a:extLst>
          </p:cNvPr>
          <p:cNvSpPr>
            <a:spLocks noGrp="1" noChangeArrowheads="1"/>
          </p:cNvSpPr>
          <p:nvPr>
            <p:ph type="title"/>
          </p:nvPr>
        </p:nvSpPr>
        <p:spPr bwMode="auto">
          <a:xfrm>
            <a:off x="609600" y="76200"/>
            <a:ext cx="7772400" cy="457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a:solidFill>
                  <a:srgbClr val="3333FF"/>
                </a:solidFill>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FFFFFF"/>
                </a:solidFill>
                <a:ea typeface="幼圆" pitchFamily="49" charset="-122"/>
              </a:rPr>
              <a:t>-</a:t>
            </a:r>
            <a:r>
              <a:rPr lang="en-US" altLang="zh-CN" sz="2800" b="1">
                <a:solidFill>
                  <a:srgbClr val="FF3300"/>
                </a:solidFill>
                <a:ea typeface="幼圆" pitchFamily="49" charset="-122"/>
              </a:rPr>
              <a:t>---</a:t>
            </a:r>
            <a:r>
              <a:rPr lang="zh-CN" altLang="en-US" sz="2800" b="1">
                <a:solidFill>
                  <a:srgbClr val="FF3300"/>
                </a:solidFill>
                <a:ea typeface="幼圆" pitchFamily="49" charset="-122"/>
              </a:rPr>
              <a:t>程序的顺序执行及特征</a:t>
            </a:r>
          </a:p>
        </p:txBody>
      </p:sp>
      <p:sp>
        <p:nvSpPr>
          <p:cNvPr id="267267" name="Rectangle 3">
            <a:extLst>
              <a:ext uri="{FF2B5EF4-FFF2-40B4-BE49-F238E27FC236}">
                <a16:creationId xmlns:a16="http://schemas.microsoft.com/office/drawing/2014/main" id="{F9C14922-A219-F143-90F0-3454B578D784}"/>
              </a:ext>
            </a:extLst>
          </p:cNvPr>
          <p:cNvSpPr>
            <a:spLocks noGrp="1" noChangeArrowheads="1"/>
          </p:cNvSpPr>
          <p:nvPr>
            <p:ph type="body" idx="1"/>
          </p:nvPr>
        </p:nvSpPr>
        <p:spPr bwMode="auto">
          <a:xfrm>
            <a:off x="685800" y="762000"/>
            <a:ext cx="8229600" cy="57150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25000"/>
              </a:lnSpc>
              <a:spcBef>
                <a:spcPct val="0"/>
              </a:spcBef>
              <a:buClr>
                <a:srgbClr val="FF3300"/>
              </a:buClr>
              <a:buFont typeface="Wingdings" pitchFamily="2" charset="2"/>
              <a:buNone/>
            </a:pPr>
            <a:r>
              <a:rPr lang="en-US" altLang="zh-CN" sz="3600" b="1">
                <a:solidFill>
                  <a:srgbClr val="0000FF"/>
                </a:solidFill>
                <a:latin typeface="楷体_GB2312" pitchFamily="49" charset="-122"/>
                <a:ea typeface="楷体_GB2312" pitchFamily="49" charset="-122"/>
              </a:rPr>
              <a:t>2</a:t>
            </a:r>
            <a:r>
              <a:rPr lang="zh-CN" altLang="en-US" sz="3600" b="1">
                <a:solidFill>
                  <a:srgbClr val="0000FF"/>
                </a:solidFill>
                <a:latin typeface="楷体_GB2312" pitchFamily="49" charset="-122"/>
                <a:ea typeface="楷体_GB2312" pitchFamily="49" charset="-122"/>
              </a:rPr>
              <a:t>、程序顺序执行特征</a:t>
            </a:r>
          </a:p>
          <a:p>
            <a:pPr>
              <a:lnSpc>
                <a:spcPct val="125000"/>
              </a:lnSpc>
              <a:spcBef>
                <a:spcPct val="0"/>
              </a:spcBef>
              <a:buClrTx/>
              <a:buFontTx/>
              <a:buNone/>
            </a:pPr>
            <a:r>
              <a:rPr lang="zh-CN" altLang="en-US" b="1">
                <a:solidFill>
                  <a:srgbClr val="000000"/>
                </a:solidFill>
                <a:latin typeface="楷体_GB2312" pitchFamily="49" charset="-122"/>
                <a:ea typeface="楷体_GB2312" pitchFamily="49" charset="-122"/>
              </a:rPr>
              <a:t>     </a:t>
            </a:r>
            <a:r>
              <a:rPr lang="zh-CN" altLang="en-US" b="1">
                <a:solidFill>
                  <a:srgbClr val="CC3399"/>
                </a:solidFill>
                <a:latin typeface="楷体_GB2312" pitchFamily="49" charset="-122"/>
                <a:ea typeface="楷体_GB2312" pitchFamily="49" charset="-122"/>
              </a:rPr>
              <a:t>顺序性</a:t>
            </a:r>
            <a:r>
              <a:rPr lang="zh-CN" altLang="en-US" b="1">
                <a:solidFill>
                  <a:srgbClr val="000000"/>
                </a:solidFill>
                <a:latin typeface="楷体_GB2312" pitchFamily="49" charset="-122"/>
                <a:ea typeface="楷体_GB2312" pitchFamily="49" charset="-122"/>
              </a:rPr>
              <a:t>：按照程序所规定的顺序执行。</a:t>
            </a:r>
          </a:p>
          <a:p>
            <a:pPr>
              <a:lnSpc>
                <a:spcPct val="125000"/>
              </a:lnSpc>
              <a:spcBef>
                <a:spcPct val="0"/>
              </a:spcBef>
              <a:buClrTx/>
              <a:buFontTx/>
              <a:buNone/>
            </a:pPr>
            <a:r>
              <a:rPr lang="zh-CN" altLang="en-US" b="1">
                <a:solidFill>
                  <a:srgbClr val="000000"/>
                </a:solidFill>
                <a:latin typeface="楷体_GB2312" pitchFamily="49" charset="-122"/>
                <a:ea typeface="楷体_GB2312" pitchFamily="49" charset="-122"/>
              </a:rPr>
              <a:t>     </a:t>
            </a:r>
            <a:r>
              <a:rPr lang="zh-CN" altLang="en-US" b="1">
                <a:solidFill>
                  <a:srgbClr val="CC3399"/>
                </a:solidFill>
                <a:latin typeface="楷体_GB2312" pitchFamily="49" charset="-122"/>
                <a:ea typeface="楷体_GB2312" pitchFamily="49" charset="-122"/>
              </a:rPr>
              <a:t>封闭性：</a:t>
            </a:r>
            <a:r>
              <a:rPr lang="zh-CN" altLang="en-US" b="1">
                <a:solidFill>
                  <a:srgbClr val="000000"/>
                </a:solidFill>
                <a:latin typeface="楷体_GB2312" pitchFamily="49" charset="-122"/>
                <a:ea typeface="楷体_GB2312" pitchFamily="49" charset="-122"/>
              </a:rPr>
              <a:t>程序在运行时独占全机资源，机内各资源的状态，只有本程序才能改变，程序一旦开始运行，其执行结果不会受外界因素影响。</a:t>
            </a:r>
          </a:p>
          <a:p>
            <a:pPr>
              <a:lnSpc>
                <a:spcPct val="125000"/>
              </a:lnSpc>
              <a:spcBef>
                <a:spcPct val="0"/>
              </a:spcBef>
              <a:buClrTx/>
              <a:buFontTx/>
              <a:buNone/>
            </a:pPr>
            <a:r>
              <a:rPr lang="zh-CN" altLang="en-US" b="1">
                <a:solidFill>
                  <a:srgbClr val="CC3399"/>
                </a:solidFill>
                <a:latin typeface="楷体_GB2312" pitchFamily="49" charset="-122"/>
                <a:ea typeface="楷体_GB2312" pitchFamily="49" charset="-122"/>
              </a:rPr>
              <a:t>     可再现性：</a:t>
            </a:r>
            <a:r>
              <a:rPr lang="zh-CN" altLang="en-US" b="1">
                <a:solidFill>
                  <a:srgbClr val="000000"/>
                </a:solidFill>
                <a:latin typeface="楷体_GB2312" pitchFamily="49" charset="-122"/>
                <a:ea typeface="楷体_GB2312" pitchFamily="49" charset="-122"/>
              </a:rPr>
              <a:t>只要程序执行时的环境和初始条件相同，其运行结果相同。</a:t>
            </a:r>
          </a:p>
          <a:p>
            <a:pPr eaLnBrk="1" hangingPunct="1">
              <a:lnSpc>
                <a:spcPct val="125000"/>
              </a:lnSpc>
            </a:pPr>
            <a:endParaRPr lang="en-US" altLang="zh-CN" b="1">
              <a:solidFill>
                <a:srgbClr val="000000"/>
              </a:solidFill>
              <a:latin typeface="楷体_GB2312" pitchFamily="49" charset="-122"/>
              <a:ea typeface="楷体_GB2312" pitchFamily="49" charset="-122"/>
            </a:endParaRPr>
          </a:p>
        </p:txBody>
      </p:sp>
    </p:spTree>
    <p:extLst>
      <p:ext uri="{BB962C8B-B14F-4D97-AF65-F5344CB8AC3E}">
        <p14:creationId xmlns:p14="http://schemas.microsoft.com/office/powerpoint/2010/main" val="20965097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Effect transition="in" filter="dissolve">
                                      <p:cBhvr>
                                        <p:cTn id="7" dur="500"/>
                                        <p:tgtEl>
                                          <p:spTgt spid="267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67267">
                                            <p:txEl>
                                              <p:pRg st="1" end="1"/>
                                            </p:txEl>
                                          </p:spTgt>
                                        </p:tgtEl>
                                        <p:attrNameLst>
                                          <p:attrName>style.visibility</p:attrName>
                                        </p:attrNameLst>
                                      </p:cBhvr>
                                      <p:to>
                                        <p:strVal val="visible"/>
                                      </p:to>
                                    </p:set>
                                    <p:animEffect transition="in" filter="dissolve">
                                      <p:cBhvr>
                                        <p:cTn id="12" dur="500"/>
                                        <p:tgtEl>
                                          <p:spTgt spid="2672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67267">
                                            <p:txEl>
                                              <p:pRg st="2" end="2"/>
                                            </p:txEl>
                                          </p:spTgt>
                                        </p:tgtEl>
                                        <p:attrNameLst>
                                          <p:attrName>style.visibility</p:attrName>
                                        </p:attrNameLst>
                                      </p:cBhvr>
                                      <p:to>
                                        <p:strVal val="visible"/>
                                      </p:to>
                                    </p:set>
                                    <p:animEffect transition="in" filter="dissolve">
                                      <p:cBhvr>
                                        <p:cTn id="17" dur="500"/>
                                        <p:tgtEl>
                                          <p:spTgt spid="2672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67267">
                                            <p:txEl>
                                              <p:pRg st="3" end="3"/>
                                            </p:txEl>
                                          </p:spTgt>
                                        </p:tgtEl>
                                        <p:attrNameLst>
                                          <p:attrName>style.visibility</p:attrName>
                                        </p:attrNameLst>
                                      </p:cBhvr>
                                      <p:to>
                                        <p:strVal val="visible"/>
                                      </p:to>
                                    </p:set>
                                    <p:animEffect transition="in" filter="dissolve">
                                      <p:cBhvr>
                                        <p:cTn id="22" dur="500"/>
                                        <p:tgtEl>
                                          <p:spTgt spid="267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4">
            <a:extLst>
              <a:ext uri="{FF2B5EF4-FFF2-40B4-BE49-F238E27FC236}">
                <a16:creationId xmlns:a16="http://schemas.microsoft.com/office/drawing/2014/main" id="{CB06C6A9-0D18-0845-B48F-CE228FC26B32}"/>
              </a:ext>
            </a:extLst>
          </p:cNvPr>
          <p:cNvSpPr txBox="1">
            <a:spLocks noChangeArrowheads="1"/>
          </p:cNvSpPr>
          <p:nvPr/>
        </p:nvSpPr>
        <p:spPr bwMode="auto">
          <a:xfrm>
            <a:off x="381000" y="-76200"/>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进程的挂起与激活</a:t>
            </a:r>
          </a:p>
        </p:txBody>
      </p:sp>
      <p:sp>
        <p:nvSpPr>
          <p:cNvPr id="486406" name="Text Box 6">
            <a:extLst>
              <a:ext uri="{FF2B5EF4-FFF2-40B4-BE49-F238E27FC236}">
                <a16:creationId xmlns:a16="http://schemas.microsoft.com/office/drawing/2014/main" id="{ABFE5E5A-BC4A-3C42-B985-2959C66554A0}"/>
              </a:ext>
            </a:extLst>
          </p:cNvPr>
          <p:cNvSpPr txBox="1">
            <a:spLocks noChangeArrowheads="1"/>
          </p:cNvSpPr>
          <p:nvPr/>
        </p:nvSpPr>
        <p:spPr bwMode="auto">
          <a:xfrm>
            <a:off x="611188" y="1952625"/>
            <a:ext cx="838835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20000"/>
              </a:lnSpc>
              <a:spcBef>
                <a:spcPct val="50000"/>
              </a:spcBef>
              <a:buClr>
                <a:srgbClr val="FF3300"/>
              </a:buClr>
              <a:buSzPct val="200000"/>
            </a:pPr>
            <a:r>
              <a:rPr lang="en-US" altLang="zh-CN" sz="3600" b="1">
                <a:solidFill>
                  <a:schemeClr val="tx1"/>
                </a:solidFill>
                <a:latin typeface="华文楷体" panose="02010600040101010101" pitchFamily="2" charset="-122"/>
                <a:ea typeface="华文楷体" panose="02010600040101010101" pitchFamily="2" charset="-122"/>
              </a:rPr>
              <a:t>1</a:t>
            </a:r>
            <a:r>
              <a:rPr lang="zh-CN" altLang="en-US" sz="3600" b="1">
                <a:solidFill>
                  <a:schemeClr val="tx1"/>
                </a:solidFill>
                <a:latin typeface="华文楷体" panose="02010600040101010101" pitchFamily="2" charset="-122"/>
                <a:ea typeface="华文楷体" panose="02010600040101010101" pitchFamily="2" charset="-122"/>
              </a:rPr>
              <a:t>、用户进程请求将自己挂起</a:t>
            </a:r>
          </a:p>
          <a:p>
            <a:pPr eaLnBrk="1" hangingPunct="1">
              <a:lnSpc>
                <a:spcPct val="120000"/>
              </a:lnSpc>
              <a:spcBef>
                <a:spcPct val="50000"/>
              </a:spcBef>
              <a:buClr>
                <a:srgbClr val="FF3300"/>
              </a:buClr>
              <a:buSzPct val="200000"/>
            </a:pPr>
            <a:r>
              <a:rPr lang="en-US" altLang="zh-CN" sz="3600" b="1">
                <a:solidFill>
                  <a:schemeClr val="tx1"/>
                </a:solidFill>
                <a:latin typeface="华文楷体" panose="02010600040101010101" pitchFamily="2" charset="-122"/>
                <a:ea typeface="华文楷体" panose="02010600040101010101" pitchFamily="2" charset="-122"/>
              </a:rPr>
              <a:t>2</a:t>
            </a:r>
            <a:r>
              <a:rPr lang="zh-CN" altLang="en-US" sz="3600" b="1">
                <a:solidFill>
                  <a:schemeClr val="tx1"/>
                </a:solidFill>
                <a:latin typeface="华文楷体" panose="02010600040101010101" pitchFamily="2" charset="-122"/>
                <a:ea typeface="华文楷体" panose="02010600040101010101" pitchFamily="2" charset="-122"/>
              </a:rPr>
              <a:t>、父进程请求将自己的某个子进程挂起</a:t>
            </a:r>
          </a:p>
          <a:p>
            <a:pPr eaLnBrk="1" hangingPunct="1">
              <a:lnSpc>
                <a:spcPct val="120000"/>
              </a:lnSpc>
              <a:spcBef>
                <a:spcPct val="50000"/>
              </a:spcBef>
              <a:buClr>
                <a:srgbClr val="FF3300"/>
              </a:buClr>
              <a:buSzPct val="200000"/>
            </a:pPr>
            <a:r>
              <a:rPr lang="en-US" altLang="zh-CN" sz="3600" b="1">
                <a:solidFill>
                  <a:schemeClr val="tx1"/>
                </a:solidFill>
                <a:latin typeface="华文楷体" panose="02010600040101010101" pitchFamily="2" charset="-122"/>
                <a:ea typeface="华文楷体" panose="02010600040101010101" pitchFamily="2" charset="-122"/>
              </a:rPr>
              <a:t>3</a:t>
            </a:r>
            <a:r>
              <a:rPr lang="zh-CN" altLang="en-US" sz="3600" b="1">
                <a:solidFill>
                  <a:schemeClr val="tx1"/>
                </a:solidFill>
                <a:latin typeface="华文楷体" panose="02010600040101010101" pitchFamily="2" charset="-122"/>
                <a:ea typeface="华文楷体" panose="02010600040101010101" pitchFamily="2" charset="-122"/>
              </a:rPr>
              <a:t>、系统需要</a:t>
            </a:r>
          </a:p>
        </p:txBody>
      </p:sp>
      <p:sp>
        <p:nvSpPr>
          <p:cNvPr id="51204" name="Text Box 7">
            <a:extLst>
              <a:ext uri="{FF2B5EF4-FFF2-40B4-BE49-F238E27FC236}">
                <a16:creationId xmlns:a16="http://schemas.microsoft.com/office/drawing/2014/main" id="{B9E0047A-9CC7-FB4D-B6F9-E330DAB86465}"/>
              </a:ext>
            </a:extLst>
          </p:cNvPr>
          <p:cNvSpPr txBox="1">
            <a:spLocks noChangeArrowheads="1"/>
          </p:cNvSpPr>
          <p:nvPr/>
        </p:nvSpPr>
        <p:spPr bwMode="auto">
          <a:xfrm>
            <a:off x="533400" y="868363"/>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latin typeface="楷体_GB2312" pitchFamily="49" charset="-122"/>
                <a:ea typeface="楷体_GB2312" pitchFamily="49" charset="-122"/>
              </a:rPr>
              <a:t>一、引起进程挂起的事件</a:t>
            </a:r>
          </a:p>
        </p:txBody>
      </p:sp>
      <p:sp>
        <p:nvSpPr>
          <p:cNvPr id="51205" name="灯片编号占位符 3">
            <a:extLst>
              <a:ext uri="{FF2B5EF4-FFF2-40B4-BE49-F238E27FC236}">
                <a16:creationId xmlns:a16="http://schemas.microsoft.com/office/drawing/2014/main" id="{528840F5-A23F-664B-8964-781152C0578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C173D85-E36B-F542-A49C-B25C17D82D35}" type="slidenum">
              <a:rPr lang="zh-CN" altLang="en-US" sz="1800"/>
              <a:pPr/>
              <a:t>50</a:t>
            </a:fld>
            <a:endParaRPr lang="en-US" altLang="zh-CN" sz="1800"/>
          </a:p>
        </p:txBody>
      </p:sp>
    </p:spTree>
    <p:extLst>
      <p:ext uri="{BB962C8B-B14F-4D97-AF65-F5344CB8AC3E}">
        <p14:creationId xmlns:p14="http://schemas.microsoft.com/office/powerpoint/2010/main" val="5311380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6406">
                                            <p:txEl>
                                              <p:pRg st="0" end="0"/>
                                            </p:txEl>
                                          </p:spTgt>
                                        </p:tgtEl>
                                        <p:attrNameLst>
                                          <p:attrName>style.visibility</p:attrName>
                                        </p:attrNameLst>
                                      </p:cBhvr>
                                      <p:to>
                                        <p:strVal val="visible"/>
                                      </p:to>
                                    </p:set>
                                    <p:animEffect transition="in" filter="dissolve">
                                      <p:cBhvr>
                                        <p:cTn id="7" dur="500"/>
                                        <p:tgtEl>
                                          <p:spTgt spid="4864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6406">
                                            <p:txEl>
                                              <p:pRg st="1" end="1"/>
                                            </p:txEl>
                                          </p:spTgt>
                                        </p:tgtEl>
                                        <p:attrNameLst>
                                          <p:attrName>style.visibility</p:attrName>
                                        </p:attrNameLst>
                                      </p:cBhvr>
                                      <p:to>
                                        <p:strVal val="visible"/>
                                      </p:to>
                                    </p:set>
                                    <p:animEffect transition="in" filter="dissolve">
                                      <p:cBhvr>
                                        <p:cTn id="12" dur="500"/>
                                        <p:tgtEl>
                                          <p:spTgt spid="4864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6406">
                                            <p:txEl>
                                              <p:pRg st="2" end="2"/>
                                            </p:txEl>
                                          </p:spTgt>
                                        </p:tgtEl>
                                        <p:attrNameLst>
                                          <p:attrName>style.visibility</p:attrName>
                                        </p:attrNameLst>
                                      </p:cBhvr>
                                      <p:to>
                                        <p:strVal val="visible"/>
                                      </p:to>
                                    </p:set>
                                    <p:animEffect transition="in" filter="dissolve">
                                      <p:cBhvr>
                                        <p:cTn id="17" dur="500"/>
                                        <p:tgtEl>
                                          <p:spTgt spid="4864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0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7DDD8877-4CC8-914C-B6D5-47F778F7F339}"/>
              </a:ext>
            </a:extLst>
          </p:cNvPr>
          <p:cNvSpPr txBox="1">
            <a:spLocks noChangeArrowheads="1"/>
          </p:cNvSpPr>
          <p:nvPr/>
        </p:nvSpPr>
        <p:spPr bwMode="auto">
          <a:xfrm>
            <a:off x="0" y="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endParaRPr lang="zh-CN" altLang="zh-CN">
              <a:solidFill>
                <a:schemeClr val="tx1"/>
              </a:solidFill>
              <a:latin typeface="Times New Roman" panose="02020603050405020304" pitchFamily="18" charset="0"/>
            </a:endParaRPr>
          </a:p>
        </p:txBody>
      </p:sp>
      <p:sp>
        <p:nvSpPr>
          <p:cNvPr id="52227" name="Text Box 3">
            <a:extLst>
              <a:ext uri="{FF2B5EF4-FFF2-40B4-BE49-F238E27FC236}">
                <a16:creationId xmlns:a16="http://schemas.microsoft.com/office/drawing/2014/main" id="{08700A78-E411-5B41-AB20-1717C017810F}"/>
              </a:ext>
            </a:extLst>
          </p:cNvPr>
          <p:cNvSpPr txBox="1">
            <a:spLocks noChangeArrowheads="1"/>
          </p:cNvSpPr>
          <p:nvPr/>
        </p:nvSpPr>
        <p:spPr bwMode="auto">
          <a:xfrm>
            <a:off x="381000" y="-76200"/>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进程的挂起与激活</a:t>
            </a:r>
          </a:p>
        </p:txBody>
      </p:sp>
      <p:sp>
        <p:nvSpPr>
          <p:cNvPr id="52228" name="Text Box 4">
            <a:extLst>
              <a:ext uri="{FF2B5EF4-FFF2-40B4-BE49-F238E27FC236}">
                <a16:creationId xmlns:a16="http://schemas.microsoft.com/office/drawing/2014/main" id="{03E7CA01-2EFF-A949-B2B4-00B6D888A57B}"/>
              </a:ext>
            </a:extLst>
          </p:cNvPr>
          <p:cNvSpPr txBox="1">
            <a:spLocks noChangeArrowheads="1"/>
          </p:cNvSpPr>
          <p:nvPr/>
        </p:nvSpPr>
        <p:spPr bwMode="auto">
          <a:xfrm>
            <a:off x="609600" y="555625"/>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ea typeface="楷体_GB2312" pitchFamily="49" charset="-122"/>
              </a:rPr>
              <a:t>二、进程的挂起过程</a:t>
            </a:r>
          </a:p>
        </p:txBody>
      </p:sp>
      <p:sp>
        <p:nvSpPr>
          <p:cNvPr id="297991" name="Text Box 7">
            <a:extLst>
              <a:ext uri="{FF2B5EF4-FFF2-40B4-BE49-F238E27FC236}">
                <a16:creationId xmlns:a16="http://schemas.microsoft.com/office/drawing/2014/main" id="{49C6386D-B61D-DE4E-96C6-4BB39C7AF1B2}"/>
              </a:ext>
            </a:extLst>
          </p:cNvPr>
          <p:cNvSpPr txBox="1">
            <a:spLocks noChangeArrowheads="1"/>
          </p:cNvSpPr>
          <p:nvPr/>
        </p:nvSpPr>
        <p:spPr bwMode="auto">
          <a:xfrm>
            <a:off x="893763" y="1371600"/>
            <a:ext cx="7926387" cy="409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FF0000"/>
                </a:solidFill>
                <a:latin typeface="华文楷体" panose="02010600040101010101" pitchFamily="2" charset="-122"/>
                <a:ea typeface="华文楷体" panose="02010600040101010101" pitchFamily="2" charset="-122"/>
              </a:rPr>
              <a:t>进程的挂起过程如下：</a:t>
            </a:r>
          </a:p>
          <a:p>
            <a:pPr>
              <a:spcBef>
                <a:spcPct val="50000"/>
              </a:spcBef>
            </a:pPr>
            <a:r>
              <a:rPr lang="en-US" altLang="zh-CN" sz="3200" b="1">
                <a:solidFill>
                  <a:srgbClr val="171D17"/>
                </a:solidFill>
                <a:latin typeface="华文楷体" panose="02010600040101010101" pitchFamily="2" charset="-122"/>
                <a:ea typeface="华文楷体" panose="02010600040101010101" pitchFamily="2" charset="-122"/>
              </a:rPr>
              <a:t>1</a:t>
            </a:r>
            <a:r>
              <a:rPr lang="zh-CN" altLang="en-US" sz="3200" b="1">
                <a:solidFill>
                  <a:srgbClr val="171D17"/>
                </a:solidFill>
                <a:latin typeface="华文楷体" panose="02010600040101010101" pitchFamily="2" charset="-122"/>
                <a:ea typeface="华文楷体" panose="02010600040101010101" pitchFamily="2" charset="-122"/>
              </a:rPr>
              <a:t>、检查被挂起进程的状态</a:t>
            </a:r>
          </a:p>
          <a:p>
            <a:pPr>
              <a:spcBef>
                <a:spcPct val="50000"/>
              </a:spcBef>
            </a:pPr>
            <a:r>
              <a:rPr lang="en-US" altLang="zh-CN" sz="3200" b="1">
                <a:solidFill>
                  <a:srgbClr val="171D17"/>
                </a:solidFill>
                <a:latin typeface="华文楷体" panose="02010600040101010101" pitchFamily="2" charset="-122"/>
                <a:ea typeface="华文楷体" panose="02010600040101010101" pitchFamily="2" charset="-122"/>
              </a:rPr>
              <a:t>2</a:t>
            </a:r>
            <a:r>
              <a:rPr lang="zh-CN" altLang="en-US" sz="3200" b="1">
                <a:solidFill>
                  <a:srgbClr val="171D17"/>
                </a:solidFill>
                <a:latin typeface="华文楷体" panose="02010600040101010101" pitchFamily="2" charset="-122"/>
                <a:ea typeface="华文楷体" panose="02010600040101010101" pitchFamily="2" charset="-122"/>
              </a:rPr>
              <a:t>、改变需要挂起进程的状态</a:t>
            </a:r>
          </a:p>
          <a:p>
            <a:pPr>
              <a:spcBef>
                <a:spcPct val="50000"/>
              </a:spcBef>
            </a:pPr>
            <a:r>
              <a:rPr lang="en-US" altLang="zh-CN" sz="3200" b="1">
                <a:solidFill>
                  <a:srgbClr val="171D17"/>
                </a:solidFill>
                <a:latin typeface="华文楷体" panose="02010600040101010101" pitchFamily="2" charset="-122"/>
                <a:ea typeface="华文楷体" panose="02010600040101010101" pitchFamily="2" charset="-122"/>
              </a:rPr>
              <a:t>3</a:t>
            </a:r>
            <a:r>
              <a:rPr lang="zh-CN" altLang="en-US" sz="3200" b="1">
                <a:solidFill>
                  <a:srgbClr val="171D17"/>
                </a:solidFill>
                <a:latin typeface="华文楷体" panose="02010600040101010101" pitchFamily="2" charset="-122"/>
                <a:ea typeface="华文楷体" panose="02010600040101010101" pitchFamily="2" charset="-122"/>
              </a:rPr>
              <a:t>、将该进程的</a:t>
            </a:r>
            <a:r>
              <a:rPr lang="en-US" altLang="zh-CN" sz="3200" b="1">
                <a:solidFill>
                  <a:srgbClr val="171D17"/>
                </a:solidFill>
                <a:latin typeface="华文楷体" panose="02010600040101010101" pitchFamily="2" charset="-122"/>
                <a:ea typeface="华文楷体" panose="02010600040101010101" pitchFamily="2" charset="-122"/>
              </a:rPr>
              <a:t>PCB</a:t>
            </a:r>
            <a:r>
              <a:rPr lang="zh-CN" altLang="en-US" sz="3200" b="1">
                <a:solidFill>
                  <a:srgbClr val="171D17"/>
                </a:solidFill>
                <a:latin typeface="华文楷体" panose="02010600040101010101" pitchFamily="2" charset="-122"/>
                <a:ea typeface="华文楷体" panose="02010600040101010101" pitchFamily="2" charset="-122"/>
              </a:rPr>
              <a:t>复制到指定的内存区域</a:t>
            </a:r>
          </a:p>
          <a:p>
            <a:pPr>
              <a:spcBef>
                <a:spcPct val="50000"/>
              </a:spcBef>
            </a:pPr>
            <a:r>
              <a:rPr lang="en-US" altLang="zh-CN" sz="3200" b="1">
                <a:solidFill>
                  <a:srgbClr val="171D17"/>
                </a:solidFill>
                <a:latin typeface="华文楷体" panose="02010600040101010101" pitchFamily="2" charset="-122"/>
                <a:ea typeface="华文楷体" panose="02010600040101010101" pitchFamily="2" charset="-122"/>
              </a:rPr>
              <a:t>4</a:t>
            </a:r>
            <a:r>
              <a:rPr lang="zh-CN" altLang="en-US" sz="3200" b="1">
                <a:solidFill>
                  <a:srgbClr val="171D17"/>
                </a:solidFill>
                <a:latin typeface="华文楷体" panose="02010600040101010101" pitchFamily="2" charset="-122"/>
                <a:ea typeface="华文楷体" panose="02010600040101010101" pitchFamily="2" charset="-122"/>
              </a:rPr>
              <a:t>、若被挂起的进程正在运行，则重新调度进程运行</a:t>
            </a:r>
          </a:p>
        </p:txBody>
      </p:sp>
      <p:sp>
        <p:nvSpPr>
          <p:cNvPr id="52230" name="灯片编号占位符 3">
            <a:extLst>
              <a:ext uri="{FF2B5EF4-FFF2-40B4-BE49-F238E27FC236}">
                <a16:creationId xmlns:a16="http://schemas.microsoft.com/office/drawing/2014/main" id="{C40AEDFF-0288-7246-AB8E-B63D8392A14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3A91CB76-2854-F94C-A6BF-89A0CE32DA6C}" type="slidenum">
              <a:rPr lang="zh-CN" altLang="en-US" sz="1800"/>
              <a:pPr/>
              <a:t>51</a:t>
            </a:fld>
            <a:endParaRPr lang="en-US" altLang="zh-CN" sz="1800"/>
          </a:p>
        </p:txBody>
      </p:sp>
    </p:spTree>
    <p:extLst>
      <p:ext uri="{BB962C8B-B14F-4D97-AF65-F5344CB8AC3E}">
        <p14:creationId xmlns:p14="http://schemas.microsoft.com/office/powerpoint/2010/main" val="12194880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7991">
                                            <p:txEl>
                                              <p:pRg st="0" end="0"/>
                                            </p:txEl>
                                          </p:spTgt>
                                        </p:tgtEl>
                                        <p:attrNameLst>
                                          <p:attrName>style.visibility</p:attrName>
                                        </p:attrNameLst>
                                      </p:cBhvr>
                                      <p:to>
                                        <p:strVal val="visible"/>
                                      </p:to>
                                    </p:set>
                                    <p:animEffect transition="in" filter="barn(outVertical)">
                                      <p:cBhvr>
                                        <p:cTn id="7" dur="500"/>
                                        <p:tgtEl>
                                          <p:spTgt spid="2979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7991">
                                            <p:txEl>
                                              <p:pRg st="1" end="1"/>
                                            </p:txEl>
                                          </p:spTgt>
                                        </p:tgtEl>
                                        <p:attrNameLst>
                                          <p:attrName>style.visibility</p:attrName>
                                        </p:attrNameLst>
                                      </p:cBhvr>
                                      <p:to>
                                        <p:strVal val="visible"/>
                                      </p:to>
                                    </p:set>
                                    <p:animEffect transition="in" filter="barn(outVertical)">
                                      <p:cBhvr>
                                        <p:cTn id="12" dur="500"/>
                                        <p:tgtEl>
                                          <p:spTgt spid="2979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7991">
                                            <p:txEl>
                                              <p:pRg st="2" end="2"/>
                                            </p:txEl>
                                          </p:spTgt>
                                        </p:tgtEl>
                                        <p:attrNameLst>
                                          <p:attrName>style.visibility</p:attrName>
                                        </p:attrNameLst>
                                      </p:cBhvr>
                                      <p:to>
                                        <p:strVal val="visible"/>
                                      </p:to>
                                    </p:set>
                                    <p:animEffect transition="in" filter="barn(outVertical)">
                                      <p:cBhvr>
                                        <p:cTn id="17" dur="500"/>
                                        <p:tgtEl>
                                          <p:spTgt spid="2979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7991">
                                            <p:txEl>
                                              <p:pRg st="3" end="3"/>
                                            </p:txEl>
                                          </p:spTgt>
                                        </p:tgtEl>
                                        <p:attrNameLst>
                                          <p:attrName>style.visibility</p:attrName>
                                        </p:attrNameLst>
                                      </p:cBhvr>
                                      <p:to>
                                        <p:strVal val="visible"/>
                                      </p:to>
                                    </p:set>
                                    <p:animEffect transition="in" filter="barn(outVertical)">
                                      <p:cBhvr>
                                        <p:cTn id="22" dur="500"/>
                                        <p:tgtEl>
                                          <p:spTgt spid="2979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7991">
                                            <p:txEl>
                                              <p:pRg st="4" end="4"/>
                                            </p:txEl>
                                          </p:spTgt>
                                        </p:tgtEl>
                                        <p:attrNameLst>
                                          <p:attrName>style.visibility</p:attrName>
                                        </p:attrNameLst>
                                      </p:cBhvr>
                                      <p:to>
                                        <p:strVal val="visible"/>
                                      </p:to>
                                    </p:set>
                                    <p:animEffect transition="in" filter="barn(outVertical)">
                                      <p:cBhvr>
                                        <p:cTn id="27" dur="500"/>
                                        <p:tgtEl>
                                          <p:spTgt spid="2979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91"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38EE56A0-F358-D041-B817-00C609F9EF74}"/>
              </a:ext>
            </a:extLst>
          </p:cNvPr>
          <p:cNvSpPr txBox="1">
            <a:spLocks noChangeArrowheads="1"/>
          </p:cNvSpPr>
          <p:nvPr/>
        </p:nvSpPr>
        <p:spPr bwMode="auto">
          <a:xfrm>
            <a:off x="381000" y="-76200"/>
            <a:ext cx="7772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进程的挂起与激活</a:t>
            </a:r>
          </a:p>
        </p:txBody>
      </p:sp>
      <p:sp>
        <p:nvSpPr>
          <p:cNvPr id="53251" name="Text Box 3">
            <a:extLst>
              <a:ext uri="{FF2B5EF4-FFF2-40B4-BE49-F238E27FC236}">
                <a16:creationId xmlns:a16="http://schemas.microsoft.com/office/drawing/2014/main" id="{C5893E89-CE7F-7A47-A561-8872FA04D8AF}"/>
              </a:ext>
            </a:extLst>
          </p:cNvPr>
          <p:cNvSpPr txBox="1">
            <a:spLocks noChangeArrowheads="1"/>
          </p:cNvSpPr>
          <p:nvPr/>
        </p:nvSpPr>
        <p:spPr bwMode="auto">
          <a:xfrm>
            <a:off x="533400" y="623888"/>
            <a:ext cx="838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3600" b="1">
                <a:solidFill>
                  <a:srgbClr val="0000FF"/>
                </a:solidFill>
                <a:ea typeface="楷体_GB2312" pitchFamily="49" charset="-122"/>
              </a:rPr>
              <a:t>三、进程的激活过程</a:t>
            </a:r>
          </a:p>
        </p:txBody>
      </p:sp>
      <p:sp>
        <p:nvSpPr>
          <p:cNvPr id="299015" name="Text Box 7">
            <a:extLst>
              <a:ext uri="{FF2B5EF4-FFF2-40B4-BE49-F238E27FC236}">
                <a16:creationId xmlns:a16="http://schemas.microsoft.com/office/drawing/2014/main" id="{FE03514E-4FEA-6444-A5DC-0BCA021AFBF7}"/>
              </a:ext>
            </a:extLst>
          </p:cNvPr>
          <p:cNvSpPr txBox="1">
            <a:spLocks noChangeArrowheads="1"/>
          </p:cNvSpPr>
          <p:nvPr/>
        </p:nvSpPr>
        <p:spPr bwMode="auto">
          <a:xfrm>
            <a:off x="730250" y="1412875"/>
            <a:ext cx="7513638"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系统中出现激活事件时，系统将利用激活原语</a:t>
            </a:r>
            <a:r>
              <a:rPr lang="en-US" altLang="zh-CN" sz="3200" b="1">
                <a:solidFill>
                  <a:srgbClr val="0000FF"/>
                </a:solidFill>
                <a:latin typeface="华文楷体" panose="02010600040101010101" pitchFamily="2" charset="-122"/>
                <a:ea typeface="华文楷体" panose="02010600040101010101" pitchFamily="2" charset="-122"/>
              </a:rPr>
              <a:t>active</a:t>
            </a:r>
            <a:r>
              <a:rPr lang="zh-CN" altLang="en-US" sz="3200" b="1">
                <a:solidFill>
                  <a:srgbClr val="0000FF"/>
                </a:solidFill>
                <a:latin typeface="华文楷体" panose="02010600040101010101" pitchFamily="2" charset="-122"/>
                <a:ea typeface="华文楷体" panose="02010600040101010101" pitchFamily="2" charset="-122"/>
              </a:rPr>
              <a:t>（）将指定进程激活！</a:t>
            </a:r>
            <a:endParaRPr lang="en-US" altLang="zh-CN" sz="3200" b="1">
              <a:solidFill>
                <a:srgbClr val="0000FF"/>
              </a:solidFill>
              <a:latin typeface="华文楷体" panose="02010600040101010101" pitchFamily="2" charset="-122"/>
              <a:ea typeface="华文楷体" panose="02010600040101010101" pitchFamily="2" charset="-122"/>
            </a:endParaRPr>
          </a:p>
          <a:p>
            <a:pPr>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进程的激活过程如下：</a:t>
            </a:r>
          </a:p>
          <a:p>
            <a:pPr>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1</a:t>
            </a:r>
            <a:r>
              <a:rPr lang="zh-CN" altLang="en-US" sz="3200" b="1">
                <a:solidFill>
                  <a:srgbClr val="171D17"/>
                </a:solidFill>
                <a:latin typeface="华文楷体" panose="02010600040101010101" pitchFamily="2" charset="-122"/>
                <a:ea typeface="华文楷体" panose="02010600040101010101" pitchFamily="2" charset="-122"/>
              </a:rPr>
              <a:t>、将进程从外存调入内存</a:t>
            </a:r>
          </a:p>
          <a:p>
            <a:pPr>
              <a:spcBef>
                <a:spcPct val="50000"/>
              </a:spcBef>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2</a:t>
            </a:r>
            <a:r>
              <a:rPr lang="zh-CN" altLang="en-US" sz="3200" b="1">
                <a:solidFill>
                  <a:srgbClr val="171D17"/>
                </a:solidFill>
                <a:latin typeface="华文楷体" panose="02010600040101010101" pitchFamily="2" charset="-122"/>
                <a:ea typeface="华文楷体" panose="02010600040101010101" pitchFamily="2" charset="-122"/>
              </a:rPr>
              <a:t>、检查该进程的状态</a:t>
            </a:r>
          </a:p>
          <a:p>
            <a:pPr>
              <a:spcBef>
                <a:spcPct val="50000"/>
              </a:spcBef>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3</a:t>
            </a:r>
            <a:r>
              <a:rPr lang="zh-CN" altLang="en-US" sz="3200" b="1">
                <a:solidFill>
                  <a:srgbClr val="171D17"/>
                </a:solidFill>
                <a:latin typeface="华文楷体" panose="02010600040101010101" pitchFamily="2" charset="-122"/>
                <a:ea typeface="华文楷体" panose="02010600040101010101" pitchFamily="2" charset="-122"/>
              </a:rPr>
              <a:t>、改变该挂起进程的状态</a:t>
            </a:r>
          </a:p>
          <a:p>
            <a:pPr>
              <a:spcBef>
                <a:spcPct val="50000"/>
              </a:spcBef>
            </a:pPr>
            <a:r>
              <a:rPr lang="zh-CN" altLang="en-US" sz="3200" b="1">
                <a:solidFill>
                  <a:srgbClr val="171D17"/>
                </a:solidFill>
                <a:latin typeface="华文楷体" panose="02010600040101010101" pitchFamily="2" charset="-122"/>
                <a:ea typeface="华文楷体" panose="02010600040101010101" pitchFamily="2" charset="-122"/>
              </a:rPr>
              <a:t>  </a:t>
            </a:r>
            <a:r>
              <a:rPr lang="en-US" altLang="zh-CN" sz="3200" b="1">
                <a:solidFill>
                  <a:srgbClr val="171D17"/>
                </a:solidFill>
                <a:latin typeface="华文楷体" panose="02010600040101010101" pitchFamily="2" charset="-122"/>
                <a:ea typeface="华文楷体" panose="02010600040101010101" pitchFamily="2" charset="-122"/>
              </a:rPr>
              <a:t>4</a:t>
            </a:r>
            <a:r>
              <a:rPr lang="zh-CN" altLang="en-US" sz="3200" b="1">
                <a:solidFill>
                  <a:srgbClr val="171D17"/>
                </a:solidFill>
                <a:latin typeface="华文楷体" panose="02010600040101010101" pitchFamily="2" charset="-122"/>
                <a:ea typeface="华文楷体" panose="02010600040101010101" pitchFamily="2" charset="-122"/>
              </a:rPr>
              <a:t>、将该进程插入相应队列  </a:t>
            </a:r>
          </a:p>
        </p:txBody>
      </p:sp>
      <p:sp>
        <p:nvSpPr>
          <p:cNvPr id="53253" name="灯片编号占位符 3">
            <a:extLst>
              <a:ext uri="{FF2B5EF4-FFF2-40B4-BE49-F238E27FC236}">
                <a16:creationId xmlns:a16="http://schemas.microsoft.com/office/drawing/2014/main" id="{24BD5296-0FC4-234F-A347-86F5C24E46A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96507A4-BAA7-B54C-A2D8-AEB8060EEAC3}" type="slidenum">
              <a:rPr lang="zh-CN" altLang="en-US" sz="1800"/>
              <a:pPr/>
              <a:t>52</a:t>
            </a:fld>
            <a:endParaRPr lang="en-US" altLang="zh-CN" sz="1800"/>
          </a:p>
        </p:txBody>
      </p:sp>
    </p:spTree>
    <p:extLst>
      <p:ext uri="{BB962C8B-B14F-4D97-AF65-F5344CB8AC3E}">
        <p14:creationId xmlns:p14="http://schemas.microsoft.com/office/powerpoint/2010/main" val="227422814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99015">
                                            <p:txEl>
                                              <p:pRg st="0" end="0"/>
                                            </p:txEl>
                                          </p:spTgt>
                                        </p:tgtEl>
                                        <p:attrNameLst>
                                          <p:attrName>style.visibility</p:attrName>
                                        </p:attrNameLst>
                                      </p:cBhvr>
                                      <p:to>
                                        <p:strVal val="visible"/>
                                      </p:to>
                                    </p:set>
                                    <p:animEffect transition="in" filter="barn(outVertical)">
                                      <p:cBhvr>
                                        <p:cTn id="7" dur="500"/>
                                        <p:tgtEl>
                                          <p:spTgt spid="2990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99015">
                                            <p:txEl>
                                              <p:pRg st="1" end="1"/>
                                            </p:txEl>
                                          </p:spTgt>
                                        </p:tgtEl>
                                        <p:attrNameLst>
                                          <p:attrName>style.visibility</p:attrName>
                                        </p:attrNameLst>
                                      </p:cBhvr>
                                      <p:to>
                                        <p:strVal val="visible"/>
                                      </p:to>
                                    </p:set>
                                    <p:animEffect transition="in" filter="barn(outVertical)">
                                      <p:cBhvr>
                                        <p:cTn id="12" dur="500"/>
                                        <p:tgtEl>
                                          <p:spTgt spid="2990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99015">
                                            <p:txEl>
                                              <p:pRg st="2" end="2"/>
                                            </p:txEl>
                                          </p:spTgt>
                                        </p:tgtEl>
                                        <p:attrNameLst>
                                          <p:attrName>style.visibility</p:attrName>
                                        </p:attrNameLst>
                                      </p:cBhvr>
                                      <p:to>
                                        <p:strVal val="visible"/>
                                      </p:to>
                                    </p:set>
                                    <p:animEffect transition="in" filter="barn(outVertical)">
                                      <p:cBhvr>
                                        <p:cTn id="17" dur="500"/>
                                        <p:tgtEl>
                                          <p:spTgt spid="2990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99015">
                                            <p:txEl>
                                              <p:pRg st="3" end="3"/>
                                            </p:txEl>
                                          </p:spTgt>
                                        </p:tgtEl>
                                        <p:attrNameLst>
                                          <p:attrName>style.visibility</p:attrName>
                                        </p:attrNameLst>
                                      </p:cBhvr>
                                      <p:to>
                                        <p:strVal val="visible"/>
                                      </p:to>
                                    </p:set>
                                    <p:animEffect transition="in" filter="barn(outVertical)">
                                      <p:cBhvr>
                                        <p:cTn id="22" dur="500"/>
                                        <p:tgtEl>
                                          <p:spTgt spid="2990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99015">
                                            <p:txEl>
                                              <p:pRg st="4" end="4"/>
                                            </p:txEl>
                                          </p:spTgt>
                                        </p:tgtEl>
                                        <p:attrNameLst>
                                          <p:attrName>style.visibility</p:attrName>
                                        </p:attrNameLst>
                                      </p:cBhvr>
                                      <p:to>
                                        <p:strVal val="visible"/>
                                      </p:to>
                                    </p:set>
                                    <p:animEffect transition="in" filter="barn(outVertical)">
                                      <p:cBhvr>
                                        <p:cTn id="27" dur="500"/>
                                        <p:tgtEl>
                                          <p:spTgt spid="29901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99015">
                                            <p:txEl>
                                              <p:pRg st="5" end="5"/>
                                            </p:txEl>
                                          </p:spTgt>
                                        </p:tgtEl>
                                        <p:attrNameLst>
                                          <p:attrName>style.visibility</p:attrName>
                                        </p:attrNameLst>
                                      </p:cBhvr>
                                      <p:to>
                                        <p:strVal val="visible"/>
                                      </p:to>
                                    </p:set>
                                    <p:animEffect transition="in" filter="barn(outVertical)">
                                      <p:cBhvr>
                                        <p:cTn id="32" dur="500"/>
                                        <p:tgtEl>
                                          <p:spTgt spid="2990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5"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7EFF7FC6-26AB-1843-8B38-6A42F94A5621}"/>
              </a:ext>
            </a:extLst>
          </p:cNvPr>
          <p:cNvSpPr txBox="1">
            <a:spLocks noChangeArrowheads="1"/>
          </p:cNvSpPr>
          <p:nvPr/>
        </p:nvSpPr>
        <p:spPr bwMode="auto">
          <a:xfrm>
            <a:off x="457200" y="-76200"/>
            <a:ext cx="769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2.3 </a:t>
            </a:r>
            <a:r>
              <a:rPr lang="zh-CN" altLang="en-US" sz="3600" b="1">
                <a:solidFill>
                  <a:srgbClr val="3333FF"/>
                </a:solidFill>
                <a:latin typeface="宋体" panose="02010600030101010101" pitchFamily="2" charset="-122"/>
              </a:rPr>
              <a:t>进程控制－－</a:t>
            </a:r>
            <a:r>
              <a:rPr lang="zh-CN" altLang="en-US" sz="3600" b="1">
                <a:solidFill>
                  <a:srgbClr val="FF3300"/>
                </a:solidFill>
                <a:latin typeface="宋体" panose="02010600030101010101" pitchFamily="2" charset="-122"/>
              </a:rPr>
              <a:t>进程的挂起与激活</a:t>
            </a:r>
          </a:p>
        </p:txBody>
      </p:sp>
      <p:sp>
        <p:nvSpPr>
          <p:cNvPr id="301059" name="Text Box 3">
            <a:extLst>
              <a:ext uri="{FF2B5EF4-FFF2-40B4-BE49-F238E27FC236}">
                <a16:creationId xmlns:a16="http://schemas.microsoft.com/office/drawing/2014/main" id="{A89EDAEE-19F5-2143-9DCF-D2D67C19B1D0}"/>
              </a:ext>
            </a:extLst>
          </p:cNvPr>
          <p:cNvSpPr txBox="1">
            <a:spLocks noChangeArrowheads="1"/>
          </p:cNvSpPr>
          <p:nvPr/>
        </p:nvSpPr>
        <p:spPr bwMode="auto">
          <a:xfrm>
            <a:off x="838200" y="4746625"/>
            <a:ext cx="80010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lvl="1" eaLnBrk="1" hangingPunct="1">
              <a:lnSpc>
                <a:spcPct val="120000"/>
              </a:lnSpc>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一个进程可以将自己挂起，却不能将自己解挂</a:t>
            </a:r>
            <a:r>
              <a:rPr lang="zh-CN" altLang="en-US" sz="3200" b="1">
                <a:solidFill>
                  <a:srgbClr val="0000FF"/>
                </a:solidFill>
                <a:latin typeface="楷体_GB2312" pitchFamily="49" charset="-122"/>
                <a:ea typeface="楷体_GB2312" pitchFamily="49" charset="-122"/>
              </a:rPr>
              <a:t>。</a:t>
            </a:r>
          </a:p>
        </p:txBody>
      </p:sp>
      <p:sp>
        <p:nvSpPr>
          <p:cNvPr id="301060" name="Text Box 4">
            <a:extLst>
              <a:ext uri="{FF2B5EF4-FFF2-40B4-BE49-F238E27FC236}">
                <a16:creationId xmlns:a16="http://schemas.microsoft.com/office/drawing/2014/main" id="{84BC6738-BF79-1A45-9FD0-8B35452B15F5}"/>
              </a:ext>
            </a:extLst>
          </p:cNvPr>
          <p:cNvSpPr txBox="1">
            <a:spLocks noChangeArrowheads="1"/>
          </p:cNvSpPr>
          <p:nvPr/>
        </p:nvSpPr>
        <p:spPr bwMode="auto">
          <a:xfrm>
            <a:off x="838200" y="1441450"/>
            <a:ext cx="78486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lvl="1" eaLnBrk="1" hangingPunct="1">
              <a:lnSpc>
                <a:spcPct val="120000"/>
              </a:lnSpc>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若系统采用抢占调度策略，则新进程进入就绪队列时，还须按优先级检查是否需要重新调度。</a:t>
            </a:r>
          </a:p>
          <a:p>
            <a:pPr>
              <a:spcBef>
                <a:spcPct val="50000"/>
              </a:spcBef>
            </a:pPr>
            <a:endParaRPr lang="en-US" altLang="zh-CN">
              <a:latin typeface="华文楷体" panose="02010600040101010101" pitchFamily="2" charset="-122"/>
              <a:ea typeface="华文楷体" panose="02010600040101010101" pitchFamily="2" charset="-122"/>
            </a:endParaRPr>
          </a:p>
        </p:txBody>
      </p:sp>
      <p:sp>
        <p:nvSpPr>
          <p:cNvPr id="301061" name="Text Box 5">
            <a:extLst>
              <a:ext uri="{FF2B5EF4-FFF2-40B4-BE49-F238E27FC236}">
                <a16:creationId xmlns:a16="http://schemas.microsoft.com/office/drawing/2014/main" id="{D9DA5026-937E-1A43-B7EA-59F3C0CF6C8F}"/>
              </a:ext>
            </a:extLst>
          </p:cNvPr>
          <p:cNvSpPr txBox="1">
            <a:spLocks noChangeArrowheads="1"/>
          </p:cNvSpPr>
          <p:nvPr/>
        </p:nvSpPr>
        <p:spPr bwMode="auto">
          <a:xfrm>
            <a:off x="914400" y="3398838"/>
            <a:ext cx="76962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lvl="1" eaLnBrk="1" hangingPunct="1">
              <a:lnSpc>
                <a:spcPct val="120000"/>
              </a:lnSpc>
              <a:spcBef>
                <a:spcPct val="50000"/>
              </a:spcBef>
              <a:buClr>
                <a:srgbClr val="FF0000"/>
              </a:buClr>
              <a:buFont typeface="Wingdings" pitchFamily="2" charset="2"/>
              <a:buChar char="Ø"/>
            </a:pPr>
            <a:r>
              <a:rPr lang="zh-CN" altLang="en-US" sz="3200" b="1">
                <a:solidFill>
                  <a:srgbClr val="0000FF"/>
                </a:solidFill>
                <a:latin typeface="华文楷体" panose="02010600040101010101" pitchFamily="2" charset="-122"/>
                <a:ea typeface="华文楷体" panose="02010600040101010101" pitchFamily="2" charset="-122"/>
              </a:rPr>
              <a:t>一个进程只能将自己的子孙进程解挂，而不能解挂别的族系进程</a:t>
            </a:r>
            <a:r>
              <a:rPr lang="zh-CN" altLang="en-US" sz="3200" b="1">
                <a:solidFill>
                  <a:srgbClr val="0000FF"/>
                </a:solidFill>
                <a:latin typeface="楷体_GB2312" pitchFamily="49" charset="-122"/>
                <a:ea typeface="楷体_GB2312" pitchFamily="49" charset="-122"/>
              </a:rPr>
              <a:t>。</a:t>
            </a:r>
          </a:p>
          <a:p>
            <a:pPr>
              <a:lnSpc>
                <a:spcPct val="120000"/>
              </a:lnSpc>
              <a:spcBef>
                <a:spcPct val="50000"/>
              </a:spcBef>
            </a:pPr>
            <a:endParaRPr lang="en-US" altLang="zh-CN"/>
          </a:p>
        </p:txBody>
      </p:sp>
      <p:sp>
        <p:nvSpPr>
          <p:cNvPr id="54278" name="TextBox 5">
            <a:extLst>
              <a:ext uri="{FF2B5EF4-FFF2-40B4-BE49-F238E27FC236}">
                <a16:creationId xmlns:a16="http://schemas.microsoft.com/office/drawing/2014/main" id="{1B803B72-FE2A-CC48-B02A-5279AD25F525}"/>
              </a:ext>
            </a:extLst>
          </p:cNvPr>
          <p:cNvSpPr txBox="1">
            <a:spLocks noChangeArrowheads="1"/>
          </p:cNvSpPr>
          <p:nvPr/>
        </p:nvSpPr>
        <p:spPr bwMode="auto">
          <a:xfrm>
            <a:off x="755650" y="765175"/>
            <a:ext cx="3384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4000" b="1">
                <a:solidFill>
                  <a:srgbClr val="FF0000"/>
                </a:solidFill>
              </a:rPr>
              <a:t>注意：</a:t>
            </a:r>
          </a:p>
        </p:txBody>
      </p:sp>
      <p:sp>
        <p:nvSpPr>
          <p:cNvPr id="54279" name="灯片编号占位符 3">
            <a:extLst>
              <a:ext uri="{FF2B5EF4-FFF2-40B4-BE49-F238E27FC236}">
                <a16:creationId xmlns:a16="http://schemas.microsoft.com/office/drawing/2014/main" id="{B8395ECE-8748-3F4C-8346-29C8A079B159}"/>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8D0482E-1F9E-AF49-B822-F45F0E2242CE}" type="slidenum">
              <a:rPr lang="zh-CN" altLang="en-US" sz="1800"/>
              <a:pPr/>
              <a:t>53</a:t>
            </a:fld>
            <a:endParaRPr lang="en-US" altLang="zh-CN" sz="1800"/>
          </a:p>
        </p:txBody>
      </p:sp>
    </p:spTree>
    <p:extLst>
      <p:ext uri="{BB962C8B-B14F-4D97-AF65-F5344CB8AC3E}">
        <p14:creationId xmlns:p14="http://schemas.microsoft.com/office/powerpoint/2010/main" val="219969959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1060">
                                            <p:txEl>
                                              <p:pRg st="0" end="0"/>
                                            </p:txEl>
                                          </p:spTgt>
                                        </p:tgtEl>
                                        <p:attrNameLst>
                                          <p:attrName>style.visibility</p:attrName>
                                        </p:attrNameLst>
                                      </p:cBhvr>
                                      <p:to>
                                        <p:strVal val="visible"/>
                                      </p:to>
                                    </p:set>
                                    <p:animEffect transition="in" filter="barn(outVertical)">
                                      <p:cBhvr>
                                        <p:cTn id="7" dur="500"/>
                                        <p:tgtEl>
                                          <p:spTgt spid="3010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01061"/>
                                        </p:tgtEl>
                                        <p:attrNameLst>
                                          <p:attrName>style.visibility</p:attrName>
                                        </p:attrNameLst>
                                      </p:cBhvr>
                                      <p:to>
                                        <p:strVal val="visible"/>
                                      </p:to>
                                    </p:set>
                                    <p:anim calcmode="lin" valueType="num">
                                      <p:cBhvr additive="base">
                                        <p:cTn id="12" dur="500" fill="hold"/>
                                        <p:tgtEl>
                                          <p:spTgt spid="301061"/>
                                        </p:tgtEl>
                                        <p:attrNameLst>
                                          <p:attrName>ppt_x</p:attrName>
                                        </p:attrNameLst>
                                      </p:cBhvr>
                                      <p:tavLst>
                                        <p:tav tm="0">
                                          <p:val>
                                            <p:strVal val="0-#ppt_w/2"/>
                                          </p:val>
                                        </p:tav>
                                        <p:tav tm="100000">
                                          <p:val>
                                            <p:strVal val="#ppt_x"/>
                                          </p:val>
                                        </p:tav>
                                      </p:tavLst>
                                    </p:anim>
                                    <p:anim calcmode="lin" valueType="num">
                                      <p:cBhvr additive="base">
                                        <p:cTn id="13" dur="500" fill="hold"/>
                                        <p:tgtEl>
                                          <p:spTgt spid="30106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301059">
                                            <p:txEl>
                                              <p:pRg st="0" end="0"/>
                                            </p:txEl>
                                          </p:spTgt>
                                        </p:tgtEl>
                                        <p:attrNameLst>
                                          <p:attrName>style.visibility</p:attrName>
                                        </p:attrNameLst>
                                      </p:cBhvr>
                                      <p:to>
                                        <p:strVal val="visible"/>
                                      </p:to>
                                    </p:set>
                                    <p:animEffect transition="in" filter="barn(outVertical)">
                                      <p:cBhvr>
                                        <p:cTn id="18" dur="500"/>
                                        <p:tgtEl>
                                          <p:spTgt spid="3010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p" autoUpdateAnimBg="0"/>
      <p:bldP spid="301060" grpId="0" build="p" autoUpdateAnimBg="0"/>
      <p:bldP spid="30106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ED186024-1639-C240-96B7-1404603485C8}"/>
              </a:ext>
            </a:extLst>
          </p:cNvPr>
          <p:cNvSpPr>
            <a:spLocks noChangeArrowheads="1"/>
          </p:cNvSpPr>
          <p:nvPr/>
        </p:nvSpPr>
        <p:spPr bwMode="auto">
          <a:xfrm>
            <a:off x="827088" y="765175"/>
            <a:ext cx="799306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spcBef>
                <a:spcPct val="20000"/>
              </a:spcBef>
              <a:buClr>
                <a:schemeClr val="bg2"/>
              </a:buClr>
              <a:buFont typeface="Monotype Sorts" pitchFamily="2" charset="2"/>
              <a:buNone/>
            </a:pPr>
            <a:r>
              <a:rPr lang="zh-CN" altLang="en-US" sz="3600" b="1">
                <a:solidFill>
                  <a:srgbClr val="0000FF"/>
                </a:solidFill>
                <a:latin typeface="华文楷体" panose="02010600040101010101" pitchFamily="2" charset="-122"/>
                <a:ea typeface="华文楷体" panose="02010600040101010101" pitchFamily="2" charset="-122"/>
              </a:rPr>
              <a:t>思考题</a:t>
            </a:r>
          </a:p>
          <a:p>
            <a:pPr eaLnBrk="1" hangingPunct="1">
              <a:spcBef>
                <a:spcPct val="20000"/>
              </a:spcBef>
              <a:buClr>
                <a:schemeClr val="bg2"/>
              </a:buClr>
              <a:buFont typeface="Monotype Sorts" pitchFamily="2" charset="2"/>
              <a:buNone/>
            </a:pP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．如果系统中有</a:t>
            </a:r>
            <a:r>
              <a:rPr lang="en-US" altLang="zh-CN" sz="3200" b="1">
                <a:solidFill>
                  <a:schemeClr val="tx1"/>
                </a:solidFill>
                <a:latin typeface="华文楷体" panose="02010600040101010101" pitchFamily="2" charset="-122"/>
                <a:ea typeface="华文楷体" panose="02010600040101010101" pitchFamily="2" charset="-122"/>
              </a:rPr>
              <a:t>N</a:t>
            </a:r>
            <a:r>
              <a:rPr lang="zh-CN" altLang="en-US" sz="3200" b="1">
                <a:solidFill>
                  <a:schemeClr val="tx1"/>
                </a:solidFill>
                <a:latin typeface="华文楷体" panose="02010600040101010101" pitchFamily="2" charset="-122"/>
                <a:ea typeface="华文楷体" panose="02010600040101010101" pitchFamily="2" charset="-122"/>
              </a:rPr>
              <a:t>个进程，运行的进程最多几个，最少几个；就绪进程最多几个</a:t>
            </a:r>
            <a:r>
              <a:rPr lang="en-US" altLang="zh-CN" sz="3200" b="1">
                <a:solidFill>
                  <a:schemeClr val="tx1"/>
                </a:solidFill>
                <a:latin typeface="华文楷体" panose="02010600040101010101" pitchFamily="2" charset="-122"/>
                <a:ea typeface="华文楷体" panose="02010600040101010101" pitchFamily="2" charset="-122"/>
              </a:rPr>
              <a:t>,</a:t>
            </a:r>
            <a:r>
              <a:rPr lang="zh-CN" altLang="en-US" sz="3200" b="1">
                <a:solidFill>
                  <a:schemeClr val="tx1"/>
                </a:solidFill>
                <a:latin typeface="华文楷体" panose="02010600040101010101" pitchFamily="2" charset="-122"/>
                <a:ea typeface="华文楷体" panose="02010600040101010101" pitchFamily="2" charset="-122"/>
              </a:rPr>
              <a:t>最少几个；等待进程最多几个，最少几个？</a:t>
            </a:r>
          </a:p>
          <a:p>
            <a:pPr eaLnBrk="1" hangingPunct="1">
              <a:spcBef>
                <a:spcPct val="20000"/>
              </a:spcBef>
              <a:buClr>
                <a:schemeClr val="bg2"/>
              </a:buClr>
              <a:buFont typeface="Monotype Sorts" pitchFamily="2" charset="2"/>
              <a:buNone/>
            </a:pPr>
            <a:r>
              <a:rPr lang="en-US" altLang="zh-CN" sz="3200" b="1">
                <a:solidFill>
                  <a:schemeClr val="tx1"/>
                </a:solidFill>
                <a:latin typeface="华文楷体" panose="02010600040101010101" pitchFamily="2" charset="-122"/>
                <a:ea typeface="华文楷体" panose="02010600040101010101" pitchFamily="2" charset="-122"/>
              </a:rPr>
              <a:t>2. </a:t>
            </a:r>
            <a:r>
              <a:rPr lang="zh-CN" altLang="en-US" sz="3200" b="1">
                <a:solidFill>
                  <a:schemeClr val="tx1"/>
                </a:solidFill>
                <a:latin typeface="华文楷体" panose="02010600040101010101" pitchFamily="2" charset="-122"/>
                <a:ea typeface="华文楷体" panose="02010600040101010101" pitchFamily="2" charset="-122"/>
              </a:rPr>
              <a:t>有没有这样的状态转换，为什么？      </a:t>
            </a:r>
          </a:p>
          <a:p>
            <a:pPr eaLnBrk="1" hangingPunct="1">
              <a:spcBef>
                <a:spcPct val="20000"/>
              </a:spcBef>
              <a:buClr>
                <a:schemeClr val="bg2"/>
              </a:buClr>
              <a:buFont typeface="Monotype Sorts" pitchFamily="2" charset="2"/>
              <a:buNone/>
            </a:pPr>
            <a:r>
              <a:rPr lang="zh-CN" altLang="en-US" sz="3200" b="1">
                <a:solidFill>
                  <a:schemeClr val="tx1"/>
                </a:solidFill>
                <a:latin typeface="华文楷体" panose="02010600040101010101" pitchFamily="2" charset="-122"/>
                <a:ea typeface="华文楷体" panose="02010600040101010101" pitchFamily="2" charset="-122"/>
              </a:rPr>
              <a:t>		等待</a:t>
            </a:r>
            <a:r>
              <a:rPr lang="en-US" altLang="zh-CN" sz="3200" b="1">
                <a:solidFill>
                  <a:schemeClr val="tx1"/>
                </a:solidFill>
                <a:latin typeface="华文楷体" panose="02010600040101010101" pitchFamily="2" charset="-122"/>
                <a:ea typeface="华文楷体" panose="02010600040101010101" pitchFamily="2" charset="-122"/>
              </a:rPr>
              <a:t>—</a:t>
            </a:r>
            <a:r>
              <a:rPr lang="zh-CN" altLang="en-US" sz="3200" b="1">
                <a:solidFill>
                  <a:schemeClr val="tx1"/>
                </a:solidFill>
                <a:latin typeface="华文楷体" panose="02010600040101010101" pitchFamily="2" charset="-122"/>
                <a:ea typeface="华文楷体" panose="02010600040101010101" pitchFamily="2" charset="-122"/>
              </a:rPr>
              <a:t>运行；   就绪</a:t>
            </a:r>
            <a:r>
              <a:rPr lang="en-US" altLang="zh-CN" sz="3200" b="1">
                <a:solidFill>
                  <a:schemeClr val="tx1"/>
                </a:solidFill>
                <a:latin typeface="华文楷体" panose="02010600040101010101" pitchFamily="2" charset="-122"/>
                <a:ea typeface="华文楷体" panose="02010600040101010101" pitchFamily="2" charset="-122"/>
              </a:rPr>
              <a:t>—</a:t>
            </a:r>
            <a:r>
              <a:rPr lang="zh-CN" altLang="en-US" sz="3200" b="1">
                <a:solidFill>
                  <a:schemeClr val="tx1"/>
                </a:solidFill>
                <a:latin typeface="华文楷体" panose="02010600040101010101" pitchFamily="2" charset="-122"/>
                <a:ea typeface="华文楷体" panose="02010600040101010101" pitchFamily="2" charset="-122"/>
              </a:rPr>
              <a:t>等待</a:t>
            </a:r>
          </a:p>
          <a:p>
            <a:pPr eaLnBrk="1" hangingPunct="1">
              <a:spcBef>
                <a:spcPct val="20000"/>
              </a:spcBef>
              <a:buClr>
                <a:schemeClr val="bg2"/>
              </a:buClr>
              <a:buFont typeface="Monotype Sorts" pitchFamily="2" charset="2"/>
              <a:buNone/>
            </a:pPr>
            <a:r>
              <a:rPr lang="en-US" altLang="zh-CN" sz="3200" b="1">
                <a:solidFill>
                  <a:schemeClr val="tx1"/>
                </a:solidFill>
                <a:latin typeface="华文楷体" panose="02010600040101010101" pitchFamily="2" charset="-122"/>
                <a:ea typeface="华文楷体" panose="02010600040101010101" pitchFamily="2" charset="-122"/>
              </a:rPr>
              <a:t>3. </a:t>
            </a:r>
            <a:r>
              <a:rPr lang="zh-CN" altLang="en-US" sz="3200" b="1">
                <a:solidFill>
                  <a:schemeClr val="tx1"/>
                </a:solidFill>
                <a:latin typeface="华文楷体" panose="02010600040101010101" pitchFamily="2" charset="-122"/>
                <a:ea typeface="华文楷体" panose="02010600040101010101" pitchFamily="2" charset="-122"/>
              </a:rPr>
              <a:t>一个状态转换的发生，是否一定导致另一个转换发生，列出所有的可能</a:t>
            </a:r>
          </a:p>
          <a:p>
            <a:pPr eaLnBrk="1" hangingPunct="1">
              <a:spcBef>
                <a:spcPct val="20000"/>
              </a:spcBef>
              <a:buClr>
                <a:schemeClr val="bg2"/>
              </a:buClr>
              <a:buFont typeface="Monotype Sorts" pitchFamily="2" charset="2"/>
              <a:buNone/>
            </a:pPr>
            <a:r>
              <a:rPr lang="en-US" altLang="zh-CN" sz="3200" b="1">
                <a:solidFill>
                  <a:schemeClr val="tx1"/>
                </a:solidFill>
                <a:latin typeface="华文楷体" panose="02010600040101010101" pitchFamily="2" charset="-122"/>
                <a:ea typeface="华文楷体" panose="02010600040101010101" pitchFamily="2" charset="-122"/>
              </a:rPr>
              <a:t>4. </a:t>
            </a:r>
            <a:r>
              <a:rPr lang="zh-CN" altLang="en-US" sz="3200" b="1">
                <a:solidFill>
                  <a:schemeClr val="tx1"/>
                </a:solidFill>
                <a:latin typeface="华文楷体" panose="02010600040101010101" pitchFamily="2" charset="-122"/>
                <a:ea typeface="华文楷体" panose="02010600040101010101" pitchFamily="2" charset="-122"/>
              </a:rPr>
              <a:t>举</a:t>
            </a:r>
            <a:r>
              <a:rPr lang="en-US" altLang="zh-CN" sz="3200" b="1">
                <a:solidFill>
                  <a:schemeClr val="tx1"/>
                </a:solidFill>
                <a:latin typeface="华文楷体" panose="02010600040101010101" pitchFamily="2" charset="-122"/>
                <a:ea typeface="华文楷体" panose="02010600040101010101" pitchFamily="2" charset="-122"/>
              </a:rPr>
              <a:t>3</a:t>
            </a:r>
            <a:r>
              <a:rPr lang="zh-CN" altLang="en-US" sz="3200" b="1">
                <a:solidFill>
                  <a:schemeClr val="tx1"/>
                </a:solidFill>
                <a:latin typeface="华文楷体" panose="02010600040101010101" pitchFamily="2" charset="-122"/>
                <a:ea typeface="华文楷体" panose="02010600040101010101" pitchFamily="2" charset="-122"/>
              </a:rPr>
              <a:t>个日常生活中类似进程的例子</a:t>
            </a:r>
          </a:p>
        </p:txBody>
      </p:sp>
      <p:sp>
        <p:nvSpPr>
          <p:cNvPr id="55299" name="灯片编号占位符 3">
            <a:extLst>
              <a:ext uri="{FF2B5EF4-FFF2-40B4-BE49-F238E27FC236}">
                <a16:creationId xmlns:a16="http://schemas.microsoft.com/office/drawing/2014/main" id="{14F350CD-3626-C845-968C-266668664C3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7167449-7F1B-5C41-A968-E38D5FFC97E6}" type="slidenum">
              <a:rPr lang="zh-CN" altLang="en-US" sz="1800"/>
              <a:pPr/>
              <a:t>54</a:t>
            </a:fld>
            <a:endParaRPr lang="en-US" altLang="zh-CN" sz="1800"/>
          </a:p>
        </p:txBody>
      </p:sp>
    </p:spTree>
    <p:extLst>
      <p:ext uri="{BB962C8B-B14F-4D97-AF65-F5344CB8AC3E}">
        <p14:creationId xmlns:p14="http://schemas.microsoft.com/office/powerpoint/2010/main" val="2801565475"/>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a:extLst>
              <a:ext uri="{FF2B5EF4-FFF2-40B4-BE49-F238E27FC236}">
                <a16:creationId xmlns:a16="http://schemas.microsoft.com/office/drawing/2014/main" id="{899A12C5-CC8D-9548-BA79-2E54DBC9B19F}"/>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367621" name="Rectangle 5">
            <a:extLst>
              <a:ext uri="{FF2B5EF4-FFF2-40B4-BE49-F238E27FC236}">
                <a16:creationId xmlns:a16="http://schemas.microsoft.com/office/drawing/2014/main" id="{0FD0CB7F-DAE6-FF4F-9467-D8ECC1DFADA5}"/>
              </a:ext>
            </a:extLst>
          </p:cNvPr>
          <p:cNvSpPr>
            <a:spLocks noChangeArrowheads="1"/>
          </p:cNvSpPr>
          <p:nvPr/>
        </p:nvSpPr>
        <p:spPr bwMode="auto">
          <a:xfrm>
            <a:off x="533400" y="620713"/>
            <a:ext cx="8431213" cy="5638800"/>
          </a:xfrm>
          <a:prstGeom prst="rect">
            <a:avLst/>
          </a:prstGeom>
          <a:solidFill>
            <a:srgbClr val="FFFFFF"/>
          </a:solidFill>
          <a:ln w="12700">
            <a:noFill/>
            <a:miter lim="800000"/>
            <a:headEnd type="none" w="sm" len="sm"/>
            <a:tailEnd type="none" w="sm" len="sm"/>
          </a:ln>
          <a:effec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r>
              <a:rPr lang="en-US" altLang="zh-CN" sz="36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6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一、进程间存在的制约关系</a:t>
            </a:r>
          </a:p>
          <a:p>
            <a:pPr hangingPunct="1"/>
            <a:r>
              <a:rPr lang="zh-CN" altLang="en-US" sz="3200" b="1">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１．间接相互制约关系</a:t>
            </a:r>
          </a:p>
          <a:p>
            <a:pPr hangingPunct="1"/>
            <a:r>
              <a:rPr lang="zh-CN" altLang="en-US" sz="3200" b="1">
                <a:solidFill>
                  <a:srgbClr val="FFFF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200"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多个进程之间彼此无关，它们并不知道其它进程的存在，进程间共享资源。</a:t>
            </a:r>
          </a:p>
          <a:p>
            <a:pPr hangingPunct="1"/>
            <a:r>
              <a:rPr lang="zh-CN" altLang="en-US" sz="3200" b="1">
                <a:solidFill>
                  <a:srgbClr val="FFFF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进程同步的主要任务：</a:t>
            </a:r>
            <a:r>
              <a:rPr lang="zh-CN" altLang="en-US" sz="3200"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是保证诸进程能互斥地访问临界资源。</a:t>
            </a:r>
          </a:p>
          <a:p>
            <a:pPr hangingPunct="1"/>
            <a:r>
              <a:rPr lang="zh-CN" altLang="en-US" sz="3200" b="1">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２．直接相互制约关系</a:t>
            </a:r>
            <a:endParaRPr lang="en-US" altLang="zh-CN" sz="3200" b="1">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hangingPunct="1"/>
            <a:r>
              <a:rPr lang="zh-CN" altLang="en-US" sz="3200"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多个进程彼此之间相互合作共同完成任务。</a:t>
            </a:r>
            <a:endParaRPr lang="zh-CN" altLang="en-US" sz="3200" b="1">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hangingPunct="1"/>
            <a:r>
              <a:rPr lang="zh-CN" altLang="en-US" sz="3200" b="1">
                <a:solidFill>
                  <a:srgbClr val="FFFF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进程同步的主要任务：</a:t>
            </a:r>
            <a:r>
              <a:rPr lang="zh-CN" altLang="en-US" sz="3200" b="1">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是保证相互合作的诸进程在执行次序上的协调，不会出现与时间有关的差错。</a:t>
            </a:r>
            <a:r>
              <a:rPr lang="zh-CN" altLang="en-US" sz="3200" b="1">
                <a:solidFill>
                  <a:srgbClr val="FFFF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p>
        </p:txBody>
      </p:sp>
      <p:sp>
        <p:nvSpPr>
          <p:cNvPr id="56324" name="灯片编号占位符 3">
            <a:extLst>
              <a:ext uri="{FF2B5EF4-FFF2-40B4-BE49-F238E27FC236}">
                <a16:creationId xmlns:a16="http://schemas.microsoft.com/office/drawing/2014/main" id="{203706FF-1486-B14E-B94F-22EC61DD4522}"/>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9730FDE-13F0-B143-921E-80CCD6D710BA}" type="slidenum">
              <a:rPr lang="zh-CN" altLang="en-US" sz="1800"/>
              <a:pPr/>
              <a:t>55</a:t>
            </a:fld>
            <a:endParaRPr lang="en-US" altLang="zh-CN" sz="1800"/>
          </a:p>
        </p:txBody>
      </p:sp>
    </p:spTree>
    <p:extLst>
      <p:ext uri="{BB962C8B-B14F-4D97-AF65-F5344CB8AC3E}">
        <p14:creationId xmlns:p14="http://schemas.microsoft.com/office/powerpoint/2010/main" val="110660547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67621">
                                            <p:txEl>
                                              <p:pRg st="0" end="0"/>
                                            </p:txEl>
                                          </p:spTgt>
                                        </p:tgtEl>
                                        <p:attrNameLst>
                                          <p:attrName>style.visibility</p:attrName>
                                        </p:attrNameLst>
                                      </p:cBhvr>
                                      <p:to>
                                        <p:strVal val="visible"/>
                                      </p:to>
                                    </p:set>
                                    <p:animEffect transition="in" filter="barn(outVertical)">
                                      <p:cBhvr>
                                        <p:cTn id="7" dur="500"/>
                                        <p:tgtEl>
                                          <p:spTgt spid="3676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67621">
                                            <p:txEl>
                                              <p:pRg st="1" end="1"/>
                                            </p:txEl>
                                          </p:spTgt>
                                        </p:tgtEl>
                                        <p:attrNameLst>
                                          <p:attrName>style.visibility</p:attrName>
                                        </p:attrNameLst>
                                      </p:cBhvr>
                                      <p:to>
                                        <p:strVal val="visible"/>
                                      </p:to>
                                    </p:set>
                                    <p:animEffect transition="in" filter="barn(outVertical)">
                                      <p:cBhvr>
                                        <p:cTn id="12" dur="500"/>
                                        <p:tgtEl>
                                          <p:spTgt spid="3676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67621">
                                            <p:txEl>
                                              <p:pRg st="2" end="2"/>
                                            </p:txEl>
                                          </p:spTgt>
                                        </p:tgtEl>
                                        <p:attrNameLst>
                                          <p:attrName>style.visibility</p:attrName>
                                        </p:attrNameLst>
                                      </p:cBhvr>
                                      <p:to>
                                        <p:strVal val="visible"/>
                                      </p:to>
                                    </p:set>
                                    <p:animEffect transition="in" filter="barn(outVertical)">
                                      <p:cBhvr>
                                        <p:cTn id="17" dur="500"/>
                                        <p:tgtEl>
                                          <p:spTgt spid="3676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67621">
                                            <p:txEl>
                                              <p:pRg st="3" end="3"/>
                                            </p:txEl>
                                          </p:spTgt>
                                        </p:tgtEl>
                                        <p:attrNameLst>
                                          <p:attrName>style.visibility</p:attrName>
                                        </p:attrNameLst>
                                      </p:cBhvr>
                                      <p:to>
                                        <p:strVal val="visible"/>
                                      </p:to>
                                    </p:set>
                                    <p:animEffect transition="in" filter="barn(outVertical)">
                                      <p:cBhvr>
                                        <p:cTn id="22" dur="500"/>
                                        <p:tgtEl>
                                          <p:spTgt spid="3676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67621">
                                            <p:txEl>
                                              <p:pRg st="4" end="4"/>
                                            </p:txEl>
                                          </p:spTgt>
                                        </p:tgtEl>
                                        <p:attrNameLst>
                                          <p:attrName>style.visibility</p:attrName>
                                        </p:attrNameLst>
                                      </p:cBhvr>
                                      <p:to>
                                        <p:strVal val="visible"/>
                                      </p:to>
                                    </p:set>
                                    <p:animEffect transition="in" filter="barn(outVertical)">
                                      <p:cBhvr>
                                        <p:cTn id="27" dur="500"/>
                                        <p:tgtEl>
                                          <p:spTgt spid="36762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67621">
                                            <p:txEl>
                                              <p:pRg st="5" end="5"/>
                                            </p:txEl>
                                          </p:spTgt>
                                        </p:tgtEl>
                                        <p:attrNameLst>
                                          <p:attrName>style.visibility</p:attrName>
                                        </p:attrNameLst>
                                      </p:cBhvr>
                                      <p:to>
                                        <p:strVal val="visible"/>
                                      </p:to>
                                    </p:set>
                                    <p:animEffect transition="in" filter="barn(outVertical)">
                                      <p:cBhvr>
                                        <p:cTn id="32" dur="500"/>
                                        <p:tgtEl>
                                          <p:spTgt spid="36762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67621">
                                            <p:txEl>
                                              <p:pRg st="6" end="6"/>
                                            </p:txEl>
                                          </p:spTgt>
                                        </p:tgtEl>
                                        <p:attrNameLst>
                                          <p:attrName>style.visibility</p:attrName>
                                        </p:attrNameLst>
                                      </p:cBhvr>
                                      <p:to>
                                        <p:strVal val="visible"/>
                                      </p:to>
                                    </p:set>
                                    <p:animEffect transition="in" filter="barn(outVertical)">
                                      <p:cBhvr>
                                        <p:cTn id="37" dur="500"/>
                                        <p:tgtEl>
                                          <p:spTgt spid="3676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1"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3265E0-35A1-6847-BFA4-0B899903D3D6}"/>
              </a:ext>
            </a:extLst>
          </p:cNvPr>
          <p:cNvSpPr txBox="1">
            <a:spLocks noChangeArrowheads="1"/>
          </p:cNvSpPr>
          <p:nvPr/>
        </p:nvSpPr>
        <p:spPr bwMode="auto">
          <a:xfrm>
            <a:off x="539750" y="620713"/>
            <a:ext cx="8459788"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zh-CN" altLang="en-US" sz="3200" b="1">
                <a:solidFill>
                  <a:srgbClr val="3333FF"/>
                </a:solidFill>
                <a:latin typeface="华文楷体" panose="02010600040101010101" pitchFamily="2" charset="-122"/>
                <a:ea typeface="华文楷体" panose="02010600040101010101" pitchFamily="2" charset="-122"/>
              </a:rPr>
              <a:t>进程同步：</a:t>
            </a:r>
            <a:r>
              <a:rPr lang="zh-CN" altLang="en-US" sz="3200" b="1">
                <a:solidFill>
                  <a:srgbClr val="46385C"/>
                </a:solidFill>
                <a:latin typeface="华文楷体" panose="02010600040101010101" pitchFamily="2" charset="-122"/>
                <a:ea typeface="华文楷体" panose="02010600040101010101" pitchFamily="2" charset="-122"/>
              </a:rPr>
              <a:t>是指对多个相关进程在执行次序上的协调。</a:t>
            </a:r>
            <a:endParaRPr lang="en-US" altLang="zh-CN" sz="3200" b="1">
              <a:solidFill>
                <a:srgbClr val="46385C"/>
              </a:solidFill>
              <a:latin typeface="华文楷体" panose="02010600040101010101" pitchFamily="2" charset="-122"/>
              <a:ea typeface="华文楷体" panose="02010600040101010101" pitchFamily="2" charset="-122"/>
            </a:endParaRPr>
          </a:p>
          <a:p>
            <a:pPr>
              <a:buClr>
                <a:srgbClr val="0000FF"/>
              </a:buClr>
              <a:buFont typeface="Wingdings" pitchFamily="2" charset="2"/>
              <a:buChar char="n"/>
            </a:pPr>
            <a:r>
              <a:rPr lang="zh-CN" altLang="en-US" sz="3200" b="1">
                <a:solidFill>
                  <a:srgbClr val="3333FF"/>
                </a:solidFill>
                <a:latin typeface="华文楷体" panose="02010600040101010101" pitchFamily="2" charset="-122"/>
                <a:ea typeface="华文楷体" panose="02010600040101010101" pitchFamily="2" charset="-122"/>
              </a:rPr>
              <a:t>进程同步的主要任务</a:t>
            </a:r>
            <a:r>
              <a:rPr lang="en-US" altLang="zh-CN" sz="3200" b="1">
                <a:solidFill>
                  <a:srgbClr val="3333FF"/>
                </a:solidFill>
                <a:latin typeface="华文楷体" panose="02010600040101010101" pitchFamily="2" charset="-122"/>
                <a:ea typeface="华文楷体" panose="02010600040101010101" pitchFamily="2" charset="-122"/>
              </a:rPr>
              <a:t>:</a:t>
            </a:r>
            <a:r>
              <a:rPr lang="zh-CN" altLang="en-US" sz="3200">
                <a:solidFill>
                  <a:srgbClr val="46385C"/>
                </a:solidFill>
                <a:latin typeface="华文楷体" panose="02010600040101010101" pitchFamily="2" charset="-122"/>
                <a:ea typeface="华文楷体" panose="02010600040101010101" pitchFamily="2" charset="-122"/>
              </a:rPr>
              <a:t>使并发执行的诸进程之间能有效地共享资源和相互合作，从而使程序的执行具有可再现性。</a:t>
            </a:r>
            <a:endParaRPr lang="en-US" altLang="zh-CN" sz="3200">
              <a:solidFill>
                <a:srgbClr val="46385C"/>
              </a:solidFill>
              <a:latin typeface="华文楷体" panose="02010600040101010101" pitchFamily="2" charset="-122"/>
              <a:ea typeface="华文楷体" panose="02010600040101010101" pitchFamily="2" charset="-122"/>
            </a:endParaRPr>
          </a:p>
          <a:p>
            <a:pPr>
              <a:buClr>
                <a:srgbClr val="0000FF"/>
              </a:buClr>
              <a:buFont typeface="Wingdings" pitchFamily="2" charset="2"/>
              <a:buChar char="n"/>
            </a:pPr>
            <a:r>
              <a:rPr lang="zh-CN" altLang="en-US" sz="3200" b="1">
                <a:solidFill>
                  <a:srgbClr val="0000FF"/>
                </a:solidFill>
                <a:latin typeface="华文楷体" panose="02010600040101010101" pitchFamily="2" charset="-122"/>
                <a:ea typeface="华文楷体" panose="02010600040101010101" pitchFamily="2" charset="-122"/>
              </a:rPr>
              <a:t>同步机制</a:t>
            </a:r>
            <a:r>
              <a:rPr lang="en-US" altLang="zh-CN" sz="3200" b="1">
                <a:solidFill>
                  <a:srgbClr val="0000FF"/>
                </a:solidFill>
                <a:latin typeface="华文楷体" panose="02010600040101010101" pitchFamily="2" charset="-122"/>
                <a:ea typeface="华文楷体" panose="02010600040101010101" pitchFamily="2" charset="-122"/>
              </a:rPr>
              <a:t>:</a:t>
            </a:r>
            <a:r>
              <a:rPr lang="zh-CN" altLang="en-US" sz="3200">
                <a:solidFill>
                  <a:srgbClr val="46385C"/>
                </a:solidFill>
                <a:latin typeface="华文楷体" panose="02010600040101010101" pitchFamily="2" charset="-122"/>
                <a:ea typeface="华文楷体" panose="02010600040101010101" pitchFamily="2" charset="-122"/>
              </a:rPr>
              <a:t>能对多个相关进程在执行次序上进行协调的机制。</a:t>
            </a:r>
            <a:endParaRPr lang="en-US" altLang="zh-CN" sz="3200">
              <a:solidFill>
                <a:srgbClr val="46385C"/>
              </a:solidFill>
              <a:latin typeface="华文楷体" panose="02010600040101010101" pitchFamily="2" charset="-122"/>
              <a:ea typeface="华文楷体" panose="02010600040101010101" pitchFamily="2" charset="-122"/>
            </a:endParaRPr>
          </a:p>
          <a:p>
            <a:pPr>
              <a:buClr>
                <a:srgbClr val="0000FF"/>
              </a:buClr>
              <a:buFont typeface="Wingdings" pitchFamily="2" charset="2"/>
              <a:buChar char="n"/>
            </a:pPr>
            <a:r>
              <a:rPr lang="zh-CN" altLang="en-US" sz="3200" b="1">
                <a:solidFill>
                  <a:srgbClr val="0000FF"/>
                </a:solidFill>
                <a:latin typeface="华文楷体" panose="02010600040101010101" pitchFamily="2" charset="-122"/>
                <a:ea typeface="华文楷体" panose="02010600040101010101" pitchFamily="2" charset="-122"/>
              </a:rPr>
              <a:t>互斥关系：</a:t>
            </a:r>
            <a:r>
              <a:rPr lang="zh-CN" altLang="en-US" sz="3200">
                <a:solidFill>
                  <a:srgbClr val="46385C"/>
                </a:solidFill>
                <a:latin typeface="华文楷体" panose="02010600040101010101" pitchFamily="2" charset="-122"/>
                <a:ea typeface="华文楷体" panose="02010600040101010101" pitchFamily="2" charset="-122"/>
              </a:rPr>
              <a:t>是指由于各进程要共享资源，而有些资源往往要求排它性地使用，或者说是互斥地使用。因此进程间往往要互相竞争，以使用这些互斥的资源。</a:t>
            </a:r>
            <a:endParaRPr lang="en-US" altLang="zh-CN" sz="3200">
              <a:solidFill>
                <a:srgbClr val="46385C"/>
              </a:solidFill>
              <a:latin typeface="华文楷体" panose="02010600040101010101" pitchFamily="2" charset="-122"/>
              <a:ea typeface="华文楷体" panose="02010600040101010101" pitchFamily="2" charset="-122"/>
            </a:endParaRPr>
          </a:p>
          <a:p>
            <a:r>
              <a:rPr lang="zh-CN" altLang="en-US" sz="3200" b="1">
                <a:solidFill>
                  <a:srgbClr val="FF3300"/>
                </a:solidFill>
                <a:latin typeface="华文楷体" panose="02010600040101010101" pitchFamily="2" charset="-122"/>
                <a:ea typeface="华文楷体" panose="02010600040101010101" pitchFamily="2" charset="-122"/>
              </a:rPr>
              <a:t>   互斥也可看作是一种特殊的同步关系！</a:t>
            </a:r>
            <a:endParaRPr lang="zh-CN" altLang="en-US" sz="3200">
              <a:latin typeface="华文楷体" panose="02010600040101010101" pitchFamily="2" charset="-122"/>
              <a:ea typeface="华文楷体" panose="02010600040101010101" pitchFamily="2" charset="-122"/>
            </a:endParaRPr>
          </a:p>
        </p:txBody>
      </p:sp>
      <p:sp>
        <p:nvSpPr>
          <p:cNvPr id="57347" name="Text Box 10">
            <a:extLst>
              <a:ext uri="{FF2B5EF4-FFF2-40B4-BE49-F238E27FC236}">
                <a16:creationId xmlns:a16="http://schemas.microsoft.com/office/drawing/2014/main" id="{9D8C38F5-387F-744A-A97A-6629D0B968EF}"/>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57348" name="灯片编号占位符 3">
            <a:extLst>
              <a:ext uri="{FF2B5EF4-FFF2-40B4-BE49-F238E27FC236}">
                <a16:creationId xmlns:a16="http://schemas.microsoft.com/office/drawing/2014/main" id="{83A05A2C-1D07-0B40-8EA0-2827110C4EA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D10BAEF-F9F0-EC4E-B94B-CCFBED84866B}" type="slidenum">
              <a:rPr lang="zh-CN" altLang="en-US" sz="1800"/>
              <a:pPr/>
              <a:t>56</a:t>
            </a:fld>
            <a:endParaRPr lang="en-US" altLang="zh-CN" sz="1800"/>
          </a:p>
        </p:txBody>
      </p:sp>
    </p:spTree>
    <p:extLst>
      <p:ext uri="{BB962C8B-B14F-4D97-AF65-F5344CB8AC3E}">
        <p14:creationId xmlns:p14="http://schemas.microsoft.com/office/powerpoint/2010/main" val="24785525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9" name="Rectangle 5">
            <a:extLst>
              <a:ext uri="{FF2B5EF4-FFF2-40B4-BE49-F238E27FC236}">
                <a16:creationId xmlns:a16="http://schemas.microsoft.com/office/drawing/2014/main" id="{0816A23B-B9C8-864A-B5AB-6E33B06749FF}"/>
              </a:ext>
            </a:extLst>
          </p:cNvPr>
          <p:cNvSpPr>
            <a:spLocks noChangeArrowheads="1"/>
          </p:cNvSpPr>
          <p:nvPr/>
        </p:nvSpPr>
        <p:spPr bwMode="auto">
          <a:xfrm>
            <a:off x="468313" y="1430338"/>
            <a:ext cx="8447087" cy="2286000"/>
          </a:xfrm>
          <a:prstGeom prst="rect">
            <a:avLst/>
          </a:prstGeom>
          <a:solidFill>
            <a:srgbClr val="FFFFFF"/>
          </a:solidFill>
          <a:ln w="12700">
            <a:noFill/>
            <a:miter lim="800000"/>
            <a:headEnd type="none" w="sm" len="sm"/>
            <a:tailEnd type="none" w="sm" len="sm"/>
          </a:ln>
          <a:effectLst/>
        </p:spPr>
        <p:txBody>
          <a:bodyPr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6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二、临界资源</a:t>
            </a:r>
          </a:p>
          <a:p>
            <a:endPar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        生产者（</a:t>
            </a:r>
            <a:r>
              <a:rPr lang="en-US" altLang="zh-CN"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Producer</a:t>
            </a:r>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－消费者（</a:t>
            </a:r>
            <a:r>
              <a:rPr lang="en-US" altLang="zh-CN" sz="3200" b="1">
                <a:solidFill>
                  <a:srgbClr val="3333FF"/>
                </a:solidFill>
                <a:latin typeface="华文楷体" panose="02010600040101010101" pitchFamily="2" charset="-122"/>
                <a:ea typeface="华文楷体" panose="02010600040101010101" pitchFamily="2" charset="-122"/>
              </a:rPr>
              <a:t>Consumer</a:t>
            </a:r>
            <a:r>
              <a:rPr lang="zh-CN" altLang="en-US" sz="32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）问题：</a:t>
            </a:r>
          </a:p>
          <a:p>
            <a:pPr>
              <a:lnSpc>
                <a:spcPct val="120000"/>
              </a:lnSpc>
            </a:pPr>
            <a:r>
              <a:rPr lang="zh-CN" altLang="en-US"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一群生产者</a:t>
            </a:r>
            <a:r>
              <a:rPr lang="zh-CN" altLang="zh-CN"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进程在</a:t>
            </a:r>
            <a:r>
              <a:rPr lang="zh-CN" altLang="en-US"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生产消息，并将消息提供给消费者</a:t>
            </a:r>
            <a:r>
              <a:rPr lang="zh-CN" altLang="zh-CN"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进程去消费。</a:t>
            </a:r>
            <a:endParaRPr lang="zh-CN" altLang="en-US"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ct val="120000"/>
              </a:lnSpc>
            </a:pPr>
            <a:endParaRPr lang="en-US" altLang="zh-CN" sz="32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369670" name="Text Box 6">
            <a:extLst>
              <a:ext uri="{FF2B5EF4-FFF2-40B4-BE49-F238E27FC236}">
                <a16:creationId xmlns:a16="http://schemas.microsoft.com/office/drawing/2014/main" id="{8B7C267F-8B66-DB43-874F-76095D527324}"/>
              </a:ext>
            </a:extLst>
          </p:cNvPr>
          <p:cNvSpPr txBox="1">
            <a:spLocks noChangeArrowheads="1"/>
          </p:cNvSpPr>
          <p:nvPr/>
        </p:nvSpPr>
        <p:spPr bwMode="auto">
          <a:xfrm>
            <a:off x="533400" y="4084638"/>
            <a:ext cx="8305800" cy="186531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en-US" altLang="zh-CN" sz="3200" b="1">
                <a:solidFill>
                  <a:srgbClr val="FF3300"/>
                </a:solidFill>
                <a:latin typeface="华文楷体" panose="02010600040101010101" pitchFamily="2" charset="-122"/>
                <a:ea typeface="华文楷体" panose="02010600040101010101" pitchFamily="2" charset="-122"/>
              </a:rPr>
              <a:t> </a:t>
            </a:r>
            <a:r>
              <a:rPr lang="zh-CN" altLang="zh-CN" sz="3200" b="1">
                <a:solidFill>
                  <a:srgbClr val="FF3300"/>
                </a:solidFill>
                <a:latin typeface="华文楷体" panose="02010600040101010101" pitchFamily="2" charset="-122"/>
                <a:ea typeface="华文楷体" panose="02010600040101010101" pitchFamily="2" charset="-122"/>
              </a:rPr>
              <a:t>必须考虑的问题：</a:t>
            </a:r>
            <a:endParaRPr lang="zh-CN" altLang="en-US" sz="3200" b="1">
              <a:solidFill>
                <a:srgbClr val="FF3300"/>
              </a:solidFill>
              <a:latin typeface="华文楷体" panose="02010600040101010101" pitchFamily="2" charset="-122"/>
              <a:ea typeface="华文楷体" panose="02010600040101010101" pitchFamily="2" charset="-122"/>
            </a:endParaRPr>
          </a:p>
          <a:p>
            <a:pPr lvl="2">
              <a:lnSpc>
                <a:spcPct val="120000"/>
              </a:lnSpc>
              <a:buFont typeface="Wingdings" pitchFamily="2" charset="2"/>
              <a:buChar char="Ø"/>
            </a:pPr>
            <a:r>
              <a:rPr lang="zh-CN" altLang="en-US" sz="3200" b="1">
                <a:solidFill>
                  <a:srgbClr val="3333FF"/>
                </a:solidFill>
                <a:latin typeface="华文楷体" panose="02010600040101010101" pitchFamily="2" charset="-122"/>
                <a:ea typeface="华文楷体" panose="02010600040101010101" pitchFamily="2" charset="-122"/>
              </a:rPr>
              <a:t> </a:t>
            </a:r>
            <a:r>
              <a:rPr lang="zh-CN" altLang="zh-CN" sz="3200" b="1">
                <a:solidFill>
                  <a:srgbClr val="3333FF"/>
                </a:solidFill>
                <a:latin typeface="华文楷体" panose="02010600040101010101" pitchFamily="2" charset="-122"/>
                <a:ea typeface="华文楷体" panose="02010600040101010101" pitchFamily="2" charset="-122"/>
              </a:rPr>
              <a:t>  并发问题</a:t>
            </a:r>
            <a:endParaRPr lang="zh-CN" altLang="en-US" sz="3200" b="1">
              <a:solidFill>
                <a:srgbClr val="3333FF"/>
              </a:solidFill>
              <a:latin typeface="华文楷体" panose="02010600040101010101" pitchFamily="2" charset="-122"/>
              <a:ea typeface="华文楷体" panose="02010600040101010101" pitchFamily="2" charset="-122"/>
            </a:endParaRPr>
          </a:p>
          <a:p>
            <a:pPr lvl="2">
              <a:lnSpc>
                <a:spcPct val="120000"/>
              </a:lnSpc>
              <a:buFont typeface="Wingdings" pitchFamily="2" charset="2"/>
              <a:buChar char="Ø"/>
            </a:pPr>
            <a:r>
              <a:rPr lang="zh-CN" altLang="en-US" sz="3200" b="1">
                <a:solidFill>
                  <a:srgbClr val="3333FF"/>
                </a:solidFill>
                <a:latin typeface="华文楷体" panose="02010600040101010101" pitchFamily="2" charset="-122"/>
                <a:ea typeface="华文楷体" panose="02010600040101010101" pitchFamily="2" charset="-122"/>
              </a:rPr>
              <a:t>   </a:t>
            </a:r>
            <a:r>
              <a:rPr lang="zh-CN" altLang="zh-CN" sz="3200" b="1">
                <a:solidFill>
                  <a:srgbClr val="3333FF"/>
                </a:solidFill>
                <a:latin typeface="华文楷体" panose="02010600040101010101" pitchFamily="2" charset="-122"/>
                <a:ea typeface="华文楷体" panose="02010600040101010101" pitchFamily="2" charset="-122"/>
              </a:rPr>
              <a:t>同步问题</a:t>
            </a:r>
            <a:endParaRPr lang="zh-CN" altLang="en-US" sz="3200" b="1">
              <a:solidFill>
                <a:srgbClr val="3333FF"/>
              </a:solidFill>
              <a:latin typeface="华文楷体" panose="02010600040101010101" pitchFamily="2" charset="-122"/>
              <a:ea typeface="华文楷体" panose="02010600040101010101" pitchFamily="2" charset="-122"/>
            </a:endParaRPr>
          </a:p>
        </p:txBody>
      </p:sp>
      <p:sp>
        <p:nvSpPr>
          <p:cNvPr id="58372" name="Text Box 8">
            <a:extLst>
              <a:ext uri="{FF2B5EF4-FFF2-40B4-BE49-F238E27FC236}">
                <a16:creationId xmlns:a16="http://schemas.microsoft.com/office/drawing/2014/main" id="{22550FF9-7F85-AA4C-83D8-856AD59BD61C}"/>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58373" name="灯片编号占位符 3">
            <a:extLst>
              <a:ext uri="{FF2B5EF4-FFF2-40B4-BE49-F238E27FC236}">
                <a16:creationId xmlns:a16="http://schemas.microsoft.com/office/drawing/2014/main" id="{D46895A5-0B3E-844F-8405-45CC7F0755A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9E08916-F366-0544-85D4-F40E0FC03F5A}" type="slidenum">
              <a:rPr lang="zh-CN" altLang="en-US" sz="1800"/>
              <a:pPr/>
              <a:t>57</a:t>
            </a:fld>
            <a:endParaRPr lang="en-US" altLang="zh-CN" sz="1800"/>
          </a:p>
        </p:txBody>
      </p:sp>
    </p:spTree>
    <p:extLst>
      <p:ext uri="{BB962C8B-B14F-4D97-AF65-F5344CB8AC3E}">
        <p14:creationId xmlns:p14="http://schemas.microsoft.com/office/powerpoint/2010/main" val="34027847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animEffect transition="in" filter="wipe(up)">
                                      <p:cBhvr>
                                        <p:cTn id="7" dur="500"/>
                                        <p:tgtEl>
                                          <p:spTgt spid="3696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9670"/>
                                        </p:tgtEl>
                                        <p:attrNameLst>
                                          <p:attrName>style.visibility</p:attrName>
                                        </p:attrNameLst>
                                      </p:cBhvr>
                                      <p:to>
                                        <p:strVal val="visible"/>
                                      </p:to>
                                    </p:set>
                                    <p:animEffect transition="in" filter="wipe(left)">
                                      <p:cBhvr>
                                        <p:cTn id="12" dur="500"/>
                                        <p:tgtEl>
                                          <p:spTgt spid="369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autoUpdateAnimBg="0"/>
      <p:bldP spid="369670"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2" name="Text Box 4">
            <a:extLst>
              <a:ext uri="{FF2B5EF4-FFF2-40B4-BE49-F238E27FC236}">
                <a16:creationId xmlns:a16="http://schemas.microsoft.com/office/drawing/2014/main" id="{E879ACD4-AE48-DF47-B7BC-460187CC7AD2}"/>
              </a:ext>
            </a:extLst>
          </p:cNvPr>
          <p:cNvSpPr txBox="1">
            <a:spLocks noChangeArrowheads="1"/>
          </p:cNvSpPr>
          <p:nvPr/>
        </p:nvSpPr>
        <p:spPr bwMode="auto">
          <a:xfrm>
            <a:off x="533400" y="998538"/>
            <a:ext cx="8305800" cy="2627312"/>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3333FF"/>
                </a:solidFill>
                <a:effectLst>
                  <a:outerShdw blurRad="38100" dist="38100" dir="2700000" algn="tl">
                    <a:srgbClr val="C0C0C0"/>
                  </a:outerShdw>
                </a:effectLst>
                <a:latin typeface="楷体_GB2312" pitchFamily="49" charset="-122"/>
                <a:ea typeface="楷体_GB2312" pitchFamily="49" charset="-122"/>
              </a:rPr>
              <a:t>生产者进程和消费者进程的共享变量定义：</a:t>
            </a:r>
          </a:p>
          <a:p>
            <a:pPr>
              <a:lnSpc>
                <a:spcPct val="65000"/>
              </a:lnSpc>
              <a:spcBef>
                <a:spcPct val="50000"/>
              </a:spcBef>
            </a:pPr>
            <a:r>
              <a:rPr lang="zh-CN" altLang="en-US" sz="3200" b="1">
                <a:solidFill>
                  <a:schemeClr val="tx1"/>
                </a:solidFill>
                <a:effectLst>
                  <a:outerShdw blurRad="38100" dist="38100" dir="2700000" algn="tl">
                    <a:srgbClr val="C0C0C0"/>
                  </a:outerShdw>
                </a:effectLst>
                <a:latin typeface="楷体_GB2312" pitchFamily="49" charset="-122"/>
                <a:ea typeface="楷体_GB2312" pitchFamily="49" charset="-122"/>
              </a:rPr>
              <a:t>     </a:t>
            </a:r>
          </a:p>
          <a:p>
            <a:pPr>
              <a:spcBef>
                <a:spcPct val="50000"/>
              </a:spcBef>
            </a:pPr>
            <a:r>
              <a:rPr lang="zh-CN" altLang="en-US" sz="3200" b="1">
                <a:solidFill>
                  <a:schemeClr val="tx1"/>
                </a:solidFill>
                <a:effectLst>
                  <a:outerShdw blurRad="38100" dist="38100" dir="2700000" algn="tl">
                    <a:srgbClr val="C0C0C0"/>
                  </a:outerShdw>
                </a:effectLst>
                <a:latin typeface="楷体_GB2312" pitchFamily="49" charset="-122"/>
                <a:ea typeface="楷体_GB2312" pitchFamily="49" charset="-122"/>
              </a:rPr>
              <a:t>  </a:t>
            </a:r>
            <a:r>
              <a:rPr lang="en-US" altLang="zh-CN" sz="3200" b="1">
                <a:solidFill>
                  <a:schemeClr val="tx1"/>
                </a:solidFill>
                <a:effectLst>
                  <a:outerShdw blurRad="38100" dist="38100" dir="2700000" algn="tl">
                    <a:srgbClr val="C0C0C0"/>
                  </a:outerShdw>
                </a:effectLst>
                <a:latin typeface="楷体_GB2312" pitchFamily="49" charset="-122"/>
                <a:ea typeface="楷体_GB2312" pitchFamily="49" charset="-122"/>
              </a:rPr>
              <a:t>int in=0,out=0,counter=0;</a:t>
            </a:r>
          </a:p>
          <a:p>
            <a:pPr>
              <a:spcBef>
                <a:spcPct val="50000"/>
              </a:spcBef>
            </a:pPr>
            <a:r>
              <a:rPr lang="en-US" altLang="zh-CN" sz="3200" b="1">
                <a:solidFill>
                  <a:schemeClr val="tx1"/>
                </a:solidFill>
                <a:effectLst>
                  <a:outerShdw blurRad="38100" dist="38100" dir="2700000" algn="tl">
                    <a:srgbClr val="C0C0C0"/>
                  </a:outerShdw>
                </a:effectLst>
                <a:latin typeface="楷体_GB2312" pitchFamily="49" charset="-122"/>
                <a:ea typeface="楷体_GB2312" pitchFamily="49" charset="-122"/>
              </a:rPr>
              <a:t>  item buffer[n];</a:t>
            </a:r>
          </a:p>
        </p:txBody>
      </p:sp>
      <p:sp>
        <p:nvSpPr>
          <p:cNvPr id="59395" name="Text Box 6">
            <a:extLst>
              <a:ext uri="{FF2B5EF4-FFF2-40B4-BE49-F238E27FC236}">
                <a16:creationId xmlns:a16="http://schemas.microsoft.com/office/drawing/2014/main" id="{35235B61-B14D-0142-9D23-8299244CC9BB}"/>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59396" name="灯片编号占位符 3">
            <a:extLst>
              <a:ext uri="{FF2B5EF4-FFF2-40B4-BE49-F238E27FC236}">
                <a16:creationId xmlns:a16="http://schemas.microsoft.com/office/drawing/2014/main" id="{34C9173C-F182-4847-A8B4-DF7016CA3180}"/>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102FC6B-03E9-284F-8D2C-9F164404980C}" type="slidenum">
              <a:rPr lang="zh-CN" altLang="en-US" sz="1800"/>
              <a:pPr/>
              <a:t>58</a:t>
            </a:fld>
            <a:endParaRPr lang="en-US" altLang="zh-CN" sz="1800"/>
          </a:p>
        </p:txBody>
      </p:sp>
    </p:spTree>
    <p:extLst>
      <p:ext uri="{BB962C8B-B14F-4D97-AF65-F5344CB8AC3E}">
        <p14:creationId xmlns:p14="http://schemas.microsoft.com/office/powerpoint/2010/main" val="69170296"/>
      </p:ext>
    </p:extLst>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7" name="Text Box 5">
            <a:extLst>
              <a:ext uri="{FF2B5EF4-FFF2-40B4-BE49-F238E27FC236}">
                <a16:creationId xmlns:a16="http://schemas.microsoft.com/office/drawing/2014/main" id="{11C334CE-32B1-DB44-B754-C21E6BA9E75E}"/>
              </a:ext>
            </a:extLst>
          </p:cNvPr>
          <p:cNvSpPr txBox="1">
            <a:spLocks noChangeArrowheads="1"/>
          </p:cNvSpPr>
          <p:nvPr/>
        </p:nvSpPr>
        <p:spPr bwMode="auto">
          <a:xfrm>
            <a:off x="602940" y="1321714"/>
            <a:ext cx="5265204" cy="2059795"/>
          </a:xfrm>
          <a:prstGeom prst="rect">
            <a:avLst/>
          </a:prstGeom>
          <a:solidFill>
            <a:srgbClr val="FFFFFF"/>
          </a:solidFill>
          <a:ln w="12700">
            <a:noFill/>
            <a:miter lim="800000"/>
            <a:headEnd type="none" w="sm" len="sm"/>
            <a:tailEnd type="none" w="sm" len="sm"/>
          </a:ln>
          <a:effectLst/>
        </p:spPr>
        <p:txBody>
          <a:bodyPr wrap="square">
            <a:spAutoFit/>
          </a:bodyPr>
          <a:lstStyle/>
          <a:p>
            <a:pPr>
              <a:spcBef>
                <a:spcPct val="50000"/>
              </a:spcBef>
              <a:defRPr/>
            </a:pPr>
            <a:r>
              <a:rPr lang="en-US" altLang="zh-CN" sz="1600" b="1" dirty="0">
                <a:solidFill>
                  <a:srgbClr val="CC3399"/>
                </a:solidFill>
              </a:rPr>
              <a:t>Void Producer(){</a:t>
            </a:r>
            <a:endParaRPr lang="en-US" altLang="zh-CN" sz="1600" b="1" dirty="0">
              <a:solidFill>
                <a:srgbClr val="000000"/>
              </a:solidFill>
            </a:endParaRPr>
          </a:p>
          <a:p>
            <a:pPr>
              <a:lnSpc>
                <a:spcPct val="0"/>
              </a:lnSpc>
              <a:spcBef>
                <a:spcPct val="50000"/>
              </a:spcBef>
              <a:defRPr/>
            </a:pPr>
            <a:r>
              <a:rPr lang="en-US" altLang="zh-CN" sz="1600" b="1" dirty="0">
                <a:solidFill>
                  <a:srgbClr val="000000"/>
                </a:solidFill>
              </a:rPr>
              <a:t>                       while(true) {                           </a:t>
            </a:r>
          </a:p>
          <a:p>
            <a:pPr>
              <a:lnSpc>
                <a:spcPct val="45000"/>
              </a:lnSpc>
              <a:spcBef>
                <a:spcPct val="50000"/>
              </a:spcBef>
              <a:defRPr/>
            </a:pPr>
            <a:r>
              <a:rPr lang="en-US" altLang="zh-CN" sz="1600" b="1" dirty="0">
                <a:solidFill>
                  <a:srgbClr val="000000"/>
                </a:solidFill>
              </a:rPr>
              <a:t>                        produce an item in </a:t>
            </a:r>
            <a:r>
              <a:rPr lang="en-US" altLang="zh-CN" sz="1600" b="1" dirty="0" err="1">
                <a:solidFill>
                  <a:srgbClr val="000000"/>
                </a:solidFill>
              </a:rPr>
              <a:t>nextp</a:t>
            </a:r>
            <a:r>
              <a:rPr lang="en-US" altLang="zh-CN" sz="1600" b="1" dirty="0">
                <a:solidFill>
                  <a:srgbClr val="000000"/>
                </a:solidFill>
              </a:rPr>
              <a:t>;</a:t>
            </a:r>
          </a:p>
          <a:p>
            <a:pPr>
              <a:lnSpc>
                <a:spcPct val="45000"/>
              </a:lnSpc>
              <a:spcBef>
                <a:spcPct val="50000"/>
              </a:spcBef>
              <a:defRPr/>
            </a:pPr>
            <a:r>
              <a:rPr lang="en-US" altLang="zh-CN" sz="1600" b="1" dirty="0">
                <a:solidFill>
                  <a:srgbClr val="000000"/>
                </a:solidFill>
              </a:rPr>
              <a:t>                        …  </a:t>
            </a:r>
          </a:p>
          <a:p>
            <a:pPr>
              <a:lnSpc>
                <a:spcPct val="40000"/>
              </a:lnSpc>
              <a:spcBef>
                <a:spcPct val="50000"/>
              </a:spcBef>
              <a:defRPr/>
            </a:pPr>
            <a:r>
              <a:rPr lang="en-US" altLang="zh-CN" sz="1600" b="1" dirty="0">
                <a:solidFill>
                  <a:srgbClr val="000000"/>
                </a:solidFill>
              </a:rPr>
              <a:t>                        while ( counter = n ) ;</a:t>
            </a:r>
          </a:p>
          <a:p>
            <a:pPr>
              <a:lnSpc>
                <a:spcPct val="40000"/>
              </a:lnSpc>
              <a:spcBef>
                <a:spcPct val="50000"/>
              </a:spcBef>
              <a:defRPr/>
            </a:pPr>
            <a:r>
              <a:rPr lang="en-US" altLang="zh-CN" sz="1600" b="1" dirty="0">
                <a:solidFill>
                  <a:srgbClr val="000000"/>
                </a:solidFill>
              </a:rPr>
              <a:t>                        buffer[in] = </a:t>
            </a:r>
            <a:r>
              <a:rPr lang="en-US" altLang="zh-CN" sz="1600" b="1" dirty="0" err="1">
                <a:solidFill>
                  <a:srgbClr val="000000"/>
                </a:solidFill>
              </a:rPr>
              <a:t>nextp</a:t>
            </a:r>
            <a:r>
              <a:rPr lang="en-US" altLang="zh-CN" sz="1600" b="1" dirty="0">
                <a:solidFill>
                  <a:srgbClr val="000000"/>
                </a:solidFill>
              </a:rPr>
              <a:t> ;</a:t>
            </a:r>
          </a:p>
          <a:p>
            <a:pPr>
              <a:lnSpc>
                <a:spcPct val="40000"/>
              </a:lnSpc>
              <a:spcBef>
                <a:spcPct val="50000"/>
              </a:spcBef>
              <a:defRPr/>
            </a:pPr>
            <a:r>
              <a:rPr lang="en-US" altLang="zh-CN" sz="1600" b="1" dirty="0">
                <a:solidFill>
                  <a:srgbClr val="000000"/>
                </a:solidFill>
              </a:rPr>
              <a:t>                        in  =( in+1)% n;</a:t>
            </a:r>
          </a:p>
          <a:p>
            <a:pPr>
              <a:lnSpc>
                <a:spcPct val="40000"/>
              </a:lnSpc>
              <a:spcBef>
                <a:spcPct val="50000"/>
              </a:spcBef>
              <a:defRPr/>
            </a:pPr>
            <a:r>
              <a:rPr lang="en-US" altLang="zh-CN" sz="1600" b="1" dirty="0">
                <a:solidFill>
                  <a:srgbClr val="000000"/>
                </a:solidFill>
              </a:rPr>
              <a:t>                        </a:t>
            </a:r>
            <a:r>
              <a:rPr lang="en-US" altLang="zh-CN" sz="1600" b="1" dirty="0">
                <a:solidFill>
                  <a:srgbClr val="FF0000"/>
                </a:solidFill>
              </a:rPr>
              <a:t>counter  = counter+1 ;</a:t>
            </a:r>
          </a:p>
          <a:p>
            <a:pPr>
              <a:lnSpc>
                <a:spcPct val="40000"/>
              </a:lnSpc>
              <a:spcBef>
                <a:spcPct val="50000"/>
              </a:spcBef>
              <a:defRPr/>
            </a:pPr>
            <a:r>
              <a:rPr lang="en-US" altLang="zh-CN" sz="1600" b="1" dirty="0">
                <a:solidFill>
                  <a:srgbClr val="FF0000"/>
                </a:solidFill>
              </a:rPr>
              <a:t>                     </a:t>
            </a:r>
            <a:r>
              <a:rPr lang="en-US" altLang="zh-CN" sz="1600" b="1" dirty="0">
                <a:solidFill>
                  <a:schemeClr val="tx1"/>
                </a:solidFill>
              </a:rPr>
              <a:t> }</a:t>
            </a:r>
            <a:r>
              <a:rPr lang="en-US" altLang="zh-CN" sz="1600" b="1" dirty="0">
                <a:solidFill>
                  <a:srgbClr val="000000"/>
                </a:solidFill>
              </a:rPr>
              <a:t>          </a:t>
            </a:r>
            <a:r>
              <a:rPr lang="en-US" altLang="zh-CN" sz="1600" b="1" dirty="0">
                <a:solidFill>
                  <a:srgbClr val="CC3399"/>
                </a:solidFill>
              </a:rPr>
              <a:t> }</a:t>
            </a:r>
            <a:endParaRPr lang="en-US" altLang="zh-CN" sz="1600" b="1" dirty="0">
              <a:solidFill>
                <a:srgbClr val="CC3399"/>
              </a:solidFill>
              <a:effectLst>
                <a:outerShdw blurRad="38100" dist="38100" dir="2700000" algn="tl">
                  <a:srgbClr val="C0C0C0"/>
                </a:outerShdw>
              </a:effectLst>
              <a:latin typeface="Arial" pitchFamily="34" charset="0"/>
              <a:ea typeface="幼圆" pitchFamily="49" charset="-122"/>
            </a:endParaRPr>
          </a:p>
        </p:txBody>
      </p:sp>
      <p:sp>
        <p:nvSpPr>
          <p:cNvPr id="371718" name="Text Box 6">
            <a:extLst>
              <a:ext uri="{FF2B5EF4-FFF2-40B4-BE49-F238E27FC236}">
                <a16:creationId xmlns:a16="http://schemas.microsoft.com/office/drawing/2014/main" id="{F9CF6FFD-1523-8D49-B194-C74FA1EF6700}"/>
              </a:ext>
            </a:extLst>
          </p:cNvPr>
          <p:cNvSpPr txBox="1">
            <a:spLocks noChangeArrowheads="1"/>
          </p:cNvSpPr>
          <p:nvPr/>
        </p:nvSpPr>
        <p:spPr bwMode="auto">
          <a:xfrm>
            <a:off x="468313" y="3860800"/>
            <a:ext cx="5856287" cy="259873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b="1">
                <a:solidFill>
                  <a:srgbClr val="3333FF"/>
                </a:solidFill>
              </a:rPr>
              <a:t>Void Consumer(){</a:t>
            </a:r>
            <a:endParaRPr lang="en-US" altLang="zh-CN" b="1">
              <a:solidFill>
                <a:srgbClr val="000000"/>
              </a:solidFill>
            </a:endParaRPr>
          </a:p>
          <a:p>
            <a:pPr>
              <a:lnSpc>
                <a:spcPct val="40000"/>
              </a:lnSpc>
              <a:spcBef>
                <a:spcPct val="50000"/>
              </a:spcBef>
            </a:pPr>
            <a:r>
              <a:rPr lang="en-US" altLang="zh-CN" b="1">
                <a:solidFill>
                  <a:srgbClr val="000000"/>
                </a:solidFill>
              </a:rPr>
              <a:t>                       while(true){</a:t>
            </a:r>
          </a:p>
          <a:p>
            <a:pPr>
              <a:lnSpc>
                <a:spcPct val="40000"/>
              </a:lnSpc>
              <a:spcBef>
                <a:spcPct val="50000"/>
              </a:spcBef>
            </a:pPr>
            <a:r>
              <a:rPr lang="en-US" altLang="zh-CN" b="1">
                <a:solidFill>
                  <a:srgbClr val="000000"/>
                </a:solidFill>
              </a:rPr>
              <a:t>                       while (counter = 0);</a:t>
            </a:r>
          </a:p>
          <a:p>
            <a:pPr>
              <a:lnSpc>
                <a:spcPct val="40000"/>
              </a:lnSpc>
              <a:spcBef>
                <a:spcPct val="50000"/>
              </a:spcBef>
            </a:pPr>
            <a:r>
              <a:rPr lang="en-US" altLang="zh-CN" b="1">
                <a:solidFill>
                  <a:srgbClr val="000000"/>
                </a:solidFill>
              </a:rPr>
              <a:t>                       nextc =buffer[out];</a:t>
            </a:r>
          </a:p>
          <a:p>
            <a:pPr>
              <a:lnSpc>
                <a:spcPct val="40000"/>
              </a:lnSpc>
              <a:spcBef>
                <a:spcPct val="50000"/>
              </a:spcBef>
            </a:pPr>
            <a:r>
              <a:rPr lang="en-US" altLang="zh-CN" b="1">
                <a:solidFill>
                  <a:srgbClr val="000000"/>
                </a:solidFill>
              </a:rPr>
              <a:t>                       out =(out+1)%n;</a:t>
            </a:r>
          </a:p>
          <a:p>
            <a:pPr>
              <a:lnSpc>
                <a:spcPct val="40000"/>
              </a:lnSpc>
              <a:spcBef>
                <a:spcPct val="50000"/>
              </a:spcBef>
            </a:pPr>
            <a:r>
              <a:rPr lang="en-US" altLang="zh-CN" b="1">
                <a:solidFill>
                  <a:srgbClr val="000000"/>
                </a:solidFill>
              </a:rPr>
              <a:t>                       </a:t>
            </a:r>
            <a:r>
              <a:rPr lang="en-US" altLang="zh-CN" b="1">
                <a:solidFill>
                  <a:srgbClr val="FF0000"/>
                </a:solidFill>
              </a:rPr>
              <a:t>counter : = counter -1;</a:t>
            </a:r>
          </a:p>
          <a:p>
            <a:pPr>
              <a:lnSpc>
                <a:spcPct val="40000"/>
              </a:lnSpc>
              <a:spcBef>
                <a:spcPct val="50000"/>
              </a:spcBef>
            </a:pPr>
            <a:r>
              <a:rPr lang="en-US" altLang="zh-CN" b="1">
                <a:solidFill>
                  <a:srgbClr val="000000"/>
                </a:solidFill>
              </a:rPr>
              <a:t>                       consume the item in nextc;</a:t>
            </a:r>
          </a:p>
          <a:p>
            <a:pPr>
              <a:lnSpc>
                <a:spcPct val="40000"/>
              </a:lnSpc>
              <a:spcBef>
                <a:spcPct val="50000"/>
              </a:spcBef>
            </a:pPr>
            <a:r>
              <a:rPr lang="en-US" altLang="zh-CN" b="1">
                <a:solidFill>
                  <a:srgbClr val="000000"/>
                </a:solidFill>
              </a:rPr>
              <a:t>                      }</a:t>
            </a:r>
            <a:r>
              <a:rPr lang="en-US" altLang="zh-CN" b="1">
                <a:solidFill>
                  <a:srgbClr val="0000FF"/>
                </a:solidFill>
              </a:rPr>
              <a:t>            }</a:t>
            </a:r>
            <a:endParaRPr lang="en-US" altLang="zh-CN">
              <a:solidFill>
                <a:srgbClr val="0000FF"/>
              </a:solidFill>
            </a:endParaRPr>
          </a:p>
        </p:txBody>
      </p:sp>
      <p:sp>
        <p:nvSpPr>
          <p:cNvPr id="371719" name="AutoShape 7">
            <a:extLst>
              <a:ext uri="{FF2B5EF4-FFF2-40B4-BE49-F238E27FC236}">
                <a16:creationId xmlns:a16="http://schemas.microsoft.com/office/drawing/2014/main" id="{6E3E002F-42D4-7D44-A90D-7D1AAAAD7B95}"/>
              </a:ext>
            </a:extLst>
          </p:cNvPr>
          <p:cNvSpPr>
            <a:spLocks noChangeArrowheads="1"/>
          </p:cNvSpPr>
          <p:nvPr/>
        </p:nvSpPr>
        <p:spPr bwMode="auto">
          <a:xfrm>
            <a:off x="5334000" y="381000"/>
            <a:ext cx="4267200" cy="6248400"/>
          </a:xfrm>
          <a:prstGeom prst="irregularSeal1">
            <a:avLst/>
          </a:prstGeom>
          <a:solidFill>
            <a:srgbClr val="FFFF66"/>
          </a:solidFill>
          <a:ln w="12700">
            <a:solidFill>
              <a:schemeClr val="tx1"/>
            </a:solidFill>
            <a:miter lim="800000"/>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71720" name="Text Box 8">
            <a:extLst>
              <a:ext uri="{FF2B5EF4-FFF2-40B4-BE49-F238E27FC236}">
                <a16:creationId xmlns:a16="http://schemas.microsoft.com/office/drawing/2014/main" id="{E02F7DEB-7F3C-8848-977B-2E2F0F8845D4}"/>
              </a:ext>
            </a:extLst>
          </p:cNvPr>
          <p:cNvSpPr txBox="1">
            <a:spLocks noChangeArrowheads="1"/>
          </p:cNvSpPr>
          <p:nvPr/>
        </p:nvSpPr>
        <p:spPr bwMode="auto">
          <a:xfrm>
            <a:off x="6248400" y="1524000"/>
            <a:ext cx="2514600" cy="317182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en-US" altLang="zh-CN" sz="2800" b="1">
              <a:solidFill>
                <a:srgbClr val="3333FF"/>
              </a:solidFill>
              <a:effectLst>
                <a:outerShdw blurRad="38100" dist="38100" dir="2700000" algn="tl">
                  <a:srgbClr val="C0C0C0"/>
                </a:outerShdw>
              </a:effectLst>
              <a:latin typeface="宋体" panose="02010600030101010101" pitchFamily="2" charset="-122"/>
            </a:endParaRPr>
          </a:p>
          <a:p>
            <a:pPr hangingPunct="1">
              <a:lnSpc>
                <a:spcPct val="95000"/>
              </a:lnSpc>
              <a:spcBef>
                <a:spcPct val="50000"/>
              </a:spcBef>
            </a:pPr>
            <a:r>
              <a:rPr lang="en-US" altLang="zh-CN" sz="2800" b="1">
                <a:solidFill>
                  <a:srgbClr val="3333FF"/>
                </a:solidFill>
                <a:effectLst>
                  <a:outerShdw blurRad="38100" dist="38100" dir="2700000" algn="tl">
                    <a:srgbClr val="C0C0C0"/>
                  </a:outerShdw>
                </a:effectLst>
                <a:latin typeface="宋体" panose="02010600030101010101" pitchFamily="2" charset="-122"/>
              </a:rPr>
              <a:t>    </a:t>
            </a:r>
            <a:r>
              <a:rPr lang="zh-CN" altLang="en-US" sz="2800" b="1">
                <a:solidFill>
                  <a:srgbClr val="3333FF"/>
                </a:solidFill>
                <a:effectLst>
                  <a:outerShdw blurRad="38100" dist="38100" dir="2700000" algn="tl">
                    <a:srgbClr val="C0C0C0"/>
                  </a:outerShdw>
                </a:effectLst>
                <a:latin typeface="宋体" panose="02010600030101010101" pitchFamily="2" charset="-122"/>
              </a:rPr>
              <a:t>问题在于共享变量</a:t>
            </a:r>
            <a:r>
              <a:rPr lang="en-US" altLang="zh-CN" sz="2800" b="1">
                <a:solidFill>
                  <a:srgbClr val="FF3300"/>
                </a:solidFill>
                <a:effectLst>
                  <a:outerShdw blurRad="38100" dist="38100" dir="2700000" algn="tl">
                    <a:srgbClr val="C0C0C0"/>
                  </a:outerShdw>
                </a:effectLst>
                <a:latin typeface="宋体" panose="02010600030101010101" pitchFamily="2" charset="-122"/>
              </a:rPr>
              <a:t>counter</a:t>
            </a:r>
            <a:r>
              <a:rPr lang="zh-CN" altLang="en-US" sz="2800" b="1">
                <a:solidFill>
                  <a:srgbClr val="3333FF"/>
                </a:solidFill>
                <a:effectLst>
                  <a:outerShdw blurRad="38100" dist="38100" dir="2700000" algn="tl">
                    <a:srgbClr val="C0C0C0"/>
                  </a:outerShdw>
                </a:effectLst>
                <a:latin typeface="宋体" panose="02010600030101010101" pitchFamily="2" charset="-122"/>
              </a:rPr>
              <a:t>的值在同一时段内被不同的进程修改！</a:t>
            </a:r>
          </a:p>
        </p:txBody>
      </p:sp>
      <p:sp>
        <p:nvSpPr>
          <p:cNvPr id="60422" name="Text Box 9">
            <a:extLst>
              <a:ext uri="{FF2B5EF4-FFF2-40B4-BE49-F238E27FC236}">
                <a16:creationId xmlns:a16="http://schemas.microsoft.com/office/drawing/2014/main" id="{F576F766-6580-BA4B-B301-45F054F0C5C2}"/>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0423" name="灯片编号占位符 3">
            <a:extLst>
              <a:ext uri="{FF2B5EF4-FFF2-40B4-BE49-F238E27FC236}">
                <a16:creationId xmlns:a16="http://schemas.microsoft.com/office/drawing/2014/main" id="{D1D23D57-263B-694A-B6E5-9F009D6C6DD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F2319C1-9B34-3041-B206-E0FB0B43F402}" type="slidenum">
              <a:rPr lang="zh-CN" altLang="en-US" sz="1800"/>
              <a:pPr/>
              <a:t>59</a:t>
            </a:fld>
            <a:endParaRPr lang="en-US" altLang="zh-CN" sz="1800"/>
          </a:p>
        </p:txBody>
      </p:sp>
    </p:spTree>
    <p:extLst>
      <p:ext uri="{BB962C8B-B14F-4D97-AF65-F5344CB8AC3E}">
        <p14:creationId xmlns:p14="http://schemas.microsoft.com/office/powerpoint/2010/main" val="329129736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1717"/>
                                        </p:tgtEl>
                                        <p:attrNameLst>
                                          <p:attrName>style.visibility</p:attrName>
                                        </p:attrNameLst>
                                      </p:cBhvr>
                                      <p:to>
                                        <p:strVal val="visible"/>
                                      </p:to>
                                    </p:set>
                                    <p:animEffect transition="in" filter="wipe(left)">
                                      <p:cBhvr>
                                        <p:cTn id="7" dur="500"/>
                                        <p:tgtEl>
                                          <p:spTgt spid="3717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1718"/>
                                        </p:tgtEl>
                                        <p:attrNameLst>
                                          <p:attrName>style.visibility</p:attrName>
                                        </p:attrNameLst>
                                      </p:cBhvr>
                                      <p:to>
                                        <p:strVal val="visible"/>
                                      </p:to>
                                    </p:set>
                                    <p:animEffect transition="in" filter="wipe(left)">
                                      <p:cBhvr>
                                        <p:cTn id="12" dur="500"/>
                                        <p:tgtEl>
                                          <p:spTgt spid="371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1719"/>
                                        </p:tgtEl>
                                        <p:attrNameLst>
                                          <p:attrName>style.visibility</p:attrName>
                                        </p:attrNameLst>
                                      </p:cBhvr>
                                      <p:to>
                                        <p:strVal val="visible"/>
                                      </p:to>
                                    </p:set>
                                    <p:animEffect transition="in" filter="dissolve">
                                      <p:cBhvr>
                                        <p:cTn id="17" dur="500"/>
                                        <p:tgtEl>
                                          <p:spTgt spid="371719"/>
                                        </p:tgtEl>
                                      </p:cBhvr>
                                    </p:animEffect>
                                  </p:childTnLst>
                                </p:cTn>
                              </p:par>
                            </p:childTnLst>
                          </p:cTn>
                        </p:par>
                        <p:par>
                          <p:cTn id="18" fill="hold" nodeType="afterGroup">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371720">
                                            <p:txEl>
                                              <p:pRg st="1" end="1"/>
                                            </p:txEl>
                                          </p:spTgt>
                                        </p:tgtEl>
                                        <p:attrNameLst>
                                          <p:attrName>style.visibility</p:attrName>
                                        </p:attrNameLst>
                                      </p:cBhvr>
                                      <p:to>
                                        <p:strVal val="visible"/>
                                      </p:to>
                                    </p:set>
                                    <p:animEffect transition="in" filter="barn(outVertical)">
                                      <p:cBhvr>
                                        <p:cTn id="21" dur="500"/>
                                        <p:tgtEl>
                                          <p:spTgt spid="3717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7" grpId="0" animBg="1" autoUpdateAnimBg="0"/>
      <p:bldP spid="371718" grpId="0" animBg="1" autoUpdateAnimBg="0"/>
      <p:bldP spid="371719" grpId="0" animBg="1"/>
      <p:bldP spid="371720" grpId="0" build="p" autoUpdateAnimBg="0" advAuto="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2781E76-0E81-6949-923A-5DC33AB8721D}"/>
              </a:ext>
            </a:extLst>
          </p:cNvPr>
          <p:cNvSpPr>
            <a:spLocks noGrp="1" noChangeArrowheads="1"/>
          </p:cNvSpPr>
          <p:nvPr>
            <p:ph type="title"/>
          </p:nvPr>
        </p:nvSpPr>
        <p:spPr bwMode="auto">
          <a:xfrm>
            <a:off x="381000" y="0"/>
            <a:ext cx="8458200" cy="457200"/>
          </a:xfrm>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sz="2800" b="1">
                <a:solidFill>
                  <a:srgbClr val="3333FF"/>
                </a:solidFill>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ea typeface="幼圆" pitchFamily="49" charset="-122"/>
              </a:rPr>
              <a:t>----</a:t>
            </a:r>
            <a:r>
              <a:rPr lang="zh-CN" altLang="en-US" sz="2800" b="1">
                <a:solidFill>
                  <a:srgbClr val="FF3300"/>
                </a:solidFill>
                <a:ea typeface="幼圆" pitchFamily="49" charset="-122"/>
              </a:rPr>
              <a:t>程序的并发执行及特征</a:t>
            </a:r>
          </a:p>
        </p:txBody>
      </p:sp>
      <p:sp>
        <p:nvSpPr>
          <p:cNvPr id="269319" name="Oval 7">
            <a:extLst>
              <a:ext uri="{FF2B5EF4-FFF2-40B4-BE49-F238E27FC236}">
                <a16:creationId xmlns:a16="http://schemas.microsoft.com/office/drawing/2014/main" id="{41057C98-6C5E-234B-A016-B429BE8619FB}"/>
              </a:ext>
            </a:extLst>
          </p:cNvPr>
          <p:cNvSpPr>
            <a:spLocks noChangeArrowheads="1"/>
          </p:cNvSpPr>
          <p:nvPr/>
        </p:nvSpPr>
        <p:spPr bwMode="auto">
          <a:xfrm>
            <a:off x="1143000" y="2667000"/>
            <a:ext cx="361950"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FF0066"/>
                </a:solidFill>
                <a:latin typeface="Times New Roman" panose="02020603050405020304" pitchFamily="18" charset="0"/>
              </a:rPr>
              <a:t>I1</a:t>
            </a:r>
          </a:p>
        </p:txBody>
      </p:sp>
      <p:sp>
        <p:nvSpPr>
          <p:cNvPr id="269320" name="Oval 8">
            <a:extLst>
              <a:ext uri="{FF2B5EF4-FFF2-40B4-BE49-F238E27FC236}">
                <a16:creationId xmlns:a16="http://schemas.microsoft.com/office/drawing/2014/main" id="{FD2EC993-5341-B744-A163-1AAF0A10810F}"/>
              </a:ext>
            </a:extLst>
          </p:cNvPr>
          <p:cNvSpPr>
            <a:spLocks noChangeArrowheads="1"/>
          </p:cNvSpPr>
          <p:nvPr/>
        </p:nvSpPr>
        <p:spPr bwMode="auto">
          <a:xfrm>
            <a:off x="2520950" y="2667000"/>
            <a:ext cx="361950"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FF0066"/>
                </a:solidFill>
                <a:latin typeface="Times New Roman" panose="02020603050405020304" pitchFamily="18" charset="0"/>
              </a:rPr>
              <a:t>I2</a:t>
            </a:r>
          </a:p>
        </p:txBody>
      </p:sp>
      <p:sp>
        <p:nvSpPr>
          <p:cNvPr id="269321" name="Oval 9">
            <a:extLst>
              <a:ext uri="{FF2B5EF4-FFF2-40B4-BE49-F238E27FC236}">
                <a16:creationId xmlns:a16="http://schemas.microsoft.com/office/drawing/2014/main" id="{7A3CFB4F-BD89-7B43-ADBB-6E32C195E244}"/>
              </a:ext>
            </a:extLst>
          </p:cNvPr>
          <p:cNvSpPr>
            <a:spLocks noChangeArrowheads="1"/>
          </p:cNvSpPr>
          <p:nvPr/>
        </p:nvSpPr>
        <p:spPr bwMode="auto">
          <a:xfrm>
            <a:off x="3970338" y="2667000"/>
            <a:ext cx="361950"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FF0066"/>
                </a:solidFill>
                <a:latin typeface="Times New Roman" panose="02020603050405020304" pitchFamily="18" charset="0"/>
              </a:rPr>
              <a:t>I3</a:t>
            </a:r>
          </a:p>
        </p:txBody>
      </p:sp>
      <p:sp>
        <p:nvSpPr>
          <p:cNvPr id="269323" name="Oval 11">
            <a:extLst>
              <a:ext uri="{FF2B5EF4-FFF2-40B4-BE49-F238E27FC236}">
                <a16:creationId xmlns:a16="http://schemas.microsoft.com/office/drawing/2014/main" id="{7EC7D284-FB5F-EC4A-B607-076D303DFC89}"/>
              </a:ext>
            </a:extLst>
          </p:cNvPr>
          <p:cNvSpPr>
            <a:spLocks noChangeArrowheads="1"/>
          </p:cNvSpPr>
          <p:nvPr/>
        </p:nvSpPr>
        <p:spPr bwMode="auto">
          <a:xfrm>
            <a:off x="1939925" y="4105275"/>
            <a:ext cx="363538"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0000FF"/>
                </a:solidFill>
                <a:latin typeface="Times New Roman" panose="02020603050405020304" pitchFamily="18" charset="0"/>
              </a:rPr>
              <a:t>C1</a:t>
            </a:r>
          </a:p>
        </p:txBody>
      </p:sp>
      <p:sp>
        <p:nvSpPr>
          <p:cNvPr id="269324" name="Oval 12">
            <a:extLst>
              <a:ext uri="{FF2B5EF4-FFF2-40B4-BE49-F238E27FC236}">
                <a16:creationId xmlns:a16="http://schemas.microsoft.com/office/drawing/2014/main" id="{67613AFE-B34E-3049-BA1E-7BA871A084F5}"/>
              </a:ext>
            </a:extLst>
          </p:cNvPr>
          <p:cNvSpPr>
            <a:spLocks noChangeArrowheads="1"/>
          </p:cNvSpPr>
          <p:nvPr/>
        </p:nvSpPr>
        <p:spPr bwMode="auto">
          <a:xfrm>
            <a:off x="3390900" y="4105275"/>
            <a:ext cx="361950"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0000FF"/>
                </a:solidFill>
                <a:latin typeface="Times New Roman" panose="02020603050405020304" pitchFamily="18" charset="0"/>
              </a:rPr>
              <a:t>C2</a:t>
            </a:r>
          </a:p>
        </p:txBody>
      </p:sp>
      <p:sp>
        <p:nvSpPr>
          <p:cNvPr id="269327" name="Oval 15">
            <a:extLst>
              <a:ext uri="{FF2B5EF4-FFF2-40B4-BE49-F238E27FC236}">
                <a16:creationId xmlns:a16="http://schemas.microsoft.com/office/drawing/2014/main" id="{2DADBA5E-72F6-5D4A-B3D0-5EE7F4850CF0}"/>
              </a:ext>
            </a:extLst>
          </p:cNvPr>
          <p:cNvSpPr>
            <a:spLocks noChangeArrowheads="1"/>
          </p:cNvSpPr>
          <p:nvPr/>
        </p:nvSpPr>
        <p:spPr bwMode="auto">
          <a:xfrm>
            <a:off x="2809875" y="5543550"/>
            <a:ext cx="363538" cy="40005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chemeClr val="tx2"/>
                </a:solidFill>
                <a:latin typeface="Times New Roman" panose="02020603050405020304" pitchFamily="18" charset="0"/>
              </a:rPr>
              <a:t>P1</a:t>
            </a:r>
          </a:p>
        </p:txBody>
      </p:sp>
      <p:sp>
        <p:nvSpPr>
          <p:cNvPr id="269331" name="Line 19">
            <a:extLst>
              <a:ext uri="{FF2B5EF4-FFF2-40B4-BE49-F238E27FC236}">
                <a16:creationId xmlns:a16="http://schemas.microsoft.com/office/drawing/2014/main" id="{4BE2661C-49A6-0343-8313-6F72E89F6582}"/>
              </a:ext>
            </a:extLst>
          </p:cNvPr>
          <p:cNvSpPr>
            <a:spLocks noChangeShapeType="1"/>
          </p:cNvSpPr>
          <p:nvPr/>
        </p:nvSpPr>
        <p:spPr bwMode="auto">
          <a:xfrm>
            <a:off x="1504950" y="2827338"/>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32" name="Line 20">
            <a:extLst>
              <a:ext uri="{FF2B5EF4-FFF2-40B4-BE49-F238E27FC236}">
                <a16:creationId xmlns:a16="http://schemas.microsoft.com/office/drawing/2014/main" id="{19776F65-9896-1B43-BCCE-5DD8721CECF9}"/>
              </a:ext>
            </a:extLst>
          </p:cNvPr>
          <p:cNvSpPr>
            <a:spLocks noChangeShapeType="1"/>
          </p:cNvSpPr>
          <p:nvPr/>
        </p:nvSpPr>
        <p:spPr bwMode="auto">
          <a:xfrm>
            <a:off x="2882900" y="2827338"/>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34" name="Line 22">
            <a:extLst>
              <a:ext uri="{FF2B5EF4-FFF2-40B4-BE49-F238E27FC236}">
                <a16:creationId xmlns:a16="http://schemas.microsoft.com/office/drawing/2014/main" id="{50746E22-2068-9C46-B8D7-BB38F55262F8}"/>
              </a:ext>
            </a:extLst>
          </p:cNvPr>
          <p:cNvSpPr>
            <a:spLocks noChangeShapeType="1"/>
          </p:cNvSpPr>
          <p:nvPr/>
        </p:nvSpPr>
        <p:spPr bwMode="auto">
          <a:xfrm>
            <a:off x="2303463" y="4344988"/>
            <a:ext cx="10874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40" name="Line 28">
            <a:extLst>
              <a:ext uri="{FF2B5EF4-FFF2-40B4-BE49-F238E27FC236}">
                <a16:creationId xmlns:a16="http://schemas.microsoft.com/office/drawing/2014/main" id="{65DADE59-729F-4C48-BCA3-73C474E9B72A}"/>
              </a:ext>
            </a:extLst>
          </p:cNvPr>
          <p:cNvSpPr>
            <a:spLocks noChangeShapeType="1"/>
          </p:cNvSpPr>
          <p:nvPr/>
        </p:nvSpPr>
        <p:spPr bwMode="auto">
          <a:xfrm>
            <a:off x="1360488" y="3067050"/>
            <a:ext cx="652462" cy="1038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41" name="Line 29">
            <a:extLst>
              <a:ext uri="{FF2B5EF4-FFF2-40B4-BE49-F238E27FC236}">
                <a16:creationId xmlns:a16="http://schemas.microsoft.com/office/drawing/2014/main" id="{30A7426B-AA29-8E45-8BD5-F635B3225F0F}"/>
              </a:ext>
            </a:extLst>
          </p:cNvPr>
          <p:cNvSpPr>
            <a:spLocks noChangeShapeType="1"/>
          </p:cNvSpPr>
          <p:nvPr/>
        </p:nvSpPr>
        <p:spPr bwMode="auto">
          <a:xfrm>
            <a:off x="2230438" y="4505325"/>
            <a:ext cx="652462" cy="1038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42" name="Line 30">
            <a:extLst>
              <a:ext uri="{FF2B5EF4-FFF2-40B4-BE49-F238E27FC236}">
                <a16:creationId xmlns:a16="http://schemas.microsoft.com/office/drawing/2014/main" id="{62E18ABB-021B-614C-985B-9B600EA275CE}"/>
              </a:ext>
            </a:extLst>
          </p:cNvPr>
          <p:cNvSpPr>
            <a:spLocks noChangeShapeType="1"/>
          </p:cNvSpPr>
          <p:nvPr/>
        </p:nvSpPr>
        <p:spPr bwMode="auto">
          <a:xfrm>
            <a:off x="2809875" y="3067050"/>
            <a:ext cx="652463" cy="10382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9315" name="Rectangle 3">
            <a:extLst>
              <a:ext uri="{FF2B5EF4-FFF2-40B4-BE49-F238E27FC236}">
                <a16:creationId xmlns:a16="http://schemas.microsoft.com/office/drawing/2014/main" id="{3B1BBAA5-549E-C844-B3A8-683BA26D677A}"/>
              </a:ext>
            </a:extLst>
          </p:cNvPr>
          <p:cNvSpPr>
            <a:spLocks noGrp="1" noChangeArrowheads="1"/>
          </p:cNvSpPr>
          <p:nvPr>
            <p:ph type="body" idx="1"/>
          </p:nvPr>
        </p:nvSpPr>
        <p:spPr bwMode="auto">
          <a:xfrm>
            <a:off x="533400" y="685800"/>
            <a:ext cx="8382000" cy="838200"/>
          </a:xfrm>
          <a:solidFill>
            <a:srgbClr val="FFFFFF"/>
          </a:solidFill>
          <a:ln>
            <a:miter lim="800000"/>
            <a:headEnd/>
            <a:tailEnd/>
          </a:ln>
        </p:spPr>
        <p:txBody>
          <a:bodyPr vert="horz" wrap="square" lIns="91440" tIns="45720" rIns="91440" bIns="45720" numCol="1" anchor="t" anchorCtr="0" compatLnSpc="1">
            <a:prstTxWarp prst="textNoShape">
              <a:avLst/>
            </a:prstTxWarp>
          </a:bodyPr>
          <a:lstStyle/>
          <a:p>
            <a:pPr>
              <a:lnSpc>
                <a:spcPct val="130000"/>
              </a:lnSpc>
              <a:spcBef>
                <a:spcPct val="0"/>
              </a:spcBef>
              <a:buClrTx/>
              <a:buFont typeface="Wingdings" pitchFamily="2" charset="2"/>
              <a:buNone/>
            </a:pPr>
            <a:r>
              <a:rPr lang="en-US" altLang="zh-CN" sz="3600" b="1">
                <a:solidFill>
                  <a:srgbClr val="0000FF"/>
                </a:solidFill>
                <a:effectLst>
                  <a:outerShdw blurRad="38100" dist="38100" dir="2700000" algn="tl">
                    <a:srgbClr val="C0C0C0"/>
                  </a:outerShdw>
                </a:effectLst>
                <a:latin typeface="楷体_GB2312" pitchFamily="49" charset="-122"/>
                <a:ea typeface="楷体_GB2312" pitchFamily="49" charset="-122"/>
              </a:rPr>
              <a:t>1</a:t>
            </a:r>
            <a:r>
              <a:rPr lang="zh-CN" altLang="en-US" sz="3600" b="1">
                <a:solidFill>
                  <a:srgbClr val="0000FF"/>
                </a:solidFill>
                <a:effectLst>
                  <a:outerShdw blurRad="38100" dist="38100" dir="2700000" algn="tl">
                    <a:srgbClr val="C0C0C0"/>
                  </a:outerShdw>
                </a:effectLst>
                <a:latin typeface="楷体_GB2312" pitchFamily="49" charset="-122"/>
                <a:ea typeface="楷体_GB2312" pitchFamily="49" charset="-122"/>
              </a:rPr>
              <a:t>、程序并发执行</a:t>
            </a:r>
            <a:r>
              <a:rPr lang="zh-CN" altLang="en-US" sz="3600" b="1">
                <a:solidFill>
                  <a:srgbClr val="000000"/>
                </a:solidFill>
                <a:effectLst>
                  <a:outerShdw blurRad="38100" dist="38100" dir="2700000" algn="tl">
                    <a:srgbClr val="C0C0C0"/>
                  </a:outerShdw>
                </a:effectLst>
                <a:latin typeface="楷体_GB2312" pitchFamily="49" charset="-122"/>
                <a:ea typeface="楷体_GB2312" pitchFamily="49" charset="-122"/>
              </a:rPr>
              <a:t>   </a:t>
            </a:r>
          </a:p>
        </p:txBody>
      </p:sp>
      <p:grpSp>
        <p:nvGrpSpPr>
          <p:cNvPr id="2" name="Group 43">
            <a:extLst>
              <a:ext uri="{FF2B5EF4-FFF2-40B4-BE49-F238E27FC236}">
                <a16:creationId xmlns:a16="http://schemas.microsoft.com/office/drawing/2014/main" id="{6018446C-EE66-1241-A305-7B34241796A0}"/>
              </a:ext>
            </a:extLst>
          </p:cNvPr>
          <p:cNvGrpSpPr>
            <a:grpSpLocks/>
          </p:cNvGrpSpPr>
          <p:nvPr/>
        </p:nvGrpSpPr>
        <p:grpSpPr bwMode="auto">
          <a:xfrm>
            <a:off x="3244850" y="2667000"/>
            <a:ext cx="5365750" cy="3197225"/>
            <a:chOff x="2044" y="1680"/>
            <a:chExt cx="3380" cy="2014"/>
          </a:xfrm>
        </p:grpSpPr>
        <p:sp>
          <p:nvSpPr>
            <p:cNvPr id="12307" name="Line 23">
              <a:extLst>
                <a:ext uri="{FF2B5EF4-FFF2-40B4-BE49-F238E27FC236}">
                  <a16:creationId xmlns:a16="http://schemas.microsoft.com/office/drawing/2014/main" id="{4BC40E99-CA1C-8449-BEE2-E8D5D2BA9BD9}"/>
                </a:ext>
              </a:extLst>
            </p:cNvPr>
            <p:cNvSpPr>
              <a:spLocks noChangeShapeType="1"/>
            </p:cNvSpPr>
            <p:nvPr/>
          </p:nvSpPr>
          <p:spPr bwMode="auto">
            <a:xfrm>
              <a:off x="2318" y="2737"/>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2308" name="Group 41">
              <a:extLst>
                <a:ext uri="{FF2B5EF4-FFF2-40B4-BE49-F238E27FC236}">
                  <a16:creationId xmlns:a16="http://schemas.microsoft.com/office/drawing/2014/main" id="{7AD4FD32-3220-7B4F-AF26-00E7B0DAFBF8}"/>
                </a:ext>
              </a:extLst>
            </p:cNvPr>
            <p:cNvGrpSpPr>
              <a:grpSpLocks/>
            </p:cNvGrpSpPr>
            <p:nvPr/>
          </p:nvGrpSpPr>
          <p:grpSpPr bwMode="auto">
            <a:xfrm>
              <a:off x="2044" y="1680"/>
              <a:ext cx="3380" cy="2014"/>
              <a:chOff x="2044" y="1680"/>
              <a:chExt cx="3380" cy="2014"/>
            </a:xfrm>
          </p:grpSpPr>
          <p:sp>
            <p:nvSpPr>
              <p:cNvPr id="12309" name="Oval 10">
                <a:extLst>
                  <a:ext uri="{FF2B5EF4-FFF2-40B4-BE49-F238E27FC236}">
                    <a16:creationId xmlns:a16="http://schemas.microsoft.com/office/drawing/2014/main" id="{CBE65F10-BC6B-DF48-AFC0-D6301FC8E8C8}"/>
                  </a:ext>
                </a:extLst>
              </p:cNvPr>
              <p:cNvSpPr>
                <a:spLocks noChangeArrowheads="1"/>
              </p:cNvSpPr>
              <p:nvPr/>
            </p:nvSpPr>
            <p:spPr bwMode="auto">
              <a:xfrm>
                <a:off x="3369" y="1680"/>
                <a:ext cx="228"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FF0066"/>
                    </a:solidFill>
                    <a:latin typeface="Times New Roman" panose="02020603050405020304" pitchFamily="18" charset="0"/>
                  </a:rPr>
                  <a:t>I4</a:t>
                </a:r>
              </a:p>
            </p:txBody>
          </p:sp>
          <p:sp>
            <p:nvSpPr>
              <p:cNvPr id="12310" name="Oval 13">
                <a:extLst>
                  <a:ext uri="{FF2B5EF4-FFF2-40B4-BE49-F238E27FC236}">
                    <a16:creationId xmlns:a16="http://schemas.microsoft.com/office/drawing/2014/main" id="{B6A8EE9C-EB8E-A049-88D2-6B3BF2BF2E23}"/>
                  </a:ext>
                </a:extLst>
              </p:cNvPr>
              <p:cNvSpPr>
                <a:spLocks noChangeArrowheads="1"/>
              </p:cNvSpPr>
              <p:nvPr/>
            </p:nvSpPr>
            <p:spPr bwMode="auto">
              <a:xfrm>
                <a:off x="3003" y="2586"/>
                <a:ext cx="229"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0000FF"/>
                    </a:solidFill>
                    <a:latin typeface="Times New Roman" panose="02020603050405020304" pitchFamily="18" charset="0"/>
                  </a:rPr>
                  <a:t>C3</a:t>
                </a:r>
              </a:p>
            </p:txBody>
          </p:sp>
          <p:sp>
            <p:nvSpPr>
              <p:cNvPr id="12311" name="Oval 14">
                <a:extLst>
                  <a:ext uri="{FF2B5EF4-FFF2-40B4-BE49-F238E27FC236}">
                    <a16:creationId xmlns:a16="http://schemas.microsoft.com/office/drawing/2014/main" id="{969C6BA5-589A-D744-AE28-429EB4A1032C}"/>
                  </a:ext>
                </a:extLst>
              </p:cNvPr>
              <p:cNvSpPr>
                <a:spLocks noChangeArrowheads="1"/>
              </p:cNvSpPr>
              <p:nvPr/>
            </p:nvSpPr>
            <p:spPr bwMode="auto">
              <a:xfrm>
                <a:off x="3963" y="2586"/>
                <a:ext cx="228"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rgbClr val="0000FF"/>
                    </a:solidFill>
                    <a:latin typeface="Times New Roman" panose="02020603050405020304" pitchFamily="18" charset="0"/>
                  </a:rPr>
                  <a:t>C4</a:t>
                </a:r>
              </a:p>
            </p:txBody>
          </p:sp>
          <p:sp>
            <p:nvSpPr>
              <p:cNvPr id="12312" name="Oval 16">
                <a:extLst>
                  <a:ext uri="{FF2B5EF4-FFF2-40B4-BE49-F238E27FC236}">
                    <a16:creationId xmlns:a16="http://schemas.microsoft.com/office/drawing/2014/main" id="{4FB761AD-D685-6E45-BF5E-87165DDE04E5}"/>
                  </a:ext>
                </a:extLst>
              </p:cNvPr>
              <p:cNvSpPr>
                <a:spLocks noChangeArrowheads="1"/>
              </p:cNvSpPr>
              <p:nvPr/>
            </p:nvSpPr>
            <p:spPr bwMode="auto">
              <a:xfrm>
                <a:off x="2729" y="3442"/>
                <a:ext cx="229"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chemeClr val="tx2"/>
                    </a:solidFill>
                    <a:latin typeface="Times New Roman" panose="02020603050405020304" pitchFamily="18" charset="0"/>
                  </a:rPr>
                  <a:t>P2</a:t>
                </a:r>
              </a:p>
            </p:txBody>
          </p:sp>
          <p:sp>
            <p:nvSpPr>
              <p:cNvPr id="12313" name="Oval 17">
                <a:extLst>
                  <a:ext uri="{FF2B5EF4-FFF2-40B4-BE49-F238E27FC236}">
                    <a16:creationId xmlns:a16="http://schemas.microsoft.com/office/drawing/2014/main" id="{D4936BDB-CA42-C748-9BB3-288EA3A49374}"/>
                  </a:ext>
                </a:extLst>
              </p:cNvPr>
              <p:cNvSpPr>
                <a:spLocks noChangeArrowheads="1"/>
              </p:cNvSpPr>
              <p:nvPr/>
            </p:nvSpPr>
            <p:spPr bwMode="auto">
              <a:xfrm>
                <a:off x="3643" y="3442"/>
                <a:ext cx="228" cy="2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chemeClr val="tx2"/>
                    </a:solidFill>
                    <a:latin typeface="Times New Roman" panose="02020603050405020304" pitchFamily="18" charset="0"/>
                  </a:rPr>
                  <a:t>P3</a:t>
                </a:r>
              </a:p>
            </p:txBody>
          </p:sp>
          <p:sp>
            <p:nvSpPr>
              <p:cNvPr id="12314" name="Oval 18">
                <a:extLst>
                  <a:ext uri="{FF2B5EF4-FFF2-40B4-BE49-F238E27FC236}">
                    <a16:creationId xmlns:a16="http://schemas.microsoft.com/office/drawing/2014/main" id="{9F98AB9C-7F85-AF49-A49E-FD127366A9F1}"/>
                  </a:ext>
                </a:extLst>
              </p:cNvPr>
              <p:cNvSpPr>
                <a:spLocks noChangeArrowheads="1"/>
              </p:cNvSpPr>
              <p:nvPr/>
            </p:nvSpPr>
            <p:spPr bwMode="auto">
              <a:xfrm>
                <a:off x="4556" y="3392"/>
                <a:ext cx="229" cy="25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eaLnBrk="1" hangingPunct="1"/>
                <a:r>
                  <a:rPr lang="en-US" altLang="zh-CN" sz="2000" b="1">
                    <a:solidFill>
                      <a:schemeClr val="tx2"/>
                    </a:solidFill>
                    <a:latin typeface="Times New Roman" panose="02020603050405020304" pitchFamily="18" charset="0"/>
                  </a:rPr>
                  <a:t>P4</a:t>
                </a:r>
              </a:p>
            </p:txBody>
          </p:sp>
          <p:sp>
            <p:nvSpPr>
              <p:cNvPr id="12315" name="Line 21">
                <a:extLst>
                  <a:ext uri="{FF2B5EF4-FFF2-40B4-BE49-F238E27FC236}">
                    <a16:creationId xmlns:a16="http://schemas.microsoft.com/office/drawing/2014/main" id="{856B852D-D345-BE4B-B158-25E4A3B020C8}"/>
                  </a:ext>
                </a:extLst>
              </p:cNvPr>
              <p:cNvSpPr>
                <a:spLocks noChangeShapeType="1"/>
              </p:cNvSpPr>
              <p:nvPr/>
            </p:nvSpPr>
            <p:spPr bwMode="auto">
              <a:xfrm>
                <a:off x="2729" y="1781"/>
                <a:ext cx="6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6" name="Line 24">
                <a:extLst>
                  <a:ext uri="{FF2B5EF4-FFF2-40B4-BE49-F238E27FC236}">
                    <a16:creationId xmlns:a16="http://schemas.microsoft.com/office/drawing/2014/main" id="{18DE4D90-2DEB-EA44-90AB-98B6997106E8}"/>
                  </a:ext>
                </a:extLst>
              </p:cNvPr>
              <p:cNvSpPr>
                <a:spLocks noChangeShapeType="1"/>
              </p:cNvSpPr>
              <p:nvPr/>
            </p:nvSpPr>
            <p:spPr bwMode="auto">
              <a:xfrm>
                <a:off x="3278" y="2737"/>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7" name="Line 25">
                <a:extLst>
                  <a:ext uri="{FF2B5EF4-FFF2-40B4-BE49-F238E27FC236}">
                    <a16:creationId xmlns:a16="http://schemas.microsoft.com/office/drawing/2014/main" id="{F2D71678-ADA8-A642-BD89-DBF5C06D085E}"/>
                  </a:ext>
                </a:extLst>
              </p:cNvPr>
              <p:cNvSpPr>
                <a:spLocks noChangeShapeType="1"/>
              </p:cNvSpPr>
              <p:nvPr/>
            </p:nvSpPr>
            <p:spPr bwMode="auto">
              <a:xfrm>
                <a:off x="2044" y="3593"/>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8" name="Line 26">
                <a:extLst>
                  <a:ext uri="{FF2B5EF4-FFF2-40B4-BE49-F238E27FC236}">
                    <a16:creationId xmlns:a16="http://schemas.microsoft.com/office/drawing/2014/main" id="{1DFEC0ED-0617-8548-B823-2A2D0B354E93}"/>
                  </a:ext>
                </a:extLst>
              </p:cNvPr>
              <p:cNvSpPr>
                <a:spLocks noChangeShapeType="1"/>
              </p:cNvSpPr>
              <p:nvPr/>
            </p:nvSpPr>
            <p:spPr bwMode="auto">
              <a:xfrm>
                <a:off x="2958" y="3593"/>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9" name="Line 27">
                <a:extLst>
                  <a:ext uri="{FF2B5EF4-FFF2-40B4-BE49-F238E27FC236}">
                    <a16:creationId xmlns:a16="http://schemas.microsoft.com/office/drawing/2014/main" id="{67E66F4F-0BF4-4D49-A3F9-B6122F2D27BE}"/>
                  </a:ext>
                </a:extLst>
              </p:cNvPr>
              <p:cNvSpPr>
                <a:spLocks noChangeShapeType="1"/>
              </p:cNvSpPr>
              <p:nvPr/>
            </p:nvSpPr>
            <p:spPr bwMode="auto">
              <a:xfrm>
                <a:off x="3871" y="3593"/>
                <a:ext cx="6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0" name="Line 31">
                <a:extLst>
                  <a:ext uri="{FF2B5EF4-FFF2-40B4-BE49-F238E27FC236}">
                    <a16:creationId xmlns:a16="http://schemas.microsoft.com/office/drawing/2014/main" id="{73AA2238-3F45-8742-B7DC-06381036034A}"/>
                  </a:ext>
                </a:extLst>
              </p:cNvPr>
              <p:cNvSpPr>
                <a:spLocks noChangeShapeType="1"/>
              </p:cNvSpPr>
              <p:nvPr/>
            </p:nvSpPr>
            <p:spPr bwMode="auto">
              <a:xfrm>
                <a:off x="2638" y="1932"/>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1" name="Line 32">
                <a:extLst>
                  <a:ext uri="{FF2B5EF4-FFF2-40B4-BE49-F238E27FC236}">
                    <a16:creationId xmlns:a16="http://schemas.microsoft.com/office/drawing/2014/main" id="{CF0525B3-D481-7346-9D5A-539525994EC1}"/>
                  </a:ext>
                </a:extLst>
              </p:cNvPr>
              <p:cNvSpPr>
                <a:spLocks noChangeShapeType="1"/>
              </p:cNvSpPr>
              <p:nvPr/>
            </p:nvSpPr>
            <p:spPr bwMode="auto">
              <a:xfrm>
                <a:off x="3552" y="1982"/>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2" name="Line 33">
                <a:extLst>
                  <a:ext uri="{FF2B5EF4-FFF2-40B4-BE49-F238E27FC236}">
                    <a16:creationId xmlns:a16="http://schemas.microsoft.com/office/drawing/2014/main" id="{1E0BEC50-B617-2247-9549-DD6DB2F25893}"/>
                  </a:ext>
                </a:extLst>
              </p:cNvPr>
              <p:cNvSpPr>
                <a:spLocks noChangeShapeType="1"/>
              </p:cNvSpPr>
              <p:nvPr/>
            </p:nvSpPr>
            <p:spPr bwMode="auto">
              <a:xfrm>
                <a:off x="2318" y="2838"/>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3" name="Line 34">
                <a:extLst>
                  <a:ext uri="{FF2B5EF4-FFF2-40B4-BE49-F238E27FC236}">
                    <a16:creationId xmlns:a16="http://schemas.microsoft.com/office/drawing/2014/main" id="{9C857541-62E5-204E-8A12-98194E41EBA0}"/>
                  </a:ext>
                </a:extLst>
              </p:cNvPr>
              <p:cNvSpPr>
                <a:spLocks noChangeShapeType="1"/>
              </p:cNvSpPr>
              <p:nvPr/>
            </p:nvSpPr>
            <p:spPr bwMode="auto">
              <a:xfrm>
                <a:off x="3232" y="2838"/>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4" name="Line 35">
                <a:extLst>
                  <a:ext uri="{FF2B5EF4-FFF2-40B4-BE49-F238E27FC236}">
                    <a16:creationId xmlns:a16="http://schemas.microsoft.com/office/drawing/2014/main" id="{0EF4E507-20BA-9045-A9AA-8FEDC3A4D00D}"/>
                  </a:ext>
                </a:extLst>
              </p:cNvPr>
              <p:cNvSpPr>
                <a:spLocks noChangeShapeType="1"/>
              </p:cNvSpPr>
              <p:nvPr/>
            </p:nvSpPr>
            <p:spPr bwMode="auto">
              <a:xfrm>
                <a:off x="4100" y="2838"/>
                <a:ext cx="411" cy="65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5" name="Line 36">
                <a:extLst>
                  <a:ext uri="{FF2B5EF4-FFF2-40B4-BE49-F238E27FC236}">
                    <a16:creationId xmlns:a16="http://schemas.microsoft.com/office/drawing/2014/main" id="{F31ED9E3-434F-B14E-9E6E-64083FC708C4}"/>
                  </a:ext>
                </a:extLst>
              </p:cNvPr>
              <p:cNvSpPr>
                <a:spLocks noChangeShapeType="1"/>
              </p:cNvSpPr>
              <p:nvPr/>
            </p:nvSpPr>
            <p:spPr bwMode="auto">
              <a:xfrm>
                <a:off x="3643" y="1781"/>
                <a:ext cx="63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6" name="Line 37">
                <a:extLst>
                  <a:ext uri="{FF2B5EF4-FFF2-40B4-BE49-F238E27FC236}">
                    <a16:creationId xmlns:a16="http://schemas.microsoft.com/office/drawing/2014/main" id="{DAEF28DD-9C45-E24F-8A90-82E9A7CEE4A3}"/>
                  </a:ext>
                </a:extLst>
              </p:cNvPr>
              <p:cNvSpPr>
                <a:spLocks noChangeShapeType="1"/>
              </p:cNvSpPr>
              <p:nvPr/>
            </p:nvSpPr>
            <p:spPr bwMode="auto">
              <a:xfrm>
                <a:off x="4145" y="2737"/>
                <a:ext cx="6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7" name="Line 38">
                <a:extLst>
                  <a:ext uri="{FF2B5EF4-FFF2-40B4-BE49-F238E27FC236}">
                    <a16:creationId xmlns:a16="http://schemas.microsoft.com/office/drawing/2014/main" id="{BCD719FA-E487-9F4F-870C-92ECC87EDC37}"/>
                  </a:ext>
                </a:extLst>
              </p:cNvPr>
              <p:cNvSpPr>
                <a:spLocks noChangeShapeType="1"/>
              </p:cNvSpPr>
              <p:nvPr/>
            </p:nvSpPr>
            <p:spPr bwMode="auto">
              <a:xfrm>
                <a:off x="4785" y="3543"/>
                <a:ext cx="63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sp>
        <p:nvSpPr>
          <p:cNvPr id="12305" name="Rectangle 39">
            <a:extLst>
              <a:ext uri="{FF2B5EF4-FFF2-40B4-BE49-F238E27FC236}">
                <a16:creationId xmlns:a16="http://schemas.microsoft.com/office/drawing/2014/main" id="{C6D679F2-0307-C242-8D5F-5DA8D0C5B73F}"/>
              </a:ext>
            </a:extLst>
          </p:cNvPr>
          <p:cNvSpPr>
            <a:spLocks noChangeArrowheads="1"/>
          </p:cNvSpPr>
          <p:nvPr/>
        </p:nvSpPr>
        <p:spPr bwMode="auto">
          <a:xfrm>
            <a:off x="1981200" y="6172200"/>
            <a:ext cx="5715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90000"/>
              </a:lnSpc>
              <a:spcBef>
                <a:spcPct val="20000"/>
              </a:spcBef>
              <a:buClr>
                <a:schemeClr val="bg2"/>
              </a:buClr>
              <a:buFont typeface="Monotype Sorts" pitchFamily="2" charset="2"/>
              <a:buNone/>
            </a:pPr>
            <a:r>
              <a:rPr lang="zh-CN" altLang="en-US" sz="2800" b="1">
                <a:solidFill>
                  <a:srgbClr val="0000FF"/>
                </a:solidFill>
                <a:latin typeface="Times New Roman" panose="02020603050405020304" pitchFamily="18" charset="0"/>
              </a:rPr>
              <a:t>图</a:t>
            </a:r>
            <a:r>
              <a:rPr lang="en-US" altLang="zh-CN" sz="2800" b="1">
                <a:solidFill>
                  <a:srgbClr val="0000FF"/>
                </a:solidFill>
                <a:latin typeface="Times New Roman" panose="02020603050405020304" pitchFamily="18" charset="0"/>
              </a:rPr>
              <a:t>2-3  </a:t>
            </a:r>
            <a:r>
              <a:rPr lang="zh-CN" altLang="en-US" sz="2800" b="1">
                <a:solidFill>
                  <a:srgbClr val="0000FF"/>
                </a:solidFill>
                <a:latin typeface="Times New Roman" panose="02020603050405020304" pitchFamily="18" charset="0"/>
              </a:rPr>
              <a:t>程序并发执行时的前趋图</a:t>
            </a:r>
          </a:p>
        </p:txBody>
      </p:sp>
      <p:sp>
        <p:nvSpPr>
          <p:cNvPr id="269352" name="Text Box 40">
            <a:extLst>
              <a:ext uri="{FF2B5EF4-FFF2-40B4-BE49-F238E27FC236}">
                <a16:creationId xmlns:a16="http://schemas.microsoft.com/office/drawing/2014/main" id="{B9A5D6AD-5501-C444-A4CD-CB2CDD5E5462}"/>
              </a:ext>
            </a:extLst>
          </p:cNvPr>
          <p:cNvSpPr txBox="1">
            <a:spLocks noChangeArrowheads="1"/>
          </p:cNvSpPr>
          <p:nvPr/>
        </p:nvSpPr>
        <p:spPr bwMode="auto">
          <a:xfrm>
            <a:off x="990600" y="1600200"/>
            <a:ext cx="7696200" cy="725488"/>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buFont typeface="Wingdings" pitchFamily="2" charset="2"/>
              <a:buNone/>
            </a:pPr>
            <a:r>
              <a:rPr lang="zh-CN" altLang="en-US" sz="3200" b="1">
                <a:solidFill>
                  <a:srgbClr val="FF0066"/>
                </a:solidFill>
                <a:effectLst>
                  <a:outerShdw blurRad="38100" dist="38100" dir="2700000" algn="tl">
                    <a:srgbClr val="C0C0C0"/>
                  </a:outerShdw>
                </a:effectLst>
                <a:latin typeface="楷体_GB2312" pitchFamily="49" charset="-122"/>
                <a:ea typeface="楷体_GB2312" pitchFamily="49" charset="-122"/>
              </a:rPr>
              <a:t>一个作业顺序执行，多个作业并发执行。</a:t>
            </a:r>
            <a:endParaRPr lang="zh-CN" altLang="en-US">
              <a:solidFill>
                <a:srgbClr val="FF0066"/>
              </a:solidFill>
            </a:endParaRPr>
          </a:p>
        </p:txBody>
      </p:sp>
    </p:spTree>
    <p:extLst>
      <p:ext uri="{BB962C8B-B14F-4D97-AF65-F5344CB8AC3E}">
        <p14:creationId xmlns:p14="http://schemas.microsoft.com/office/powerpoint/2010/main" val="400337067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9"/>
                                        </p:tgtEl>
                                        <p:attrNameLst>
                                          <p:attrName>style.visibility</p:attrName>
                                        </p:attrNameLst>
                                      </p:cBhvr>
                                      <p:to>
                                        <p:strVal val="visible"/>
                                      </p:to>
                                    </p:set>
                                    <p:anim calcmode="lin" valueType="num">
                                      <p:cBhvr additive="base">
                                        <p:cTn id="7" dur="500" fill="hold"/>
                                        <p:tgtEl>
                                          <p:spTgt spid="269319"/>
                                        </p:tgtEl>
                                        <p:attrNameLst>
                                          <p:attrName>ppt_x</p:attrName>
                                        </p:attrNameLst>
                                      </p:cBhvr>
                                      <p:tavLst>
                                        <p:tav tm="0">
                                          <p:val>
                                            <p:strVal val="0-#ppt_w/2"/>
                                          </p:val>
                                        </p:tav>
                                        <p:tav tm="100000">
                                          <p:val>
                                            <p:strVal val="#ppt_x"/>
                                          </p:val>
                                        </p:tav>
                                      </p:tavLst>
                                    </p:anim>
                                    <p:anim calcmode="lin" valueType="num">
                                      <p:cBhvr additive="base">
                                        <p:cTn id="8" dur="500" fill="hold"/>
                                        <p:tgtEl>
                                          <p:spTgt spid="2693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9340"/>
                                        </p:tgtEl>
                                        <p:attrNameLst>
                                          <p:attrName>style.visibility</p:attrName>
                                        </p:attrNameLst>
                                      </p:cBhvr>
                                      <p:to>
                                        <p:strVal val="visible"/>
                                      </p:to>
                                    </p:set>
                                    <p:anim calcmode="lin" valueType="num">
                                      <p:cBhvr additive="base">
                                        <p:cTn id="13" dur="500" fill="hold"/>
                                        <p:tgtEl>
                                          <p:spTgt spid="269340"/>
                                        </p:tgtEl>
                                        <p:attrNameLst>
                                          <p:attrName>ppt_x</p:attrName>
                                        </p:attrNameLst>
                                      </p:cBhvr>
                                      <p:tavLst>
                                        <p:tav tm="0">
                                          <p:val>
                                            <p:strVal val="0-#ppt_w/2"/>
                                          </p:val>
                                        </p:tav>
                                        <p:tav tm="100000">
                                          <p:val>
                                            <p:strVal val="#ppt_x"/>
                                          </p:val>
                                        </p:tav>
                                      </p:tavLst>
                                    </p:anim>
                                    <p:anim calcmode="lin" valueType="num">
                                      <p:cBhvr additive="base">
                                        <p:cTn id="14" dur="500" fill="hold"/>
                                        <p:tgtEl>
                                          <p:spTgt spid="26934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9323"/>
                                        </p:tgtEl>
                                        <p:attrNameLst>
                                          <p:attrName>style.visibility</p:attrName>
                                        </p:attrNameLst>
                                      </p:cBhvr>
                                      <p:to>
                                        <p:strVal val="visible"/>
                                      </p:to>
                                    </p:set>
                                    <p:anim calcmode="lin" valueType="num">
                                      <p:cBhvr additive="base">
                                        <p:cTn id="19" dur="500" fill="hold"/>
                                        <p:tgtEl>
                                          <p:spTgt spid="269323"/>
                                        </p:tgtEl>
                                        <p:attrNameLst>
                                          <p:attrName>ppt_x</p:attrName>
                                        </p:attrNameLst>
                                      </p:cBhvr>
                                      <p:tavLst>
                                        <p:tav tm="0">
                                          <p:val>
                                            <p:strVal val="0-#ppt_w/2"/>
                                          </p:val>
                                        </p:tav>
                                        <p:tav tm="100000">
                                          <p:val>
                                            <p:strVal val="#ppt_x"/>
                                          </p:val>
                                        </p:tav>
                                      </p:tavLst>
                                    </p:anim>
                                    <p:anim calcmode="lin" valueType="num">
                                      <p:cBhvr additive="base">
                                        <p:cTn id="20" dur="500" fill="hold"/>
                                        <p:tgtEl>
                                          <p:spTgt spid="26932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69331"/>
                                        </p:tgtEl>
                                        <p:attrNameLst>
                                          <p:attrName>style.visibility</p:attrName>
                                        </p:attrNameLst>
                                      </p:cBhvr>
                                      <p:to>
                                        <p:strVal val="visible"/>
                                      </p:to>
                                    </p:set>
                                    <p:anim calcmode="lin" valueType="num">
                                      <p:cBhvr additive="base">
                                        <p:cTn id="25" dur="500" fill="hold"/>
                                        <p:tgtEl>
                                          <p:spTgt spid="269331"/>
                                        </p:tgtEl>
                                        <p:attrNameLst>
                                          <p:attrName>ppt_x</p:attrName>
                                        </p:attrNameLst>
                                      </p:cBhvr>
                                      <p:tavLst>
                                        <p:tav tm="0">
                                          <p:val>
                                            <p:strVal val="0-#ppt_w/2"/>
                                          </p:val>
                                        </p:tav>
                                        <p:tav tm="100000">
                                          <p:val>
                                            <p:strVal val="#ppt_x"/>
                                          </p:val>
                                        </p:tav>
                                      </p:tavLst>
                                    </p:anim>
                                    <p:anim calcmode="lin" valueType="num">
                                      <p:cBhvr additive="base">
                                        <p:cTn id="26" dur="500" fill="hold"/>
                                        <p:tgtEl>
                                          <p:spTgt spid="269331"/>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grpId="0" nodeType="afterEffect">
                                  <p:stCondLst>
                                    <p:cond delay="0"/>
                                  </p:stCondLst>
                                  <p:childTnLst>
                                    <p:set>
                                      <p:cBhvr>
                                        <p:cTn id="29" dur="1" fill="hold">
                                          <p:stCondLst>
                                            <p:cond delay="0"/>
                                          </p:stCondLst>
                                        </p:cTn>
                                        <p:tgtEl>
                                          <p:spTgt spid="269320"/>
                                        </p:tgtEl>
                                        <p:attrNameLst>
                                          <p:attrName>style.visibility</p:attrName>
                                        </p:attrNameLst>
                                      </p:cBhvr>
                                      <p:to>
                                        <p:strVal val="visible"/>
                                      </p:to>
                                    </p:set>
                                    <p:anim calcmode="lin" valueType="num">
                                      <p:cBhvr additive="base">
                                        <p:cTn id="30" dur="500" fill="hold"/>
                                        <p:tgtEl>
                                          <p:spTgt spid="269320"/>
                                        </p:tgtEl>
                                        <p:attrNameLst>
                                          <p:attrName>ppt_x</p:attrName>
                                        </p:attrNameLst>
                                      </p:cBhvr>
                                      <p:tavLst>
                                        <p:tav tm="0">
                                          <p:val>
                                            <p:strVal val="0-#ppt_w/2"/>
                                          </p:val>
                                        </p:tav>
                                        <p:tav tm="100000">
                                          <p:val>
                                            <p:strVal val="#ppt_x"/>
                                          </p:val>
                                        </p:tav>
                                      </p:tavLst>
                                    </p:anim>
                                    <p:anim calcmode="lin" valueType="num">
                                      <p:cBhvr additive="base">
                                        <p:cTn id="31" dur="500" fill="hold"/>
                                        <p:tgtEl>
                                          <p:spTgt spid="26932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69341"/>
                                        </p:tgtEl>
                                        <p:attrNameLst>
                                          <p:attrName>style.visibility</p:attrName>
                                        </p:attrNameLst>
                                      </p:cBhvr>
                                      <p:to>
                                        <p:strVal val="visible"/>
                                      </p:to>
                                    </p:set>
                                    <p:anim calcmode="lin" valueType="num">
                                      <p:cBhvr additive="base">
                                        <p:cTn id="36" dur="500" fill="hold"/>
                                        <p:tgtEl>
                                          <p:spTgt spid="269341"/>
                                        </p:tgtEl>
                                        <p:attrNameLst>
                                          <p:attrName>ppt_x</p:attrName>
                                        </p:attrNameLst>
                                      </p:cBhvr>
                                      <p:tavLst>
                                        <p:tav tm="0">
                                          <p:val>
                                            <p:strVal val="0-#ppt_w/2"/>
                                          </p:val>
                                        </p:tav>
                                        <p:tav tm="100000">
                                          <p:val>
                                            <p:strVal val="#ppt_x"/>
                                          </p:val>
                                        </p:tav>
                                      </p:tavLst>
                                    </p:anim>
                                    <p:anim calcmode="lin" valueType="num">
                                      <p:cBhvr additive="base">
                                        <p:cTn id="37" dur="500" fill="hold"/>
                                        <p:tgtEl>
                                          <p:spTgt spid="269341"/>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69327"/>
                                        </p:tgtEl>
                                        <p:attrNameLst>
                                          <p:attrName>style.visibility</p:attrName>
                                        </p:attrNameLst>
                                      </p:cBhvr>
                                      <p:to>
                                        <p:strVal val="visible"/>
                                      </p:to>
                                    </p:set>
                                    <p:anim calcmode="lin" valueType="num">
                                      <p:cBhvr additive="base">
                                        <p:cTn id="40" dur="500" fill="hold"/>
                                        <p:tgtEl>
                                          <p:spTgt spid="269327"/>
                                        </p:tgtEl>
                                        <p:attrNameLst>
                                          <p:attrName>ppt_x</p:attrName>
                                        </p:attrNameLst>
                                      </p:cBhvr>
                                      <p:tavLst>
                                        <p:tav tm="0">
                                          <p:val>
                                            <p:strVal val="0-#ppt_w/2"/>
                                          </p:val>
                                        </p:tav>
                                        <p:tav tm="100000">
                                          <p:val>
                                            <p:strVal val="#ppt_x"/>
                                          </p:val>
                                        </p:tav>
                                      </p:tavLst>
                                    </p:anim>
                                    <p:anim calcmode="lin" valueType="num">
                                      <p:cBhvr additive="base">
                                        <p:cTn id="41" dur="500" fill="hold"/>
                                        <p:tgtEl>
                                          <p:spTgt spid="269327"/>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nodeType="clickEffect">
                                  <p:stCondLst>
                                    <p:cond delay="0"/>
                                  </p:stCondLst>
                                  <p:childTnLst>
                                    <p:set>
                                      <p:cBhvr>
                                        <p:cTn id="45" dur="1" fill="hold">
                                          <p:stCondLst>
                                            <p:cond delay="0"/>
                                          </p:stCondLst>
                                        </p:cTn>
                                        <p:tgtEl>
                                          <p:spTgt spid="269334"/>
                                        </p:tgtEl>
                                        <p:attrNameLst>
                                          <p:attrName>style.visibility</p:attrName>
                                        </p:attrNameLst>
                                      </p:cBhvr>
                                      <p:to>
                                        <p:strVal val="visible"/>
                                      </p:to>
                                    </p:set>
                                    <p:anim calcmode="lin" valueType="num">
                                      <p:cBhvr additive="base">
                                        <p:cTn id="46" dur="500" fill="hold"/>
                                        <p:tgtEl>
                                          <p:spTgt spid="269334"/>
                                        </p:tgtEl>
                                        <p:attrNameLst>
                                          <p:attrName>ppt_x</p:attrName>
                                        </p:attrNameLst>
                                      </p:cBhvr>
                                      <p:tavLst>
                                        <p:tav tm="0">
                                          <p:val>
                                            <p:strVal val="0-#ppt_w/2"/>
                                          </p:val>
                                        </p:tav>
                                        <p:tav tm="100000">
                                          <p:val>
                                            <p:strVal val="#ppt_x"/>
                                          </p:val>
                                        </p:tav>
                                      </p:tavLst>
                                    </p:anim>
                                    <p:anim calcmode="lin" valueType="num">
                                      <p:cBhvr additive="base">
                                        <p:cTn id="47" dur="500" fill="hold"/>
                                        <p:tgtEl>
                                          <p:spTgt spid="269334"/>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269342"/>
                                        </p:tgtEl>
                                        <p:attrNameLst>
                                          <p:attrName>style.visibility</p:attrName>
                                        </p:attrNameLst>
                                      </p:cBhvr>
                                      <p:to>
                                        <p:strVal val="visible"/>
                                      </p:to>
                                    </p:set>
                                    <p:anim calcmode="lin" valueType="num">
                                      <p:cBhvr additive="base">
                                        <p:cTn id="50" dur="500" fill="hold"/>
                                        <p:tgtEl>
                                          <p:spTgt spid="269342"/>
                                        </p:tgtEl>
                                        <p:attrNameLst>
                                          <p:attrName>ppt_x</p:attrName>
                                        </p:attrNameLst>
                                      </p:cBhvr>
                                      <p:tavLst>
                                        <p:tav tm="0">
                                          <p:val>
                                            <p:strVal val="0-#ppt_w/2"/>
                                          </p:val>
                                        </p:tav>
                                        <p:tav tm="100000">
                                          <p:val>
                                            <p:strVal val="#ppt_x"/>
                                          </p:val>
                                        </p:tav>
                                      </p:tavLst>
                                    </p:anim>
                                    <p:anim calcmode="lin" valueType="num">
                                      <p:cBhvr additive="base">
                                        <p:cTn id="51" dur="500" fill="hold"/>
                                        <p:tgtEl>
                                          <p:spTgt spid="269342"/>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500"/>
                            </p:stCondLst>
                            <p:childTnLst>
                              <p:par>
                                <p:cTn id="53" presetID="2" presetClass="entr" presetSubtype="8" fill="hold" grpId="0" nodeType="afterEffect">
                                  <p:stCondLst>
                                    <p:cond delay="0"/>
                                  </p:stCondLst>
                                  <p:childTnLst>
                                    <p:set>
                                      <p:cBhvr>
                                        <p:cTn id="54" dur="1" fill="hold">
                                          <p:stCondLst>
                                            <p:cond delay="0"/>
                                          </p:stCondLst>
                                        </p:cTn>
                                        <p:tgtEl>
                                          <p:spTgt spid="269324"/>
                                        </p:tgtEl>
                                        <p:attrNameLst>
                                          <p:attrName>style.visibility</p:attrName>
                                        </p:attrNameLst>
                                      </p:cBhvr>
                                      <p:to>
                                        <p:strVal val="visible"/>
                                      </p:to>
                                    </p:set>
                                    <p:anim calcmode="lin" valueType="num">
                                      <p:cBhvr additive="base">
                                        <p:cTn id="55" dur="500" fill="hold"/>
                                        <p:tgtEl>
                                          <p:spTgt spid="269324"/>
                                        </p:tgtEl>
                                        <p:attrNameLst>
                                          <p:attrName>ppt_x</p:attrName>
                                        </p:attrNameLst>
                                      </p:cBhvr>
                                      <p:tavLst>
                                        <p:tav tm="0">
                                          <p:val>
                                            <p:strVal val="0-#ppt_w/2"/>
                                          </p:val>
                                        </p:tav>
                                        <p:tav tm="100000">
                                          <p:val>
                                            <p:strVal val="#ppt_x"/>
                                          </p:val>
                                        </p:tav>
                                      </p:tavLst>
                                    </p:anim>
                                    <p:anim calcmode="lin" valueType="num">
                                      <p:cBhvr additive="base">
                                        <p:cTn id="56" dur="500" fill="hold"/>
                                        <p:tgtEl>
                                          <p:spTgt spid="269324"/>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nodeType="clickEffect">
                                  <p:stCondLst>
                                    <p:cond delay="0"/>
                                  </p:stCondLst>
                                  <p:childTnLst>
                                    <p:set>
                                      <p:cBhvr>
                                        <p:cTn id="60" dur="1" fill="hold">
                                          <p:stCondLst>
                                            <p:cond delay="0"/>
                                          </p:stCondLst>
                                        </p:cTn>
                                        <p:tgtEl>
                                          <p:spTgt spid="269332"/>
                                        </p:tgtEl>
                                        <p:attrNameLst>
                                          <p:attrName>style.visibility</p:attrName>
                                        </p:attrNameLst>
                                      </p:cBhvr>
                                      <p:to>
                                        <p:strVal val="visible"/>
                                      </p:to>
                                    </p:set>
                                    <p:anim calcmode="lin" valueType="num">
                                      <p:cBhvr additive="base">
                                        <p:cTn id="61" dur="500" fill="hold"/>
                                        <p:tgtEl>
                                          <p:spTgt spid="269332"/>
                                        </p:tgtEl>
                                        <p:attrNameLst>
                                          <p:attrName>ppt_x</p:attrName>
                                        </p:attrNameLst>
                                      </p:cBhvr>
                                      <p:tavLst>
                                        <p:tav tm="0">
                                          <p:val>
                                            <p:strVal val="0-#ppt_w/2"/>
                                          </p:val>
                                        </p:tav>
                                        <p:tav tm="100000">
                                          <p:val>
                                            <p:strVal val="#ppt_x"/>
                                          </p:val>
                                        </p:tav>
                                      </p:tavLst>
                                    </p:anim>
                                    <p:anim calcmode="lin" valueType="num">
                                      <p:cBhvr additive="base">
                                        <p:cTn id="62" dur="500" fill="hold"/>
                                        <p:tgtEl>
                                          <p:spTgt spid="269332"/>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69321"/>
                                        </p:tgtEl>
                                        <p:attrNameLst>
                                          <p:attrName>style.visibility</p:attrName>
                                        </p:attrNameLst>
                                      </p:cBhvr>
                                      <p:to>
                                        <p:strVal val="visible"/>
                                      </p:to>
                                    </p:set>
                                    <p:anim calcmode="lin" valueType="num">
                                      <p:cBhvr additive="base">
                                        <p:cTn id="67" dur="500" fill="hold"/>
                                        <p:tgtEl>
                                          <p:spTgt spid="269321"/>
                                        </p:tgtEl>
                                        <p:attrNameLst>
                                          <p:attrName>ppt_x</p:attrName>
                                        </p:attrNameLst>
                                      </p:cBhvr>
                                      <p:tavLst>
                                        <p:tav tm="0">
                                          <p:val>
                                            <p:strVal val="0-#ppt_w/2"/>
                                          </p:val>
                                        </p:tav>
                                        <p:tav tm="100000">
                                          <p:val>
                                            <p:strVal val="#ppt_x"/>
                                          </p:val>
                                        </p:tav>
                                      </p:tavLst>
                                    </p:anim>
                                    <p:anim calcmode="lin" valueType="num">
                                      <p:cBhvr additive="base">
                                        <p:cTn id="68" dur="500" fill="hold"/>
                                        <p:tgtEl>
                                          <p:spTgt spid="269321"/>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nodeType="click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additive="base">
                                        <p:cTn id="73" dur="500" fill="hold"/>
                                        <p:tgtEl>
                                          <p:spTgt spid="2"/>
                                        </p:tgtEl>
                                        <p:attrNameLst>
                                          <p:attrName>ppt_x</p:attrName>
                                        </p:attrNameLst>
                                      </p:cBhvr>
                                      <p:tavLst>
                                        <p:tav tm="0">
                                          <p:val>
                                            <p:strVal val="0-#ppt_w/2"/>
                                          </p:val>
                                        </p:tav>
                                        <p:tav tm="100000">
                                          <p:val>
                                            <p:strVal val="#ppt_x"/>
                                          </p:val>
                                        </p:tav>
                                      </p:tavLst>
                                    </p:anim>
                                    <p:anim calcmode="lin" valueType="num">
                                      <p:cBhvr additive="base">
                                        <p:cTn id="7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40" presetClass="entr" presetSubtype="0" fill="hold" grpId="0" nodeType="clickEffect">
                                  <p:stCondLst>
                                    <p:cond delay="0"/>
                                  </p:stCondLst>
                                  <p:iterate type="lt">
                                    <p:tmPct val="10000"/>
                                  </p:iterate>
                                  <p:childTnLst>
                                    <p:set>
                                      <p:cBhvr>
                                        <p:cTn id="78" dur="1" fill="hold">
                                          <p:stCondLst>
                                            <p:cond delay="0"/>
                                          </p:stCondLst>
                                        </p:cTn>
                                        <p:tgtEl>
                                          <p:spTgt spid="269352"/>
                                        </p:tgtEl>
                                        <p:attrNameLst>
                                          <p:attrName>style.visibility</p:attrName>
                                        </p:attrNameLst>
                                      </p:cBhvr>
                                      <p:to>
                                        <p:strVal val="visible"/>
                                      </p:to>
                                    </p:set>
                                    <p:animEffect transition="in" filter="fade">
                                      <p:cBhvr>
                                        <p:cTn id="79" dur="1000"/>
                                        <p:tgtEl>
                                          <p:spTgt spid="269352"/>
                                        </p:tgtEl>
                                      </p:cBhvr>
                                    </p:animEffect>
                                    <p:anim calcmode="lin" valueType="num">
                                      <p:cBhvr>
                                        <p:cTn id="80" dur="1000" fill="hold"/>
                                        <p:tgtEl>
                                          <p:spTgt spid="269352"/>
                                        </p:tgtEl>
                                        <p:attrNameLst>
                                          <p:attrName>ppt_x</p:attrName>
                                        </p:attrNameLst>
                                      </p:cBhvr>
                                      <p:tavLst>
                                        <p:tav tm="0">
                                          <p:val>
                                            <p:strVal val="#ppt_x-.1"/>
                                          </p:val>
                                        </p:tav>
                                        <p:tav tm="100000">
                                          <p:val>
                                            <p:strVal val="#ppt_x"/>
                                          </p:val>
                                        </p:tav>
                                      </p:tavLst>
                                    </p:anim>
                                    <p:anim calcmode="lin" valueType="num">
                                      <p:cBhvr>
                                        <p:cTn id="81" dur="1000" fill="hold"/>
                                        <p:tgtEl>
                                          <p:spTgt spid="269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9" grpId="0" animBg="1" autoUpdateAnimBg="0"/>
      <p:bldP spid="269320" grpId="0" animBg="1" autoUpdateAnimBg="0"/>
      <p:bldP spid="269321" grpId="0" animBg="1" autoUpdateAnimBg="0"/>
      <p:bldP spid="269323" grpId="0" animBg="1" autoUpdateAnimBg="0"/>
      <p:bldP spid="269324" grpId="0" animBg="1" autoUpdateAnimBg="0"/>
      <p:bldP spid="269327" grpId="0" animBg="1" autoUpdateAnimBg="0"/>
      <p:bldP spid="26935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42" name="Rectangle 6">
            <a:extLst>
              <a:ext uri="{FF2B5EF4-FFF2-40B4-BE49-F238E27FC236}">
                <a16:creationId xmlns:a16="http://schemas.microsoft.com/office/drawing/2014/main" id="{69894914-88BF-834C-A3DF-2652A9D60D21}"/>
              </a:ext>
            </a:extLst>
          </p:cNvPr>
          <p:cNvSpPr>
            <a:spLocks noChangeArrowheads="1"/>
          </p:cNvSpPr>
          <p:nvPr/>
        </p:nvSpPr>
        <p:spPr bwMode="auto">
          <a:xfrm>
            <a:off x="762000" y="914400"/>
            <a:ext cx="3665538" cy="569913"/>
          </a:xfrm>
          <a:prstGeom prst="rect">
            <a:avLst/>
          </a:prstGeom>
          <a:solidFill>
            <a:srgbClr val="FF3300"/>
          </a:solidFill>
          <a:ln w="12700">
            <a:noFill/>
            <a:miter lim="800000"/>
            <a:headEnd type="none" w="sm" len="sm"/>
            <a:tailEnd type="none" w="sm" len="sm"/>
          </a:ln>
          <a:effectLst>
            <a:outerShdw dist="53882" dir="2700000" algn="ctr" rotWithShape="0">
              <a:schemeClr val="tx1"/>
            </a:outerShdw>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FFFFFF"/>
                </a:solidFill>
                <a:effectLst>
                  <a:outerShdw blurRad="38100" dist="38100" dir="2700000" algn="tl">
                    <a:srgbClr val="000000"/>
                  </a:outerShdw>
                </a:effectLst>
                <a:latin typeface="Arial" panose="020B0604020202020204" pitchFamily="34" charset="0"/>
                <a:ea typeface="幼圆" pitchFamily="49" charset="-122"/>
              </a:rPr>
              <a:t> </a:t>
            </a:r>
            <a:r>
              <a:rPr lang="zh-CN" altLang="en-US" sz="3600" b="1">
                <a:solidFill>
                  <a:srgbClr val="FFFFFF"/>
                </a:solidFill>
                <a:effectLst>
                  <a:outerShdw blurRad="38100" dist="38100" dir="2700000" algn="tl">
                    <a:srgbClr val="000000"/>
                  </a:outerShdw>
                </a:effectLst>
                <a:latin typeface="Arial" panose="020B0604020202020204" pitchFamily="34" charset="0"/>
                <a:ea typeface="幼圆" pitchFamily="49" charset="-122"/>
              </a:rPr>
              <a:t>临界资源的定义</a:t>
            </a:r>
            <a:r>
              <a:rPr lang="zh-CN" altLang="en-US" sz="3600" b="1">
                <a:solidFill>
                  <a:srgbClr val="FFFFFF"/>
                </a:solidFill>
                <a:effectLst>
                  <a:outerShdw blurRad="38100" dist="38100" dir="2700000" algn="tl">
                    <a:srgbClr val="000000"/>
                  </a:outerShdw>
                </a:effectLst>
                <a:latin typeface="Arial" panose="020B0604020202020204" pitchFamily="34" charset="0"/>
                <a:ea typeface="幼圆" pitchFamily="49" charset="-122"/>
                <a:sym typeface="Wingdings" pitchFamily="2" charset="2"/>
              </a:rPr>
              <a:t> </a:t>
            </a:r>
          </a:p>
        </p:txBody>
      </p:sp>
      <p:sp>
        <p:nvSpPr>
          <p:cNvPr id="372743" name="Rectangle 7">
            <a:extLst>
              <a:ext uri="{FF2B5EF4-FFF2-40B4-BE49-F238E27FC236}">
                <a16:creationId xmlns:a16="http://schemas.microsoft.com/office/drawing/2014/main" id="{2202F3BA-AB97-6D40-810A-31A5113A78F1}"/>
              </a:ext>
            </a:extLst>
          </p:cNvPr>
          <p:cNvSpPr>
            <a:spLocks noChangeArrowheads="1"/>
          </p:cNvSpPr>
          <p:nvPr/>
        </p:nvSpPr>
        <p:spPr bwMode="auto">
          <a:xfrm>
            <a:off x="685800" y="1676400"/>
            <a:ext cx="8153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pPr>
            <a:r>
              <a:rPr lang="en-US" altLang="zh-CN" sz="3600" b="1">
                <a:solidFill>
                  <a:srgbClr val="3333FF"/>
                </a:solidFill>
                <a:latin typeface="华文楷体" panose="02010600040101010101" pitchFamily="2" charset="-122"/>
                <a:ea typeface="华文楷体" panose="02010600040101010101" pitchFamily="2" charset="-122"/>
              </a:rPr>
              <a:t>        </a:t>
            </a:r>
            <a:r>
              <a:rPr lang="zh-CN" altLang="en-US" sz="3600" b="1">
                <a:solidFill>
                  <a:srgbClr val="3333FF"/>
                </a:solidFill>
                <a:latin typeface="华文楷体" panose="02010600040101010101" pitchFamily="2" charset="-122"/>
                <a:ea typeface="华文楷体" panose="02010600040101010101" pitchFamily="2" charset="-122"/>
              </a:rPr>
              <a:t>把在一段时间内只允许一个进程访</a:t>
            </a:r>
          </a:p>
          <a:p>
            <a:r>
              <a:rPr lang="zh-CN" altLang="en-US" sz="3600" b="1">
                <a:solidFill>
                  <a:srgbClr val="3333FF"/>
                </a:solidFill>
                <a:latin typeface="华文楷体" panose="02010600040101010101" pitchFamily="2" charset="-122"/>
                <a:ea typeface="华文楷体" panose="02010600040101010101" pitchFamily="2" charset="-122"/>
              </a:rPr>
              <a:t>问的资源称为临界资源。</a:t>
            </a:r>
          </a:p>
          <a:p>
            <a:r>
              <a:rPr lang="zh-CN" altLang="en-US" sz="3600" b="1">
                <a:solidFill>
                  <a:srgbClr val="3333FF"/>
                </a:solidFill>
                <a:latin typeface="华文楷体" panose="02010600040101010101" pitchFamily="2" charset="-122"/>
                <a:ea typeface="华文楷体" panose="02010600040101010101" pitchFamily="2" charset="-122"/>
              </a:rPr>
              <a:t>      </a:t>
            </a:r>
          </a:p>
        </p:txBody>
      </p:sp>
      <p:sp>
        <p:nvSpPr>
          <p:cNvPr id="372744" name="Text Box 8">
            <a:extLst>
              <a:ext uri="{FF2B5EF4-FFF2-40B4-BE49-F238E27FC236}">
                <a16:creationId xmlns:a16="http://schemas.microsoft.com/office/drawing/2014/main" id="{F9BD0200-4449-C44A-A4B0-237518AA299F}"/>
              </a:ext>
            </a:extLst>
          </p:cNvPr>
          <p:cNvSpPr txBox="1">
            <a:spLocks noChangeArrowheads="1"/>
          </p:cNvSpPr>
          <p:nvPr/>
        </p:nvSpPr>
        <p:spPr bwMode="auto">
          <a:xfrm>
            <a:off x="685800" y="3733800"/>
            <a:ext cx="8153400" cy="641350"/>
          </a:xfrm>
          <a:prstGeom prst="rect">
            <a:avLst/>
          </a:prstGeom>
          <a:solidFill>
            <a:srgbClr val="CC3399"/>
          </a:solidFill>
          <a:ln w="12700">
            <a:noFill/>
            <a:miter lim="800000"/>
            <a:headEnd type="none" w="sm" len="sm"/>
            <a:tailEnd type="none" w="sm" len="sm"/>
          </a:ln>
          <a:effectLst>
            <a:outerShdw dist="107763" dir="2700000" algn="ctr" rotWithShape="0">
              <a:schemeClr val="tx1"/>
            </a:outerShdw>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FFFF66"/>
                </a:solidFill>
                <a:effectLst>
                  <a:outerShdw blurRad="38100" dist="38100" dir="2700000" algn="tl">
                    <a:srgbClr val="000000"/>
                  </a:outerShdw>
                </a:effectLst>
                <a:latin typeface="Arial" panose="020B0604020202020204" pitchFamily="34" charset="0"/>
                <a:ea typeface="幼圆" pitchFamily="49" charset="-122"/>
              </a:rPr>
              <a:t>对临界资源必须采用互斥共享方式。</a:t>
            </a:r>
          </a:p>
        </p:txBody>
      </p:sp>
      <p:pic>
        <p:nvPicPr>
          <p:cNvPr id="61445" name="Picture 9">
            <a:extLst>
              <a:ext uri="{FF2B5EF4-FFF2-40B4-BE49-F238E27FC236}">
                <a16:creationId xmlns:a16="http://schemas.microsoft.com/office/drawing/2014/main" id="{447C42B5-B608-7549-8CB3-23EB3F5BD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0" y="92075"/>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 Box 10">
            <a:extLst>
              <a:ext uri="{FF2B5EF4-FFF2-40B4-BE49-F238E27FC236}">
                <a16:creationId xmlns:a16="http://schemas.microsoft.com/office/drawing/2014/main" id="{B3358441-5EE8-FF4E-946C-9166EEEF4FC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1447" name="灯片编号占位符 3">
            <a:extLst>
              <a:ext uri="{FF2B5EF4-FFF2-40B4-BE49-F238E27FC236}">
                <a16:creationId xmlns:a16="http://schemas.microsoft.com/office/drawing/2014/main" id="{10628013-899B-B541-8D48-DA8D159B27B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864B078-A0C8-9048-B92A-B39389727857}" type="slidenum">
              <a:rPr lang="zh-CN" altLang="en-US" sz="1800"/>
              <a:pPr/>
              <a:t>60</a:t>
            </a:fld>
            <a:endParaRPr lang="en-US" altLang="zh-CN" sz="1800"/>
          </a:p>
        </p:txBody>
      </p:sp>
    </p:spTree>
    <p:extLst>
      <p:ext uri="{BB962C8B-B14F-4D97-AF65-F5344CB8AC3E}">
        <p14:creationId xmlns:p14="http://schemas.microsoft.com/office/powerpoint/2010/main" val="9540307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2742"/>
                                        </p:tgtEl>
                                        <p:attrNameLst>
                                          <p:attrName>style.visibility</p:attrName>
                                        </p:attrNameLst>
                                      </p:cBhvr>
                                      <p:to>
                                        <p:strVal val="visible"/>
                                      </p:to>
                                    </p:set>
                                    <p:animEffect transition="in" filter="dissolve">
                                      <p:cBhvr>
                                        <p:cTn id="7" dur="500"/>
                                        <p:tgtEl>
                                          <p:spTgt spid="3727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2743"/>
                                        </p:tgtEl>
                                        <p:attrNameLst>
                                          <p:attrName>style.visibility</p:attrName>
                                        </p:attrNameLst>
                                      </p:cBhvr>
                                      <p:to>
                                        <p:strVal val="visible"/>
                                      </p:to>
                                    </p:set>
                                    <p:animEffect transition="in" filter="dissolve">
                                      <p:cBhvr>
                                        <p:cTn id="12" dur="500"/>
                                        <p:tgtEl>
                                          <p:spTgt spid="3727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372744"/>
                                        </p:tgtEl>
                                        <p:attrNameLst>
                                          <p:attrName>style.visibility</p:attrName>
                                        </p:attrNameLst>
                                      </p:cBhvr>
                                      <p:to>
                                        <p:strVal val="visible"/>
                                      </p:to>
                                    </p:set>
                                    <p:anim calcmode="lin" valueType="num">
                                      <p:cBhvr>
                                        <p:cTn id="17" dur="1000" fill="hold"/>
                                        <p:tgtEl>
                                          <p:spTgt spid="372744"/>
                                        </p:tgtEl>
                                        <p:attrNameLst>
                                          <p:attrName>ppt_w</p:attrName>
                                        </p:attrNameLst>
                                      </p:cBhvr>
                                      <p:tavLst>
                                        <p:tav tm="0">
                                          <p:val>
                                            <p:fltVal val="0"/>
                                          </p:val>
                                        </p:tav>
                                        <p:tav tm="100000">
                                          <p:val>
                                            <p:strVal val="#ppt_w"/>
                                          </p:val>
                                        </p:tav>
                                      </p:tavLst>
                                    </p:anim>
                                    <p:anim calcmode="lin" valueType="num">
                                      <p:cBhvr>
                                        <p:cTn id="18" dur="1000" fill="hold"/>
                                        <p:tgtEl>
                                          <p:spTgt spid="372744"/>
                                        </p:tgtEl>
                                        <p:attrNameLst>
                                          <p:attrName>ppt_h</p:attrName>
                                        </p:attrNameLst>
                                      </p:cBhvr>
                                      <p:tavLst>
                                        <p:tav tm="0">
                                          <p:val>
                                            <p:fltVal val="0"/>
                                          </p:val>
                                        </p:tav>
                                        <p:tav tm="100000">
                                          <p:val>
                                            <p:strVal val="#ppt_h"/>
                                          </p:val>
                                        </p:tav>
                                      </p:tavLst>
                                    </p:anim>
                                    <p:anim calcmode="lin" valueType="num">
                                      <p:cBhvr>
                                        <p:cTn id="19" dur="1000" fill="hold"/>
                                        <p:tgtEl>
                                          <p:spTgt spid="372744"/>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7274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42" grpId="0" animBg="1" autoUpdateAnimBg="0"/>
      <p:bldP spid="372743" grpId="0" autoUpdateAnimBg="0"/>
      <p:bldP spid="372744"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5" name="Rectangle 5">
            <a:extLst>
              <a:ext uri="{FF2B5EF4-FFF2-40B4-BE49-F238E27FC236}">
                <a16:creationId xmlns:a16="http://schemas.microsoft.com/office/drawing/2014/main" id="{C9D7813D-31D7-4D48-8405-59D5BFFBE561}"/>
              </a:ext>
            </a:extLst>
          </p:cNvPr>
          <p:cNvSpPr>
            <a:spLocks noChangeArrowheads="1"/>
          </p:cNvSpPr>
          <p:nvPr/>
        </p:nvSpPr>
        <p:spPr bwMode="auto">
          <a:xfrm>
            <a:off x="533400" y="1196975"/>
            <a:ext cx="17351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200" b="1">
                <a:solidFill>
                  <a:srgbClr val="FF0000"/>
                </a:solidFill>
                <a:latin typeface="Arial" panose="020B0604020202020204" pitchFamily="34" charset="0"/>
                <a:ea typeface="幼圆" pitchFamily="49" charset="-122"/>
              </a:rPr>
              <a:t>1</a:t>
            </a:r>
            <a:r>
              <a:rPr lang="zh-CN" altLang="en-US" sz="3200" b="1">
                <a:solidFill>
                  <a:srgbClr val="FF0000"/>
                </a:solidFill>
                <a:latin typeface="Arial" panose="020B0604020202020204" pitchFamily="34" charset="0"/>
                <a:ea typeface="幼圆" pitchFamily="49" charset="-122"/>
              </a:rPr>
              <a:t>、概念</a:t>
            </a:r>
            <a:endParaRPr lang="zh-CN" altLang="en-US" sz="3200" b="1">
              <a:solidFill>
                <a:srgbClr val="FF0000"/>
              </a:solidFill>
              <a:ea typeface="幼圆" pitchFamily="49" charset="-122"/>
            </a:endParaRPr>
          </a:p>
        </p:txBody>
      </p:sp>
      <p:sp>
        <p:nvSpPr>
          <p:cNvPr id="373766" name="Rectangle 6">
            <a:extLst>
              <a:ext uri="{FF2B5EF4-FFF2-40B4-BE49-F238E27FC236}">
                <a16:creationId xmlns:a16="http://schemas.microsoft.com/office/drawing/2014/main" id="{871F5DCD-4DA6-A641-A264-D3FDF345ABF8}"/>
              </a:ext>
            </a:extLst>
          </p:cNvPr>
          <p:cNvSpPr>
            <a:spLocks noChangeArrowheads="1"/>
          </p:cNvSpPr>
          <p:nvPr/>
        </p:nvSpPr>
        <p:spPr bwMode="auto">
          <a:xfrm>
            <a:off x="874713" y="1484313"/>
            <a:ext cx="8018462" cy="5105400"/>
          </a:xfrm>
          <a:prstGeom prst="rect">
            <a:avLst/>
          </a:prstGeom>
          <a:noFill/>
          <a:ln w="12700">
            <a:noFill/>
            <a:miter lim="800000"/>
            <a:headEnd type="none" w="sm" len="sm"/>
            <a:tailEnd type="none" w="sm" len="sm"/>
          </a:ln>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4000"/>
              </a:lnSpc>
            </a:pP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临界区</a:t>
            </a:r>
            <a:r>
              <a:rPr lang="en-US" altLang="zh-CN"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(critical section)</a:t>
            </a: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在每个进程中访问临界资源的那段代码。</a:t>
            </a:r>
          </a:p>
          <a:p>
            <a:pPr>
              <a:lnSpc>
                <a:spcPts val="4000"/>
              </a:lnSpc>
            </a:pP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进入区</a:t>
            </a:r>
            <a:r>
              <a:rPr lang="en-US" altLang="zh-CN"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(entry section)</a:t>
            </a: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在临界区前面增加的一段用于进行检查的代码。</a:t>
            </a:r>
          </a:p>
          <a:p>
            <a:pPr>
              <a:lnSpc>
                <a:spcPts val="4000"/>
              </a:lnSpc>
            </a:pP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退出区</a:t>
            </a:r>
            <a:r>
              <a:rPr lang="en-US" altLang="zh-CN"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(exit section)</a:t>
            </a: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在临界区后面增加的一段用于将临界区正被访问</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的标志恢复为未被访问标志。</a:t>
            </a:r>
          </a:p>
          <a:p>
            <a:pPr>
              <a:lnSpc>
                <a:spcPts val="4000"/>
              </a:lnSpc>
            </a:pP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剩余区</a:t>
            </a:r>
            <a:r>
              <a:rPr lang="en-US" altLang="zh-CN"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(remainder section)</a:t>
            </a:r>
            <a:r>
              <a:rPr lang="zh-CN" altLang="en-US" sz="2800" b="1">
                <a:solidFill>
                  <a:srgbClr val="3333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a:lnSpc>
                <a:spcPts val="4000"/>
              </a:lnSpc>
            </a:pPr>
            <a:r>
              <a:rPr lang="zh-CN" altLang="en-US" sz="2800" b="1">
                <a:solidFill>
                  <a:srgbClr val="46385C"/>
                </a:solidFill>
                <a:effectLst>
                  <a:outerShdw blurRad="38100" dist="38100" dir="2700000" algn="tl">
                    <a:srgbClr val="C0C0C0"/>
                  </a:outerShdw>
                </a:effectLst>
                <a:latin typeface="华文楷体" panose="02010600040101010101" pitchFamily="2" charset="-122"/>
                <a:ea typeface="华文楷体" panose="02010600040101010101" pitchFamily="2" charset="-122"/>
              </a:rPr>
              <a:t>    进程中其余部分的代码。</a:t>
            </a:r>
          </a:p>
        </p:txBody>
      </p:sp>
      <p:sp>
        <p:nvSpPr>
          <p:cNvPr id="62468" name="Text Box 7">
            <a:extLst>
              <a:ext uri="{FF2B5EF4-FFF2-40B4-BE49-F238E27FC236}">
                <a16:creationId xmlns:a16="http://schemas.microsoft.com/office/drawing/2014/main" id="{413571D0-36EF-CF42-BE1C-D863AF68919A}"/>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2469" name="Text Box 8">
            <a:extLst>
              <a:ext uri="{FF2B5EF4-FFF2-40B4-BE49-F238E27FC236}">
                <a16:creationId xmlns:a16="http://schemas.microsoft.com/office/drawing/2014/main" id="{DF412ACC-E312-604E-8C2C-D1762652249B}"/>
              </a:ext>
            </a:extLst>
          </p:cNvPr>
          <p:cNvSpPr txBox="1">
            <a:spLocks noChangeArrowheads="1"/>
          </p:cNvSpPr>
          <p:nvPr/>
        </p:nvSpPr>
        <p:spPr bwMode="auto">
          <a:xfrm>
            <a:off x="611188" y="620713"/>
            <a:ext cx="28813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0000FF"/>
                </a:solidFill>
              </a:rPr>
              <a:t>三、临界区</a:t>
            </a:r>
          </a:p>
        </p:txBody>
      </p:sp>
      <p:sp>
        <p:nvSpPr>
          <p:cNvPr id="62470" name="灯片编号占位符 3">
            <a:extLst>
              <a:ext uri="{FF2B5EF4-FFF2-40B4-BE49-F238E27FC236}">
                <a16:creationId xmlns:a16="http://schemas.microsoft.com/office/drawing/2014/main" id="{3AF6DD70-6FB8-3249-A349-D615E059C0B0}"/>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668349D-1FB8-324D-9BAA-D48603D9BECF}" type="slidenum">
              <a:rPr lang="zh-CN" altLang="en-US" sz="1800"/>
              <a:pPr/>
              <a:t>61</a:t>
            </a:fld>
            <a:endParaRPr lang="en-US" altLang="zh-CN" sz="1800"/>
          </a:p>
        </p:txBody>
      </p:sp>
    </p:spTree>
    <p:extLst>
      <p:ext uri="{BB962C8B-B14F-4D97-AF65-F5344CB8AC3E}">
        <p14:creationId xmlns:p14="http://schemas.microsoft.com/office/powerpoint/2010/main" val="26812660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3765"/>
                                        </p:tgtEl>
                                        <p:attrNameLst>
                                          <p:attrName>style.visibility</p:attrName>
                                        </p:attrNameLst>
                                      </p:cBhvr>
                                      <p:to>
                                        <p:strVal val="visible"/>
                                      </p:to>
                                    </p:set>
                                    <p:animEffect transition="in" filter="dissolve">
                                      <p:cBhvr>
                                        <p:cTn id="7" dur="500"/>
                                        <p:tgtEl>
                                          <p:spTgt spid="3737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73766">
                                            <p:txEl>
                                              <p:pRg st="0" end="0"/>
                                            </p:txEl>
                                          </p:spTgt>
                                        </p:tgtEl>
                                        <p:attrNameLst>
                                          <p:attrName>style.visibility</p:attrName>
                                        </p:attrNameLst>
                                      </p:cBhvr>
                                      <p:to>
                                        <p:strVal val="visible"/>
                                      </p:to>
                                    </p:set>
                                    <p:animEffect transition="in" filter="barn(outVertical)">
                                      <p:cBhvr>
                                        <p:cTn id="12" dur="500"/>
                                        <p:tgtEl>
                                          <p:spTgt spid="37376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73766">
                                            <p:txEl>
                                              <p:pRg st="1" end="1"/>
                                            </p:txEl>
                                          </p:spTgt>
                                        </p:tgtEl>
                                        <p:attrNameLst>
                                          <p:attrName>style.visibility</p:attrName>
                                        </p:attrNameLst>
                                      </p:cBhvr>
                                      <p:to>
                                        <p:strVal val="visible"/>
                                      </p:to>
                                    </p:set>
                                    <p:animEffect transition="in" filter="barn(outVertical)">
                                      <p:cBhvr>
                                        <p:cTn id="17" dur="500"/>
                                        <p:tgtEl>
                                          <p:spTgt spid="37376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73766">
                                            <p:txEl>
                                              <p:pRg st="2" end="2"/>
                                            </p:txEl>
                                          </p:spTgt>
                                        </p:tgtEl>
                                        <p:attrNameLst>
                                          <p:attrName>style.visibility</p:attrName>
                                        </p:attrNameLst>
                                      </p:cBhvr>
                                      <p:to>
                                        <p:strVal val="visible"/>
                                      </p:to>
                                    </p:set>
                                    <p:animEffect transition="in" filter="barn(outVertical)">
                                      <p:cBhvr>
                                        <p:cTn id="22" dur="500"/>
                                        <p:tgtEl>
                                          <p:spTgt spid="37376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73766">
                                            <p:txEl>
                                              <p:pRg st="3" end="3"/>
                                            </p:txEl>
                                          </p:spTgt>
                                        </p:tgtEl>
                                        <p:attrNameLst>
                                          <p:attrName>style.visibility</p:attrName>
                                        </p:attrNameLst>
                                      </p:cBhvr>
                                      <p:to>
                                        <p:strVal val="visible"/>
                                      </p:to>
                                    </p:set>
                                    <p:animEffect transition="in" filter="barn(outVertical)">
                                      <p:cBhvr>
                                        <p:cTn id="27" dur="500"/>
                                        <p:tgtEl>
                                          <p:spTgt spid="37376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73766">
                                            <p:txEl>
                                              <p:pRg st="4" end="4"/>
                                            </p:txEl>
                                          </p:spTgt>
                                        </p:tgtEl>
                                        <p:attrNameLst>
                                          <p:attrName>style.visibility</p:attrName>
                                        </p:attrNameLst>
                                      </p:cBhvr>
                                      <p:to>
                                        <p:strVal val="visible"/>
                                      </p:to>
                                    </p:set>
                                    <p:animEffect transition="in" filter="barn(outVertical)">
                                      <p:cBhvr>
                                        <p:cTn id="32" dur="500"/>
                                        <p:tgtEl>
                                          <p:spTgt spid="37376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73766">
                                            <p:txEl>
                                              <p:pRg st="5" end="5"/>
                                            </p:txEl>
                                          </p:spTgt>
                                        </p:tgtEl>
                                        <p:attrNameLst>
                                          <p:attrName>style.visibility</p:attrName>
                                        </p:attrNameLst>
                                      </p:cBhvr>
                                      <p:to>
                                        <p:strVal val="visible"/>
                                      </p:to>
                                    </p:set>
                                    <p:animEffect transition="in" filter="barn(outVertical)">
                                      <p:cBhvr>
                                        <p:cTn id="37" dur="500"/>
                                        <p:tgtEl>
                                          <p:spTgt spid="373766">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373766">
                                            <p:txEl>
                                              <p:pRg st="6" end="6"/>
                                            </p:txEl>
                                          </p:spTgt>
                                        </p:tgtEl>
                                        <p:attrNameLst>
                                          <p:attrName>style.visibility</p:attrName>
                                        </p:attrNameLst>
                                      </p:cBhvr>
                                      <p:to>
                                        <p:strVal val="visible"/>
                                      </p:to>
                                    </p:set>
                                    <p:animEffect transition="in" filter="barn(outVertical)">
                                      <p:cBhvr>
                                        <p:cTn id="42" dur="500"/>
                                        <p:tgtEl>
                                          <p:spTgt spid="373766">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73766">
                                            <p:txEl>
                                              <p:pRg st="7" end="7"/>
                                            </p:txEl>
                                          </p:spTgt>
                                        </p:tgtEl>
                                        <p:attrNameLst>
                                          <p:attrName>style.visibility</p:attrName>
                                        </p:attrNameLst>
                                      </p:cBhvr>
                                      <p:to>
                                        <p:strVal val="visible"/>
                                      </p:to>
                                    </p:set>
                                    <p:animEffect transition="in" filter="barn(outVertical)">
                                      <p:cBhvr>
                                        <p:cTn id="47" dur="500"/>
                                        <p:tgtEl>
                                          <p:spTgt spid="373766">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373766">
                                            <p:txEl>
                                              <p:pRg st="8" end="8"/>
                                            </p:txEl>
                                          </p:spTgt>
                                        </p:tgtEl>
                                        <p:attrNameLst>
                                          <p:attrName>style.visibility</p:attrName>
                                        </p:attrNameLst>
                                      </p:cBhvr>
                                      <p:to>
                                        <p:strVal val="visible"/>
                                      </p:to>
                                    </p:set>
                                    <p:animEffect transition="in" filter="barn(outVertical)">
                                      <p:cBhvr>
                                        <p:cTn id="52" dur="500"/>
                                        <p:tgtEl>
                                          <p:spTgt spid="3737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5" grpId="0"/>
      <p:bldP spid="373766"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9" name="Rectangle 5">
            <a:extLst>
              <a:ext uri="{FF2B5EF4-FFF2-40B4-BE49-F238E27FC236}">
                <a16:creationId xmlns:a16="http://schemas.microsoft.com/office/drawing/2014/main" id="{0DFA5A8F-F6FD-1D46-B86E-8BED700346AA}"/>
              </a:ext>
            </a:extLst>
          </p:cNvPr>
          <p:cNvSpPr>
            <a:spLocks noChangeArrowheads="1"/>
          </p:cNvSpPr>
          <p:nvPr/>
        </p:nvSpPr>
        <p:spPr bwMode="auto">
          <a:xfrm>
            <a:off x="1081088" y="2287588"/>
            <a:ext cx="5867400" cy="3733800"/>
          </a:xfrm>
          <a:prstGeom prst="rect">
            <a:avLst/>
          </a:prstGeom>
          <a:solidFill>
            <a:srgbClr val="F8F8F8"/>
          </a:solidFill>
          <a:ln w="12700">
            <a:noFill/>
            <a:miter lim="800000"/>
            <a:headEnd type="none" w="sm" len="sm"/>
            <a:tailEnd type="none" w="sm" len="sm"/>
          </a:ln>
          <a:effectLst/>
        </p:spPr>
        <p:txBody>
          <a:bodyPr wrap="none" anchor="ctr"/>
          <a:lstStyle/>
          <a:p>
            <a:pPr>
              <a:defRPr/>
            </a:pPr>
            <a:r>
              <a:rPr lang="en-US" altLang="zh-CN" sz="4400" b="1" dirty="0">
                <a:solidFill>
                  <a:srgbClr val="0000FF"/>
                </a:solidFill>
                <a:latin typeface="+mn-lt"/>
                <a:ea typeface="幼圆" pitchFamily="49" charset="-122"/>
              </a:rPr>
              <a:t>While(true) {</a:t>
            </a:r>
          </a:p>
          <a:p>
            <a:pPr>
              <a:defRPr/>
            </a:pPr>
            <a:r>
              <a:rPr lang="en-US" altLang="zh-CN" sz="4400" b="1" dirty="0">
                <a:solidFill>
                  <a:srgbClr val="0000FF"/>
                </a:solidFill>
                <a:latin typeface="+mn-lt"/>
                <a:ea typeface="幼圆" pitchFamily="49" charset="-122"/>
              </a:rPr>
              <a:t>      entry section;</a:t>
            </a:r>
          </a:p>
          <a:p>
            <a:pPr>
              <a:defRPr/>
            </a:pPr>
            <a:r>
              <a:rPr lang="en-US" altLang="zh-CN" sz="4400" b="1" dirty="0">
                <a:solidFill>
                  <a:srgbClr val="0000FF"/>
                </a:solidFill>
                <a:latin typeface="+mn-lt"/>
                <a:ea typeface="幼圆" pitchFamily="49" charset="-122"/>
              </a:rPr>
              <a:t>      critical section;</a:t>
            </a:r>
          </a:p>
          <a:p>
            <a:pPr>
              <a:defRPr/>
            </a:pPr>
            <a:r>
              <a:rPr lang="en-US" altLang="zh-CN" sz="4400" b="1" dirty="0">
                <a:solidFill>
                  <a:srgbClr val="0000FF"/>
                </a:solidFill>
                <a:latin typeface="+mn-lt"/>
                <a:ea typeface="幼圆" pitchFamily="49" charset="-122"/>
              </a:rPr>
              <a:t>      exit section;</a:t>
            </a:r>
          </a:p>
          <a:p>
            <a:pPr>
              <a:defRPr/>
            </a:pPr>
            <a:r>
              <a:rPr lang="en-US" altLang="zh-CN" sz="4400" b="1" dirty="0">
                <a:solidFill>
                  <a:srgbClr val="0000FF"/>
                </a:solidFill>
                <a:latin typeface="+mn-lt"/>
                <a:ea typeface="幼圆" pitchFamily="49" charset="-122"/>
              </a:rPr>
              <a:t>      remainder section;</a:t>
            </a:r>
          </a:p>
          <a:p>
            <a:pPr>
              <a:defRPr/>
            </a:pPr>
            <a:r>
              <a:rPr lang="en-US" altLang="zh-CN" sz="4400" b="1" dirty="0">
                <a:solidFill>
                  <a:srgbClr val="0000FF"/>
                </a:solidFill>
                <a:latin typeface="+mn-lt"/>
                <a:ea typeface="幼圆" pitchFamily="49" charset="-122"/>
              </a:rPr>
              <a:t>   }</a:t>
            </a:r>
          </a:p>
        </p:txBody>
      </p:sp>
      <p:sp>
        <p:nvSpPr>
          <p:cNvPr id="63491" name="Text Box 7">
            <a:extLst>
              <a:ext uri="{FF2B5EF4-FFF2-40B4-BE49-F238E27FC236}">
                <a16:creationId xmlns:a16="http://schemas.microsoft.com/office/drawing/2014/main" id="{3D5C0B05-CC78-1D47-BBF1-73820C861242}"/>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16" name="Rectangle 5">
            <a:extLst>
              <a:ext uri="{FF2B5EF4-FFF2-40B4-BE49-F238E27FC236}">
                <a16:creationId xmlns:a16="http://schemas.microsoft.com/office/drawing/2014/main" id="{EB2E65F0-BE8A-E54A-8C01-15469DF8A8C9}"/>
              </a:ext>
            </a:extLst>
          </p:cNvPr>
          <p:cNvSpPr>
            <a:spLocks noChangeArrowheads="1"/>
          </p:cNvSpPr>
          <p:nvPr/>
        </p:nvSpPr>
        <p:spPr bwMode="auto">
          <a:xfrm>
            <a:off x="468313" y="1341438"/>
            <a:ext cx="70564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FF0000"/>
                </a:solidFill>
                <a:latin typeface="Arial" panose="020B0604020202020204" pitchFamily="34" charset="0"/>
                <a:ea typeface="幼圆" pitchFamily="49" charset="-122"/>
              </a:rPr>
              <a:t>2</a:t>
            </a:r>
            <a:r>
              <a:rPr lang="zh-CN" altLang="en-US" sz="3600" b="1">
                <a:solidFill>
                  <a:srgbClr val="FF0000"/>
                </a:solidFill>
                <a:latin typeface="Arial" panose="020B0604020202020204" pitchFamily="34" charset="0"/>
                <a:ea typeface="幼圆" pitchFamily="49" charset="-122"/>
              </a:rPr>
              <a:t>、一个访问临界资源的循环过程</a:t>
            </a:r>
            <a:endParaRPr lang="zh-CN" altLang="en-US" sz="3600" b="1">
              <a:solidFill>
                <a:srgbClr val="FF0000"/>
              </a:solidFill>
              <a:ea typeface="幼圆" pitchFamily="49" charset="-122"/>
            </a:endParaRPr>
          </a:p>
        </p:txBody>
      </p:sp>
      <p:sp>
        <p:nvSpPr>
          <p:cNvPr id="63493" name="灯片编号占位符 3">
            <a:extLst>
              <a:ext uri="{FF2B5EF4-FFF2-40B4-BE49-F238E27FC236}">
                <a16:creationId xmlns:a16="http://schemas.microsoft.com/office/drawing/2014/main" id="{07D56556-B189-7141-9F69-CE9C69B39DC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5F65663-686C-884C-9598-7ABBACA8B598}" type="slidenum">
              <a:rPr lang="zh-CN" altLang="en-US" sz="1800"/>
              <a:pPr/>
              <a:t>62</a:t>
            </a:fld>
            <a:endParaRPr lang="en-US" altLang="zh-CN" sz="1800"/>
          </a:p>
        </p:txBody>
      </p:sp>
    </p:spTree>
    <p:extLst>
      <p:ext uri="{BB962C8B-B14F-4D97-AF65-F5344CB8AC3E}">
        <p14:creationId xmlns:p14="http://schemas.microsoft.com/office/powerpoint/2010/main" val="310825938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4789"/>
                                        </p:tgtEl>
                                        <p:attrNameLst>
                                          <p:attrName>style.visibility</p:attrName>
                                        </p:attrNameLst>
                                      </p:cBhvr>
                                      <p:to>
                                        <p:strVal val="visible"/>
                                      </p:to>
                                    </p:set>
                                    <p:animEffect transition="in" filter="dissolve">
                                      <p:cBhvr>
                                        <p:cTn id="7" dur="500"/>
                                        <p:tgtEl>
                                          <p:spTgt spid="3747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9" grpId="0" animBg="1" autoUpdateAnimBg="0"/>
      <p:bldP spid="1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2" name="Rectangle 4">
            <a:extLst>
              <a:ext uri="{FF2B5EF4-FFF2-40B4-BE49-F238E27FC236}">
                <a16:creationId xmlns:a16="http://schemas.microsoft.com/office/drawing/2014/main" id="{43A01EB7-DAB8-8044-906B-93569131686E}"/>
              </a:ext>
            </a:extLst>
          </p:cNvPr>
          <p:cNvSpPr>
            <a:spLocks noChangeArrowheads="1"/>
          </p:cNvSpPr>
          <p:nvPr/>
        </p:nvSpPr>
        <p:spPr bwMode="auto">
          <a:xfrm>
            <a:off x="762000" y="685800"/>
            <a:ext cx="510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b="1">
                <a:solidFill>
                  <a:srgbClr val="0000FF"/>
                </a:solidFill>
                <a:latin typeface="Arial" panose="020B0604020202020204" pitchFamily="34" charset="0"/>
                <a:ea typeface="幼圆" pitchFamily="49" charset="-122"/>
              </a:rPr>
              <a:t> </a:t>
            </a:r>
            <a:r>
              <a:rPr lang="zh-CN" altLang="en-US" sz="2800" b="1">
                <a:solidFill>
                  <a:srgbClr val="0000FF"/>
                </a:solidFill>
                <a:latin typeface="Arial" panose="020B0604020202020204" pitchFamily="34" charset="0"/>
                <a:ea typeface="幼圆" pitchFamily="49" charset="-122"/>
              </a:rPr>
              <a:t>四、同步机制应遵循的准则</a:t>
            </a:r>
            <a:r>
              <a:rPr lang="zh-CN" altLang="en-US" sz="2800" b="1">
                <a:solidFill>
                  <a:srgbClr val="0000FF"/>
                </a:solidFill>
                <a:latin typeface="Arial" panose="020B0604020202020204" pitchFamily="34" charset="0"/>
                <a:ea typeface="幼圆" pitchFamily="49" charset="-122"/>
                <a:sym typeface="Wingdings" pitchFamily="2" charset="2"/>
              </a:rPr>
              <a:t> </a:t>
            </a:r>
          </a:p>
        </p:txBody>
      </p:sp>
      <p:sp>
        <p:nvSpPr>
          <p:cNvPr id="375814" name="Rectangle 6">
            <a:extLst>
              <a:ext uri="{FF2B5EF4-FFF2-40B4-BE49-F238E27FC236}">
                <a16:creationId xmlns:a16="http://schemas.microsoft.com/office/drawing/2014/main" id="{D2C390A8-A084-4A44-9399-A52D3755AB32}"/>
              </a:ext>
            </a:extLst>
          </p:cNvPr>
          <p:cNvSpPr>
            <a:spLocks noChangeArrowheads="1"/>
          </p:cNvSpPr>
          <p:nvPr/>
        </p:nvSpPr>
        <p:spPr bwMode="auto">
          <a:xfrm>
            <a:off x="1060450" y="5732463"/>
            <a:ext cx="6248400" cy="533400"/>
          </a:xfrm>
          <a:prstGeom prst="rect">
            <a:avLst/>
          </a:prstGeom>
          <a:solidFill>
            <a:srgbClr val="3333FF"/>
          </a:solidFill>
          <a:ln w="12700">
            <a:solidFill>
              <a:schemeClr val="tx1"/>
            </a:solidFill>
            <a:miter lim="800000"/>
            <a:headEnd type="none" w="sm" len="sm"/>
            <a:tailEnd type="none" w="sm" len="sm"/>
          </a:ln>
          <a:effectLst>
            <a:outerShdw dist="53882" dir="2700000" algn="ctr" rotWithShape="0">
              <a:schemeClr val="tx1"/>
            </a:outerShdw>
          </a:effectLst>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b="1">
                <a:solidFill>
                  <a:srgbClr val="FFFFFF"/>
                </a:solidFill>
                <a:effectLst>
                  <a:outerShdw blurRad="38100" dist="38100" dir="2700000" algn="tl">
                    <a:srgbClr val="000000"/>
                  </a:outerShdw>
                </a:effectLst>
                <a:latin typeface="Arial" panose="020B0604020202020204" pitchFamily="34" charset="0"/>
                <a:ea typeface="幼圆" pitchFamily="49" charset="-122"/>
              </a:rPr>
              <a:t>空闲让进、忙则等待、有限等待、让权等待</a:t>
            </a:r>
          </a:p>
        </p:txBody>
      </p:sp>
      <p:sp>
        <p:nvSpPr>
          <p:cNvPr id="64516" name="Text Box 8">
            <a:extLst>
              <a:ext uri="{FF2B5EF4-FFF2-40B4-BE49-F238E27FC236}">
                <a16:creationId xmlns:a16="http://schemas.microsoft.com/office/drawing/2014/main" id="{83CA8A65-747F-4947-A8CD-114E58210B80}"/>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 name="TextBox 5">
            <a:extLst>
              <a:ext uri="{FF2B5EF4-FFF2-40B4-BE49-F238E27FC236}">
                <a16:creationId xmlns:a16="http://schemas.microsoft.com/office/drawing/2014/main" id="{6022306D-17C7-8C46-B701-A118F306B053}"/>
              </a:ext>
            </a:extLst>
          </p:cNvPr>
          <p:cNvSpPr txBox="1">
            <a:spLocks noChangeArrowheads="1"/>
          </p:cNvSpPr>
          <p:nvPr/>
        </p:nvSpPr>
        <p:spPr bwMode="auto">
          <a:xfrm>
            <a:off x="539750" y="1425575"/>
            <a:ext cx="8353425"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4500"/>
              </a:lnSpc>
            </a:pPr>
            <a:r>
              <a:rPr lang="zh-CN" altLang="en-US" sz="3200" b="1">
                <a:solidFill>
                  <a:srgbClr val="46385C"/>
                </a:solidFill>
                <a:latin typeface="华文楷体" panose="02010600040101010101" pitchFamily="2" charset="-122"/>
                <a:ea typeface="华文楷体" panose="02010600040101010101" pitchFamily="2" charset="-122"/>
              </a:rPr>
              <a:t>（</a:t>
            </a:r>
            <a:r>
              <a:rPr lang="en-US" altLang="zh-CN" sz="3200" b="1">
                <a:solidFill>
                  <a:srgbClr val="46385C"/>
                </a:solidFill>
                <a:latin typeface="华文楷体" panose="02010600040101010101" pitchFamily="2" charset="-122"/>
                <a:ea typeface="华文楷体" panose="02010600040101010101" pitchFamily="2" charset="-122"/>
              </a:rPr>
              <a:t>1</a:t>
            </a:r>
            <a:r>
              <a:rPr lang="zh-CN" altLang="en-US" sz="3200" b="1">
                <a:solidFill>
                  <a:srgbClr val="46385C"/>
                </a:solidFill>
                <a:latin typeface="华文楷体" panose="02010600040101010101" pitchFamily="2" charset="-122"/>
                <a:ea typeface="华文楷体" panose="02010600040101010101" pitchFamily="2" charset="-122"/>
              </a:rPr>
              <a:t>）</a:t>
            </a:r>
            <a:r>
              <a:rPr kumimoji="0" lang="zh-CN" altLang="en-US" sz="3200" b="1">
                <a:solidFill>
                  <a:schemeClr val="tx1"/>
                </a:solidFill>
                <a:latin typeface="华文楷体" panose="02010600040101010101" pitchFamily="2" charset="-122"/>
                <a:ea typeface="华文楷体" panose="02010600040101010101" pitchFamily="2" charset="-122"/>
              </a:rPr>
              <a:t>如果若干进程要求进入空闲的临界区，一次仅允许一个进程进入。</a:t>
            </a:r>
            <a:endParaRPr lang="zh-CN" altLang="en-US" sz="3200" b="1">
              <a:solidFill>
                <a:srgbClr val="46385C"/>
              </a:solidFill>
              <a:latin typeface="华文楷体" panose="02010600040101010101" pitchFamily="2" charset="-122"/>
              <a:ea typeface="华文楷体" panose="02010600040101010101" pitchFamily="2" charset="-122"/>
            </a:endParaRPr>
          </a:p>
          <a:p>
            <a:pPr>
              <a:lnSpc>
                <a:spcPts val="4500"/>
              </a:lnSpc>
            </a:pPr>
            <a:r>
              <a:rPr lang="zh-CN" altLang="en-US" sz="3200" b="1">
                <a:solidFill>
                  <a:srgbClr val="46385C"/>
                </a:solidFill>
                <a:latin typeface="华文楷体" panose="02010600040101010101" pitchFamily="2" charset="-122"/>
                <a:ea typeface="华文楷体" panose="02010600040101010101" pitchFamily="2" charset="-122"/>
              </a:rPr>
              <a:t> （</a:t>
            </a:r>
            <a:r>
              <a:rPr lang="en-US" altLang="zh-CN" sz="3200" b="1">
                <a:solidFill>
                  <a:srgbClr val="46385C"/>
                </a:solidFill>
                <a:latin typeface="华文楷体" panose="02010600040101010101" pitchFamily="2" charset="-122"/>
                <a:ea typeface="华文楷体" panose="02010600040101010101" pitchFamily="2" charset="-122"/>
              </a:rPr>
              <a:t>2</a:t>
            </a:r>
            <a:r>
              <a:rPr lang="zh-CN" altLang="en-US" sz="3200" b="1">
                <a:solidFill>
                  <a:srgbClr val="46385C"/>
                </a:solidFill>
                <a:latin typeface="华文楷体" panose="02010600040101010101" pitchFamily="2" charset="-122"/>
                <a:ea typeface="华文楷体" panose="02010600040101010101" pitchFamily="2" charset="-122"/>
              </a:rPr>
              <a:t>）</a:t>
            </a:r>
            <a:r>
              <a:rPr kumimoji="0" lang="zh-CN" altLang="en-US" sz="3200" b="1">
                <a:solidFill>
                  <a:schemeClr val="tx1"/>
                </a:solidFill>
                <a:latin typeface="华文楷体" panose="02010600040101010101" pitchFamily="2" charset="-122"/>
                <a:ea typeface="华文楷体" panose="02010600040101010101" pitchFamily="2" charset="-122"/>
              </a:rPr>
              <a:t>任何时候，处于临界区内的进程不可多于一个。</a:t>
            </a:r>
            <a:endParaRPr lang="zh-CN" altLang="en-US" sz="3200" b="1">
              <a:solidFill>
                <a:srgbClr val="46385C"/>
              </a:solidFill>
              <a:latin typeface="华文楷体" panose="02010600040101010101" pitchFamily="2" charset="-122"/>
              <a:ea typeface="华文楷体" panose="02010600040101010101" pitchFamily="2" charset="-122"/>
            </a:endParaRPr>
          </a:p>
          <a:p>
            <a:pPr>
              <a:lnSpc>
                <a:spcPts val="4500"/>
              </a:lnSpc>
            </a:pPr>
            <a:r>
              <a:rPr lang="zh-CN" altLang="en-US" sz="3200" b="1">
                <a:solidFill>
                  <a:srgbClr val="46385C"/>
                </a:solidFill>
                <a:latin typeface="华文楷体" panose="02010600040101010101" pitchFamily="2" charset="-122"/>
                <a:ea typeface="华文楷体" panose="02010600040101010101" pitchFamily="2" charset="-122"/>
              </a:rPr>
              <a:t> （</a:t>
            </a:r>
            <a:r>
              <a:rPr lang="en-US" altLang="zh-CN" sz="3200" b="1">
                <a:solidFill>
                  <a:srgbClr val="46385C"/>
                </a:solidFill>
                <a:latin typeface="华文楷体" panose="02010600040101010101" pitchFamily="2" charset="-122"/>
                <a:ea typeface="华文楷体" panose="02010600040101010101" pitchFamily="2" charset="-122"/>
              </a:rPr>
              <a:t>3</a:t>
            </a:r>
            <a:r>
              <a:rPr lang="zh-CN" altLang="en-US" sz="3200" b="1">
                <a:solidFill>
                  <a:srgbClr val="46385C"/>
                </a:solidFill>
                <a:latin typeface="华文楷体" panose="02010600040101010101" pitchFamily="2" charset="-122"/>
                <a:ea typeface="华文楷体" panose="02010600040101010101" pitchFamily="2" charset="-122"/>
              </a:rPr>
              <a:t>）</a:t>
            </a:r>
            <a:r>
              <a:rPr kumimoji="0" lang="zh-CN" altLang="en-US" sz="3200" b="1">
                <a:solidFill>
                  <a:schemeClr val="tx1"/>
                </a:solidFill>
                <a:latin typeface="华文楷体" panose="02010600040101010101" pitchFamily="2" charset="-122"/>
                <a:ea typeface="华文楷体" panose="02010600040101010101" pitchFamily="2" charset="-122"/>
              </a:rPr>
              <a:t>进入临界区的进程要在有限时间内退出</a:t>
            </a:r>
          </a:p>
          <a:p>
            <a:pPr>
              <a:lnSpc>
                <a:spcPts val="4500"/>
              </a:lnSpc>
            </a:pPr>
            <a:r>
              <a:rPr kumimoji="0" lang="zh-CN" altLang="en-US" sz="3200" b="1">
                <a:solidFill>
                  <a:schemeClr val="tx1"/>
                </a:solidFill>
                <a:latin typeface="华文楷体" panose="02010600040101010101" pitchFamily="2" charset="-122"/>
                <a:ea typeface="华文楷体" panose="02010600040101010101" pitchFamily="2" charset="-122"/>
              </a:rPr>
              <a:t> （</a:t>
            </a:r>
            <a:r>
              <a:rPr kumimoji="0" lang="en-US" altLang="zh-CN" sz="3200" b="1">
                <a:solidFill>
                  <a:schemeClr val="tx1"/>
                </a:solidFill>
                <a:latin typeface="华文楷体" panose="02010600040101010101" pitchFamily="2" charset="-122"/>
                <a:ea typeface="华文楷体" panose="02010600040101010101" pitchFamily="2" charset="-122"/>
              </a:rPr>
              <a:t>4</a:t>
            </a:r>
            <a:r>
              <a:rPr kumimoji="0" lang="zh-CN" altLang="en-US" sz="3200" b="1">
                <a:solidFill>
                  <a:schemeClr val="tx1"/>
                </a:solidFill>
                <a:latin typeface="华文楷体" panose="02010600040101010101" pitchFamily="2" charset="-122"/>
                <a:ea typeface="华文楷体" panose="02010600040101010101" pitchFamily="2" charset="-122"/>
              </a:rPr>
              <a:t>）如果进程不能进入自己的临界区，则应</a:t>
            </a:r>
          </a:p>
          <a:p>
            <a:pPr>
              <a:lnSpc>
                <a:spcPts val="4500"/>
              </a:lnSpc>
            </a:pPr>
            <a:r>
              <a:rPr kumimoji="0" lang="zh-CN" altLang="en-US" sz="3200" b="1">
                <a:solidFill>
                  <a:schemeClr val="tx1"/>
                </a:solidFill>
                <a:latin typeface="华文楷体" panose="02010600040101010101" pitchFamily="2" charset="-122"/>
                <a:ea typeface="华文楷体" panose="02010600040101010101" pitchFamily="2" charset="-122"/>
              </a:rPr>
              <a:t>让出</a:t>
            </a:r>
            <a:r>
              <a:rPr kumimoji="0" lang="en-US" altLang="zh-CN" sz="3200" b="1">
                <a:solidFill>
                  <a:schemeClr val="tx1"/>
                </a:solidFill>
                <a:latin typeface="华文楷体" panose="02010600040101010101" pitchFamily="2" charset="-122"/>
                <a:ea typeface="华文楷体" panose="02010600040101010101" pitchFamily="2" charset="-122"/>
              </a:rPr>
              <a:t>CPU</a:t>
            </a:r>
            <a:r>
              <a:rPr kumimoji="0" lang="zh-CN" altLang="en-US" sz="3200" b="1">
                <a:solidFill>
                  <a:schemeClr val="tx1"/>
                </a:solidFill>
                <a:latin typeface="华文楷体" panose="02010600040101010101" pitchFamily="2" charset="-122"/>
                <a:ea typeface="华文楷体" panose="02010600040101010101" pitchFamily="2" charset="-122"/>
              </a:rPr>
              <a:t>，避免进程出现“忙等”现象。</a:t>
            </a:r>
            <a:endParaRPr lang="zh-CN" altLang="en-US" sz="3200"/>
          </a:p>
        </p:txBody>
      </p:sp>
      <p:sp>
        <p:nvSpPr>
          <p:cNvPr id="64518" name="灯片编号占位符 3">
            <a:extLst>
              <a:ext uri="{FF2B5EF4-FFF2-40B4-BE49-F238E27FC236}">
                <a16:creationId xmlns:a16="http://schemas.microsoft.com/office/drawing/2014/main" id="{66FC100A-1A1F-CB46-9A9D-03EFA742CC3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580F2128-42F0-5A45-AFF6-E7AD7DF8C143}" type="slidenum">
              <a:rPr lang="zh-CN" altLang="en-US" sz="1800"/>
              <a:pPr/>
              <a:t>63</a:t>
            </a:fld>
            <a:endParaRPr lang="en-US" altLang="zh-CN" sz="1800"/>
          </a:p>
        </p:txBody>
      </p:sp>
    </p:spTree>
    <p:extLst>
      <p:ext uri="{BB962C8B-B14F-4D97-AF65-F5344CB8AC3E}">
        <p14:creationId xmlns:p14="http://schemas.microsoft.com/office/powerpoint/2010/main" val="261850570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5812"/>
                                        </p:tgtEl>
                                        <p:attrNameLst>
                                          <p:attrName>style.visibility</p:attrName>
                                        </p:attrNameLst>
                                      </p:cBhvr>
                                      <p:to>
                                        <p:strVal val="visible"/>
                                      </p:to>
                                    </p:set>
                                    <p:animEffect transition="in" filter="dissolve">
                                      <p:cBhvr>
                                        <p:cTn id="7" dur="500"/>
                                        <p:tgtEl>
                                          <p:spTgt spid="3758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linds(horizontal)">
                                      <p:cBhvr>
                                        <p:cTn id="27" dur="500"/>
                                        <p:tgtEl>
                                          <p:spTgt spid="6">
                                            <p:txEl>
                                              <p:pRg st="3" end="3"/>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blinds(horizontal)">
                                      <p:cBhvr>
                                        <p:cTn id="30" dur="500"/>
                                        <p:tgtEl>
                                          <p:spTgt spid="6">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75814"/>
                                        </p:tgtEl>
                                        <p:attrNameLst>
                                          <p:attrName>style.visibility</p:attrName>
                                        </p:attrNameLst>
                                      </p:cBhvr>
                                      <p:to>
                                        <p:strVal val="visible"/>
                                      </p:to>
                                    </p:set>
                                    <p:anim calcmode="lin" valueType="num">
                                      <p:cBhvr additive="base">
                                        <p:cTn id="35" dur="500" fill="hold"/>
                                        <p:tgtEl>
                                          <p:spTgt spid="375814"/>
                                        </p:tgtEl>
                                        <p:attrNameLst>
                                          <p:attrName>ppt_x</p:attrName>
                                        </p:attrNameLst>
                                      </p:cBhvr>
                                      <p:tavLst>
                                        <p:tav tm="0">
                                          <p:val>
                                            <p:strVal val="#ppt_x"/>
                                          </p:val>
                                        </p:tav>
                                        <p:tav tm="100000">
                                          <p:val>
                                            <p:strVal val="#ppt_x"/>
                                          </p:val>
                                        </p:tav>
                                      </p:tavLst>
                                    </p:anim>
                                    <p:anim calcmode="lin" valueType="num">
                                      <p:cBhvr additive="base">
                                        <p:cTn id="36" dur="500" fill="hold"/>
                                        <p:tgtEl>
                                          <p:spTgt spid="3758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812" grpId="0"/>
      <p:bldP spid="375814" grpId="0" animBg="1"/>
      <p:bldP spid="6" grpId="0" build="p" bldLvl="2"/>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5538" name="Picture 5" descr="T216">
            <a:extLst>
              <a:ext uri="{FF2B5EF4-FFF2-40B4-BE49-F238E27FC236}">
                <a16:creationId xmlns:a16="http://schemas.microsoft.com/office/drawing/2014/main" id="{DD9ADF0C-28E0-E74A-8B06-60ED01B64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84582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ext Box 6">
            <a:extLst>
              <a:ext uri="{FF2B5EF4-FFF2-40B4-BE49-F238E27FC236}">
                <a16:creationId xmlns:a16="http://schemas.microsoft.com/office/drawing/2014/main" id="{0616C06C-1038-8A46-A1C8-CEC0643F3C66}"/>
              </a:ext>
            </a:extLst>
          </p:cNvPr>
          <p:cNvSpPr txBox="1">
            <a:spLocks noChangeArrowheads="1"/>
          </p:cNvSpPr>
          <p:nvPr/>
        </p:nvSpPr>
        <p:spPr bwMode="auto">
          <a:xfrm>
            <a:off x="685800" y="749300"/>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FF0000"/>
                </a:solidFill>
                <a:latin typeface="Arial" panose="020B0604020202020204" pitchFamily="34" charset="0"/>
                <a:ea typeface="幼圆" pitchFamily="49" charset="-122"/>
              </a:rPr>
              <a:t>临界区的互斥共享方式</a:t>
            </a:r>
          </a:p>
        </p:txBody>
      </p:sp>
      <p:sp>
        <p:nvSpPr>
          <p:cNvPr id="65540" name="Text Box 7">
            <a:extLst>
              <a:ext uri="{FF2B5EF4-FFF2-40B4-BE49-F238E27FC236}">
                <a16:creationId xmlns:a16="http://schemas.microsoft.com/office/drawing/2014/main" id="{CFBA18A1-938C-6146-80AE-46784963569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进程同步的基本概念</a:t>
            </a:r>
          </a:p>
        </p:txBody>
      </p:sp>
      <p:sp>
        <p:nvSpPr>
          <p:cNvPr id="65541" name="灯片编号占位符 3">
            <a:extLst>
              <a:ext uri="{FF2B5EF4-FFF2-40B4-BE49-F238E27FC236}">
                <a16:creationId xmlns:a16="http://schemas.microsoft.com/office/drawing/2014/main" id="{2567E1D2-83A3-5649-B5BF-D625C121570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6AAAD47-33D0-9646-9393-93E0DB0B370E}" type="slidenum">
              <a:rPr lang="zh-CN" altLang="en-US" sz="1800"/>
              <a:pPr/>
              <a:t>64</a:t>
            </a:fld>
            <a:endParaRPr lang="en-US" altLang="zh-CN" sz="1800"/>
          </a:p>
        </p:txBody>
      </p:sp>
    </p:spTree>
    <p:extLst>
      <p:ext uri="{BB962C8B-B14F-4D97-AF65-F5344CB8AC3E}">
        <p14:creationId xmlns:p14="http://schemas.microsoft.com/office/powerpoint/2010/main" val="107008011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79299A78-6557-0141-9AD4-AA48185933DA}"/>
              </a:ext>
            </a:extLst>
          </p:cNvPr>
          <p:cNvSpPr>
            <a:spLocks noGrp="1" noChangeArrowheads="1"/>
          </p:cNvSpPr>
          <p:nvPr>
            <p:ph type="body" idx="4294967295"/>
          </p:nvPr>
        </p:nvSpPr>
        <p:spPr>
          <a:xfrm>
            <a:off x="503238" y="692150"/>
            <a:ext cx="8532812" cy="1873250"/>
          </a:xfrm>
          <a:prstGeom prst="rect">
            <a:avLst/>
          </a:prstGeom>
          <a:solidFill>
            <a:schemeClr val="accent1">
              <a:lumMod val="20000"/>
              <a:lumOff val="80000"/>
            </a:schemeClr>
          </a:solidFill>
        </p:spPr>
        <p:txBody>
          <a:bodyPr/>
          <a:lstStyle/>
          <a:p>
            <a:pPr eaLnBrk="1" hangingPunct="1">
              <a:buFont typeface="Wingdings" pitchFamily="2" charset="2"/>
              <a:buNone/>
            </a:pPr>
            <a:r>
              <a:rPr lang="en-US" altLang="zh-CN" sz="2800">
                <a:ea typeface="华文新魏" panose="02010800040101010101" pitchFamily="2" charset="-122"/>
              </a:rPr>
              <a:t>bool  </a:t>
            </a:r>
            <a:r>
              <a:rPr lang="en-US" altLang="zh-CN" sz="2800">
                <a:solidFill>
                  <a:srgbClr val="FF0000"/>
                </a:solidFill>
                <a:ea typeface="华文新魏" panose="02010800040101010101" pitchFamily="2" charset="-122"/>
              </a:rPr>
              <a:t>inside1</a:t>
            </a:r>
            <a:r>
              <a:rPr lang="en-US" altLang="zh-CN" sz="2800">
                <a:ea typeface="华文新魏" panose="02010800040101010101" pitchFamily="2" charset="-122"/>
              </a:rPr>
              <a:t>=</a:t>
            </a:r>
            <a:r>
              <a:rPr lang="en-US" altLang="zh-CN" sz="2800">
                <a:solidFill>
                  <a:srgbClr val="0033CC"/>
                </a:solidFill>
                <a:ea typeface="华文新魏" panose="02010800040101010101" pitchFamily="2" charset="-122"/>
              </a:rPr>
              <a:t>false</a:t>
            </a:r>
            <a:r>
              <a:rPr lang="en-US" altLang="zh-CN" sz="2800">
                <a:ea typeface="华文新魏" panose="02010800040101010101" pitchFamily="2" charset="-122"/>
              </a:rPr>
              <a:t>;   /*P1</a:t>
            </a:r>
            <a:r>
              <a:rPr lang="zh-CN" altLang="en-US" sz="2800">
                <a:ea typeface="华文新魏" panose="02010800040101010101" pitchFamily="2" charset="-122"/>
              </a:rPr>
              <a:t>不在其临界区内</a:t>
            </a:r>
            <a:r>
              <a:rPr lang="en-US" altLang="zh-CN" sz="2800">
                <a:ea typeface="华文新魏" panose="02010800040101010101" pitchFamily="2" charset="-122"/>
              </a:rPr>
              <a:t>*/</a:t>
            </a:r>
            <a:endParaRPr lang="zh-CN" altLang="en-US" sz="2800">
              <a:ea typeface="华文新魏" panose="02010800040101010101" pitchFamily="2" charset="-122"/>
            </a:endParaRPr>
          </a:p>
          <a:p>
            <a:pPr eaLnBrk="1" hangingPunct="1">
              <a:buFont typeface="Wingdings" pitchFamily="2" charset="2"/>
              <a:buNone/>
            </a:pPr>
            <a:r>
              <a:rPr lang="en-US" altLang="zh-CN" sz="2800">
                <a:ea typeface="华文新魏" panose="02010800040101010101" pitchFamily="2" charset="-122"/>
              </a:rPr>
              <a:t>bool  </a:t>
            </a:r>
            <a:r>
              <a:rPr lang="en-US" altLang="zh-CN" sz="2800">
                <a:solidFill>
                  <a:srgbClr val="FF0000"/>
                </a:solidFill>
                <a:ea typeface="华文新魏" panose="02010800040101010101" pitchFamily="2" charset="-122"/>
              </a:rPr>
              <a:t>inside2</a:t>
            </a:r>
            <a:r>
              <a:rPr lang="en-US" altLang="zh-CN" sz="2800">
                <a:ea typeface="华文新魏" panose="02010800040101010101" pitchFamily="2" charset="-122"/>
              </a:rPr>
              <a:t>=</a:t>
            </a:r>
            <a:r>
              <a:rPr lang="en-US" altLang="zh-CN" sz="2800">
                <a:solidFill>
                  <a:srgbClr val="0033CC"/>
                </a:solidFill>
                <a:ea typeface="华文新魏" panose="02010800040101010101" pitchFamily="2" charset="-122"/>
              </a:rPr>
              <a:t>false</a:t>
            </a:r>
            <a:r>
              <a:rPr lang="en-US" altLang="zh-CN" sz="2800">
                <a:ea typeface="华文新魏" panose="02010800040101010101" pitchFamily="2" charset="-122"/>
              </a:rPr>
              <a:t>;   /*P2</a:t>
            </a:r>
            <a:r>
              <a:rPr lang="zh-CN" altLang="en-US" sz="2800">
                <a:ea typeface="华文新魏" panose="02010800040101010101" pitchFamily="2" charset="-122"/>
              </a:rPr>
              <a:t>不在其临界区内</a:t>
            </a:r>
            <a:r>
              <a:rPr lang="en-US" altLang="zh-CN" sz="2800">
                <a:ea typeface="华文新魏" panose="02010800040101010101" pitchFamily="2" charset="-122"/>
              </a:rPr>
              <a:t>*/</a:t>
            </a:r>
            <a:endParaRPr lang="zh-CN" altLang="en-US" sz="2800">
              <a:ea typeface="华文新魏" panose="02010800040101010101" pitchFamily="2" charset="-122"/>
            </a:endParaRPr>
          </a:p>
          <a:p>
            <a:pPr eaLnBrk="1" hangingPunct="1">
              <a:buFont typeface="Wingdings" pitchFamily="2" charset="2"/>
              <a:buNone/>
            </a:pPr>
            <a:r>
              <a:rPr lang="en-US" altLang="zh-CN" sz="2800">
                <a:solidFill>
                  <a:srgbClr val="0033CC"/>
                </a:solidFill>
                <a:ea typeface="华文新魏" panose="02010800040101010101" pitchFamily="2" charset="-122"/>
              </a:rPr>
              <a:t>cobegin </a:t>
            </a:r>
            <a:r>
              <a:rPr lang="en-US" altLang="zh-CN" sz="2800">
                <a:ea typeface="华文新魏" panose="02010800040101010101" pitchFamily="2" charset="-122"/>
              </a:rPr>
              <a:t>  /*cobegin</a:t>
            </a:r>
            <a:r>
              <a:rPr lang="zh-CN" altLang="en-US" sz="2800">
                <a:ea typeface="华文新魏" panose="02010800040101010101" pitchFamily="2" charset="-122"/>
              </a:rPr>
              <a:t>和</a:t>
            </a:r>
            <a:r>
              <a:rPr lang="en-US" altLang="zh-CN" sz="2800">
                <a:ea typeface="华文新魏" panose="02010800040101010101" pitchFamily="2" charset="-122"/>
              </a:rPr>
              <a:t>coend</a:t>
            </a:r>
            <a:r>
              <a:rPr lang="zh-CN" altLang="en-US" sz="2800">
                <a:ea typeface="华文新魏" panose="02010800040101010101" pitchFamily="2" charset="-122"/>
              </a:rPr>
              <a:t>表示括号中的进程是一组并发进程*</a:t>
            </a:r>
            <a:r>
              <a:rPr lang="en-US" altLang="zh-CN" sz="2800">
                <a:ea typeface="华文新魏" panose="02010800040101010101" pitchFamily="2" charset="-122"/>
              </a:rPr>
              <a:t>/</a:t>
            </a:r>
          </a:p>
        </p:txBody>
      </p:sp>
      <p:sp>
        <p:nvSpPr>
          <p:cNvPr id="4" name="TextBox 3">
            <a:extLst>
              <a:ext uri="{FF2B5EF4-FFF2-40B4-BE49-F238E27FC236}">
                <a16:creationId xmlns:a16="http://schemas.microsoft.com/office/drawing/2014/main" id="{B0EA9EFA-F7C2-4040-8426-C9A6417E24BB}"/>
              </a:ext>
            </a:extLst>
          </p:cNvPr>
          <p:cNvSpPr txBox="1"/>
          <p:nvPr/>
        </p:nvSpPr>
        <p:spPr>
          <a:xfrm>
            <a:off x="4787900" y="2695575"/>
            <a:ext cx="4000500" cy="2678113"/>
          </a:xfrm>
          <a:prstGeom prst="rect">
            <a:avLst/>
          </a:prstGeom>
          <a:solidFill>
            <a:schemeClr val="accent3">
              <a:lumMod val="95000"/>
            </a:schemeClr>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FF0000"/>
                </a:solidFill>
                <a:latin typeface="Times New Roman" panose="02020603050405020304" pitchFamily="18" charset="0"/>
                <a:ea typeface="华文新魏" panose="02010800040101010101" pitchFamily="2" charset="-122"/>
              </a:rPr>
              <a:t>process  P2( </a:t>
            </a:r>
            <a:r>
              <a:rPr lang="en-US" altLang="zh-CN" sz="2800">
                <a:solidFill>
                  <a:srgbClr val="FF3300"/>
                </a:solidFill>
                <a:latin typeface="Times New Roman" panose="02020603050405020304" pitchFamily="18" charset="0"/>
                <a:ea typeface="华文新魏" panose="02010800040101010101" pitchFamily="2" charset="-122"/>
              </a:rPr>
              <a:t>)</a:t>
            </a:r>
            <a:r>
              <a:rPr lang="en-US" altLang="zh-CN" sz="2800">
                <a:solidFill>
                  <a:srgbClr val="0000FF"/>
                </a:solidFill>
                <a:latin typeface="Times New Roman" panose="02020603050405020304" pitchFamily="18" charset="0"/>
                <a:ea typeface="华文新魏" panose="02010800040101010101" pitchFamily="2" charset="-122"/>
              </a:rPr>
              <a:t> {</a:t>
            </a:r>
          </a:p>
          <a:p>
            <a:r>
              <a:rPr lang="en-US" altLang="zh-CN" sz="2800">
                <a:solidFill>
                  <a:srgbClr val="0000FF"/>
                </a:solidFill>
                <a:latin typeface="Times New Roman" panose="02020603050405020304" pitchFamily="18" charset="0"/>
                <a:ea typeface="华文新魏" panose="02010800040101010101" pitchFamily="2" charset="-122"/>
              </a:rPr>
              <a:t>while(inside1);  /*</a:t>
            </a:r>
            <a:r>
              <a:rPr lang="zh-CN" altLang="en-US" sz="2800">
                <a:solidFill>
                  <a:srgbClr val="0000FF"/>
                </a:solidFill>
                <a:latin typeface="Times New Roman" panose="02020603050405020304" pitchFamily="18" charset="0"/>
                <a:ea typeface="华文新魏" panose="02010800040101010101" pitchFamily="2" charset="-122"/>
              </a:rPr>
              <a:t>等待</a:t>
            </a:r>
            <a:r>
              <a:rPr lang="en-US" altLang="zh-CN" sz="2800">
                <a:solidFill>
                  <a:srgbClr val="0000FF"/>
                </a:solidFill>
                <a:latin typeface="Times New Roman" panose="02020603050405020304" pitchFamily="18" charset="0"/>
                <a:ea typeface="华文新魏" panose="02010800040101010101" pitchFamily="2" charset="-122"/>
              </a:rPr>
              <a:t>*/ inside2=true;</a:t>
            </a:r>
          </a:p>
          <a:p>
            <a:r>
              <a:rPr lang="en-US" altLang="zh-CN" sz="2800">
                <a:solidFill>
                  <a:srgbClr val="0000FF"/>
                </a:solidFill>
                <a:latin typeface="Times New Roman" panose="02020603050405020304" pitchFamily="18" charset="0"/>
                <a:ea typeface="华文新魏" panose="02010800040101010101" pitchFamily="2" charset="-122"/>
              </a:rPr>
              <a:t>/*</a:t>
            </a:r>
            <a:r>
              <a:rPr lang="zh-CN" altLang="en-US" sz="2800">
                <a:solidFill>
                  <a:srgbClr val="0000FF"/>
                </a:solidFill>
                <a:latin typeface="Times New Roman" panose="02020603050405020304" pitchFamily="18" charset="0"/>
                <a:ea typeface="华文新魏" panose="02010800040101010101" pitchFamily="2" charset="-122"/>
              </a:rPr>
              <a:t>临界区</a:t>
            </a:r>
            <a:r>
              <a:rPr lang="en-US" altLang="zh-CN" sz="2800">
                <a:solidFill>
                  <a:srgbClr val="0000FF"/>
                </a:solidFill>
                <a:latin typeface="Times New Roman" panose="02020603050405020304" pitchFamily="18" charset="0"/>
                <a:ea typeface="华文新魏" panose="02010800040101010101" pitchFamily="2" charset="-122"/>
              </a:rPr>
              <a:t>*/;</a:t>
            </a:r>
          </a:p>
          <a:p>
            <a:r>
              <a:rPr lang="en-US" altLang="zh-CN" sz="2800">
                <a:solidFill>
                  <a:srgbClr val="0000FF"/>
                </a:solidFill>
                <a:latin typeface="Times New Roman" panose="02020603050405020304" pitchFamily="18" charset="0"/>
                <a:ea typeface="华文新魏" panose="02010800040101010101" pitchFamily="2" charset="-122"/>
              </a:rPr>
              <a:t>inside2=false;</a:t>
            </a:r>
          </a:p>
          <a:p>
            <a:r>
              <a:rPr lang="en-US" altLang="zh-CN" sz="2800">
                <a:latin typeface="Times New Roman" panose="02020603050405020304" pitchFamily="18" charset="0"/>
                <a:ea typeface="华文新魏" panose="02010800040101010101" pitchFamily="2" charset="-122"/>
              </a:rPr>
              <a:t>}</a:t>
            </a:r>
            <a:endParaRPr lang="zh-CN" altLang="en-US" sz="2800">
              <a:latin typeface="Times New Roman" panose="02020603050405020304" pitchFamily="18" charset="0"/>
            </a:endParaRPr>
          </a:p>
        </p:txBody>
      </p:sp>
      <p:sp>
        <p:nvSpPr>
          <p:cNvPr id="5" name="TextBox 4">
            <a:extLst>
              <a:ext uri="{FF2B5EF4-FFF2-40B4-BE49-F238E27FC236}">
                <a16:creationId xmlns:a16="http://schemas.microsoft.com/office/drawing/2014/main" id="{43A9C0EC-F1FA-734C-945C-5354C3850009}"/>
              </a:ext>
            </a:extLst>
          </p:cNvPr>
          <p:cNvSpPr txBox="1"/>
          <p:nvPr/>
        </p:nvSpPr>
        <p:spPr>
          <a:xfrm>
            <a:off x="469900" y="2695575"/>
            <a:ext cx="4318000" cy="2678113"/>
          </a:xfrm>
          <a:prstGeom prst="rect">
            <a:avLst/>
          </a:prstGeom>
          <a:solidFill>
            <a:schemeClr val="accent2">
              <a:lumMod val="20000"/>
              <a:lumOff val="80000"/>
            </a:schemeClr>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FF0000"/>
                </a:solidFill>
                <a:latin typeface="Times New Roman" panose="02020603050405020304" pitchFamily="18" charset="0"/>
                <a:ea typeface="华文新魏" panose="02010800040101010101" pitchFamily="2" charset="-122"/>
              </a:rPr>
              <a:t>Process  P1( ) </a:t>
            </a:r>
            <a:r>
              <a:rPr lang="en-US" altLang="zh-CN" sz="2800">
                <a:solidFill>
                  <a:srgbClr val="0000FF"/>
                </a:solidFill>
                <a:latin typeface="Times New Roman" panose="02020603050405020304" pitchFamily="18" charset="0"/>
                <a:ea typeface="华文新魏" panose="02010800040101010101" pitchFamily="2" charset="-122"/>
              </a:rPr>
              <a:t>{</a:t>
            </a:r>
            <a:r>
              <a:rPr lang="en-US" altLang="zh-CN" sz="2800">
                <a:latin typeface="Times New Roman" panose="02020603050405020304" pitchFamily="18" charset="0"/>
                <a:ea typeface="华文新魏" panose="02010800040101010101" pitchFamily="2" charset="-122"/>
              </a:rPr>
              <a:t>                </a:t>
            </a:r>
          </a:p>
          <a:p>
            <a:r>
              <a:rPr lang="en-US" altLang="zh-CN" sz="2800">
                <a:latin typeface="Times New Roman" panose="02020603050405020304" pitchFamily="18" charset="0"/>
                <a:ea typeface="华文新魏" panose="02010800040101010101" pitchFamily="2" charset="-122"/>
              </a:rPr>
              <a:t>  </a:t>
            </a:r>
            <a:r>
              <a:rPr lang="en-US" altLang="zh-CN" sz="2800">
                <a:solidFill>
                  <a:srgbClr val="0000FF"/>
                </a:solidFill>
                <a:latin typeface="Times New Roman" panose="02020603050405020304" pitchFamily="18" charset="0"/>
                <a:ea typeface="华文新魏" panose="02010800040101010101" pitchFamily="2" charset="-122"/>
              </a:rPr>
              <a:t>while(inside2);/*</a:t>
            </a:r>
            <a:r>
              <a:rPr lang="zh-CN" altLang="en-US" sz="2800">
                <a:solidFill>
                  <a:srgbClr val="0000FF"/>
                </a:solidFill>
                <a:latin typeface="Times New Roman" panose="02020603050405020304" pitchFamily="18" charset="0"/>
                <a:ea typeface="华文新魏" panose="02010800040101010101" pitchFamily="2" charset="-122"/>
              </a:rPr>
              <a:t>等待</a:t>
            </a:r>
            <a:r>
              <a:rPr lang="en-US" altLang="zh-CN" sz="2800">
                <a:solidFill>
                  <a:srgbClr val="0000FF"/>
                </a:solidFill>
                <a:latin typeface="Times New Roman" panose="02020603050405020304" pitchFamily="18" charset="0"/>
                <a:ea typeface="华文新魏" panose="02010800040101010101" pitchFamily="2" charset="-122"/>
              </a:rPr>
              <a:t>*/</a:t>
            </a:r>
            <a:endParaRPr lang="zh-CN" altLang="en-US" sz="2800">
              <a:solidFill>
                <a:srgbClr val="0000FF"/>
              </a:solidFill>
              <a:latin typeface="Times New Roman" panose="02020603050405020304" pitchFamily="18" charset="0"/>
              <a:ea typeface="华文新魏" panose="02010800040101010101" pitchFamily="2" charset="-122"/>
            </a:endParaRPr>
          </a:p>
          <a:p>
            <a:r>
              <a:rPr lang="zh-CN" altLang="en-US" sz="2800">
                <a:solidFill>
                  <a:srgbClr val="0000FF"/>
                </a:solidFill>
                <a:latin typeface="Times New Roman" panose="02020603050405020304" pitchFamily="18" charset="0"/>
                <a:ea typeface="华文新魏" panose="02010800040101010101" pitchFamily="2" charset="-122"/>
              </a:rPr>
              <a:t>  </a:t>
            </a:r>
            <a:r>
              <a:rPr lang="en-US" altLang="zh-CN" sz="2800">
                <a:solidFill>
                  <a:srgbClr val="0000FF"/>
                </a:solidFill>
                <a:latin typeface="Times New Roman" panose="02020603050405020304" pitchFamily="18" charset="0"/>
                <a:ea typeface="华文新魏" panose="02010800040101010101" pitchFamily="2" charset="-122"/>
              </a:rPr>
              <a:t>inside1=true;                  </a:t>
            </a:r>
          </a:p>
          <a:p>
            <a:r>
              <a:rPr lang="en-US" altLang="zh-CN" sz="2800">
                <a:solidFill>
                  <a:srgbClr val="0000FF"/>
                </a:solidFill>
                <a:latin typeface="Times New Roman" panose="02020603050405020304" pitchFamily="18" charset="0"/>
                <a:ea typeface="华文新魏" panose="02010800040101010101" pitchFamily="2" charset="-122"/>
              </a:rPr>
              <a:t>  /*</a:t>
            </a:r>
            <a:r>
              <a:rPr lang="zh-CN" altLang="en-US" sz="2800">
                <a:solidFill>
                  <a:srgbClr val="0000FF"/>
                </a:solidFill>
                <a:latin typeface="Times New Roman" panose="02020603050405020304" pitchFamily="18" charset="0"/>
                <a:ea typeface="华文新魏" panose="02010800040101010101" pitchFamily="2" charset="-122"/>
              </a:rPr>
              <a:t>临界区</a:t>
            </a:r>
            <a:r>
              <a:rPr lang="en-US" altLang="zh-CN" sz="2800">
                <a:solidFill>
                  <a:srgbClr val="0000FF"/>
                </a:solidFill>
                <a:latin typeface="Times New Roman" panose="02020603050405020304" pitchFamily="18" charset="0"/>
                <a:ea typeface="华文新魏" panose="02010800040101010101" pitchFamily="2" charset="-122"/>
              </a:rPr>
              <a:t>*/</a:t>
            </a:r>
          </a:p>
          <a:p>
            <a:r>
              <a:rPr lang="en-US" altLang="zh-CN" sz="2800">
                <a:solidFill>
                  <a:srgbClr val="0000FF"/>
                </a:solidFill>
                <a:latin typeface="Times New Roman" panose="02020603050405020304" pitchFamily="18" charset="0"/>
                <a:ea typeface="华文新魏" panose="02010800040101010101" pitchFamily="2" charset="-122"/>
              </a:rPr>
              <a:t>  inside1=false;                 </a:t>
            </a:r>
          </a:p>
          <a:p>
            <a:r>
              <a:rPr lang="en-US" altLang="zh-CN" sz="2800">
                <a:solidFill>
                  <a:srgbClr val="0000FF"/>
                </a:solidFill>
                <a:latin typeface="Times New Roman" panose="02020603050405020304" pitchFamily="18" charset="0"/>
                <a:ea typeface="华文新魏" panose="02010800040101010101" pitchFamily="2" charset="-122"/>
              </a:rPr>
              <a:t> }</a:t>
            </a:r>
            <a:endParaRPr lang="zh-CN" altLang="en-US" sz="2800">
              <a:solidFill>
                <a:srgbClr val="0000FF"/>
              </a:solidFill>
              <a:latin typeface="Times New Roman" panose="02020603050405020304" pitchFamily="18" charset="0"/>
            </a:endParaRPr>
          </a:p>
        </p:txBody>
      </p:sp>
      <p:sp>
        <p:nvSpPr>
          <p:cNvPr id="6" name="TextBox 5">
            <a:extLst>
              <a:ext uri="{FF2B5EF4-FFF2-40B4-BE49-F238E27FC236}">
                <a16:creationId xmlns:a16="http://schemas.microsoft.com/office/drawing/2014/main" id="{508A0DA7-9E5B-754C-8D22-697D17F83A9D}"/>
              </a:ext>
            </a:extLst>
          </p:cNvPr>
          <p:cNvSpPr txBox="1">
            <a:spLocks noChangeArrowheads="1"/>
          </p:cNvSpPr>
          <p:nvPr/>
        </p:nvSpPr>
        <p:spPr bwMode="auto">
          <a:xfrm>
            <a:off x="428625" y="5357813"/>
            <a:ext cx="2714625" cy="519112"/>
          </a:xfrm>
          <a:prstGeom prst="rect">
            <a:avLst/>
          </a:prstGeom>
          <a:noFill/>
          <a:ln w="9525">
            <a:noFill/>
            <a:miter lim="800000"/>
            <a:headEnd/>
            <a:tailEnd/>
          </a:ln>
        </p:spPr>
        <p:txBody>
          <a:bodyPr>
            <a:spAutoFit/>
          </a:bodyPr>
          <a:lstStyle/>
          <a:p>
            <a:pPr>
              <a:defRPr/>
            </a:pPr>
            <a:r>
              <a:rPr lang="en-US" altLang="zh-CN" sz="2800" dirty="0" err="1">
                <a:solidFill>
                  <a:srgbClr val="0033CC"/>
                </a:solidFill>
                <a:latin typeface="+mn-lt"/>
                <a:ea typeface="华文新魏" pitchFamily="2" charset="-122"/>
              </a:rPr>
              <a:t>coend</a:t>
            </a:r>
            <a:endParaRPr lang="zh-CN" altLang="en-US" sz="2800" dirty="0">
              <a:solidFill>
                <a:srgbClr val="0033CC"/>
              </a:solidFill>
              <a:latin typeface="+mn-lt"/>
              <a:ea typeface="华文新魏" pitchFamily="2" charset="-122"/>
            </a:endParaRPr>
          </a:p>
        </p:txBody>
      </p:sp>
      <p:sp>
        <p:nvSpPr>
          <p:cNvPr id="7" name="TextBox 6">
            <a:extLst>
              <a:ext uri="{FF2B5EF4-FFF2-40B4-BE49-F238E27FC236}">
                <a16:creationId xmlns:a16="http://schemas.microsoft.com/office/drawing/2014/main" id="{07E758F3-EF02-6349-B618-7D5F80866D3F}"/>
              </a:ext>
            </a:extLst>
          </p:cNvPr>
          <p:cNvSpPr txBox="1">
            <a:spLocks noChangeArrowheads="1"/>
          </p:cNvSpPr>
          <p:nvPr/>
        </p:nvSpPr>
        <p:spPr bwMode="auto">
          <a:xfrm>
            <a:off x="2928938" y="5589588"/>
            <a:ext cx="571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0000"/>
                </a:solidFill>
                <a:latin typeface="华文新魏" panose="02010800040101010101" pitchFamily="2" charset="-122"/>
                <a:ea typeface="华文新魏" panose="02010800040101010101" pitchFamily="2" charset="-122"/>
              </a:rPr>
              <a:t>结果：</a:t>
            </a:r>
            <a:r>
              <a:rPr lang="en-US" altLang="zh-CN" sz="3200">
                <a:solidFill>
                  <a:srgbClr val="FF0000"/>
                </a:solidFill>
                <a:latin typeface="华文新魏" panose="02010800040101010101" pitchFamily="2" charset="-122"/>
                <a:ea typeface="华文新魏" panose="02010800040101010101" pitchFamily="2" charset="-122"/>
              </a:rPr>
              <a:t>P1</a:t>
            </a:r>
            <a:r>
              <a:rPr lang="zh-CN" altLang="en-US" sz="3200">
                <a:solidFill>
                  <a:srgbClr val="FF0000"/>
                </a:solidFill>
                <a:latin typeface="华文新魏" panose="02010800040101010101" pitchFamily="2" charset="-122"/>
                <a:ea typeface="华文新魏" panose="02010800040101010101" pitchFamily="2" charset="-122"/>
              </a:rPr>
              <a:t>、</a:t>
            </a:r>
            <a:r>
              <a:rPr lang="en-US" altLang="zh-CN" sz="3200">
                <a:solidFill>
                  <a:srgbClr val="FF0000"/>
                </a:solidFill>
                <a:latin typeface="华文新魏" panose="02010800040101010101" pitchFamily="2" charset="-122"/>
                <a:ea typeface="华文新魏" panose="02010800040101010101" pitchFamily="2" charset="-122"/>
              </a:rPr>
              <a:t>P2</a:t>
            </a:r>
            <a:r>
              <a:rPr lang="zh-CN" altLang="en-US" sz="3200">
                <a:solidFill>
                  <a:srgbClr val="FF0000"/>
                </a:solidFill>
                <a:latin typeface="华文新魏" panose="02010800040101010101" pitchFamily="2" charset="-122"/>
                <a:ea typeface="华文新魏" panose="02010800040101010101" pitchFamily="2" charset="-122"/>
              </a:rPr>
              <a:t>同时进入临界区</a:t>
            </a:r>
          </a:p>
        </p:txBody>
      </p:sp>
      <p:sp>
        <p:nvSpPr>
          <p:cNvPr id="66567" name="Text Box 7">
            <a:extLst>
              <a:ext uri="{FF2B5EF4-FFF2-40B4-BE49-F238E27FC236}">
                <a16:creationId xmlns:a16="http://schemas.microsoft.com/office/drawing/2014/main" id="{113B7C7D-8460-DB44-B765-3F5574526BED}"/>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软件同步方法</a:t>
            </a:r>
          </a:p>
        </p:txBody>
      </p:sp>
      <p:sp>
        <p:nvSpPr>
          <p:cNvPr id="66568" name="灯片编号占位符 3">
            <a:extLst>
              <a:ext uri="{FF2B5EF4-FFF2-40B4-BE49-F238E27FC236}">
                <a16:creationId xmlns:a16="http://schemas.microsoft.com/office/drawing/2014/main" id="{BBE75ABD-366A-294C-A33C-FD0DA76E02F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011A0D2-7D78-F544-8F42-0AB128734916}" type="slidenum">
              <a:rPr lang="zh-CN" altLang="en-US" sz="1800"/>
              <a:pPr/>
              <a:t>65</a:t>
            </a:fld>
            <a:endParaRPr lang="en-US" altLang="zh-CN" sz="1800"/>
          </a:p>
        </p:txBody>
      </p:sp>
    </p:spTree>
    <p:extLst>
      <p:ext uri="{BB962C8B-B14F-4D97-AF65-F5344CB8AC3E}">
        <p14:creationId xmlns:p14="http://schemas.microsoft.com/office/powerpoint/2010/main" val="190290032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bg/>
                                          </p:spTgt>
                                        </p:tgtEl>
                                        <p:attrNameLst>
                                          <p:attrName>style.visibility</p:attrName>
                                        </p:attrNameLst>
                                      </p:cBhvr>
                                      <p:to>
                                        <p:strVal val="visible"/>
                                      </p:to>
                                    </p:set>
                                    <p:animEffect transition="in" filter="blinds(horizontal)">
                                      <p:cBhvr>
                                        <p:cTn id="7" dur="500"/>
                                        <p:tgtEl>
                                          <p:spTgt spid="2253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7" dur="500"/>
                                        <p:tgtEl>
                                          <p:spTgt spid="22531">
                                            <p:txEl>
                                              <p:pRg st="1" end="1"/>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21" dur="500"/>
                                        <p:tgtEl>
                                          <p:spTgt spid="22531">
                                            <p:txEl>
                                              <p:pRg st="2" end="2"/>
                                            </p:txEl>
                                          </p:spTgt>
                                        </p:tgtEl>
                                      </p:cBhvr>
                                    </p:animEffect>
                                  </p:childTnLst>
                                </p:cTn>
                              </p:par>
                            </p:childTnLst>
                          </p:cTn>
                        </p:par>
                        <p:par>
                          <p:cTn id="22" fill="hold" nodeType="afterGroup">
                            <p:stCondLst>
                              <p:cond delay="1000"/>
                            </p:stCondLst>
                            <p:childTnLst>
                              <p:par>
                                <p:cTn id="23" presetID="3" presetClass="entr" presetSubtype="10"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linds(horizontal)">
                                      <p:cBhvr>
                                        <p:cTn id="25" dur="500"/>
                                        <p:tgtEl>
                                          <p:spTgt spid="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linds(horizontal)">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nimBg="1"/>
      <p:bldP spid="4" grpId="0" animBg="1"/>
      <p:bldP spid="5" grpId="0" animBg="1"/>
      <p:bldP spid="6" grpId="0"/>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EBA12450-C54B-4A4D-9C0A-212686D92F11}"/>
              </a:ext>
            </a:extLst>
          </p:cNvPr>
          <p:cNvSpPr>
            <a:spLocks noGrp="1" noChangeArrowheads="1"/>
          </p:cNvSpPr>
          <p:nvPr>
            <p:ph type="body" idx="4294967295"/>
          </p:nvPr>
        </p:nvSpPr>
        <p:spPr>
          <a:xfrm>
            <a:off x="503238" y="1052513"/>
            <a:ext cx="8532812" cy="1571625"/>
          </a:xfrm>
          <a:prstGeom prst="rect">
            <a:avLst/>
          </a:prstGeom>
          <a:solidFill>
            <a:schemeClr val="accent1">
              <a:lumMod val="20000"/>
              <a:lumOff val="80000"/>
            </a:schemeClr>
          </a:solidFill>
        </p:spPr>
        <p:txBody>
          <a:bodyPr/>
          <a:lstStyle/>
          <a:p>
            <a:pPr eaLnBrk="1" hangingPunct="1">
              <a:lnSpc>
                <a:spcPct val="90000"/>
              </a:lnSpc>
              <a:buFont typeface="Wingdings" pitchFamily="2" charset="2"/>
              <a:buNone/>
            </a:pPr>
            <a:r>
              <a:rPr lang="en-US" altLang="zh-CN" sz="2800">
                <a:ea typeface="华文新魏" panose="02010800040101010101" pitchFamily="2" charset="-122"/>
              </a:rPr>
              <a:t>bool  </a:t>
            </a:r>
            <a:r>
              <a:rPr lang="en-US" altLang="zh-CN" sz="2800">
                <a:solidFill>
                  <a:srgbClr val="FF0000"/>
                </a:solidFill>
                <a:ea typeface="华文新魏" panose="02010800040101010101" pitchFamily="2" charset="-122"/>
              </a:rPr>
              <a:t>inside1</a:t>
            </a:r>
            <a:r>
              <a:rPr lang="en-US" altLang="zh-CN" sz="2800">
                <a:ea typeface="华文新魏" panose="02010800040101010101" pitchFamily="2" charset="-122"/>
              </a:rPr>
              <a:t>=</a:t>
            </a:r>
            <a:r>
              <a:rPr lang="en-US" altLang="zh-CN" sz="2800">
                <a:solidFill>
                  <a:srgbClr val="0033CC"/>
                </a:solidFill>
                <a:ea typeface="华文新魏" panose="02010800040101010101" pitchFamily="2" charset="-122"/>
              </a:rPr>
              <a:t>false</a:t>
            </a:r>
            <a:r>
              <a:rPr lang="en-US" altLang="zh-CN" sz="2800">
                <a:ea typeface="华文新魏" panose="02010800040101010101" pitchFamily="2" charset="-122"/>
              </a:rPr>
              <a:t>;  //P1</a:t>
            </a:r>
            <a:r>
              <a:rPr lang="zh-CN" altLang="en-US" sz="2800">
                <a:ea typeface="华文新魏" panose="02010800040101010101" pitchFamily="2" charset="-122"/>
              </a:rPr>
              <a:t>不在其临界区内</a:t>
            </a:r>
          </a:p>
          <a:p>
            <a:pPr eaLnBrk="1" hangingPunct="1">
              <a:lnSpc>
                <a:spcPct val="90000"/>
              </a:lnSpc>
              <a:buFont typeface="Wingdings" pitchFamily="2" charset="2"/>
              <a:buNone/>
            </a:pPr>
            <a:r>
              <a:rPr lang="en-US" altLang="zh-CN" sz="2800">
                <a:ea typeface="华文新魏" panose="02010800040101010101" pitchFamily="2" charset="-122"/>
              </a:rPr>
              <a:t>bool  </a:t>
            </a:r>
            <a:r>
              <a:rPr lang="en-US" altLang="zh-CN" sz="2800">
                <a:solidFill>
                  <a:srgbClr val="FF0000"/>
                </a:solidFill>
                <a:ea typeface="华文新魏" panose="02010800040101010101" pitchFamily="2" charset="-122"/>
              </a:rPr>
              <a:t>inside2</a:t>
            </a:r>
            <a:r>
              <a:rPr lang="en-US" altLang="zh-CN" sz="2800">
                <a:ea typeface="华文新魏" panose="02010800040101010101" pitchFamily="2" charset="-122"/>
              </a:rPr>
              <a:t>=</a:t>
            </a:r>
            <a:r>
              <a:rPr lang="en-US" altLang="zh-CN" sz="2800">
                <a:solidFill>
                  <a:srgbClr val="0033CC"/>
                </a:solidFill>
                <a:ea typeface="华文新魏" panose="02010800040101010101" pitchFamily="2" charset="-122"/>
              </a:rPr>
              <a:t>false</a:t>
            </a:r>
            <a:r>
              <a:rPr lang="en-US" altLang="zh-CN" sz="2800">
                <a:ea typeface="华文新魏" panose="02010800040101010101" pitchFamily="2" charset="-122"/>
              </a:rPr>
              <a:t>;  //P2</a:t>
            </a:r>
            <a:r>
              <a:rPr lang="zh-CN" altLang="en-US" sz="2800">
                <a:ea typeface="华文新魏" panose="02010800040101010101" pitchFamily="2" charset="-122"/>
              </a:rPr>
              <a:t>不在其临界区内</a:t>
            </a:r>
          </a:p>
          <a:p>
            <a:pPr eaLnBrk="1" hangingPunct="1">
              <a:lnSpc>
                <a:spcPct val="90000"/>
              </a:lnSpc>
              <a:buFont typeface="Wingdings" pitchFamily="2" charset="2"/>
              <a:buNone/>
            </a:pPr>
            <a:r>
              <a:rPr lang="en-US" altLang="zh-CN" sz="2800">
                <a:solidFill>
                  <a:srgbClr val="0033CC"/>
                </a:solidFill>
                <a:ea typeface="华文新魏" panose="02010800040101010101" pitchFamily="2" charset="-122"/>
              </a:rPr>
              <a:t>cobegin</a:t>
            </a:r>
            <a:endParaRPr lang="en-US" altLang="zh-CN" sz="2800">
              <a:ea typeface="华文新魏" panose="02010800040101010101" pitchFamily="2" charset="-122"/>
            </a:endParaRPr>
          </a:p>
        </p:txBody>
      </p:sp>
      <p:sp>
        <p:nvSpPr>
          <p:cNvPr id="4" name="TextBox 3">
            <a:extLst>
              <a:ext uri="{FF2B5EF4-FFF2-40B4-BE49-F238E27FC236}">
                <a16:creationId xmlns:a16="http://schemas.microsoft.com/office/drawing/2014/main" id="{BA8DA06A-C7BC-E74A-BC54-ED9D903E19C1}"/>
              </a:ext>
            </a:extLst>
          </p:cNvPr>
          <p:cNvSpPr txBox="1"/>
          <p:nvPr/>
        </p:nvSpPr>
        <p:spPr>
          <a:xfrm>
            <a:off x="4929188" y="2708275"/>
            <a:ext cx="4035425" cy="2678113"/>
          </a:xfrm>
          <a:prstGeom prst="rect">
            <a:avLst/>
          </a:prstGeom>
          <a:solidFill>
            <a:schemeClr val="accent3">
              <a:lumMod val="95000"/>
            </a:schemeClr>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FF0000"/>
                </a:solidFill>
                <a:latin typeface="Times New Roman" panose="02020603050405020304" pitchFamily="18" charset="0"/>
                <a:ea typeface="华文新魏" panose="02010800040101010101" pitchFamily="2" charset="-122"/>
              </a:rPr>
              <a:t>process  P2( </a:t>
            </a:r>
            <a:r>
              <a:rPr lang="en-US" altLang="zh-CN" sz="2800">
                <a:solidFill>
                  <a:srgbClr val="FF3300"/>
                </a:solidFill>
                <a:latin typeface="Times New Roman" panose="02020603050405020304" pitchFamily="18" charset="0"/>
                <a:ea typeface="华文新魏" panose="02010800040101010101" pitchFamily="2" charset="-122"/>
              </a:rPr>
              <a:t>)</a:t>
            </a:r>
            <a:r>
              <a:rPr lang="en-US" altLang="zh-CN" sz="2800">
                <a:solidFill>
                  <a:srgbClr val="0000FF"/>
                </a:solidFill>
                <a:latin typeface="Times New Roman" panose="02020603050405020304" pitchFamily="18" charset="0"/>
                <a:ea typeface="华文新魏" panose="02010800040101010101" pitchFamily="2" charset="-122"/>
              </a:rPr>
              <a:t> {</a:t>
            </a:r>
          </a:p>
          <a:p>
            <a:r>
              <a:rPr lang="en-US" altLang="zh-CN" sz="2800">
                <a:solidFill>
                  <a:srgbClr val="0000FF"/>
                </a:solidFill>
                <a:latin typeface="Times New Roman" panose="02020603050405020304" pitchFamily="18" charset="0"/>
                <a:ea typeface="华文新魏" panose="02010800040101010101" pitchFamily="2" charset="-122"/>
              </a:rPr>
              <a:t>inside2=true;</a:t>
            </a:r>
          </a:p>
          <a:p>
            <a:r>
              <a:rPr lang="en-US" altLang="zh-CN" sz="2800">
                <a:solidFill>
                  <a:srgbClr val="0000FF"/>
                </a:solidFill>
                <a:latin typeface="Times New Roman" panose="02020603050405020304" pitchFamily="18" charset="0"/>
                <a:ea typeface="华文新魏" panose="02010800040101010101" pitchFamily="2" charset="-122"/>
              </a:rPr>
              <a:t>while(inside1);//</a:t>
            </a:r>
            <a:r>
              <a:rPr lang="zh-CN" altLang="en-US" sz="2800">
                <a:solidFill>
                  <a:srgbClr val="0000FF"/>
                </a:solidFill>
                <a:latin typeface="Times New Roman" panose="02020603050405020304" pitchFamily="18" charset="0"/>
                <a:ea typeface="华文新魏" panose="02010800040101010101" pitchFamily="2" charset="-122"/>
              </a:rPr>
              <a:t>等待</a:t>
            </a:r>
            <a:endParaRPr lang="en-US" altLang="zh-CN" sz="2800">
              <a:solidFill>
                <a:srgbClr val="0000FF"/>
              </a:solidFill>
              <a:latin typeface="Times New Roman" panose="02020603050405020304" pitchFamily="18" charset="0"/>
              <a:ea typeface="华文新魏" panose="02010800040101010101" pitchFamily="2" charset="-122"/>
            </a:endParaRPr>
          </a:p>
          <a:p>
            <a:r>
              <a:rPr lang="en-US" altLang="zh-CN" sz="2800">
                <a:solidFill>
                  <a:srgbClr val="0000FF"/>
                </a:solidFill>
                <a:latin typeface="Times New Roman" panose="02020603050405020304" pitchFamily="18" charset="0"/>
                <a:ea typeface="华文新魏" panose="02010800040101010101" pitchFamily="2" charset="-122"/>
              </a:rPr>
              <a:t>{</a:t>
            </a:r>
            <a:r>
              <a:rPr lang="zh-CN" altLang="en-US" sz="2800">
                <a:solidFill>
                  <a:srgbClr val="0000FF"/>
                </a:solidFill>
                <a:latin typeface="Times New Roman" panose="02020603050405020304" pitchFamily="18" charset="0"/>
                <a:ea typeface="华文新魏" panose="02010800040101010101" pitchFamily="2" charset="-122"/>
              </a:rPr>
              <a:t>临界区</a:t>
            </a:r>
            <a:r>
              <a:rPr lang="en-US" altLang="zh-CN" sz="2800">
                <a:solidFill>
                  <a:srgbClr val="0000FF"/>
                </a:solidFill>
                <a:latin typeface="Times New Roman" panose="02020603050405020304" pitchFamily="18" charset="0"/>
                <a:ea typeface="华文新魏" panose="02010800040101010101" pitchFamily="2" charset="-122"/>
              </a:rPr>
              <a:t>};</a:t>
            </a:r>
          </a:p>
          <a:p>
            <a:r>
              <a:rPr lang="en-US" altLang="zh-CN" sz="2800">
                <a:solidFill>
                  <a:srgbClr val="0000FF"/>
                </a:solidFill>
                <a:latin typeface="Times New Roman" panose="02020603050405020304" pitchFamily="18" charset="0"/>
                <a:ea typeface="华文新魏" panose="02010800040101010101" pitchFamily="2" charset="-122"/>
              </a:rPr>
              <a:t>inside2=false;</a:t>
            </a:r>
          </a:p>
          <a:p>
            <a:r>
              <a:rPr lang="en-US" altLang="zh-CN" sz="2800">
                <a:solidFill>
                  <a:srgbClr val="0000FF"/>
                </a:solidFill>
                <a:latin typeface="Times New Roman" panose="02020603050405020304" pitchFamily="18" charset="0"/>
                <a:ea typeface="华文新魏" panose="02010800040101010101" pitchFamily="2" charset="-122"/>
              </a:rPr>
              <a:t>}</a:t>
            </a:r>
            <a:endParaRPr lang="zh-CN" altLang="en-US" sz="2800">
              <a:solidFill>
                <a:srgbClr val="0000FF"/>
              </a:solidFill>
              <a:latin typeface="Times New Roman" panose="02020603050405020304" pitchFamily="18" charset="0"/>
            </a:endParaRPr>
          </a:p>
        </p:txBody>
      </p:sp>
      <p:sp>
        <p:nvSpPr>
          <p:cNvPr id="5" name="TextBox 4">
            <a:extLst>
              <a:ext uri="{FF2B5EF4-FFF2-40B4-BE49-F238E27FC236}">
                <a16:creationId xmlns:a16="http://schemas.microsoft.com/office/drawing/2014/main" id="{9B17AFE1-09E4-A34B-A46C-C9EC4FB6E71D}"/>
              </a:ext>
            </a:extLst>
          </p:cNvPr>
          <p:cNvSpPr txBox="1"/>
          <p:nvPr/>
        </p:nvSpPr>
        <p:spPr>
          <a:xfrm>
            <a:off x="468313" y="2708275"/>
            <a:ext cx="4389437" cy="2422525"/>
          </a:xfrm>
          <a:prstGeom prst="rect">
            <a:avLst/>
          </a:prstGeom>
          <a:solidFill>
            <a:schemeClr val="accent2">
              <a:lumMod val="20000"/>
              <a:lumOff val="80000"/>
            </a:schemeClr>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pPr>
            <a:r>
              <a:rPr lang="en-US" altLang="zh-CN" sz="2800">
                <a:solidFill>
                  <a:srgbClr val="FF0000"/>
                </a:solidFill>
                <a:latin typeface="Times New Roman" panose="02020603050405020304" pitchFamily="18" charset="0"/>
                <a:ea typeface="华文新魏" panose="02010800040101010101" pitchFamily="2" charset="-122"/>
              </a:rPr>
              <a:t>process  P1( ) </a:t>
            </a:r>
            <a:r>
              <a:rPr lang="en-US" altLang="zh-CN" sz="2800">
                <a:solidFill>
                  <a:srgbClr val="0000FF"/>
                </a:solidFill>
                <a:latin typeface="Times New Roman" panose="02020603050405020304" pitchFamily="18" charset="0"/>
                <a:ea typeface="华文新魏" panose="02010800040101010101" pitchFamily="2" charset="-122"/>
              </a:rPr>
              <a:t>{       </a:t>
            </a:r>
          </a:p>
          <a:p>
            <a:pPr>
              <a:lnSpc>
                <a:spcPct val="90000"/>
              </a:lnSpc>
            </a:pPr>
            <a:r>
              <a:rPr lang="en-US" altLang="zh-CN" sz="2800">
                <a:solidFill>
                  <a:srgbClr val="0000FF"/>
                </a:solidFill>
                <a:latin typeface="Times New Roman" panose="02020603050405020304" pitchFamily="18" charset="0"/>
                <a:ea typeface="华文新魏" panose="02010800040101010101" pitchFamily="2" charset="-122"/>
              </a:rPr>
              <a:t> inside1=true;         </a:t>
            </a:r>
          </a:p>
          <a:p>
            <a:pPr>
              <a:lnSpc>
                <a:spcPct val="90000"/>
              </a:lnSpc>
            </a:pPr>
            <a:r>
              <a:rPr lang="en-US" altLang="zh-CN" sz="2800">
                <a:solidFill>
                  <a:srgbClr val="0000FF"/>
                </a:solidFill>
                <a:latin typeface="Times New Roman" panose="02020603050405020304" pitchFamily="18" charset="0"/>
                <a:ea typeface="华文新魏" panose="02010800040101010101" pitchFamily="2" charset="-122"/>
              </a:rPr>
              <a:t> while(inside2);//</a:t>
            </a:r>
            <a:r>
              <a:rPr lang="zh-CN" altLang="en-US" sz="2800">
                <a:solidFill>
                  <a:srgbClr val="0000FF"/>
                </a:solidFill>
                <a:latin typeface="Times New Roman" panose="02020603050405020304" pitchFamily="18" charset="0"/>
                <a:ea typeface="华文新魏" panose="02010800040101010101" pitchFamily="2" charset="-122"/>
              </a:rPr>
              <a:t>等待</a:t>
            </a:r>
          </a:p>
          <a:p>
            <a:pPr>
              <a:lnSpc>
                <a:spcPct val="90000"/>
              </a:lnSpc>
            </a:pPr>
            <a:r>
              <a:rPr lang="zh-CN" altLang="en-US" sz="2800">
                <a:solidFill>
                  <a:srgbClr val="0000FF"/>
                </a:solidFill>
                <a:latin typeface="Times New Roman" panose="02020603050405020304" pitchFamily="18" charset="0"/>
                <a:ea typeface="华文新魏" panose="02010800040101010101" pitchFamily="2" charset="-122"/>
              </a:rPr>
              <a:t>	</a:t>
            </a:r>
            <a:r>
              <a:rPr lang="en-US" altLang="zh-CN" sz="2800">
                <a:solidFill>
                  <a:srgbClr val="0000FF"/>
                </a:solidFill>
                <a:latin typeface="Times New Roman" panose="02020603050405020304" pitchFamily="18" charset="0"/>
                <a:ea typeface="华文新魏" panose="02010800040101010101" pitchFamily="2" charset="-122"/>
              </a:rPr>
              <a:t>{</a:t>
            </a:r>
            <a:r>
              <a:rPr lang="zh-CN" altLang="en-US" sz="2800">
                <a:solidFill>
                  <a:srgbClr val="0000FF"/>
                </a:solidFill>
                <a:latin typeface="Times New Roman" panose="02020603050405020304" pitchFamily="18" charset="0"/>
                <a:ea typeface="华文新魏" panose="02010800040101010101" pitchFamily="2" charset="-122"/>
              </a:rPr>
              <a:t>临界区</a:t>
            </a:r>
            <a:r>
              <a:rPr lang="en-US" altLang="zh-CN" sz="2800">
                <a:solidFill>
                  <a:srgbClr val="0000FF"/>
                </a:solidFill>
                <a:latin typeface="Times New Roman" panose="02020603050405020304" pitchFamily="18" charset="0"/>
                <a:ea typeface="华文新魏" panose="02010800040101010101" pitchFamily="2" charset="-122"/>
              </a:rPr>
              <a:t>};           </a:t>
            </a:r>
          </a:p>
          <a:p>
            <a:pPr>
              <a:lnSpc>
                <a:spcPct val="90000"/>
              </a:lnSpc>
            </a:pPr>
            <a:r>
              <a:rPr lang="en-US" altLang="zh-CN" sz="2800">
                <a:solidFill>
                  <a:srgbClr val="0000FF"/>
                </a:solidFill>
                <a:latin typeface="Times New Roman" panose="02020603050405020304" pitchFamily="18" charset="0"/>
                <a:ea typeface="华文新魏" panose="02010800040101010101" pitchFamily="2" charset="-122"/>
              </a:rPr>
              <a:t> inside1=false;         </a:t>
            </a:r>
          </a:p>
          <a:p>
            <a:pPr>
              <a:lnSpc>
                <a:spcPct val="90000"/>
              </a:lnSpc>
            </a:pPr>
            <a:r>
              <a:rPr lang="en-US" altLang="zh-CN" sz="2800">
                <a:solidFill>
                  <a:srgbClr val="0000FF"/>
                </a:solidFill>
                <a:latin typeface="Times New Roman" panose="02020603050405020304" pitchFamily="18" charset="0"/>
                <a:ea typeface="华文新魏" panose="02010800040101010101" pitchFamily="2" charset="-122"/>
              </a:rPr>
              <a:t>}</a:t>
            </a:r>
          </a:p>
        </p:txBody>
      </p:sp>
      <p:sp>
        <p:nvSpPr>
          <p:cNvPr id="6" name="TextBox 5">
            <a:extLst>
              <a:ext uri="{FF2B5EF4-FFF2-40B4-BE49-F238E27FC236}">
                <a16:creationId xmlns:a16="http://schemas.microsoft.com/office/drawing/2014/main" id="{20B994B3-5CAA-D047-A315-D2E49DAA112A}"/>
              </a:ext>
            </a:extLst>
          </p:cNvPr>
          <p:cNvSpPr txBox="1">
            <a:spLocks noChangeArrowheads="1"/>
          </p:cNvSpPr>
          <p:nvPr/>
        </p:nvSpPr>
        <p:spPr bwMode="auto">
          <a:xfrm>
            <a:off x="428625" y="5084763"/>
            <a:ext cx="2714625" cy="523875"/>
          </a:xfrm>
          <a:prstGeom prst="rect">
            <a:avLst/>
          </a:prstGeom>
          <a:noFill/>
          <a:ln w="9525">
            <a:noFill/>
            <a:miter lim="800000"/>
            <a:headEnd/>
            <a:tailEnd/>
          </a:ln>
        </p:spPr>
        <p:txBody>
          <a:bodyPr>
            <a:spAutoFit/>
          </a:bodyPr>
          <a:lstStyle/>
          <a:p>
            <a:pPr>
              <a:defRPr/>
            </a:pPr>
            <a:r>
              <a:rPr lang="en-US" altLang="zh-CN" sz="2800" dirty="0" err="1">
                <a:solidFill>
                  <a:srgbClr val="0033CC"/>
                </a:solidFill>
                <a:latin typeface="+mn-lt"/>
                <a:ea typeface="华文新魏" pitchFamily="2" charset="-122"/>
              </a:rPr>
              <a:t>conend</a:t>
            </a:r>
            <a:endParaRPr lang="zh-CN" altLang="en-US" sz="2800" dirty="0">
              <a:solidFill>
                <a:srgbClr val="0033CC"/>
              </a:solidFill>
              <a:latin typeface="+mn-lt"/>
              <a:ea typeface="华文新魏" pitchFamily="2" charset="-122"/>
            </a:endParaRPr>
          </a:p>
        </p:txBody>
      </p:sp>
      <p:sp>
        <p:nvSpPr>
          <p:cNvPr id="8" name="TextBox 7">
            <a:extLst>
              <a:ext uri="{FF2B5EF4-FFF2-40B4-BE49-F238E27FC236}">
                <a16:creationId xmlns:a16="http://schemas.microsoft.com/office/drawing/2014/main" id="{4B4590E8-D3DE-2544-A190-D81D93462DB6}"/>
              </a:ext>
            </a:extLst>
          </p:cNvPr>
          <p:cNvSpPr txBox="1">
            <a:spLocks noChangeArrowheads="1"/>
          </p:cNvSpPr>
          <p:nvPr/>
        </p:nvSpPr>
        <p:spPr bwMode="auto">
          <a:xfrm>
            <a:off x="2643188" y="5732463"/>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0000"/>
                </a:solidFill>
                <a:latin typeface="华文新魏" panose="02010800040101010101" pitchFamily="2" charset="-122"/>
                <a:ea typeface="华文新魏" panose="02010800040101010101" pitchFamily="2" charset="-122"/>
              </a:rPr>
              <a:t>结果：</a:t>
            </a:r>
            <a:r>
              <a:rPr lang="en-US" altLang="zh-CN" sz="3200">
                <a:solidFill>
                  <a:srgbClr val="FF0000"/>
                </a:solidFill>
                <a:latin typeface="华文新魏" panose="02010800040101010101" pitchFamily="2" charset="-122"/>
                <a:ea typeface="华文新魏" panose="02010800040101010101" pitchFamily="2" charset="-122"/>
              </a:rPr>
              <a:t>P1</a:t>
            </a:r>
            <a:r>
              <a:rPr lang="zh-CN" altLang="en-US" sz="3200">
                <a:solidFill>
                  <a:srgbClr val="FF0000"/>
                </a:solidFill>
                <a:latin typeface="华文新魏" panose="02010800040101010101" pitchFamily="2" charset="-122"/>
                <a:ea typeface="华文新魏" panose="02010800040101010101" pitchFamily="2" charset="-122"/>
              </a:rPr>
              <a:t>、</a:t>
            </a:r>
            <a:r>
              <a:rPr lang="en-US" altLang="zh-CN" sz="3200">
                <a:solidFill>
                  <a:srgbClr val="FF0000"/>
                </a:solidFill>
                <a:latin typeface="华文新魏" panose="02010800040101010101" pitchFamily="2" charset="-122"/>
                <a:ea typeface="华文新魏" panose="02010800040101010101" pitchFamily="2" charset="-122"/>
              </a:rPr>
              <a:t>P2</a:t>
            </a:r>
            <a:r>
              <a:rPr lang="zh-CN" altLang="en-US" sz="3200">
                <a:solidFill>
                  <a:srgbClr val="FF0000"/>
                </a:solidFill>
                <a:latin typeface="华文新魏" panose="02010800040101010101" pitchFamily="2" charset="-122"/>
                <a:ea typeface="华文新魏" panose="02010800040101010101" pitchFamily="2" charset="-122"/>
              </a:rPr>
              <a:t>都不能进入临界区</a:t>
            </a:r>
          </a:p>
        </p:txBody>
      </p:sp>
      <p:sp>
        <p:nvSpPr>
          <p:cNvPr id="67591" name="Text Box 7">
            <a:extLst>
              <a:ext uri="{FF2B5EF4-FFF2-40B4-BE49-F238E27FC236}">
                <a16:creationId xmlns:a16="http://schemas.microsoft.com/office/drawing/2014/main" id="{B2C194B5-96AE-824D-A9E9-2DAF2A08D405}"/>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软件同步方法</a:t>
            </a:r>
          </a:p>
        </p:txBody>
      </p:sp>
      <p:sp>
        <p:nvSpPr>
          <p:cNvPr id="67592" name="灯片编号占位符 3">
            <a:extLst>
              <a:ext uri="{FF2B5EF4-FFF2-40B4-BE49-F238E27FC236}">
                <a16:creationId xmlns:a16="http://schemas.microsoft.com/office/drawing/2014/main" id="{AC9B0340-7C06-BD48-94CF-707573011ADE}"/>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D0F12EB-E395-0143-B3B8-1F483243AD5F}" type="slidenum">
              <a:rPr lang="zh-CN" altLang="en-US" sz="1800"/>
              <a:pPr/>
              <a:t>66</a:t>
            </a:fld>
            <a:endParaRPr lang="en-US" altLang="zh-CN" sz="1800"/>
          </a:p>
        </p:txBody>
      </p:sp>
    </p:spTree>
    <p:extLst>
      <p:ext uri="{BB962C8B-B14F-4D97-AF65-F5344CB8AC3E}">
        <p14:creationId xmlns:p14="http://schemas.microsoft.com/office/powerpoint/2010/main" val="219557183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bg/>
                                          </p:spTgt>
                                        </p:tgtEl>
                                        <p:attrNameLst>
                                          <p:attrName>style.visibility</p:attrName>
                                        </p:attrNameLst>
                                      </p:cBhvr>
                                      <p:to>
                                        <p:strVal val="visible"/>
                                      </p:to>
                                    </p:set>
                                    <p:animEffect transition="in" filter="blinds(horizontal)">
                                      <p:cBhvr>
                                        <p:cTn id="7" dur="500"/>
                                        <p:tgtEl>
                                          <p:spTgt spid="2253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12" dur="500"/>
                                        <p:tgtEl>
                                          <p:spTgt spid="2253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7" dur="500"/>
                                        <p:tgtEl>
                                          <p:spTgt spid="2253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22" dur="500"/>
                                        <p:tgtEl>
                                          <p:spTgt spid="22531">
                                            <p:txEl>
                                              <p:pRg st="2" end="2"/>
                                            </p:txEl>
                                          </p:spTgt>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mph" presetSubtype="0" fill="hold" grpId="1" nodeType="clickEffect">
                                  <p:stCondLst>
                                    <p:cond delay="0"/>
                                  </p:stCondLst>
                                  <p:childTnLst>
                                    <p:animRot by="21600000">
                                      <p:cBhvr>
                                        <p:cTn id="46" dur="2000" fill="hold"/>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nimBg="1"/>
      <p:bldP spid="4" grpId="0" animBg="1"/>
      <p:bldP spid="5" grpId="0" animBg="1"/>
      <p:bldP spid="6" grpId="0"/>
      <p:bldP spid="8" grpId="0"/>
      <p:bldP spid="8"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94185226-CC1B-5449-B505-6D8F0F8DB157}"/>
              </a:ext>
            </a:extLst>
          </p:cNvPr>
          <p:cNvSpPr>
            <a:spLocks noGrp="1" noChangeArrowheads="1"/>
          </p:cNvSpPr>
          <p:nvPr>
            <p:ph type="body" idx="4294967295"/>
          </p:nvPr>
        </p:nvSpPr>
        <p:spPr bwMode="auto">
          <a:xfrm>
            <a:off x="539750" y="1268413"/>
            <a:ext cx="7777163" cy="1368425"/>
          </a:xfrm>
          <a:prstGeom prst="rect">
            <a:avLst/>
          </a:prstGeom>
          <a:solidFill>
            <a:srgbClr val="C7FFF0"/>
          </a:solid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itchFamily="2" charset="2"/>
              <a:buNone/>
            </a:pPr>
            <a:r>
              <a:rPr lang="en-US" altLang="zh-CN" sz="2400" b="1"/>
              <a:t>bool inside[2];</a:t>
            </a:r>
          </a:p>
          <a:p>
            <a:pPr eaLnBrk="1" hangingPunct="1">
              <a:buFont typeface="Wingdings" pitchFamily="2" charset="2"/>
              <a:buNone/>
            </a:pPr>
            <a:r>
              <a:rPr lang="en-US" altLang="zh-CN" sz="2400" b="1"/>
              <a:t>Inside[0]=false; inside[1]=false;</a:t>
            </a:r>
          </a:p>
          <a:p>
            <a:pPr eaLnBrk="1" hangingPunct="1">
              <a:buFont typeface="Wingdings" pitchFamily="2" charset="2"/>
              <a:buNone/>
            </a:pPr>
            <a:r>
              <a:rPr lang="en-US" altLang="zh-CN" sz="2400" b="1"/>
              <a:t>enum {0,1}  turn;</a:t>
            </a:r>
          </a:p>
        </p:txBody>
      </p:sp>
      <p:sp>
        <p:nvSpPr>
          <p:cNvPr id="29701" name="Text Box 5">
            <a:extLst>
              <a:ext uri="{FF2B5EF4-FFF2-40B4-BE49-F238E27FC236}">
                <a16:creationId xmlns:a16="http://schemas.microsoft.com/office/drawing/2014/main" id="{66C2C252-094B-B347-8732-A5D6C2F14D8D}"/>
              </a:ext>
            </a:extLst>
          </p:cNvPr>
          <p:cNvSpPr txBox="1">
            <a:spLocks noChangeArrowheads="1"/>
          </p:cNvSpPr>
          <p:nvPr/>
        </p:nvSpPr>
        <p:spPr bwMode="auto">
          <a:xfrm>
            <a:off x="611188" y="620713"/>
            <a:ext cx="41767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buFont typeface="Wingdings" pitchFamily="2" charset="2"/>
              <a:buChar char="n"/>
            </a:pPr>
            <a:r>
              <a:rPr kumimoji="0" lang="en-US" altLang="zh-CN" sz="3200">
                <a:solidFill>
                  <a:srgbClr val="FF3300"/>
                </a:solidFill>
              </a:rPr>
              <a:t>Peterson</a:t>
            </a:r>
            <a:r>
              <a:rPr kumimoji="0" lang="zh-CN" altLang="en-US" sz="3200">
                <a:solidFill>
                  <a:srgbClr val="FF3300"/>
                </a:solidFill>
              </a:rPr>
              <a:t>算法</a:t>
            </a:r>
          </a:p>
        </p:txBody>
      </p:sp>
      <p:sp>
        <p:nvSpPr>
          <p:cNvPr id="29702" name="Rectangle 3">
            <a:extLst>
              <a:ext uri="{FF2B5EF4-FFF2-40B4-BE49-F238E27FC236}">
                <a16:creationId xmlns:a16="http://schemas.microsoft.com/office/drawing/2014/main" id="{5086AC8F-D0E8-084E-BA60-4A050A556599}"/>
              </a:ext>
            </a:extLst>
          </p:cNvPr>
          <p:cNvSpPr>
            <a:spLocks noChangeArrowheads="1"/>
          </p:cNvSpPr>
          <p:nvPr/>
        </p:nvSpPr>
        <p:spPr bwMode="auto">
          <a:xfrm>
            <a:off x="468313" y="2708275"/>
            <a:ext cx="4319587" cy="3671888"/>
          </a:xfrm>
          <a:prstGeom prst="rect">
            <a:avLst/>
          </a:prstGeom>
          <a:solidFill>
            <a:srgbClr val="FFF5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buClr>
                <a:schemeClr val="folHlink"/>
              </a:buClr>
              <a:buSzPct val="60000"/>
              <a:buFont typeface="Wingdings" pitchFamily="2" charset="2"/>
              <a:buNone/>
            </a:pPr>
            <a:r>
              <a:rPr kumimoji="0" lang="en-US" altLang="zh-CN">
                <a:solidFill>
                  <a:srgbClr val="CC3399"/>
                </a:solidFill>
                <a:latin typeface="Tahoma" panose="020B0604030504040204" pitchFamily="34" charset="0"/>
              </a:rPr>
              <a:t>cobegin</a:t>
            </a:r>
          </a:p>
          <a:p>
            <a:pPr>
              <a:buClr>
                <a:schemeClr val="folHlink"/>
              </a:buClr>
              <a:buSzPct val="60000"/>
              <a:buFont typeface="Wingdings" pitchFamily="2" charset="2"/>
              <a:buNone/>
            </a:pPr>
            <a:r>
              <a:rPr kumimoji="0" lang="en-US" altLang="zh-CN">
                <a:latin typeface="Tahoma" panose="020B0604030504040204" pitchFamily="34" charset="0"/>
              </a:rPr>
              <a:t> </a:t>
            </a:r>
            <a:r>
              <a:rPr kumimoji="0" lang="en-US" altLang="zh-CN">
                <a:solidFill>
                  <a:srgbClr val="0000FF"/>
                </a:solidFill>
                <a:latin typeface="Tahoma" panose="020B0604030504040204" pitchFamily="34" charset="0"/>
              </a:rPr>
              <a:t>process P0( ) {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inside[0]=true;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turn=1;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while(inside[1]&amp;&amp;turn==1);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a:t>
            </a:r>
            <a:r>
              <a:rPr kumimoji="0" lang="en-US" altLang="zh-CN">
                <a:solidFill>
                  <a:srgbClr val="0000FF"/>
                </a:solidFill>
                <a:latin typeface="华文新魏" panose="02010800040101010101" pitchFamily="2" charset="-122"/>
                <a:ea typeface="华文新魏" panose="02010800040101010101" pitchFamily="2" charset="-122"/>
              </a:rPr>
              <a:t>{</a:t>
            </a:r>
            <a:r>
              <a:rPr kumimoji="0" lang="zh-CN" altLang="en-US">
                <a:solidFill>
                  <a:srgbClr val="0000FF"/>
                </a:solidFill>
                <a:latin typeface="华文新魏" panose="02010800040101010101" pitchFamily="2" charset="-122"/>
                <a:ea typeface="华文新魏" panose="02010800040101010101" pitchFamily="2" charset="-122"/>
              </a:rPr>
              <a:t>临界区</a:t>
            </a:r>
            <a:r>
              <a:rPr kumimoji="0" lang="en-US" altLang="zh-CN">
                <a:solidFill>
                  <a:srgbClr val="0000FF"/>
                </a:solidFill>
                <a:latin typeface="华文新魏" panose="02010800040101010101" pitchFamily="2" charset="-122"/>
                <a:ea typeface="华文新魏" panose="02010800040101010101" pitchFamily="2" charset="-122"/>
              </a:rPr>
              <a:t>};</a:t>
            </a:r>
            <a:r>
              <a:rPr kumimoji="0" lang="en-US" altLang="zh-CN">
                <a:solidFill>
                  <a:srgbClr val="0000FF"/>
                </a:solidFill>
                <a:latin typeface="Tahoma" panose="020B0604030504040204" pitchFamily="34" charset="0"/>
              </a:rPr>
              <a:t>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inside[0]=false;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 </a:t>
            </a:r>
          </a:p>
        </p:txBody>
      </p:sp>
      <p:sp>
        <p:nvSpPr>
          <p:cNvPr id="29703" name="Rectangle 3">
            <a:extLst>
              <a:ext uri="{FF2B5EF4-FFF2-40B4-BE49-F238E27FC236}">
                <a16:creationId xmlns:a16="http://schemas.microsoft.com/office/drawing/2014/main" id="{AB9E51DD-D0AC-0848-AABC-A436AF5E117E}"/>
              </a:ext>
            </a:extLst>
          </p:cNvPr>
          <p:cNvSpPr>
            <a:spLocks noChangeArrowheads="1"/>
          </p:cNvSpPr>
          <p:nvPr/>
        </p:nvSpPr>
        <p:spPr bwMode="auto">
          <a:xfrm>
            <a:off x="4716463" y="2708275"/>
            <a:ext cx="4392612" cy="3614738"/>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Clr>
                <a:schemeClr val="folHlink"/>
              </a:buClr>
              <a:buSzPct val="60000"/>
              <a:buFont typeface="Wingdings" pitchFamily="2" charset="2"/>
              <a:buNone/>
            </a:pPr>
            <a:endParaRPr kumimoji="0" lang="en-US" altLang="zh-CN">
              <a:solidFill>
                <a:srgbClr val="0000FF"/>
              </a:solidFill>
              <a:latin typeface="Tahoma" panose="020B0604030504040204" pitchFamily="34" charset="0"/>
            </a:endParaRP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process P1( )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inside[1]=true;</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turn=0;</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while(inside[0]&amp;&amp;turn==0);</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a:t>
            </a:r>
            <a:r>
              <a:rPr kumimoji="0" lang="en-US" altLang="zh-CN">
                <a:solidFill>
                  <a:srgbClr val="0000FF"/>
                </a:solidFill>
                <a:latin typeface="华文新魏" panose="02010800040101010101" pitchFamily="2" charset="-122"/>
                <a:ea typeface="华文新魏" panose="02010800040101010101" pitchFamily="2" charset="-122"/>
              </a:rPr>
              <a:t>{</a:t>
            </a:r>
            <a:r>
              <a:rPr kumimoji="0" lang="zh-CN" altLang="en-US">
                <a:solidFill>
                  <a:srgbClr val="0000FF"/>
                </a:solidFill>
                <a:latin typeface="华文新魏" panose="02010800040101010101" pitchFamily="2" charset="-122"/>
                <a:ea typeface="华文新魏" panose="02010800040101010101" pitchFamily="2" charset="-122"/>
              </a:rPr>
              <a:t>临界区</a:t>
            </a:r>
            <a:r>
              <a:rPr kumimoji="0" lang="en-US" altLang="zh-CN">
                <a:solidFill>
                  <a:srgbClr val="0000FF"/>
                </a:solidFill>
                <a:latin typeface="华文新魏" panose="02010800040101010101" pitchFamily="2" charset="-122"/>
                <a:ea typeface="华文新魏" panose="02010800040101010101" pitchFamily="2" charset="-122"/>
              </a:rPr>
              <a:t>};</a:t>
            </a:r>
            <a:r>
              <a:rPr kumimoji="0" lang="en-US" altLang="zh-CN">
                <a:solidFill>
                  <a:srgbClr val="0000FF"/>
                </a:solidFill>
                <a:latin typeface="Tahoma" panose="020B0604030504040204" pitchFamily="34" charset="0"/>
              </a:rPr>
              <a:t>                     </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inside[1]=false;</a:t>
            </a:r>
          </a:p>
          <a:p>
            <a:pPr>
              <a:buClr>
                <a:schemeClr val="folHlink"/>
              </a:buClr>
              <a:buSzPct val="60000"/>
              <a:buFont typeface="Wingdings" pitchFamily="2" charset="2"/>
              <a:buNone/>
            </a:pPr>
            <a:r>
              <a:rPr kumimoji="0" lang="en-US" altLang="zh-CN">
                <a:solidFill>
                  <a:srgbClr val="0000FF"/>
                </a:solidFill>
                <a:latin typeface="Tahoma" panose="020B0604030504040204" pitchFamily="34" charset="0"/>
              </a:rPr>
              <a:t> }  </a:t>
            </a:r>
          </a:p>
        </p:txBody>
      </p:sp>
      <p:sp>
        <p:nvSpPr>
          <p:cNvPr id="29704" name="Text Box 8">
            <a:extLst>
              <a:ext uri="{FF2B5EF4-FFF2-40B4-BE49-F238E27FC236}">
                <a16:creationId xmlns:a16="http://schemas.microsoft.com/office/drawing/2014/main" id="{3ED84925-3B99-994C-87D5-081296FE3AEE}"/>
              </a:ext>
            </a:extLst>
          </p:cNvPr>
          <p:cNvSpPr txBox="1">
            <a:spLocks noChangeArrowheads="1"/>
          </p:cNvSpPr>
          <p:nvPr/>
        </p:nvSpPr>
        <p:spPr bwMode="auto">
          <a:xfrm>
            <a:off x="4930775" y="5589588"/>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kumimoji="0" lang="en-US" altLang="zh-CN">
                <a:solidFill>
                  <a:srgbClr val="CC3399"/>
                </a:solidFill>
                <a:latin typeface="Tahoma" panose="020B0604030504040204" pitchFamily="34" charset="0"/>
                <a:cs typeface="Tahoma" panose="020B0604030504040204" pitchFamily="34" charset="0"/>
              </a:rPr>
              <a:t>coend</a:t>
            </a:r>
            <a:endParaRPr kumimoji="0" lang="zh-CN" altLang="en-US">
              <a:solidFill>
                <a:srgbClr val="CC3399"/>
              </a:solidFill>
              <a:latin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39444F79-9E50-1E4F-BC45-D1201BA9916F}"/>
              </a:ext>
            </a:extLst>
          </p:cNvPr>
          <p:cNvSpPr txBox="1">
            <a:spLocks noChangeArrowheads="1"/>
          </p:cNvSpPr>
          <p:nvPr/>
        </p:nvSpPr>
        <p:spPr bwMode="auto">
          <a:xfrm>
            <a:off x="1979613" y="6223000"/>
            <a:ext cx="6664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0000"/>
                </a:solidFill>
                <a:latin typeface="华文新魏" panose="02010800040101010101" pitchFamily="2" charset="-122"/>
                <a:ea typeface="华文新魏" panose="02010800040101010101" pitchFamily="2" charset="-122"/>
              </a:rPr>
              <a:t>结果：</a:t>
            </a:r>
            <a:r>
              <a:rPr lang="en-US" altLang="zh-CN" sz="2800">
                <a:solidFill>
                  <a:srgbClr val="FF0000"/>
                </a:solidFill>
                <a:latin typeface="华文新魏" panose="02010800040101010101" pitchFamily="2" charset="-122"/>
                <a:ea typeface="华文新魏" panose="02010800040101010101" pitchFamily="2" charset="-122"/>
              </a:rPr>
              <a:t>P1</a:t>
            </a:r>
            <a:r>
              <a:rPr lang="zh-CN" altLang="en-US" sz="2800">
                <a:solidFill>
                  <a:srgbClr val="FF0000"/>
                </a:solidFill>
                <a:latin typeface="华文新魏" panose="02010800040101010101" pitchFamily="2" charset="-122"/>
                <a:ea typeface="华文新魏" panose="02010800040101010101" pitchFamily="2" charset="-122"/>
              </a:rPr>
              <a:t>、</a:t>
            </a:r>
            <a:r>
              <a:rPr lang="en-US" altLang="zh-CN" sz="2800">
                <a:solidFill>
                  <a:srgbClr val="FF0000"/>
                </a:solidFill>
                <a:latin typeface="华文新魏" panose="02010800040101010101" pitchFamily="2" charset="-122"/>
                <a:ea typeface="华文新魏" panose="02010800040101010101" pitchFamily="2" charset="-122"/>
              </a:rPr>
              <a:t>P2</a:t>
            </a:r>
            <a:r>
              <a:rPr lang="zh-CN" altLang="en-US" sz="2800">
                <a:solidFill>
                  <a:srgbClr val="FF0000"/>
                </a:solidFill>
                <a:latin typeface="华文新魏" panose="02010800040101010101" pitchFamily="2" charset="-122"/>
                <a:ea typeface="华文新魏" panose="02010800040101010101" pitchFamily="2" charset="-122"/>
              </a:rPr>
              <a:t>可以多次互斥进入临界区</a:t>
            </a:r>
          </a:p>
        </p:txBody>
      </p:sp>
      <p:sp>
        <p:nvSpPr>
          <p:cNvPr id="68616" name="Text Box 7">
            <a:extLst>
              <a:ext uri="{FF2B5EF4-FFF2-40B4-BE49-F238E27FC236}">
                <a16:creationId xmlns:a16="http://schemas.microsoft.com/office/drawing/2014/main" id="{E27A77E3-48B8-124A-81F3-E7D783C8EAB1}"/>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软件同步方法</a:t>
            </a:r>
          </a:p>
        </p:txBody>
      </p:sp>
      <p:sp>
        <p:nvSpPr>
          <p:cNvPr id="68617" name="灯片编号占位符 3">
            <a:extLst>
              <a:ext uri="{FF2B5EF4-FFF2-40B4-BE49-F238E27FC236}">
                <a16:creationId xmlns:a16="http://schemas.microsoft.com/office/drawing/2014/main" id="{C07419BC-4913-2342-9A95-FC0DEEA5762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92228E0-2B07-2141-8250-A06E28D1DD88}" type="slidenum">
              <a:rPr lang="zh-CN" altLang="en-US" sz="1800"/>
              <a:pPr/>
              <a:t>67</a:t>
            </a:fld>
            <a:endParaRPr lang="en-US" altLang="zh-CN" sz="1800"/>
          </a:p>
        </p:txBody>
      </p:sp>
    </p:spTree>
    <p:extLst>
      <p:ext uri="{BB962C8B-B14F-4D97-AF65-F5344CB8AC3E}">
        <p14:creationId xmlns:p14="http://schemas.microsoft.com/office/powerpoint/2010/main" val="113182537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blinds(horizontal)">
                                      <p:cBhvr>
                                        <p:cTn id="7" dur="5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2"/>
                                        </p:tgtEl>
                                        <p:attrNameLst>
                                          <p:attrName>style.visibility</p:attrName>
                                        </p:attrNameLst>
                                      </p:cBhvr>
                                      <p:to>
                                        <p:strVal val="visible"/>
                                      </p:to>
                                    </p:set>
                                    <p:animEffect transition="in" filter="blinds(horizontal)">
                                      <p:cBhvr>
                                        <p:cTn id="17" dur="500"/>
                                        <p:tgtEl>
                                          <p:spTgt spid="297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703"/>
                                        </p:tgtEl>
                                        <p:attrNameLst>
                                          <p:attrName>style.visibility</p:attrName>
                                        </p:attrNameLst>
                                      </p:cBhvr>
                                      <p:to>
                                        <p:strVal val="visible"/>
                                      </p:to>
                                    </p:set>
                                    <p:animEffect transition="in" filter="blinds(horizontal)">
                                      <p:cBhvr>
                                        <p:cTn id="22" dur="500"/>
                                        <p:tgtEl>
                                          <p:spTgt spid="29703"/>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childTnLst>
                                    <p:set>
                                      <p:cBhvr>
                                        <p:cTn id="25" dur="1" fill="hold">
                                          <p:stCondLst>
                                            <p:cond delay="0"/>
                                          </p:stCondLst>
                                        </p:cTn>
                                        <p:tgtEl>
                                          <p:spTgt spid="29704"/>
                                        </p:tgtEl>
                                        <p:attrNameLst>
                                          <p:attrName>style.visibility</p:attrName>
                                        </p:attrNameLst>
                                      </p:cBhvr>
                                      <p:to>
                                        <p:strVal val="visible"/>
                                      </p:to>
                                    </p:set>
                                    <p:animEffect transition="in" filter="blinds(horizontal)">
                                      <p:cBhvr>
                                        <p:cTn id="26" dur="500"/>
                                        <p:tgtEl>
                                          <p:spTgt spid="297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nimBg="1"/>
      <p:bldP spid="29702" grpId="0" animBg="1"/>
      <p:bldP spid="29703" grpId="0" animBg="1"/>
      <p:bldP spid="29704"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5CDA355E-5EE7-8A48-8652-D2D63A9DEBAD}"/>
              </a:ext>
            </a:extLst>
          </p:cNvPr>
          <p:cNvSpPr>
            <a:spLocks noGrp="1" noChangeArrowheads="1"/>
          </p:cNvSpPr>
          <p:nvPr>
            <p:ph type="body" idx="4294967295"/>
          </p:nvPr>
        </p:nvSpPr>
        <p:spPr bwMode="auto">
          <a:xfrm>
            <a:off x="611188" y="1125538"/>
            <a:ext cx="8208962" cy="4679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buClr>
                <a:srgbClr val="FF0000"/>
              </a:buClr>
              <a:buSzPct val="70000"/>
              <a:buFont typeface="Wingdings" pitchFamily="2" charset="2"/>
              <a:buChar char="n"/>
            </a:pPr>
            <a:r>
              <a:rPr lang="zh-CN" altLang="en-US" sz="3600" b="1">
                <a:solidFill>
                  <a:srgbClr val="0000FF"/>
                </a:solidFill>
                <a:latin typeface="华文楷体" panose="02010600040101010101" pitchFamily="2" charset="-122"/>
                <a:ea typeface="华文楷体" panose="02010600040101010101" pitchFamily="2" charset="-122"/>
              </a:rPr>
              <a:t>关中断</a:t>
            </a:r>
            <a:endParaRPr lang="en-US" altLang="zh-CN" sz="3600" b="1">
              <a:solidFill>
                <a:srgbClr val="0000FF"/>
              </a:solidFill>
              <a:latin typeface="华文楷体" panose="02010600040101010101" pitchFamily="2" charset="-122"/>
              <a:ea typeface="华文楷体" panose="02010600040101010101" pitchFamily="2" charset="-122"/>
            </a:endParaRPr>
          </a:p>
          <a:p>
            <a:pPr lvl="1" eaLnBrk="1" hangingPunct="1">
              <a:buClr>
                <a:srgbClr val="FF0000"/>
              </a:buClr>
              <a:buSzPct val="70000"/>
              <a:buFont typeface="Wingdings" pitchFamily="2" charset="2"/>
              <a:buChar char="n"/>
            </a:pPr>
            <a:r>
              <a:rPr lang="zh-CN" altLang="en-US" sz="3600" b="1">
                <a:solidFill>
                  <a:srgbClr val="0000FF"/>
                </a:solidFill>
                <a:latin typeface="华文楷体" panose="02010600040101010101" pitchFamily="2" charset="-122"/>
                <a:ea typeface="华文楷体" panose="02010600040101010101" pitchFamily="2" charset="-122"/>
              </a:rPr>
              <a:t>硬件指令</a:t>
            </a:r>
            <a:endParaRPr lang="en-US" altLang="zh-CN" sz="3600" b="1">
              <a:solidFill>
                <a:srgbClr val="0000FF"/>
              </a:solidFill>
              <a:latin typeface="华文楷体" panose="02010600040101010101" pitchFamily="2" charset="-122"/>
              <a:ea typeface="华文楷体" panose="02010600040101010101" pitchFamily="2" charset="-122"/>
            </a:endParaRPr>
          </a:p>
          <a:p>
            <a:pPr lvl="2" eaLnBrk="1" hangingPunct="1">
              <a:buClr>
                <a:srgbClr val="FFC000"/>
              </a:buClr>
              <a:buSzPct val="70000"/>
              <a:buFont typeface="Wingdings" pitchFamily="2" charset="2"/>
              <a:buChar char="n"/>
            </a:pPr>
            <a:r>
              <a:rPr lang="zh-CN" altLang="en-US" sz="3200" b="1">
                <a:solidFill>
                  <a:srgbClr val="FF3300"/>
                </a:solidFill>
                <a:latin typeface="华文楷体" panose="02010600040101010101" pitchFamily="2" charset="-122"/>
                <a:ea typeface="华文楷体" panose="02010600040101010101" pitchFamily="2" charset="-122"/>
              </a:rPr>
              <a:t>测试并设置指令（</a:t>
            </a:r>
            <a:r>
              <a:rPr lang="en-US" altLang="zh-CN" sz="3200" b="1">
                <a:solidFill>
                  <a:srgbClr val="FF3300"/>
                </a:solidFill>
                <a:latin typeface="华文楷体" panose="02010600040101010101" pitchFamily="2" charset="-122"/>
                <a:ea typeface="华文楷体" panose="02010600040101010101" pitchFamily="2" charset="-122"/>
              </a:rPr>
              <a:t>TS</a:t>
            </a:r>
            <a:r>
              <a:rPr lang="zh-CN" altLang="en-US" sz="3200" b="1">
                <a:solidFill>
                  <a:srgbClr val="FF3300"/>
                </a:solidFill>
                <a:latin typeface="华文楷体" panose="02010600040101010101" pitchFamily="2" charset="-122"/>
                <a:ea typeface="华文楷体" panose="02010600040101010101" pitchFamily="2" charset="-122"/>
              </a:rPr>
              <a:t>）</a:t>
            </a:r>
            <a:endParaRPr lang="en-US" altLang="zh-CN" sz="3200" b="1">
              <a:solidFill>
                <a:srgbClr val="FF3300"/>
              </a:solidFill>
              <a:latin typeface="华文楷体" panose="02010600040101010101" pitchFamily="2" charset="-122"/>
              <a:ea typeface="华文楷体" panose="02010600040101010101" pitchFamily="2" charset="-122"/>
            </a:endParaRPr>
          </a:p>
          <a:p>
            <a:pPr lvl="2" eaLnBrk="1" hangingPunct="1">
              <a:buClr>
                <a:srgbClr val="FFC000"/>
              </a:buClr>
              <a:buSzPct val="70000"/>
              <a:buFont typeface="Wingdings" pitchFamily="2" charset="2"/>
              <a:buChar char="n"/>
            </a:pPr>
            <a:r>
              <a:rPr lang="zh-CN" altLang="en-US" sz="3200" b="1">
                <a:solidFill>
                  <a:srgbClr val="FF3300"/>
                </a:solidFill>
                <a:latin typeface="华文楷体" panose="02010600040101010101" pitchFamily="2" charset="-122"/>
                <a:ea typeface="华文楷体" panose="02010600040101010101" pitchFamily="2" charset="-122"/>
              </a:rPr>
              <a:t>对换指令</a:t>
            </a:r>
            <a:r>
              <a:rPr lang="en-US" altLang="zh-CN" sz="3200" b="1">
                <a:solidFill>
                  <a:srgbClr val="FF3300"/>
                </a:solidFill>
                <a:latin typeface="华文楷体" panose="02010600040101010101" pitchFamily="2" charset="-122"/>
                <a:ea typeface="华文楷体" panose="02010600040101010101" pitchFamily="2" charset="-122"/>
              </a:rPr>
              <a:t>(Swap)</a:t>
            </a:r>
            <a:endParaRPr lang="zh-CN" altLang="en-US" sz="3200" b="1">
              <a:solidFill>
                <a:srgbClr val="FF3300"/>
              </a:solidFill>
              <a:latin typeface="华文楷体" panose="02010600040101010101" pitchFamily="2" charset="-122"/>
              <a:ea typeface="华文楷体" panose="02010600040101010101" pitchFamily="2" charset="-122"/>
            </a:endParaRPr>
          </a:p>
          <a:p>
            <a:pPr eaLnBrk="1" hangingPunct="1"/>
            <a:endParaRPr lang="en-US" altLang="zh-CN" sz="4000" b="1">
              <a:solidFill>
                <a:srgbClr val="CC3399"/>
              </a:solidFill>
              <a:latin typeface="华文楷体" panose="02010600040101010101" pitchFamily="2" charset="-122"/>
              <a:ea typeface="华文楷体" panose="02010600040101010101" pitchFamily="2" charset="-122"/>
            </a:endParaRPr>
          </a:p>
        </p:txBody>
      </p:sp>
      <p:sp>
        <p:nvSpPr>
          <p:cNvPr id="69635" name="Text Box 7">
            <a:extLst>
              <a:ext uri="{FF2B5EF4-FFF2-40B4-BE49-F238E27FC236}">
                <a16:creationId xmlns:a16="http://schemas.microsoft.com/office/drawing/2014/main" id="{55E5DD31-2CE1-9149-8A30-67AD12638E65}"/>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69636" name="灯片编号占位符 3">
            <a:extLst>
              <a:ext uri="{FF2B5EF4-FFF2-40B4-BE49-F238E27FC236}">
                <a16:creationId xmlns:a16="http://schemas.microsoft.com/office/drawing/2014/main" id="{3443AB50-C2FB-4D49-A72C-6F18C5CE6158}"/>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E3F0768-3DA5-CE4F-9DE9-3AEFC684187B}" type="slidenum">
              <a:rPr lang="zh-CN" altLang="en-US" sz="1800"/>
              <a:pPr/>
              <a:t>68</a:t>
            </a:fld>
            <a:endParaRPr lang="en-US" altLang="zh-CN" sz="1800"/>
          </a:p>
        </p:txBody>
      </p:sp>
    </p:spTree>
    <p:extLst>
      <p:ext uri="{BB962C8B-B14F-4D97-AF65-F5344CB8AC3E}">
        <p14:creationId xmlns:p14="http://schemas.microsoft.com/office/powerpoint/2010/main" val="495892001"/>
      </p:ext>
    </p:extLst>
  </p:cSld>
  <p:clrMapOvr>
    <a:masterClrMapping/>
  </p:clrMapOvr>
  <p:transition>
    <p:zoom dir="in"/>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306" name="Rectangle 2">
            <a:extLst>
              <a:ext uri="{FF2B5EF4-FFF2-40B4-BE49-F238E27FC236}">
                <a16:creationId xmlns:a16="http://schemas.microsoft.com/office/drawing/2014/main" id="{C3B8B875-3546-4647-B148-937DB7C639EF}"/>
              </a:ext>
            </a:extLst>
          </p:cNvPr>
          <p:cNvSpPr>
            <a:spLocks noGrp="1" noChangeArrowheads="1"/>
          </p:cNvSpPr>
          <p:nvPr>
            <p:ph type="title" idx="4294967295"/>
          </p:nvPr>
        </p:nvSpPr>
        <p:spPr>
          <a:xfrm>
            <a:off x="611188" y="584200"/>
            <a:ext cx="4051300" cy="684213"/>
          </a:xfrm>
          <a:prstGeom prst="rect">
            <a:avLst/>
          </a:prstGeom>
        </p:spPr>
        <p:txBody>
          <a:bodyPr anchor="ctr"/>
          <a:lstStyle/>
          <a:p>
            <a:pPr eaLnBrk="1" hangingPunct="1"/>
            <a:r>
              <a:rPr lang="zh-CN" altLang="en-US" sz="40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关中断</a:t>
            </a:r>
          </a:p>
        </p:txBody>
      </p:sp>
      <p:sp>
        <p:nvSpPr>
          <p:cNvPr id="33795" name="Rectangle 3">
            <a:extLst>
              <a:ext uri="{FF2B5EF4-FFF2-40B4-BE49-F238E27FC236}">
                <a16:creationId xmlns:a16="http://schemas.microsoft.com/office/drawing/2014/main" id="{34F2CF2C-A59D-7746-8684-ACE5514F0511}"/>
              </a:ext>
            </a:extLst>
          </p:cNvPr>
          <p:cNvSpPr>
            <a:spLocks noGrp="1" noChangeArrowheads="1"/>
          </p:cNvSpPr>
          <p:nvPr>
            <p:ph type="body" idx="4294967295"/>
          </p:nvPr>
        </p:nvSpPr>
        <p:spPr bwMode="auto">
          <a:xfrm>
            <a:off x="611188" y="1308100"/>
            <a:ext cx="8424862" cy="47132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0000"/>
              </a:lnSpc>
              <a:buClr>
                <a:srgbClr val="FF0000"/>
              </a:buClr>
            </a:pPr>
            <a:r>
              <a:rPr lang="zh-CN" altLang="en-US" sz="3600" b="1">
                <a:solidFill>
                  <a:srgbClr val="FF3300"/>
                </a:solidFill>
                <a:latin typeface="华文楷体" panose="02010600040101010101" pitchFamily="2" charset="-122"/>
                <a:ea typeface="华文楷体" panose="02010600040101010101" pitchFamily="2" charset="-122"/>
              </a:rPr>
              <a:t>开、关中断实现临界资源的互斥使用</a:t>
            </a:r>
          </a:p>
          <a:p>
            <a:pPr lvl="1" algn="just" eaLnBrk="1" hangingPunct="1">
              <a:lnSpc>
                <a:spcPct val="90000"/>
              </a:lnSpc>
            </a:pPr>
            <a:r>
              <a:rPr lang="zh-CN" altLang="en-US" sz="3200" b="1">
                <a:solidFill>
                  <a:srgbClr val="0000FF"/>
                </a:solidFill>
                <a:latin typeface="华文楷体" panose="02010600040101010101" pitchFamily="2" charset="-122"/>
                <a:ea typeface="华文楷体" panose="02010600040101010101" pitchFamily="2" charset="-122"/>
              </a:rPr>
              <a:t>实现互斥的最简单方法</a:t>
            </a:r>
          </a:p>
          <a:p>
            <a:pPr lvl="1" algn="just" eaLnBrk="1" hangingPunct="1">
              <a:lnSpc>
                <a:spcPct val="90000"/>
              </a:lnSpc>
            </a:pPr>
            <a:r>
              <a:rPr lang="zh-CN" altLang="en-US" sz="3200" b="1">
                <a:solidFill>
                  <a:srgbClr val="0000FF"/>
                </a:solidFill>
                <a:latin typeface="华文楷体" panose="02010600040101010101" pitchFamily="2" charset="-122"/>
                <a:ea typeface="华文楷体" panose="02010600040101010101" pitchFamily="2" charset="-122"/>
              </a:rPr>
              <a:t>关中断适用场合</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更新共享变量、链表等少数指令期间</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不适合作为通用互斥机制</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不适合多</a:t>
            </a:r>
            <a:r>
              <a:rPr lang="en-US" altLang="zh-CN" sz="2800" b="1">
                <a:solidFill>
                  <a:srgbClr val="171D17"/>
                </a:solidFill>
                <a:latin typeface="华文楷体" panose="02010600040101010101" pitchFamily="2" charset="-122"/>
                <a:ea typeface="华文楷体" panose="02010600040101010101" pitchFamily="2" charset="-122"/>
              </a:rPr>
              <a:t>CPU</a:t>
            </a:r>
            <a:r>
              <a:rPr lang="zh-CN" altLang="en-US" sz="2800" b="1">
                <a:solidFill>
                  <a:srgbClr val="171D17"/>
                </a:solidFill>
                <a:latin typeface="华文楷体" panose="02010600040101010101" pitchFamily="2" charset="-122"/>
                <a:ea typeface="华文楷体" panose="02010600040101010101" pitchFamily="2" charset="-122"/>
              </a:rPr>
              <a:t>环境</a:t>
            </a:r>
          </a:p>
          <a:p>
            <a:pPr lvl="1" algn="just" eaLnBrk="1" hangingPunct="1">
              <a:lnSpc>
                <a:spcPct val="90000"/>
              </a:lnSpc>
            </a:pPr>
            <a:r>
              <a:rPr lang="zh-CN" altLang="en-US" sz="3200" b="1">
                <a:solidFill>
                  <a:srgbClr val="0000FF"/>
                </a:solidFill>
                <a:latin typeface="华文楷体" panose="02010600040101010101" pitchFamily="2" charset="-122"/>
                <a:ea typeface="华文楷体" panose="02010600040101010101" pitchFamily="2" charset="-122"/>
              </a:rPr>
              <a:t>关中断方法的缺点</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系统效率低</a:t>
            </a:r>
          </a:p>
          <a:p>
            <a:pPr lvl="2" algn="just" eaLnBrk="1" hangingPunct="1">
              <a:lnSpc>
                <a:spcPct val="90000"/>
              </a:lnSpc>
            </a:pPr>
            <a:r>
              <a:rPr lang="zh-CN" altLang="en-US" sz="2800" b="1">
                <a:solidFill>
                  <a:srgbClr val="171D17"/>
                </a:solidFill>
                <a:latin typeface="华文楷体" panose="02010600040101010101" pitchFamily="2" charset="-122"/>
                <a:ea typeface="华文楷体" panose="02010600040101010101" pitchFamily="2" charset="-122"/>
              </a:rPr>
              <a:t>可能造成系统死锁</a:t>
            </a:r>
          </a:p>
          <a:p>
            <a:pPr algn="just" eaLnBrk="1" hangingPunct="1">
              <a:lnSpc>
                <a:spcPct val="90000"/>
              </a:lnSpc>
            </a:pPr>
            <a:endParaRPr lang="en-US" altLang="zh-CN" sz="4400" b="1">
              <a:latin typeface="华文楷体" panose="02010600040101010101" pitchFamily="2" charset="-122"/>
              <a:ea typeface="华文楷体" panose="02010600040101010101" pitchFamily="2" charset="-122"/>
            </a:endParaRPr>
          </a:p>
        </p:txBody>
      </p:sp>
      <p:sp>
        <p:nvSpPr>
          <p:cNvPr id="4" name="TextBox 3">
            <a:extLst>
              <a:ext uri="{FF2B5EF4-FFF2-40B4-BE49-F238E27FC236}">
                <a16:creationId xmlns:a16="http://schemas.microsoft.com/office/drawing/2014/main" id="{C779D995-0871-3E4D-835C-F8CF538A19A8}"/>
              </a:ext>
            </a:extLst>
          </p:cNvPr>
          <p:cNvSpPr txBox="1"/>
          <p:nvPr/>
        </p:nvSpPr>
        <p:spPr>
          <a:xfrm>
            <a:off x="5857875" y="3643313"/>
            <a:ext cx="3143250" cy="2678112"/>
          </a:xfrm>
          <a:prstGeom prst="rect">
            <a:avLst/>
          </a:prstGeom>
          <a:solidFill>
            <a:srgbClr val="C7FFF0"/>
          </a:solidFill>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latin typeface="Times New Roman" panose="02020603050405020304" pitchFamily="18" charset="0"/>
              </a:rPr>
              <a:t>While(true)</a:t>
            </a:r>
          </a:p>
          <a:p>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禁用中断*</a:t>
            </a:r>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*临界区*</a:t>
            </a:r>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*启用中断*</a:t>
            </a:r>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      /</a:t>
            </a:r>
            <a:r>
              <a:rPr lang="zh-CN" altLang="en-US">
                <a:solidFill>
                  <a:srgbClr val="0000FF"/>
                </a:solidFill>
                <a:latin typeface="Times New Roman" panose="02020603050405020304" pitchFamily="18" charset="0"/>
              </a:rPr>
              <a:t>*其余部分*</a:t>
            </a:r>
            <a:r>
              <a:rPr lang="en-US" altLang="zh-CN">
                <a:solidFill>
                  <a:srgbClr val="0000FF"/>
                </a:solidFill>
                <a:latin typeface="Times New Roman" panose="02020603050405020304" pitchFamily="18" charset="0"/>
              </a:rPr>
              <a:t>/</a:t>
            </a:r>
          </a:p>
          <a:p>
            <a:r>
              <a:rPr lang="en-US" altLang="zh-CN">
                <a:solidFill>
                  <a:srgbClr val="0000FF"/>
                </a:solidFill>
                <a:latin typeface="Times New Roman" panose="02020603050405020304" pitchFamily="18" charset="0"/>
              </a:rPr>
              <a:t>}</a:t>
            </a:r>
            <a:endParaRPr lang="zh-CN" altLang="en-US">
              <a:solidFill>
                <a:srgbClr val="0000FF"/>
              </a:solidFill>
              <a:latin typeface="Times New Roman" panose="02020603050405020304" pitchFamily="18" charset="0"/>
            </a:endParaRPr>
          </a:p>
        </p:txBody>
      </p:sp>
      <p:sp>
        <p:nvSpPr>
          <p:cNvPr id="5" name="Text Box 7">
            <a:extLst>
              <a:ext uri="{FF2B5EF4-FFF2-40B4-BE49-F238E27FC236}">
                <a16:creationId xmlns:a16="http://schemas.microsoft.com/office/drawing/2014/main" id="{BB92ED21-E171-F845-80E9-988CB1E248D5}"/>
              </a:ext>
            </a:extLst>
          </p:cNvPr>
          <p:cNvSpPr txBox="1">
            <a:spLocks noChangeArrowheads="1"/>
          </p:cNvSpPr>
          <p:nvPr/>
        </p:nvSpPr>
        <p:spPr bwMode="auto">
          <a:xfrm>
            <a:off x="457200" y="-76200"/>
            <a:ext cx="8362950" cy="646113"/>
          </a:xfrm>
          <a:prstGeom prst="rect">
            <a:avLst/>
          </a:prstGeom>
          <a:noFill/>
          <a:ln w="12700">
            <a:noFill/>
            <a:miter lim="800000"/>
            <a:headEnd/>
            <a:tailEnd/>
          </a:ln>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0662" name="灯片编号占位符 3">
            <a:extLst>
              <a:ext uri="{FF2B5EF4-FFF2-40B4-BE49-F238E27FC236}">
                <a16:creationId xmlns:a16="http://schemas.microsoft.com/office/drawing/2014/main" id="{F33207D6-E2B1-5D4F-A546-EB650E99213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F67E6B8-0356-5246-AA2A-3F72AD9B39DE}" type="slidenum">
              <a:rPr lang="zh-CN" altLang="en-US" sz="1800"/>
              <a:pPr/>
              <a:t>69</a:t>
            </a:fld>
            <a:endParaRPr lang="en-US" altLang="zh-CN" sz="1800"/>
          </a:p>
        </p:txBody>
      </p:sp>
    </p:spTree>
    <p:extLst>
      <p:ext uri="{BB962C8B-B14F-4D97-AF65-F5344CB8AC3E}">
        <p14:creationId xmlns:p14="http://schemas.microsoft.com/office/powerpoint/2010/main" val="326582659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2" dur="500"/>
                                        <p:tgtEl>
                                          <p:spTgt spid="33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22" dur="500"/>
                                        <p:tgtEl>
                                          <p:spTgt spid="3379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27" dur="500"/>
                                        <p:tgtEl>
                                          <p:spTgt spid="3379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32" dur="500"/>
                                        <p:tgtEl>
                                          <p:spTgt spid="3379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3795">
                                            <p:txEl>
                                              <p:pRg st="5" end="5"/>
                                            </p:txEl>
                                          </p:spTgt>
                                        </p:tgtEl>
                                        <p:attrNameLst>
                                          <p:attrName>style.visibility</p:attrName>
                                        </p:attrNameLst>
                                      </p:cBhvr>
                                      <p:to>
                                        <p:strVal val="visible"/>
                                      </p:to>
                                    </p:set>
                                    <p:animEffect transition="in" filter="blinds(horizontal)">
                                      <p:cBhvr>
                                        <p:cTn id="37" dur="500"/>
                                        <p:tgtEl>
                                          <p:spTgt spid="3379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3795">
                                            <p:txEl>
                                              <p:pRg st="6" end="6"/>
                                            </p:txEl>
                                          </p:spTgt>
                                        </p:tgtEl>
                                        <p:attrNameLst>
                                          <p:attrName>style.visibility</p:attrName>
                                        </p:attrNameLst>
                                      </p:cBhvr>
                                      <p:to>
                                        <p:strVal val="visible"/>
                                      </p:to>
                                    </p:set>
                                    <p:animEffect transition="in" filter="blinds(horizontal)">
                                      <p:cBhvr>
                                        <p:cTn id="42" dur="500"/>
                                        <p:tgtEl>
                                          <p:spTgt spid="3379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3795">
                                            <p:txEl>
                                              <p:pRg st="7" end="7"/>
                                            </p:txEl>
                                          </p:spTgt>
                                        </p:tgtEl>
                                        <p:attrNameLst>
                                          <p:attrName>style.visibility</p:attrName>
                                        </p:attrNameLst>
                                      </p:cBhvr>
                                      <p:to>
                                        <p:strVal val="visible"/>
                                      </p:to>
                                    </p:set>
                                    <p:animEffect transition="in" filter="blinds(horizontal)">
                                      <p:cBhvr>
                                        <p:cTn id="47" dur="500"/>
                                        <p:tgtEl>
                                          <p:spTgt spid="3379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52" dur="500"/>
                                        <p:tgtEl>
                                          <p:spTgt spid="33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Text Box 2">
            <a:extLst>
              <a:ext uri="{FF2B5EF4-FFF2-40B4-BE49-F238E27FC236}">
                <a16:creationId xmlns:a16="http://schemas.microsoft.com/office/drawing/2014/main" id="{3E52CEDE-1312-F94F-8B39-7D240AD06591}"/>
              </a:ext>
            </a:extLst>
          </p:cNvPr>
          <p:cNvSpPr txBox="1">
            <a:spLocks noChangeArrowheads="1"/>
          </p:cNvSpPr>
          <p:nvPr/>
        </p:nvSpPr>
        <p:spPr bwMode="auto">
          <a:xfrm>
            <a:off x="609600" y="685800"/>
            <a:ext cx="8077200" cy="603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eaLnBrk="1" hangingPunct="1">
              <a:lnSpc>
                <a:spcPct val="120000"/>
              </a:lnSpc>
              <a:spcBef>
                <a:spcPct val="50000"/>
              </a:spcBef>
            </a:pPr>
            <a:r>
              <a:rPr lang="zh-CN" altLang="en-US" sz="2800" b="1">
                <a:solidFill>
                  <a:schemeClr val="tx1"/>
                </a:solidFill>
                <a:latin typeface="楷体_GB2312" pitchFamily="49" charset="-122"/>
                <a:ea typeface="楷体_GB2312" pitchFamily="49" charset="-122"/>
              </a:rPr>
              <a:t>在该例中存在下述前趋关系：</a:t>
            </a:r>
          </a:p>
          <a:p>
            <a:pPr algn="just" eaLnBrk="1" hangingPunct="1">
              <a:lnSpc>
                <a:spcPct val="1200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→C</a:t>
            </a:r>
            <a:r>
              <a:rPr lang="en-US" altLang="zh-CN" sz="2800" b="1" baseline="-25000">
                <a:solidFill>
                  <a:schemeClr val="tx1"/>
                </a:solidFill>
                <a:latin typeface="楷体_GB2312" pitchFamily="49" charset="-122"/>
                <a:ea typeface="楷体_GB2312" pitchFamily="49" charset="-122"/>
              </a:rPr>
              <a:t>i</a:t>
            </a:r>
            <a:r>
              <a:rPr lang="zh-CN" altLang="en-US" sz="2800" b="1">
                <a:solidFill>
                  <a:schemeClr val="tx1"/>
                </a:solidFill>
                <a:latin typeface="楷体_GB2312" pitchFamily="49" charset="-122"/>
                <a:ea typeface="楷体_GB2312" pitchFamily="49" charset="-122"/>
              </a:rPr>
              <a:t>，</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i+1</a:t>
            </a:r>
            <a:r>
              <a:rPr lang="en-US" altLang="zh-CN" sz="2800" b="1">
                <a:solidFill>
                  <a:schemeClr val="tx1"/>
                </a:solidFill>
                <a:latin typeface="楷体_GB2312" pitchFamily="49" charset="-122"/>
                <a:ea typeface="楷体_GB2312" pitchFamily="49" charset="-122"/>
              </a:rPr>
              <a:t>, C</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 C</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→C</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i+1</a:t>
            </a:r>
          </a:p>
          <a:p>
            <a:pPr algn="just" eaLnBrk="1" hangingPunct="1">
              <a:lnSpc>
                <a:spcPct val="120000"/>
              </a:lnSpc>
              <a:spcBef>
                <a:spcPct val="50000"/>
              </a:spcBef>
            </a:pPr>
            <a:r>
              <a:rPr lang="zh-CN" altLang="en-US" sz="2800" b="1">
                <a:solidFill>
                  <a:schemeClr val="tx1"/>
                </a:solidFill>
                <a:latin typeface="楷体_GB2312" pitchFamily="49" charset="-122"/>
                <a:ea typeface="楷体_GB2312" pitchFamily="49" charset="-122"/>
              </a:rPr>
              <a:t>而</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和</a:t>
            </a:r>
            <a:r>
              <a:rPr lang="en-US" altLang="zh-CN" sz="2800" b="1">
                <a:solidFill>
                  <a:schemeClr val="tx1"/>
                </a:solidFill>
                <a:latin typeface="楷体_GB2312" pitchFamily="49" charset="-122"/>
                <a:ea typeface="楷体_GB2312" pitchFamily="49" charset="-122"/>
              </a:rPr>
              <a:t>C</a:t>
            </a:r>
            <a:r>
              <a:rPr lang="en-US" altLang="zh-CN" sz="2800" b="1" baseline="-25000">
                <a:solidFill>
                  <a:schemeClr val="tx1"/>
                </a:solidFill>
                <a:latin typeface="楷体_GB2312" pitchFamily="49" charset="-122"/>
                <a:ea typeface="楷体_GB2312" pitchFamily="49" charset="-122"/>
              </a:rPr>
              <a:t>i</a:t>
            </a:r>
            <a:r>
              <a:rPr lang="zh-CN" altLang="en-US" sz="2800" b="1">
                <a:solidFill>
                  <a:schemeClr val="tx1"/>
                </a:solidFill>
                <a:latin typeface="楷体_GB2312" pitchFamily="49" charset="-122"/>
                <a:ea typeface="楷体_GB2312" pitchFamily="49" charset="-122"/>
              </a:rPr>
              <a:t>及</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是重迭的，亦即在</a:t>
            </a:r>
            <a:r>
              <a:rPr lang="en-US" altLang="zh-CN" sz="2800" b="1">
                <a:solidFill>
                  <a:schemeClr val="tx1"/>
                </a:solidFill>
                <a:latin typeface="楷体_GB2312" pitchFamily="49" charset="-122"/>
                <a:ea typeface="楷体_GB2312" pitchFamily="49" charset="-122"/>
              </a:rPr>
              <a:t>P</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和</a:t>
            </a:r>
            <a:r>
              <a:rPr lang="en-US" altLang="zh-CN" sz="2800" b="1">
                <a:solidFill>
                  <a:schemeClr val="tx1"/>
                </a:solidFill>
                <a:latin typeface="楷体_GB2312" pitchFamily="49" charset="-122"/>
                <a:ea typeface="楷体_GB2312" pitchFamily="49" charset="-122"/>
              </a:rPr>
              <a:t>C</a:t>
            </a:r>
            <a:r>
              <a:rPr lang="en-US" altLang="zh-CN" sz="2800" b="1" baseline="-25000">
                <a:solidFill>
                  <a:schemeClr val="tx1"/>
                </a:solidFill>
                <a:latin typeface="楷体_GB2312" pitchFamily="49" charset="-122"/>
                <a:ea typeface="楷体_GB2312" pitchFamily="49" charset="-122"/>
              </a:rPr>
              <a:t>i</a:t>
            </a:r>
            <a:r>
              <a:rPr lang="zh-CN" altLang="en-US" sz="2800" b="1">
                <a:solidFill>
                  <a:schemeClr val="tx1"/>
                </a:solidFill>
                <a:latin typeface="楷体_GB2312" pitchFamily="49" charset="-122"/>
                <a:ea typeface="楷体_GB2312" pitchFamily="49" charset="-122"/>
              </a:rPr>
              <a:t>以及</a:t>
            </a:r>
            <a:r>
              <a:rPr lang="en-US" altLang="zh-CN" sz="2800" b="1">
                <a:solidFill>
                  <a:schemeClr val="tx1"/>
                </a:solidFill>
                <a:latin typeface="楷体_GB2312" pitchFamily="49" charset="-122"/>
                <a:ea typeface="楷体_GB2312" pitchFamily="49" charset="-122"/>
              </a:rPr>
              <a:t>I</a:t>
            </a:r>
            <a:r>
              <a:rPr lang="en-US" altLang="zh-CN" sz="2800" b="1" baseline="-25000">
                <a:solidFill>
                  <a:schemeClr val="tx1"/>
                </a:solidFill>
                <a:latin typeface="楷体_GB2312" pitchFamily="49" charset="-122"/>
                <a:ea typeface="楷体_GB2312" pitchFamily="49" charset="-122"/>
              </a:rPr>
              <a:t>i+1</a:t>
            </a:r>
            <a:r>
              <a:rPr lang="zh-CN" altLang="en-US" sz="2800" b="1">
                <a:solidFill>
                  <a:schemeClr val="tx1"/>
                </a:solidFill>
                <a:latin typeface="楷体_GB2312" pitchFamily="49" charset="-122"/>
                <a:ea typeface="楷体_GB2312" pitchFamily="49" charset="-122"/>
              </a:rPr>
              <a:t>之间，可以并发执行。</a:t>
            </a:r>
          </a:p>
          <a:p>
            <a:pPr algn="just" eaLnBrk="1" hangingPunct="1">
              <a:lnSpc>
                <a:spcPct val="120000"/>
              </a:lnSpc>
              <a:spcBef>
                <a:spcPct val="50000"/>
              </a:spcBef>
            </a:pPr>
            <a:r>
              <a:rPr lang="zh-CN" altLang="en-US" sz="2800" b="1">
                <a:solidFill>
                  <a:schemeClr val="tx1"/>
                </a:solidFill>
                <a:latin typeface="楷体_GB2312" pitchFamily="49" charset="-122"/>
                <a:ea typeface="楷体_GB2312" pitchFamily="49" charset="-122"/>
              </a:rPr>
              <a:t>   对于具有下述四条语句的程序段： </a:t>
            </a:r>
          </a:p>
          <a:p>
            <a:pPr algn="just" eaLnBrk="1" hangingPunct="1">
              <a:lnSpc>
                <a:spcPct val="1100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S</a:t>
            </a:r>
            <a:r>
              <a:rPr lang="en-US" altLang="zh-CN" sz="2800" b="1" baseline="-25000">
                <a:solidFill>
                  <a:schemeClr val="tx1"/>
                </a:solidFill>
                <a:latin typeface="楷体_GB2312" pitchFamily="49" charset="-122"/>
                <a:ea typeface="楷体_GB2312" pitchFamily="49" charset="-122"/>
              </a:rPr>
              <a:t>1</a:t>
            </a:r>
            <a:r>
              <a:rPr lang="en-US" altLang="zh-CN" sz="2800" b="1">
                <a:solidFill>
                  <a:schemeClr val="tx1"/>
                </a:solidFill>
                <a:latin typeface="楷体_GB2312" pitchFamily="49" charset="-122"/>
                <a:ea typeface="楷体_GB2312" pitchFamily="49" charset="-122"/>
              </a:rPr>
              <a:t>: a∶=x+2 </a:t>
            </a:r>
          </a:p>
          <a:p>
            <a:pPr algn="just" eaLnBrk="1" hangingPunct="1">
              <a:lnSpc>
                <a:spcPct val="110000"/>
              </a:lnSpc>
              <a:spcBef>
                <a:spcPct val="50000"/>
              </a:spcBef>
            </a:pPr>
            <a:r>
              <a:rPr lang="en-US" altLang="zh-CN" sz="2800" b="1">
                <a:solidFill>
                  <a:schemeClr val="tx1"/>
                </a:solidFill>
                <a:latin typeface="楷体_GB2312" pitchFamily="49" charset="-122"/>
                <a:ea typeface="楷体_GB2312" pitchFamily="49" charset="-122"/>
              </a:rPr>
              <a:t>         S</a:t>
            </a:r>
            <a:r>
              <a:rPr lang="en-US" altLang="zh-CN" sz="2800" b="1" baseline="-25000">
                <a:solidFill>
                  <a:schemeClr val="tx1"/>
                </a:solidFill>
                <a:latin typeface="楷体_GB2312" pitchFamily="49" charset="-122"/>
                <a:ea typeface="楷体_GB2312" pitchFamily="49" charset="-122"/>
              </a:rPr>
              <a:t>2</a:t>
            </a:r>
            <a:r>
              <a:rPr lang="en-US" altLang="zh-CN" sz="2800" b="1">
                <a:solidFill>
                  <a:schemeClr val="tx1"/>
                </a:solidFill>
                <a:latin typeface="楷体_GB2312" pitchFamily="49" charset="-122"/>
                <a:ea typeface="楷体_GB2312" pitchFamily="49" charset="-122"/>
              </a:rPr>
              <a:t>: b∶=y+4 </a:t>
            </a:r>
          </a:p>
          <a:p>
            <a:pPr algn="just" eaLnBrk="1" hangingPunct="1">
              <a:lnSpc>
                <a:spcPct val="110000"/>
              </a:lnSpc>
              <a:spcBef>
                <a:spcPct val="50000"/>
              </a:spcBef>
            </a:pPr>
            <a:r>
              <a:rPr lang="en-US" altLang="zh-CN" sz="2800" b="1">
                <a:solidFill>
                  <a:schemeClr val="tx1"/>
                </a:solidFill>
                <a:latin typeface="楷体_GB2312" pitchFamily="49" charset="-122"/>
                <a:ea typeface="楷体_GB2312" pitchFamily="49" charset="-122"/>
              </a:rPr>
              <a:t>         S</a:t>
            </a:r>
            <a:r>
              <a:rPr lang="en-US" altLang="zh-CN" sz="2800" b="1" baseline="-25000">
                <a:solidFill>
                  <a:schemeClr val="tx1"/>
                </a:solidFill>
                <a:latin typeface="楷体_GB2312" pitchFamily="49" charset="-122"/>
                <a:ea typeface="楷体_GB2312" pitchFamily="49" charset="-122"/>
              </a:rPr>
              <a:t>3</a:t>
            </a:r>
            <a:r>
              <a:rPr lang="en-US" altLang="zh-CN" sz="2800" b="1">
                <a:solidFill>
                  <a:schemeClr val="tx1"/>
                </a:solidFill>
                <a:latin typeface="楷体_GB2312" pitchFamily="49" charset="-122"/>
                <a:ea typeface="楷体_GB2312" pitchFamily="49" charset="-122"/>
              </a:rPr>
              <a:t>: c∶=a+b </a:t>
            </a:r>
          </a:p>
          <a:p>
            <a:pPr eaLnBrk="1" hangingPunct="1">
              <a:lnSpc>
                <a:spcPct val="110000"/>
              </a:lnSpc>
              <a:spcBef>
                <a:spcPct val="50000"/>
              </a:spcBef>
            </a:pPr>
            <a:r>
              <a:rPr lang="en-US" altLang="zh-CN" sz="2800" b="1">
                <a:solidFill>
                  <a:schemeClr val="tx1"/>
                </a:solidFill>
                <a:latin typeface="楷体_GB2312" pitchFamily="49" charset="-122"/>
                <a:ea typeface="楷体_GB2312" pitchFamily="49" charset="-122"/>
              </a:rPr>
              <a:t>         S</a:t>
            </a:r>
            <a:r>
              <a:rPr lang="en-US" altLang="zh-CN" sz="2800" b="1" baseline="-25000">
                <a:solidFill>
                  <a:schemeClr val="tx1"/>
                </a:solidFill>
                <a:latin typeface="楷体_GB2312" pitchFamily="49" charset="-122"/>
                <a:ea typeface="楷体_GB2312" pitchFamily="49" charset="-122"/>
              </a:rPr>
              <a:t>4</a:t>
            </a:r>
            <a:r>
              <a:rPr lang="en-US" altLang="zh-CN" sz="2800" b="1">
                <a:solidFill>
                  <a:schemeClr val="tx1"/>
                </a:solidFill>
                <a:latin typeface="楷体_GB2312" pitchFamily="49" charset="-122"/>
                <a:ea typeface="楷体_GB2312" pitchFamily="49" charset="-122"/>
              </a:rPr>
              <a:t>: d∶=c+b </a:t>
            </a:r>
          </a:p>
        </p:txBody>
      </p:sp>
      <p:sp>
        <p:nvSpPr>
          <p:cNvPr id="13315" name="Rectangle 3">
            <a:extLst>
              <a:ext uri="{FF2B5EF4-FFF2-40B4-BE49-F238E27FC236}">
                <a16:creationId xmlns:a16="http://schemas.microsoft.com/office/drawing/2014/main" id="{1299E2F4-EA22-EE42-BAC3-F0CA593282EA}"/>
              </a:ext>
            </a:extLst>
          </p:cNvPr>
          <p:cNvSpPr>
            <a:spLocks noChangeArrowheads="1"/>
          </p:cNvSpPr>
          <p:nvPr/>
        </p:nvSpPr>
        <p:spPr bwMode="auto">
          <a:xfrm>
            <a:off x="381000" y="0"/>
            <a:ext cx="8458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latin typeface="Times New Roman" panose="02020603050405020304" pitchFamily="18" charset="0"/>
                <a:ea typeface="幼圆" pitchFamily="49" charset="-122"/>
              </a:rPr>
              <a:t>----</a:t>
            </a:r>
            <a:r>
              <a:rPr lang="zh-CN" altLang="en-US" sz="2800" b="1">
                <a:solidFill>
                  <a:srgbClr val="FF3300"/>
                </a:solidFill>
                <a:latin typeface="Times New Roman" panose="02020603050405020304" pitchFamily="18" charset="0"/>
                <a:ea typeface="幼圆" pitchFamily="49" charset="-122"/>
              </a:rPr>
              <a:t>程序的并发执行及特征</a:t>
            </a:r>
          </a:p>
        </p:txBody>
      </p:sp>
    </p:spTree>
    <p:extLst>
      <p:ext uri="{BB962C8B-B14F-4D97-AF65-F5344CB8AC3E}">
        <p14:creationId xmlns:p14="http://schemas.microsoft.com/office/powerpoint/2010/main" val="2973074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0" presetClass="entr" presetSubtype="0" fill="hold" grpId="0" nodeType="clickEffect">
                                  <p:stCondLst>
                                    <p:cond delay="0"/>
                                  </p:stCondLst>
                                  <p:iterate type="lt">
                                    <p:tmPct val="10000"/>
                                  </p:iterate>
                                  <p:childTnLst>
                                    <p:set>
                                      <p:cBhvr>
                                        <p:cTn id="6" dur="1" fill="hold">
                                          <p:stCondLst>
                                            <p:cond delay="0"/>
                                          </p:stCondLst>
                                        </p:cTn>
                                        <p:tgtEl>
                                          <p:spTgt spid="449538">
                                            <p:txEl>
                                              <p:pRg st="0" end="0"/>
                                            </p:txEl>
                                          </p:spTgt>
                                        </p:tgtEl>
                                        <p:attrNameLst>
                                          <p:attrName>style.visibility</p:attrName>
                                        </p:attrNameLst>
                                      </p:cBhvr>
                                      <p:to>
                                        <p:strVal val="visible"/>
                                      </p:to>
                                    </p:set>
                                    <p:animEffect transition="in" filter="fade">
                                      <p:cBhvr>
                                        <p:cTn id="7" dur="1000"/>
                                        <p:tgtEl>
                                          <p:spTgt spid="449538">
                                            <p:txEl>
                                              <p:pRg st="0" end="0"/>
                                            </p:txEl>
                                          </p:spTgt>
                                        </p:tgtEl>
                                      </p:cBhvr>
                                    </p:animEffect>
                                    <p:anim calcmode="lin" valueType="num">
                                      <p:cBhvr>
                                        <p:cTn id="8" dur="1000" fill="hold"/>
                                        <p:tgtEl>
                                          <p:spTgt spid="449538">
                                            <p:txEl>
                                              <p:pRg st="0" end="0"/>
                                            </p:txEl>
                                          </p:spTgt>
                                        </p:tgtEl>
                                        <p:attrNameLst>
                                          <p:attrName>ppt_x</p:attrName>
                                        </p:attrNameLst>
                                      </p:cBhvr>
                                      <p:tavLst>
                                        <p:tav tm="0">
                                          <p:val>
                                            <p:strVal val="#ppt_x-.1"/>
                                          </p:val>
                                        </p:tav>
                                        <p:tav tm="100000">
                                          <p:val>
                                            <p:strVal val="#ppt_x"/>
                                          </p:val>
                                        </p:tav>
                                      </p:tavLst>
                                    </p:anim>
                                    <p:anim calcmode="lin" valueType="num">
                                      <p:cBhvr>
                                        <p:cTn id="9" dur="1000" fill="hold"/>
                                        <p:tgtEl>
                                          <p:spTgt spid="4495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0" presetClass="entr" presetSubtype="0" fill="hold" grpId="0" nodeType="clickEffect">
                                  <p:stCondLst>
                                    <p:cond delay="0"/>
                                  </p:stCondLst>
                                  <p:iterate type="lt">
                                    <p:tmPct val="10000"/>
                                  </p:iterate>
                                  <p:childTnLst>
                                    <p:set>
                                      <p:cBhvr>
                                        <p:cTn id="13" dur="1" fill="hold">
                                          <p:stCondLst>
                                            <p:cond delay="0"/>
                                          </p:stCondLst>
                                        </p:cTn>
                                        <p:tgtEl>
                                          <p:spTgt spid="449538">
                                            <p:txEl>
                                              <p:pRg st="1" end="1"/>
                                            </p:txEl>
                                          </p:spTgt>
                                        </p:tgtEl>
                                        <p:attrNameLst>
                                          <p:attrName>style.visibility</p:attrName>
                                        </p:attrNameLst>
                                      </p:cBhvr>
                                      <p:to>
                                        <p:strVal val="visible"/>
                                      </p:to>
                                    </p:set>
                                    <p:animEffect transition="in" filter="fade">
                                      <p:cBhvr>
                                        <p:cTn id="14" dur="1000"/>
                                        <p:tgtEl>
                                          <p:spTgt spid="449538">
                                            <p:txEl>
                                              <p:pRg st="1" end="1"/>
                                            </p:txEl>
                                          </p:spTgt>
                                        </p:tgtEl>
                                      </p:cBhvr>
                                    </p:animEffect>
                                    <p:anim calcmode="lin" valueType="num">
                                      <p:cBhvr>
                                        <p:cTn id="15" dur="1000" fill="hold"/>
                                        <p:tgtEl>
                                          <p:spTgt spid="449538">
                                            <p:txEl>
                                              <p:pRg st="1" end="1"/>
                                            </p:txEl>
                                          </p:spTgt>
                                        </p:tgtEl>
                                        <p:attrNameLst>
                                          <p:attrName>ppt_x</p:attrName>
                                        </p:attrNameLst>
                                      </p:cBhvr>
                                      <p:tavLst>
                                        <p:tav tm="0">
                                          <p:val>
                                            <p:strVal val="#ppt_x-.1"/>
                                          </p:val>
                                        </p:tav>
                                        <p:tav tm="100000">
                                          <p:val>
                                            <p:strVal val="#ppt_x"/>
                                          </p:val>
                                        </p:tav>
                                      </p:tavLst>
                                    </p:anim>
                                    <p:anim calcmode="lin" valueType="num">
                                      <p:cBhvr>
                                        <p:cTn id="16" dur="1000" fill="hold"/>
                                        <p:tgtEl>
                                          <p:spTgt spid="4495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0" presetClass="entr" presetSubtype="0" fill="hold" grpId="0" nodeType="clickEffect">
                                  <p:stCondLst>
                                    <p:cond delay="0"/>
                                  </p:stCondLst>
                                  <p:iterate type="lt">
                                    <p:tmPct val="10000"/>
                                  </p:iterate>
                                  <p:childTnLst>
                                    <p:set>
                                      <p:cBhvr>
                                        <p:cTn id="20" dur="1" fill="hold">
                                          <p:stCondLst>
                                            <p:cond delay="0"/>
                                          </p:stCondLst>
                                        </p:cTn>
                                        <p:tgtEl>
                                          <p:spTgt spid="449538">
                                            <p:txEl>
                                              <p:pRg st="2" end="2"/>
                                            </p:txEl>
                                          </p:spTgt>
                                        </p:tgtEl>
                                        <p:attrNameLst>
                                          <p:attrName>style.visibility</p:attrName>
                                        </p:attrNameLst>
                                      </p:cBhvr>
                                      <p:to>
                                        <p:strVal val="visible"/>
                                      </p:to>
                                    </p:set>
                                    <p:animEffect transition="in" filter="fade">
                                      <p:cBhvr>
                                        <p:cTn id="21" dur="1000"/>
                                        <p:tgtEl>
                                          <p:spTgt spid="449538">
                                            <p:txEl>
                                              <p:pRg st="2" end="2"/>
                                            </p:txEl>
                                          </p:spTgt>
                                        </p:tgtEl>
                                      </p:cBhvr>
                                    </p:animEffect>
                                    <p:anim calcmode="lin" valueType="num">
                                      <p:cBhvr>
                                        <p:cTn id="22" dur="1000" fill="hold"/>
                                        <p:tgtEl>
                                          <p:spTgt spid="449538">
                                            <p:txEl>
                                              <p:pRg st="2" end="2"/>
                                            </p:txEl>
                                          </p:spTgt>
                                        </p:tgtEl>
                                        <p:attrNameLst>
                                          <p:attrName>ppt_x</p:attrName>
                                        </p:attrNameLst>
                                      </p:cBhvr>
                                      <p:tavLst>
                                        <p:tav tm="0">
                                          <p:val>
                                            <p:strVal val="#ppt_x-.1"/>
                                          </p:val>
                                        </p:tav>
                                        <p:tav tm="100000">
                                          <p:val>
                                            <p:strVal val="#ppt_x"/>
                                          </p:val>
                                        </p:tav>
                                      </p:tavLst>
                                    </p:anim>
                                    <p:anim calcmode="lin" valueType="num">
                                      <p:cBhvr>
                                        <p:cTn id="23" dur="1000" fill="hold"/>
                                        <p:tgtEl>
                                          <p:spTgt spid="4495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0" presetClass="entr" presetSubtype="0" fill="hold" grpId="0" nodeType="clickEffect">
                                  <p:stCondLst>
                                    <p:cond delay="0"/>
                                  </p:stCondLst>
                                  <p:iterate type="lt">
                                    <p:tmPct val="10000"/>
                                  </p:iterate>
                                  <p:childTnLst>
                                    <p:set>
                                      <p:cBhvr>
                                        <p:cTn id="27" dur="1" fill="hold">
                                          <p:stCondLst>
                                            <p:cond delay="0"/>
                                          </p:stCondLst>
                                        </p:cTn>
                                        <p:tgtEl>
                                          <p:spTgt spid="449538">
                                            <p:txEl>
                                              <p:pRg st="3" end="3"/>
                                            </p:txEl>
                                          </p:spTgt>
                                        </p:tgtEl>
                                        <p:attrNameLst>
                                          <p:attrName>style.visibility</p:attrName>
                                        </p:attrNameLst>
                                      </p:cBhvr>
                                      <p:to>
                                        <p:strVal val="visible"/>
                                      </p:to>
                                    </p:set>
                                    <p:animEffect transition="in" filter="fade">
                                      <p:cBhvr>
                                        <p:cTn id="28" dur="1000"/>
                                        <p:tgtEl>
                                          <p:spTgt spid="449538">
                                            <p:txEl>
                                              <p:pRg st="3" end="3"/>
                                            </p:txEl>
                                          </p:spTgt>
                                        </p:tgtEl>
                                      </p:cBhvr>
                                    </p:animEffect>
                                    <p:anim calcmode="lin" valueType="num">
                                      <p:cBhvr>
                                        <p:cTn id="29" dur="1000" fill="hold"/>
                                        <p:tgtEl>
                                          <p:spTgt spid="449538">
                                            <p:txEl>
                                              <p:pRg st="3" end="3"/>
                                            </p:txEl>
                                          </p:spTgt>
                                        </p:tgtEl>
                                        <p:attrNameLst>
                                          <p:attrName>ppt_x</p:attrName>
                                        </p:attrNameLst>
                                      </p:cBhvr>
                                      <p:tavLst>
                                        <p:tav tm="0">
                                          <p:val>
                                            <p:strVal val="#ppt_x-.1"/>
                                          </p:val>
                                        </p:tav>
                                        <p:tav tm="100000">
                                          <p:val>
                                            <p:strVal val="#ppt_x"/>
                                          </p:val>
                                        </p:tav>
                                      </p:tavLst>
                                    </p:anim>
                                    <p:anim calcmode="lin" valueType="num">
                                      <p:cBhvr>
                                        <p:cTn id="30" dur="1000" fill="hold"/>
                                        <p:tgtEl>
                                          <p:spTgt spid="4495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0" presetClass="entr" presetSubtype="0" fill="hold" grpId="0" nodeType="clickEffect">
                                  <p:stCondLst>
                                    <p:cond delay="0"/>
                                  </p:stCondLst>
                                  <p:iterate type="lt">
                                    <p:tmPct val="10000"/>
                                  </p:iterate>
                                  <p:childTnLst>
                                    <p:set>
                                      <p:cBhvr>
                                        <p:cTn id="34" dur="1" fill="hold">
                                          <p:stCondLst>
                                            <p:cond delay="0"/>
                                          </p:stCondLst>
                                        </p:cTn>
                                        <p:tgtEl>
                                          <p:spTgt spid="449538">
                                            <p:txEl>
                                              <p:pRg st="4" end="4"/>
                                            </p:txEl>
                                          </p:spTgt>
                                        </p:tgtEl>
                                        <p:attrNameLst>
                                          <p:attrName>style.visibility</p:attrName>
                                        </p:attrNameLst>
                                      </p:cBhvr>
                                      <p:to>
                                        <p:strVal val="visible"/>
                                      </p:to>
                                    </p:set>
                                    <p:animEffect transition="in" filter="fade">
                                      <p:cBhvr>
                                        <p:cTn id="35" dur="1000"/>
                                        <p:tgtEl>
                                          <p:spTgt spid="449538">
                                            <p:txEl>
                                              <p:pRg st="4" end="4"/>
                                            </p:txEl>
                                          </p:spTgt>
                                        </p:tgtEl>
                                      </p:cBhvr>
                                    </p:animEffect>
                                    <p:anim calcmode="lin" valueType="num">
                                      <p:cBhvr>
                                        <p:cTn id="36" dur="1000" fill="hold"/>
                                        <p:tgtEl>
                                          <p:spTgt spid="449538">
                                            <p:txEl>
                                              <p:pRg st="4" end="4"/>
                                            </p:txEl>
                                          </p:spTgt>
                                        </p:tgtEl>
                                        <p:attrNameLst>
                                          <p:attrName>ppt_x</p:attrName>
                                        </p:attrNameLst>
                                      </p:cBhvr>
                                      <p:tavLst>
                                        <p:tav tm="0">
                                          <p:val>
                                            <p:strVal val="#ppt_x-.1"/>
                                          </p:val>
                                        </p:tav>
                                        <p:tav tm="100000">
                                          <p:val>
                                            <p:strVal val="#ppt_x"/>
                                          </p:val>
                                        </p:tav>
                                      </p:tavLst>
                                    </p:anim>
                                    <p:anim calcmode="lin" valueType="num">
                                      <p:cBhvr>
                                        <p:cTn id="37" dur="1000" fill="hold"/>
                                        <p:tgtEl>
                                          <p:spTgt spid="44953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0" presetClass="entr" presetSubtype="0" fill="hold" grpId="0" nodeType="clickEffect">
                                  <p:stCondLst>
                                    <p:cond delay="0"/>
                                  </p:stCondLst>
                                  <p:iterate type="lt">
                                    <p:tmPct val="10000"/>
                                  </p:iterate>
                                  <p:childTnLst>
                                    <p:set>
                                      <p:cBhvr>
                                        <p:cTn id="41" dur="1" fill="hold">
                                          <p:stCondLst>
                                            <p:cond delay="0"/>
                                          </p:stCondLst>
                                        </p:cTn>
                                        <p:tgtEl>
                                          <p:spTgt spid="449538">
                                            <p:txEl>
                                              <p:pRg st="5" end="5"/>
                                            </p:txEl>
                                          </p:spTgt>
                                        </p:tgtEl>
                                        <p:attrNameLst>
                                          <p:attrName>style.visibility</p:attrName>
                                        </p:attrNameLst>
                                      </p:cBhvr>
                                      <p:to>
                                        <p:strVal val="visible"/>
                                      </p:to>
                                    </p:set>
                                    <p:animEffect transition="in" filter="fade">
                                      <p:cBhvr>
                                        <p:cTn id="42" dur="1000"/>
                                        <p:tgtEl>
                                          <p:spTgt spid="449538">
                                            <p:txEl>
                                              <p:pRg st="5" end="5"/>
                                            </p:txEl>
                                          </p:spTgt>
                                        </p:tgtEl>
                                      </p:cBhvr>
                                    </p:animEffect>
                                    <p:anim calcmode="lin" valueType="num">
                                      <p:cBhvr>
                                        <p:cTn id="43" dur="1000" fill="hold"/>
                                        <p:tgtEl>
                                          <p:spTgt spid="449538">
                                            <p:txEl>
                                              <p:pRg st="5" end="5"/>
                                            </p:txEl>
                                          </p:spTgt>
                                        </p:tgtEl>
                                        <p:attrNameLst>
                                          <p:attrName>ppt_x</p:attrName>
                                        </p:attrNameLst>
                                      </p:cBhvr>
                                      <p:tavLst>
                                        <p:tav tm="0">
                                          <p:val>
                                            <p:strVal val="#ppt_x-.1"/>
                                          </p:val>
                                        </p:tav>
                                        <p:tav tm="100000">
                                          <p:val>
                                            <p:strVal val="#ppt_x"/>
                                          </p:val>
                                        </p:tav>
                                      </p:tavLst>
                                    </p:anim>
                                    <p:anim calcmode="lin" valueType="num">
                                      <p:cBhvr>
                                        <p:cTn id="44" dur="1000" fill="hold"/>
                                        <p:tgtEl>
                                          <p:spTgt spid="44953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40" presetClass="entr" presetSubtype="0" fill="hold" grpId="0" nodeType="clickEffect">
                                  <p:stCondLst>
                                    <p:cond delay="0"/>
                                  </p:stCondLst>
                                  <p:iterate type="lt">
                                    <p:tmPct val="10000"/>
                                  </p:iterate>
                                  <p:childTnLst>
                                    <p:set>
                                      <p:cBhvr>
                                        <p:cTn id="48" dur="1" fill="hold">
                                          <p:stCondLst>
                                            <p:cond delay="0"/>
                                          </p:stCondLst>
                                        </p:cTn>
                                        <p:tgtEl>
                                          <p:spTgt spid="449538">
                                            <p:txEl>
                                              <p:pRg st="6" end="6"/>
                                            </p:txEl>
                                          </p:spTgt>
                                        </p:tgtEl>
                                        <p:attrNameLst>
                                          <p:attrName>style.visibility</p:attrName>
                                        </p:attrNameLst>
                                      </p:cBhvr>
                                      <p:to>
                                        <p:strVal val="visible"/>
                                      </p:to>
                                    </p:set>
                                    <p:animEffect transition="in" filter="fade">
                                      <p:cBhvr>
                                        <p:cTn id="49" dur="1000"/>
                                        <p:tgtEl>
                                          <p:spTgt spid="449538">
                                            <p:txEl>
                                              <p:pRg st="6" end="6"/>
                                            </p:txEl>
                                          </p:spTgt>
                                        </p:tgtEl>
                                      </p:cBhvr>
                                    </p:animEffect>
                                    <p:anim calcmode="lin" valueType="num">
                                      <p:cBhvr>
                                        <p:cTn id="50" dur="1000" fill="hold"/>
                                        <p:tgtEl>
                                          <p:spTgt spid="449538">
                                            <p:txEl>
                                              <p:pRg st="6" end="6"/>
                                            </p:txEl>
                                          </p:spTgt>
                                        </p:tgtEl>
                                        <p:attrNameLst>
                                          <p:attrName>ppt_x</p:attrName>
                                        </p:attrNameLst>
                                      </p:cBhvr>
                                      <p:tavLst>
                                        <p:tav tm="0">
                                          <p:val>
                                            <p:strVal val="#ppt_x-.1"/>
                                          </p:val>
                                        </p:tav>
                                        <p:tav tm="100000">
                                          <p:val>
                                            <p:strVal val="#ppt_x"/>
                                          </p:val>
                                        </p:tav>
                                      </p:tavLst>
                                    </p:anim>
                                    <p:anim calcmode="lin" valueType="num">
                                      <p:cBhvr>
                                        <p:cTn id="51" dur="1000" fill="hold"/>
                                        <p:tgtEl>
                                          <p:spTgt spid="44953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40" presetClass="entr" presetSubtype="0" fill="hold" grpId="0" nodeType="clickEffect">
                                  <p:stCondLst>
                                    <p:cond delay="0"/>
                                  </p:stCondLst>
                                  <p:iterate type="lt">
                                    <p:tmPct val="10000"/>
                                  </p:iterate>
                                  <p:childTnLst>
                                    <p:set>
                                      <p:cBhvr>
                                        <p:cTn id="55" dur="1" fill="hold">
                                          <p:stCondLst>
                                            <p:cond delay="0"/>
                                          </p:stCondLst>
                                        </p:cTn>
                                        <p:tgtEl>
                                          <p:spTgt spid="449538">
                                            <p:txEl>
                                              <p:pRg st="7" end="7"/>
                                            </p:txEl>
                                          </p:spTgt>
                                        </p:tgtEl>
                                        <p:attrNameLst>
                                          <p:attrName>style.visibility</p:attrName>
                                        </p:attrNameLst>
                                      </p:cBhvr>
                                      <p:to>
                                        <p:strVal val="visible"/>
                                      </p:to>
                                    </p:set>
                                    <p:animEffect transition="in" filter="fade">
                                      <p:cBhvr>
                                        <p:cTn id="56" dur="1000"/>
                                        <p:tgtEl>
                                          <p:spTgt spid="449538">
                                            <p:txEl>
                                              <p:pRg st="7" end="7"/>
                                            </p:txEl>
                                          </p:spTgt>
                                        </p:tgtEl>
                                      </p:cBhvr>
                                    </p:animEffect>
                                    <p:anim calcmode="lin" valueType="num">
                                      <p:cBhvr>
                                        <p:cTn id="57" dur="1000" fill="hold"/>
                                        <p:tgtEl>
                                          <p:spTgt spid="449538">
                                            <p:txEl>
                                              <p:pRg st="7" end="7"/>
                                            </p:txEl>
                                          </p:spTgt>
                                        </p:tgtEl>
                                        <p:attrNameLst>
                                          <p:attrName>ppt_x</p:attrName>
                                        </p:attrNameLst>
                                      </p:cBhvr>
                                      <p:tavLst>
                                        <p:tav tm="0">
                                          <p:val>
                                            <p:strVal val="#ppt_x-.1"/>
                                          </p:val>
                                        </p:tav>
                                        <p:tav tm="100000">
                                          <p:val>
                                            <p:strVal val="#ppt_x"/>
                                          </p:val>
                                        </p:tav>
                                      </p:tavLst>
                                    </p:anim>
                                    <p:anim calcmode="lin" valueType="num">
                                      <p:cBhvr>
                                        <p:cTn id="58" dur="1000" fill="hold"/>
                                        <p:tgtEl>
                                          <p:spTgt spid="449538">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7330" name="Rectangle 2">
            <a:extLst>
              <a:ext uri="{FF2B5EF4-FFF2-40B4-BE49-F238E27FC236}">
                <a16:creationId xmlns:a16="http://schemas.microsoft.com/office/drawing/2014/main" id="{EB4FDF45-8E4B-FC4C-B2C2-2799A65D2918}"/>
              </a:ext>
            </a:extLst>
          </p:cNvPr>
          <p:cNvSpPr>
            <a:spLocks noGrp="1" noChangeArrowheads="1"/>
          </p:cNvSpPr>
          <p:nvPr>
            <p:ph type="title" idx="4294967295"/>
          </p:nvPr>
        </p:nvSpPr>
        <p:spPr>
          <a:xfrm>
            <a:off x="539750" y="620713"/>
            <a:ext cx="6410325" cy="676275"/>
          </a:xfrm>
          <a:prstGeom prst="rect">
            <a:avLst/>
          </a:prstGeom>
        </p:spPr>
        <p:txBody>
          <a:bodyPr anchor="ctr"/>
          <a:lstStyle/>
          <a:p>
            <a:pPr eaLnBrk="1" hangingPunct="1"/>
            <a:r>
              <a:rPr lang="zh-CN" altLang="en-US" sz="40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测试与设置指令</a:t>
            </a:r>
            <a:endParaRPr lang="en-US" altLang="zh-CN" sz="40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71683" name="Rectangle 3">
            <a:extLst>
              <a:ext uri="{FF2B5EF4-FFF2-40B4-BE49-F238E27FC236}">
                <a16:creationId xmlns:a16="http://schemas.microsoft.com/office/drawing/2014/main" id="{37F54F2A-1F68-5D4A-B6CE-3BFBF8BD523C}"/>
              </a:ext>
            </a:extLst>
          </p:cNvPr>
          <p:cNvSpPr>
            <a:spLocks noGrp="1" noChangeArrowheads="1"/>
          </p:cNvSpPr>
          <p:nvPr>
            <p:ph type="body" idx="4294967295"/>
          </p:nvPr>
        </p:nvSpPr>
        <p:spPr bwMode="auto">
          <a:xfrm>
            <a:off x="4932363" y="1196975"/>
            <a:ext cx="4176712" cy="5257800"/>
          </a:xfrm>
          <a:prstGeom prst="rect">
            <a:avLst/>
          </a:prstGeom>
          <a:solidFill>
            <a:srgbClr val="FFF5CC"/>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98000"/>
              </a:lnSpc>
              <a:buClr>
                <a:srgbClr val="0000FF"/>
              </a:buClr>
            </a:pPr>
            <a:r>
              <a:rPr lang="en-US" altLang="zh-CN" sz="2800" b="1">
                <a:solidFill>
                  <a:srgbClr val="0000FF"/>
                </a:solidFill>
                <a:latin typeface="华文新魏" panose="02010800040101010101" pitchFamily="2" charset="-122"/>
                <a:ea typeface="华文新魏" panose="02010800040101010101" pitchFamily="2" charset="-122"/>
              </a:rPr>
              <a:t>TS</a:t>
            </a:r>
            <a:r>
              <a:rPr lang="zh-CN" altLang="en-US" sz="2800" b="1">
                <a:solidFill>
                  <a:srgbClr val="0000FF"/>
                </a:solidFill>
                <a:latin typeface="华文新魏" panose="02010800040101010101" pitchFamily="2" charset="-122"/>
                <a:ea typeface="华文新魏" panose="02010800040101010101" pitchFamily="2" charset="-122"/>
              </a:rPr>
              <a:t>（</a:t>
            </a:r>
            <a:r>
              <a:rPr lang="en-US" altLang="zh-CN" sz="2800" b="1">
                <a:solidFill>
                  <a:srgbClr val="0000FF"/>
                </a:solidFill>
                <a:latin typeface="华文新魏" panose="02010800040101010101" pitchFamily="2" charset="-122"/>
                <a:ea typeface="华文新魏" panose="02010800040101010101" pitchFamily="2" charset="-122"/>
              </a:rPr>
              <a:t>Test and Set</a:t>
            </a:r>
            <a:r>
              <a:rPr lang="zh-CN" altLang="en-US" sz="2800" b="1">
                <a:solidFill>
                  <a:srgbClr val="0000FF"/>
                </a:solidFill>
                <a:latin typeface="华文新魏" panose="02010800040101010101" pitchFamily="2" charset="-122"/>
                <a:ea typeface="华文新魏" panose="02010800040101010101" pitchFamily="2" charset="-122"/>
              </a:rPr>
              <a:t>）指令</a:t>
            </a:r>
          </a:p>
          <a:p>
            <a:pPr eaLnBrk="1" hangingPunct="1">
              <a:buFont typeface="Wingdings" pitchFamily="2" charset="2"/>
              <a:buNone/>
            </a:pPr>
            <a:r>
              <a:rPr lang="zh-CN" altLang="en-US" b="1">
                <a:latin typeface="华文新魏" panose="02010800040101010101" pitchFamily="2" charset="-122"/>
                <a:ea typeface="华文新魏" panose="02010800040101010101" pitchFamily="2" charset="-122"/>
              </a:rPr>
              <a:t>   </a:t>
            </a:r>
            <a:r>
              <a:rPr lang="en-GB" altLang="zh-CN" sz="2800" b="1"/>
              <a:t>bool TS(bool &amp;x) {</a:t>
            </a:r>
          </a:p>
          <a:p>
            <a:pPr eaLnBrk="1" hangingPunct="1">
              <a:buFont typeface="Wingdings" pitchFamily="2" charset="2"/>
              <a:buNone/>
            </a:pPr>
            <a:r>
              <a:rPr lang="en-GB" altLang="zh-CN" sz="2800" b="1"/>
              <a:t>           if(x) {</a:t>
            </a:r>
          </a:p>
          <a:p>
            <a:pPr eaLnBrk="1" hangingPunct="1">
              <a:buFont typeface="Wingdings" pitchFamily="2" charset="2"/>
              <a:buNone/>
            </a:pPr>
            <a:r>
              <a:rPr lang="en-GB" altLang="zh-CN" sz="2800" b="1"/>
              <a:t>	           x=false;</a:t>
            </a:r>
          </a:p>
          <a:p>
            <a:pPr eaLnBrk="1" hangingPunct="1">
              <a:buFont typeface="Wingdings" pitchFamily="2" charset="2"/>
              <a:buNone/>
            </a:pPr>
            <a:r>
              <a:rPr lang="en-GB" altLang="zh-CN" sz="2800" b="1"/>
              <a:t>	           return true;</a:t>
            </a:r>
          </a:p>
          <a:p>
            <a:pPr eaLnBrk="1" hangingPunct="1">
              <a:buFont typeface="Wingdings" pitchFamily="2" charset="2"/>
              <a:buNone/>
            </a:pPr>
            <a:r>
              <a:rPr lang="en-GB" altLang="zh-CN" sz="2800" b="1"/>
              <a:t>	      }</a:t>
            </a:r>
          </a:p>
          <a:p>
            <a:pPr eaLnBrk="1" hangingPunct="1">
              <a:buFont typeface="Wingdings" pitchFamily="2" charset="2"/>
              <a:buNone/>
            </a:pPr>
            <a:r>
              <a:rPr lang="en-GB" altLang="zh-CN" sz="2800" b="1"/>
              <a:t>	      else</a:t>
            </a:r>
          </a:p>
          <a:p>
            <a:pPr eaLnBrk="1" hangingPunct="1">
              <a:buFont typeface="Wingdings" pitchFamily="2" charset="2"/>
              <a:buNone/>
            </a:pPr>
            <a:r>
              <a:rPr lang="en-GB" altLang="zh-CN" sz="2800" b="1"/>
              <a:t>	           return false;</a:t>
            </a:r>
          </a:p>
          <a:p>
            <a:pPr eaLnBrk="1" hangingPunct="1">
              <a:buFont typeface="Wingdings" pitchFamily="2" charset="2"/>
              <a:buNone/>
            </a:pPr>
            <a:r>
              <a:rPr lang="en-GB" altLang="zh-CN" sz="2800" b="1"/>
              <a:t>      }</a:t>
            </a:r>
            <a:r>
              <a:rPr lang="en-US" altLang="zh-CN">
                <a:latin typeface="华文新魏" panose="02010800040101010101" pitchFamily="2" charset="-122"/>
                <a:ea typeface="华文新魏" panose="02010800040101010101" pitchFamily="2" charset="-122"/>
              </a:rPr>
              <a:t>  </a:t>
            </a:r>
            <a:endParaRPr lang="zh-CN" altLang="en-US">
              <a:latin typeface="华文新魏" panose="02010800040101010101" pitchFamily="2" charset="-122"/>
              <a:ea typeface="华文新魏" panose="02010800040101010101" pitchFamily="2" charset="-122"/>
            </a:endParaRPr>
          </a:p>
        </p:txBody>
      </p:sp>
      <p:sp>
        <p:nvSpPr>
          <p:cNvPr id="34821" name="Text Box 5">
            <a:extLst>
              <a:ext uri="{FF2B5EF4-FFF2-40B4-BE49-F238E27FC236}">
                <a16:creationId xmlns:a16="http://schemas.microsoft.com/office/drawing/2014/main" id="{59ED9276-5D33-1744-8AC3-1A354E5625A3}"/>
              </a:ext>
            </a:extLst>
          </p:cNvPr>
          <p:cNvSpPr txBox="1">
            <a:spLocks noChangeArrowheads="1"/>
          </p:cNvSpPr>
          <p:nvPr/>
        </p:nvSpPr>
        <p:spPr bwMode="auto">
          <a:xfrm>
            <a:off x="358775" y="1268413"/>
            <a:ext cx="4573588"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buSzPct val="75000"/>
              <a:buFont typeface="Wingdings" pitchFamily="2" charset="2"/>
              <a:buChar char="n"/>
            </a:pPr>
            <a:r>
              <a:rPr kumimoji="0" lang="en-US" altLang="zh-CN" sz="3200" b="1">
                <a:solidFill>
                  <a:srgbClr val="FF3300"/>
                </a:solidFill>
                <a:latin typeface="华文楷体" panose="02010600040101010101" pitchFamily="2" charset="-122"/>
                <a:ea typeface="华文楷体" panose="02010600040101010101" pitchFamily="2" charset="-122"/>
              </a:rPr>
              <a:t>TS</a:t>
            </a:r>
            <a:r>
              <a:rPr kumimoji="0" lang="zh-CN" altLang="en-US" sz="3200" b="1">
                <a:solidFill>
                  <a:srgbClr val="FF3300"/>
                </a:solidFill>
                <a:latin typeface="华文楷体" panose="02010600040101010101" pitchFamily="2" charset="-122"/>
                <a:ea typeface="华文楷体" panose="02010600040101010101" pitchFamily="2" charset="-122"/>
              </a:rPr>
              <a:t>实现互斥的基本思想</a:t>
            </a:r>
          </a:p>
          <a:p>
            <a:pPr lvl="1">
              <a:spcBef>
                <a:spcPct val="50000"/>
              </a:spcBef>
              <a:buClr>
                <a:srgbClr val="0000FF"/>
              </a:buClr>
              <a:buSzPct val="75000"/>
              <a:buFont typeface="Wingdings" pitchFamily="2" charset="2"/>
              <a:buChar char="n"/>
            </a:pPr>
            <a:r>
              <a:rPr kumimoji="0" lang="zh-CN" altLang="en-US" sz="2800" b="1">
                <a:solidFill>
                  <a:srgbClr val="171D17"/>
                </a:solidFill>
                <a:latin typeface="华文楷体" panose="02010600040101010101" pitchFamily="2" charset="-122"/>
                <a:ea typeface="华文楷体" panose="02010600040101010101" pitchFamily="2" charset="-122"/>
              </a:rPr>
              <a:t>把一个临区与一个布尔变量</a:t>
            </a:r>
            <a:r>
              <a:rPr kumimoji="0" lang="en-US" altLang="zh-CN" sz="2800" b="1">
                <a:solidFill>
                  <a:srgbClr val="171D17"/>
                </a:solidFill>
                <a:latin typeface="华文楷体" panose="02010600040101010101" pitchFamily="2" charset="-122"/>
                <a:ea typeface="华文楷体" panose="02010600040101010101" pitchFamily="2" charset="-122"/>
              </a:rPr>
              <a:t>X</a:t>
            </a:r>
            <a:r>
              <a:rPr kumimoji="0" lang="zh-CN" altLang="en-US" sz="2800" b="1">
                <a:solidFill>
                  <a:srgbClr val="171D17"/>
                </a:solidFill>
                <a:latin typeface="华文楷体" panose="02010600040101010101" pitchFamily="2" charset="-122"/>
                <a:ea typeface="华文楷体" panose="02010600040101010101" pitchFamily="2" charset="-122"/>
              </a:rPr>
              <a:t>相关连。</a:t>
            </a:r>
            <a:endParaRPr kumimoji="0" lang="en-US" altLang="zh-CN" sz="2800" b="1">
              <a:solidFill>
                <a:srgbClr val="171D17"/>
              </a:solidFill>
              <a:latin typeface="华文楷体" panose="02010600040101010101" pitchFamily="2" charset="-122"/>
              <a:ea typeface="华文楷体" panose="02010600040101010101" pitchFamily="2" charset="-122"/>
            </a:endParaRPr>
          </a:p>
          <a:p>
            <a:pPr lvl="1">
              <a:spcBef>
                <a:spcPct val="50000"/>
              </a:spcBef>
              <a:buClr>
                <a:srgbClr val="0000FF"/>
              </a:buClr>
              <a:buSzPct val="75000"/>
              <a:buFont typeface="Wingdings" pitchFamily="2" charset="2"/>
              <a:buChar char="n"/>
            </a:pPr>
            <a:r>
              <a:rPr kumimoji="0" lang="zh-CN" altLang="en-US" sz="2800" b="1">
                <a:solidFill>
                  <a:srgbClr val="171D17"/>
                </a:solidFill>
                <a:latin typeface="华文楷体" panose="02010600040101010101" pitchFamily="2" charset="-122"/>
                <a:ea typeface="华文楷体" panose="02010600040101010101" pitchFamily="2" charset="-122"/>
              </a:rPr>
              <a:t>变量</a:t>
            </a:r>
            <a:r>
              <a:rPr kumimoji="0" lang="en-US" altLang="zh-CN" sz="2800" b="1">
                <a:solidFill>
                  <a:srgbClr val="171D17"/>
                </a:solidFill>
                <a:latin typeface="华文楷体" panose="02010600040101010101" pitchFamily="2" charset="-122"/>
                <a:ea typeface="华文楷体" panose="02010600040101010101" pitchFamily="2" charset="-122"/>
              </a:rPr>
              <a:t>X</a:t>
            </a:r>
            <a:r>
              <a:rPr kumimoji="0" lang="zh-CN" altLang="en-US" sz="2800" b="1">
                <a:solidFill>
                  <a:srgbClr val="171D17"/>
                </a:solidFill>
                <a:latin typeface="华文楷体" panose="02010600040101010101" pitchFamily="2" charset="-122"/>
                <a:ea typeface="华文楷体" panose="02010600040101010101" pitchFamily="2" charset="-122"/>
              </a:rPr>
              <a:t>代表临界资源的状态（可看成一把锁）。</a:t>
            </a:r>
            <a:endParaRPr kumimoji="0" lang="en-US" altLang="zh-CN" sz="2800" b="1">
              <a:solidFill>
                <a:srgbClr val="171D17"/>
              </a:solidFill>
              <a:latin typeface="华文楷体" panose="02010600040101010101" pitchFamily="2" charset="-122"/>
              <a:ea typeface="华文楷体" panose="02010600040101010101" pitchFamily="2" charset="-122"/>
            </a:endParaRPr>
          </a:p>
          <a:p>
            <a:pPr lvl="1">
              <a:spcBef>
                <a:spcPct val="50000"/>
              </a:spcBef>
              <a:buClr>
                <a:srgbClr val="0000FF"/>
              </a:buClr>
              <a:buSzPct val="75000"/>
              <a:buFont typeface="Wingdings" pitchFamily="2" charset="2"/>
              <a:buChar char="n"/>
            </a:pPr>
            <a:r>
              <a:rPr kumimoji="0" lang="zh-CN" altLang="en-US" sz="2800" b="1">
                <a:solidFill>
                  <a:srgbClr val="171D17"/>
                </a:solidFill>
                <a:latin typeface="华文楷体" panose="02010600040101010101" pitchFamily="2" charset="-122"/>
                <a:ea typeface="华文楷体" panose="02010600040101010101" pitchFamily="2" charset="-122"/>
              </a:rPr>
              <a:t>初值</a:t>
            </a:r>
            <a:r>
              <a:rPr kumimoji="0" lang="en-US" altLang="zh-CN" sz="2800" b="1">
                <a:solidFill>
                  <a:srgbClr val="FF0000"/>
                </a:solidFill>
                <a:latin typeface="华文楷体" panose="02010600040101010101" pitchFamily="2" charset="-122"/>
                <a:ea typeface="华文楷体" panose="02010600040101010101" pitchFamily="2" charset="-122"/>
              </a:rPr>
              <a:t>X= True</a:t>
            </a:r>
            <a:r>
              <a:rPr kumimoji="0" lang="zh-CN" altLang="en-US" sz="2800" b="1">
                <a:solidFill>
                  <a:srgbClr val="171D17"/>
                </a:solidFill>
                <a:latin typeface="华文楷体" panose="02010600040101010101" pitchFamily="2" charset="-122"/>
                <a:ea typeface="华文楷体" panose="02010600040101010101" pitchFamily="2" charset="-122"/>
              </a:rPr>
              <a:t>，表示</a:t>
            </a:r>
            <a:r>
              <a:rPr kumimoji="0" lang="zh-CN" altLang="en-US" sz="2800" b="1">
                <a:solidFill>
                  <a:srgbClr val="0000FF"/>
                </a:solidFill>
                <a:latin typeface="华文楷体" panose="02010600040101010101" pitchFamily="2" charset="-122"/>
                <a:ea typeface="华文楷体" panose="02010600040101010101" pitchFamily="2" charset="-122"/>
              </a:rPr>
              <a:t>资源可用。</a:t>
            </a:r>
            <a:endParaRPr kumimoji="0" lang="en-US" altLang="zh-CN" sz="2800" b="1">
              <a:solidFill>
                <a:srgbClr val="0000FF"/>
              </a:solidFill>
              <a:latin typeface="华文楷体" panose="02010600040101010101" pitchFamily="2" charset="-122"/>
              <a:ea typeface="华文楷体" panose="02010600040101010101" pitchFamily="2" charset="-122"/>
            </a:endParaRPr>
          </a:p>
          <a:p>
            <a:pPr lvl="1">
              <a:spcBef>
                <a:spcPct val="50000"/>
              </a:spcBef>
              <a:buClr>
                <a:srgbClr val="0000FF"/>
              </a:buClr>
              <a:buSzPct val="75000"/>
              <a:buFont typeface="Wingdings" pitchFamily="2" charset="2"/>
              <a:buChar char="n"/>
            </a:pPr>
            <a:r>
              <a:rPr kumimoji="0" lang="zh-CN" altLang="en-US" sz="2800" b="1">
                <a:solidFill>
                  <a:srgbClr val="171D17"/>
                </a:solidFill>
                <a:latin typeface="华文楷体" panose="02010600040101010101" pitchFamily="2" charset="-122"/>
                <a:ea typeface="华文楷体" panose="02010600040101010101" pitchFamily="2" charset="-122"/>
              </a:rPr>
              <a:t>系统利用</a:t>
            </a:r>
            <a:r>
              <a:rPr kumimoji="0" lang="en-US" altLang="zh-CN" sz="2800" b="1">
                <a:solidFill>
                  <a:srgbClr val="171D17"/>
                </a:solidFill>
                <a:latin typeface="华文楷体" panose="02010600040101010101" pitchFamily="2" charset="-122"/>
                <a:ea typeface="华文楷体" panose="02010600040101010101" pitchFamily="2" charset="-122"/>
              </a:rPr>
              <a:t>TS</a:t>
            </a:r>
            <a:r>
              <a:rPr kumimoji="0" lang="zh-CN" altLang="en-US" sz="2800" b="1">
                <a:solidFill>
                  <a:srgbClr val="171D17"/>
                </a:solidFill>
                <a:latin typeface="华文楷体" panose="02010600040101010101" pitchFamily="2" charset="-122"/>
                <a:ea typeface="华文楷体" panose="02010600040101010101" pitchFamily="2" charset="-122"/>
              </a:rPr>
              <a:t>开、关锁</a:t>
            </a:r>
          </a:p>
        </p:txBody>
      </p:sp>
      <p:sp>
        <p:nvSpPr>
          <p:cNvPr id="71685" name="Text Box 7">
            <a:extLst>
              <a:ext uri="{FF2B5EF4-FFF2-40B4-BE49-F238E27FC236}">
                <a16:creationId xmlns:a16="http://schemas.microsoft.com/office/drawing/2014/main" id="{6F80CD62-DB8E-0347-AC42-AC342BFFC365}"/>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1686" name="灯片编号占位符 3">
            <a:extLst>
              <a:ext uri="{FF2B5EF4-FFF2-40B4-BE49-F238E27FC236}">
                <a16:creationId xmlns:a16="http://schemas.microsoft.com/office/drawing/2014/main" id="{DFAF5CED-5C46-C148-9551-1716B0C5BFB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23637CF-2772-A547-AC80-EAFEEC5C08AC}" type="slidenum">
              <a:rPr lang="zh-CN" altLang="en-US" sz="1800"/>
              <a:pPr/>
              <a:t>70</a:t>
            </a:fld>
            <a:endParaRPr lang="en-US" altLang="zh-CN" sz="1800"/>
          </a:p>
        </p:txBody>
      </p:sp>
    </p:spTree>
    <p:extLst>
      <p:ext uri="{BB962C8B-B14F-4D97-AF65-F5344CB8AC3E}">
        <p14:creationId xmlns:p14="http://schemas.microsoft.com/office/powerpoint/2010/main" val="82487644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1">
                                            <p:txEl>
                                              <p:pRg st="0" end="0"/>
                                            </p:txEl>
                                          </p:spTgt>
                                        </p:tgtEl>
                                        <p:attrNameLst>
                                          <p:attrName>style.visibility</p:attrName>
                                        </p:attrNameLst>
                                      </p:cBhvr>
                                      <p:to>
                                        <p:strVal val="visible"/>
                                      </p:to>
                                    </p:set>
                                    <p:animEffect transition="in" filter="blinds(horizontal)">
                                      <p:cBhvr>
                                        <p:cTn id="7" dur="500"/>
                                        <p:tgtEl>
                                          <p:spTgt spid="3482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12" dur="500"/>
                                        <p:tgtEl>
                                          <p:spTgt spid="3482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1">
                                            <p:txEl>
                                              <p:pRg st="2" end="2"/>
                                            </p:txEl>
                                          </p:spTgt>
                                        </p:tgtEl>
                                        <p:attrNameLst>
                                          <p:attrName>style.visibility</p:attrName>
                                        </p:attrNameLst>
                                      </p:cBhvr>
                                      <p:to>
                                        <p:strVal val="visible"/>
                                      </p:to>
                                    </p:set>
                                    <p:animEffect transition="in" filter="blinds(horizontal)">
                                      <p:cBhvr>
                                        <p:cTn id="17" dur="500"/>
                                        <p:tgtEl>
                                          <p:spTgt spid="3482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22" dur="500"/>
                                        <p:tgtEl>
                                          <p:spTgt spid="3482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821">
                                            <p:txEl>
                                              <p:pRg st="4" end="4"/>
                                            </p:txEl>
                                          </p:spTgt>
                                        </p:tgtEl>
                                        <p:attrNameLst>
                                          <p:attrName>style.visibility</p:attrName>
                                        </p:attrNameLst>
                                      </p:cBhvr>
                                      <p:to>
                                        <p:strVal val="visible"/>
                                      </p:to>
                                    </p:set>
                                    <p:animEffect transition="in" filter="blinds(horizontal)">
                                      <p:cBhvr>
                                        <p:cTn id="27" dur="500"/>
                                        <p:tgtEl>
                                          <p:spTgt spid="348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354" name="Rectangle 2">
            <a:extLst>
              <a:ext uri="{FF2B5EF4-FFF2-40B4-BE49-F238E27FC236}">
                <a16:creationId xmlns:a16="http://schemas.microsoft.com/office/drawing/2014/main" id="{59240E7C-5EB7-5846-8490-26930E792925}"/>
              </a:ext>
            </a:extLst>
          </p:cNvPr>
          <p:cNvSpPr>
            <a:spLocks noGrp="1" noChangeArrowheads="1"/>
          </p:cNvSpPr>
          <p:nvPr>
            <p:ph type="title" idx="4294967295"/>
          </p:nvPr>
        </p:nvSpPr>
        <p:spPr>
          <a:xfrm>
            <a:off x="323850" y="498475"/>
            <a:ext cx="7207250" cy="769938"/>
          </a:xfrm>
          <a:prstGeom prst="rect">
            <a:avLst/>
          </a:prstGeom>
        </p:spPr>
        <p:txBody>
          <a:bodyPr anchor="ctr"/>
          <a:lstStyle/>
          <a:p>
            <a:pPr eaLnBrk="1" hangingPunct="1"/>
            <a:r>
              <a:rPr lang="zh-CN" altLang="en-US" b="1">
                <a:solidFill>
                  <a:srgbClr val="0000FF"/>
                </a:solidFill>
                <a:effectLst>
                  <a:outerShdw blurRad="38100" dist="38100" dir="2700000" algn="tl">
                    <a:srgbClr val="C0C0C0"/>
                  </a:outerShdw>
                </a:effectLst>
                <a:latin typeface="华文新魏" panose="02010800040101010101" pitchFamily="2" charset="-122"/>
                <a:ea typeface="华文新魏" panose="02010800040101010101" pitchFamily="2" charset="-122"/>
              </a:rPr>
              <a:t>测试并设置指令实现互斥</a:t>
            </a:r>
            <a:endParaRPr lang="en-US" altLang="zh-CN" b="1">
              <a:solidFill>
                <a:srgbClr val="0000FF"/>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
        <p:nvSpPr>
          <p:cNvPr id="32771" name="Rectangle 3">
            <a:extLst>
              <a:ext uri="{FF2B5EF4-FFF2-40B4-BE49-F238E27FC236}">
                <a16:creationId xmlns:a16="http://schemas.microsoft.com/office/drawing/2014/main" id="{2DC5B2DA-10E2-8C4F-B32A-2E9ABA98887E}"/>
              </a:ext>
            </a:extLst>
          </p:cNvPr>
          <p:cNvSpPr>
            <a:spLocks noGrp="1" noChangeArrowheads="1"/>
          </p:cNvSpPr>
          <p:nvPr>
            <p:ph type="body" idx="4294967295"/>
          </p:nvPr>
        </p:nvSpPr>
        <p:spPr>
          <a:xfrm>
            <a:off x="571500" y="1216025"/>
            <a:ext cx="8393113" cy="5381625"/>
          </a:xfrm>
          <a:prstGeom prst="rect">
            <a:avLst/>
          </a:prstGeom>
        </p:spPr>
        <p:txBody>
          <a:bodyPr/>
          <a:lstStyle/>
          <a:p>
            <a:pPr eaLnBrk="1" hangingPunct="1">
              <a:lnSpc>
                <a:spcPct val="90000"/>
              </a:lnSpc>
            </a:pPr>
            <a:r>
              <a:rPr lang="en-US" altLang="zh-CN">
                <a:solidFill>
                  <a:srgbClr val="FF3300"/>
                </a:solidFill>
                <a:latin typeface="华文新魏" panose="02010800040101010101" pitchFamily="2" charset="-122"/>
                <a:ea typeface="华文新魏" panose="02010800040101010101" pitchFamily="2" charset="-122"/>
              </a:rPr>
              <a:t>TS</a:t>
            </a:r>
            <a:r>
              <a:rPr lang="zh-CN" altLang="en-US">
                <a:solidFill>
                  <a:srgbClr val="FF3300"/>
                </a:solidFill>
                <a:latin typeface="华文新魏" panose="02010800040101010101" pitchFamily="2" charset="-122"/>
                <a:ea typeface="华文新魏" panose="02010800040101010101" pitchFamily="2" charset="-122"/>
              </a:rPr>
              <a:t>指令实现进程互斥</a:t>
            </a:r>
          </a:p>
          <a:p>
            <a:pPr eaLnBrk="1" hangingPunct="1">
              <a:lnSpc>
                <a:spcPct val="90000"/>
              </a:lnSpc>
              <a:buFont typeface="Wingdings" pitchFamily="2" charset="2"/>
              <a:buNone/>
            </a:pPr>
            <a:r>
              <a:rPr lang="en-US" altLang="zh-CN">
                <a:ea typeface="华文新魏" panose="02010800040101010101" pitchFamily="2" charset="-122"/>
                <a:cs typeface="Tahoma" panose="020B0604030504040204" pitchFamily="34" charset="0"/>
              </a:rPr>
              <a:t>bool s=true;</a:t>
            </a:r>
          </a:p>
          <a:p>
            <a:pPr eaLnBrk="1" hangingPunct="1">
              <a:lnSpc>
                <a:spcPct val="90000"/>
              </a:lnSpc>
              <a:buFont typeface="Wingdings" pitchFamily="2" charset="2"/>
              <a:buNone/>
            </a:pPr>
            <a:r>
              <a:rPr lang="en-US" altLang="zh-CN">
                <a:solidFill>
                  <a:srgbClr val="CC3399"/>
                </a:solidFill>
                <a:ea typeface="华文新魏" panose="02010800040101010101" pitchFamily="2" charset="-122"/>
                <a:cs typeface="Tahoma" panose="020B0604030504040204" pitchFamily="34" charset="0"/>
              </a:rPr>
              <a:t>cobegin</a:t>
            </a:r>
          </a:p>
          <a:p>
            <a:pPr eaLnBrk="1" hangingPunct="1">
              <a:lnSpc>
                <a:spcPct val="90000"/>
              </a:lnSpc>
              <a:buFont typeface="Wingdings" pitchFamily="2" charset="2"/>
              <a:buNone/>
            </a:pPr>
            <a:r>
              <a:rPr lang="en-US" altLang="zh-CN">
                <a:ea typeface="华文新魏" panose="02010800040101010101" pitchFamily="2" charset="-122"/>
                <a:cs typeface="Tahoma" panose="020B0604030504040204" pitchFamily="34" charset="0"/>
              </a:rPr>
              <a:t>    </a:t>
            </a:r>
            <a:r>
              <a:rPr lang="en-US" altLang="zh-CN">
                <a:solidFill>
                  <a:srgbClr val="171D17"/>
                </a:solidFill>
                <a:ea typeface="华文新魏" panose="02010800040101010101" pitchFamily="2" charset="-122"/>
                <a:cs typeface="Tahoma" panose="020B0604030504040204" pitchFamily="34" charset="0"/>
              </a:rPr>
              <a:t>process Pi( )  {      </a:t>
            </a:r>
            <a:r>
              <a:rPr lang="en-US" altLang="zh-CN">
                <a:solidFill>
                  <a:srgbClr val="007744"/>
                </a:solidFill>
                <a:ea typeface="华文新魏" panose="02010800040101010101" pitchFamily="2" charset="-122"/>
                <a:cs typeface="Tahoma" panose="020B0604030504040204" pitchFamily="34" charset="0"/>
              </a:rPr>
              <a:t>/i=1,2,...,n</a:t>
            </a:r>
          </a:p>
          <a:p>
            <a:pPr eaLnBrk="1" hangingPunct="1">
              <a:lnSpc>
                <a:spcPct val="90000"/>
              </a:lnSpc>
              <a:buFont typeface="Wingdings" pitchFamily="2" charset="2"/>
              <a:buNone/>
            </a:pPr>
            <a:r>
              <a:rPr lang="en-US" altLang="zh-CN">
                <a:solidFill>
                  <a:srgbClr val="171D17"/>
                </a:solidFill>
                <a:ea typeface="华文新魏" panose="02010800040101010101" pitchFamily="2" charset="-122"/>
                <a:cs typeface="Tahoma" panose="020B0604030504040204" pitchFamily="34" charset="0"/>
              </a:rPr>
              <a:t>	    while(!TS(s));</a:t>
            </a:r>
            <a:r>
              <a:rPr lang="en-US" altLang="zh-CN">
                <a:solidFill>
                  <a:srgbClr val="171D17"/>
                </a:solidFill>
                <a:latin typeface="华文新魏" panose="02010800040101010101" pitchFamily="2" charset="-122"/>
                <a:ea typeface="华文新魏" panose="02010800040101010101" pitchFamily="2" charset="-122"/>
              </a:rPr>
              <a:t>    </a:t>
            </a:r>
            <a:r>
              <a:rPr lang="en-US" altLang="zh-CN">
                <a:solidFill>
                  <a:srgbClr val="007744"/>
                </a:solidFill>
                <a:latin typeface="华文新魏" panose="02010800040101010101" pitchFamily="2" charset="-122"/>
                <a:ea typeface="华文新魏" panose="02010800040101010101" pitchFamily="2" charset="-122"/>
              </a:rPr>
              <a:t>/*</a:t>
            </a:r>
            <a:r>
              <a:rPr lang="zh-CN" altLang="en-US">
                <a:solidFill>
                  <a:srgbClr val="007744"/>
                </a:solidFill>
                <a:latin typeface="华文新魏" panose="02010800040101010101" pitchFamily="2" charset="-122"/>
                <a:ea typeface="华文新魏" panose="02010800040101010101" pitchFamily="2" charset="-122"/>
              </a:rPr>
              <a:t>上锁</a:t>
            </a:r>
            <a:r>
              <a:rPr lang="en-US" altLang="zh-CN">
                <a:solidFill>
                  <a:srgbClr val="007744"/>
                </a:solidFill>
                <a:latin typeface="华文新魏" panose="02010800040101010101" pitchFamily="2" charset="-122"/>
                <a:ea typeface="华文新魏" panose="02010800040101010101" pitchFamily="2" charset="-122"/>
              </a:rPr>
              <a:t>*/</a:t>
            </a:r>
            <a:endParaRPr lang="zh-CN" altLang="en-US">
              <a:solidFill>
                <a:srgbClr val="007744"/>
              </a:solidFill>
              <a:latin typeface="华文新魏" panose="02010800040101010101" pitchFamily="2" charset="-122"/>
              <a:ea typeface="华文新魏" panose="02010800040101010101" pitchFamily="2" charset="-122"/>
            </a:endParaRPr>
          </a:p>
          <a:p>
            <a:pPr eaLnBrk="1" hangingPunct="1">
              <a:lnSpc>
                <a:spcPct val="90000"/>
              </a:lnSpc>
              <a:buFont typeface="Wingdings" pitchFamily="2" charset="2"/>
              <a:buNone/>
            </a:pPr>
            <a:r>
              <a:rPr lang="zh-CN" altLang="en-US">
                <a:solidFill>
                  <a:srgbClr val="171D17"/>
                </a:solidFill>
                <a:latin typeface="华文新魏" panose="02010800040101010101" pitchFamily="2" charset="-122"/>
                <a:ea typeface="华文新魏" panose="02010800040101010101" pitchFamily="2" charset="-122"/>
              </a:rPr>
              <a:t>	     </a:t>
            </a:r>
            <a:r>
              <a:rPr lang="en-US" altLang="zh-CN">
                <a:solidFill>
                  <a:srgbClr val="171D17"/>
                </a:solidFill>
                <a:latin typeface="华文新魏" panose="02010800040101010101" pitchFamily="2" charset="-122"/>
                <a:ea typeface="华文新魏" panose="02010800040101010101" pitchFamily="2" charset="-122"/>
              </a:rPr>
              <a:t>/*</a:t>
            </a:r>
            <a:r>
              <a:rPr lang="zh-CN" altLang="en-US">
                <a:solidFill>
                  <a:srgbClr val="171D17"/>
                </a:solidFill>
                <a:latin typeface="华文新魏" panose="02010800040101010101" pitchFamily="2" charset="-122"/>
                <a:ea typeface="华文新魏" panose="02010800040101010101" pitchFamily="2" charset="-122"/>
              </a:rPr>
              <a:t>临界区</a:t>
            </a:r>
            <a:r>
              <a:rPr lang="en-US" altLang="zh-CN">
                <a:solidFill>
                  <a:srgbClr val="171D17"/>
                </a:solidFill>
                <a:latin typeface="华文新魏" panose="02010800040101010101" pitchFamily="2" charset="-122"/>
                <a:ea typeface="华文新魏" panose="02010800040101010101" pitchFamily="2" charset="-122"/>
              </a:rPr>
              <a:t>*/;</a:t>
            </a:r>
          </a:p>
          <a:p>
            <a:pPr eaLnBrk="1" hangingPunct="1">
              <a:lnSpc>
                <a:spcPct val="90000"/>
              </a:lnSpc>
              <a:buFont typeface="Wingdings" pitchFamily="2" charset="2"/>
              <a:buNone/>
            </a:pPr>
            <a:r>
              <a:rPr lang="en-US" altLang="zh-CN">
                <a:solidFill>
                  <a:srgbClr val="171D17"/>
                </a:solidFill>
                <a:latin typeface="华文新魏" panose="02010800040101010101" pitchFamily="2" charset="-122"/>
                <a:ea typeface="华文新魏" panose="02010800040101010101" pitchFamily="2" charset="-122"/>
              </a:rPr>
              <a:t>	   </a:t>
            </a:r>
            <a:r>
              <a:rPr lang="en-US" altLang="zh-CN">
                <a:solidFill>
                  <a:srgbClr val="171D17"/>
                </a:solidFill>
                <a:ea typeface="华文新魏" panose="02010800040101010101" pitchFamily="2" charset="-122"/>
              </a:rPr>
              <a:t>s=true;</a:t>
            </a:r>
            <a:r>
              <a:rPr lang="en-US" altLang="zh-CN">
                <a:solidFill>
                  <a:srgbClr val="171D17"/>
                </a:solidFill>
                <a:latin typeface="华文新魏" panose="02010800040101010101" pitchFamily="2" charset="-122"/>
                <a:ea typeface="华文新魏" panose="02010800040101010101" pitchFamily="2" charset="-122"/>
              </a:rPr>
              <a:t>                  </a:t>
            </a:r>
            <a:r>
              <a:rPr lang="en-US" altLang="zh-CN">
                <a:solidFill>
                  <a:srgbClr val="007744"/>
                </a:solidFill>
                <a:latin typeface="华文新魏" panose="02010800040101010101" pitchFamily="2" charset="-122"/>
                <a:ea typeface="华文新魏" panose="02010800040101010101" pitchFamily="2" charset="-122"/>
              </a:rPr>
              <a:t>/*</a:t>
            </a:r>
            <a:r>
              <a:rPr lang="zh-CN" altLang="en-US">
                <a:solidFill>
                  <a:srgbClr val="007744"/>
                </a:solidFill>
                <a:latin typeface="华文新魏" panose="02010800040101010101" pitchFamily="2" charset="-122"/>
                <a:ea typeface="华文新魏" panose="02010800040101010101" pitchFamily="2" charset="-122"/>
              </a:rPr>
              <a:t>开锁</a:t>
            </a:r>
            <a:r>
              <a:rPr lang="en-US" altLang="zh-CN">
                <a:solidFill>
                  <a:srgbClr val="007744"/>
                </a:solidFill>
                <a:latin typeface="华文新魏" panose="02010800040101010101" pitchFamily="2" charset="-122"/>
                <a:ea typeface="华文新魏" panose="02010800040101010101" pitchFamily="2" charset="-122"/>
              </a:rPr>
              <a:t>*/</a:t>
            </a:r>
            <a:endParaRPr lang="zh-CN" altLang="en-US">
              <a:solidFill>
                <a:srgbClr val="007744"/>
              </a:solidFill>
              <a:latin typeface="华文新魏" panose="02010800040101010101" pitchFamily="2" charset="-122"/>
              <a:ea typeface="华文新魏" panose="02010800040101010101" pitchFamily="2" charset="-122"/>
            </a:endParaRPr>
          </a:p>
          <a:p>
            <a:pPr eaLnBrk="1" hangingPunct="1">
              <a:lnSpc>
                <a:spcPct val="90000"/>
              </a:lnSpc>
              <a:buFont typeface="Wingdings" pitchFamily="2" charset="2"/>
              <a:buNone/>
            </a:pPr>
            <a:r>
              <a:rPr lang="en-US" altLang="zh-CN">
                <a:solidFill>
                  <a:srgbClr val="171D17"/>
                </a:solidFill>
                <a:ea typeface="华文新魏" panose="02010800040101010101" pitchFamily="2" charset="-122"/>
              </a:rPr>
              <a:t>    }</a:t>
            </a:r>
          </a:p>
          <a:p>
            <a:pPr eaLnBrk="1" hangingPunct="1">
              <a:lnSpc>
                <a:spcPct val="90000"/>
              </a:lnSpc>
              <a:buFont typeface="Wingdings" pitchFamily="2" charset="2"/>
              <a:buNone/>
            </a:pPr>
            <a:r>
              <a:rPr lang="en-US" altLang="zh-CN">
                <a:solidFill>
                  <a:srgbClr val="CC3399"/>
                </a:solidFill>
                <a:ea typeface="华文新魏" panose="02010800040101010101" pitchFamily="2" charset="-122"/>
              </a:rPr>
              <a:t>coend</a:t>
            </a:r>
          </a:p>
        </p:txBody>
      </p:sp>
      <p:sp>
        <p:nvSpPr>
          <p:cNvPr id="35845" name="Rectangle 3">
            <a:extLst>
              <a:ext uri="{FF2B5EF4-FFF2-40B4-BE49-F238E27FC236}">
                <a16:creationId xmlns:a16="http://schemas.microsoft.com/office/drawing/2014/main" id="{B2284A43-7005-9440-9818-5F6B1C2A3148}"/>
              </a:ext>
            </a:extLst>
          </p:cNvPr>
          <p:cNvSpPr>
            <a:spLocks noChangeArrowheads="1"/>
          </p:cNvSpPr>
          <p:nvPr/>
        </p:nvSpPr>
        <p:spPr bwMode="auto">
          <a:xfrm>
            <a:off x="5867400" y="1412875"/>
            <a:ext cx="3168650" cy="3671888"/>
          </a:xfrm>
          <a:prstGeom prst="rect">
            <a:avLst/>
          </a:prstGeom>
          <a:solidFill>
            <a:srgbClr val="FFF5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a:lnSpc>
                <a:spcPct val="98000"/>
              </a:lnSpc>
              <a:buClr>
                <a:schemeClr val="folHlink"/>
              </a:buClr>
              <a:buSzPct val="60000"/>
              <a:buFont typeface="Wingdings" pitchFamily="2" charset="2"/>
              <a:buChar char="n"/>
            </a:pPr>
            <a:r>
              <a:rPr kumimoji="0" lang="en-US" altLang="zh-CN">
                <a:solidFill>
                  <a:srgbClr val="0000FF"/>
                </a:solidFill>
                <a:latin typeface="华文新魏" panose="02010800040101010101" pitchFamily="2" charset="-122"/>
                <a:ea typeface="华文新魏" panose="02010800040101010101" pitchFamily="2" charset="-122"/>
              </a:rPr>
              <a:t>TS</a:t>
            </a:r>
            <a:r>
              <a:rPr kumimoji="0" lang="zh-CN" altLang="en-US">
                <a:solidFill>
                  <a:srgbClr val="0000FF"/>
                </a:solidFill>
                <a:latin typeface="华文新魏" panose="02010800040101010101" pitchFamily="2" charset="-122"/>
                <a:ea typeface="华文新魏" panose="02010800040101010101" pitchFamily="2" charset="-122"/>
              </a:rPr>
              <a:t>指令</a:t>
            </a:r>
          </a:p>
          <a:p>
            <a:pPr>
              <a:buClr>
                <a:schemeClr val="folHlink"/>
              </a:buClr>
              <a:buSzPct val="60000"/>
              <a:buFont typeface="Wingdings" pitchFamily="2" charset="2"/>
              <a:buNone/>
            </a:pPr>
            <a:r>
              <a:rPr kumimoji="0" lang="zh-CN" altLang="en-US">
                <a:solidFill>
                  <a:srgbClr val="0000FF"/>
                </a:solidFill>
                <a:latin typeface="华文新魏" panose="02010800040101010101" pitchFamily="2" charset="-122"/>
                <a:ea typeface="华文新魏" panose="02010800040101010101" pitchFamily="2" charset="-122"/>
              </a:rPr>
              <a:t>   </a:t>
            </a:r>
            <a:r>
              <a:rPr kumimoji="0" lang="en-GB" altLang="zh-CN">
                <a:solidFill>
                  <a:srgbClr val="0000FF"/>
                </a:solidFill>
                <a:latin typeface="Tahoma" panose="020B0604030504040204" pitchFamily="34" charset="0"/>
              </a:rPr>
              <a:t>bool TS(bool &amp;x) {</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if(x) {</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x=false;</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return true;</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else</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return false;</a:t>
            </a:r>
          </a:p>
          <a:p>
            <a:pPr>
              <a:buClr>
                <a:schemeClr val="folHlink"/>
              </a:buClr>
              <a:buSzPct val="60000"/>
              <a:buFont typeface="Wingdings" pitchFamily="2" charset="2"/>
              <a:buNone/>
            </a:pPr>
            <a:r>
              <a:rPr kumimoji="0" lang="en-GB" altLang="zh-CN">
                <a:solidFill>
                  <a:srgbClr val="0000FF"/>
                </a:solidFill>
                <a:latin typeface="Tahoma" panose="020B0604030504040204" pitchFamily="34" charset="0"/>
              </a:rPr>
              <a:t>      }</a:t>
            </a:r>
            <a:r>
              <a:rPr kumimoji="0" lang="en-US" altLang="zh-CN">
                <a:solidFill>
                  <a:srgbClr val="0000FF"/>
                </a:solidFill>
                <a:latin typeface="华文新魏" panose="02010800040101010101" pitchFamily="2" charset="-122"/>
                <a:ea typeface="华文新魏" panose="02010800040101010101" pitchFamily="2" charset="-122"/>
              </a:rPr>
              <a:t>  </a:t>
            </a:r>
            <a:endParaRPr kumimoji="0" lang="zh-CN" altLang="en-US">
              <a:solidFill>
                <a:srgbClr val="0000FF"/>
              </a:solidFill>
              <a:latin typeface="华文新魏" panose="02010800040101010101" pitchFamily="2" charset="-122"/>
              <a:ea typeface="华文新魏" panose="02010800040101010101" pitchFamily="2" charset="-122"/>
            </a:endParaRPr>
          </a:p>
        </p:txBody>
      </p:sp>
      <p:sp>
        <p:nvSpPr>
          <p:cNvPr id="72709" name="Text Box 7">
            <a:extLst>
              <a:ext uri="{FF2B5EF4-FFF2-40B4-BE49-F238E27FC236}">
                <a16:creationId xmlns:a16="http://schemas.microsoft.com/office/drawing/2014/main" id="{4C1E1266-12B4-F547-8A60-FDCF8BBD54B0}"/>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2710" name="灯片编号占位符 3">
            <a:extLst>
              <a:ext uri="{FF2B5EF4-FFF2-40B4-BE49-F238E27FC236}">
                <a16:creationId xmlns:a16="http://schemas.microsoft.com/office/drawing/2014/main" id="{4A1F0503-67A1-9D45-8CF4-21E823D52C91}"/>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0096D1E-114D-D540-9755-C97A7797E722}" type="slidenum">
              <a:rPr lang="zh-CN" altLang="en-US" sz="1800"/>
              <a:pPr/>
              <a:t>71</a:t>
            </a:fld>
            <a:endParaRPr lang="en-US" altLang="zh-CN" sz="1800"/>
          </a:p>
        </p:txBody>
      </p:sp>
    </p:spTree>
    <p:extLst>
      <p:ext uri="{BB962C8B-B14F-4D97-AF65-F5344CB8AC3E}">
        <p14:creationId xmlns:p14="http://schemas.microsoft.com/office/powerpoint/2010/main" val="351345050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5845"/>
                                        </p:tgtEl>
                                        <p:attrNameLst>
                                          <p:attrName>style.visibility</p:attrName>
                                        </p:attrNameLst>
                                      </p:cBhvr>
                                      <p:to>
                                        <p:strVal val="visible"/>
                                      </p:to>
                                    </p:set>
                                    <p:anim calcmode="lin" valueType="num">
                                      <p:cBhvr>
                                        <p:cTn id="7" dur="500" fill="hold"/>
                                        <p:tgtEl>
                                          <p:spTgt spid="35845"/>
                                        </p:tgtEl>
                                        <p:attrNameLst>
                                          <p:attrName>ppt_w</p:attrName>
                                        </p:attrNameLst>
                                      </p:cBhvr>
                                      <p:tavLst>
                                        <p:tav tm="0">
                                          <p:val>
                                            <p:fltVal val="0"/>
                                          </p:val>
                                        </p:tav>
                                        <p:tav tm="100000">
                                          <p:val>
                                            <p:strVal val="#ppt_w"/>
                                          </p:val>
                                        </p:tav>
                                      </p:tavLst>
                                    </p:anim>
                                    <p:anim calcmode="lin" valueType="num">
                                      <p:cBhvr>
                                        <p:cTn id="8" dur="500" fill="hold"/>
                                        <p:tgtEl>
                                          <p:spTgt spid="3584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58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378" name="Rectangle 2">
            <a:extLst>
              <a:ext uri="{FF2B5EF4-FFF2-40B4-BE49-F238E27FC236}">
                <a16:creationId xmlns:a16="http://schemas.microsoft.com/office/drawing/2014/main" id="{4F1718E8-F1D4-EA40-9D4B-EC3BA99DD701}"/>
              </a:ext>
            </a:extLst>
          </p:cNvPr>
          <p:cNvSpPr>
            <a:spLocks noGrp="1" noChangeArrowheads="1"/>
          </p:cNvSpPr>
          <p:nvPr>
            <p:ph type="title" idx="4294967295"/>
          </p:nvPr>
        </p:nvSpPr>
        <p:spPr>
          <a:xfrm>
            <a:off x="468313" y="427038"/>
            <a:ext cx="4838700" cy="914400"/>
          </a:xfrm>
          <a:prstGeom prst="rect">
            <a:avLst/>
          </a:prstGeom>
        </p:spPr>
        <p:txBody>
          <a:bodyPr anchor="ctr"/>
          <a:lstStyle/>
          <a:p>
            <a:pPr eaLnBrk="1" hangingPunct="1"/>
            <a:r>
              <a:rPr lang="zh-CN" altLang="en-US"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对换指令</a:t>
            </a:r>
            <a:endParaRPr lang="en-US" altLang="zh-CN"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73731" name="Rectangle 3">
            <a:extLst>
              <a:ext uri="{FF2B5EF4-FFF2-40B4-BE49-F238E27FC236}">
                <a16:creationId xmlns:a16="http://schemas.microsoft.com/office/drawing/2014/main" id="{D43A88F7-BBA0-6B4F-AB74-A98777E40577}"/>
              </a:ext>
            </a:extLst>
          </p:cNvPr>
          <p:cNvSpPr>
            <a:spLocks noGrp="1" noChangeArrowheads="1"/>
          </p:cNvSpPr>
          <p:nvPr>
            <p:ph type="body" idx="4294967295"/>
          </p:nvPr>
        </p:nvSpPr>
        <p:spPr bwMode="auto">
          <a:xfrm>
            <a:off x="971550" y="1700213"/>
            <a:ext cx="7704138" cy="3060700"/>
          </a:xfrm>
          <a:prstGeom prst="rect">
            <a:avLst/>
          </a:prstGeom>
          <a:solidFill>
            <a:srgbClr val="FFF5CC"/>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lnSpc>
                <a:spcPct val="88000"/>
              </a:lnSpc>
              <a:buFont typeface="Wingdings" pitchFamily="2" charset="2"/>
              <a:buNone/>
            </a:pPr>
            <a:r>
              <a:rPr lang="en-US" altLang="zh-CN"/>
              <a:t>  </a:t>
            </a:r>
            <a:r>
              <a:rPr lang="en-US" altLang="zh-CN">
                <a:latin typeface="华文新魏" panose="02010800040101010101" pitchFamily="2" charset="-122"/>
                <a:ea typeface="华文新魏" panose="02010800040101010101" pitchFamily="2" charset="-122"/>
              </a:rPr>
              <a:t>void </a:t>
            </a:r>
            <a:r>
              <a:rPr lang="en-US" altLang="zh-CN">
                <a:solidFill>
                  <a:srgbClr val="FF3300"/>
                </a:solidFill>
                <a:latin typeface="华文新魏" panose="02010800040101010101" pitchFamily="2" charset="-122"/>
                <a:ea typeface="华文新魏" panose="02010800040101010101" pitchFamily="2" charset="-122"/>
              </a:rPr>
              <a:t>SWAP</a:t>
            </a:r>
            <a:r>
              <a:rPr lang="en-US" altLang="zh-CN">
                <a:latin typeface="华文新魏" panose="02010800040101010101" pitchFamily="2" charset="-122"/>
                <a:ea typeface="华文新魏" panose="02010800040101010101" pitchFamily="2" charset="-122"/>
              </a:rPr>
              <a:t>(bool &amp;a,bool &amp;b) {</a:t>
            </a:r>
          </a:p>
          <a:p>
            <a:pPr eaLnBrk="1" hangingPunct="1">
              <a:buFont typeface="Wingdings" pitchFamily="2" charset="2"/>
              <a:buNone/>
            </a:pPr>
            <a:r>
              <a:rPr lang="en-US" altLang="zh-CN">
                <a:latin typeface="华文新魏" panose="02010800040101010101" pitchFamily="2" charset="-122"/>
                <a:ea typeface="华文新魏" panose="02010800040101010101" pitchFamily="2" charset="-122"/>
              </a:rPr>
              <a:t>	bool temp=a;</a:t>
            </a:r>
          </a:p>
          <a:p>
            <a:pPr eaLnBrk="1" hangingPunct="1">
              <a:buFont typeface="Wingdings" pitchFamily="2" charset="2"/>
              <a:buNone/>
            </a:pPr>
            <a:r>
              <a:rPr lang="en-US" altLang="zh-CN">
                <a:latin typeface="华文新魏" panose="02010800040101010101" pitchFamily="2" charset="-122"/>
                <a:ea typeface="华文新魏" panose="02010800040101010101" pitchFamily="2" charset="-122"/>
              </a:rPr>
              <a:t>	a=b;</a:t>
            </a:r>
          </a:p>
          <a:p>
            <a:pPr eaLnBrk="1" hangingPunct="1">
              <a:buFont typeface="Wingdings" pitchFamily="2" charset="2"/>
              <a:buNone/>
            </a:pPr>
            <a:r>
              <a:rPr lang="en-US" altLang="zh-CN">
                <a:latin typeface="华文新魏" panose="02010800040101010101" pitchFamily="2" charset="-122"/>
                <a:ea typeface="华文新魏" panose="02010800040101010101" pitchFamily="2" charset="-122"/>
              </a:rPr>
              <a:t>	b=temp;</a:t>
            </a:r>
          </a:p>
          <a:p>
            <a:pPr eaLnBrk="1" hangingPunct="1">
              <a:buFont typeface="Wingdings" pitchFamily="2" charset="2"/>
              <a:buNone/>
            </a:pPr>
            <a:r>
              <a:rPr lang="en-US" altLang="zh-CN">
                <a:latin typeface="华文新魏" panose="02010800040101010101" pitchFamily="2" charset="-122"/>
                <a:ea typeface="华文新魏" panose="02010800040101010101" pitchFamily="2" charset="-122"/>
              </a:rPr>
              <a:t>	}</a:t>
            </a:r>
            <a:endParaRPr lang="en-US" altLang="zh-CN" sz="4000">
              <a:solidFill>
                <a:srgbClr val="800000"/>
              </a:solidFill>
              <a:latin typeface="华文新魏" panose="02010800040101010101" pitchFamily="2" charset="-122"/>
              <a:ea typeface="华文新魏" panose="02010800040101010101" pitchFamily="2" charset="-122"/>
            </a:endParaRPr>
          </a:p>
        </p:txBody>
      </p:sp>
      <p:sp>
        <p:nvSpPr>
          <p:cNvPr id="73732" name="Text Box 5">
            <a:extLst>
              <a:ext uri="{FF2B5EF4-FFF2-40B4-BE49-F238E27FC236}">
                <a16:creationId xmlns:a16="http://schemas.microsoft.com/office/drawing/2014/main" id="{460A5DA2-1039-E241-A671-129B64DE1BE2}"/>
              </a:ext>
            </a:extLst>
          </p:cNvPr>
          <p:cNvSpPr txBox="1">
            <a:spLocks noChangeArrowheads="1"/>
          </p:cNvSpPr>
          <p:nvPr/>
        </p:nvSpPr>
        <p:spPr bwMode="auto">
          <a:xfrm>
            <a:off x="395288" y="1120775"/>
            <a:ext cx="4608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buClr>
                <a:srgbClr val="FF3300"/>
              </a:buClr>
              <a:buFont typeface="Wingdings" pitchFamily="2" charset="2"/>
              <a:buChar char="n"/>
            </a:pPr>
            <a:r>
              <a:rPr lang="zh-CN" altLang="en-US" sz="3200" b="1">
                <a:solidFill>
                  <a:srgbClr val="FF3300"/>
                </a:solidFill>
                <a:latin typeface="华文楷体" panose="02010600040101010101" pitchFamily="2" charset="-122"/>
                <a:ea typeface="华文楷体" panose="02010600040101010101" pitchFamily="2" charset="-122"/>
              </a:rPr>
              <a:t>对换指令</a:t>
            </a:r>
            <a:r>
              <a:rPr lang="en-US" altLang="zh-CN" sz="3200" b="1">
                <a:solidFill>
                  <a:srgbClr val="FF3300"/>
                </a:solidFill>
                <a:latin typeface="华文楷体" panose="02010600040101010101" pitchFamily="2" charset="-122"/>
                <a:ea typeface="华文楷体" panose="02010600040101010101" pitchFamily="2" charset="-122"/>
              </a:rPr>
              <a:t>SWAP</a:t>
            </a:r>
          </a:p>
        </p:txBody>
      </p:sp>
      <p:sp>
        <p:nvSpPr>
          <p:cNvPr id="73733" name="Text Box 6">
            <a:extLst>
              <a:ext uri="{FF2B5EF4-FFF2-40B4-BE49-F238E27FC236}">
                <a16:creationId xmlns:a16="http://schemas.microsoft.com/office/drawing/2014/main" id="{CA1EB0F3-0435-DD41-BF97-05F3E3641CC8}"/>
              </a:ext>
            </a:extLst>
          </p:cNvPr>
          <p:cNvSpPr txBox="1">
            <a:spLocks noChangeArrowheads="1"/>
          </p:cNvSpPr>
          <p:nvPr/>
        </p:nvSpPr>
        <p:spPr bwMode="auto">
          <a:xfrm>
            <a:off x="684213" y="5157788"/>
            <a:ext cx="79914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zh-CN" altLang="en-US"/>
          </a:p>
        </p:txBody>
      </p:sp>
      <p:sp>
        <p:nvSpPr>
          <p:cNvPr id="36871" name="Text Box 7">
            <a:extLst>
              <a:ext uri="{FF2B5EF4-FFF2-40B4-BE49-F238E27FC236}">
                <a16:creationId xmlns:a16="http://schemas.microsoft.com/office/drawing/2014/main" id="{54F7A800-5EA4-6942-BB61-86DF6AA2F14D}"/>
              </a:ext>
            </a:extLst>
          </p:cNvPr>
          <p:cNvSpPr txBox="1">
            <a:spLocks noChangeArrowheads="1"/>
          </p:cNvSpPr>
          <p:nvPr/>
        </p:nvSpPr>
        <p:spPr bwMode="auto">
          <a:xfrm>
            <a:off x="395288" y="4725988"/>
            <a:ext cx="8569325" cy="174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buFont typeface="Wingdings" pitchFamily="2" charset="2"/>
              <a:buChar char="n"/>
            </a:pPr>
            <a:r>
              <a:rPr lang="en-US" altLang="zh-CN" sz="3200" b="1">
                <a:solidFill>
                  <a:srgbClr val="FF3300"/>
                </a:solidFill>
                <a:latin typeface="华文楷体" panose="02010600040101010101" pitchFamily="2" charset="-122"/>
                <a:ea typeface="华文楷体" panose="02010600040101010101" pitchFamily="2" charset="-122"/>
              </a:rPr>
              <a:t>SWAP</a:t>
            </a:r>
            <a:r>
              <a:rPr lang="zh-CN" altLang="en-US" sz="3200" b="1">
                <a:solidFill>
                  <a:srgbClr val="FF3300"/>
                </a:solidFill>
                <a:latin typeface="华文楷体" panose="02010600040101010101" pitchFamily="2" charset="-122"/>
                <a:ea typeface="华文楷体" panose="02010600040101010101" pitchFamily="2" charset="-122"/>
              </a:rPr>
              <a:t>实现互斥的基本思想</a:t>
            </a:r>
          </a:p>
          <a:p>
            <a:pPr lvl="1">
              <a:lnSpc>
                <a:spcPct val="90000"/>
              </a:lnSpc>
              <a:spcBef>
                <a:spcPct val="50000"/>
              </a:spcBef>
              <a:buClr>
                <a:srgbClr val="0000FF"/>
              </a:buClr>
              <a:buSzPct val="75000"/>
              <a:buFont typeface="Wingdings" pitchFamily="2" charset="2"/>
              <a:buChar char="n"/>
            </a:pPr>
            <a:r>
              <a:rPr lang="zh-CN" altLang="en-US" sz="2800" b="1">
                <a:solidFill>
                  <a:srgbClr val="171D17"/>
                </a:solidFill>
                <a:latin typeface="华文楷体" panose="02010600040101010101" pitchFamily="2" charset="-122"/>
                <a:ea typeface="华文楷体" panose="02010600040101010101" pitchFamily="2" charset="-122"/>
              </a:rPr>
              <a:t>为每个临界区设置布尔型锁变量</a:t>
            </a:r>
            <a:endParaRPr lang="en-US" altLang="zh-CN" sz="2800" b="1">
              <a:solidFill>
                <a:srgbClr val="171D17"/>
              </a:solidFill>
              <a:latin typeface="华文楷体" panose="02010600040101010101" pitchFamily="2" charset="-122"/>
              <a:ea typeface="华文楷体" panose="02010600040101010101" pitchFamily="2" charset="-122"/>
            </a:endParaRPr>
          </a:p>
          <a:p>
            <a:pPr lvl="1">
              <a:lnSpc>
                <a:spcPct val="90000"/>
              </a:lnSpc>
              <a:spcBef>
                <a:spcPct val="50000"/>
              </a:spcBef>
              <a:buClr>
                <a:srgbClr val="0000FF"/>
              </a:buClr>
              <a:buSzPct val="75000"/>
              <a:buFont typeface="Wingdings" pitchFamily="2" charset="2"/>
              <a:buChar char="n"/>
            </a:pPr>
            <a:r>
              <a:rPr lang="zh-CN" altLang="en-US" sz="2800" b="1">
                <a:solidFill>
                  <a:srgbClr val="171D17"/>
                </a:solidFill>
                <a:latin typeface="华文楷体" panose="02010600040101010101" pitchFamily="2" charset="-122"/>
                <a:ea typeface="华文楷体" panose="02010600040101010101" pitchFamily="2" charset="-122"/>
              </a:rPr>
              <a:t>锁变量（如</a:t>
            </a:r>
            <a:r>
              <a:rPr lang="en-US" altLang="zh-CN" sz="2800" b="1">
                <a:solidFill>
                  <a:srgbClr val="171D17"/>
                </a:solidFill>
                <a:latin typeface="华文楷体" panose="02010600040101010101" pitchFamily="2" charset="-122"/>
                <a:ea typeface="华文楷体" panose="02010600040101010101" pitchFamily="2" charset="-122"/>
              </a:rPr>
              <a:t>Lock</a:t>
            </a:r>
            <a:r>
              <a:rPr lang="zh-CN" altLang="en-US" sz="2800" b="1">
                <a:solidFill>
                  <a:srgbClr val="171D17"/>
                </a:solidFill>
                <a:latin typeface="华文楷体" panose="02010600040101010101" pitchFamily="2" charset="-122"/>
                <a:ea typeface="华文楷体" panose="02010600040101010101" pitchFamily="2" charset="-122"/>
              </a:rPr>
              <a:t>）为</a:t>
            </a:r>
            <a:r>
              <a:rPr lang="en-US" altLang="zh-CN" sz="2800" b="1">
                <a:solidFill>
                  <a:srgbClr val="171D17"/>
                </a:solidFill>
                <a:latin typeface="华文楷体" panose="02010600040101010101" pitchFamily="2" charset="-122"/>
                <a:ea typeface="华文楷体" panose="02010600040101010101" pitchFamily="2" charset="-122"/>
              </a:rPr>
              <a:t>false</a:t>
            </a:r>
            <a:r>
              <a:rPr lang="zh-CN" altLang="en-US" sz="2800" b="1">
                <a:solidFill>
                  <a:srgbClr val="171D17"/>
                </a:solidFill>
                <a:latin typeface="华文楷体" panose="02010600040101010101" pitchFamily="2" charset="-122"/>
                <a:ea typeface="华文楷体" panose="02010600040101010101" pitchFamily="2" charset="-122"/>
              </a:rPr>
              <a:t>时表示临界区可用</a:t>
            </a:r>
            <a:endParaRPr lang="zh-CN" altLang="en-US" sz="3200" b="1">
              <a:solidFill>
                <a:srgbClr val="171D17"/>
              </a:solidFill>
              <a:latin typeface="华文楷体" panose="02010600040101010101" pitchFamily="2" charset="-122"/>
              <a:ea typeface="华文楷体" panose="02010600040101010101" pitchFamily="2" charset="-122"/>
            </a:endParaRPr>
          </a:p>
        </p:txBody>
      </p:sp>
      <p:sp>
        <p:nvSpPr>
          <p:cNvPr id="73735" name="Text Box 7">
            <a:extLst>
              <a:ext uri="{FF2B5EF4-FFF2-40B4-BE49-F238E27FC236}">
                <a16:creationId xmlns:a16="http://schemas.microsoft.com/office/drawing/2014/main" id="{A4771AAF-D239-4C44-9DF2-4219EE3F0AD0}"/>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3736" name="灯片编号占位符 3">
            <a:extLst>
              <a:ext uri="{FF2B5EF4-FFF2-40B4-BE49-F238E27FC236}">
                <a16:creationId xmlns:a16="http://schemas.microsoft.com/office/drawing/2014/main" id="{34910AA4-26D5-0D43-8409-4687FAB8E0D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8C7DB59-C12B-6F41-AEF3-9C9CFD0BDE60}" type="slidenum">
              <a:rPr lang="zh-CN" altLang="en-US" sz="1800"/>
              <a:pPr/>
              <a:t>72</a:t>
            </a:fld>
            <a:endParaRPr lang="en-US" altLang="zh-CN" sz="1800"/>
          </a:p>
        </p:txBody>
      </p:sp>
    </p:spTree>
    <p:extLst>
      <p:ext uri="{BB962C8B-B14F-4D97-AF65-F5344CB8AC3E}">
        <p14:creationId xmlns:p14="http://schemas.microsoft.com/office/powerpoint/2010/main" val="1880971279"/>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71">
                                            <p:txEl>
                                              <p:pRg st="0" end="0"/>
                                            </p:txEl>
                                          </p:spTgt>
                                        </p:tgtEl>
                                        <p:attrNameLst>
                                          <p:attrName>style.visibility</p:attrName>
                                        </p:attrNameLst>
                                      </p:cBhvr>
                                      <p:to>
                                        <p:strVal val="visible"/>
                                      </p:to>
                                    </p:set>
                                    <p:animEffect transition="in" filter="blinds(horizontal)">
                                      <p:cBhvr>
                                        <p:cTn id="7" dur="500"/>
                                        <p:tgtEl>
                                          <p:spTgt spid="368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71">
                                            <p:txEl>
                                              <p:pRg st="1" end="1"/>
                                            </p:txEl>
                                          </p:spTgt>
                                        </p:tgtEl>
                                        <p:attrNameLst>
                                          <p:attrName>style.visibility</p:attrName>
                                        </p:attrNameLst>
                                      </p:cBhvr>
                                      <p:to>
                                        <p:strVal val="visible"/>
                                      </p:to>
                                    </p:set>
                                    <p:animEffect transition="in" filter="blinds(horizontal)">
                                      <p:cBhvr>
                                        <p:cTn id="12" dur="500"/>
                                        <p:tgtEl>
                                          <p:spTgt spid="368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871">
                                            <p:txEl>
                                              <p:pRg st="2" end="2"/>
                                            </p:txEl>
                                          </p:spTgt>
                                        </p:tgtEl>
                                        <p:attrNameLst>
                                          <p:attrName>style.visibility</p:attrName>
                                        </p:attrNameLst>
                                      </p:cBhvr>
                                      <p:to>
                                        <p:strVal val="visible"/>
                                      </p:to>
                                    </p:set>
                                    <p:animEffect transition="in" filter="blinds(horizontal)">
                                      <p:cBhvr>
                                        <p:cTn id="17" dur="500"/>
                                        <p:tgtEl>
                                          <p:spTgt spid="368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C39A3387-B2D6-7040-B303-FBD687BD0566}"/>
              </a:ext>
            </a:extLst>
          </p:cNvPr>
          <p:cNvSpPr>
            <a:spLocks noGrp="1" noChangeArrowheads="1"/>
          </p:cNvSpPr>
          <p:nvPr>
            <p:ph type="title" idx="4294967295"/>
          </p:nvPr>
        </p:nvSpPr>
        <p:spPr>
          <a:xfrm>
            <a:off x="468313" y="554038"/>
            <a:ext cx="6662737" cy="571500"/>
          </a:xfrm>
          <a:prstGeom prst="rect">
            <a:avLst/>
          </a:prstGeom>
        </p:spPr>
        <p:txBody>
          <a:bodyPr anchor="ctr"/>
          <a:lstStyle/>
          <a:p>
            <a:pPr eaLnBrk="1" hangingPunct="1"/>
            <a:r>
              <a:rPr lang="zh-CN" altLang="en-US" sz="48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对换指令</a:t>
            </a:r>
            <a:endParaRPr lang="en-US" altLang="zh-CN" b="1">
              <a:solidFill>
                <a:srgbClr val="0000FF"/>
              </a:solidFill>
              <a:latin typeface="华文楷体" panose="02010600040101010101" pitchFamily="2" charset="-122"/>
              <a:ea typeface="华文楷体" panose="02010600040101010101" pitchFamily="2" charset="-122"/>
            </a:endParaRPr>
          </a:p>
        </p:txBody>
      </p:sp>
      <p:sp>
        <p:nvSpPr>
          <p:cNvPr id="74755" name="Rectangle 3">
            <a:extLst>
              <a:ext uri="{FF2B5EF4-FFF2-40B4-BE49-F238E27FC236}">
                <a16:creationId xmlns:a16="http://schemas.microsoft.com/office/drawing/2014/main" id="{314A0517-1268-A541-A880-5773C951624E}"/>
              </a:ext>
            </a:extLst>
          </p:cNvPr>
          <p:cNvSpPr>
            <a:spLocks noGrp="1" noChangeArrowheads="1"/>
          </p:cNvSpPr>
          <p:nvPr>
            <p:ph type="body" idx="4294967295"/>
          </p:nvPr>
        </p:nvSpPr>
        <p:spPr bwMode="auto">
          <a:xfrm>
            <a:off x="571500" y="1125538"/>
            <a:ext cx="5584825" cy="53276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75000"/>
              </a:lnSpc>
            </a:pPr>
            <a:r>
              <a:rPr lang="zh-CN" altLang="en-US" b="1">
                <a:solidFill>
                  <a:srgbClr val="FF3300"/>
                </a:solidFill>
                <a:latin typeface="华文楷体" panose="02010600040101010101" pitchFamily="2" charset="-122"/>
                <a:ea typeface="华文楷体" panose="02010600040101010101" pitchFamily="2" charset="-122"/>
              </a:rPr>
              <a:t>对换指令实现进程互斥</a:t>
            </a:r>
          </a:p>
          <a:p>
            <a:pPr eaLnBrk="1" hangingPunct="1">
              <a:lnSpc>
                <a:spcPct val="75000"/>
              </a:lnSpc>
              <a:buFont typeface="Wingdings" pitchFamily="2" charset="2"/>
              <a:buNone/>
            </a:pPr>
            <a:endParaRPr lang="en-US" altLang="zh-CN" sz="2800" b="1">
              <a:latin typeface="华文楷体" panose="02010600040101010101" pitchFamily="2" charset="-122"/>
              <a:ea typeface="华文楷体" panose="02010600040101010101" pitchFamily="2" charset="-122"/>
            </a:endParaRP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bool </a:t>
            </a:r>
            <a:r>
              <a:rPr lang="en-US" altLang="zh-CN" sz="2800" b="1">
                <a:solidFill>
                  <a:srgbClr val="FF3300"/>
                </a:solidFill>
                <a:latin typeface="华文楷体" panose="02010600040101010101" pitchFamily="2" charset="-122"/>
                <a:ea typeface="华文楷体" panose="02010600040101010101" pitchFamily="2" charset="-122"/>
              </a:rPr>
              <a:t>lock</a:t>
            </a:r>
            <a:r>
              <a:rPr lang="en-US" altLang="zh-CN" sz="2800" b="1">
                <a:latin typeface="华文楷体" panose="02010600040101010101" pitchFamily="2" charset="-122"/>
                <a:ea typeface="华文楷体" panose="02010600040101010101" pitchFamily="2" charset="-122"/>
              </a:rPr>
              <a:t>=</a:t>
            </a:r>
            <a:r>
              <a:rPr lang="en-US" altLang="zh-CN" sz="2800" b="1">
                <a:solidFill>
                  <a:srgbClr val="0033CC"/>
                </a:solidFill>
                <a:latin typeface="华文楷体" panose="02010600040101010101" pitchFamily="2" charset="-122"/>
                <a:ea typeface="华文楷体" panose="02010600040101010101" pitchFamily="2" charset="-122"/>
              </a:rPr>
              <a:t>false</a:t>
            </a:r>
            <a:r>
              <a:rPr lang="en-US" altLang="zh-CN" sz="2800" b="1">
                <a:latin typeface="华文楷体" panose="02010600040101010101" pitchFamily="2" charset="-122"/>
                <a:ea typeface="华文楷体" panose="02010600040101010101" pitchFamily="2" charset="-122"/>
              </a:rPr>
              <a:t>;</a:t>
            </a:r>
          </a:p>
          <a:p>
            <a:pPr eaLnBrk="1" hangingPunct="1">
              <a:lnSpc>
                <a:spcPct val="75000"/>
              </a:lnSpc>
              <a:buFont typeface="Wingdings" pitchFamily="2" charset="2"/>
              <a:buNone/>
            </a:pPr>
            <a:r>
              <a:rPr lang="en-US" altLang="zh-CN" sz="2800" b="1">
                <a:solidFill>
                  <a:srgbClr val="CC3399"/>
                </a:solidFill>
                <a:latin typeface="华文楷体" panose="02010600040101010101" pitchFamily="2" charset="-122"/>
                <a:ea typeface="华文楷体" panose="02010600040101010101" pitchFamily="2" charset="-122"/>
              </a:rPr>
              <a:t>cobegin</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Process </a:t>
            </a:r>
            <a:r>
              <a:rPr lang="en-US" altLang="zh-CN" sz="2800" b="1">
                <a:solidFill>
                  <a:srgbClr val="FF0000"/>
                </a:solidFill>
                <a:latin typeface="华文楷体" panose="02010600040101010101" pitchFamily="2" charset="-122"/>
                <a:ea typeface="华文楷体" panose="02010600040101010101" pitchFamily="2" charset="-122"/>
              </a:rPr>
              <a:t>Pi( ){</a:t>
            </a:r>
            <a:r>
              <a:rPr lang="en-US" altLang="zh-CN" sz="2800" b="1">
                <a:latin typeface="华文楷体" panose="02010600040101010101" pitchFamily="2" charset="-122"/>
                <a:ea typeface="华文楷体" panose="02010600040101010101" pitchFamily="2" charset="-122"/>
              </a:rPr>
              <a:t>          /i=1,2,...,n</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bool keyi =true;</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do {</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SWAP( keyi , lock);</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}while( keyi =false);     /*</a:t>
            </a:r>
            <a:r>
              <a:rPr lang="zh-CN" altLang="en-US" sz="2800" b="1">
                <a:latin typeface="华文楷体" panose="02010600040101010101" pitchFamily="2" charset="-122"/>
                <a:ea typeface="华文楷体" panose="02010600040101010101" pitchFamily="2" charset="-122"/>
              </a:rPr>
              <a:t>上锁</a:t>
            </a:r>
            <a:r>
              <a:rPr lang="en-US" altLang="zh-CN" sz="2800" b="1">
                <a:latin typeface="华文楷体" panose="02010600040101010101" pitchFamily="2" charset="-122"/>
                <a:ea typeface="华文楷体" panose="02010600040101010101" pitchFamily="2" charset="-122"/>
              </a:rPr>
              <a:t>*/</a:t>
            </a:r>
            <a:endParaRPr lang="zh-CN" altLang="en-US" sz="2800" b="1">
              <a:latin typeface="华文楷体" panose="02010600040101010101" pitchFamily="2" charset="-122"/>
              <a:ea typeface="华文楷体" panose="02010600040101010101" pitchFamily="2" charset="-122"/>
            </a:endParaRPr>
          </a:p>
          <a:p>
            <a:pPr eaLnBrk="1" hangingPunct="1">
              <a:lnSpc>
                <a:spcPct val="75000"/>
              </a:lnSpc>
              <a:buFont typeface="Wingdings" pitchFamily="2" charset="2"/>
              <a:buNone/>
            </a:pPr>
            <a:r>
              <a:rPr lang="zh-CN" altLang="en-US" sz="2800" b="1">
                <a:solidFill>
                  <a:srgbClr val="FF0000"/>
                </a:solidFill>
                <a:latin typeface="华文楷体" panose="02010600040101010101" pitchFamily="2" charset="-122"/>
                <a:ea typeface="华文楷体" panose="02010600040101010101" pitchFamily="2" charset="-122"/>
              </a:rPr>
              <a:t>	    </a:t>
            </a:r>
            <a:r>
              <a:rPr lang="en-US" altLang="zh-CN" sz="2800" b="1">
                <a:solidFill>
                  <a:srgbClr val="FF0000"/>
                </a:solidFill>
                <a:latin typeface="华文楷体" panose="02010600040101010101" pitchFamily="2" charset="-122"/>
                <a:ea typeface="华文楷体" panose="02010600040101010101" pitchFamily="2" charset="-122"/>
              </a:rPr>
              <a:t>/*</a:t>
            </a:r>
            <a:r>
              <a:rPr lang="zh-CN" altLang="en-US" sz="2800" b="1">
                <a:solidFill>
                  <a:srgbClr val="FF0000"/>
                </a:solidFill>
                <a:latin typeface="华文楷体" panose="02010600040101010101" pitchFamily="2" charset="-122"/>
                <a:ea typeface="华文楷体" panose="02010600040101010101" pitchFamily="2" charset="-122"/>
              </a:rPr>
              <a:t>临界区</a:t>
            </a:r>
            <a:r>
              <a:rPr lang="en-US" altLang="zh-CN" sz="2800" b="1">
                <a:solidFill>
                  <a:srgbClr val="FF0000"/>
                </a:solidFill>
                <a:latin typeface="华文楷体" panose="02010600040101010101" pitchFamily="2" charset="-122"/>
                <a:ea typeface="华文楷体" panose="02010600040101010101" pitchFamily="2" charset="-122"/>
              </a:rPr>
              <a:t>*/;</a:t>
            </a: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SWAP( keyi , lock );       /*</a:t>
            </a:r>
            <a:r>
              <a:rPr lang="zh-CN" altLang="en-US" sz="2800" b="1">
                <a:latin typeface="华文楷体" panose="02010600040101010101" pitchFamily="2" charset="-122"/>
                <a:ea typeface="华文楷体" panose="02010600040101010101" pitchFamily="2" charset="-122"/>
              </a:rPr>
              <a:t>开锁</a:t>
            </a:r>
            <a:r>
              <a:rPr lang="en-US" altLang="zh-CN" sz="2800" b="1">
                <a:latin typeface="华文楷体" panose="02010600040101010101" pitchFamily="2" charset="-122"/>
                <a:ea typeface="华文楷体" panose="02010600040101010101" pitchFamily="2" charset="-122"/>
              </a:rPr>
              <a:t>*/</a:t>
            </a:r>
            <a:endParaRPr lang="zh-CN" altLang="en-US" sz="2800" b="1">
              <a:latin typeface="华文楷体" panose="02010600040101010101" pitchFamily="2" charset="-122"/>
              <a:ea typeface="华文楷体" panose="02010600040101010101" pitchFamily="2" charset="-122"/>
            </a:endParaRPr>
          </a:p>
          <a:p>
            <a:pPr eaLnBrk="1" hangingPunct="1">
              <a:lnSpc>
                <a:spcPct val="75000"/>
              </a:lnSpc>
              <a:buFont typeface="Wingdings" pitchFamily="2" charset="2"/>
              <a:buNone/>
            </a:pPr>
            <a:r>
              <a:rPr lang="en-US" altLang="zh-CN" sz="2800" b="1">
                <a:latin typeface="华文楷体" panose="02010600040101010101" pitchFamily="2" charset="-122"/>
                <a:ea typeface="华文楷体" panose="02010600040101010101" pitchFamily="2" charset="-122"/>
              </a:rPr>
              <a:t>  </a:t>
            </a:r>
            <a:r>
              <a:rPr lang="en-US" altLang="zh-CN" sz="2800" b="1">
                <a:solidFill>
                  <a:srgbClr val="FF0000"/>
                </a:solidFill>
                <a:latin typeface="华文楷体" panose="02010600040101010101" pitchFamily="2" charset="-122"/>
                <a:ea typeface="华文楷体" panose="02010600040101010101" pitchFamily="2" charset="-122"/>
              </a:rPr>
              <a:t>}</a:t>
            </a:r>
          </a:p>
          <a:p>
            <a:pPr eaLnBrk="1" hangingPunct="1">
              <a:lnSpc>
                <a:spcPct val="75000"/>
              </a:lnSpc>
              <a:buFont typeface="Wingdings" pitchFamily="2" charset="2"/>
              <a:buNone/>
            </a:pPr>
            <a:r>
              <a:rPr lang="en-US" altLang="zh-CN" sz="2800" b="1">
                <a:solidFill>
                  <a:srgbClr val="CC3399"/>
                </a:solidFill>
                <a:latin typeface="华文楷体" panose="02010600040101010101" pitchFamily="2" charset="-122"/>
                <a:ea typeface="华文楷体" panose="02010600040101010101" pitchFamily="2" charset="-122"/>
              </a:rPr>
              <a:t>coend</a:t>
            </a:r>
          </a:p>
        </p:txBody>
      </p:sp>
      <p:sp>
        <p:nvSpPr>
          <p:cNvPr id="37893" name="Rectangle 3">
            <a:extLst>
              <a:ext uri="{FF2B5EF4-FFF2-40B4-BE49-F238E27FC236}">
                <a16:creationId xmlns:a16="http://schemas.microsoft.com/office/drawing/2014/main" id="{E5A890A8-4853-6949-B9E4-15A24DD33715}"/>
              </a:ext>
            </a:extLst>
          </p:cNvPr>
          <p:cNvSpPr>
            <a:spLocks noChangeArrowheads="1"/>
          </p:cNvSpPr>
          <p:nvPr/>
        </p:nvSpPr>
        <p:spPr bwMode="auto">
          <a:xfrm>
            <a:off x="5364163" y="1484313"/>
            <a:ext cx="3671887" cy="2952750"/>
          </a:xfrm>
          <a:prstGeom prst="rect">
            <a:avLst/>
          </a:prstGeom>
          <a:solidFill>
            <a:srgbClr val="FFF5CC"/>
          </a:solidFill>
          <a:ln w="9525">
            <a:noFill/>
            <a:miter lim="800000"/>
            <a:headEnd/>
            <a:tailEnd/>
          </a:ln>
        </p:spPr>
        <p:txBody>
          <a:bodyPr/>
          <a:lstStyle/>
          <a:p>
            <a:pPr marL="342900" indent="-342900" algn="just">
              <a:lnSpc>
                <a:spcPct val="88000"/>
              </a:lnSpc>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void</a:t>
            </a:r>
          </a:p>
          <a:p>
            <a:pPr marL="342900" indent="-342900" algn="just">
              <a:lnSpc>
                <a:spcPct val="88000"/>
              </a:lnSpc>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SWAP(</a:t>
            </a:r>
            <a:r>
              <a:rPr kumimoji="0" lang="en-US" altLang="zh-CN" dirty="0" err="1">
                <a:solidFill>
                  <a:srgbClr val="0033CC"/>
                </a:solidFill>
                <a:latin typeface="+mn-lt"/>
                <a:ea typeface="华文新魏" pitchFamily="2" charset="-122"/>
              </a:rPr>
              <a:t>bool&amp;a,bool</a:t>
            </a:r>
            <a:r>
              <a:rPr kumimoji="0" lang="en-US" altLang="zh-CN" dirty="0">
                <a:solidFill>
                  <a:srgbClr val="0033CC"/>
                </a:solidFill>
                <a:latin typeface="+mn-lt"/>
                <a:ea typeface="华文新魏" pitchFamily="2" charset="-122"/>
              </a:rPr>
              <a:t> &amp;b) {</a:t>
            </a:r>
          </a:p>
          <a:p>
            <a:pPr marL="342900" indent="-342900">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a:t>
            </a:r>
            <a:r>
              <a:rPr kumimoji="0" lang="en-US" altLang="zh-CN" dirty="0" err="1">
                <a:solidFill>
                  <a:srgbClr val="0033CC"/>
                </a:solidFill>
                <a:latin typeface="+mn-lt"/>
                <a:ea typeface="华文新魏" pitchFamily="2" charset="-122"/>
              </a:rPr>
              <a:t>bool</a:t>
            </a:r>
            <a:r>
              <a:rPr kumimoji="0" lang="en-US" altLang="zh-CN" dirty="0">
                <a:solidFill>
                  <a:srgbClr val="0033CC"/>
                </a:solidFill>
                <a:latin typeface="+mn-lt"/>
                <a:ea typeface="华文新魏" pitchFamily="2" charset="-122"/>
              </a:rPr>
              <a:t> temp=a;</a:t>
            </a:r>
          </a:p>
          <a:p>
            <a:pPr marL="342900" indent="-342900">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a=b;</a:t>
            </a:r>
          </a:p>
          <a:p>
            <a:pPr marL="342900" indent="-342900">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b=temp;</a:t>
            </a:r>
          </a:p>
          <a:p>
            <a:pPr marL="342900" indent="-342900">
              <a:buClr>
                <a:schemeClr val="folHlink"/>
              </a:buClr>
              <a:buSzPct val="60000"/>
              <a:buFont typeface="Wingdings" pitchFamily="2" charset="2"/>
              <a:buNone/>
              <a:defRPr/>
            </a:pPr>
            <a:r>
              <a:rPr kumimoji="0" lang="en-US" altLang="zh-CN" dirty="0">
                <a:solidFill>
                  <a:srgbClr val="0033CC"/>
                </a:solidFill>
                <a:latin typeface="+mn-lt"/>
                <a:ea typeface="华文新魏" pitchFamily="2" charset="-122"/>
              </a:rPr>
              <a:t>	}</a:t>
            </a:r>
          </a:p>
        </p:txBody>
      </p:sp>
      <p:sp>
        <p:nvSpPr>
          <p:cNvPr id="74757" name="Text Box 7">
            <a:extLst>
              <a:ext uri="{FF2B5EF4-FFF2-40B4-BE49-F238E27FC236}">
                <a16:creationId xmlns:a16="http://schemas.microsoft.com/office/drawing/2014/main" id="{71990831-6736-D64A-9E88-5C30F54A6314}"/>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4758" name="灯片编号占位符 3">
            <a:extLst>
              <a:ext uri="{FF2B5EF4-FFF2-40B4-BE49-F238E27FC236}">
                <a16:creationId xmlns:a16="http://schemas.microsoft.com/office/drawing/2014/main" id="{21729146-B350-4F43-8F1C-9F67321A9185}"/>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02DACF0-53FF-FB48-9B9A-3A552C28EBB2}" type="slidenum">
              <a:rPr lang="zh-CN" altLang="en-US" sz="1800"/>
              <a:pPr/>
              <a:t>73</a:t>
            </a:fld>
            <a:endParaRPr lang="en-US" altLang="zh-CN" sz="1800"/>
          </a:p>
        </p:txBody>
      </p:sp>
    </p:spTree>
    <p:extLst>
      <p:ext uri="{BB962C8B-B14F-4D97-AF65-F5344CB8AC3E}">
        <p14:creationId xmlns:p14="http://schemas.microsoft.com/office/powerpoint/2010/main" val="14375045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horizontal)">
                                      <p:cBhvr>
                                        <p:cTn id="7" dur="500"/>
                                        <p:tgtEl>
                                          <p:spTgt spid="37893"/>
                                        </p:tgtEl>
                                      </p:cBhvr>
                                    </p:animEffect>
                                  </p:childTnLst>
                                  <p:subTnLst>
                                    <p:set>
                                      <p:cBhvr override="childStyle">
                                        <p:cTn dur="1" fill="hold" display="0" masterRel="nextClick" afterEffect="1"/>
                                        <p:tgtEl>
                                          <p:spTgt spid="3789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643E79-A87B-0740-A335-DB1D6438665F}"/>
              </a:ext>
            </a:extLst>
          </p:cNvPr>
          <p:cNvSpPr txBox="1">
            <a:spLocks noChangeArrowheads="1"/>
          </p:cNvSpPr>
          <p:nvPr/>
        </p:nvSpPr>
        <p:spPr bwMode="auto">
          <a:xfrm>
            <a:off x="857250" y="765175"/>
            <a:ext cx="77866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zh-CN" altLang="en-US" sz="3600" b="1">
                <a:solidFill>
                  <a:srgbClr val="0033CC"/>
                </a:solidFill>
                <a:latin typeface="华文楷体" panose="02010600040101010101" pitchFamily="2" charset="-122"/>
                <a:ea typeface="华文楷体" panose="02010600040101010101" pitchFamily="2" charset="-122"/>
              </a:rPr>
              <a:t>硬件指令的特点</a:t>
            </a:r>
            <a:endParaRPr lang="en-US" altLang="zh-CN" sz="3600" b="1">
              <a:solidFill>
                <a:srgbClr val="0033CC"/>
              </a:solidFill>
              <a:latin typeface="华文楷体" panose="02010600040101010101" pitchFamily="2" charset="-122"/>
              <a:ea typeface="华文楷体" panose="02010600040101010101" pitchFamily="2" charset="-122"/>
            </a:endParaRPr>
          </a:p>
          <a:p>
            <a:pPr lvl="1">
              <a:buFont typeface="Wingdings" pitchFamily="2" charset="2"/>
              <a:buChar char="n"/>
            </a:pPr>
            <a:r>
              <a:rPr lang="zh-CN" altLang="en-US" sz="3200">
                <a:solidFill>
                  <a:srgbClr val="FF0000"/>
                </a:solidFill>
                <a:latin typeface="华文楷体" panose="02010600040101010101" pitchFamily="2" charset="-122"/>
                <a:ea typeface="华文楷体" panose="02010600040101010101" pitchFamily="2" charset="-122"/>
              </a:rPr>
              <a:t>优点</a:t>
            </a:r>
            <a:endParaRPr lang="en-US" altLang="zh-CN" sz="3200">
              <a:solidFill>
                <a:srgbClr val="FF0000"/>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适用于单处理器或共享内存的多处理器上的任何数目的进程</a:t>
            </a:r>
            <a:endParaRPr lang="en-US" altLang="zh-CN" sz="3200">
              <a:solidFill>
                <a:srgbClr val="171D17"/>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支持多个临界区，每个临界区单独定义变量</a:t>
            </a:r>
            <a:endParaRPr lang="en-US" altLang="zh-CN" sz="3200">
              <a:solidFill>
                <a:srgbClr val="171D17"/>
              </a:solidFill>
              <a:latin typeface="华文楷体" panose="02010600040101010101" pitchFamily="2" charset="-122"/>
              <a:ea typeface="华文楷体" panose="02010600040101010101" pitchFamily="2" charset="-122"/>
            </a:endParaRPr>
          </a:p>
          <a:p>
            <a:pPr lvl="1">
              <a:buClr>
                <a:srgbClr val="FF0000"/>
              </a:buClr>
              <a:buFont typeface="Wingdings" pitchFamily="2" charset="2"/>
              <a:buChar char="n"/>
            </a:pPr>
            <a:r>
              <a:rPr lang="zh-CN" altLang="en-US" sz="3200">
                <a:solidFill>
                  <a:srgbClr val="FF0000"/>
                </a:solidFill>
                <a:latin typeface="华文楷体" panose="02010600040101010101" pitchFamily="2" charset="-122"/>
                <a:ea typeface="华文楷体" panose="02010600040101010101" pitchFamily="2" charset="-122"/>
              </a:rPr>
              <a:t>缺点</a:t>
            </a:r>
            <a:endParaRPr lang="en-US" altLang="zh-CN" sz="3200">
              <a:solidFill>
                <a:srgbClr val="FF0000"/>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使用了忙等</a:t>
            </a:r>
            <a:endParaRPr lang="en-US" altLang="zh-CN" sz="3200">
              <a:solidFill>
                <a:srgbClr val="171D17"/>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可能饥饿</a:t>
            </a:r>
            <a:endParaRPr lang="en-US" altLang="zh-CN" sz="3200">
              <a:solidFill>
                <a:srgbClr val="171D17"/>
              </a:solidFill>
              <a:latin typeface="华文楷体" panose="02010600040101010101" pitchFamily="2" charset="-122"/>
              <a:ea typeface="华文楷体" panose="02010600040101010101" pitchFamily="2" charset="-122"/>
            </a:endParaRPr>
          </a:p>
          <a:p>
            <a:pPr lvl="2">
              <a:buClr>
                <a:srgbClr val="0000FF"/>
              </a:buClr>
              <a:buFont typeface="Wingdings" pitchFamily="2" charset="2"/>
              <a:buChar char="n"/>
            </a:pPr>
            <a:r>
              <a:rPr lang="zh-CN" altLang="en-US" sz="3200">
                <a:solidFill>
                  <a:srgbClr val="171D17"/>
                </a:solidFill>
                <a:latin typeface="华文楷体" panose="02010600040101010101" pitchFamily="2" charset="-122"/>
                <a:ea typeface="华文楷体" panose="02010600040101010101" pitchFamily="2" charset="-122"/>
              </a:rPr>
              <a:t>可能死锁</a:t>
            </a:r>
          </a:p>
        </p:txBody>
      </p:sp>
      <p:sp>
        <p:nvSpPr>
          <p:cNvPr id="75779" name="Text Box 7">
            <a:extLst>
              <a:ext uri="{FF2B5EF4-FFF2-40B4-BE49-F238E27FC236}">
                <a16:creationId xmlns:a16="http://schemas.microsoft.com/office/drawing/2014/main" id="{ECC825BE-8001-8142-89A8-D00D7344286A}"/>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硬件同步机制</a:t>
            </a:r>
          </a:p>
        </p:txBody>
      </p:sp>
      <p:sp>
        <p:nvSpPr>
          <p:cNvPr id="75780" name="灯片编号占位符 3">
            <a:extLst>
              <a:ext uri="{FF2B5EF4-FFF2-40B4-BE49-F238E27FC236}">
                <a16:creationId xmlns:a16="http://schemas.microsoft.com/office/drawing/2014/main" id="{CEF5A476-2E98-AE47-AAC4-171D882A9B1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5867F33-93A0-124F-8657-9EEDDBC064EF}" type="slidenum">
              <a:rPr lang="zh-CN" altLang="en-US" sz="1800"/>
              <a:pPr/>
              <a:t>74</a:t>
            </a:fld>
            <a:endParaRPr lang="en-US" altLang="zh-CN" sz="1800"/>
          </a:p>
        </p:txBody>
      </p:sp>
    </p:spTree>
    <p:extLst>
      <p:ext uri="{BB962C8B-B14F-4D97-AF65-F5344CB8AC3E}">
        <p14:creationId xmlns:p14="http://schemas.microsoft.com/office/powerpoint/2010/main" val="11220904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linds(horizontal)">
                                      <p:cBhvr>
                                        <p:cTn id="27" dur="500"/>
                                        <p:tgtEl>
                                          <p:spTgt spid="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linds(horizontal)">
                                      <p:cBhvr>
                                        <p:cTn id="32" dur="500"/>
                                        <p:tgtEl>
                                          <p:spTgt spid="2">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linds(horizontal)">
                                      <p:cBhvr>
                                        <p:cTn id="37" dur="500"/>
                                        <p:tgtEl>
                                          <p:spTgt spid="2">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E14C4F13-DEE0-D94A-8D25-95F0C959DA02}"/>
              </a:ext>
            </a:extLst>
          </p:cNvPr>
          <p:cNvSpPr>
            <a:spLocks noGrp="1" noChangeArrowheads="1"/>
          </p:cNvSpPr>
          <p:nvPr>
            <p:ph type="body" idx="4294967295"/>
          </p:nvPr>
        </p:nvSpPr>
        <p:spPr bwMode="auto">
          <a:xfrm>
            <a:off x="468313" y="765175"/>
            <a:ext cx="8424862" cy="5410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Clr>
                <a:srgbClr val="0000FF"/>
              </a:buClr>
            </a:pPr>
            <a:r>
              <a:rPr lang="zh-CN" altLang="en-US" sz="3600">
                <a:solidFill>
                  <a:srgbClr val="0000FF"/>
                </a:solidFill>
                <a:latin typeface="华文新魏" panose="02010800040101010101" pitchFamily="2" charset="-122"/>
                <a:ea typeface="华文新魏" panose="02010800040101010101" pitchFamily="2" charset="-122"/>
              </a:rPr>
              <a:t>前面方法解决临界区调度问题的缺点</a:t>
            </a:r>
            <a:endParaRPr lang="en-US" altLang="zh-CN" sz="3600">
              <a:solidFill>
                <a:srgbClr val="0000FF"/>
              </a:solidFill>
              <a:latin typeface="华文新魏" panose="02010800040101010101" pitchFamily="2" charset="-122"/>
              <a:ea typeface="华文新魏" panose="02010800040101010101" pitchFamily="2" charset="-122"/>
            </a:endParaRPr>
          </a:p>
          <a:p>
            <a:pPr lvl="1" algn="just" eaLnBrk="1" hangingPunct="1">
              <a:buClr>
                <a:srgbClr val="0000FF"/>
              </a:buClr>
            </a:pPr>
            <a:r>
              <a:rPr lang="zh-CN" altLang="en-US" sz="3200">
                <a:latin typeface="华文新魏" panose="02010800040101010101" pitchFamily="2" charset="-122"/>
                <a:ea typeface="华文新魏" panose="02010800040101010101" pitchFamily="2" charset="-122"/>
              </a:rPr>
              <a:t>对不能进入临界区的进程，采用忙等待测试法，浪费</a:t>
            </a:r>
            <a:r>
              <a:rPr lang="en-US" altLang="zh-CN" sz="3200">
                <a:latin typeface="华文新魏" panose="02010800040101010101" pitchFamily="2" charset="-122"/>
                <a:ea typeface="华文新魏" panose="02010800040101010101" pitchFamily="2" charset="-122"/>
              </a:rPr>
              <a:t>CPU</a:t>
            </a:r>
            <a:r>
              <a:rPr lang="zh-CN" altLang="en-US" sz="3200">
                <a:latin typeface="华文新魏" panose="02010800040101010101" pitchFamily="2" charset="-122"/>
                <a:ea typeface="华文新魏" panose="02010800040101010101" pitchFamily="2" charset="-122"/>
              </a:rPr>
              <a:t>时间。</a:t>
            </a:r>
            <a:endParaRPr lang="en-US" altLang="zh-CN" sz="3200">
              <a:latin typeface="华文新魏" panose="02010800040101010101" pitchFamily="2" charset="-122"/>
              <a:ea typeface="华文新魏" panose="02010800040101010101" pitchFamily="2" charset="-122"/>
            </a:endParaRPr>
          </a:p>
          <a:p>
            <a:pPr lvl="1" algn="just" eaLnBrk="1" hangingPunct="1">
              <a:buClr>
                <a:srgbClr val="0000FF"/>
              </a:buClr>
            </a:pPr>
            <a:r>
              <a:rPr lang="zh-CN" altLang="en-US" sz="3200">
                <a:latin typeface="华文新魏" panose="02010800040101010101" pitchFamily="2" charset="-122"/>
                <a:ea typeface="华文新魏" panose="02010800040101010101" pitchFamily="2" charset="-122"/>
              </a:rPr>
              <a:t>将测试能否进入临界区的责任推给各个竞争的进程会削弱系统的可靠性，加重用户编程负担。</a:t>
            </a:r>
          </a:p>
          <a:p>
            <a:pPr eaLnBrk="1" hangingPunct="1">
              <a:buClr>
                <a:srgbClr val="0000FF"/>
              </a:buClr>
            </a:pPr>
            <a:r>
              <a:rPr lang="en-US" altLang="zh-CN" sz="3600">
                <a:solidFill>
                  <a:srgbClr val="0000FF"/>
                </a:solidFill>
                <a:latin typeface="华文新魏" panose="02010800040101010101" pitchFamily="2" charset="-122"/>
                <a:ea typeface="华文新魏" panose="02010800040101010101" pitchFamily="2" charset="-122"/>
              </a:rPr>
              <a:t>1965</a:t>
            </a:r>
            <a:r>
              <a:rPr lang="zh-CN" altLang="en-US" sz="3600">
                <a:solidFill>
                  <a:srgbClr val="0000FF"/>
                </a:solidFill>
                <a:latin typeface="华文新魏" panose="02010800040101010101" pitchFamily="2" charset="-122"/>
                <a:ea typeface="华文新魏" panose="02010800040101010101" pitchFamily="2" charset="-122"/>
              </a:rPr>
              <a:t>年</a:t>
            </a:r>
            <a:r>
              <a:rPr lang="en-US" altLang="zh-CN" sz="3600">
                <a:solidFill>
                  <a:srgbClr val="0000FF"/>
                </a:solidFill>
                <a:latin typeface="华文新魏" panose="02010800040101010101" pitchFamily="2" charset="-122"/>
                <a:ea typeface="华文新魏" panose="02010800040101010101" pitchFamily="2" charset="-122"/>
              </a:rPr>
              <a:t>E.W.Dijkstra</a:t>
            </a:r>
            <a:r>
              <a:rPr lang="zh-CN" altLang="en-US" sz="3600">
                <a:solidFill>
                  <a:srgbClr val="0000FF"/>
                </a:solidFill>
                <a:latin typeface="华文新魏" panose="02010800040101010101" pitchFamily="2" charset="-122"/>
                <a:ea typeface="华文新魏" panose="02010800040101010101" pitchFamily="2" charset="-122"/>
              </a:rPr>
              <a:t>提出了新的同步工具</a:t>
            </a:r>
            <a:r>
              <a:rPr lang="en-US" altLang="zh-CN" sz="3600">
                <a:solidFill>
                  <a:srgbClr val="0000FF"/>
                </a:solidFill>
                <a:latin typeface="华文新魏" panose="02010800040101010101" pitchFamily="2" charset="-122"/>
                <a:ea typeface="华文新魏" panose="02010800040101010101" pitchFamily="2" charset="-122"/>
              </a:rPr>
              <a:t>--</a:t>
            </a:r>
            <a:r>
              <a:rPr lang="zh-CN" altLang="en-US" sz="3600">
                <a:solidFill>
                  <a:srgbClr val="FF0000"/>
                </a:solidFill>
                <a:latin typeface="华文新魏" panose="02010800040101010101" pitchFamily="2" charset="-122"/>
                <a:ea typeface="华文新魏" panose="02010800040101010101" pitchFamily="2" charset="-122"/>
              </a:rPr>
              <a:t>信号量</a:t>
            </a:r>
            <a:r>
              <a:rPr lang="zh-CN" altLang="en-US" sz="3600">
                <a:solidFill>
                  <a:srgbClr val="0000FF"/>
                </a:solidFill>
                <a:latin typeface="华文新魏" panose="02010800040101010101" pitchFamily="2" charset="-122"/>
                <a:ea typeface="华文新魏" panose="02010800040101010101" pitchFamily="2" charset="-122"/>
              </a:rPr>
              <a:t>和</a:t>
            </a:r>
            <a:r>
              <a:rPr lang="en-US" altLang="zh-CN" sz="3600">
                <a:solidFill>
                  <a:srgbClr val="FF0000"/>
                </a:solidFill>
                <a:latin typeface="华文新魏" panose="02010800040101010101" pitchFamily="2" charset="-122"/>
                <a:ea typeface="华文新魏" panose="02010800040101010101" pitchFamily="2" charset="-122"/>
              </a:rPr>
              <a:t>P</a:t>
            </a:r>
            <a:r>
              <a:rPr lang="zh-CN" altLang="en-US" sz="3600">
                <a:solidFill>
                  <a:srgbClr val="FF0000"/>
                </a:solidFill>
                <a:latin typeface="华文新魏" panose="02010800040101010101" pitchFamily="2" charset="-122"/>
                <a:ea typeface="华文新魏" panose="02010800040101010101" pitchFamily="2" charset="-122"/>
              </a:rPr>
              <a:t>、</a:t>
            </a:r>
            <a:r>
              <a:rPr lang="en-US" altLang="zh-CN" sz="3600">
                <a:solidFill>
                  <a:srgbClr val="FF0000"/>
                </a:solidFill>
                <a:latin typeface="华文新魏" panose="02010800040101010101" pitchFamily="2" charset="-122"/>
                <a:ea typeface="华文新魏" panose="02010800040101010101" pitchFamily="2" charset="-122"/>
              </a:rPr>
              <a:t>V</a:t>
            </a:r>
            <a:r>
              <a:rPr lang="zh-CN" altLang="en-US" sz="3600">
                <a:solidFill>
                  <a:srgbClr val="0000FF"/>
                </a:solidFill>
                <a:latin typeface="华文新魏" panose="02010800040101010101" pitchFamily="2" charset="-122"/>
                <a:ea typeface="华文新魏" panose="02010800040101010101" pitchFamily="2" charset="-122"/>
              </a:rPr>
              <a:t>操作</a:t>
            </a:r>
            <a:r>
              <a:rPr lang="zh-CN" altLang="en-US">
                <a:solidFill>
                  <a:srgbClr val="0000FF"/>
                </a:solidFill>
                <a:latin typeface="华文新魏" panose="02010800040101010101" pitchFamily="2" charset="-122"/>
                <a:ea typeface="华文新魏" panose="02010800040101010101" pitchFamily="2" charset="-122"/>
              </a:rPr>
              <a:t>。 </a:t>
            </a:r>
          </a:p>
        </p:txBody>
      </p:sp>
      <p:sp>
        <p:nvSpPr>
          <p:cNvPr id="76803" name="Text Box 7">
            <a:extLst>
              <a:ext uri="{FF2B5EF4-FFF2-40B4-BE49-F238E27FC236}">
                <a16:creationId xmlns:a16="http://schemas.microsoft.com/office/drawing/2014/main" id="{49354BFD-C306-A24E-839E-CDE569C81D85}"/>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76804" name="灯片编号占位符 3">
            <a:extLst>
              <a:ext uri="{FF2B5EF4-FFF2-40B4-BE49-F238E27FC236}">
                <a16:creationId xmlns:a16="http://schemas.microsoft.com/office/drawing/2014/main" id="{EEC186A8-855F-5846-AFC9-FCD0CF4EF98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60989BB-74BA-3144-A3D6-EE49704AAE29}" type="slidenum">
              <a:rPr lang="zh-CN" altLang="en-US" sz="1800"/>
              <a:pPr/>
              <a:t>75</a:t>
            </a:fld>
            <a:endParaRPr lang="en-US" altLang="zh-CN" sz="1800"/>
          </a:p>
        </p:txBody>
      </p:sp>
    </p:spTree>
    <p:extLst>
      <p:ext uri="{BB962C8B-B14F-4D97-AF65-F5344CB8AC3E}">
        <p14:creationId xmlns:p14="http://schemas.microsoft.com/office/powerpoint/2010/main" val="1169740732"/>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linds(horizontal)">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2" dur="500"/>
                                        <p:tgtEl>
                                          <p:spTgt spid="450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17" dur="500"/>
                                        <p:tgtEl>
                                          <p:spTgt spid="450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22" dur="5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02456E8-647C-7341-9484-81FF2DFEA032}"/>
              </a:ext>
            </a:extLst>
          </p:cNvPr>
          <p:cNvSpPr>
            <a:spLocks noGrp="1" noChangeArrowheads="1"/>
          </p:cNvSpPr>
          <p:nvPr>
            <p:ph type="title"/>
          </p:nvPr>
        </p:nvSpPr>
        <p:spPr bwMode="auto">
          <a:xfrm>
            <a:off x="1092200" y="-26988"/>
            <a:ext cx="5480050" cy="56197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000">
                <a:solidFill>
                  <a:srgbClr val="0000FF"/>
                </a:solidFill>
                <a:latin typeface="华文楷体" panose="02010600040101010101" pitchFamily="2" charset="-122"/>
                <a:ea typeface="华文楷体" panose="02010600040101010101" pitchFamily="2" charset="-122"/>
              </a:rPr>
              <a:t>艾兹格</a:t>
            </a:r>
            <a:r>
              <a:rPr lang="en-US" altLang="zh-CN" sz="4000">
                <a:solidFill>
                  <a:srgbClr val="0000FF"/>
                </a:solidFill>
                <a:latin typeface="华文楷体" panose="02010600040101010101" pitchFamily="2" charset="-122"/>
                <a:ea typeface="华文楷体" panose="02010600040101010101" pitchFamily="2" charset="-122"/>
              </a:rPr>
              <a:t>·W·</a:t>
            </a:r>
            <a:r>
              <a:rPr lang="zh-CN" altLang="en-US" sz="4000">
                <a:solidFill>
                  <a:srgbClr val="0000FF"/>
                </a:solidFill>
                <a:latin typeface="华文楷体" panose="02010600040101010101" pitchFamily="2" charset="-122"/>
                <a:ea typeface="华文楷体" panose="02010600040101010101" pitchFamily="2" charset="-122"/>
              </a:rPr>
              <a:t>迪科斯彻 </a:t>
            </a:r>
          </a:p>
        </p:txBody>
      </p:sp>
      <p:sp>
        <p:nvSpPr>
          <p:cNvPr id="77827" name="Rectangle 3">
            <a:extLst>
              <a:ext uri="{FF2B5EF4-FFF2-40B4-BE49-F238E27FC236}">
                <a16:creationId xmlns:a16="http://schemas.microsoft.com/office/drawing/2014/main" id="{4FC8129B-4176-DA40-8599-501737426602}"/>
              </a:ext>
            </a:extLst>
          </p:cNvPr>
          <p:cNvSpPr>
            <a:spLocks noGrp="1" noChangeArrowheads="1"/>
          </p:cNvSpPr>
          <p:nvPr>
            <p:ph type="body" idx="1"/>
          </p:nvPr>
        </p:nvSpPr>
        <p:spPr bwMode="auto">
          <a:xfrm>
            <a:off x="357188" y="592138"/>
            <a:ext cx="6518275" cy="2476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500"/>
              </a:lnSpc>
              <a:buClr>
                <a:srgbClr val="FF0000"/>
              </a:buClr>
            </a:pPr>
            <a:r>
              <a:rPr lang="zh-CN" altLang="en-US" sz="2400">
                <a:solidFill>
                  <a:srgbClr val="0033CC"/>
                </a:solidFill>
                <a:latin typeface="华文楷体" panose="02010600040101010101" pitchFamily="2" charset="-122"/>
                <a:ea typeface="华文楷体" panose="02010600040101010101" pitchFamily="2" charset="-122"/>
              </a:rPr>
              <a:t>艾兹格</a:t>
            </a:r>
            <a:r>
              <a:rPr lang="en-US" altLang="zh-CN" sz="2400">
                <a:solidFill>
                  <a:srgbClr val="0033CC"/>
                </a:solidFill>
                <a:latin typeface="华文楷体" panose="02010600040101010101" pitchFamily="2" charset="-122"/>
                <a:ea typeface="华文楷体" panose="02010600040101010101" pitchFamily="2" charset="-122"/>
              </a:rPr>
              <a:t>·W·</a:t>
            </a:r>
            <a:r>
              <a:rPr lang="zh-CN" altLang="en-US" sz="2400">
                <a:solidFill>
                  <a:srgbClr val="0033CC"/>
                </a:solidFill>
                <a:latin typeface="华文楷体" panose="02010600040101010101" pitchFamily="2" charset="-122"/>
                <a:ea typeface="华文楷体" panose="02010600040101010101" pitchFamily="2" charset="-122"/>
              </a:rPr>
              <a:t>迪科斯彻 （</a:t>
            </a:r>
            <a:r>
              <a:rPr lang="en-US" altLang="zh-CN" sz="2400">
                <a:solidFill>
                  <a:srgbClr val="0033CC"/>
                </a:solidFill>
                <a:latin typeface="华文楷体" panose="02010600040101010101" pitchFamily="2" charset="-122"/>
                <a:ea typeface="华文楷体" panose="02010600040101010101" pitchFamily="2" charset="-122"/>
              </a:rPr>
              <a:t>Edsger Wybe Dijkstra</a:t>
            </a:r>
            <a:r>
              <a:rPr lang="zh-CN" altLang="en-US" sz="2400">
                <a:solidFill>
                  <a:srgbClr val="0033CC"/>
                </a:solidFill>
                <a:latin typeface="华文楷体" panose="02010600040101010101" pitchFamily="2" charset="-122"/>
                <a:ea typeface="华文楷体" panose="02010600040101010101" pitchFamily="2" charset="-122"/>
              </a:rPr>
              <a:t>，</a:t>
            </a:r>
            <a:r>
              <a:rPr lang="en-US" altLang="zh-CN" sz="2400">
                <a:solidFill>
                  <a:srgbClr val="0033CC"/>
                </a:solidFill>
                <a:latin typeface="华文楷体" panose="02010600040101010101" pitchFamily="2" charset="-122"/>
                <a:ea typeface="华文楷体" panose="02010600040101010101" pitchFamily="2" charset="-122"/>
              </a:rPr>
              <a:t>1930</a:t>
            </a:r>
            <a:r>
              <a:rPr lang="zh-CN" altLang="en-US" sz="2400">
                <a:solidFill>
                  <a:srgbClr val="0033CC"/>
                </a:solidFill>
                <a:latin typeface="华文楷体" panose="02010600040101010101" pitchFamily="2" charset="-122"/>
                <a:ea typeface="华文楷体" panose="02010600040101010101" pitchFamily="2" charset="-122"/>
              </a:rPr>
              <a:t>年</a:t>
            </a:r>
            <a:r>
              <a:rPr lang="en-US" altLang="zh-CN" sz="2400">
                <a:solidFill>
                  <a:srgbClr val="0033CC"/>
                </a:solidFill>
                <a:latin typeface="华文楷体" panose="02010600040101010101" pitchFamily="2" charset="-122"/>
                <a:ea typeface="华文楷体" panose="02010600040101010101" pitchFamily="2" charset="-122"/>
              </a:rPr>
              <a:t>5</a:t>
            </a:r>
            <a:r>
              <a:rPr lang="zh-CN" altLang="en-US" sz="2400">
                <a:solidFill>
                  <a:srgbClr val="0033CC"/>
                </a:solidFill>
                <a:latin typeface="华文楷体" panose="02010600040101010101" pitchFamily="2" charset="-122"/>
                <a:ea typeface="华文楷体" panose="02010600040101010101" pitchFamily="2" charset="-122"/>
              </a:rPr>
              <a:t>月</a:t>
            </a:r>
            <a:r>
              <a:rPr lang="en-US" altLang="zh-CN" sz="2400">
                <a:solidFill>
                  <a:srgbClr val="0033CC"/>
                </a:solidFill>
                <a:latin typeface="华文楷体" panose="02010600040101010101" pitchFamily="2" charset="-122"/>
                <a:ea typeface="华文楷体" panose="02010600040101010101" pitchFamily="2" charset="-122"/>
              </a:rPr>
              <a:t>11</a:t>
            </a:r>
            <a:r>
              <a:rPr lang="zh-CN" altLang="en-US" sz="2400">
                <a:solidFill>
                  <a:srgbClr val="0033CC"/>
                </a:solidFill>
                <a:latin typeface="华文楷体" panose="02010600040101010101" pitchFamily="2" charset="-122"/>
                <a:ea typeface="华文楷体" panose="02010600040101010101" pitchFamily="2" charset="-122"/>
              </a:rPr>
              <a:t>日</a:t>
            </a:r>
            <a:r>
              <a:rPr lang="en-US" altLang="zh-CN" sz="2400">
                <a:solidFill>
                  <a:srgbClr val="0033CC"/>
                </a:solidFill>
                <a:latin typeface="华文楷体" panose="02010600040101010101" pitchFamily="2" charset="-122"/>
                <a:ea typeface="华文楷体" panose="02010600040101010101" pitchFamily="2" charset="-122"/>
              </a:rPr>
              <a:t>-2002</a:t>
            </a:r>
            <a:r>
              <a:rPr lang="zh-CN" altLang="en-US" sz="2400">
                <a:solidFill>
                  <a:srgbClr val="0033CC"/>
                </a:solidFill>
                <a:latin typeface="华文楷体" panose="02010600040101010101" pitchFamily="2" charset="-122"/>
                <a:ea typeface="华文楷体" panose="02010600040101010101" pitchFamily="2" charset="-122"/>
              </a:rPr>
              <a:t>年</a:t>
            </a:r>
            <a:r>
              <a:rPr lang="en-US" altLang="zh-CN" sz="2400">
                <a:solidFill>
                  <a:srgbClr val="0033CC"/>
                </a:solidFill>
                <a:latin typeface="华文楷体" panose="02010600040101010101" pitchFamily="2" charset="-122"/>
                <a:ea typeface="华文楷体" panose="02010600040101010101" pitchFamily="2" charset="-122"/>
              </a:rPr>
              <a:t>8</a:t>
            </a:r>
            <a:r>
              <a:rPr lang="zh-CN" altLang="en-US" sz="2400">
                <a:solidFill>
                  <a:srgbClr val="0033CC"/>
                </a:solidFill>
                <a:latin typeface="华文楷体" panose="02010600040101010101" pitchFamily="2" charset="-122"/>
                <a:ea typeface="华文楷体" panose="02010600040101010101" pitchFamily="2" charset="-122"/>
              </a:rPr>
              <a:t>月</a:t>
            </a:r>
            <a:r>
              <a:rPr lang="en-US" altLang="zh-CN" sz="2400">
                <a:solidFill>
                  <a:srgbClr val="0033CC"/>
                </a:solidFill>
                <a:latin typeface="华文楷体" panose="02010600040101010101" pitchFamily="2" charset="-122"/>
                <a:ea typeface="华文楷体" panose="02010600040101010101" pitchFamily="2" charset="-122"/>
              </a:rPr>
              <a:t>6</a:t>
            </a:r>
            <a:r>
              <a:rPr lang="zh-CN" altLang="en-US" sz="2400">
                <a:solidFill>
                  <a:srgbClr val="0033CC"/>
                </a:solidFill>
                <a:latin typeface="华文楷体" panose="02010600040101010101" pitchFamily="2" charset="-122"/>
                <a:ea typeface="华文楷体" panose="02010600040101010101" pitchFamily="2" charset="-122"/>
              </a:rPr>
              <a:t>日）荷兰人。 计算机科学家，毕业就职于荷兰</a:t>
            </a:r>
            <a:r>
              <a:rPr lang="en-US" altLang="zh-CN" sz="2400">
                <a:solidFill>
                  <a:srgbClr val="0033CC"/>
                </a:solidFill>
                <a:latin typeface="华文楷体" panose="02010600040101010101" pitchFamily="2" charset="-122"/>
                <a:ea typeface="华文楷体" panose="02010600040101010101" pitchFamily="2" charset="-122"/>
              </a:rPr>
              <a:t>Leiden</a:t>
            </a:r>
            <a:r>
              <a:rPr lang="zh-CN" altLang="en-US" sz="2400">
                <a:solidFill>
                  <a:srgbClr val="0033CC"/>
                </a:solidFill>
                <a:latin typeface="华文楷体" panose="02010600040101010101" pitchFamily="2" charset="-122"/>
                <a:ea typeface="华文楷体" panose="02010600040101010101" pitchFamily="2" charset="-122"/>
              </a:rPr>
              <a:t>大学，早年钻研物理及数学，而后转为计算学。曾在</a:t>
            </a:r>
            <a:r>
              <a:rPr lang="en-US" altLang="zh-CN" sz="2400">
                <a:solidFill>
                  <a:srgbClr val="0033CC"/>
                </a:solidFill>
                <a:latin typeface="华文楷体" panose="02010600040101010101" pitchFamily="2" charset="-122"/>
                <a:ea typeface="华文楷体" panose="02010600040101010101" pitchFamily="2" charset="-122"/>
              </a:rPr>
              <a:t>1972</a:t>
            </a:r>
            <a:r>
              <a:rPr lang="zh-CN" altLang="en-US" sz="2400">
                <a:solidFill>
                  <a:srgbClr val="0033CC"/>
                </a:solidFill>
                <a:latin typeface="华文楷体" panose="02010600040101010101" pitchFamily="2" charset="-122"/>
                <a:ea typeface="华文楷体" panose="02010600040101010101" pitchFamily="2" charset="-122"/>
              </a:rPr>
              <a:t>年获得图灵奖，之后，获得过：</a:t>
            </a:r>
          </a:p>
        </p:txBody>
      </p:sp>
      <p:pic>
        <p:nvPicPr>
          <p:cNvPr id="77828" name="Picture 4" descr="Edsger Wybe Dijkstra">
            <a:extLst>
              <a:ext uri="{FF2B5EF4-FFF2-40B4-BE49-F238E27FC236}">
                <a16:creationId xmlns:a16="http://schemas.microsoft.com/office/drawing/2014/main" id="{73A6C0FA-BA7C-E445-9EAD-EB7529595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7988" y="-15875"/>
            <a:ext cx="238760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9" name="Text Box 5">
            <a:extLst>
              <a:ext uri="{FF2B5EF4-FFF2-40B4-BE49-F238E27FC236}">
                <a16:creationId xmlns:a16="http://schemas.microsoft.com/office/drawing/2014/main" id="{6C6FBA76-1518-BE41-84C1-B2BEB58ADB5C}"/>
              </a:ext>
            </a:extLst>
          </p:cNvPr>
          <p:cNvSpPr txBox="1">
            <a:spLocks noChangeArrowheads="1"/>
          </p:cNvSpPr>
          <p:nvPr/>
        </p:nvSpPr>
        <p:spPr bwMode="auto">
          <a:xfrm>
            <a:off x="468313" y="3213100"/>
            <a:ext cx="8280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zh-CN" altLang="en-US" dirty="0">
                <a:solidFill>
                  <a:srgbClr val="FF3300"/>
                </a:solidFill>
                <a:latin typeface="华文楷体" panose="02010600040101010101" pitchFamily="2" charset="-122"/>
                <a:ea typeface="华文楷体" panose="02010600040101010101" pitchFamily="2" charset="-122"/>
              </a:rPr>
              <a:t>主要成就</a:t>
            </a:r>
            <a:r>
              <a:rPr lang="zh-CN" altLang="en-US" dirty="0">
                <a:latin typeface="华文楷体" panose="02010600040101010101" pitchFamily="2" charset="-122"/>
                <a:ea typeface="华文楷体" panose="02010600040101010101" pitchFamily="2" charset="-122"/>
              </a:rPr>
              <a:t>　</a:t>
            </a:r>
          </a:p>
          <a:p>
            <a:pPr lvl="1">
              <a:buFont typeface="Wingdings" pitchFamily="2" charset="2"/>
              <a:buChar char="n"/>
            </a:pPr>
            <a:r>
              <a:rPr lang="zh-CN" altLang="en-US" dirty="0">
                <a:solidFill>
                  <a:srgbClr val="0033CC"/>
                </a:solidFill>
                <a:latin typeface="华文楷体" panose="02010600040101010101" pitchFamily="2" charset="-122"/>
                <a:ea typeface="华文楷体" panose="02010600040101010101" pitchFamily="2" charset="-122"/>
              </a:rPr>
              <a:t> 提出“</a:t>
            </a:r>
            <a:r>
              <a:rPr lang="en-US" altLang="zh-CN" dirty="0" err="1">
                <a:solidFill>
                  <a:srgbClr val="0033CC"/>
                </a:solidFill>
                <a:latin typeface="华文楷体" panose="02010600040101010101" pitchFamily="2" charset="-122"/>
                <a:ea typeface="华文楷体" panose="02010600040101010101" pitchFamily="2" charset="-122"/>
              </a:rPr>
              <a:t>goto</a:t>
            </a:r>
            <a:r>
              <a:rPr lang="zh-CN" altLang="en-US" dirty="0">
                <a:solidFill>
                  <a:srgbClr val="0033CC"/>
                </a:solidFill>
                <a:latin typeface="华文楷体" panose="02010600040101010101" pitchFamily="2" charset="-122"/>
                <a:ea typeface="华文楷体" panose="02010600040101010101" pitchFamily="2" charset="-122"/>
              </a:rPr>
              <a:t>有害论”</a:t>
            </a:r>
            <a:r>
              <a:rPr lang="en-US" altLang="zh-CN" dirty="0">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dirty="0">
                <a:solidFill>
                  <a:srgbClr val="0033CC"/>
                </a:solidFill>
                <a:latin typeface="华文楷体" panose="02010600040101010101" pitchFamily="2" charset="-122"/>
                <a:ea typeface="华文楷体" panose="02010600040101010101" pitchFamily="2" charset="-122"/>
              </a:rPr>
              <a:t> </a:t>
            </a:r>
            <a:r>
              <a:rPr lang="zh-CN" altLang="en-US" dirty="0">
                <a:solidFill>
                  <a:srgbClr val="0033CC"/>
                </a:solidFill>
                <a:latin typeface="华文楷体" panose="02010600040101010101" pitchFamily="2" charset="-122"/>
                <a:ea typeface="华文楷体" panose="02010600040101010101" pitchFamily="2" charset="-122"/>
              </a:rPr>
              <a:t>提出信号量和</a:t>
            </a:r>
            <a:r>
              <a:rPr lang="en-US" altLang="zh-CN" dirty="0">
                <a:solidFill>
                  <a:srgbClr val="0033CC"/>
                </a:solidFill>
                <a:latin typeface="华文楷体" panose="02010600040101010101" pitchFamily="2" charset="-122"/>
                <a:ea typeface="华文楷体" panose="02010600040101010101" pitchFamily="2" charset="-122"/>
              </a:rPr>
              <a:t>PV</a:t>
            </a:r>
            <a:r>
              <a:rPr lang="zh-CN" altLang="en-US" dirty="0">
                <a:solidFill>
                  <a:srgbClr val="0033CC"/>
                </a:solidFill>
                <a:latin typeface="华文楷体" panose="02010600040101010101" pitchFamily="2" charset="-122"/>
                <a:ea typeface="华文楷体" panose="02010600040101010101" pitchFamily="2" charset="-122"/>
              </a:rPr>
              <a:t>原语</a:t>
            </a:r>
            <a:r>
              <a:rPr lang="en-US" altLang="zh-CN" dirty="0">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dirty="0">
                <a:solidFill>
                  <a:srgbClr val="0033CC"/>
                </a:solidFill>
                <a:latin typeface="华文楷体" panose="02010600040101010101" pitchFamily="2" charset="-122"/>
                <a:ea typeface="华文楷体" panose="02010600040101010101" pitchFamily="2" charset="-122"/>
              </a:rPr>
              <a:t> </a:t>
            </a:r>
            <a:r>
              <a:rPr lang="zh-CN" altLang="en-US" dirty="0">
                <a:solidFill>
                  <a:srgbClr val="0033CC"/>
                </a:solidFill>
                <a:latin typeface="华文楷体" panose="02010600040101010101" pitchFamily="2" charset="-122"/>
                <a:ea typeface="华文楷体" panose="02010600040101010101" pitchFamily="2" charset="-122"/>
              </a:rPr>
              <a:t>解决了有趣的“哲学家聚餐”问题</a:t>
            </a:r>
            <a:r>
              <a:rPr lang="en-US" altLang="zh-CN" dirty="0">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dirty="0">
                <a:solidFill>
                  <a:srgbClr val="0033CC"/>
                </a:solidFill>
                <a:latin typeface="华文楷体" panose="02010600040101010101" pitchFamily="2" charset="-122"/>
                <a:ea typeface="华文楷体" panose="02010600040101010101" pitchFamily="2" charset="-122"/>
              </a:rPr>
              <a:t> </a:t>
            </a:r>
            <a:r>
              <a:rPr lang="zh-CN" altLang="en-US" dirty="0">
                <a:solidFill>
                  <a:srgbClr val="0033CC"/>
                </a:solidFill>
                <a:latin typeface="华文楷体" panose="02010600040101010101" pitchFamily="2" charset="-122"/>
                <a:ea typeface="华文楷体" panose="02010600040101010101" pitchFamily="2" charset="-122"/>
              </a:rPr>
              <a:t>最短路径算法</a:t>
            </a:r>
            <a:r>
              <a:rPr lang="en-US" altLang="zh-CN" dirty="0">
                <a:solidFill>
                  <a:srgbClr val="0033CC"/>
                </a:solidFill>
                <a:latin typeface="华文楷体" panose="02010600040101010101" pitchFamily="2" charset="-122"/>
                <a:ea typeface="华文楷体" panose="02010600040101010101" pitchFamily="2" charset="-122"/>
              </a:rPr>
              <a:t>(SPF)</a:t>
            </a:r>
            <a:r>
              <a:rPr lang="zh-CN" altLang="en-US" dirty="0">
                <a:solidFill>
                  <a:srgbClr val="0033CC"/>
                </a:solidFill>
                <a:latin typeface="华文楷体" panose="02010600040101010101" pitchFamily="2" charset="-122"/>
                <a:ea typeface="华文楷体" panose="02010600040101010101" pitchFamily="2" charset="-122"/>
              </a:rPr>
              <a:t>和银行家算法的创造者</a:t>
            </a:r>
            <a:r>
              <a:rPr lang="en-US" altLang="zh-CN" dirty="0">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dirty="0">
                <a:solidFill>
                  <a:srgbClr val="0033CC"/>
                </a:solidFill>
                <a:latin typeface="华文楷体" panose="02010600040101010101" pitchFamily="2" charset="-122"/>
                <a:ea typeface="华文楷体" panose="02010600040101010101" pitchFamily="2" charset="-122"/>
              </a:rPr>
              <a:t> </a:t>
            </a:r>
            <a:r>
              <a:rPr lang="zh-CN" altLang="en-US" dirty="0">
                <a:solidFill>
                  <a:srgbClr val="0033CC"/>
                </a:solidFill>
                <a:latin typeface="华文楷体" panose="02010600040101010101" pitchFamily="2" charset="-122"/>
                <a:ea typeface="华文楷体" panose="02010600040101010101" pitchFamily="2" charset="-122"/>
              </a:rPr>
              <a:t>第一个</a:t>
            </a:r>
            <a:r>
              <a:rPr lang="en-US" altLang="zh-CN" dirty="0">
                <a:solidFill>
                  <a:srgbClr val="0033CC"/>
                </a:solidFill>
                <a:latin typeface="华文楷体" panose="02010600040101010101" pitchFamily="2" charset="-122"/>
                <a:ea typeface="华文楷体" panose="02010600040101010101" pitchFamily="2" charset="-122"/>
              </a:rPr>
              <a:t>Algol 60</a:t>
            </a:r>
            <a:r>
              <a:rPr lang="zh-CN" altLang="en-US" dirty="0">
                <a:solidFill>
                  <a:srgbClr val="0033CC"/>
                </a:solidFill>
                <a:latin typeface="华文楷体" panose="02010600040101010101" pitchFamily="2" charset="-122"/>
                <a:ea typeface="华文楷体" panose="02010600040101010101" pitchFamily="2" charset="-122"/>
              </a:rPr>
              <a:t>编译器的设计者和实现者</a:t>
            </a:r>
            <a:r>
              <a:rPr lang="en-US" altLang="zh-CN" dirty="0">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dirty="0">
                <a:solidFill>
                  <a:srgbClr val="0033CC"/>
                </a:solidFill>
                <a:latin typeface="华文楷体" panose="02010600040101010101" pitchFamily="2" charset="-122"/>
                <a:ea typeface="华文楷体" panose="02010600040101010101" pitchFamily="2" charset="-122"/>
              </a:rPr>
              <a:t> THE</a:t>
            </a:r>
            <a:r>
              <a:rPr lang="zh-CN" altLang="en-US" dirty="0">
                <a:solidFill>
                  <a:srgbClr val="0033CC"/>
                </a:solidFill>
                <a:latin typeface="华文楷体" panose="02010600040101010101" pitchFamily="2" charset="-122"/>
                <a:ea typeface="华文楷体" panose="02010600040101010101" pitchFamily="2" charset="-122"/>
              </a:rPr>
              <a:t>操作系统的设计者和开发者</a:t>
            </a:r>
            <a:r>
              <a:rPr lang="en-US" altLang="zh-CN" dirty="0">
                <a:solidFill>
                  <a:srgbClr val="0033CC"/>
                </a:solidFill>
                <a:latin typeface="华文楷体" panose="02010600040101010101" pitchFamily="2" charset="-122"/>
                <a:ea typeface="华文楷体" panose="02010600040101010101" pitchFamily="2" charset="-122"/>
              </a:rPr>
              <a:t>; </a:t>
            </a:r>
          </a:p>
          <a:p>
            <a:pPr lvl="1">
              <a:buFont typeface="Wingdings" pitchFamily="2" charset="2"/>
              <a:buChar char="n"/>
            </a:pPr>
            <a:r>
              <a:rPr lang="en-US" altLang="zh-CN" dirty="0">
                <a:solidFill>
                  <a:srgbClr val="0033CC"/>
                </a:solidFill>
                <a:latin typeface="华文楷体" panose="02010600040101010101" pitchFamily="2" charset="-122"/>
                <a:ea typeface="华文楷体" panose="02010600040101010101" pitchFamily="2" charset="-122"/>
              </a:rPr>
              <a:t> </a:t>
            </a:r>
            <a:r>
              <a:rPr lang="zh-CN" altLang="en-US" dirty="0">
                <a:solidFill>
                  <a:srgbClr val="0033CC"/>
                </a:solidFill>
                <a:latin typeface="华文楷体" panose="02010600040101010101" pitchFamily="2" charset="-122"/>
                <a:ea typeface="华文楷体" panose="02010600040101010101" pitchFamily="2" charset="-122"/>
              </a:rPr>
              <a:t>与</a:t>
            </a:r>
            <a:r>
              <a:rPr lang="en-US" altLang="zh-CN" dirty="0">
                <a:solidFill>
                  <a:srgbClr val="0033CC"/>
                </a:solidFill>
                <a:latin typeface="华文楷体" panose="02010600040101010101" pitchFamily="2" charset="-122"/>
                <a:ea typeface="华文楷体" panose="02010600040101010101" pitchFamily="2" charset="-122"/>
              </a:rPr>
              <a:t>D. E. Knuth</a:t>
            </a:r>
            <a:r>
              <a:rPr lang="zh-CN" altLang="en-US" dirty="0">
                <a:solidFill>
                  <a:srgbClr val="0033CC"/>
                </a:solidFill>
                <a:latin typeface="华文楷体" panose="02010600040101010101" pitchFamily="2" charset="-122"/>
                <a:ea typeface="华文楷体" panose="02010600040101010101" pitchFamily="2" charset="-122"/>
              </a:rPr>
              <a:t>（高德纳 ）并称为我们这个时代最伟大的计算机科学家</a:t>
            </a:r>
            <a:r>
              <a:rPr lang="zh-CN" altLang="en-US" dirty="0">
                <a:latin typeface="华文楷体" panose="02010600040101010101" pitchFamily="2" charset="-122"/>
                <a:ea typeface="华文楷体" panose="02010600040101010101" pitchFamily="2" charset="-122"/>
              </a:rPr>
              <a:t> 。</a:t>
            </a:r>
          </a:p>
        </p:txBody>
      </p:sp>
      <p:sp>
        <p:nvSpPr>
          <p:cNvPr id="77830" name="灯片编号占位符 3">
            <a:extLst>
              <a:ext uri="{FF2B5EF4-FFF2-40B4-BE49-F238E27FC236}">
                <a16:creationId xmlns:a16="http://schemas.microsoft.com/office/drawing/2014/main" id="{F469A3F3-596D-2D42-900E-4A464DE68C3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3AA4334-3039-EF45-B1A8-7DAF24666A45}" type="slidenum">
              <a:rPr lang="zh-CN" altLang="en-US" sz="1800"/>
              <a:pPr/>
              <a:t>76</a:t>
            </a:fld>
            <a:endParaRPr lang="en-US" altLang="zh-CN" sz="1800"/>
          </a:p>
        </p:txBody>
      </p:sp>
      <p:sp>
        <p:nvSpPr>
          <p:cNvPr id="77831" name="TextBox 6">
            <a:extLst>
              <a:ext uri="{FF2B5EF4-FFF2-40B4-BE49-F238E27FC236}">
                <a16:creationId xmlns:a16="http://schemas.microsoft.com/office/drawing/2014/main" id="{5BE6ABBD-5D15-E247-AEDA-12A7B72C2683}"/>
              </a:ext>
            </a:extLst>
          </p:cNvPr>
          <p:cNvSpPr txBox="1">
            <a:spLocks noChangeArrowheads="1"/>
          </p:cNvSpPr>
          <p:nvPr/>
        </p:nvSpPr>
        <p:spPr bwMode="auto">
          <a:xfrm>
            <a:off x="969963" y="2205038"/>
            <a:ext cx="8281987"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2500"/>
              </a:lnSpc>
            </a:pPr>
            <a:r>
              <a:rPr lang="en-US" altLang="zh-CN">
                <a:solidFill>
                  <a:srgbClr val="0033CC"/>
                </a:solidFill>
                <a:latin typeface="华文楷体" panose="02010600040101010101" pitchFamily="2" charset="-122"/>
                <a:ea typeface="华文楷体" panose="02010600040101010101" pitchFamily="2" charset="-122"/>
              </a:rPr>
              <a:t>1974</a:t>
            </a:r>
            <a:r>
              <a:rPr lang="zh-CN" altLang="en-US">
                <a:solidFill>
                  <a:srgbClr val="0033CC"/>
                </a:solidFill>
                <a:latin typeface="华文楷体" panose="02010600040101010101" pitchFamily="2" charset="-122"/>
                <a:ea typeface="华文楷体" panose="02010600040101010101" pitchFamily="2" charset="-122"/>
              </a:rPr>
              <a:t>年 </a:t>
            </a:r>
            <a:r>
              <a:rPr lang="en-US" altLang="zh-CN">
                <a:solidFill>
                  <a:srgbClr val="0033CC"/>
                </a:solidFill>
                <a:latin typeface="华文楷体" panose="02010600040101010101" pitchFamily="2" charset="-122"/>
                <a:ea typeface="华文楷体" panose="02010600040101010101" pitchFamily="2" charset="-122"/>
              </a:rPr>
              <a:t>AFIPS Harry Goode Memorial Award</a:t>
            </a:r>
          </a:p>
          <a:p>
            <a:pPr>
              <a:lnSpc>
                <a:spcPts val="2500"/>
              </a:lnSpc>
            </a:pPr>
            <a:r>
              <a:rPr lang="en-US" altLang="zh-CN">
                <a:solidFill>
                  <a:srgbClr val="0033CC"/>
                </a:solidFill>
                <a:latin typeface="华文楷体" panose="02010600040101010101" pitchFamily="2" charset="-122"/>
                <a:ea typeface="华文楷体" panose="02010600040101010101" pitchFamily="2" charset="-122"/>
              </a:rPr>
              <a:t>1989</a:t>
            </a:r>
            <a:r>
              <a:rPr lang="zh-CN" altLang="en-US">
                <a:solidFill>
                  <a:srgbClr val="0033CC"/>
                </a:solidFill>
                <a:latin typeface="华文楷体" panose="02010600040101010101" pitchFamily="2" charset="-122"/>
                <a:ea typeface="华文楷体" panose="02010600040101010101" pitchFamily="2" charset="-122"/>
              </a:rPr>
              <a:t>年</a:t>
            </a:r>
            <a:r>
              <a:rPr lang="en-US" altLang="zh-CN">
                <a:solidFill>
                  <a:srgbClr val="0033CC"/>
                </a:solidFill>
                <a:latin typeface="华文楷体" panose="02010600040101010101" pitchFamily="2" charset="-122"/>
                <a:ea typeface="华文楷体" panose="02010600040101010101" pitchFamily="2" charset="-122"/>
              </a:rPr>
              <a:t>ACM SIGCSE</a:t>
            </a:r>
            <a:r>
              <a:rPr lang="zh-CN" altLang="en-US">
                <a:solidFill>
                  <a:srgbClr val="0033CC"/>
                </a:solidFill>
                <a:latin typeface="华文楷体" panose="02010600040101010101" pitchFamily="2" charset="-122"/>
                <a:ea typeface="华文楷体" panose="02010600040101010101" pitchFamily="2" charset="-122"/>
              </a:rPr>
              <a:t>计算机科学教育教学杰出贡献奖</a:t>
            </a:r>
            <a:endParaRPr lang="en-US" altLang="zh-CN">
              <a:solidFill>
                <a:srgbClr val="0033CC"/>
              </a:solidFill>
              <a:latin typeface="华文楷体" panose="02010600040101010101" pitchFamily="2" charset="-122"/>
              <a:ea typeface="华文楷体" panose="02010600040101010101" pitchFamily="2" charset="-122"/>
            </a:endParaRPr>
          </a:p>
          <a:p>
            <a:pPr>
              <a:lnSpc>
                <a:spcPts val="2500"/>
              </a:lnSpc>
            </a:pPr>
            <a:r>
              <a:rPr lang="en-US" altLang="zh-CN">
                <a:solidFill>
                  <a:srgbClr val="0033CC"/>
                </a:solidFill>
                <a:latin typeface="华文楷体" panose="02010600040101010101" pitchFamily="2" charset="-122"/>
                <a:ea typeface="华文楷体" panose="02010600040101010101" pitchFamily="2" charset="-122"/>
              </a:rPr>
              <a:t>2002</a:t>
            </a:r>
            <a:r>
              <a:rPr lang="zh-CN" altLang="en-US">
                <a:solidFill>
                  <a:srgbClr val="0033CC"/>
                </a:solidFill>
                <a:latin typeface="华文楷体" panose="02010600040101010101" pitchFamily="2" charset="-122"/>
                <a:ea typeface="华文楷体" panose="02010600040101010101" pitchFamily="2" charset="-122"/>
              </a:rPr>
              <a:t>年</a:t>
            </a:r>
            <a:r>
              <a:rPr lang="en-US" altLang="zh-CN">
                <a:solidFill>
                  <a:srgbClr val="0033CC"/>
                </a:solidFill>
                <a:latin typeface="华文楷体" panose="02010600040101010101" pitchFamily="2" charset="-122"/>
                <a:ea typeface="华文楷体" panose="02010600040101010101" pitchFamily="2" charset="-122"/>
              </a:rPr>
              <a:t>ACM PODC</a:t>
            </a:r>
            <a:r>
              <a:rPr lang="zh-CN" altLang="en-US">
                <a:solidFill>
                  <a:srgbClr val="0033CC"/>
                </a:solidFill>
                <a:latin typeface="华文楷体" panose="02010600040101010101" pitchFamily="2" charset="-122"/>
                <a:ea typeface="华文楷体" panose="02010600040101010101" pitchFamily="2" charset="-122"/>
              </a:rPr>
              <a:t>最具影响力论文奖</a:t>
            </a:r>
            <a:endParaRPr lang="zh-CN" altLang="en-US"/>
          </a:p>
        </p:txBody>
      </p:sp>
    </p:spTree>
    <p:extLst>
      <p:ext uri="{BB962C8B-B14F-4D97-AF65-F5344CB8AC3E}">
        <p14:creationId xmlns:p14="http://schemas.microsoft.com/office/powerpoint/2010/main" val="3222587107"/>
      </p:ext>
    </p:extLst>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340D3AE2-FD8D-CF4E-8F06-95A6EB76F043}"/>
              </a:ext>
            </a:extLst>
          </p:cNvPr>
          <p:cNvSpPr>
            <a:spLocks noGrp="1" noChangeArrowheads="1"/>
          </p:cNvSpPr>
          <p:nvPr>
            <p:ph type="body" idx="4294967295"/>
          </p:nvPr>
        </p:nvSpPr>
        <p:spPr bwMode="auto">
          <a:xfrm>
            <a:off x="539750" y="981075"/>
            <a:ext cx="8247063" cy="4876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FF"/>
              </a:buClr>
            </a:pPr>
            <a:r>
              <a:rPr lang="zh-CN" altLang="en-US" sz="4000" b="1">
                <a:solidFill>
                  <a:srgbClr val="0000FF"/>
                </a:solidFill>
                <a:latin typeface="华文楷体" panose="02010600040101010101" pitchFamily="2" charset="-122"/>
                <a:ea typeface="华文楷体" panose="02010600040101010101" pitchFamily="2" charset="-122"/>
              </a:rPr>
              <a:t>主要内容</a:t>
            </a:r>
          </a:p>
          <a:p>
            <a:pPr lvl="1" eaLnBrk="1" hangingPunct="1">
              <a:buClr>
                <a:srgbClr val="FF0000"/>
              </a:buClr>
              <a:buSzPct val="80000"/>
              <a:buFont typeface="Wingdings" pitchFamily="2" charset="2"/>
              <a:buChar char="Ø"/>
            </a:pPr>
            <a:r>
              <a:rPr lang="zh-CN" altLang="en-US" sz="3600" b="1">
                <a:solidFill>
                  <a:srgbClr val="171D17"/>
                </a:solidFill>
                <a:latin typeface="华文楷体" panose="02010600040101010101" pitchFamily="2" charset="-122"/>
                <a:ea typeface="华文楷体" panose="02010600040101010101" pitchFamily="2" charset="-122"/>
              </a:rPr>
              <a:t>整型信号量</a:t>
            </a:r>
            <a:endParaRPr lang="en-US" altLang="zh-CN" sz="3600" b="1">
              <a:solidFill>
                <a:srgbClr val="171D17"/>
              </a:solidFill>
              <a:latin typeface="华文楷体" panose="02010600040101010101" pitchFamily="2" charset="-122"/>
              <a:ea typeface="华文楷体" panose="02010600040101010101" pitchFamily="2" charset="-122"/>
            </a:endParaRPr>
          </a:p>
          <a:p>
            <a:pPr lvl="1" eaLnBrk="1" hangingPunct="1">
              <a:buClr>
                <a:srgbClr val="FF0000"/>
              </a:buClr>
              <a:buSzPct val="80000"/>
              <a:buFont typeface="Wingdings" pitchFamily="2" charset="2"/>
              <a:buChar char="Ø"/>
            </a:pPr>
            <a:r>
              <a:rPr lang="zh-CN" altLang="en-US" sz="3600" b="1">
                <a:solidFill>
                  <a:srgbClr val="171D17"/>
                </a:solidFill>
                <a:latin typeface="华文楷体" panose="02010600040101010101" pitchFamily="2" charset="-122"/>
                <a:ea typeface="华文楷体" panose="02010600040101010101" pitchFamily="2" charset="-122"/>
              </a:rPr>
              <a:t>记录型信号量</a:t>
            </a:r>
            <a:endParaRPr lang="en-US" altLang="zh-CN" sz="3600" b="1">
              <a:solidFill>
                <a:srgbClr val="171D17"/>
              </a:solidFill>
              <a:latin typeface="华文楷体" panose="02010600040101010101" pitchFamily="2" charset="-122"/>
              <a:ea typeface="华文楷体" panose="02010600040101010101" pitchFamily="2" charset="-122"/>
            </a:endParaRPr>
          </a:p>
          <a:p>
            <a:pPr lvl="1" eaLnBrk="1" hangingPunct="1">
              <a:buClr>
                <a:srgbClr val="FF0000"/>
              </a:buClr>
              <a:buSzPct val="80000"/>
              <a:buFont typeface="Wingdings" pitchFamily="2" charset="2"/>
              <a:buChar char="Ø"/>
            </a:pPr>
            <a:r>
              <a:rPr lang="en-US" altLang="zh-CN" sz="3600" b="1">
                <a:solidFill>
                  <a:srgbClr val="171D17"/>
                </a:solidFill>
                <a:latin typeface="华文楷体" panose="02010600040101010101" pitchFamily="2" charset="-122"/>
                <a:ea typeface="华文楷体" panose="02010600040101010101" pitchFamily="2" charset="-122"/>
              </a:rPr>
              <a:t>AND</a:t>
            </a:r>
            <a:r>
              <a:rPr lang="zh-CN" altLang="en-US" sz="3600" b="1">
                <a:solidFill>
                  <a:srgbClr val="171D17"/>
                </a:solidFill>
                <a:latin typeface="华文楷体" panose="02010600040101010101" pitchFamily="2" charset="-122"/>
                <a:ea typeface="华文楷体" panose="02010600040101010101" pitchFamily="2" charset="-122"/>
              </a:rPr>
              <a:t>信号量</a:t>
            </a:r>
            <a:endParaRPr lang="en-US" altLang="zh-CN" sz="3600" b="1">
              <a:solidFill>
                <a:srgbClr val="171D17"/>
              </a:solidFill>
              <a:latin typeface="华文楷体" panose="02010600040101010101" pitchFamily="2" charset="-122"/>
              <a:ea typeface="华文楷体" panose="02010600040101010101" pitchFamily="2" charset="-122"/>
            </a:endParaRPr>
          </a:p>
          <a:p>
            <a:pPr lvl="1" eaLnBrk="1" hangingPunct="1">
              <a:buClr>
                <a:srgbClr val="FF0000"/>
              </a:buClr>
              <a:buSzPct val="80000"/>
              <a:buFont typeface="Wingdings" pitchFamily="2" charset="2"/>
              <a:buChar char="Ø"/>
            </a:pPr>
            <a:r>
              <a:rPr lang="zh-CN" altLang="en-US" sz="3600" b="1">
                <a:solidFill>
                  <a:srgbClr val="171D17"/>
                </a:solidFill>
                <a:latin typeface="华文楷体" panose="02010600040101010101" pitchFamily="2" charset="-122"/>
                <a:ea typeface="华文楷体" panose="02010600040101010101" pitchFamily="2" charset="-122"/>
              </a:rPr>
              <a:t>信号量集</a:t>
            </a:r>
          </a:p>
          <a:p>
            <a:pPr eaLnBrk="1" hangingPunct="1">
              <a:buFont typeface="Wingdings" pitchFamily="2" charset="2"/>
              <a:buNone/>
            </a:pPr>
            <a:endParaRPr lang="en-US" altLang="zh-CN" sz="3600">
              <a:latin typeface="华文楷体" panose="02010600040101010101" pitchFamily="2" charset="-122"/>
              <a:ea typeface="华文楷体" panose="02010600040101010101" pitchFamily="2" charset="-122"/>
            </a:endParaRPr>
          </a:p>
        </p:txBody>
      </p:sp>
      <p:sp>
        <p:nvSpPr>
          <p:cNvPr id="78851" name="Text Box 7">
            <a:extLst>
              <a:ext uri="{FF2B5EF4-FFF2-40B4-BE49-F238E27FC236}">
                <a16:creationId xmlns:a16="http://schemas.microsoft.com/office/drawing/2014/main" id="{BB836156-ECE0-8844-90D1-74DEE216850D}"/>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78852" name="灯片编号占位符 3">
            <a:extLst>
              <a:ext uri="{FF2B5EF4-FFF2-40B4-BE49-F238E27FC236}">
                <a16:creationId xmlns:a16="http://schemas.microsoft.com/office/drawing/2014/main" id="{3DDF6133-898D-DB4E-818F-9F4C076AB26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0E970FB-4CAB-1E4F-8183-644638E42826}" type="slidenum">
              <a:rPr lang="zh-CN" altLang="en-US" sz="1800"/>
              <a:pPr/>
              <a:t>77</a:t>
            </a:fld>
            <a:endParaRPr lang="en-US" altLang="zh-CN" sz="1800"/>
          </a:p>
        </p:txBody>
      </p:sp>
    </p:spTree>
    <p:extLst>
      <p:ext uri="{BB962C8B-B14F-4D97-AF65-F5344CB8AC3E}">
        <p14:creationId xmlns:p14="http://schemas.microsoft.com/office/powerpoint/2010/main" val="2760559481"/>
      </p:ext>
    </p:extLst>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A96290E2-E6D4-CF4E-A09D-5C6F7B27AE1F}"/>
              </a:ext>
            </a:extLst>
          </p:cNvPr>
          <p:cNvSpPr>
            <a:spLocks noGrp="1" noChangeArrowheads="1"/>
          </p:cNvSpPr>
          <p:nvPr>
            <p:ph type="body" idx="4294967295"/>
          </p:nvPr>
        </p:nvSpPr>
        <p:spPr bwMode="auto">
          <a:xfrm>
            <a:off x="609600" y="692150"/>
            <a:ext cx="8248650" cy="34575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Clr>
                <a:srgbClr val="0000FF"/>
              </a:buClr>
            </a:pPr>
            <a:r>
              <a:rPr lang="zh-CN" altLang="en-US" b="1">
                <a:solidFill>
                  <a:srgbClr val="0000FF"/>
                </a:solidFill>
                <a:latin typeface="华文楷体" panose="02010600040101010101" pitchFamily="2" charset="-122"/>
                <a:ea typeface="华文楷体" panose="02010600040101010101" pitchFamily="2" charset="-122"/>
              </a:rPr>
              <a:t>信号量</a:t>
            </a:r>
            <a:endParaRPr lang="en-US" altLang="zh-CN" b="1">
              <a:solidFill>
                <a:srgbClr val="0000FF"/>
              </a:solidFill>
              <a:latin typeface="华文楷体" panose="02010600040101010101" pitchFamily="2" charset="-122"/>
              <a:ea typeface="华文楷体" panose="02010600040101010101" pitchFamily="2" charset="-122"/>
            </a:endParaRPr>
          </a:p>
          <a:p>
            <a:pPr lvl="1" eaLnBrk="1" hangingPunct="1">
              <a:spcBef>
                <a:spcPct val="0"/>
              </a:spcBef>
              <a:buClr>
                <a:srgbClr val="0000FF"/>
              </a:buClr>
            </a:pPr>
            <a:r>
              <a:rPr lang="zh-CN" altLang="en-US" b="1">
                <a:latin typeface="华文楷体" panose="02010600040101010101" pitchFamily="2" charset="-122"/>
                <a:ea typeface="华文楷体" panose="02010600040101010101" pitchFamily="2" charset="-122"/>
              </a:rPr>
              <a:t>一个进程在某一特殊点上被迫停止执行直到接收到一个对应的特殊变量值，这种特殊变量就是</a:t>
            </a:r>
            <a:r>
              <a:rPr lang="zh-CN" altLang="en-US" b="1">
                <a:solidFill>
                  <a:srgbClr val="CC3399"/>
                </a:solidFill>
                <a:latin typeface="华文楷体" panose="02010600040101010101" pitchFamily="2" charset="-122"/>
                <a:ea typeface="华文楷体" panose="02010600040101010101" pitchFamily="2" charset="-122"/>
              </a:rPr>
              <a:t>信号量</a:t>
            </a:r>
            <a:r>
              <a:rPr lang="en-US" altLang="zh-CN" b="1">
                <a:latin typeface="华文楷体" panose="02010600040101010101" pitchFamily="2" charset="-122"/>
                <a:ea typeface="华文楷体" panose="02010600040101010101" pitchFamily="2" charset="-122"/>
              </a:rPr>
              <a:t>(semaphore)</a:t>
            </a:r>
          </a:p>
          <a:p>
            <a:pPr lvl="1" eaLnBrk="1" hangingPunct="1">
              <a:spcBef>
                <a:spcPct val="0"/>
              </a:spcBef>
              <a:buClr>
                <a:srgbClr val="0000FF"/>
              </a:buClr>
            </a:pPr>
            <a:r>
              <a:rPr lang="zh-CN" altLang="en-US" b="1">
                <a:solidFill>
                  <a:srgbClr val="FF0000"/>
                </a:solidFill>
                <a:latin typeface="华文楷体" panose="02010600040101010101" pitchFamily="2" charset="-122"/>
                <a:ea typeface="华文楷体" panose="02010600040101010101" pitchFamily="2" charset="-122"/>
              </a:rPr>
              <a:t>一种资源</a:t>
            </a:r>
          </a:p>
        </p:txBody>
      </p:sp>
      <p:sp>
        <p:nvSpPr>
          <p:cNvPr id="79875" name="Text Box 7">
            <a:extLst>
              <a:ext uri="{FF2B5EF4-FFF2-40B4-BE49-F238E27FC236}">
                <a16:creationId xmlns:a16="http://schemas.microsoft.com/office/drawing/2014/main" id="{5C1747B5-48CF-604B-ADFF-8F7C0BC58613}"/>
              </a:ext>
            </a:extLst>
          </p:cNvPr>
          <p:cNvSpPr txBox="1">
            <a:spLocks noChangeArrowheads="1"/>
          </p:cNvSpPr>
          <p:nvPr/>
        </p:nvSpPr>
        <p:spPr bwMode="auto">
          <a:xfrm>
            <a:off x="457200" y="-76200"/>
            <a:ext cx="83629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79876" name="灯片编号占位符 3">
            <a:extLst>
              <a:ext uri="{FF2B5EF4-FFF2-40B4-BE49-F238E27FC236}">
                <a16:creationId xmlns:a16="http://schemas.microsoft.com/office/drawing/2014/main" id="{28447533-A6BB-CF47-94B9-9D01F79FB07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DFB9672A-C1B5-B044-8C5A-587190CA020A}" type="slidenum">
              <a:rPr lang="zh-CN" altLang="en-US" sz="1800"/>
              <a:pPr/>
              <a:t>78</a:t>
            </a:fld>
            <a:endParaRPr lang="en-US" altLang="zh-CN" sz="1800"/>
          </a:p>
        </p:txBody>
      </p:sp>
    </p:spTree>
    <p:extLst>
      <p:ext uri="{BB962C8B-B14F-4D97-AF65-F5344CB8AC3E}">
        <p14:creationId xmlns:p14="http://schemas.microsoft.com/office/powerpoint/2010/main" val="1466876099"/>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blinds(horizontal)">
                                      <p:cBhvr>
                                        <p:cTn id="7" dur="500"/>
                                        <p:tgtEl>
                                          <p:spTgt spid="4608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10" dur="500"/>
                                        <p:tgtEl>
                                          <p:spTgt spid="4608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3" dur="5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4" name="Text Box 4">
            <a:extLst>
              <a:ext uri="{FF2B5EF4-FFF2-40B4-BE49-F238E27FC236}">
                <a16:creationId xmlns:a16="http://schemas.microsoft.com/office/drawing/2014/main" id="{06AFC851-B712-5C4C-B409-7689653AEDEA}"/>
              </a:ext>
            </a:extLst>
          </p:cNvPr>
          <p:cNvSpPr txBox="1">
            <a:spLocks noChangeArrowheads="1"/>
          </p:cNvSpPr>
          <p:nvPr/>
        </p:nvSpPr>
        <p:spPr bwMode="auto">
          <a:xfrm>
            <a:off x="609600" y="1052513"/>
            <a:ext cx="8229600" cy="3560762"/>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5000"/>
              </a:lnSpc>
            </a:pPr>
            <a:r>
              <a:rPr lang="zh-CN" altLang="en-US" sz="36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一、整型信号量</a:t>
            </a:r>
          </a:p>
          <a:p>
            <a:pPr>
              <a:lnSpc>
                <a:spcPct val="115000"/>
              </a:lnSpc>
            </a:pP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定义为一个表示资源的整形量，除初始化外，仅能通过两个标准的原子操作</a:t>
            </a:r>
            <a:r>
              <a:rPr lang="en-US"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wait(s)</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和</a:t>
            </a:r>
            <a:r>
              <a:rPr lang="en-US"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signal(s)</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来访问。</a:t>
            </a:r>
          </a:p>
          <a:p>
            <a:pPr>
              <a:lnSpc>
                <a:spcPct val="115000"/>
              </a:lnSpc>
            </a:pP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这两个操作又被称为</a:t>
            </a:r>
            <a:r>
              <a:rPr lang="en-US"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P</a:t>
            </a:r>
            <a:r>
              <a:rPr lang="zh-CN" altLang="en-US"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32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V</a:t>
            </a:r>
            <a:r>
              <a:rPr lang="zh-CN"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操作</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（或</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wait()</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signal()</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操作）</a:t>
            </a:r>
            <a:r>
              <a:rPr lang="zh-CN"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endParaRPr lang="zh-CN" altLang="en-US" sz="3200">
              <a:solidFill>
                <a:srgbClr val="000000"/>
              </a:solidFill>
              <a:latin typeface="华文楷体" panose="02010600040101010101" pitchFamily="2" charset="-122"/>
              <a:ea typeface="华文楷体" panose="02010600040101010101" pitchFamily="2" charset="-122"/>
            </a:endParaRPr>
          </a:p>
        </p:txBody>
      </p:sp>
      <p:sp>
        <p:nvSpPr>
          <p:cNvPr id="80899" name="Text Box 5">
            <a:extLst>
              <a:ext uri="{FF2B5EF4-FFF2-40B4-BE49-F238E27FC236}">
                <a16:creationId xmlns:a16="http://schemas.microsoft.com/office/drawing/2014/main" id="{91C76289-FD86-8F48-8471-905D347F8B3F}"/>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80900" name="灯片编号占位符 3">
            <a:extLst>
              <a:ext uri="{FF2B5EF4-FFF2-40B4-BE49-F238E27FC236}">
                <a16:creationId xmlns:a16="http://schemas.microsoft.com/office/drawing/2014/main" id="{1F8A3022-FC21-A143-A40E-F08A570377B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665B9B1-5D95-E14F-80D8-67236DACD726}" type="slidenum">
              <a:rPr lang="zh-CN" altLang="en-US" sz="1800"/>
              <a:pPr/>
              <a:t>79</a:t>
            </a:fld>
            <a:endParaRPr lang="en-US" altLang="zh-CN" sz="1800"/>
          </a:p>
        </p:txBody>
      </p:sp>
    </p:spTree>
    <p:extLst>
      <p:ext uri="{BB962C8B-B14F-4D97-AF65-F5344CB8AC3E}">
        <p14:creationId xmlns:p14="http://schemas.microsoft.com/office/powerpoint/2010/main" val="87725570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44"/>
                                        </p:tgtEl>
                                        <p:attrNameLst>
                                          <p:attrName>style.visibility</p:attrName>
                                        </p:attrNameLst>
                                      </p:cBhvr>
                                      <p:to>
                                        <p:strVal val="visible"/>
                                      </p:to>
                                    </p:set>
                                    <p:animEffect transition="in" filter="wipe(left)">
                                      <p:cBhvr>
                                        <p:cTn id="7" dur="500"/>
                                        <p:tgtEl>
                                          <p:spTgt spid="471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2">
            <a:extLst>
              <a:ext uri="{FF2B5EF4-FFF2-40B4-BE49-F238E27FC236}">
                <a16:creationId xmlns:a16="http://schemas.microsoft.com/office/drawing/2014/main" id="{F1740765-FD5D-4E47-A882-BFA38A665266}"/>
              </a:ext>
            </a:extLst>
          </p:cNvPr>
          <p:cNvSpPr txBox="1">
            <a:spLocks noChangeArrowheads="1"/>
          </p:cNvSpPr>
          <p:nvPr/>
        </p:nvSpPr>
        <p:spPr bwMode="auto">
          <a:xfrm>
            <a:off x="2971800" y="5664200"/>
            <a:ext cx="4408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zh-CN" altLang="en-US" sz="2800" b="1">
                <a:solidFill>
                  <a:schemeClr val="tx1"/>
                </a:solidFill>
                <a:latin typeface="Times New Roman" panose="02020603050405020304" pitchFamily="18" charset="0"/>
              </a:rPr>
              <a:t>图 </a:t>
            </a:r>
            <a:r>
              <a:rPr lang="en-US" altLang="zh-CN" sz="2800" b="1">
                <a:solidFill>
                  <a:schemeClr val="tx1"/>
                </a:solidFill>
                <a:latin typeface="Times New Roman" panose="02020603050405020304" pitchFamily="18" charset="0"/>
              </a:rPr>
              <a:t>2-4 </a:t>
            </a:r>
            <a:r>
              <a:rPr lang="zh-CN" altLang="en-US" sz="2800" b="1">
                <a:solidFill>
                  <a:schemeClr val="tx1"/>
                </a:solidFill>
                <a:latin typeface="Times New Roman" panose="02020603050405020304" pitchFamily="18" charset="0"/>
              </a:rPr>
              <a:t>四条语句的前趋关系</a:t>
            </a:r>
          </a:p>
        </p:txBody>
      </p:sp>
      <p:graphicFrame>
        <p:nvGraphicFramePr>
          <p:cNvPr id="3074" name="Object 3">
            <a:extLst>
              <a:ext uri="{FF2B5EF4-FFF2-40B4-BE49-F238E27FC236}">
                <a16:creationId xmlns:a16="http://schemas.microsoft.com/office/drawing/2014/main" id="{138C6A15-1F40-D140-9AA4-A07F0EE70C46}"/>
              </a:ext>
            </a:extLst>
          </p:cNvPr>
          <p:cNvGraphicFramePr>
            <a:graphicFrameLocks noChangeAspect="1"/>
          </p:cNvGraphicFramePr>
          <p:nvPr/>
        </p:nvGraphicFramePr>
        <p:xfrm>
          <a:off x="2057400" y="1981200"/>
          <a:ext cx="6400800" cy="2994025"/>
        </p:xfrm>
        <a:graphic>
          <a:graphicData uri="http://schemas.openxmlformats.org/presentationml/2006/ole">
            <mc:AlternateContent xmlns:mc="http://schemas.openxmlformats.org/markup-compatibility/2006">
              <mc:Choice xmlns:v="urn:schemas-microsoft-com:vml" Requires="v">
                <p:oleObj spid="_x0000_s6150" name="VISIO" r:id="rId3" imgW="2108200" imgH="990600" progId="Visio.Drawing.4">
                  <p:embed/>
                </p:oleObj>
              </mc:Choice>
              <mc:Fallback>
                <p:oleObj name="VISIO" r:id="rId3" imgW="2108200" imgH="990600" progId="Visio.Drawing.4">
                  <p:embed/>
                  <p:pic>
                    <p:nvPicPr>
                      <p:cNvPr id="3074" name="Object 3">
                        <a:extLst>
                          <a:ext uri="{FF2B5EF4-FFF2-40B4-BE49-F238E27FC236}">
                            <a16:creationId xmlns:a16="http://schemas.microsoft.com/office/drawing/2014/main" id="{138C6A15-1F40-D140-9AA4-A07F0EE70C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981200"/>
                        <a:ext cx="6400800" cy="299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6" name="Rectangle 4">
            <a:extLst>
              <a:ext uri="{FF2B5EF4-FFF2-40B4-BE49-F238E27FC236}">
                <a16:creationId xmlns:a16="http://schemas.microsoft.com/office/drawing/2014/main" id="{BFE4BD84-A3FD-7C4F-8428-6D54338CB138}"/>
              </a:ext>
            </a:extLst>
          </p:cNvPr>
          <p:cNvSpPr>
            <a:spLocks noChangeArrowheads="1"/>
          </p:cNvSpPr>
          <p:nvPr/>
        </p:nvSpPr>
        <p:spPr bwMode="auto">
          <a:xfrm>
            <a:off x="381000" y="0"/>
            <a:ext cx="84582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幼圆" pitchFamily="49" charset="-122"/>
              </a:rPr>
              <a:t>2.1</a:t>
            </a:r>
            <a:r>
              <a:rPr lang="zh-CN" altLang="en-US" sz="2800" b="1">
                <a:solidFill>
                  <a:srgbClr val="3333FF"/>
                </a:solidFill>
                <a:latin typeface="Arial" panose="020B0604020202020204" pitchFamily="34" charset="0"/>
                <a:ea typeface="幼圆" pitchFamily="49" charset="-122"/>
              </a:rPr>
              <a:t>前趋图和程序执行</a:t>
            </a:r>
            <a:r>
              <a:rPr lang="en-US" altLang="zh-CN" sz="2800" b="1">
                <a:solidFill>
                  <a:srgbClr val="3333FF"/>
                </a:solidFill>
                <a:latin typeface="Times New Roman" panose="02020603050405020304" pitchFamily="18" charset="0"/>
                <a:ea typeface="幼圆" pitchFamily="49" charset="-122"/>
              </a:rPr>
              <a:t>----</a:t>
            </a:r>
            <a:r>
              <a:rPr lang="zh-CN" altLang="en-US" sz="2800" b="1">
                <a:solidFill>
                  <a:srgbClr val="FF3300"/>
                </a:solidFill>
                <a:latin typeface="Times New Roman" panose="02020603050405020304" pitchFamily="18" charset="0"/>
                <a:ea typeface="幼圆" pitchFamily="49" charset="-122"/>
              </a:rPr>
              <a:t>程序的并发执行及特征</a:t>
            </a:r>
          </a:p>
        </p:txBody>
      </p:sp>
    </p:spTree>
    <p:extLst>
      <p:ext uri="{BB962C8B-B14F-4D97-AF65-F5344CB8AC3E}">
        <p14:creationId xmlns:p14="http://schemas.microsoft.com/office/powerpoint/2010/main" val="1285519624"/>
      </p:ext>
    </p:extLst>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4">
            <a:extLst>
              <a:ext uri="{FF2B5EF4-FFF2-40B4-BE49-F238E27FC236}">
                <a16:creationId xmlns:a16="http://schemas.microsoft.com/office/drawing/2014/main" id="{79D3FFE9-A8C2-FB47-8222-0728CF465DA4}"/>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78885" name="Text Box 5">
            <a:extLst>
              <a:ext uri="{FF2B5EF4-FFF2-40B4-BE49-F238E27FC236}">
                <a16:creationId xmlns:a16="http://schemas.microsoft.com/office/drawing/2014/main" id="{FF326114-D4C5-6B40-892B-E87C4CBB4F01}"/>
              </a:ext>
            </a:extLst>
          </p:cNvPr>
          <p:cNvSpPr txBox="1">
            <a:spLocks noChangeArrowheads="1"/>
          </p:cNvSpPr>
          <p:nvPr/>
        </p:nvSpPr>
        <p:spPr bwMode="auto">
          <a:xfrm>
            <a:off x="609600" y="1208088"/>
            <a:ext cx="8229600" cy="1716087"/>
          </a:xfrm>
          <a:prstGeom prst="rect">
            <a:avLst/>
          </a:prstGeom>
          <a:solidFill>
            <a:srgbClr val="DDDDDD"/>
          </a:solidFill>
          <a:ln w="12700">
            <a:noFill/>
            <a:miter lim="800000"/>
            <a:headEnd type="none" w="sm" len="sm"/>
            <a:tailEnd type="none" w="sm" len="sm"/>
          </a:ln>
          <a:effectLst/>
        </p:spPr>
        <p:txBody>
          <a:bodyPr>
            <a:spAutoFit/>
          </a:bodyPr>
          <a:lstStyle/>
          <a:p>
            <a:pPr>
              <a:lnSpc>
                <a:spcPct val="45000"/>
              </a:lnSpc>
              <a:spcBef>
                <a:spcPct val="50000"/>
              </a:spcBef>
              <a:defRPr/>
            </a:pPr>
            <a:endParaRPr lang="en-US" altLang="zh-CN" sz="3200" b="1" dirty="0">
              <a:solidFill>
                <a:srgbClr val="0000FF"/>
              </a:solidFill>
              <a:latin typeface="+mn-lt"/>
            </a:endParaRPr>
          </a:p>
          <a:p>
            <a:pPr>
              <a:lnSpc>
                <a:spcPct val="45000"/>
              </a:lnSpc>
              <a:spcBef>
                <a:spcPct val="50000"/>
              </a:spcBef>
              <a:defRPr/>
            </a:pPr>
            <a:r>
              <a:rPr lang="en-US" altLang="zh-CN" sz="3200" b="1" dirty="0">
                <a:solidFill>
                  <a:srgbClr val="FF0000"/>
                </a:solidFill>
                <a:latin typeface="+mn-lt"/>
              </a:rPr>
              <a:t>Wait (s)</a:t>
            </a:r>
            <a:r>
              <a:rPr lang="en-US" altLang="zh-CN" sz="3200" b="1" dirty="0">
                <a:solidFill>
                  <a:srgbClr val="0000FF"/>
                </a:solidFill>
                <a:latin typeface="+mn-lt"/>
              </a:rPr>
              <a:t>{    while </a:t>
            </a:r>
            <a:r>
              <a:rPr lang="zh-CN" altLang="en-US" sz="3200" b="1" dirty="0">
                <a:solidFill>
                  <a:srgbClr val="0000FF"/>
                </a:solidFill>
                <a:latin typeface="+mn-lt"/>
              </a:rPr>
              <a:t>（</a:t>
            </a:r>
            <a:r>
              <a:rPr lang="en-US" altLang="zh-CN" sz="3200" b="1" dirty="0">
                <a:solidFill>
                  <a:srgbClr val="0000FF"/>
                </a:solidFill>
                <a:latin typeface="+mn-lt"/>
              </a:rPr>
              <a:t>s &lt;=o</a:t>
            </a:r>
            <a:r>
              <a:rPr lang="zh-CN" altLang="en-US" sz="3200" b="1" dirty="0">
                <a:solidFill>
                  <a:srgbClr val="0000FF"/>
                </a:solidFill>
                <a:latin typeface="+mn-lt"/>
              </a:rPr>
              <a:t>）</a:t>
            </a:r>
            <a:r>
              <a:rPr lang="en-US" altLang="zh-CN" sz="3200" b="1" dirty="0">
                <a:solidFill>
                  <a:srgbClr val="0000FF"/>
                </a:solidFill>
                <a:latin typeface="+mn-lt"/>
              </a:rPr>
              <a:t> </a:t>
            </a:r>
            <a:r>
              <a:rPr lang="zh-CN" altLang="en-US" sz="3200" b="1" dirty="0">
                <a:solidFill>
                  <a:srgbClr val="0000FF"/>
                </a:solidFill>
                <a:latin typeface="+mn-lt"/>
              </a:rPr>
              <a:t>；    </a:t>
            </a:r>
            <a:r>
              <a:rPr lang="en-US" altLang="zh-CN" sz="3200" b="1" dirty="0">
                <a:solidFill>
                  <a:srgbClr val="0000FF"/>
                </a:solidFill>
                <a:latin typeface="+mn-lt"/>
              </a:rPr>
              <a:t>/* do no-op*/</a:t>
            </a:r>
          </a:p>
          <a:p>
            <a:pPr>
              <a:lnSpc>
                <a:spcPct val="45000"/>
              </a:lnSpc>
              <a:spcBef>
                <a:spcPct val="50000"/>
              </a:spcBef>
              <a:defRPr/>
            </a:pPr>
            <a:r>
              <a:rPr lang="en-US" altLang="zh-CN" sz="3200" b="1" dirty="0">
                <a:solidFill>
                  <a:srgbClr val="0000FF"/>
                </a:solidFill>
                <a:latin typeface="+mn-lt"/>
              </a:rPr>
              <a:t>                     s--; </a:t>
            </a:r>
          </a:p>
          <a:p>
            <a:pPr>
              <a:lnSpc>
                <a:spcPct val="45000"/>
              </a:lnSpc>
              <a:spcBef>
                <a:spcPct val="50000"/>
              </a:spcBef>
              <a:defRPr/>
            </a:pPr>
            <a:r>
              <a:rPr lang="en-US" altLang="zh-CN" sz="3200" b="1" dirty="0">
                <a:solidFill>
                  <a:srgbClr val="0000FF"/>
                </a:solidFill>
                <a:latin typeface="+mn-lt"/>
              </a:rPr>
              <a:t>             }</a:t>
            </a:r>
            <a:endParaRPr lang="en-US" altLang="zh-CN" b="1" dirty="0">
              <a:solidFill>
                <a:srgbClr val="0000FF"/>
              </a:solidFill>
              <a:latin typeface="+mn-lt"/>
            </a:endParaRPr>
          </a:p>
        </p:txBody>
      </p:sp>
      <p:sp>
        <p:nvSpPr>
          <p:cNvPr id="378886" name="Text Box 6">
            <a:extLst>
              <a:ext uri="{FF2B5EF4-FFF2-40B4-BE49-F238E27FC236}">
                <a16:creationId xmlns:a16="http://schemas.microsoft.com/office/drawing/2014/main" id="{759468F7-D6EE-0043-93AB-C8708E097070}"/>
              </a:ext>
            </a:extLst>
          </p:cNvPr>
          <p:cNvSpPr txBox="1">
            <a:spLocks noChangeArrowheads="1"/>
          </p:cNvSpPr>
          <p:nvPr/>
        </p:nvSpPr>
        <p:spPr bwMode="auto">
          <a:xfrm>
            <a:off x="468313" y="5092700"/>
            <a:ext cx="8604250" cy="1000125"/>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ts val="2700"/>
              </a:lnSpc>
              <a:spcBef>
                <a:spcPct val="50000"/>
              </a:spcBef>
            </a:pPr>
            <a:r>
              <a:rPr lang="zh-CN" altLang="en-US" sz="28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注意： </a:t>
            </a:r>
            <a:r>
              <a:rPr lang="zh-CN" altLang="en-US" sz="2800">
                <a:latin typeface="华文楷体" panose="02010600040101010101" pitchFamily="2" charset="-122"/>
                <a:ea typeface="华文楷体" panose="02010600040101010101" pitchFamily="2" charset="-122"/>
              </a:rPr>
              <a:t> </a:t>
            </a:r>
            <a:endParaRPr lang="zh-CN" altLang="en-US" sz="2800" b="1">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ts val="2700"/>
              </a:lnSpc>
              <a:spcBef>
                <a:spcPct val="50000"/>
              </a:spcBef>
            </a:pPr>
            <a:r>
              <a:rPr lang="zh-CN" altLang="en-US"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en-US" altLang="zh-CN"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wait(s)</a:t>
            </a:r>
            <a:r>
              <a:rPr lang="zh-CN" altLang="en-US"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和</a:t>
            </a:r>
            <a:r>
              <a:rPr lang="en-US" altLang="zh-CN"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signal(s)</a:t>
            </a:r>
            <a:r>
              <a:rPr lang="zh-CN" altLang="en-US"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是两个原子操作，不可中断运行</a:t>
            </a:r>
            <a:endParaRPr lang="en-US" altLang="zh-CN" sz="28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378887" name="Text Box 7">
            <a:extLst>
              <a:ext uri="{FF2B5EF4-FFF2-40B4-BE49-F238E27FC236}">
                <a16:creationId xmlns:a16="http://schemas.microsoft.com/office/drawing/2014/main" id="{D0616FF9-6BD9-D04F-9F42-FB6401586348}"/>
              </a:ext>
            </a:extLst>
          </p:cNvPr>
          <p:cNvSpPr txBox="1">
            <a:spLocks noChangeArrowheads="1"/>
          </p:cNvSpPr>
          <p:nvPr/>
        </p:nvSpPr>
        <p:spPr bwMode="auto">
          <a:xfrm>
            <a:off x="685800" y="609600"/>
            <a:ext cx="8153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buClr>
                <a:srgbClr val="0000FF"/>
              </a:buClr>
              <a:buFont typeface="Wingdings" pitchFamily="2" charset="2"/>
              <a:buChar char="n"/>
            </a:pPr>
            <a:r>
              <a:rPr lang="en-US" altLang="en-US" sz="3200" b="1">
                <a:solidFill>
                  <a:srgbClr val="0000FF"/>
                </a:solidFill>
                <a:latin typeface="华文楷体" panose="02010600040101010101" pitchFamily="2" charset="-122"/>
                <a:ea typeface="华文楷体" panose="02010600040101010101" pitchFamily="2" charset="-122"/>
              </a:rPr>
              <a:t>wait(s)</a:t>
            </a:r>
            <a:r>
              <a:rPr lang="zh-CN" altLang="en-US" sz="3200" b="1">
                <a:solidFill>
                  <a:srgbClr val="0000FF"/>
                </a:solidFill>
                <a:latin typeface="华文楷体" panose="02010600040101010101" pitchFamily="2" charset="-122"/>
                <a:ea typeface="华文楷体" panose="02010600040101010101" pitchFamily="2" charset="-122"/>
              </a:rPr>
              <a:t>、</a:t>
            </a:r>
            <a:r>
              <a:rPr lang="en-US" altLang="en-US" sz="3200" b="1">
                <a:solidFill>
                  <a:srgbClr val="0000FF"/>
                </a:solidFill>
                <a:latin typeface="华文楷体" panose="02010600040101010101" pitchFamily="2" charset="-122"/>
                <a:ea typeface="华文楷体" panose="02010600040101010101" pitchFamily="2" charset="-122"/>
              </a:rPr>
              <a:t>signal(s)</a:t>
            </a:r>
            <a:r>
              <a:rPr lang="zh-CN" altLang="en-US" sz="3200" b="1">
                <a:solidFill>
                  <a:srgbClr val="0000FF"/>
                </a:solidFill>
                <a:latin typeface="华文楷体" panose="02010600040101010101" pitchFamily="2" charset="-122"/>
                <a:ea typeface="华文楷体" panose="02010600040101010101" pitchFamily="2" charset="-122"/>
              </a:rPr>
              <a:t>原语</a:t>
            </a:r>
            <a:r>
              <a:rPr lang="en-US" altLang="en-US" sz="3200" b="1">
                <a:solidFill>
                  <a:srgbClr val="0000FF"/>
                </a:solidFill>
                <a:latin typeface="华文楷体" panose="02010600040101010101" pitchFamily="2" charset="-122"/>
                <a:ea typeface="华文楷体" panose="02010600040101010101" pitchFamily="2" charset="-122"/>
              </a:rPr>
              <a:t>操作</a:t>
            </a:r>
            <a:endParaRPr lang="zh-CN" altLang="en-US" sz="3200" b="1">
              <a:solidFill>
                <a:srgbClr val="0000FF"/>
              </a:solidFill>
              <a:latin typeface="华文楷体" panose="02010600040101010101" pitchFamily="2" charset="-122"/>
              <a:ea typeface="华文楷体" panose="02010600040101010101" pitchFamily="2" charset="-122"/>
            </a:endParaRPr>
          </a:p>
        </p:txBody>
      </p:sp>
      <p:sp>
        <p:nvSpPr>
          <p:cNvPr id="378888" name="Text Box 8">
            <a:extLst>
              <a:ext uri="{FF2B5EF4-FFF2-40B4-BE49-F238E27FC236}">
                <a16:creationId xmlns:a16="http://schemas.microsoft.com/office/drawing/2014/main" id="{DE7D119E-FF2D-0A4A-87D7-47A28A5ADD7D}"/>
              </a:ext>
            </a:extLst>
          </p:cNvPr>
          <p:cNvSpPr txBox="1">
            <a:spLocks noChangeArrowheads="1"/>
          </p:cNvSpPr>
          <p:nvPr/>
        </p:nvSpPr>
        <p:spPr bwMode="auto">
          <a:xfrm>
            <a:off x="611188" y="2997200"/>
            <a:ext cx="8229600" cy="1841500"/>
          </a:xfrm>
          <a:prstGeom prst="rect">
            <a:avLst/>
          </a:prstGeom>
          <a:solidFill>
            <a:srgbClr val="99CCFF"/>
          </a:solidFill>
          <a:ln w="12700">
            <a:noFill/>
            <a:miter lim="800000"/>
            <a:headEnd type="none" w="sm" len="sm"/>
            <a:tailEnd type="none" w="sm" len="sm"/>
          </a:ln>
          <a:effectLst/>
        </p:spPr>
        <p:txBody>
          <a:bodyPr>
            <a:spAutoFit/>
          </a:bodyPr>
          <a:lstStyle/>
          <a:p>
            <a:pPr>
              <a:lnSpc>
                <a:spcPts val="2000"/>
              </a:lnSpc>
              <a:spcBef>
                <a:spcPts val="1800"/>
              </a:spcBef>
              <a:defRPr/>
            </a:pPr>
            <a:endParaRPr lang="en-US" altLang="zh-CN" sz="3200" b="1" dirty="0">
              <a:solidFill>
                <a:srgbClr val="FF3300"/>
              </a:solidFill>
              <a:latin typeface="+mn-lt"/>
            </a:endParaRPr>
          </a:p>
          <a:p>
            <a:pPr>
              <a:lnSpc>
                <a:spcPts val="2000"/>
              </a:lnSpc>
              <a:spcBef>
                <a:spcPts val="1800"/>
              </a:spcBef>
              <a:defRPr/>
            </a:pPr>
            <a:r>
              <a:rPr lang="en-US" altLang="zh-CN" sz="3200" b="1" dirty="0">
                <a:solidFill>
                  <a:srgbClr val="FF3300"/>
                </a:solidFill>
                <a:latin typeface="+mn-lt"/>
              </a:rPr>
              <a:t>signal (s) </a:t>
            </a:r>
            <a:r>
              <a:rPr lang="en-US" altLang="zh-CN" sz="3200" b="1" dirty="0">
                <a:solidFill>
                  <a:srgbClr val="0000FF"/>
                </a:solidFill>
                <a:latin typeface="+mn-lt"/>
              </a:rPr>
              <a:t>{    </a:t>
            </a:r>
          </a:p>
          <a:p>
            <a:pPr>
              <a:lnSpc>
                <a:spcPts val="2000"/>
              </a:lnSpc>
              <a:spcBef>
                <a:spcPct val="50000"/>
              </a:spcBef>
              <a:defRPr/>
            </a:pPr>
            <a:r>
              <a:rPr lang="en-US" altLang="zh-CN" sz="3200" b="1" dirty="0">
                <a:solidFill>
                  <a:srgbClr val="0000FF"/>
                </a:solidFill>
                <a:latin typeface="+mn-lt"/>
              </a:rPr>
              <a:t>                     s++ ;</a:t>
            </a:r>
          </a:p>
          <a:p>
            <a:pPr>
              <a:lnSpc>
                <a:spcPts val="2000"/>
              </a:lnSpc>
              <a:spcBef>
                <a:spcPct val="50000"/>
              </a:spcBef>
              <a:defRPr/>
            </a:pPr>
            <a:r>
              <a:rPr lang="en-US" altLang="zh-CN" sz="3200" b="1" dirty="0">
                <a:solidFill>
                  <a:srgbClr val="0000FF"/>
                </a:solidFill>
                <a:latin typeface="+mn-lt"/>
              </a:rPr>
              <a:t>                 } </a:t>
            </a:r>
          </a:p>
        </p:txBody>
      </p:sp>
      <p:sp>
        <p:nvSpPr>
          <p:cNvPr id="81927" name="灯片编号占位符 3">
            <a:extLst>
              <a:ext uri="{FF2B5EF4-FFF2-40B4-BE49-F238E27FC236}">
                <a16:creationId xmlns:a16="http://schemas.microsoft.com/office/drawing/2014/main" id="{1D3861B7-4B04-2C48-A72B-1D5340989182}"/>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48C5ACF-4FA4-A545-A78D-246D5C94E328}" type="slidenum">
              <a:rPr lang="zh-CN" altLang="en-US" sz="1800"/>
              <a:pPr/>
              <a:t>80</a:t>
            </a:fld>
            <a:endParaRPr lang="en-US" altLang="zh-CN" sz="1800"/>
          </a:p>
        </p:txBody>
      </p:sp>
    </p:spTree>
    <p:extLst>
      <p:ext uri="{BB962C8B-B14F-4D97-AF65-F5344CB8AC3E}">
        <p14:creationId xmlns:p14="http://schemas.microsoft.com/office/powerpoint/2010/main" val="8181768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887"/>
                                        </p:tgtEl>
                                        <p:attrNameLst>
                                          <p:attrName>style.visibility</p:attrName>
                                        </p:attrNameLst>
                                      </p:cBhvr>
                                      <p:to>
                                        <p:strVal val="visible"/>
                                      </p:to>
                                    </p:set>
                                    <p:animEffect transition="in" filter="dissolve">
                                      <p:cBhvr>
                                        <p:cTn id="7" dur="500"/>
                                        <p:tgtEl>
                                          <p:spTgt spid="3788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8885"/>
                                        </p:tgtEl>
                                        <p:attrNameLst>
                                          <p:attrName>style.visibility</p:attrName>
                                        </p:attrNameLst>
                                      </p:cBhvr>
                                      <p:to>
                                        <p:strVal val="visible"/>
                                      </p:to>
                                    </p:set>
                                    <p:animEffect transition="in" filter="dissolve">
                                      <p:cBhvr>
                                        <p:cTn id="12" dur="500"/>
                                        <p:tgtEl>
                                          <p:spTgt spid="3788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iterate type="lt">
                                    <p:tmPct val="0"/>
                                  </p:iterate>
                                  <p:childTnLst>
                                    <p:set>
                                      <p:cBhvr>
                                        <p:cTn id="16" dur="1" fill="hold">
                                          <p:stCondLst>
                                            <p:cond delay="0"/>
                                          </p:stCondLst>
                                        </p:cTn>
                                        <p:tgtEl>
                                          <p:spTgt spid="378888"/>
                                        </p:tgtEl>
                                        <p:attrNameLst>
                                          <p:attrName>style.visibility</p:attrName>
                                        </p:attrNameLst>
                                      </p:cBhvr>
                                      <p:to>
                                        <p:strVal val="visible"/>
                                      </p:to>
                                    </p:set>
                                    <p:animEffect transition="in" filter="dissolve">
                                      <p:cBhvr>
                                        <p:cTn id="17" dur="500"/>
                                        <p:tgtEl>
                                          <p:spTgt spid="378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78886">
                                            <p:txEl>
                                              <p:pRg st="0" end="0"/>
                                            </p:txEl>
                                          </p:spTgt>
                                        </p:tgtEl>
                                        <p:attrNameLst>
                                          <p:attrName>style.visibility</p:attrName>
                                        </p:attrNameLst>
                                      </p:cBhvr>
                                      <p:to>
                                        <p:strVal val="visible"/>
                                      </p:to>
                                    </p:set>
                                    <p:animEffect transition="in" filter="barn(outVertical)">
                                      <p:cBhvr>
                                        <p:cTn id="22" dur="500"/>
                                        <p:tgtEl>
                                          <p:spTgt spid="37888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78886">
                                            <p:txEl>
                                              <p:pRg st="1" end="1"/>
                                            </p:txEl>
                                          </p:spTgt>
                                        </p:tgtEl>
                                        <p:attrNameLst>
                                          <p:attrName>style.visibility</p:attrName>
                                        </p:attrNameLst>
                                      </p:cBhvr>
                                      <p:to>
                                        <p:strVal val="visible"/>
                                      </p:to>
                                    </p:set>
                                    <p:animEffect transition="in" filter="barn(outVertical)">
                                      <p:cBhvr>
                                        <p:cTn id="27" dur="500"/>
                                        <p:tgtEl>
                                          <p:spTgt spid="37888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animBg="1"/>
      <p:bldP spid="378886" grpId="0" build="p" autoUpdateAnimBg="0"/>
      <p:bldP spid="378887" grpId="0"/>
      <p:bldP spid="37888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a:extLst>
              <a:ext uri="{FF2B5EF4-FFF2-40B4-BE49-F238E27FC236}">
                <a16:creationId xmlns:a16="http://schemas.microsoft.com/office/drawing/2014/main" id="{953EF313-7701-194C-925B-BB8179D3A1A9}"/>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0149" name="Rectangle 5">
            <a:extLst>
              <a:ext uri="{FF2B5EF4-FFF2-40B4-BE49-F238E27FC236}">
                <a16:creationId xmlns:a16="http://schemas.microsoft.com/office/drawing/2014/main" id="{60458566-2851-004A-8261-963029B105E0}"/>
              </a:ext>
            </a:extLst>
          </p:cNvPr>
          <p:cNvSpPr>
            <a:spLocks noChangeArrowheads="1"/>
          </p:cNvSpPr>
          <p:nvPr/>
        </p:nvSpPr>
        <p:spPr bwMode="auto">
          <a:xfrm>
            <a:off x="468313" y="2636838"/>
            <a:ext cx="84582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30000"/>
              </a:lnSpc>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记录型信号量机制：</a:t>
            </a:r>
            <a:r>
              <a:rPr lang="zh-CN" altLang="en-US" sz="3200" b="1">
                <a:solidFill>
                  <a:srgbClr val="000000"/>
                </a:solidFill>
                <a:latin typeface="华文楷体" panose="02010600040101010101" pitchFamily="2" charset="-122"/>
                <a:ea typeface="华文楷体" panose="02010600040101010101" pitchFamily="2" charset="-122"/>
              </a:rPr>
              <a:t>采用了记录型数据结构的信号量机制。</a:t>
            </a:r>
          </a:p>
          <a:p>
            <a:pPr>
              <a:lnSpc>
                <a:spcPct val="130000"/>
              </a:lnSpc>
            </a:pPr>
            <a:r>
              <a:rPr lang="zh-CN" altLang="en-US" sz="3200" b="1">
                <a:solidFill>
                  <a:srgbClr val="FF0000"/>
                </a:solidFill>
                <a:latin typeface="华文楷体" panose="02010600040101010101" pitchFamily="2" charset="-122"/>
                <a:ea typeface="华文楷体" panose="02010600040101010101" pitchFamily="2" charset="-122"/>
              </a:rPr>
              <a:t>  方法：</a:t>
            </a:r>
            <a:r>
              <a:rPr lang="zh-CN" altLang="en-US" sz="3200" b="1">
                <a:solidFill>
                  <a:srgbClr val="000000"/>
                </a:solidFill>
                <a:latin typeface="华文楷体" panose="02010600040101010101" pitchFamily="2" charset="-122"/>
                <a:ea typeface="华文楷体" panose="02010600040101010101" pitchFamily="2" charset="-122"/>
              </a:rPr>
              <a:t>用 </a:t>
            </a:r>
            <a:r>
              <a:rPr lang="en-US" altLang="en-US" sz="3200" b="1">
                <a:solidFill>
                  <a:srgbClr val="0000FF"/>
                </a:solidFill>
                <a:latin typeface="华文楷体" panose="02010600040101010101" pitchFamily="2" charset="-122"/>
                <a:ea typeface="华文楷体" panose="02010600040101010101" pitchFamily="2" charset="-122"/>
              </a:rPr>
              <a:t>value</a:t>
            </a:r>
            <a:r>
              <a:rPr lang="en-US" altLang="en-US"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代表资源数目；用 </a:t>
            </a:r>
            <a:r>
              <a:rPr lang="en-US" altLang="en-US" sz="3200" b="1">
                <a:solidFill>
                  <a:srgbClr val="0000FF"/>
                </a:solidFill>
                <a:latin typeface="华文楷体" panose="02010600040101010101" pitchFamily="2" charset="-122"/>
                <a:ea typeface="华文楷体" panose="02010600040101010101" pitchFamily="2" charset="-122"/>
              </a:rPr>
              <a:t>L </a:t>
            </a:r>
            <a:r>
              <a:rPr lang="zh-CN" altLang="en-US" sz="3200" b="1">
                <a:solidFill>
                  <a:srgbClr val="000000"/>
                </a:solidFill>
                <a:latin typeface="华文楷体" panose="02010600040101010101" pitchFamily="2" charset="-122"/>
                <a:ea typeface="华文楷体" panose="02010600040101010101" pitchFamily="2" charset="-122"/>
              </a:rPr>
              <a:t>代表所有等待资源的进程。</a:t>
            </a:r>
            <a:r>
              <a:rPr lang="en-US" altLang="zh-CN" sz="3200" b="1">
                <a:solidFill>
                  <a:srgbClr val="0000FF"/>
                </a:solidFill>
                <a:latin typeface="华文楷体" panose="02010600040101010101" pitchFamily="2" charset="-122"/>
                <a:ea typeface="华文楷体" panose="02010600040101010101" pitchFamily="2" charset="-122"/>
              </a:rPr>
              <a:t>S</a:t>
            </a:r>
            <a:r>
              <a:rPr lang="en-US" altLang="zh-CN"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00"/>
                </a:solidFill>
                <a:latin typeface="华文楷体" panose="02010600040101010101" pitchFamily="2" charset="-122"/>
                <a:ea typeface="华文楷体" panose="02010600040101010101" pitchFamily="2" charset="-122"/>
              </a:rPr>
              <a:t>表示类别</a:t>
            </a:r>
            <a:r>
              <a:rPr lang="zh-CN" altLang="zh-CN" sz="3200" b="1">
                <a:solidFill>
                  <a:srgbClr val="000000"/>
                </a:solidFill>
                <a:latin typeface="华文楷体" panose="02010600040101010101" pitchFamily="2" charset="-122"/>
                <a:ea typeface="华文楷体" panose="02010600040101010101" pitchFamily="2" charset="-122"/>
              </a:rPr>
              <a:t>资源。</a:t>
            </a:r>
            <a:endParaRPr lang="zh-CN" altLang="en-US" sz="3200" b="1">
              <a:solidFill>
                <a:srgbClr val="000000"/>
              </a:solidFill>
              <a:latin typeface="华文楷体" panose="02010600040101010101" pitchFamily="2" charset="-122"/>
              <a:ea typeface="华文楷体" panose="02010600040101010101" pitchFamily="2" charset="-122"/>
            </a:endParaRPr>
          </a:p>
          <a:p>
            <a:pPr>
              <a:lnSpc>
                <a:spcPct val="130000"/>
              </a:lnSpc>
            </a:pPr>
            <a:r>
              <a:rPr lang="zh-CN" altLang="en-US"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Ｓ</a:t>
            </a:r>
            <a:r>
              <a:rPr lang="en-US" altLang="zh-CN" sz="3200" b="1">
                <a:solidFill>
                  <a:srgbClr val="0000FF"/>
                </a:solidFill>
                <a:latin typeface="华文楷体" panose="02010600040101010101" pitchFamily="2" charset="-122"/>
                <a:ea typeface="华文楷体" panose="02010600040101010101" pitchFamily="2" charset="-122"/>
              </a:rPr>
              <a:t>.value</a:t>
            </a:r>
            <a:r>
              <a:rPr lang="zh-CN" altLang="zh-CN" sz="3200" b="1">
                <a:solidFill>
                  <a:srgbClr val="000000"/>
                </a:solidFill>
                <a:latin typeface="华文楷体" panose="02010600040101010101" pitchFamily="2" charset="-122"/>
                <a:ea typeface="华文楷体" panose="02010600040101010101" pitchFamily="2" charset="-122"/>
              </a:rPr>
              <a:t>的初值表示系统中某类资源的数目，因而又称为</a:t>
            </a:r>
            <a:r>
              <a:rPr lang="zh-CN" altLang="zh-CN" sz="3200" b="1">
                <a:solidFill>
                  <a:srgbClr val="0000FF"/>
                </a:solidFill>
                <a:latin typeface="华文楷体" panose="02010600040101010101" pitchFamily="2" charset="-122"/>
                <a:ea typeface="华文楷体" panose="02010600040101010101" pitchFamily="2" charset="-122"/>
              </a:rPr>
              <a:t>资源信号量</a:t>
            </a:r>
            <a:r>
              <a:rPr lang="zh-CN" altLang="zh-CN" sz="3200" b="1">
                <a:solidFill>
                  <a:srgbClr val="000000"/>
                </a:solidFill>
                <a:latin typeface="华文楷体" panose="02010600040101010101" pitchFamily="2" charset="-122"/>
                <a:ea typeface="华文楷体" panose="02010600040101010101" pitchFamily="2" charset="-122"/>
              </a:rPr>
              <a:t>。</a:t>
            </a:r>
            <a:r>
              <a:rPr lang="zh-CN" altLang="en-US" sz="3200" b="1">
                <a:solidFill>
                  <a:srgbClr val="000000"/>
                </a:solidFill>
                <a:latin typeface="华文楷体" panose="02010600040101010101" pitchFamily="2" charset="-122"/>
                <a:ea typeface="华文楷体" panose="02010600040101010101" pitchFamily="2" charset="-122"/>
              </a:rPr>
              <a:t>  </a:t>
            </a:r>
            <a:endParaRPr lang="zh-CN" altLang="zh-CN" sz="3200" b="1">
              <a:solidFill>
                <a:srgbClr val="0000FF"/>
              </a:solidFill>
              <a:latin typeface="华文楷体" panose="02010600040101010101" pitchFamily="2" charset="-122"/>
              <a:ea typeface="华文楷体" panose="02010600040101010101" pitchFamily="2" charset="-122"/>
            </a:endParaRPr>
          </a:p>
        </p:txBody>
      </p:sp>
      <p:sp>
        <p:nvSpPr>
          <p:cNvPr id="82948" name="Text Box 6">
            <a:extLst>
              <a:ext uri="{FF2B5EF4-FFF2-40B4-BE49-F238E27FC236}">
                <a16:creationId xmlns:a16="http://schemas.microsoft.com/office/drawing/2014/main" id="{CD72B96E-323B-0A4F-A827-76EFD78BB6EA}"/>
              </a:ext>
            </a:extLst>
          </p:cNvPr>
          <p:cNvSpPr txBox="1">
            <a:spLocks noChangeArrowheads="1"/>
          </p:cNvSpPr>
          <p:nvPr/>
        </p:nvSpPr>
        <p:spPr bwMode="auto">
          <a:xfrm>
            <a:off x="533400" y="609600"/>
            <a:ext cx="83058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3200" b="1">
                <a:solidFill>
                  <a:srgbClr val="0000FF"/>
                </a:solidFill>
                <a:latin typeface="华文楷体" panose="02010600040101010101" pitchFamily="2" charset="-122"/>
                <a:ea typeface="华文楷体" panose="02010600040101010101" pitchFamily="2" charset="-122"/>
              </a:rPr>
              <a:t>二、记录型信号量机制</a:t>
            </a:r>
            <a:r>
              <a:rPr lang="zh-CN" altLang="en-US" sz="3200" b="1">
                <a:solidFill>
                  <a:srgbClr val="000000"/>
                </a:solidFill>
                <a:latin typeface="华文楷体" panose="02010600040101010101" pitchFamily="2" charset="-122"/>
                <a:ea typeface="华文楷体" panose="02010600040101010101" pitchFamily="2" charset="-122"/>
              </a:rPr>
              <a:t>    </a:t>
            </a:r>
          </a:p>
          <a:p>
            <a:pPr>
              <a:lnSpc>
                <a:spcPct val="120000"/>
              </a:lnSpc>
            </a:pPr>
            <a:r>
              <a:rPr lang="zh-CN" altLang="en-US" sz="3200" b="1">
                <a:solidFill>
                  <a:srgbClr val="FF0000"/>
                </a:solidFill>
                <a:latin typeface="华文楷体" panose="02010600040101010101" pitchFamily="2" charset="-122"/>
                <a:ea typeface="华文楷体" panose="02010600040101010101" pitchFamily="2" charset="-122"/>
              </a:rPr>
              <a:t>   整型信号量机制中的问题：</a:t>
            </a:r>
            <a:r>
              <a:rPr lang="zh-CN" altLang="en-US" sz="3200" b="1">
                <a:solidFill>
                  <a:srgbClr val="000000"/>
                </a:solidFill>
                <a:latin typeface="华文楷体" panose="02010600040101010101" pitchFamily="2" charset="-122"/>
                <a:ea typeface="华文楷体" panose="02010600040101010101" pitchFamily="2" charset="-122"/>
              </a:rPr>
              <a:t>未遵循“</a:t>
            </a:r>
            <a:r>
              <a:rPr lang="zh-CN" altLang="en-US" sz="3200" b="1">
                <a:solidFill>
                  <a:srgbClr val="0000FF"/>
                </a:solidFill>
                <a:latin typeface="华文楷体" panose="02010600040101010101" pitchFamily="2" charset="-122"/>
                <a:ea typeface="华文楷体" panose="02010600040101010101" pitchFamily="2" charset="-122"/>
              </a:rPr>
              <a:t>让权等待</a:t>
            </a:r>
            <a:r>
              <a:rPr lang="zh-CN" altLang="en-US" sz="3200" b="1">
                <a:solidFill>
                  <a:srgbClr val="000000"/>
                </a:solidFill>
                <a:latin typeface="华文楷体" panose="02010600040101010101" pitchFamily="2" charset="-122"/>
                <a:ea typeface="华文楷体" panose="02010600040101010101" pitchFamily="2" charset="-122"/>
              </a:rPr>
              <a:t>”的原则。</a:t>
            </a:r>
          </a:p>
        </p:txBody>
      </p:sp>
      <p:sp>
        <p:nvSpPr>
          <p:cNvPr id="82949" name="灯片编号占位符 3">
            <a:extLst>
              <a:ext uri="{FF2B5EF4-FFF2-40B4-BE49-F238E27FC236}">
                <a16:creationId xmlns:a16="http://schemas.microsoft.com/office/drawing/2014/main" id="{2665C889-8AC6-5A46-BB3A-7D7DE9344C3D}"/>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C6CD6E60-2A18-C049-AA0A-6E526E5A15F7}" type="slidenum">
              <a:rPr lang="zh-CN" altLang="en-US" sz="1800"/>
              <a:pPr/>
              <a:t>81</a:t>
            </a:fld>
            <a:endParaRPr lang="en-US" altLang="zh-CN" sz="1800"/>
          </a:p>
        </p:txBody>
      </p:sp>
    </p:spTree>
    <p:extLst>
      <p:ext uri="{BB962C8B-B14F-4D97-AF65-F5344CB8AC3E}">
        <p14:creationId xmlns:p14="http://schemas.microsoft.com/office/powerpoint/2010/main" val="41899157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0149">
                                            <p:txEl>
                                              <p:pRg st="0" end="0"/>
                                            </p:txEl>
                                          </p:spTgt>
                                        </p:tgtEl>
                                        <p:attrNameLst>
                                          <p:attrName>style.visibility</p:attrName>
                                        </p:attrNameLst>
                                      </p:cBhvr>
                                      <p:to>
                                        <p:strVal val="visible"/>
                                      </p:to>
                                    </p:set>
                                    <p:animEffect transition="in" filter="barn(outVertical)">
                                      <p:cBhvr>
                                        <p:cTn id="7" dur="500"/>
                                        <p:tgtEl>
                                          <p:spTgt spid="3901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0149">
                                            <p:txEl>
                                              <p:pRg st="1" end="1"/>
                                            </p:txEl>
                                          </p:spTgt>
                                        </p:tgtEl>
                                        <p:attrNameLst>
                                          <p:attrName>style.visibility</p:attrName>
                                        </p:attrNameLst>
                                      </p:cBhvr>
                                      <p:to>
                                        <p:strVal val="visible"/>
                                      </p:to>
                                    </p:set>
                                    <p:animEffect transition="in" filter="barn(outVertical)">
                                      <p:cBhvr>
                                        <p:cTn id="12" dur="500"/>
                                        <p:tgtEl>
                                          <p:spTgt spid="3901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0149">
                                            <p:txEl>
                                              <p:pRg st="2" end="2"/>
                                            </p:txEl>
                                          </p:spTgt>
                                        </p:tgtEl>
                                        <p:attrNameLst>
                                          <p:attrName>style.visibility</p:attrName>
                                        </p:attrNameLst>
                                      </p:cBhvr>
                                      <p:to>
                                        <p:strVal val="visible"/>
                                      </p:to>
                                    </p:set>
                                    <p:animEffect transition="in" filter="barn(outVertical)">
                                      <p:cBhvr>
                                        <p:cTn id="17" dur="500"/>
                                        <p:tgtEl>
                                          <p:spTgt spid="39014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9"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FC605A56-8F15-854D-8F67-E3F9F94DB26C}"/>
              </a:ext>
            </a:extLst>
          </p:cNvPr>
          <p:cNvSpPr>
            <a:spLocks noGrp="1" noChangeArrowheads="1"/>
          </p:cNvSpPr>
          <p:nvPr>
            <p:ph type="body" idx="4294967295"/>
          </p:nvPr>
        </p:nvSpPr>
        <p:spPr bwMode="auto">
          <a:xfrm>
            <a:off x="611188" y="836613"/>
            <a:ext cx="7993062" cy="5562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buClr>
                <a:srgbClr val="0000FF"/>
              </a:buClr>
            </a:pPr>
            <a:r>
              <a:rPr lang="en-US" altLang="zh-CN" sz="3600" b="1">
                <a:solidFill>
                  <a:srgbClr val="FF0000"/>
                </a:solidFill>
                <a:latin typeface="华文楷体" panose="02010600040101010101" pitchFamily="2" charset="-122"/>
                <a:ea typeface="华文楷体" panose="02010600040101010101" pitchFamily="2" charset="-122"/>
              </a:rPr>
              <a:t>P</a:t>
            </a:r>
            <a:r>
              <a:rPr lang="zh-CN" altLang="en-US" sz="3600" b="1">
                <a:solidFill>
                  <a:srgbClr val="0000FF"/>
                </a:solidFill>
                <a:latin typeface="华文楷体" panose="02010600040101010101" pitchFamily="2" charset="-122"/>
                <a:ea typeface="华文楷体" panose="02010600040101010101" pitchFamily="2" charset="-122"/>
              </a:rPr>
              <a:t>和</a:t>
            </a:r>
            <a:r>
              <a:rPr lang="en-US" altLang="zh-CN" sz="3600" b="1">
                <a:solidFill>
                  <a:srgbClr val="FF0000"/>
                </a:solidFill>
                <a:latin typeface="华文楷体" panose="02010600040101010101" pitchFamily="2" charset="-122"/>
                <a:ea typeface="华文楷体" panose="02010600040101010101" pitchFamily="2" charset="-122"/>
              </a:rPr>
              <a:t>V</a:t>
            </a:r>
            <a:r>
              <a:rPr lang="zh-CN" altLang="en-US" sz="3600" b="1">
                <a:solidFill>
                  <a:srgbClr val="0000FF"/>
                </a:solidFill>
                <a:latin typeface="华文楷体" panose="02010600040101010101" pitchFamily="2" charset="-122"/>
                <a:ea typeface="华文楷体" panose="02010600040101010101" pitchFamily="2" charset="-122"/>
              </a:rPr>
              <a:t>操作原语定义</a:t>
            </a:r>
          </a:p>
          <a:p>
            <a:pPr lvl="1" algn="just" eaLnBrk="1" hangingPunct="1"/>
            <a:r>
              <a:rPr lang="zh-CN" altLang="en-US" sz="3600">
                <a:solidFill>
                  <a:srgbClr val="0000FF"/>
                </a:solidFill>
                <a:latin typeface="华文楷体" panose="02010600040101010101" pitchFamily="2" charset="-122"/>
                <a:ea typeface="华文楷体" panose="02010600040101010101" pitchFamily="2" charset="-122"/>
              </a:rPr>
              <a:t> </a:t>
            </a:r>
            <a:r>
              <a:rPr lang="en-US" altLang="zh-CN" sz="3600" b="1">
                <a:solidFill>
                  <a:srgbClr val="0000FF"/>
                </a:solidFill>
                <a:latin typeface="华文楷体" panose="02010600040101010101" pitchFamily="2" charset="-122"/>
                <a:ea typeface="华文楷体" panose="02010600040101010101" pitchFamily="2" charset="-122"/>
              </a:rPr>
              <a:t>wait(s)</a:t>
            </a:r>
            <a:r>
              <a:rPr lang="zh-CN" altLang="en-US" sz="3600" b="1">
                <a:solidFill>
                  <a:srgbClr val="0033CC"/>
                </a:solidFill>
                <a:latin typeface="华文楷体" panose="02010600040101010101" pitchFamily="2" charset="-122"/>
                <a:ea typeface="华文楷体" panose="02010600040101010101" pitchFamily="2" charset="-122"/>
              </a:rPr>
              <a:t>：</a:t>
            </a:r>
            <a:r>
              <a:rPr lang="zh-CN" altLang="en-US" sz="3600">
                <a:latin typeface="华文楷体" panose="02010600040101010101" pitchFamily="2" charset="-122"/>
                <a:ea typeface="华文楷体" panose="02010600040101010101" pitchFamily="2" charset="-122"/>
              </a:rPr>
              <a:t>将信号量</a:t>
            </a:r>
            <a:r>
              <a:rPr lang="en-US" altLang="zh-CN" sz="3600" b="1">
                <a:solidFill>
                  <a:srgbClr val="FF3300"/>
                </a:solidFill>
                <a:latin typeface="华文楷体" panose="02010600040101010101" pitchFamily="2" charset="-122"/>
                <a:ea typeface="华文楷体" panose="02010600040101010101" pitchFamily="2" charset="-122"/>
              </a:rPr>
              <a:t>s</a:t>
            </a:r>
            <a:r>
              <a:rPr lang="zh-CN" altLang="en-US" sz="3600">
                <a:latin typeface="华文楷体" panose="02010600040101010101" pitchFamily="2" charset="-122"/>
                <a:ea typeface="华文楷体" panose="02010600040101010101" pitchFamily="2" charset="-122"/>
              </a:rPr>
              <a:t>减去</a:t>
            </a:r>
            <a:r>
              <a:rPr lang="en-US" altLang="zh-CN" sz="3600">
                <a:latin typeface="华文楷体" panose="02010600040101010101" pitchFamily="2" charset="-122"/>
                <a:ea typeface="华文楷体" panose="02010600040101010101" pitchFamily="2" charset="-122"/>
              </a:rPr>
              <a:t>l</a:t>
            </a:r>
            <a:r>
              <a:rPr lang="zh-CN" altLang="en-US" sz="3600">
                <a:latin typeface="华文楷体" panose="02010600040101010101" pitchFamily="2" charset="-122"/>
                <a:ea typeface="华文楷体" panose="02010600040101010101" pitchFamily="2" charset="-122"/>
              </a:rPr>
              <a:t>，若结果小于</a:t>
            </a:r>
            <a:r>
              <a:rPr lang="en-US" altLang="zh-CN" sz="3600">
                <a:latin typeface="华文楷体" panose="02010600040101010101" pitchFamily="2" charset="-122"/>
                <a:ea typeface="华文楷体" panose="02010600040101010101" pitchFamily="2" charset="-122"/>
              </a:rPr>
              <a:t>0</a:t>
            </a:r>
            <a:r>
              <a:rPr lang="zh-CN" altLang="en-US" sz="3600">
                <a:latin typeface="华文楷体" panose="02010600040101010101" pitchFamily="2" charset="-122"/>
                <a:ea typeface="华文楷体" panose="02010600040101010101" pitchFamily="2" charset="-122"/>
              </a:rPr>
              <a:t>，则调用</a:t>
            </a:r>
            <a:r>
              <a:rPr lang="en-US" altLang="zh-CN" sz="3600">
                <a:latin typeface="华文楷体" panose="02010600040101010101" pitchFamily="2" charset="-122"/>
                <a:ea typeface="华文楷体" panose="02010600040101010101" pitchFamily="2" charset="-122"/>
              </a:rPr>
              <a:t>wait(s)</a:t>
            </a:r>
            <a:r>
              <a:rPr lang="zh-CN" altLang="en-US" sz="3600">
                <a:latin typeface="华文楷体" panose="02010600040101010101" pitchFamily="2" charset="-122"/>
                <a:ea typeface="华文楷体" panose="02010600040101010101" pitchFamily="2" charset="-122"/>
              </a:rPr>
              <a:t>的进程被置成等待信号量</a:t>
            </a:r>
            <a:r>
              <a:rPr lang="en-US" altLang="zh-CN" sz="3600">
                <a:latin typeface="华文楷体" panose="02010600040101010101" pitchFamily="2" charset="-122"/>
                <a:ea typeface="华文楷体" panose="02010600040101010101" pitchFamily="2" charset="-122"/>
              </a:rPr>
              <a:t>s</a:t>
            </a:r>
            <a:r>
              <a:rPr lang="zh-CN" altLang="en-US" sz="3600">
                <a:latin typeface="华文楷体" panose="02010600040101010101" pitchFamily="2" charset="-122"/>
                <a:ea typeface="华文楷体" panose="02010600040101010101" pitchFamily="2" charset="-122"/>
              </a:rPr>
              <a:t>的状态。</a:t>
            </a:r>
          </a:p>
          <a:p>
            <a:pPr lvl="1" algn="just" eaLnBrk="1" hangingPunct="1"/>
            <a:r>
              <a:rPr lang="zh-CN" altLang="en-US" sz="3600">
                <a:latin typeface="华文楷体" panose="02010600040101010101" pitchFamily="2" charset="-122"/>
                <a:ea typeface="华文楷体" panose="02010600040101010101" pitchFamily="2" charset="-122"/>
              </a:rPr>
              <a:t> </a:t>
            </a:r>
            <a:r>
              <a:rPr lang="en-US" altLang="zh-CN" sz="3600" b="1">
                <a:solidFill>
                  <a:srgbClr val="0000FF"/>
                </a:solidFill>
                <a:latin typeface="华文楷体" panose="02010600040101010101" pitchFamily="2" charset="-122"/>
                <a:ea typeface="华文楷体" panose="02010600040101010101" pitchFamily="2" charset="-122"/>
              </a:rPr>
              <a:t>signal(s</a:t>
            </a:r>
            <a:r>
              <a:rPr lang="en-US" altLang="zh-CN" sz="3600" b="1">
                <a:solidFill>
                  <a:srgbClr val="0033CC"/>
                </a:solidFill>
                <a:latin typeface="华文楷体" panose="02010600040101010101" pitchFamily="2" charset="-122"/>
                <a:ea typeface="华文楷体" panose="02010600040101010101" pitchFamily="2" charset="-122"/>
              </a:rPr>
              <a:t>)</a:t>
            </a:r>
            <a:r>
              <a:rPr lang="zh-CN" altLang="en-US" sz="3600" b="1">
                <a:solidFill>
                  <a:srgbClr val="0033CC"/>
                </a:solidFill>
                <a:latin typeface="华文楷体" panose="02010600040101010101" pitchFamily="2" charset="-122"/>
                <a:ea typeface="华文楷体" panose="02010600040101010101" pitchFamily="2" charset="-122"/>
              </a:rPr>
              <a:t>：</a:t>
            </a:r>
            <a:r>
              <a:rPr lang="zh-CN" altLang="en-US" sz="3600">
                <a:latin typeface="华文楷体" panose="02010600040101010101" pitchFamily="2" charset="-122"/>
                <a:ea typeface="华文楷体" panose="02010600040101010101" pitchFamily="2" charset="-122"/>
              </a:rPr>
              <a:t>将信号量</a:t>
            </a:r>
            <a:r>
              <a:rPr lang="en-US" altLang="zh-CN" sz="3600" b="1">
                <a:solidFill>
                  <a:srgbClr val="FF3300"/>
                </a:solidFill>
                <a:latin typeface="华文楷体" panose="02010600040101010101" pitchFamily="2" charset="-122"/>
                <a:ea typeface="华文楷体" panose="02010600040101010101" pitchFamily="2" charset="-122"/>
              </a:rPr>
              <a:t>s</a:t>
            </a:r>
            <a:r>
              <a:rPr lang="zh-CN" altLang="en-US" sz="3600">
                <a:latin typeface="华文楷体" panose="02010600040101010101" pitchFamily="2" charset="-122"/>
                <a:ea typeface="华文楷体" panose="02010600040101010101" pitchFamily="2" charset="-122"/>
              </a:rPr>
              <a:t>加</a:t>
            </a:r>
            <a:r>
              <a:rPr lang="en-US" altLang="zh-CN" sz="3600">
                <a:latin typeface="华文楷体" panose="02010600040101010101" pitchFamily="2" charset="-122"/>
                <a:ea typeface="华文楷体" panose="02010600040101010101" pitchFamily="2" charset="-122"/>
              </a:rPr>
              <a:t>1</a:t>
            </a:r>
            <a:r>
              <a:rPr lang="zh-CN" altLang="en-US" sz="3600">
                <a:latin typeface="华文楷体" panose="02010600040101010101" pitchFamily="2" charset="-122"/>
                <a:ea typeface="华文楷体" panose="02010600040101010101" pitchFamily="2" charset="-122"/>
              </a:rPr>
              <a:t>，若结果不大于</a:t>
            </a:r>
            <a:r>
              <a:rPr lang="en-US" altLang="zh-CN" sz="3600">
                <a:latin typeface="华文楷体" panose="02010600040101010101" pitchFamily="2" charset="-122"/>
                <a:ea typeface="华文楷体" panose="02010600040101010101" pitchFamily="2" charset="-122"/>
              </a:rPr>
              <a:t>0</a:t>
            </a:r>
            <a:r>
              <a:rPr lang="zh-CN" altLang="en-US" sz="3600">
                <a:latin typeface="华文楷体" panose="02010600040101010101" pitchFamily="2" charset="-122"/>
                <a:ea typeface="华文楷体" panose="02010600040101010101" pitchFamily="2" charset="-122"/>
              </a:rPr>
              <a:t>，则释放一个等待信号量</a:t>
            </a:r>
            <a:r>
              <a:rPr lang="en-US" altLang="zh-CN" sz="3600">
                <a:latin typeface="华文楷体" panose="02010600040101010101" pitchFamily="2" charset="-122"/>
                <a:ea typeface="华文楷体" panose="02010600040101010101" pitchFamily="2" charset="-122"/>
              </a:rPr>
              <a:t>s</a:t>
            </a:r>
            <a:r>
              <a:rPr lang="zh-CN" altLang="en-US" sz="3600">
                <a:latin typeface="华文楷体" panose="02010600040101010101" pitchFamily="2" charset="-122"/>
                <a:ea typeface="华文楷体" panose="02010600040101010101" pitchFamily="2" charset="-122"/>
              </a:rPr>
              <a:t>的进程。</a:t>
            </a:r>
            <a:endParaRPr lang="en-US" altLang="zh-CN">
              <a:latin typeface="华文楷体" panose="02010600040101010101" pitchFamily="2" charset="-122"/>
              <a:ea typeface="华文楷体" panose="02010600040101010101" pitchFamily="2" charset="-122"/>
            </a:endParaRPr>
          </a:p>
        </p:txBody>
      </p:sp>
      <p:sp>
        <p:nvSpPr>
          <p:cNvPr id="83971" name="Text Box 4">
            <a:extLst>
              <a:ext uri="{FF2B5EF4-FFF2-40B4-BE49-F238E27FC236}">
                <a16:creationId xmlns:a16="http://schemas.microsoft.com/office/drawing/2014/main" id="{E0A82D11-0DAC-154F-AE83-BC8455E1CB36}"/>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83972" name="灯片编号占位符 3">
            <a:extLst>
              <a:ext uri="{FF2B5EF4-FFF2-40B4-BE49-F238E27FC236}">
                <a16:creationId xmlns:a16="http://schemas.microsoft.com/office/drawing/2014/main" id="{3B762C31-1DC8-FB47-8DEA-7CB47EE5FD1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E56B9F09-31DE-A040-A6FD-D93A2A9CEB5D}" type="slidenum">
              <a:rPr lang="zh-CN" altLang="en-US" sz="1800"/>
              <a:pPr/>
              <a:t>82</a:t>
            </a:fld>
            <a:endParaRPr lang="en-US" altLang="zh-CN" sz="1800"/>
          </a:p>
        </p:txBody>
      </p:sp>
    </p:spTree>
    <p:extLst>
      <p:ext uri="{BB962C8B-B14F-4D97-AF65-F5344CB8AC3E}">
        <p14:creationId xmlns:p14="http://schemas.microsoft.com/office/powerpoint/2010/main" val="1005295626"/>
      </p:ext>
    </p:extLst>
  </p:cSld>
  <p:clrMapOvr>
    <a:masterClrMapping/>
  </p:clrMapOvr>
  <p:transition>
    <p:check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blinds(horizontal)">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5">
                                            <p:txEl>
                                              <p:pRg st="1" end="1"/>
                                            </p:txEl>
                                          </p:spTgt>
                                        </p:tgtEl>
                                        <p:attrNameLst>
                                          <p:attrName>style.visibility</p:attrName>
                                        </p:attrNameLst>
                                      </p:cBhvr>
                                      <p:to>
                                        <p:strVal val="visible"/>
                                      </p:to>
                                    </p:set>
                                    <p:animEffect transition="in" filter="blinds(horizontal)">
                                      <p:cBhvr>
                                        <p:cTn id="12" dur="500"/>
                                        <p:tgtEl>
                                          <p:spTgt spid="491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5">
                                            <p:txEl>
                                              <p:pRg st="2" end="2"/>
                                            </p:txEl>
                                          </p:spTgt>
                                        </p:tgtEl>
                                        <p:attrNameLst>
                                          <p:attrName>style.visibility</p:attrName>
                                        </p:attrNameLst>
                                      </p:cBhvr>
                                      <p:to>
                                        <p:strVal val="visible"/>
                                      </p:to>
                                    </p:set>
                                    <p:animEffect transition="in" filter="blinds(horizontal)">
                                      <p:cBhvr>
                                        <p:cTn id="17"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1027">
            <a:extLst>
              <a:ext uri="{FF2B5EF4-FFF2-40B4-BE49-F238E27FC236}">
                <a16:creationId xmlns:a16="http://schemas.microsoft.com/office/drawing/2014/main" id="{01C68CDA-EBCA-F540-9871-CF8D05CEB569}"/>
              </a:ext>
            </a:extLst>
          </p:cNvPr>
          <p:cNvSpPr>
            <a:spLocks noGrp="1" noChangeArrowheads="1"/>
          </p:cNvSpPr>
          <p:nvPr>
            <p:ph type="body" idx="4294967295"/>
          </p:nvPr>
        </p:nvSpPr>
        <p:spPr>
          <a:xfrm>
            <a:off x="574675" y="1562100"/>
            <a:ext cx="8174038" cy="2009775"/>
          </a:xfrm>
          <a:prstGeom prst="rect">
            <a:avLst/>
          </a:prstGeom>
          <a:solidFill>
            <a:schemeClr val="bg2">
              <a:lumMod val="10000"/>
              <a:lumOff val="90000"/>
            </a:schemeClr>
          </a:solidFill>
        </p:spPr>
        <p:txBody>
          <a:bodyPr/>
          <a:lstStyle/>
          <a:p>
            <a:pPr eaLnBrk="1" hangingPunct="1">
              <a:lnSpc>
                <a:spcPct val="80000"/>
              </a:lnSpc>
              <a:buFont typeface="Wingdings" pitchFamily="2" charset="2"/>
              <a:buNone/>
            </a:pP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typedef struct semaphore {</a:t>
            </a:r>
          </a:p>
          <a:p>
            <a:pPr eaLnBrk="1" hangingPunct="1">
              <a:lnSpc>
                <a:spcPct val="80000"/>
              </a:lnSpc>
              <a:buFont typeface="Wingdings" pitchFamily="2" charset="2"/>
              <a:buNone/>
            </a:pP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	int </a:t>
            </a:r>
            <a:r>
              <a:rPr lang="en-US" altLang="zh-CN" b="1">
                <a:solidFill>
                  <a:srgbClr val="0000FF"/>
                </a:solidFill>
                <a:latin typeface="华文楷体" panose="02010600040101010101" pitchFamily="2" charset="-122"/>
                <a:ea typeface="华文楷体" panose="02010600040101010101" pitchFamily="2" charset="-122"/>
                <a:cs typeface="Tahoma" panose="020B0604030504040204" pitchFamily="34" charset="0"/>
              </a:rPr>
              <a:t>value</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r>
              <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rPr>
              <a:t>信号量值</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a:t>
            </a:r>
            <a:endPar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endParaRPr>
          </a:p>
          <a:p>
            <a:pPr eaLnBrk="1" hangingPunct="1">
              <a:lnSpc>
                <a:spcPct val="80000"/>
              </a:lnSpc>
              <a:buFont typeface="Wingdings" pitchFamily="2" charset="2"/>
              <a:buNone/>
            </a:pPr>
            <a:r>
              <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struct </a:t>
            </a:r>
            <a:r>
              <a:rPr lang="en-US" altLang="zh-CN" b="1">
                <a:solidFill>
                  <a:srgbClr val="0000FF"/>
                </a:solidFill>
                <a:latin typeface="华文楷体" panose="02010600040101010101" pitchFamily="2" charset="-122"/>
                <a:ea typeface="华文楷体" panose="02010600040101010101" pitchFamily="2" charset="-122"/>
                <a:cs typeface="Tahoma" panose="020B0604030504040204" pitchFamily="34" charset="0"/>
              </a:rPr>
              <a:t>pcb *list</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r>
              <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rPr>
              <a:t>信号量队列指针</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a:t>
            </a:r>
            <a:endPar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endParaRPr>
          </a:p>
          <a:p>
            <a:pPr eaLnBrk="1" hangingPunct="1">
              <a:lnSpc>
                <a:spcPct val="80000"/>
              </a:lnSpc>
              <a:buFont typeface="Wingdings" pitchFamily="2" charset="2"/>
              <a:buNone/>
            </a:pPr>
            <a:r>
              <a:rPr lang="zh-CN" altLang="en-US"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r>
              <a:rPr lang="en-US" altLang="zh-CN" b="1">
                <a:solidFill>
                  <a:srgbClr val="171D17"/>
                </a:solidFill>
                <a:latin typeface="华文楷体" panose="02010600040101010101" pitchFamily="2" charset="-122"/>
                <a:ea typeface="华文楷体" panose="02010600040101010101" pitchFamily="2" charset="-122"/>
                <a:cs typeface="Tahoma" panose="020B0604030504040204" pitchFamily="34" charset="0"/>
              </a:rPr>
              <a:t>}; </a:t>
            </a:r>
          </a:p>
        </p:txBody>
      </p:sp>
      <p:sp>
        <p:nvSpPr>
          <p:cNvPr id="4" name="TextBox 3">
            <a:extLst>
              <a:ext uri="{FF2B5EF4-FFF2-40B4-BE49-F238E27FC236}">
                <a16:creationId xmlns:a16="http://schemas.microsoft.com/office/drawing/2014/main" id="{5E493134-4F4D-154E-89C6-4ACC97F5934C}"/>
              </a:ext>
            </a:extLst>
          </p:cNvPr>
          <p:cNvSpPr txBox="1"/>
          <p:nvPr/>
        </p:nvSpPr>
        <p:spPr>
          <a:xfrm>
            <a:off x="4427538" y="3740150"/>
            <a:ext cx="4643437" cy="2678113"/>
          </a:xfrm>
          <a:prstGeom prst="rect">
            <a:avLst/>
          </a:prstGeom>
          <a:solidFill>
            <a:schemeClr val="accent2">
              <a:lumMod val="20000"/>
              <a:lumOff val="80000"/>
            </a:schemeClr>
          </a:solidFill>
        </p:spPr>
        <p:txBody>
          <a:bodyPr>
            <a:spAutoFit/>
          </a:bodyPr>
          <a:lstStyle/>
          <a:p>
            <a:pPr>
              <a:defRPr/>
            </a:pPr>
            <a:r>
              <a:rPr lang="en-US" altLang="zh-CN" sz="2800" dirty="0">
                <a:solidFill>
                  <a:srgbClr val="0000FF"/>
                </a:solidFill>
                <a:latin typeface="+mn-lt"/>
                <a:ea typeface="华文新魏" pitchFamily="2" charset="-122"/>
                <a:cs typeface="Tahoma" pitchFamily="34" charset="0"/>
              </a:rPr>
              <a:t> </a:t>
            </a:r>
            <a:r>
              <a:rPr lang="en-US" altLang="zh-CN" sz="2800" dirty="0">
                <a:solidFill>
                  <a:srgbClr val="FF3300"/>
                </a:solidFill>
                <a:latin typeface="+mn-lt"/>
                <a:ea typeface="华文新魏" pitchFamily="2" charset="-122"/>
                <a:cs typeface="Tahoma" pitchFamily="34" charset="0"/>
              </a:rPr>
              <a:t>signal(semaphore &amp;s)</a:t>
            </a:r>
          </a:p>
          <a:p>
            <a:pPr>
              <a:defRPr/>
            </a:pP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a:t>
            </a:r>
            <a:r>
              <a:rPr lang="en-US" altLang="zh-CN" sz="2800" dirty="0" err="1">
                <a:solidFill>
                  <a:srgbClr val="0000FF"/>
                </a:solidFill>
                <a:latin typeface="+mn-lt"/>
                <a:ea typeface="华文新魏" pitchFamily="2" charset="-122"/>
                <a:cs typeface="Tahoma" pitchFamily="34" charset="0"/>
              </a:rPr>
              <a:t>s.value</a:t>
            </a: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if(</a:t>
            </a:r>
            <a:r>
              <a:rPr lang="en-US" altLang="zh-CN" sz="2800" dirty="0" err="1">
                <a:solidFill>
                  <a:srgbClr val="0000FF"/>
                </a:solidFill>
                <a:latin typeface="+mn-lt"/>
                <a:ea typeface="华文新魏" pitchFamily="2" charset="-122"/>
                <a:cs typeface="Tahoma" pitchFamily="34" charset="0"/>
              </a:rPr>
              <a:t>s.value</a:t>
            </a:r>
            <a:r>
              <a:rPr lang="en-US" altLang="zh-CN" sz="2800" dirty="0">
                <a:solidFill>
                  <a:srgbClr val="0000FF"/>
                </a:solidFill>
                <a:latin typeface="+mn-lt"/>
                <a:ea typeface="华文新魏" pitchFamily="2" charset="-122"/>
                <a:cs typeface="Tahoma" pitchFamily="34" charset="0"/>
              </a:rPr>
              <a:t>&lt;=0)        </a:t>
            </a:r>
          </a:p>
          <a:p>
            <a:pPr>
              <a:defRPr/>
            </a:pPr>
            <a:r>
              <a:rPr lang="en-US" altLang="zh-CN" sz="2800" dirty="0">
                <a:solidFill>
                  <a:srgbClr val="0000FF"/>
                </a:solidFill>
                <a:latin typeface="+mn-lt"/>
                <a:ea typeface="华文新魏" pitchFamily="2" charset="-122"/>
                <a:cs typeface="Tahoma" pitchFamily="34" charset="0"/>
              </a:rPr>
              <a:t>          wakeup(</a:t>
            </a:r>
            <a:r>
              <a:rPr lang="en-US" altLang="zh-CN" sz="2800" dirty="0" err="1">
                <a:solidFill>
                  <a:srgbClr val="0000FF"/>
                </a:solidFill>
                <a:latin typeface="+mn-lt"/>
                <a:ea typeface="华文新魏" pitchFamily="2" charset="-122"/>
                <a:cs typeface="Tahoma" pitchFamily="34" charset="0"/>
              </a:rPr>
              <a:t>s.list</a:t>
            </a: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   </a:t>
            </a:r>
            <a:endParaRPr lang="zh-CN" altLang="en-US" sz="2800" dirty="0">
              <a:solidFill>
                <a:srgbClr val="0000FF"/>
              </a:solidFill>
              <a:latin typeface="+mn-lt"/>
              <a:ea typeface="华文新魏" pitchFamily="2" charset="-122"/>
              <a:cs typeface="Tahoma" pitchFamily="34" charset="0"/>
            </a:endParaRPr>
          </a:p>
        </p:txBody>
      </p:sp>
      <p:sp>
        <p:nvSpPr>
          <p:cNvPr id="5" name="TextBox 4">
            <a:extLst>
              <a:ext uri="{FF2B5EF4-FFF2-40B4-BE49-F238E27FC236}">
                <a16:creationId xmlns:a16="http://schemas.microsoft.com/office/drawing/2014/main" id="{768370C3-1BC9-A744-8541-3A4FA0418911}"/>
              </a:ext>
            </a:extLst>
          </p:cNvPr>
          <p:cNvSpPr txBox="1"/>
          <p:nvPr/>
        </p:nvSpPr>
        <p:spPr>
          <a:xfrm>
            <a:off x="465138" y="3754438"/>
            <a:ext cx="3962400" cy="2678112"/>
          </a:xfrm>
          <a:prstGeom prst="rect">
            <a:avLst/>
          </a:prstGeom>
          <a:solidFill>
            <a:schemeClr val="accent3">
              <a:lumMod val="95000"/>
            </a:schemeClr>
          </a:solidFill>
        </p:spPr>
        <p:txBody>
          <a:bodyPr>
            <a:spAutoFit/>
          </a:bodyPr>
          <a:lstStyle/>
          <a:p>
            <a:pPr>
              <a:defRPr/>
            </a:pPr>
            <a:r>
              <a:rPr lang="en-US" altLang="zh-CN" sz="2800" dirty="0">
                <a:solidFill>
                  <a:srgbClr val="FF3300"/>
                </a:solidFill>
                <a:latin typeface="+mn-lt"/>
                <a:ea typeface="华文新魏" pitchFamily="2" charset="-122"/>
                <a:cs typeface="Tahoma" pitchFamily="34" charset="0"/>
              </a:rPr>
              <a:t> wait(semaphore &amp;s) </a:t>
            </a:r>
          </a:p>
          <a:p>
            <a:pPr>
              <a:defRPr/>
            </a:pP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a:t>
            </a:r>
            <a:r>
              <a:rPr lang="en-US" altLang="zh-CN" sz="2800" dirty="0" err="1">
                <a:solidFill>
                  <a:srgbClr val="0000FF"/>
                </a:solidFill>
                <a:latin typeface="+mn-lt"/>
                <a:ea typeface="华文新魏" pitchFamily="2" charset="-122"/>
                <a:cs typeface="Tahoma" pitchFamily="34" charset="0"/>
              </a:rPr>
              <a:t>s.value</a:t>
            </a: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if(</a:t>
            </a:r>
            <a:r>
              <a:rPr lang="en-US" altLang="zh-CN" sz="2800" dirty="0" err="1">
                <a:solidFill>
                  <a:srgbClr val="0000FF"/>
                </a:solidFill>
                <a:latin typeface="+mn-lt"/>
                <a:ea typeface="华文新魏" pitchFamily="2" charset="-122"/>
                <a:cs typeface="Tahoma" pitchFamily="34" charset="0"/>
              </a:rPr>
              <a:t>s.value</a:t>
            </a:r>
            <a:r>
              <a:rPr lang="en-US" altLang="zh-CN" sz="2800" dirty="0">
                <a:solidFill>
                  <a:srgbClr val="0000FF"/>
                </a:solidFill>
                <a:latin typeface="+mn-lt"/>
                <a:ea typeface="华文新魏" pitchFamily="2" charset="-122"/>
                <a:cs typeface="Tahoma" pitchFamily="34" charset="0"/>
              </a:rPr>
              <a:t>&lt;0)         </a:t>
            </a:r>
          </a:p>
          <a:p>
            <a:pPr>
              <a:defRPr/>
            </a:pPr>
            <a:r>
              <a:rPr lang="en-US" altLang="zh-CN" sz="2800" dirty="0">
                <a:solidFill>
                  <a:srgbClr val="0000FF"/>
                </a:solidFill>
                <a:latin typeface="+mn-lt"/>
                <a:ea typeface="华文新魏" pitchFamily="2" charset="-122"/>
                <a:cs typeface="Tahoma" pitchFamily="34" charset="0"/>
              </a:rPr>
              <a:t>           block(</a:t>
            </a:r>
            <a:r>
              <a:rPr lang="en-US" altLang="zh-CN" sz="2800" dirty="0" err="1">
                <a:solidFill>
                  <a:srgbClr val="0000FF"/>
                </a:solidFill>
                <a:latin typeface="+mn-lt"/>
                <a:ea typeface="华文新魏" pitchFamily="2" charset="-122"/>
                <a:cs typeface="Tahoma" pitchFamily="34" charset="0"/>
              </a:rPr>
              <a:t>s.list</a:t>
            </a:r>
            <a:r>
              <a:rPr lang="en-US" altLang="zh-CN" sz="2800" dirty="0">
                <a:solidFill>
                  <a:srgbClr val="0000FF"/>
                </a:solidFill>
                <a:latin typeface="+mn-lt"/>
                <a:ea typeface="华文新魏" pitchFamily="2" charset="-122"/>
                <a:cs typeface="Tahoma" pitchFamily="34" charset="0"/>
              </a:rPr>
              <a:t>);      </a:t>
            </a:r>
          </a:p>
          <a:p>
            <a:pPr>
              <a:defRPr/>
            </a:pPr>
            <a:r>
              <a:rPr lang="en-US" altLang="zh-CN" sz="2800" dirty="0">
                <a:solidFill>
                  <a:srgbClr val="0000FF"/>
                </a:solidFill>
                <a:latin typeface="+mn-lt"/>
                <a:ea typeface="华文新魏" pitchFamily="2" charset="-122"/>
                <a:cs typeface="Tahoma" pitchFamily="34" charset="0"/>
              </a:rPr>
              <a:t>      }     </a:t>
            </a:r>
            <a:endParaRPr lang="zh-CN" altLang="en-US" sz="2800" dirty="0">
              <a:solidFill>
                <a:srgbClr val="0000FF"/>
              </a:solidFill>
              <a:latin typeface="+mn-lt"/>
              <a:ea typeface="华文新魏" pitchFamily="2" charset="-122"/>
              <a:cs typeface="Tahoma" pitchFamily="34" charset="0"/>
            </a:endParaRPr>
          </a:p>
        </p:txBody>
      </p:sp>
      <p:sp>
        <p:nvSpPr>
          <p:cNvPr id="84997" name="TextBox 6">
            <a:extLst>
              <a:ext uri="{FF2B5EF4-FFF2-40B4-BE49-F238E27FC236}">
                <a16:creationId xmlns:a16="http://schemas.microsoft.com/office/drawing/2014/main" id="{D4718C27-B576-1345-AB80-9E65EA54A625}"/>
              </a:ext>
            </a:extLst>
          </p:cNvPr>
          <p:cNvSpPr txBox="1">
            <a:spLocks noChangeArrowheads="1"/>
          </p:cNvSpPr>
          <p:nvPr/>
        </p:nvSpPr>
        <p:spPr bwMode="auto">
          <a:xfrm>
            <a:off x="539750" y="836613"/>
            <a:ext cx="3714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buFont typeface="Wingdings" pitchFamily="2" charset="2"/>
              <a:buChar char="n"/>
            </a:pPr>
            <a:r>
              <a:rPr lang="en-US" altLang="zh-CN" sz="3200" b="1">
                <a:solidFill>
                  <a:srgbClr val="0000FF"/>
                </a:solidFill>
                <a:latin typeface="华文楷体" panose="02010600040101010101" pitchFamily="2" charset="-122"/>
                <a:ea typeface="华文楷体" panose="02010600040101010101" pitchFamily="2" charset="-122"/>
              </a:rPr>
              <a:t>P</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V</a:t>
            </a:r>
            <a:r>
              <a:rPr lang="zh-CN" altLang="en-US" sz="3200" b="1">
                <a:solidFill>
                  <a:srgbClr val="0000FF"/>
                </a:solidFill>
                <a:latin typeface="华文楷体" panose="02010600040101010101" pitchFamily="2" charset="-122"/>
                <a:ea typeface="华文楷体" panose="02010600040101010101" pitchFamily="2" charset="-122"/>
              </a:rPr>
              <a:t>操作原语</a:t>
            </a:r>
          </a:p>
        </p:txBody>
      </p:sp>
      <p:sp>
        <p:nvSpPr>
          <p:cNvPr id="84998" name="Text Box 4">
            <a:extLst>
              <a:ext uri="{FF2B5EF4-FFF2-40B4-BE49-F238E27FC236}">
                <a16:creationId xmlns:a16="http://schemas.microsoft.com/office/drawing/2014/main" id="{8B2DFFE3-B899-7745-AD1B-37B37D235DA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84999" name="灯片编号占位符 3">
            <a:extLst>
              <a:ext uri="{FF2B5EF4-FFF2-40B4-BE49-F238E27FC236}">
                <a16:creationId xmlns:a16="http://schemas.microsoft.com/office/drawing/2014/main" id="{F442CE5A-8CB4-7048-BDBC-0348B4945FC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E1D0B04-F472-3142-B8F1-F227097DB030}" type="slidenum">
              <a:rPr lang="zh-CN" altLang="en-US" sz="1800"/>
              <a:pPr/>
              <a:t>83</a:t>
            </a:fld>
            <a:endParaRPr lang="en-US" altLang="zh-CN" sz="1800"/>
          </a:p>
        </p:txBody>
      </p:sp>
    </p:spTree>
    <p:extLst>
      <p:ext uri="{BB962C8B-B14F-4D97-AF65-F5344CB8AC3E}">
        <p14:creationId xmlns:p14="http://schemas.microsoft.com/office/powerpoint/2010/main" val="84785956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blinds(horizontal)">
                                      <p:cBhvr>
                                        <p:cTn id="7" dur="5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nimBg="1"/>
      <p:bldP spid="4" grpId="0" animBg="1"/>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4">
            <a:extLst>
              <a:ext uri="{FF2B5EF4-FFF2-40B4-BE49-F238E27FC236}">
                <a16:creationId xmlns:a16="http://schemas.microsoft.com/office/drawing/2014/main" id="{8D99B39B-5432-394A-8CB6-1EF892F25796}"/>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3221" name="Rectangle 5">
            <a:extLst>
              <a:ext uri="{FF2B5EF4-FFF2-40B4-BE49-F238E27FC236}">
                <a16:creationId xmlns:a16="http://schemas.microsoft.com/office/drawing/2014/main" id="{E51214C8-B5BA-BA44-8AB0-C674C75FF682}"/>
              </a:ext>
            </a:extLst>
          </p:cNvPr>
          <p:cNvSpPr>
            <a:spLocks noChangeArrowheads="1"/>
          </p:cNvSpPr>
          <p:nvPr/>
        </p:nvSpPr>
        <p:spPr bwMode="auto">
          <a:xfrm>
            <a:off x="457200" y="692150"/>
            <a:ext cx="7772400" cy="533400"/>
          </a:xfrm>
          <a:prstGeom prst="rect">
            <a:avLst/>
          </a:prstGeom>
          <a:noFill/>
          <a:ln w="9525">
            <a:noFill/>
            <a:miter lim="800000"/>
            <a:headEnd/>
            <a:tailEnd/>
          </a:ln>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zh-CN" altLang="zh-CN" sz="3200" b="1">
                <a:solidFill>
                  <a:srgbClr val="0000FF"/>
                </a:solidFill>
                <a:effectLst>
                  <a:outerShdw blurRad="38100" dist="38100" dir="2700000" algn="tl">
                    <a:srgbClr val="C0C0C0"/>
                  </a:outerShdw>
                </a:effectLst>
                <a:latin typeface="幼圆" pitchFamily="49" charset="-122"/>
                <a:ea typeface="幼圆" pitchFamily="49" charset="-122"/>
              </a:rPr>
              <a:t>讨论：</a:t>
            </a:r>
            <a:endParaRPr lang="zh-CN" altLang="en-US" sz="3200" b="1">
              <a:solidFill>
                <a:srgbClr val="0000FF"/>
              </a:solidFill>
              <a:effectLst>
                <a:outerShdw blurRad="38100" dist="38100" dir="2700000" algn="tl">
                  <a:srgbClr val="C0C0C0"/>
                </a:outerShdw>
              </a:effectLst>
              <a:latin typeface="幼圆" pitchFamily="49" charset="-122"/>
              <a:ea typeface="幼圆" pitchFamily="49" charset="-122"/>
            </a:endParaRPr>
          </a:p>
        </p:txBody>
      </p:sp>
      <p:sp>
        <p:nvSpPr>
          <p:cNvPr id="393222" name="Rectangle 6">
            <a:extLst>
              <a:ext uri="{FF2B5EF4-FFF2-40B4-BE49-F238E27FC236}">
                <a16:creationId xmlns:a16="http://schemas.microsoft.com/office/drawing/2014/main" id="{A8317CCC-E7F7-9349-A445-28C9650BBD0D}"/>
              </a:ext>
            </a:extLst>
          </p:cNvPr>
          <p:cNvSpPr>
            <a:spLocks noChangeArrowheads="1"/>
          </p:cNvSpPr>
          <p:nvPr/>
        </p:nvSpPr>
        <p:spPr bwMode="auto">
          <a:xfrm>
            <a:off x="609600" y="1219200"/>
            <a:ext cx="84582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lnSpc>
                <a:spcPct val="135000"/>
              </a:lnSpc>
              <a:spcBef>
                <a:spcPct val="20000"/>
              </a:spcBef>
              <a:buClr>
                <a:srgbClr val="FF0000"/>
              </a:buClr>
              <a:buFont typeface="Wingdings" pitchFamily="2" charset="2"/>
              <a:buChar char="v"/>
            </a:pPr>
            <a:r>
              <a:rPr lang="zh-CN" altLang="zh-CN" sz="3200" b="1">
                <a:solidFill>
                  <a:srgbClr val="000000"/>
                </a:solidFill>
                <a:latin typeface="华文楷体" panose="02010600040101010101" pitchFamily="2" charset="-122"/>
                <a:ea typeface="华文楷体" panose="02010600040101010101" pitchFamily="2" charset="-122"/>
              </a:rPr>
              <a:t>当Ｓ</a:t>
            </a:r>
            <a:r>
              <a:rPr lang="en-US" altLang="zh-CN" sz="3200" b="1">
                <a:solidFill>
                  <a:srgbClr val="000000"/>
                </a:solidFill>
                <a:latin typeface="华文楷体" panose="02010600040101010101" pitchFamily="2" charset="-122"/>
                <a:ea typeface="华文楷体" panose="02010600040101010101" pitchFamily="2" charset="-122"/>
              </a:rPr>
              <a:t>.value&lt;=0</a:t>
            </a:r>
            <a:r>
              <a:rPr lang="zh-CN" altLang="en-US" sz="3200" b="1">
                <a:solidFill>
                  <a:srgbClr val="000000"/>
                </a:solidFill>
                <a:latin typeface="华文楷体" panose="02010600040101010101" pitchFamily="2" charset="-122"/>
                <a:ea typeface="华文楷体" panose="02010600040101010101" pitchFamily="2" charset="-122"/>
              </a:rPr>
              <a:t>时表示资源已分配完毕，因此用</a:t>
            </a:r>
            <a:r>
              <a:rPr lang="en-US" altLang="en-US" sz="3200" b="1">
                <a:solidFill>
                  <a:srgbClr val="000000"/>
                </a:solidFill>
                <a:latin typeface="华文楷体" panose="02010600040101010101" pitchFamily="2" charset="-122"/>
                <a:ea typeface="华文楷体" panose="02010600040101010101" pitchFamily="2" charset="-122"/>
              </a:rPr>
              <a:t>block</a:t>
            </a:r>
            <a:r>
              <a:rPr lang="zh-CN" altLang="en-US" sz="3200" b="1">
                <a:solidFill>
                  <a:srgbClr val="000000"/>
                </a:solidFill>
                <a:latin typeface="华文楷体" panose="02010600040101010101" pitchFamily="2" charset="-122"/>
                <a:ea typeface="华文楷体" panose="02010600040101010101" pitchFamily="2" charset="-122"/>
              </a:rPr>
              <a:t>原语进行阻塞。</a:t>
            </a:r>
          </a:p>
          <a:p>
            <a:pPr eaLnBrk="1" hangingPunct="1">
              <a:lnSpc>
                <a:spcPct val="135000"/>
              </a:lnSpc>
              <a:spcBef>
                <a:spcPct val="20000"/>
              </a:spcBef>
              <a:buClr>
                <a:srgbClr val="FF0000"/>
              </a:buClr>
              <a:buFont typeface="Wingdings" pitchFamily="2" charset="2"/>
              <a:buChar char="v"/>
            </a:pPr>
            <a:r>
              <a:rPr lang="zh-CN" altLang="en-US" sz="3200" b="1">
                <a:solidFill>
                  <a:srgbClr val="000000"/>
                </a:solidFill>
                <a:latin typeface="华文楷体" panose="02010600040101010101" pitchFamily="2" charset="-122"/>
                <a:ea typeface="华文楷体" panose="02010600040101010101" pitchFamily="2" charset="-122"/>
              </a:rPr>
              <a:t>每次</a:t>
            </a:r>
            <a:r>
              <a:rPr lang="en-US" altLang="en-US" sz="3200" b="1">
                <a:solidFill>
                  <a:srgbClr val="000000"/>
                </a:solidFill>
                <a:latin typeface="华文楷体" panose="02010600040101010101" pitchFamily="2" charset="-122"/>
                <a:ea typeface="华文楷体" panose="02010600040101010101" pitchFamily="2" charset="-122"/>
              </a:rPr>
              <a:t>signal</a:t>
            </a:r>
            <a:r>
              <a:rPr lang="zh-CN" altLang="en-US" sz="3200" b="1">
                <a:solidFill>
                  <a:srgbClr val="000000"/>
                </a:solidFill>
                <a:latin typeface="华文楷体" panose="02010600040101010101" pitchFamily="2" charset="-122"/>
                <a:ea typeface="华文楷体" panose="02010600040101010101" pitchFamily="2" charset="-122"/>
              </a:rPr>
              <a:t>操作表示执行进程释放一个单位资源。用</a:t>
            </a:r>
            <a:r>
              <a:rPr lang="en-US" altLang="en-US" sz="3200" b="1">
                <a:solidFill>
                  <a:srgbClr val="000000"/>
                </a:solidFill>
                <a:latin typeface="华文楷体" panose="02010600040101010101" pitchFamily="2" charset="-122"/>
                <a:ea typeface="华文楷体" panose="02010600040101010101" pitchFamily="2" charset="-122"/>
              </a:rPr>
              <a:t>wakeup</a:t>
            </a:r>
            <a:r>
              <a:rPr lang="zh-CN" altLang="en-US" sz="3200" b="1">
                <a:solidFill>
                  <a:srgbClr val="000000"/>
                </a:solidFill>
                <a:latin typeface="华文楷体" panose="02010600040101010101" pitchFamily="2" charset="-122"/>
                <a:ea typeface="华文楷体" panose="02010600040101010101" pitchFamily="2" charset="-122"/>
              </a:rPr>
              <a:t>原语唤醒阻塞进程。</a:t>
            </a:r>
            <a:r>
              <a:rPr lang="zh-CN" altLang="en-US" sz="3200" b="1">
                <a:solidFill>
                  <a:srgbClr val="FF0000"/>
                </a:solidFill>
                <a:latin typeface="华文楷体" panose="02010600040101010101" pitchFamily="2" charset="-122"/>
                <a:ea typeface="华文楷体" panose="02010600040101010101" pitchFamily="2" charset="-122"/>
              </a:rPr>
              <a:t>Ｓ</a:t>
            </a:r>
            <a:r>
              <a:rPr lang="en-US" altLang="zh-CN" sz="3200" b="1">
                <a:solidFill>
                  <a:srgbClr val="FF0000"/>
                </a:solidFill>
                <a:latin typeface="华文楷体" panose="02010600040101010101" pitchFamily="2" charset="-122"/>
                <a:ea typeface="华文楷体" panose="02010600040101010101" pitchFamily="2" charset="-122"/>
              </a:rPr>
              <a:t>.value</a:t>
            </a:r>
            <a:r>
              <a:rPr lang="zh-CN" altLang="en-US" sz="3200" b="1">
                <a:solidFill>
                  <a:srgbClr val="FF0000"/>
                </a:solidFill>
                <a:latin typeface="华文楷体" panose="02010600040101010101" pitchFamily="2" charset="-122"/>
                <a:ea typeface="华文楷体" panose="02010600040101010101" pitchFamily="2" charset="-122"/>
              </a:rPr>
              <a:t>的绝对值表示进程阻塞的数目。</a:t>
            </a:r>
          </a:p>
          <a:p>
            <a:pPr>
              <a:lnSpc>
                <a:spcPct val="135000"/>
              </a:lnSpc>
              <a:buClr>
                <a:srgbClr val="FF0000"/>
              </a:buClr>
              <a:buFont typeface="Wingdings" pitchFamily="2" charset="2"/>
              <a:buChar char="v"/>
            </a:pPr>
            <a:r>
              <a:rPr lang="zh-CN" altLang="en-US" sz="3200" b="1">
                <a:solidFill>
                  <a:srgbClr val="000000"/>
                </a:solidFill>
                <a:latin typeface="华文楷体" panose="02010600040101010101" pitchFamily="2" charset="-122"/>
                <a:ea typeface="华文楷体" panose="02010600040101010101" pitchFamily="2" charset="-122"/>
              </a:rPr>
              <a:t>Ｓ</a:t>
            </a:r>
            <a:r>
              <a:rPr lang="en-US" altLang="zh-CN" sz="3200" b="1">
                <a:solidFill>
                  <a:srgbClr val="000000"/>
                </a:solidFill>
                <a:latin typeface="华文楷体" panose="02010600040101010101" pitchFamily="2" charset="-122"/>
                <a:ea typeface="华文楷体" panose="02010600040101010101" pitchFamily="2" charset="-122"/>
              </a:rPr>
              <a:t>.value </a:t>
            </a:r>
            <a:r>
              <a:rPr lang="zh-CN" altLang="zh-CN" sz="3200" b="1">
                <a:solidFill>
                  <a:srgbClr val="000000"/>
                </a:solidFill>
                <a:latin typeface="华文楷体" panose="02010600040101010101" pitchFamily="2" charset="-122"/>
                <a:ea typeface="华文楷体" panose="02010600040101010101" pitchFamily="2" charset="-122"/>
              </a:rPr>
              <a:t>的初值为１，表示只允许一个进程访问临界资源，此时的信号量转为互斥信号量。</a:t>
            </a:r>
            <a:endParaRPr lang="zh-CN" altLang="en-US" sz="3200" b="1">
              <a:solidFill>
                <a:srgbClr val="000000"/>
              </a:solidFill>
              <a:latin typeface="华文楷体" panose="02010600040101010101" pitchFamily="2" charset="-122"/>
              <a:ea typeface="华文楷体" panose="02010600040101010101" pitchFamily="2" charset="-122"/>
            </a:endParaRPr>
          </a:p>
        </p:txBody>
      </p:sp>
      <p:sp>
        <p:nvSpPr>
          <p:cNvPr id="86021" name="灯片编号占位符 3">
            <a:extLst>
              <a:ext uri="{FF2B5EF4-FFF2-40B4-BE49-F238E27FC236}">
                <a16:creationId xmlns:a16="http://schemas.microsoft.com/office/drawing/2014/main" id="{666CDB28-F596-A443-8176-2CD5E90BB3AD}"/>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11BF3326-DE0C-394E-A291-8BA2DEB40E34}" type="slidenum">
              <a:rPr lang="zh-CN" altLang="en-US" sz="1800"/>
              <a:pPr/>
              <a:t>84</a:t>
            </a:fld>
            <a:endParaRPr lang="en-US" altLang="zh-CN" sz="1800"/>
          </a:p>
        </p:txBody>
      </p:sp>
    </p:spTree>
    <p:extLst>
      <p:ext uri="{BB962C8B-B14F-4D97-AF65-F5344CB8AC3E}">
        <p14:creationId xmlns:p14="http://schemas.microsoft.com/office/powerpoint/2010/main" val="156573668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3222">
                                            <p:txEl>
                                              <p:pRg st="0" end="0"/>
                                            </p:txEl>
                                          </p:spTgt>
                                        </p:tgtEl>
                                        <p:attrNameLst>
                                          <p:attrName>style.visibility</p:attrName>
                                        </p:attrNameLst>
                                      </p:cBhvr>
                                      <p:to>
                                        <p:strVal val="visible"/>
                                      </p:to>
                                    </p:set>
                                    <p:animEffect transition="in" filter="barn(outVertical)">
                                      <p:cBhvr>
                                        <p:cTn id="7" dur="500"/>
                                        <p:tgtEl>
                                          <p:spTgt spid="3932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3222">
                                            <p:txEl>
                                              <p:pRg st="1" end="1"/>
                                            </p:txEl>
                                          </p:spTgt>
                                        </p:tgtEl>
                                        <p:attrNameLst>
                                          <p:attrName>style.visibility</p:attrName>
                                        </p:attrNameLst>
                                      </p:cBhvr>
                                      <p:to>
                                        <p:strVal val="visible"/>
                                      </p:to>
                                    </p:set>
                                    <p:animEffect transition="in" filter="barn(outVertical)">
                                      <p:cBhvr>
                                        <p:cTn id="12" dur="500"/>
                                        <p:tgtEl>
                                          <p:spTgt spid="39322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3222">
                                            <p:txEl>
                                              <p:pRg st="2" end="2"/>
                                            </p:txEl>
                                          </p:spTgt>
                                        </p:tgtEl>
                                        <p:attrNameLst>
                                          <p:attrName>style.visibility</p:attrName>
                                        </p:attrNameLst>
                                      </p:cBhvr>
                                      <p:to>
                                        <p:strVal val="visible"/>
                                      </p:to>
                                    </p:set>
                                    <p:animEffect transition="in" filter="barn(outVertical)">
                                      <p:cBhvr>
                                        <p:cTn id="17" dur="500"/>
                                        <p:tgtEl>
                                          <p:spTgt spid="3932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22"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a:extLst>
              <a:ext uri="{FF2B5EF4-FFF2-40B4-BE49-F238E27FC236}">
                <a16:creationId xmlns:a16="http://schemas.microsoft.com/office/drawing/2014/main" id="{EE843076-F180-4749-AB0D-B764B4358D21}"/>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4245" name="Text Box 5">
            <a:extLst>
              <a:ext uri="{FF2B5EF4-FFF2-40B4-BE49-F238E27FC236}">
                <a16:creationId xmlns:a16="http://schemas.microsoft.com/office/drawing/2014/main" id="{A1B99081-D167-3F46-AA33-1EA6A687BB35}"/>
              </a:ext>
            </a:extLst>
          </p:cNvPr>
          <p:cNvSpPr txBox="1">
            <a:spLocks noChangeArrowheads="1"/>
          </p:cNvSpPr>
          <p:nvPr/>
        </p:nvSpPr>
        <p:spPr bwMode="auto">
          <a:xfrm>
            <a:off x="395288" y="620713"/>
            <a:ext cx="5184775" cy="646112"/>
          </a:xfrm>
          <a:prstGeom prst="rect">
            <a:avLst/>
          </a:prstGeom>
          <a:noFill/>
          <a:ln w="12700">
            <a:noFill/>
            <a:miter lim="800000"/>
            <a:headEnd type="none" w="sm" len="sm"/>
            <a:tailEnd type="none" w="sm" len="sm"/>
          </a:ln>
          <a:effectLst/>
        </p:spPr>
        <p:txBody>
          <a:bodyPr>
            <a:spAutoFit/>
          </a:bodyPr>
          <a:lstStyle/>
          <a:p>
            <a:pPr>
              <a:spcBef>
                <a:spcPct val="50000"/>
              </a:spcBef>
              <a:defRPr/>
            </a:pPr>
            <a:r>
              <a:rPr lang="zh-CN" altLang="en-US" sz="3600" b="1" dirty="0">
                <a:solidFill>
                  <a:srgbClr val="0000FF"/>
                </a:solidFill>
                <a:effectLst>
                  <a:outerShdw blurRad="38100" dist="38100" dir="2700000" algn="tl">
                    <a:srgbClr val="C0C0C0"/>
                  </a:outerShdw>
                </a:effectLst>
                <a:latin typeface="华文楷体" pitchFamily="2" charset="-122"/>
                <a:ea typeface="华文楷体" pitchFamily="2" charset="-122"/>
              </a:rPr>
              <a:t>三、</a:t>
            </a:r>
            <a:r>
              <a:rPr lang="en-US" altLang="zh-CN" sz="3600" b="1" dirty="0">
                <a:solidFill>
                  <a:srgbClr val="0000FF"/>
                </a:solidFill>
                <a:effectLst>
                  <a:outerShdw blurRad="38100" dist="38100" dir="2700000" algn="tl">
                    <a:srgbClr val="C0C0C0"/>
                  </a:outerShdw>
                </a:effectLst>
                <a:latin typeface="华文楷体" pitchFamily="2" charset="-122"/>
                <a:ea typeface="华文楷体" pitchFamily="2" charset="-122"/>
              </a:rPr>
              <a:t>AND</a:t>
            </a:r>
            <a:r>
              <a:rPr lang="zh-CN" altLang="en-US" sz="3600" b="1" dirty="0">
                <a:solidFill>
                  <a:srgbClr val="0000FF"/>
                </a:solidFill>
                <a:effectLst>
                  <a:outerShdw blurRad="38100" dist="38100" dir="2700000" algn="tl">
                    <a:srgbClr val="C0C0C0"/>
                  </a:outerShdw>
                </a:effectLst>
                <a:latin typeface="华文楷体" pitchFamily="2" charset="-122"/>
                <a:ea typeface="华文楷体" pitchFamily="2" charset="-122"/>
              </a:rPr>
              <a:t>型信号量</a:t>
            </a:r>
          </a:p>
        </p:txBody>
      </p:sp>
      <p:sp>
        <p:nvSpPr>
          <p:cNvPr id="394246" name="Rectangle 6">
            <a:extLst>
              <a:ext uri="{FF2B5EF4-FFF2-40B4-BE49-F238E27FC236}">
                <a16:creationId xmlns:a16="http://schemas.microsoft.com/office/drawing/2014/main" id="{07EF6800-B359-C74B-A336-7355AA07D542}"/>
              </a:ext>
            </a:extLst>
          </p:cNvPr>
          <p:cNvSpPr>
            <a:spLocks noChangeArrowheads="1"/>
          </p:cNvSpPr>
          <p:nvPr/>
        </p:nvSpPr>
        <p:spPr bwMode="auto">
          <a:xfrm>
            <a:off x="609600" y="13716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10000"/>
              </a:lnSpc>
            </a:pPr>
            <a:r>
              <a:rPr lang="en-US" altLang="zh-CN" sz="3200">
                <a:solidFill>
                  <a:srgbClr val="000000"/>
                </a:solidFill>
                <a:latin typeface="华文楷体" panose="02010600040101010101" pitchFamily="2" charset="-122"/>
                <a:ea typeface="华文楷体" panose="02010600040101010101" pitchFamily="2" charset="-122"/>
              </a:rPr>
              <a:t>    </a:t>
            </a:r>
            <a:r>
              <a:rPr lang="zh-CN" altLang="en-US" sz="3200">
                <a:solidFill>
                  <a:srgbClr val="000000"/>
                </a:solidFill>
                <a:latin typeface="华文楷体" panose="02010600040101010101" pitchFamily="2" charset="-122"/>
                <a:ea typeface="华文楷体" panose="02010600040101010101" pitchFamily="2" charset="-122"/>
              </a:rPr>
              <a:t>在有些应用场合，一个进程需要先获得两个或更多的共享资源后，方能执行其任务。</a:t>
            </a:r>
          </a:p>
          <a:p>
            <a:pPr hangingPunct="1">
              <a:lnSpc>
                <a:spcPct val="110000"/>
              </a:lnSpc>
            </a:pPr>
            <a:r>
              <a:rPr lang="zh-CN" altLang="en-US" sz="3200">
                <a:solidFill>
                  <a:srgbClr val="000000"/>
                </a:solidFill>
                <a:latin typeface="华文楷体" panose="02010600040101010101" pitchFamily="2" charset="-122"/>
                <a:ea typeface="华文楷体" panose="02010600040101010101" pitchFamily="2" charset="-122"/>
              </a:rPr>
              <a:t>    </a:t>
            </a:r>
            <a:r>
              <a:rPr lang="zh-CN" altLang="en-US" sz="3200">
                <a:solidFill>
                  <a:srgbClr val="0000FF"/>
                </a:solidFill>
                <a:latin typeface="华文楷体" panose="02010600040101010101" pitchFamily="2" charset="-122"/>
                <a:ea typeface="华文楷体" panose="02010600040101010101" pitchFamily="2" charset="-122"/>
              </a:rPr>
              <a:t>例如：</a:t>
            </a:r>
            <a:r>
              <a:rPr lang="zh-CN" altLang="en-US" sz="3200">
                <a:solidFill>
                  <a:srgbClr val="000000"/>
                </a:solidFill>
                <a:latin typeface="华文楷体" panose="02010600040101010101" pitchFamily="2" charset="-122"/>
                <a:ea typeface="华文楷体" panose="02010600040101010101" pitchFamily="2" charset="-122"/>
              </a:rPr>
              <a:t>有两个进程 </a:t>
            </a:r>
            <a:r>
              <a:rPr lang="en-US" altLang="zh-CN" sz="3200">
                <a:solidFill>
                  <a:srgbClr val="000000"/>
                </a:solidFill>
                <a:latin typeface="华文楷体" panose="02010600040101010101" pitchFamily="2" charset="-122"/>
                <a:ea typeface="华文楷体" panose="02010600040101010101" pitchFamily="2" charset="-122"/>
              </a:rPr>
              <a:t>A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B</a:t>
            </a:r>
            <a:r>
              <a:rPr lang="zh-CN" altLang="en-US" sz="3200">
                <a:solidFill>
                  <a:srgbClr val="000000"/>
                </a:solidFill>
                <a:latin typeface="华文楷体" panose="02010600040101010101" pitchFamily="2" charset="-122"/>
                <a:ea typeface="华文楷体" panose="02010600040101010101" pitchFamily="2" charset="-122"/>
              </a:rPr>
              <a:t>，都要求访问共享数据 </a:t>
            </a:r>
            <a:r>
              <a:rPr lang="en-US" altLang="zh-CN" sz="3200">
                <a:solidFill>
                  <a:srgbClr val="000000"/>
                </a:solidFill>
                <a:latin typeface="华文楷体" panose="02010600040101010101" pitchFamily="2" charset="-122"/>
                <a:ea typeface="华文楷体" panose="02010600040101010101" pitchFamily="2" charset="-122"/>
              </a:rPr>
              <a:t>D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E </a:t>
            </a:r>
            <a:r>
              <a:rPr lang="zh-CN" altLang="en-US" sz="3200">
                <a:solidFill>
                  <a:srgbClr val="000000"/>
                </a:solidFill>
                <a:latin typeface="华文楷体" panose="02010600040101010101" pitchFamily="2" charset="-122"/>
                <a:ea typeface="华文楷体" panose="02010600040101010101" pitchFamily="2" charset="-122"/>
              </a:rPr>
              <a:t>。此时 </a:t>
            </a:r>
            <a:r>
              <a:rPr lang="en-US" altLang="zh-CN" sz="3200">
                <a:solidFill>
                  <a:srgbClr val="000000"/>
                </a:solidFill>
                <a:latin typeface="华文楷体" panose="02010600040101010101" pitchFamily="2" charset="-122"/>
                <a:ea typeface="华文楷体" panose="02010600040101010101" pitchFamily="2" charset="-122"/>
              </a:rPr>
              <a:t>D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E </a:t>
            </a:r>
            <a:r>
              <a:rPr lang="zh-CN" altLang="en-US" sz="3200">
                <a:solidFill>
                  <a:srgbClr val="000000"/>
                </a:solidFill>
                <a:latin typeface="华文楷体" panose="02010600040101010101" pitchFamily="2" charset="-122"/>
                <a:ea typeface="华文楷体" panose="02010600040101010101" pitchFamily="2" charset="-122"/>
              </a:rPr>
              <a:t>应看作</a:t>
            </a:r>
            <a:r>
              <a:rPr lang="zh-CN" altLang="en-US" sz="3200" b="1">
                <a:solidFill>
                  <a:srgbClr val="FF0000"/>
                </a:solidFill>
                <a:latin typeface="华文楷体" panose="02010600040101010101" pitchFamily="2" charset="-122"/>
                <a:ea typeface="华文楷体" panose="02010600040101010101" pitchFamily="2" charset="-122"/>
              </a:rPr>
              <a:t>临界资源</a:t>
            </a:r>
            <a:r>
              <a:rPr lang="zh-CN" altLang="en-US" sz="3200">
                <a:solidFill>
                  <a:srgbClr val="000000"/>
                </a:solidFill>
                <a:latin typeface="华文楷体" panose="02010600040101010101" pitchFamily="2" charset="-122"/>
                <a:ea typeface="华文楷体" panose="02010600040101010101" pitchFamily="2" charset="-122"/>
              </a:rPr>
              <a:t>。</a:t>
            </a:r>
          </a:p>
          <a:p>
            <a:pPr hangingPunct="1">
              <a:lnSpc>
                <a:spcPct val="110000"/>
              </a:lnSpc>
            </a:pPr>
            <a:r>
              <a:rPr lang="zh-CN" altLang="en-US" sz="3200">
                <a:solidFill>
                  <a:srgbClr val="000000"/>
                </a:solidFill>
                <a:latin typeface="华文楷体" panose="02010600040101010101" pitchFamily="2" charset="-122"/>
                <a:ea typeface="华文楷体" panose="02010600040101010101" pitchFamily="2" charset="-122"/>
              </a:rPr>
              <a:t>    </a:t>
            </a:r>
            <a:r>
              <a:rPr lang="zh-CN" altLang="en-US" sz="3200">
                <a:solidFill>
                  <a:srgbClr val="0000FF"/>
                </a:solidFill>
                <a:latin typeface="华文楷体" panose="02010600040101010101" pitchFamily="2" charset="-122"/>
                <a:ea typeface="华文楷体" panose="02010600040101010101" pitchFamily="2" charset="-122"/>
              </a:rPr>
              <a:t>解决办法：</a:t>
            </a:r>
            <a:r>
              <a:rPr lang="zh-CN" altLang="en-US" sz="3200">
                <a:solidFill>
                  <a:srgbClr val="000000"/>
                </a:solidFill>
                <a:latin typeface="华文楷体" panose="02010600040101010101" pitchFamily="2" charset="-122"/>
                <a:ea typeface="华文楷体" panose="02010600040101010101" pitchFamily="2" charset="-122"/>
              </a:rPr>
              <a:t>设置两个互斥信号量 </a:t>
            </a:r>
            <a:r>
              <a:rPr lang="en-US" altLang="zh-CN" sz="3200">
                <a:solidFill>
                  <a:srgbClr val="000000"/>
                </a:solidFill>
                <a:latin typeface="华文楷体" panose="02010600040101010101" pitchFamily="2" charset="-122"/>
                <a:ea typeface="华文楷体" panose="02010600040101010101" pitchFamily="2" charset="-122"/>
              </a:rPr>
              <a:t>Dmutex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Emutex </a:t>
            </a:r>
            <a:r>
              <a:rPr lang="zh-CN" altLang="en-US" sz="3200">
                <a:solidFill>
                  <a:srgbClr val="000000"/>
                </a:solidFill>
                <a:latin typeface="华文楷体" panose="02010600040101010101" pitchFamily="2" charset="-122"/>
                <a:ea typeface="华文楷体" panose="02010600040101010101" pitchFamily="2" charset="-122"/>
              </a:rPr>
              <a:t>，并令初值为</a:t>
            </a:r>
            <a:r>
              <a:rPr lang="en-US" altLang="zh-CN" sz="3200">
                <a:solidFill>
                  <a:srgbClr val="000000"/>
                </a:solidFill>
                <a:latin typeface="华文楷体" panose="02010600040101010101" pitchFamily="2" charset="-122"/>
                <a:ea typeface="华文楷体" panose="02010600040101010101" pitchFamily="2" charset="-122"/>
              </a:rPr>
              <a:t>1</a:t>
            </a:r>
            <a:r>
              <a:rPr lang="zh-CN" altLang="en-US" sz="3200">
                <a:solidFill>
                  <a:srgbClr val="000000"/>
                </a:solidFill>
                <a:latin typeface="华文楷体" panose="02010600040101010101" pitchFamily="2" charset="-122"/>
                <a:ea typeface="华文楷体" panose="02010600040101010101" pitchFamily="2" charset="-122"/>
              </a:rPr>
              <a:t>。</a:t>
            </a:r>
          </a:p>
          <a:p>
            <a:pPr hangingPunct="1">
              <a:lnSpc>
                <a:spcPct val="110000"/>
              </a:lnSpc>
            </a:pPr>
            <a:r>
              <a:rPr lang="zh-CN" altLang="en-US" sz="3200">
                <a:solidFill>
                  <a:srgbClr val="000000"/>
                </a:solidFill>
                <a:latin typeface="华文楷体" panose="02010600040101010101" pitchFamily="2" charset="-122"/>
                <a:ea typeface="华文楷体" panose="02010600040101010101" pitchFamily="2" charset="-122"/>
              </a:rPr>
              <a:t>    同时，</a:t>
            </a:r>
            <a:r>
              <a:rPr lang="en-US" altLang="zh-CN" sz="3200">
                <a:solidFill>
                  <a:srgbClr val="000000"/>
                </a:solidFill>
                <a:latin typeface="华文楷体" panose="02010600040101010101" pitchFamily="2" charset="-122"/>
                <a:ea typeface="华文楷体" panose="02010600040101010101" pitchFamily="2" charset="-122"/>
              </a:rPr>
              <a:t>A</a:t>
            </a:r>
            <a:r>
              <a:rPr lang="zh-CN" altLang="en-US" sz="3200">
                <a:solidFill>
                  <a:srgbClr val="000000"/>
                </a:solidFill>
                <a:latin typeface="华文楷体" panose="02010600040101010101" pitchFamily="2" charset="-122"/>
                <a:ea typeface="华文楷体" panose="02010600040101010101" pitchFamily="2" charset="-122"/>
              </a:rPr>
              <a:t>、</a:t>
            </a:r>
            <a:r>
              <a:rPr lang="en-US" altLang="zh-CN" sz="3200">
                <a:solidFill>
                  <a:srgbClr val="000000"/>
                </a:solidFill>
                <a:latin typeface="华文楷体" panose="02010600040101010101" pitchFamily="2" charset="-122"/>
                <a:ea typeface="华文楷体" panose="02010600040101010101" pitchFamily="2" charset="-122"/>
              </a:rPr>
              <a:t>B</a:t>
            </a:r>
            <a:r>
              <a:rPr lang="zh-CN" altLang="en-US" sz="3200">
                <a:solidFill>
                  <a:srgbClr val="000000"/>
                </a:solidFill>
                <a:latin typeface="华文楷体" panose="02010600040101010101" pitchFamily="2" charset="-122"/>
                <a:ea typeface="华文楷体" panose="02010600040101010101" pitchFamily="2" charset="-122"/>
              </a:rPr>
              <a:t>进程中都要包含对 </a:t>
            </a:r>
            <a:r>
              <a:rPr lang="en-US" altLang="zh-CN" sz="3200">
                <a:solidFill>
                  <a:srgbClr val="000000"/>
                </a:solidFill>
                <a:latin typeface="华文楷体" panose="02010600040101010101" pitchFamily="2" charset="-122"/>
                <a:ea typeface="华文楷体" panose="02010600040101010101" pitchFamily="2" charset="-122"/>
              </a:rPr>
              <a:t>Dmutex </a:t>
            </a:r>
            <a:r>
              <a:rPr lang="zh-CN" altLang="en-US" sz="3200">
                <a:solidFill>
                  <a:srgbClr val="000000"/>
                </a:solidFill>
                <a:latin typeface="华文楷体" panose="02010600040101010101" pitchFamily="2" charset="-122"/>
                <a:ea typeface="华文楷体" panose="02010600040101010101" pitchFamily="2" charset="-122"/>
              </a:rPr>
              <a:t>和 </a:t>
            </a:r>
            <a:r>
              <a:rPr lang="en-US" altLang="zh-CN" sz="3200">
                <a:solidFill>
                  <a:srgbClr val="000000"/>
                </a:solidFill>
                <a:latin typeface="华文楷体" panose="02010600040101010101" pitchFamily="2" charset="-122"/>
                <a:ea typeface="华文楷体" panose="02010600040101010101" pitchFamily="2" charset="-122"/>
              </a:rPr>
              <a:t>Emutex </a:t>
            </a:r>
            <a:r>
              <a:rPr lang="zh-CN" altLang="en-US" sz="3200">
                <a:solidFill>
                  <a:srgbClr val="000000"/>
                </a:solidFill>
                <a:latin typeface="华文楷体" panose="02010600040101010101" pitchFamily="2" charset="-122"/>
                <a:ea typeface="华文楷体" panose="02010600040101010101" pitchFamily="2" charset="-122"/>
              </a:rPr>
              <a:t>的操作，即：        </a:t>
            </a:r>
            <a:endParaRPr lang="zh-CN" altLang="zh-CN" sz="3200">
              <a:solidFill>
                <a:srgbClr val="000000"/>
              </a:solidFill>
              <a:latin typeface="华文楷体" panose="02010600040101010101" pitchFamily="2" charset="-122"/>
              <a:ea typeface="华文楷体" panose="02010600040101010101" pitchFamily="2" charset="-122"/>
            </a:endParaRPr>
          </a:p>
        </p:txBody>
      </p:sp>
      <p:sp>
        <p:nvSpPr>
          <p:cNvPr id="87045" name="灯片编号占位符 3">
            <a:extLst>
              <a:ext uri="{FF2B5EF4-FFF2-40B4-BE49-F238E27FC236}">
                <a16:creationId xmlns:a16="http://schemas.microsoft.com/office/drawing/2014/main" id="{47B5BED2-A974-C84F-877F-D2C0A4224C2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49D89CE5-611E-D249-BE96-4489F915BB52}" type="slidenum">
              <a:rPr lang="zh-CN" altLang="en-US" sz="1800"/>
              <a:pPr/>
              <a:t>85</a:t>
            </a:fld>
            <a:endParaRPr lang="en-US" altLang="zh-CN" sz="1800"/>
          </a:p>
        </p:txBody>
      </p:sp>
    </p:spTree>
    <p:extLst>
      <p:ext uri="{BB962C8B-B14F-4D97-AF65-F5344CB8AC3E}">
        <p14:creationId xmlns:p14="http://schemas.microsoft.com/office/powerpoint/2010/main" val="5532218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4246">
                                            <p:txEl>
                                              <p:pRg st="0" end="0"/>
                                            </p:txEl>
                                          </p:spTgt>
                                        </p:tgtEl>
                                        <p:attrNameLst>
                                          <p:attrName>style.visibility</p:attrName>
                                        </p:attrNameLst>
                                      </p:cBhvr>
                                      <p:to>
                                        <p:strVal val="visible"/>
                                      </p:to>
                                    </p:set>
                                    <p:animEffect transition="in" filter="barn(outVertical)">
                                      <p:cBhvr>
                                        <p:cTn id="7" dur="500"/>
                                        <p:tgtEl>
                                          <p:spTgt spid="3942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4246">
                                            <p:txEl>
                                              <p:pRg st="1" end="1"/>
                                            </p:txEl>
                                          </p:spTgt>
                                        </p:tgtEl>
                                        <p:attrNameLst>
                                          <p:attrName>style.visibility</p:attrName>
                                        </p:attrNameLst>
                                      </p:cBhvr>
                                      <p:to>
                                        <p:strVal val="visible"/>
                                      </p:to>
                                    </p:set>
                                    <p:animEffect transition="in" filter="barn(outVertical)">
                                      <p:cBhvr>
                                        <p:cTn id="12" dur="500"/>
                                        <p:tgtEl>
                                          <p:spTgt spid="3942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4246">
                                            <p:txEl>
                                              <p:pRg st="2" end="2"/>
                                            </p:txEl>
                                          </p:spTgt>
                                        </p:tgtEl>
                                        <p:attrNameLst>
                                          <p:attrName>style.visibility</p:attrName>
                                        </p:attrNameLst>
                                      </p:cBhvr>
                                      <p:to>
                                        <p:strVal val="visible"/>
                                      </p:to>
                                    </p:set>
                                    <p:animEffect transition="in" filter="barn(outVertical)">
                                      <p:cBhvr>
                                        <p:cTn id="17" dur="500"/>
                                        <p:tgtEl>
                                          <p:spTgt spid="3942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94246">
                                            <p:txEl>
                                              <p:pRg st="3" end="3"/>
                                            </p:txEl>
                                          </p:spTgt>
                                        </p:tgtEl>
                                        <p:attrNameLst>
                                          <p:attrName>style.visibility</p:attrName>
                                        </p:attrNameLst>
                                      </p:cBhvr>
                                      <p:to>
                                        <p:strVal val="visible"/>
                                      </p:to>
                                    </p:set>
                                    <p:animEffect transition="in" filter="barn(outVertical)">
                                      <p:cBhvr>
                                        <p:cTn id="22" dur="500"/>
                                        <p:tgtEl>
                                          <p:spTgt spid="3942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6"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052">
            <a:extLst>
              <a:ext uri="{FF2B5EF4-FFF2-40B4-BE49-F238E27FC236}">
                <a16:creationId xmlns:a16="http://schemas.microsoft.com/office/drawing/2014/main" id="{852C20DA-5A98-C84A-A77D-6BDF209E6B5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 </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89125" name="Text Box 2053">
            <a:extLst>
              <a:ext uri="{FF2B5EF4-FFF2-40B4-BE49-F238E27FC236}">
                <a16:creationId xmlns:a16="http://schemas.microsoft.com/office/drawing/2014/main" id="{13501507-2D14-504B-BAA0-46735E16A9D3}"/>
              </a:ext>
            </a:extLst>
          </p:cNvPr>
          <p:cNvSpPr txBox="1">
            <a:spLocks noChangeArrowheads="1"/>
          </p:cNvSpPr>
          <p:nvPr/>
        </p:nvSpPr>
        <p:spPr bwMode="auto">
          <a:xfrm>
            <a:off x="609600" y="609600"/>
            <a:ext cx="8153400" cy="1373188"/>
          </a:xfrm>
          <a:prstGeom prst="rect">
            <a:avLst/>
          </a:prstGeom>
          <a:solidFill>
            <a:srgbClr val="DDDDDD"/>
          </a:solidFill>
          <a:ln w="12700">
            <a:noFill/>
            <a:miter lim="800000"/>
            <a:headEnd type="none" w="sm" len="sm"/>
            <a:tailEnd type="none" w="sm" len="sm"/>
          </a:ln>
          <a:effectLst/>
        </p:spPr>
        <p:txBody>
          <a:bodyPr>
            <a:spAutoFit/>
          </a:bodyPr>
          <a:lstStyle/>
          <a:p>
            <a:pPr>
              <a:defRPr/>
            </a:pPr>
            <a:r>
              <a:rPr lang="en-US" altLang="zh-CN" sz="2800" b="1" dirty="0">
                <a:solidFill>
                  <a:srgbClr val="0000FF"/>
                </a:solidFill>
                <a:latin typeface="+mn-lt"/>
                <a:ea typeface="幼圆" pitchFamily="49" charset="-122"/>
              </a:rPr>
              <a:t>process  A  :                              process  B:</a:t>
            </a:r>
          </a:p>
          <a:p>
            <a:pPr>
              <a:defRPr/>
            </a:pPr>
            <a:r>
              <a:rPr lang="en-US" altLang="zh-CN" sz="2800" b="1" dirty="0">
                <a:solidFill>
                  <a:srgbClr val="0000FF"/>
                </a:solidFill>
                <a:latin typeface="+mn-lt"/>
                <a:ea typeface="幼圆" pitchFamily="49" charset="-122"/>
              </a:rPr>
              <a:t>      wait ( </a:t>
            </a:r>
            <a:r>
              <a:rPr lang="en-US" altLang="zh-CN" sz="2800" b="1" dirty="0" err="1">
                <a:solidFill>
                  <a:srgbClr val="0000FF"/>
                </a:solidFill>
                <a:latin typeface="+mn-lt"/>
                <a:ea typeface="幼圆" pitchFamily="49" charset="-122"/>
              </a:rPr>
              <a:t>Dmutex</a:t>
            </a:r>
            <a:r>
              <a:rPr lang="en-US" altLang="zh-CN" sz="2800" b="1" dirty="0">
                <a:solidFill>
                  <a:srgbClr val="0000FF"/>
                </a:solidFill>
                <a:latin typeface="+mn-lt"/>
                <a:ea typeface="幼圆" pitchFamily="49" charset="-122"/>
              </a:rPr>
              <a:t> );                     wait ( </a:t>
            </a:r>
            <a:r>
              <a:rPr lang="en-US" altLang="zh-CN" sz="2800" b="1" dirty="0" err="1">
                <a:solidFill>
                  <a:srgbClr val="0000FF"/>
                </a:solidFill>
                <a:latin typeface="+mn-lt"/>
                <a:ea typeface="幼圆" pitchFamily="49" charset="-122"/>
              </a:rPr>
              <a:t>Emutex</a:t>
            </a:r>
            <a:r>
              <a:rPr lang="en-US" altLang="zh-CN" sz="2800" b="1" dirty="0">
                <a:solidFill>
                  <a:srgbClr val="0000FF"/>
                </a:solidFill>
                <a:latin typeface="+mn-lt"/>
                <a:ea typeface="幼圆" pitchFamily="49" charset="-122"/>
              </a:rPr>
              <a:t> );</a:t>
            </a:r>
          </a:p>
          <a:p>
            <a:pPr>
              <a:defRPr/>
            </a:pPr>
            <a:r>
              <a:rPr lang="en-US" altLang="zh-CN" sz="2800" b="1" dirty="0">
                <a:solidFill>
                  <a:srgbClr val="0000FF"/>
                </a:solidFill>
                <a:latin typeface="+mn-lt"/>
                <a:ea typeface="幼圆" pitchFamily="49" charset="-122"/>
              </a:rPr>
              <a:t>      wait ( </a:t>
            </a:r>
            <a:r>
              <a:rPr lang="en-US" altLang="zh-CN" sz="2800" b="1" dirty="0" err="1">
                <a:solidFill>
                  <a:srgbClr val="0000FF"/>
                </a:solidFill>
                <a:latin typeface="+mn-lt"/>
                <a:ea typeface="幼圆" pitchFamily="49" charset="-122"/>
              </a:rPr>
              <a:t>Emutex</a:t>
            </a:r>
            <a:r>
              <a:rPr lang="en-US" altLang="zh-CN" sz="2800" b="1" dirty="0">
                <a:solidFill>
                  <a:srgbClr val="0000FF"/>
                </a:solidFill>
                <a:latin typeface="+mn-lt"/>
                <a:ea typeface="幼圆" pitchFamily="49" charset="-122"/>
              </a:rPr>
              <a:t> ) ;                     wait ( </a:t>
            </a:r>
            <a:r>
              <a:rPr lang="en-US" altLang="zh-CN" sz="2800" b="1" dirty="0" err="1">
                <a:solidFill>
                  <a:srgbClr val="0000FF"/>
                </a:solidFill>
                <a:latin typeface="+mn-lt"/>
                <a:ea typeface="幼圆" pitchFamily="49" charset="-122"/>
              </a:rPr>
              <a:t>Dmutex</a:t>
            </a:r>
            <a:r>
              <a:rPr lang="en-US" altLang="zh-CN" sz="2800" b="1" dirty="0">
                <a:solidFill>
                  <a:srgbClr val="0000FF"/>
                </a:solidFill>
                <a:latin typeface="+mn-lt"/>
                <a:ea typeface="幼圆" pitchFamily="49" charset="-122"/>
              </a:rPr>
              <a:t> ) ;     </a:t>
            </a:r>
            <a:endParaRPr lang="en-US" altLang="zh-CN" dirty="0">
              <a:solidFill>
                <a:srgbClr val="0000FF"/>
              </a:solidFill>
              <a:latin typeface="+mn-lt"/>
            </a:endParaRPr>
          </a:p>
        </p:txBody>
      </p:sp>
      <p:sp>
        <p:nvSpPr>
          <p:cNvPr id="389126" name="Rectangle 2054">
            <a:extLst>
              <a:ext uri="{FF2B5EF4-FFF2-40B4-BE49-F238E27FC236}">
                <a16:creationId xmlns:a16="http://schemas.microsoft.com/office/drawing/2014/main" id="{7B4D82C7-A28B-B54F-AD29-80BE1C58D2EC}"/>
              </a:ext>
            </a:extLst>
          </p:cNvPr>
          <p:cNvSpPr>
            <a:spLocks noChangeArrowheads="1"/>
          </p:cNvSpPr>
          <p:nvPr/>
        </p:nvSpPr>
        <p:spPr bwMode="auto">
          <a:xfrm>
            <a:off x="533400" y="2163763"/>
            <a:ext cx="8305800" cy="2727325"/>
          </a:xfrm>
          <a:prstGeom prst="rect">
            <a:avLst/>
          </a:prstGeom>
          <a:solidFill>
            <a:srgbClr val="F8F8F8"/>
          </a:solid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zh-CN" altLang="en-US" sz="3200" b="1">
                <a:solidFill>
                  <a:srgbClr val="FF3300"/>
                </a:solidFill>
                <a:latin typeface="华文楷体" panose="02010600040101010101" pitchFamily="2" charset="-122"/>
                <a:ea typeface="华文楷体" panose="02010600040101010101" pitchFamily="2" charset="-122"/>
              </a:rPr>
              <a:t>假如 </a:t>
            </a:r>
            <a:r>
              <a:rPr lang="en-US" altLang="zh-CN" sz="3200" b="1">
                <a:solidFill>
                  <a:srgbClr val="FF3300"/>
                </a:solidFill>
                <a:latin typeface="华文楷体" panose="02010600040101010101" pitchFamily="2" charset="-122"/>
                <a:ea typeface="华文楷体" panose="02010600040101010101" pitchFamily="2" charset="-122"/>
              </a:rPr>
              <a:t>A </a:t>
            </a:r>
            <a:r>
              <a:rPr lang="zh-CN" altLang="en-US" sz="3200" b="1">
                <a:solidFill>
                  <a:srgbClr val="FF3300"/>
                </a:solidFill>
                <a:latin typeface="华文楷体" panose="02010600040101010101" pitchFamily="2" charset="-122"/>
                <a:ea typeface="华文楷体" panose="02010600040101010101" pitchFamily="2" charset="-122"/>
              </a:rPr>
              <a:t>和</a:t>
            </a:r>
            <a:r>
              <a:rPr lang="en-US" altLang="zh-CN" sz="3200" b="1">
                <a:solidFill>
                  <a:srgbClr val="FF3300"/>
                </a:solidFill>
                <a:latin typeface="华文楷体" panose="02010600040101010101" pitchFamily="2" charset="-122"/>
                <a:ea typeface="华文楷体" panose="02010600040101010101" pitchFamily="2" charset="-122"/>
              </a:rPr>
              <a:t>B </a:t>
            </a:r>
            <a:r>
              <a:rPr lang="zh-CN" altLang="en-US" sz="3200" b="1">
                <a:solidFill>
                  <a:srgbClr val="FF3300"/>
                </a:solidFill>
                <a:latin typeface="华文楷体" panose="02010600040101010101" pitchFamily="2" charset="-122"/>
                <a:ea typeface="华文楷体" panose="02010600040101010101" pitchFamily="2" charset="-122"/>
              </a:rPr>
              <a:t>按下面次序交替执行 </a:t>
            </a:r>
            <a:r>
              <a:rPr lang="en-US" altLang="zh-CN" sz="3200" b="1">
                <a:solidFill>
                  <a:srgbClr val="FF3300"/>
                </a:solidFill>
                <a:latin typeface="华文楷体" panose="02010600040101010101" pitchFamily="2" charset="-122"/>
                <a:ea typeface="华文楷体" panose="02010600040101010101" pitchFamily="2" charset="-122"/>
              </a:rPr>
              <a:t>wait </a:t>
            </a:r>
            <a:r>
              <a:rPr lang="zh-CN" altLang="en-US" sz="3200" b="1">
                <a:solidFill>
                  <a:srgbClr val="FF3300"/>
                </a:solidFill>
                <a:latin typeface="华文楷体" panose="02010600040101010101" pitchFamily="2" charset="-122"/>
                <a:ea typeface="华文楷体" panose="02010600040101010101" pitchFamily="2" charset="-122"/>
              </a:rPr>
              <a:t>操作：</a:t>
            </a:r>
          </a:p>
          <a:p>
            <a:pPr>
              <a:lnSpc>
                <a:spcPct val="80000"/>
              </a:lnSpc>
              <a:spcBef>
                <a:spcPct val="50000"/>
              </a:spcBef>
            </a:pPr>
            <a:r>
              <a:rPr lang="zh-CN" altLang="en-US" sz="2800" b="1">
                <a:solidFill>
                  <a:srgbClr val="171D17"/>
                </a:solidFill>
                <a:latin typeface="Times New Roman" panose="02020603050405020304" pitchFamily="18" charset="0"/>
                <a:ea typeface="幼圆" pitchFamily="49" charset="-122"/>
              </a:rPr>
              <a:t>  </a:t>
            </a:r>
            <a:r>
              <a:rPr lang="en-US" altLang="zh-CN" sz="2800" b="1">
                <a:solidFill>
                  <a:srgbClr val="171D17"/>
                </a:solidFill>
                <a:latin typeface="Times New Roman" panose="02020603050405020304" pitchFamily="18" charset="0"/>
                <a:ea typeface="幼圆" pitchFamily="49" charset="-122"/>
              </a:rPr>
              <a:t>process A : wait( Dmutex ) ;   </a:t>
            </a:r>
            <a:endParaRPr lang="en-US" altLang="zh-CN" sz="2800" b="1">
              <a:solidFill>
                <a:srgbClr val="0000FF"/>
              </a:solidFill>
              <a:latin typeface="Times New Roman" panose="02020603050405020304" pitchFamily="18" charset="0"/>
              <a:ea typeface="幼圆" pitchFamily="49" charset="-122"/>
            </a:endParaRPr>
          </a:p>
          <a:p>
            <a:pPr>
              <a:lnSpc>
                <a:spcPct val="80000"/>
              </a:lnSpc>
              <a:spcBef>
                <a:spcPct val="50000"/>
              </a:spcBef>
            </a:pPr>
            <a:r>
              <a:rPr lang="en-US" altLang="zh-CN" sz="2800" b="1">
                <a:solidFill>
                  <a:srgbClr val="171D17"/>
                </a:solidFill>
                <a:latin typeface="Times New Roman" panose="02020603050405020304" pitchFamily="18" charset="0"/>
                <a:ea typeface="幼圆" pitchFamily="49" charset="-122"/>
              </a:rPr>
              <a:t>  process B : wait( Emutex ) ;   </a:t>
            </a:r>
            <a:endParaRPr lang="en-US" altLang="zh-CN" sz="2800" b="1">
              <a:solidFill>
                <a:srgbClr val="0000FF"/>
              </a:solidFill>
              <a:latin typeface="Times New Roman" panose="02020603050405020304" pitchFamily="18" charset="0"/>
              <a:ea typeface="幼圆" pitchFamily="49" charset="-122"/>
            </a:endParaRPr>
          </a:p>
          <a:p>
            <a:pPr>
              <a:lnSpc>
                <a:spcPct val="80000"/>
              </a:lnSpc>
              <a:spcBef>
                <a:spcPct val="50000"/>
              </a:spcBef>
            </a:pPr>
            <a:r>
              <a:rPr lang="en-US" altLang="zh-CN" sz="2800" b="1">
                <a:solidFill>
                  <a:srgbClr val="171D17"/>
                </a:solidFill>
                <a:latin typeface="Times New Roman" panose="02020603050405020304" pitchFamily="18" charset="0"/>
                <a:ea typeface="幼圆" pitchFamily="49" charset="-122"/>
              </a:rPr>
              <a:t>  process A:  wait( Emutex ) ;   </a:t>
            </a:r>
            <a:endParaRPr lang="zh-CN" altLang="en-US" sz="2800" b="1">
              <a:solidFill>
                <a:srgbClr val="171D17"/>
              </a:solidFill>
              <a:latin typeface="Times New Roman" panose="02020603050405020304" pitchFamily="18" charset="0"/>
              <a:ea typeface="幼圆" pitchFamily="49" charset="-122"/>
            </a:endParaRPr>
          </a:p>
          <a:p>
            <a:pPr>
              <a:lnSpc>
                <a:spcPct val="80000"/>
              </a:lnSpc>
              <a:spcBef>
                <a:spcPct val="50000"/>
              </a:spcBef>
            </a:pPr>
            <a:r>
              <a:rPr lang="zh-CN" altLang="en-US" sz="2800" b="1">
                <a:solidFill>
                  <a:srgbClr val="171D17"/>
                </a:solidFill>
                <a:latin typeface="Times New Roman" panose="02020603050405020304" pitchFamily="18" charset="0"/>
                <a:ea typeface="幼圆" pitchFamily="49" charset="-122"/>
              </a:rPr>
              <a:t>  </a:t>
            </a:r>
            <a:r>
              <a:rPr lang="en-US" altLang="zh-CN" sz="2800" b="1">
                <a:solidFill>
                  <a:srgbClr val="171D17"/>
                </a:solidFill>
                <a:latin typeface="Times New Roman" panose="02020603050405020304" pitchFamily="18" charset="0"/>
                <a:ea typeface="幼圆" pitchFamily="49" charset="-122"/>
              </a:rPr>
              <a:t>process B :  wait( Dmutex ) ;  </a:t>
            </a:r>
            <a:endParaRPr lang="zh-CN" altLang="en-US" sz="2800" b="1">
              <a:solidFill>
                <a:srgbClr val="171D17"/>
              </a:solidFill>
              <a:latin typeface="Times New Roman" panose="02020603050405020304" pitchFamily="18" charset="0"/>
              <a:ea typeface="幼圆" pitchFamily="49" charset="-122"/>
            </a:endParaRPr>
          </a:p>
        </p:txBody>
      </p:sp>
      <p:sp>
        <p:nvSpPr>
          <p:cNvPr id="389127" name="Text Box 2055">
            <a:extLst>
              <a:ext uri="{FF2B5EF4-FFF2-40B4-BE49-F238E27FC236}">
                <a16:creationId xmlns:a16="http://schemas.microsoft.com/office/drawing/2014/main" id="{58E626C5-AA7C-504E-B2F1-7530541648D9}"/>
              </a:ext>
            </a:extLst>
          </p:cNvPr>
          <p:cNvSpPr txBox="1">
            <a:spLocks noChangeArrowheads="1"/>
          </p:cNvSpPr>
          <p:nvPr/>
        </p:nvSpPr>
        <p:spPr bwMode="auto">
          <a:xfrm>
            <a:off x="528638" y="5045075"/>
            <a:ext cx="8435975" cy="162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80000"/>
              </a:lnSpc>
              <a:spcBef>
                <a:spcPts val="1200"/>
              </a:spcBef>
            </a:pPr>
            <a:r>
              <a:rPr lang="en-US" altLang="zh-CN"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无外力作用时，进程 </a:t>
            </a:r>
            <a:r>
              <a:rPr lang="en-US" altLang="zh-CN" sz="3200" b="1">
                <a:solidFill>
                  <a:srgbClr val="0000FF"/>
                </a:solidFill>
                <a:latin typeface="华文楷体" panose="02010600040101010101" pitchFamily="2" charset="-122"/>
                <a:ea typeface="华文楷体" panose="02010600040101010101" pitchFamily="2" charset="-122"/>
              </a:rPr>
              <a:t>A</a:t>
            </a:r>
            <a:r>
              <a:rPr lang="zh-CN" altLang="en-US" sz="3200" b="1">
                <a:solidFill>
                  <a:srgbClr val="0000FF"/>
                </a:solidFill>
                <a:latin typeface="华文楷体" panose="02010600040101010101" pitchFamily="2" charset="-122"/>
                <a:ea typeface="华文楷体" panose="02010600040101010101" pitchFamily="2" charset="-122"/>
              </a:rPr>
              <a:t>、</a:t>
            </a:r>
            <a:r>
              <a:rPr lang="en-US" altLang="zh-CN" sz="3200" b="1">
                <a:solidFill>
                  <a:srgbClr val="0000FF"/>
                </a:solidFill>
                <a:latin typeface="华文楷体" panose="02010600040101010101" pitchFamily="2" charset="-122"/>
                <a:ea typeface="华文楷体" panose="02010600040101010101" pitchFamily="2" charset="-122"/>
              </a:rPr>
              <a:t>B </a:t>
            </a:r>
            <a:r>
              <a:rPr lang="zh-CN" altLang="en-US" sz="3200" b="1">
                <a:solidFill>
                  <a:srgbClr val="0000FF"/>
                </a:solidFill>
                <a:latin typeface="华文楷体" panose="02010600040101010101" pitchFamily="2" charset="-122"/>
                <a:ea typeface="华文楷体" panose="02010600040101010101" pitchFamily="2" charset="-122"/>
              </a:rPr>
              <a:t>陷入死锁状态。</a:t>
            </a:r>
          </a:p>
          <a:p>
            <a:pPr>
              <a:spcBef>
                <a:spcPts val="1200"/>
              </a:spcBef>
            </a:pPr>
            <a:r>
              <a:rPr lang="zh-CN" altLang="en-US" sz="3200" b="1">
                <a:solidFill>
                  <a:srgbClr val="0000FF"/>
                </a:solidFill>
                <a:latin typeface="华文楷体" panose="02010600040101010101" pitchFamily="2" charset="-122"/>
                <a:ea typeface="华文楷体" panose="02010600040101010101" pitchFamily="2" charset="-122"/>
              </a:rPr>
              <a:t>        </a:t>
            </a:r>
            <a:r>
              <a:rPr lang="zh-CN" altLang="en-US" sz="3200" b="1">
                <a:solidFill>
                  <a:srgbClr val="CC3399"/>
                </a:solidFill>
                <a:latin typeface="华文楷体" panose="02010600040101010101" pitchFamily="2" charset="-122"/>
                <a:ea typeface="华文楷体" panose="02010600040101010101" pitchFamily="2" charset="-122"/>
              </a:rPr>
              <a:t>进程同时要求共享的资源越多，发生死锁的可能越大。</a:t>
            </a:r>
          </a:p>
        </p:txBody>
      </p:sp>
      <p:sp>
        <p:nvSpPr>
          <p:cNvPr id="88070" name="灯片编号占位符 3">
            <a:extLst>
              <a:ext uri="{FF2B5EF4-FFF2-40B4-BE49-F238E27FC236}">
                <a16:creationId xmlns:a16="http://schemas.microsoft.com/office/drawing/2014/main" id="{018FCB90-1786-574C-9E39-01E10D075305}"/>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45E5AE0-883D-5944-9F9C-ABB9B62432B1}" type="slidenum">
              <a:rPr lang="zh-CN" altLang="en-US" sz="1800"/>
              <a:pPr/>
              <a:t>86</a:t>
            </a:fld>
            <a:endParaRPr lang="en-US" altLang="zh-CN" sz="1800"/>
          </a:p>
        </p:txBody>
      </p:sp>
      <p:sp>
        <p:nvSpPr>
          <p:cNvPr id="7" name="矩形 6">
            <a:extLst>
              <a:ext uri="{FF2B5EF4-FFF2-40B4-BE49-F238E27FC236}">
                <a16:creationId xmlns:a16="http://schemas.microsoft.com/office/drawing/2014/main" id="{21F08D23-B557-5641-95CC-E2AC1ECF4D0C}"/>
              </a:ext>
            </a:extLst>
          </p:cNvPr>
          <p:cNvSpPr>
            <a:spLocks noChangeArrowheads="1"/>
          </p:cNvSpPr>
          <p:nvPr/>
        </p:nvSpPr>
        <p:spPr bwMode="auto">
          <a:xfrm>
            <a:off x="5435600" y="2781300"/>
            <a:ext cx="1400175" cy="461963"/>
          </a:xfrm>
          <a:prstGeom prst="rect">
            <a:avLst/>
          </a:prstGeom>
          <a:solidFill>
            <a:schemeClr val="accent1"/>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0000FF"/>
                </a:solidFill>
                <a:ea typeface="幼圆" pitchFamily="49" charset="-122"/>
              </a:rPr>
              <a:t>Dmutex=0</a:t>
            </a:r>
            <a:endParaRPr lang="zh-CN" altLang="en-US"/>
          </a:p>
        </p:txBody>
      </p:sp>
      <p:sp>
        <p:nvSpPr>
          <p:cNvPr id="8" name="矩形 7">
            <a:extLst>
              <a:ext uri="{FF2B5EF4-FFF2-40B4-BE49-F238E27FC236}">
                <a16:creationId xmlns:a16="http://schemas.microsoft.com/office/drawing/2014/main" id="{5E05938D-BC78-B34F-A9C8-23F9BC011EE5}"/>
              </a:ext>
            </a:extLst>
          </p:cNvPr>
          <p:cNvSpPr>
            <a:spLocks noChangeArrowheads="1"/>
          </p:cNvSpPr>
          <p:nvPr/>
        </p:nvSpPr>
        <p:spPr bwMode="auto">
          <a:xfrm>
            <a:off x="5435600" y="3357563"/>
            <a:ext cx="1385888" cy="460375"/>
          </a:xfrm>
          <a:prstGeom prst="rect">
            <a:avLst/>
          </a:prstGeom>
          <a:solidFill>
            <a:schemeClr val="accent1"/>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0000FF"/>
                </a:solidFill>
                <a:ea typeface="幼圆" pitchFamily="49" charset="-122"/>
              </a:rPr>
              <a:t>Emutex=0</a:t>
            </a:r>
            <a:endParaRPr lang="zh-CN" altLang="en-US"/>
          </a:p>
        </p:txBody>
      </p:sp>
      <p:sp>
        <p:nvSpPr>
          <p:cNvPr id="9" name="矩形 8">
            <a:extLst>
              <a:ext uri="{FF2B5EF4-FFF2-40B4-BE49-F238E27FC236}">
                <a16:creationId xmlns:a16="http://schemas.microsoft.com/office/drawing/2014/main" id="{2F095835-3CFC-E747-ABE6-D5D4B2548357}"/>
              </a:ext>
            </a:extLst>
          </p:cNvPr>
          <p:cNvSpPr>
            <a:spLocks noChangeArrowheads="1"/>
          </p:cNvSpPr>
          <p:nvPr/>
        </p:nvSpPr>
        <p:spPr bwMode="auto">
          <a:xfrm>
            <a:off x="5435600" y="3860800"/>
            <a:ext cx="2614613" cy="461963"/>
          </a:xfrm>
          <a:prstGeom prst="rect">
            <a:avLst/>
          </a:prstGeom>
          <a:solidFill>
            <a:schemeClr val="accent1"/>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0000FF"/>
                </a:solidFill>
                <a:ea typeface="幼圆" pitchFamily="49" charset="-122"/>
              </a:rPr>
              <a:t>Emutex=-1     </a:t>
            </a:r>
            <a:r>
              <a:rPr lang="en-US" altLang="zh-CN" b="1">
                <a:solidFill>
                  <a:srgbClr val="171D17"/>
                </a:solidFill>
                <a:ea typeface="幼圆" pitchFamily="49" charset="-122"/>
              </a:rPr>
              <a:t>A</a:t>
            </a:r>
            <a:r>
              <a:rPr lang="zh-CN" altLang="en-US" b="1">
                <a:solidFill>
                  <a:srgbClr val="171D17"/>
                </a:solidFill>
                <a:ea typeface="幼圆" pitchFamily="49" charset="-122"/>
              </a:rPr>
              <a:t>阻塞</a:t>
            </a:r>
            <a:endParaRPr lang="zh-CN" altLang="en-US"/>
          </a:p>
        </p:txBody>
      </p:sp>
      <p:sp>
        <p:nvSpPr>
          <p:cNvPr id="10" name="矩形 9">
            <a:extLst>
              <a:ext uri="{FF2B5EF4-FFF2-40B4-BE49-F238E27FC236}">
                <a16:creationId xmlns:a16="http://schemas.microsoft.com/office/drawing/2014/main" id="{04D657BE-5A1A-C54C-9C31-776C2BA5CAB5}"/>
              </a:ext>
            </a:extLst>
          </p:cNvPr>
          <p:cNvSpPr>
            <a:spLocks noChangeArrowheads="1"/>
          </p:cNvSpPr>
          <p:nvPr/>
        </p:nvSpPr>
        <p:spPr bwMode="auto">
          <a:xfrm>
            <a:off x="5435600" y="4437063"/>
            <a:ext cx="2708275" cy="461962"/>
          </a:xfrm>
          <a:prstGeom prst="rect">
            <a:avLst/>
          </a:prstGeom>
          <a:solidFill>
            <a:schemeClr val="accent1"/>
          </a:solidFill>
          <a:ln w="28575" algn="ctr">
            <a:solidFill>
              <a:schemeClr val="tx1"/>
            </a:solidFill>
            <a:round/>
            <a:headEnd type="none" w="sm" len="sm"/>
            <a:tailEnd type="triangle" w="lg" len="lg"/>
          </a:ln>
        </p:spPr>
        <p:txBody>
          <a:bodyPr wrap="none">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0000FF"/>
                </a:solidFill>
                <a:ea typeface="幼圆" pitchFamily="49" charset="-122"/>
              </a:rPr>
              <a:t>Dmutex=-1     </a:t>
            </a:r>
            <a:r>
              <a:rPr lang="en-US" altLang="zh-CN" b="1">
                <a:solidFill>
                  <a:srgbClr val="171D17"/>
                </a:solidFill>
                <a:ea typeface="幼圆" pitchFamily="49" charset="-122"/>
              </a:rPr>
              <a:t>B</a:t>
            </a:r>
            <a:r>
              <a:rPr lang="zh-CN" altLang="en-US" b="1">
                <a:solidFill>
                  <a:srgbClr val="171D17"/>
                </a:solidFill>
                <a:ea typeface="幼圆" pitchFamily="49" charset="-122"/>
              </a:rPr>
              <a:t>阻塞 </a:t>
            </a:r>
            <a:endParaRPr lang="zh-CN" altLang="en-US"/>
          </a:p>
        </p:txBody>
      </p:sp>
    </p:spTree>
    <p:extLst>
      <p:ext uri="{BB962C8B-B14F-4D97-AF65-F5344CB8AC3E}">
        <p14:creationId xmlns:p14="http://schemas.microsoft.com/office/powerpoint/2010/main" val="9123888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9125"/>
                                        </p:tgtEl>
                                        <p:attrNameLst>
                                          <p:attrName>style.visibility</p:attrName>
                                        </p:attrNameLst>
                                      </p:cBhvr>
                                      <p:to>
                                        <p:strVal val="visible"/>
                                      </p:to>
                                    </p:set>
                                    <p:animEffect transition="in" filter="dissolve">
                                      <p:cBhvr>
                                        <p:cTn id="7" dur="500"/>
                                        <p:tgtEl>
                                          <p:spTgt spid="389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89126">
                                            <p:bg/>
                                          </p:spTgt>
                                        </p:tgtEl>
                                        <p:attrNameLst>
                                          <p:attrName>style.visibility</p:attrName>
                                        </p:attrNameLst>
                                      </p:cBhvr>
                                      <p:to>
                                        <p:strVal val="visible"/>
                                      </p:to>
                                    </p:set>
                                    <p:animEffect transition="in" filter="dissolve">
                                      <p:cBhvr>
                                        <p:cTn id="12" dur="500"/>
                                        <p:tgtEl>
                                          <p:spTgt spid="389126">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89126">
                                            <p:txEl>
                                              <p:pRg st="0" end="0"/>
                                            </p:txEl>
                                          </p:spTgt>
                                        </p:tgtEl>
                                        <p:attrNameLst>
                                          <p:attrName>style.visibility</p:attrName>
                                        </p:attrNameLst>
                                      </p:cBhvr>
                                      <p:to>
                                        <p:strVal val="visible"/>
                                      </p:to>
                                    </p:set>
                                    <p:animEffect transition="in" filter="dissolve">
                                      <p:cBhvr>
                                        <p:cTn id="17" dur="500"/>
                                        <p:tgtEl>
                                          <p:spTgt spid="38912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89126">
                                            <p:txEl>
                                              <p:pRg st="1" end="1"/>
                                            </p:txEl>
                                          </p:spTgt>
                                        </p:tgtEl>
                                        <p:attrNameLst>
                                          <p:attrName>style.visibility</p:attrName>
                                        </p:attrNameLst>
                                      </p:cBhvr>
                                      <p:to>
                                        <p:strVal val="visible"/>
                                      </p:to>
                                    </p:set>
                                    <p:animEffect transition="in" filter="dissolve">
                                      <p:cBhvr>
                                        <p:cTn id="22" dur="500"/>
                                        <p:tgtEl>
                                          <p:spTgt spid="38912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89126">
                                            <p:txEl>
                                              <p:pRg st="2" end="2"/>
                                            </p:txEl>
                                          </p:spTgt>
                                        </p:tgtEl>
                                        <p:attrNameLst>
                                          <p:attrName>style.visibility</p:attrName>
                                        </p:attrNameLst>
                                      </p:cBhvr>
                                      <p:to>
                                        <p:strVal val="visible"/>
                                      </p:to>
                                    </p:set>
                                    <p:animEffect transition="in" filter="dissolve">
                                      <p:cBhvr>
                                        <p:cTn id="32" dur="500"/>
                                        <p:tgtEl>
                                          <p:spTgt spid="389126">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89126">
                                            <p:txEl>
                                              <p:pRg st="3" end="3"/>
                                            </p:txEl>
                                          </p:spTgt>
                                        </p:tgtEl>
                                        <p:attrNameLst>
                                          <p:attrName>style.visibility</p:attrName>
                                        </p:attrNameLst>
                                      </p:cBhvr>
                                      <p:to>
                                        <p:strVal val="visible"/>
                                      </p:to>
                                    </p:set>
                                    <p:animEffect transition="in" filter="dissolve">
                                      <p:cBhvr>
                                        <p:cTn id="42" dur="500"/>
                                        <p:tgtEl>
                                          <p:spTgt spid="389126">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89126">
                                            <p:txEl>
                                              <p:pRg st="4" end="4"/>
                                            </p:txEl>
                                          </p:spTgt>
                                        </p:tgtEl>
                                        <p:attrNameLst>
                                          <p:attrName>style.visibility</p:attrName>
                                        </p:attrNameLst>
                                      </p:cBhvr>
                                      <p:to>
                                        <p:strVal val="visible"/>
                                      </p:to>
                                    </p:set>
                                    <p:animEffect transition="in" filter="dissolve">
                                      <p:cBhvr>
                                        <p:cTn id="52" dur="500"/>
                                        <p:tgtEl>
                                          <p:spTgt spid="389126">
                                            <p:txEl>
                                              <p:pRg st="4" end="4"/>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dissolve">
                                      <p:cBhvr>
                                        <p:cTn id="57" dur="500"/>
                                        <p:tgtEl>
                                          <p:spTgt spid="1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389127">
                                            <p:txEl>
                                              <p:pRg st="0" end="0"/>
                                            </p:txEl>
                                          </p:spTgt>
                                        </p:tgtEl>
                                        <p:attrNameLst>
                                          <p:attrName>style.visibility</p:attrName>
                                        </p:attrNameLst>
                                      </p:cBhvr>
                                      <p:to>
                                        <p:strVal val="visible"/>
                                      </p:to>
                                    </p:set>
                                    <p:animEffect transition="in" filter="barn(outVertical)">
                                      <p:cBhvr>
                                        <p:cTn id="62" dur="500"/>
                                        <p:tgtEl>
                                          <p:spTgt spid="389127">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6" presetClass="entr" presetSubtype="37" fill="hold" grpId="0" nodeType="clickEffect">
                                  <p:stCondLst>
                                    <p:cond delay="0"/>
                                  </p:stCondLst>
                                  <p:childTnLst>
                                    <p:set>
                                      <p:cBhvr>
                                        <p:cTn id="66" dur="1" fill="hold">
                                          <p:stCondLst>
                                            <p:cond delay="0"/>
                                          </p:stCondLst>
                                        </p:cTn>
                                        <p:tgtEl>
                                          <p:spTgt spid="389127">
                                            <p:txEl>
                                              <p:pRg st="1" end="1"/>
                                            </p:txEl>
                                          </p:spTgt>
                                        </p:tgtEl>
                                        <p:attrNameLst>
                                          <p:attrName>style.visibility</p:attrName>
                                        </p:attrNameLst>
                                      </p:cBhvr>
                                      <p:to>
                                        <p:strVal val="visible"/>
                                      </p:to>
                                    </p:set>
                                    <p:animEffect transition="in" filter="barn(outVertical)">
                                      <p:cBhvr>
                                        <p:cTn id="67" dur="500"/>
                                        <p:tgtEl>
                                          <p:spTgt spid="3891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5" grpId="0" animBg="1" autoUpdateAnimBg="0"/>
      <p:bldP spid="389126" grpId="0" build="p" animBg="1" autoUpdateAnimBg="0"/>
      <p:bldP spid="389127" grpId="0" build="p" autoUpdateAnimBg="0"/>
      <p:bldP spid="7" grpId="0" animBg="1"/>
      <p:bldP spid="8" grpId="0" animBg="1"/>
      <p:bldP spid="9" grpId="0" animBg="1"/>
      <p:bldP spid="1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8" name="Text Box 4">
            <a:extLst>
              <a:ext uri="{FF2B5EF4-FFF2-40B4-BE49-F238E27FC236}">
                <a16:creationId xmlns:a16="http://schemas.microsoft.com/office/drawing/2014/main" id="{67222F87-6B59-764B-8BA5-23F10A65E9EE}"/>
              </a:ext>
            </a:extLst>
          </p:cNvPr>
          <p:cNvSpPr txBox="1">
            <a:spLocks noChangeArrowheads="1"/>
          </p:cNvSpPr>
          <p:nvPr/>
        </p:nvSpPr>
        <p:spPr bwMode="auto">
          <a:xfrm>
            <a:off x="533400" y="609600"/>
            <a:ext cx="8431213" cy="552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sz="3600" b="1">
                <a:solidFill>
                  <a:srgbClr val="3333FF"/>
                </a:solidFill>
                <a:latin typeface="华文楷体" panose="02010600040101010101" pitchFamily="2" charset="-122"/>
                <a:ea typeface="华文楷体" panose="02010600040101010101" pitchFamily="2" charset="-122"/>
              </a:rPr>
              <a:t>AND</a:t>
            </a:r>
            <a:r>
              <a:rPr lang="zh-CN" altLang="en-US" sz="3600" b="1">
                <a:solidFill>
                  <a:srgbClr val="3333FF"/>
                </a:solidFill>
                <a:latin typeface="华文楷体" panose="02010600040101010101" pitchFamily="2" charset="-122"/>
                <a:ea typeface="华文楷体" panose="02010600040101010101" pitchFamily="2" charset="-122"/>
              </a:rPr>
              <a:t>同步机制的基本思想：</a:t>
            </a:r>
          </a:p>
          <a:p>
            <a:pPr hangingPunct="1">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将进程在整个运行过程中所需要的所有临界资源，一次性地全部分配给进程，待该进程使用完后再一起释放。</a:t>
            </a:r>
          </a:p>
          <a:p>
            <a:pPr hangingPunct="1">
              <a:lnSpc>
                <a:spcPct val="110000"/>
              </a:lnSpc>
            </a:pPr>
            <a:r>
              <a:rPr lang="zh-CN" altLang="en-US" sz="3600" b="1">
                <a:solidFill>
                  <a:schemeClr val="tx1"/>
                </a:solidFill>
                <a:latin typeface="华文楷体" panose="02010600040101010101" pitchFamily="2" charset="-122"/>
                <a:ea typeface="华文楷体" panose="02010600040101010101" pitchFamily="2" charset="-122"/>
              </a:rPr>
              <a:t>        如果该进程有一个资源未能分到，则其他所有可能分到的资源也不分配给它。       </a:t>
            </a:r>
          </a:p>
          <a:p>
            <a:pPr hangingPunct="1">
              <a:lnSpc>
                <a:spcPct val="110000"/>
              </a:lnSpc>
            </a:pPr>
            <a:r>
              <a:rPr lang="zh-CN" altLang="en-US" sz="3600" b="1">
                <a:solidFill>
                  <a:srgbClr val="3333FF"/>
                </a:solidFill>
                <a:latin typeface="华文楷体" panose="02010600040101010101" pitchFamily="2" charset="-122"/>
                <a:ea typeface="华文楷体" panose="02010600040101010101" pitchFamily="2" charset="-122"/>
              </a:rPr>
              <a:t>       方法</a:t>
            </a:r>
            <a:r>
              <a:rPr lang="zh-CN" altLang="en-US" sz="3600" b="1">
                <a:solidFill>
                  <a:schemeClr val="tx1"/>
                </a:solidFill>
                <a:latin typeface="华文楷体" panose="02010600040101010101" pitchFamily="2" charset="-122"/>
                <a:ea typeface="华文楷体" panose="02010600040101010101" pitchFamily="2" charset="-122"/>
              </a:rPr>
              <a:t>：在</a:t>
            </a:r>
            <a:r>
              <a:rPr lang="en-US" altLang="zh-CN" sz="3600" b="1">
                <a:solidFill>
                  <a:schemeClr val="tx1"/>
                </a:solidFill>
                <a:latin typeface="华文楷体" panose="02010600040101010101" pitchFamily="2" charset="-122"/>
                <a:ea typeface="华文楷体" panose="02010600040101010101" pitchFamily="2" charset="-122"/>
              </a:rPr>
              <a:t>wait </a:t>
            </a:r>
            <a:r>
              <a:rPr lang="zh-CN" altLang="en-US" sz="3600" b="1">
                <a:solidFill>
                  <a:schemeClr val="tx1"/>
                </a:solidFill>
                <a:latin typeface="华文楷体" panose="02010600040101010101" pitchFamily="2" charset="-122"/>
                <a:ea typeface="华文楷体" panose="02010600040101010101" pitchFamily="2" charset="-122"/>
              </a:rPr>
              <a:t>操作中增加一个“</a:t>
            </a:r>
            <a:r>
              <a:rPr lang="en-US" altLang="zh-CN" sz="3600" b="1">
                <a:solidFill>
                  <a:schemeClr val="tx1"/>
                </a:solidFill>
                <a:latin typeface="华文楷体" panose="02010600040101010101" pitchFamily="2" charset="-122"/>
                <a:ea typeface="华文楷体" panose="02010600040101010101" pitchFamily="2" charset="-122"/>
              </a:rPr>
              <a:t>AND” </a:t>
            </a:r>
            <a:r>
              <a:rPr lang="zh-CN" altLang="en-US" sz="3600" b="1">
                <a:solidFill>
                  <a:schemeClr val="tx1"/>
                </a:solidFill>
                <a:latin typeface="华文楷体" panose="02010600040101010101" pitchFamily="2" charset="-122"/>
                <a:ea typeface="华文楷体" panose="02010600040101010101" pitchFamily="2" charset="-122"/>
              </a:rPr>
              <a:t>条件，称为 </a:t>
            </a:r>
            <a:r>
              <a:rPr lang="en-US" altLang="zh-CN" sz="3600" b="1">
                <a:solidFill>
                  <a:srgbClr val="3333FF"/>
                </a:solidFill>
                <a:latin typeface="华文楷体" panose="02010600040101010101" pitchFamily="2" charset="-122"/>
                <a:ea typeface="华文楷体" panose="02010600040101010101" pitchFamily="2" charset="-122"/>
              </a:rPr>
              <a:t>AND </a:t>
            </a:r>
            <a:r>
              <a:rPr lang="zh-CN" altLang="en-US" sz="3600" b="1">
                <a:solidFill>
                  <a:srgbClr val="3333FF"/>
                </a:solidFill>
                <a:latin typeface="华文楷体" panose="02010600040101010101" pitchFamily="2" charset="-122"/>
                <a:ea typeface="华文楷体" panose="02010600040101010101" pitchFamily="2" charset="-122"/>
              </a:rPr>
              <a:t>同步</a:t>
            </a:r>
            <a:r>
              <a:rPr lang="zh-CN" altLang="en-US" sz="3600" b="1">
                <a:solidFill>
                  <a:schemeClr val="tx1"/>
                </a:solidFill>
                <a:latin typeface="华文楷体" panose="02010600040101010101" pitchFamily="2" charset="-122"/>
                <a:ea typeface="华文楷体" panose="02010600040101010101" pitchFamily="2" charset="-122"/>
              </a:rPr>
              <a:t>，或叫</a:t>
            </a:r>
            <a:r>
              <a:rPr lang="zh-CN" altLang="en-US" sz="3600" b="1">
                <a:solidFill>
                  <a:srgbClr val="3333FF"/>
                </a:solidFill>
                <a:latin typeface="华文楷体" panose="02010600040101010101" pitchFamily="2" charset="-122"/>
                <a:ea typeface="华文楷体" panose="02010600040101010101" pitchFamily="2" charset="-122"/>
              </a:rPr>
              <a:t>同时</a:t>
            </a:r>
            <a:r>
              <a:rPr lang="en-US" altLang="zh-CN" sz="3600" b="1">
                <a:solidFill>
                  <a:srgbClr val="3333FF"/>
                </a:solidFill>
                <a:latin typeface="华文楷体" panose="02010600040101010101" pitchFamily="2" charset="-122"/>
                <a:ea typeface="华文楷体" panose="02010600040101010101" pitchFamily="2" charset="-122"/>
              </a:rPr>
              <a:t>wait</a:t>
            </a:r>
            <a:r>
              <a:rPr lang="zh-CN" altLang="en-US" sz="3600" b="1">
                <a:solidFill>
                  <a:srgbClr val="3333FF"/>
                </a:solidFill>
                <a:latin typeface="华文楷体" panose="02010600040101010101" pitchFamily="2" charset="-122"/>
                <a:ea typeface="华文楷体" panose="02010600040101010101" pitchFamily="2" charset="-122"/>
              </a:rPr>
              <a:t>操作</a:t>
            </a:r>
            <a:r>
              <a:rPr lang="zh-CN" altLang="en-US" sz="3600" b="1">
                <a:solidFill>
                  <a:schemeClr val="tx1"/>
                </a:solidFill>
                <a:latin typeface="华文楷体" panose="02010600040101010101" pitchFamily="2" charset="-122"/>
                <a:ea typeface="华文楷体" panose="02010600040101010101" pitchFamily="2" charset="-122"/>
              </a:rPr>
              <a:t>。记作 </a:t>
            </a:r>
            <a:r>
              <a:rPr lang="en-US" altLang="zh-CN" sz="3600" b="1">
                <a:solidFill>
                  <a:schemeClr val="tx1"/>
                </a:solidFill>
                <a:latin typeface="华文楷体" panose="02010600040101010101" pitchFamily="2" charset="-122"/>
                <a:ea typeface="华文楷体" panose="02010600040101010101" pitchFamily="2" charset="-122"/>
              </a:rPr>
              <a:t>Swait( Simultaneous Wait).        </a:t>
            </a:r>
            <a:r>
              <a:rPr lang="en-US" altLang="zh-CN" sz="3600">
                <a:latin typeface="华文楷体" panose="02010600040101010101" pitchFamily="2" charset="-122"/>
                <a:ea typeface="华文楷体" panose="02010600040101010101" pitchFamily="2" charset="-122"/>
              </a:rPr>
              <a:t>       </a:t>
            </a:r>
          </a:p>
        </p:txBody>
      </p:sp>
      <p:sp>
        <p:nvSpPr>
          <p:cNvPr id="89091" name="Text Box 5">
            <a:extLst>
              <a:ext uri="{FF2B5EF4-FFF2-40B4-BE49-F238E27FC236}">
                <a16:creationId xmlns:a16="http://schemas.microsoft.com/office/drawing/2014/main" id="{B808E96F-5CCB-554E-AC99-3AB9139AD43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89092" name="灯片编号占位符 3">
            <a:extLst>
              <a:ext uri="{FF2B5EF4-FFF2-40B4-BE49-F238E27FC236}">
                <a16:creationId xmlns:a16="http://schemas.microsoft.com/office/drawing/2014/main" id="{788277F1-B1F1-7C46-A85D-7D0D0D1A829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E674D82-B089-7E40-885B-3C63E009C692}" type="slidenum">
              <a:rPr lang="zh-CN" altLang="en-US" sz="1800"/>
              <a:pPr/>
              <a:t>87</a:t>
            </a:fld>
            <a:endParaRPr lang="en-US" altLang="zh-CN" sz="1800"/>
          </a:p>
        </p:txBody>
      </p:sp>
    </p:spTree>
    <p:extLst>
      <p:ext uri="{BB962C8B-B14F-4D97-AF65-F5344CB8AC3E}">
        <p14:creationId xmlns:p14="http://schemas.microsoft.com/office/powerpoint/2010/main" val="12888928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5268">
                                            <p:txEl>
                                              <p:pRg st="0" end="0"/>
                                            </p:txEl>
                                          </p:spTgt>
                                        </p:tgtEl>
                                        <p:attrNameLst>
                                          <p:attrName>style.visibility</p:attrName>
                                        </p:attrNameLst>
                                      </p:cBhvr>
                                      <p:to>
                                        <p:strVal val="visible"/>
                                      </p:to>
                                    </p:set>
                                    <p:animEffect transition="in" filter="barn(outVertical)">
                                      <p:cBhvr>
                                        <p:cTn id="7" dur="500"/>
                                        <p:tgtEl>
                                          <p:spTgt spid="39526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5268">
                                            <p:txEl>
                                              <p:pRg st="1" end="1"/>
                                            </p:txEl>
                                          </p:spTgt>
                                        </p:tgtEl>
                                        <p:attrNameLst>
                                          <p:attrName>style.visibility</p:attrName>
                                        </p:attrNameLst>
                                      </p:cBhvr>
                                      <p:to>
                                        <p:strVal val="visible"/>
                                      </p:to>
                                    </p:set>
                                    <p:animEffect transition="in" filter="barn(outVertical)">
                                      <p:cBhvr>
                                        <p:cTn id="12" dur="500"/>
                                        <p:tgtEl>
                                          <p:spTgt spid="39526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5268">
                                            <p:txEl>
                                              <p:pRg st="2" end="2"/>
                                            </p:txEl>
                                          </p:spTgt>
                                        </p:tgtEl>
                                        <p:attrNameLst>
                                          <p:attrName>style.visibility</p:attrName>
                                        </p:attrNameLst>
                                      </p:cBhvr>
                                      <p:to>
                                        <p:strVal val="visible"/>
                                      </p:to>
                                    </p:set>
                                    <p:animEffect transition="in" filter="barn(outVertical)">
                                      <p:cBhvr>
                                        <p:cTn id="17" dur="500"/>
                                        <p:tgtEl>
                                          <p:spTgt spid="39526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95268">
                                            <p:txEl>
                                              <p:pRg st="3" end="3"/>
                                            </p:txEl>
                                          </p:spTgt>
                                        </p:tgtEl>
                                        <p:attrNameLst>
                                          <p:attrName>style.visibility</p:attrName>
                                        </p:attrNameLst>
                                      </p:cBhvr>
                                      <p:to>
                                        <p:strVal val="visible"/>
                                      </p:to>
                                    </p:set>
                                    <p:animEffect transition="in" filter="barn(outVertical)">
                                      <p:cBhvr>
                                        <p:cTn id="22" dur="500"/>
                                        <p:tgtEl>
                                          <p:spTgt spid="395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8"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a:extLst>
              <a:ext uri="{FF2B5EF4-FFF2-40B4-BE49-F238E27FC236}">
                <a16:creationId xmlns:a16="http://schemas.microsoft.com/office/drawing/2014/main" id="{B22FFCD6-FBB2-A04E-80F1-70CF1B341F8A}"/>
              </a:ext>
            </a:extLst>
          </p:cNvPr>
          <p:cNvSpPr txBox="1">
            <a:spLocks noChangeArrowheads="1"/>
          </p:cNvSpPr>
          <p:nvPr/>
        </p:nvSpPr>
        <p:spPr bwMode="auto">
          <a:xfrm>
            <a:off x="457200" y="549275"/>
            <a:ext cx="8610600" cy="3998913"/>
          </a:xfrm>
          <a:prstGeom prst="rect">
            <a:avLst/>
          </a:prstGeom>
          <a:noFill/>
          <a:ln w="12700">
            <a:solidFill>
              <a:srgbClr val="FF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b="1">
                <a:solidFill>
                  <a:srgbClr val="3333FF"/>
                </a:solidFill>
              </a:rPr>
              <a:t>Swait </a:t>
            </a:r>
            <a:r>
              <a:rPr lang="zh-CN" altLang="en-US" b="1">
                <a:solidFill>
                  <a:srgbClr val="3333FF"/>
                </a:solidFill>
              </a:rPr>
              <a:t>定义：</a:t>
            </a:r>
          </a:p>
          <a:p>
            <a:pPr>
              <a:lnSpc>
                <a:spcPct val="45000"/>
              </a:lnSpc>
              <a:spcBef>
                <a:spcPct val="50000"/>
              </a:spcBef>
            </a:pPr>
            <a:r>
              <a:rPr lang="en-US" altLang="zh-CN" b="1">
                <a:solidFill>
                  <a:srgbClr val="FF3300"/>
                </a:solidFill>
              </a:rPr>
              <a:t>Swait( S1,S2,…,Sn)</a:t>
            </a:r>
          </a:p>
          <a:p>
            <a:pPr>
              <a:lnSpc>
                <a:spcPct val="45000"/>
              </a:lnSpc>
              <a:spcBef>
                <a:spcPct val="50000"/>
              </a:spcBef>
            </a:pPr>
            <a:r>
              <a:rPr lang="en-US" altLang="zh-CN" b="1">
                <a:solidFill>
                  <a:schemeClr val="tx1"/>
                </a:solidFill>
              </a:rPr>
              <a:t>    if S1≥1 and … and Sn ≥1 then</a:t>
            </a:r>
          </a:p>
          <a:p>
            <a:pPr>
              <a:lnSpc>
                <a:spcPct val="45000"/>
              </a:lnSpc>
              <a:spcBef>
                <a:spcPct val="50000"/>
              </a:spcBef>
            </a:pPr>
            <a:r>
              <a:rPr lang="en-US" altLang="zh-CN" b="1">
                <a:solidFill>
                  <a:schemeClr val="tx1"/>
                </a:solidFill>
              </a:rPr>
              <a:t>        for i : =1 to n do</a:t>
            </a:r>
          </a:p>
          <a:p>
            <a:pPr>
              <a:lnSpc>
                <a:spcPct val="45000"/>
              </a:lnSpc>
              <a:spcBef>
                <a:spcPct val="50000"/>
              </a:spcBef>
            </a:pPr>
            <a:r>
              <a:rPr lang="en-US" altLang="zh-CN" b="1">
                <a:solidFill>
                  <a:schemeClr val="tx1"/>
                </a:solidFill>
              </a:rPr>
              <a:t>             Si : = Si-1 ;</a:t>
            </a:r>
          </a:p>
          <a:p>
            <a:pPr>
              <a:lnSpc>
                <a:spcPct val="45000"/>
              </a:lnSpc>
              <a:spcBef>
                <a:spcPct val="50000"/>
              </a:spcBef>
            </a:pPr>
            <a:r>
              <a:rPr lang="en-US" altLang="zh-CN" b="1">
                <a:solidFill>
                  <a:schemeClr val="tx1"/>
                </a:solidFill>
              </a:rPr>
              <a:t>         endfor</a:t>
            </a:r>
          </a:p>
          <a:p>
            <a:pPr>
              <a:lnSpc>
                <a:spcPct val="45000"/>
              </a:lnSpc>
              <a:spcBef>
                <a:spcPct val="50000"/>
              </a:spcBef>
            </a:pPr>
            <a:r>
              <a:rPr lang="en-US" altLang="zh-CN" b="1">
                <a:solidFill>
                  <a:schemeClr val="tx1"/>
                </a:solidFill>
              </a:rPr>
              <a:t>     else</a:t>
            </a:r>
          </a:p>
          <a:p>
            <a:pPr>
              <a:lnSpc>
                <a:spcPct val="50000"/>
              </a:lnSpc>
              <a:spcBef>
                <a:spcPct val="50000"/>
              </a:spcBef>
            </a:pPr>
            <a:r>
              <a:rPr lang="en-US" altLang="zh-CN" b="1">
                <a:solidFill>
                  <a:schemeClr val="tx1"/>
                </a:solidFill>
              </a:rPr>
              <a:t>          Place the process in the waiting queue associated with the first</a:t>
            </a:r>
          </a:p>
          <a:p>
            <a:pPr>
              <a:lnSpc>
                <a:spcPct val="50000"/>
              </a:lnSpc>
              <a:spcBef>
                <a:spcPct val="50000"/>
              </a:spcBef>
            </a:pPr>
            <a:r>
              <a:rPr lang="en-US" altLang="zh-CN" b="1">
                <a:solidFill>
                  <a:schemeClr val="tx1"/>
                </a:solidFill>
              </a:rPr>
              <a:t>           Si found with Si&lt;1,and set the program count of this process to </a:t>
            </a:r>
          </a:p>
          <a:p>
            <a:pPr>
              <a:lnSpc>
                <a:spcPct val="50000"/>
              </a:lnSpc>
              <a:spcBef>
                <a:spcPct val="50000"/>
              </a:spcBef>
            </a:pPr>
            <a:r>
              <a:rPr lang="en-US" altLang="zh-CN" b="1">
                <a:solidFill>
                  <a:schemeClr val="tx1"/>
                </a:solidFill>
              </a:rPr>
              <a:t>           the beginnig of Swait operation.</a:t>
            </a:r>
          </a:p>
          <a:p>
            <a:pPr>
              <a:lnSpc>
                <a:spcPct val="45000"/>
              </a:lnSpc>
              <a:spcBef>
                <a:spcPct val="50000"/>
              </a:spcBef>
            </a:pPr>
            <a:r>
              <a:rPr lang="en-US" altLang="zh-CN" b="1">
                <a:solidFill>
                  <a:schemeClr val="tx1"/>
                </a:solidFill>
              </a:rPr>
              <a:t>    endif</a:t>
            </a:r>
          </a:p>
        </p:txBody>
      </p:sp>
      <p:sp>
        <p:nvSpPr>
          <p:cNvPr id="90115" name="Text Box 5">
            <a:extLst>
              <a:ext uri="{FF2B5EF4-FFF2-40B4-BE49-F238E27FC236}">
                <a16:creationId xmlns:a16="http://schemas.microsoft.com/office/drawing/2014/main" id="{0763878C-CDE4-0343-AE82-3118489AA33B}"/>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6294" name="Rectangle 6">
            <a:extLst>
              <a:ext uri="{FF2B5EF4-FFF2-40B4-BE49-F238E27FC236}">
                <a16:creationId xmlns:a16="http://schemas.microsoft.com/office/drawing/2014/main" id="{02FFEE99-9062-684D-B173-37B97ACC0692}"/>
              </a:ext>
            </a:extLst>
          </p:cNvPr>
          <p:cNvSpPr>
            <a:spLocks noChangeArrowheads="1"/>
          </p:cNvSpPr>
          <p:nvPr/>
        </p:nvSpPr>
        <p:spPr bwMode="auto">
          <a:xfrm>
            <a:off x="468313" y="4581525"/>
            <a:ext cx="8675687" cy="2311400"/>
          </a:xfrm>
          <a:prstGeom prst="rect">
            <a:avLst/>
          </a:prstGeom>
          <a:noFill/>
          <a:ln w="28575">
            <a:solidFill>
              <a:srgbClr val="0000FF"/>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en-US" altLang="zh-CN" b="1">
                <a:solidFill>
                  <a:srgbClr val="FF3300"/>
                </a:solidFill>
              </a:rPr>
              <a:t>Ssignal ( S1,S2,…,Sn )</a:t>
            </a:r>
          </a:p>
          <a:p>
            <a:r>
              <a:rPr lang="en-US" altLang="zh-CN" b="1">
                <a:solidFill>
                  <a:schemeClr val="tx1"/>
                </a:solidFill>
              </a:rPr>
              <a:t>       for I : =1 to n do</a:t>
            </a:r>
          </a:p>
          <a:p>
            <a:r>
              <a:rPr lang="en-US" altLang="zh-CN" b="1">
                <a:solidFill>
                  <a:schemeClr val="tx1"/>
                </a:solidFill>
              </a:rPr>
              <a:t>            Si : = Si+1 ;</a:t>
            </a:r>
          </a:p>
          <a:p>
            <a:r>
              <a:rPr lang="en-US" altLang="zh-CN" b="1">
                <a:solidFill>
                  <a:schemeClr val="tx1"/>
                </a:solidFill>
              </a:rPr>
              <a:t>             Remove all the process waiting in the queue associated with </a:t>
            </a:r>
          </a:p>
          <a:p>
            <a:r>
              <a:rPr lang="en-US" altLang="zh-CN" b="1">
                <a:solidFill>
                  <a:schemeClr val="tx1"/>
                </a:solidFill>
              </a:rPr>
              <a:t>             Si  into the ready queue.</a:t>
            </a:r>
          </a:p>
          <a:p>
            <a:r>
              <a:rPr lang="en-US" altLang="zh-CN" b="1">
                <a:solidFill>
                  <a:schemeClr val="tx1"/>
                </a:solidFill>
              </a:rPr>
              <a:t>         endfor ;</a:t>
            </a:r>
            <a:r>
              <a:rPr lang="en-US" altLang="zh-CN"/>
              <a:t>       </a:t>
            </a:r>
          </a:p>
        </p:txBody>
      </p:sp>
      <p:sp>
        <p:nvSpPr>
          <p:cNvPr id="90117" name="灯片编号占位符 3">
            <a:extLst>
              <a:ext uri="{FF2B5EF4-FFF2-40B4-BE49-F238E27FC236}">
                <a16:creationId xmlns:a16="http://schemas.microsoft.com/office/drawing/2014/main" id="{B59B6703-5F08-2A49-976B-7E608D2B360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0DCD9F8A-2DFE-B547-A2BE-A37755B20788}" type="slidenum">
              <a:rPr lang="zh-CN" altLang="en-US" sz="1800"/>
              <a:pPr/>
              <a:t>88</a:t>
            </a:fld>
            <a:endParaRPr lang="en-US" altLang="zh-CN" sz="1800"/>
          </a:p>
        </p:txBody>
      </p:sp>
    </p:spTree>
    <p:extLst>
      <p:ext uri="{BB962C8B-B14F-4D97-AF65-F5344CB8AC3E}">
        <p14:creationId xmlns:p14="http://schemas.microsoft.com/office/powerpoint/2010/main" val="241997963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6294"/>
                                        </p:tgtEl>
                                        <p:attrNameLst>
                                          <p:attrName>style.visibility</p:attrName>
                                        </p:attrNameLst>
                                      </p:cBhvr>
                                      <p:to>
                                        <p:strVal val="visible"/>
                                      </p:to>
                                    </p:set>
                                    <p:animEffect transition="in" filter="dissolve">
                                      <p:cBhvr>
                                        <p:cTn id="7" dur="500"/>
                                        <p:tgtEl>
                                          <p:spTgt spid="396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6" name="Text Box 4">
            <a:extLst>
              <a:ext uri="{FF2B5EF4-FFF2-40B4-BE49-F238E27FC236}">
                <a16:creationId xmlns:a16="http://schemas.microsoft.com/office/drawing/2014/main" id="{F90736B4-9A49-4A4E-8A82-D042DED52AE9}"/>
              </a:ext>
            </a:extLst>
          </p:cNvPr>
          <p:cNvSpPr txBox="1">
            <a:spLocks noChangeArrowheads="1"/>
          </p:cNvSpPr>
          <p:nvPr/>
        </p:nvSpPr>
        <p:spPr bwMode="auto">
          <a:xfrm>
            <a:off x="685800" y="609600"/>
            <a:ext cx="8153400" cy="544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10000"/>
              </a:lnSpc>
            </a:pPr>
            <a:r>
              <a:rPr lang="zh-CN" altLang="en-US" sz="3200" b="1">
                <a:solidFill>
                  <a:srgbClr val="0000FF"/>
                </a:solidFill>
                <a:latin typeface="华文楷体" panose="02010600040101010101" pitchFamily="2" charset="-122"/>
                <a:ea typeface="华文楷体" panose="02010600040101010101" pitchFamily="2" charset="-122"/>
              </a:rPr>
              <a:t>四、信号量集机制</a:t>
            </a:r>
          </a:p>
          <a:p>
            <a:pPr hangingPunct="1">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在记录型信号量机制中，</a:t>
            </a:r>
            <a:r>
              <a:rPr lang="en-US" altLang="zh-CN" sz="3200" b="1">
                <a:solidFill>
                  <a:schemeClr val="tx1"/>
                </a:solidFill>
                <a:latin typeface="华文楷体" panose="02010600040101010101" pitchFamily="2" charset="-122"/>
                <a:ea typeface="华文楷体" panose="02010600040101010101" pitchFamily="2" charset="-122"/>
              </a:rPr>
              <a:t>wait</a:t>
            </a:r>
            <a:r>
              <a:rPr lang="zh-CN" altLang="en-US" sz="3200" b="1">
                <a:solidFill>
                  <a:schemeClr val="tx1"/>
                </a:solidFill>
                <a:latin typeface="华文楷体" panose="02010600040101010101" pitchFamily="2" charset="-122"/>
                <a:ea typeface="华文楷体" panose="02010600040101010101" pitchFamily="2" charset="-122"/>
              </a:rPr>
              <a:t>或</a:t>
            </a:r>
            <a:r>
              <a:rPr lang="en-US" altLang="zh-CN" sz="3200" b="1">
                <a:solidFill>
                  <a:schemeClr val="tx1"/>
                </a:solidFill>
                <a:latin typeface="华文楷体" panose="02010600040101010101" pitchFamily="2" charset="-122"/>
                <a:ea typeface="华文楷体" panose="02010600040101010101" pitchFamily="2" charset="-122"/>
              </a:rPr>
              <a:t>signal</a:t>
            </a:r>
            <a:r>
              <a:rPr lang="zh-CN" altLang="en-US" sz="3200" b="1">
                <a:solidFill>
                  <a:schemeClr val="tx1"/>
                </a:solidFill>
                <a:latin typeface="华文楷体" panose="02010600040101010101" pitchFamily="2" charset="-122"/>
                <a:ea typeface="华文楷体" panose="02010600040101010101" pitchFamily="2" charset="-122"/>
              </a:rPr>
              <a:t>操作仅能对信号量施以增１或减１的操作，即每次只能获得或释放</a:t>
            </a:r>
            <a:r>
              <a:rPr lang="zh-CN" altLang="en-US" sz="3200" b="1">
                <a:solidFill>
                  <a:srgbClr val="3333FF"/>
                </a:solidFill>
                <a:latin typeface="华文楷体" panose="02010600040101010101" pitchFamily="2" charset="-122"/>
                <a:ea typeface="华文楷体" panose="02010600040101010101" pitchFamily="2" charset="-122"/>
              </a:rPr>
              <a:t>一个单位</a:t>
            </a:r>
            <a:r>
              <a:rPr lang="zh-CN" altLang="en-US" sz="3200" b="1">
                <a:solidFill>
                  <a:schemeClr val="tx1"/>
                </a:solidFill>
                <a:latin typeface="华文楷体" panose="02010600040101010101" pitchFamily="2" charset="-122"/>
                <a:ea typeface="华文楷体" panose="02010600040101010101" pitchFamily="2" charset="-122"/>
              </a:rPr>
              <a:t>的临界资源。</a:t>
            </a:r>
          </a:p>
          <a:p>
            <a:pPr hangingPunct="1">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当一次需</a:t>
            </a:r>
            <a:r>
              <a:rPr lang="zh-CN" altLang="en-US" sz="3200" b="1">
                <a:solidFill>
                  <a:srgbClr val="3333FF"/>
                </a:solidFill>
                <a:latin typeface="华文楷体" panose="02010600040101010101" pitchFamily="2" charset="-122"/>
                <a:ea typeface="华文楷体" panose="02010600040101010101" pitchFamily="2" charset="-122"/>
              </a:rPr>
              <a:t>Ｎ个</a:t>
            </a:r>
            <a:r>
              <a:rPr lang="zh-CN" altLang="en-US" sz="3200" b="1">
                <a:solidFill>
                  <a:schemeClr val="tx1"/>
                </a:solidFill>
                <a:latin typeface="华文楷体" panose="02010600040101010101" pitchFamily="2" charset="-122"/>
                <a:ea typeface="华文楷体" panose="02010600040101010101" pitchFamily="2" charset="-122"/>
              </a:rPr>
              <a:t>某类临界资源时，便需要Ｎ次</a:t>
            </a:r>
            <a:r>
              <a:rPr lang="en-US" altLang="zh-CN" sz="3200" b="1">
                <a:solidFill>
                  <a:schemeClr val="tx1"/>
                </a:solidFill>
                <a:latin typeface="华文楷体" panose="02010600040101010101" pitchFamily="2" charset="-122"/>
                <a:ea typeface="华文楷体" panose="02010600040101010101" pitchFamily="2" charset="-122"/>
              </a:rPr>
              <a:t>wait</a:t>
            </a:r>
            <a:r>
              <a:rPr lang="zh-CN" altLang="en-US" sz="3200" b="1">
                <a:solidFill>
                  <a:schemeClr val="tx1"/>
                </a:solidFill>
                <a:latin typeface="华文楷体" panose="02010600040101010101" pitchFamily="2" charset="-122"/>
                <a:ea typeface="华文楷体" panose="02010600040101010101" pitchFamily="2" charset="-122"/>
              </a:rPr>
              <a:t>操作，显然这是低效的。此外，在有些情况下，当资源数量低于某一下限值时，便不予以分配。</a:t>
            </a:r>
          </a:p>
          <a:p>
            <a:pPr hangingPunct="1">
              <a:lnSpc>
                <a:spcPct val="110000"/>
              </a:lnSpc>
            </a:pPr>
            <a:r>
              <a:rPr lang="zh-CN" altLang="en-US" sz="3200" b="1">
                <a:solidFill>
                  <a:schemeClr val="tx1"/>
                </a:solidFill>
                <a:latin typeface="华文楷体" panose="02010600040101010101" pitchFamily="2" charset="-122"/>
                <a:ea typeface="华文楷体" panose="02010600040101010101" pitchFamily="2" charset="-122"/>
              </a:rPr>
              <a:t>     因此，</a:t>
            </a:r>
            <a:r>
              <a:rPr lang="zh-CN" altLang="en-US" sz="3200" b="1">
                <a:solidFill>
                  <a:srgbClr val="3333FF"/>
                </a:solidFill>
                <a:latin typeface="华文楷体" panose="02010600040101010101" pitchFamily="2" charset="-122"/>
                <a:ea typeface="华文楷体" panose="02010600040101010101" pitchFamily="2" charset="-122"/>
              </a:rPr>
              <a:t>在每次分配之前，都必须测试该资源的数量是否大于测试值。</a:t>
            </a:r>
            <a:endParaRPr lang="zh-CN" altLang="en-US" sz="3200">
              <a:solidFill>
                <a:srgbClr val="3333FF"/>
              </a:solidFill>
              <a:latin typeface="华文楷体" panose="02010600040101010101" pitchFamily="2" charset="-122"/>
              <a:ea typeface="华文楷体" panose="02010600040101010101" pitchFamily="2" charset="-122"/>
            </a:endParaRPr>
          </a:p>
        </p:txBody>
      </p:sp>
      <p:sp>
        <p:nvSpPr>
          <p:cNvPr id="91139" name="Text Box 5">
            <a:extLst>
              <a:ext uri="{FF2B5EF4-FFF2-40B4-BE49-F238E27FC236}">
                <a16:creationId xmlns:a16="http://schemas.microsoft.com/office/drawing/2014/main" id="{A45CC63A-36E7-3149-8CAD-D6002A91994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1140" name="灯片编号占位符 3">
            <a:extLst>
              <a:ext uri="{FF2B5EF4-FFF2-40B4-BE49-F238E27FC236}">
                <a16:creationId xmlns:a16="http://schemas.microsoft.com/office/drawing/2014/main" id="{EE7E31D4-5A65-284B-8479-5A6B5BFB5DF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85279845-E6CD-B844-8331-BA42F7D0F5D3}" type="slidenum">
              <a:rPr lang="zh-CN" altLang="en-US" sz="1800"/>
              <a:pPr/>
              <a:t>89</a:t>
            </a:fld>
            <a:endParaRPr lang="en-US" altLang="zh-CN" sz="1800"/>
          </a:p>
        </p:txBody>
      </p:sp>
    </p:spTree>
    <p:extLst>
      <p:ext uri="{BB962C8B-B14F-4D97-AF65-F5344CB8AC3E}">
        <p14:creationId xmlns:p14="http://schemas.microsoft.com/office/powerpoint/2010/main" val="10387646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7316">
                                            <p:txEl>
                                              <p:pRg st="0" end="0"/>
                                            </p:txEl>
                                          </p:spTgt>
                                        </p:tgtEl>
                                        <p:attrNameLst>
                                          <p:attrName>style.visibility</p:attrName>
                                        </p:attrNameLst>
                                      </p:cBhvr>
                                      <p:to>
                                        <p:strVal val="visible"/>
                                      </p:to>
                                    </p:set>
                                    <p:animEffect transition="in" filter="barn(outVertical)">
                                      <p:cBhvr>
                                        <p:cTn id="7" dur="500"/>
                                        <p:tgtEl>
                                          <p:spTgt spid="39731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7316">
                                            <p:txEl>
                                              <p:pRg st="1" end="1"/>
                                            </p:txEl>
                                          </p:spTgt>
                                        </p:tgtEl>
                                        <p:attrNameLst>
                                          <p:attrName>style.visibility</p:attrName>
                                        </p:attrNameLst>
                                      </p:cBhvr>
                                      <p:to>
                                        <p:strVal val="visible"/>
                                      </p:to>
                                    </p:set>
                                    <p:animEffect transition="in" filter="barn(outVertical)">
                                      <p:cBhvr>
                                        <p:cTn id="12" dur="500"/>
                                        <p:tgtEl>
                                          <p:spTgt spid="39731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97316">
                                            <p:txEl>
                                              <p:pRg st="2" end="2"/>
                                            </p:txEl>
                                          </p:spTgt>
                                        </p:tgtEl>
                                        <p:attrNameLst>
                                          <p:attrName>style.visibility</p:attrName>
                                        </p:attrNameLst>
                                      </p:cBhvr>
                                      <p:to>
                                        <p:strVal val="visible"/>
                                      </p:to>
                                    </p:set>
                                    <p:animEffect transition="in" filter="barn(outVertical)">
                                      <p:cBhvr>
                                        <p:cTn id="17" dur="500"/>
                                        <p:tgtEl>
                                          <p:spTgt spid="39731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97316">
                                            <p:txEl>
                                              <p:pRg st="3" end="3"/>
                                            </p:txEl>
                                          </p:spTgt>
                                        </p:tgtEl>
                                        <p:attrNameLst>
                                          <p:attrName>style.visibility</p:attrName>
                                        </p:attrNameLst>
                                      </p:cBhvr>
                                      <p:to>
                                        <p:strVal val="visible"/>
                                      </p:to>
                                    </p:set>
                                    <p:animEffect transition="in" filter="barn(outVertical)">
                                      <p:cBhvr>
                                        <p:cTn id="22" dur="500"/>
                                        <p:tgtEl>
                                          <p:spTgt spid="397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6"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Text Box 2">
            <a:extLst>
              <a:ext uri="{FF2B5EF4-FFF2-40B4-BE49-F238E27FC236}">
                <a16:creationId xmlns:a16="http://schemas.microsoft.com/office/drawing/2014/main" id="{69698C1D-63AF-5840-A2EF-702D51AF4A0F}"/>
              </a:ext>
            </a:extLst>
          </p:cNvPr>
          <p:cNvSpPr txBox="1">
            <a:spLocks noChangeArrowheads="1"/>
          </p:cNvSpPr>
          <p:nvPr/>
        </p:nvSpPr>
        <p:spPr bwMode="auto">
          <a:xfrm>
            <a:off x="457200" y="868363"/>
            <a:ext cx="8543925"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just" eaLnBrk="1" hangingPunct="1">
              <a:lnSpc>
                <a:spcPts val="2200"/>
              </a:lnSpc>
              <a:spcBef>
                <a:spcPct val="50000"/>
              </a:spcBef>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例如：有两个循环程序</a:t>
            </a:r>
            <a:r>
              <a:rPr lang="en-US" altLang="zh-CN" sz="2800" b="1">
                <a:solidFill>
                  <a:schemeClr val="tx1"/>
                </a:solidFill>
                <a:latin typeface="楷体_GB2312" pitchFamily="49" charset="-122"/>
                <a:ea typeface="楷体_GB2312" pitchFamily="49" charset="-122"/>
              </a:rPr>
              <a:t>A</a:t>
            </a:r>
            <a:r>
              <a:rPr lang="zh-CN" altLang="en-US" sz="2800" b="1">
                <a:solidFill>
                  <a:schemeClr val="tx1"/>
                </a:solidFill>
                <a:latin typeface="楷体_GB2312" pitchFamily="49" charset="-122"/>
                <a:ea typeface="楷体_GB2312" pitchFamily="49" charset="-122"/>
              </a:rPr>
              <a:t>和</a:t>
            </a:r>
            <a:r>
              <a:rPr lang="en-US" altLang="zh-CN" sz="2800" b="1">
                <a:solidFill>
                  <a:schemeClr val="tx1"/>
                </a:solidFill>
                <a:latin typeface="楷体_GB2312" pitchFamily="49" charset="-122"/>
                <a:ea typeface="楷体_GB2312" pitchFamily="49" charset="-122"/>
              </a:rPr>
              <a:t>B</a:t>
            </a:r>
            <a:r>
              <a:rPr lang="zh-CN" altLang="en-US" sz="2800" b="1">
                <a:solidFill>
                  <a:schemeClr val="tx1"/>
                </a:solidFill>
                <a:latin typeface="楷体_GB2312" pitchFamily="49" charset="-122"/>
                <a:ea typeface="楷体_GB2312" pitchFamily="49" charset="-122"/>
              </a:rPr>
              <a:t>，它们共享一个变量</a:t>
            </a:r>
            <a:r>
              <a:rPr lang="en-US" altLang="zh-CN" sz="2800" b="1">
                <a:solidFill>
                  <a:schemeClr val="tx1"/>
                </a:solidFill>
                <a:latin typeface="楷体_GB2312" pitchFamily="49" charset="-122"/>
                <a:ea typeface="楷体_GB2312" pitchFamily="49" charset="-122"/>
              </a:rPr>
              <a:t>N</a:t>
            </a:r>
            <a:r>
              <a:rPr lang="zh-CN" altLang="en-US" sz="2800" b="1">
                <a:solidFill>
                  <a:schemeClr val="tx1"/>
                </a:solidFill>
                <a:latin typeface="楷体_GB2312" pitchFamily="49" charset="-122"/>
                <a:ea typeface="楷体_GB2312" pitchFamily="49" charset="-122"/>
              </a:rPr>
              <a:t>。</a:t>
            </a:r>
            <a:endParaRPr lang="en-US" altLang="zh-CN"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程序</a:t>
            </a:r>
            <a:r>
              <a:rPr lang="en-US" altLang="zh-CN" sz="2800" b="1">
                <a:solidFill>
                  <a:srgbClr val="0000FF"/>
                </a:solidFill>
                <a:latin typeface="楷体_GB2312" pitchFamily="49" charset="-122"/>
                <a:ea typeface="楷体_GB2312" pitchFamily="49" charset="-122"/>
              </a:rPr>
              <a:t>A</a:t>
            </a:r>
            <a:r>
              <a:rPr lang="zh-CN" altLang="en-US" sz="2800" b="1">
                <a:solidFill>
                  <a:schemeClr val="tx1"/>
                </a:solidFill>
                <a:latin typeface="楷体_GB2312" pitchFamily="49" charset="-122"/>
                <a:ea typeface="楷体_GB2312" pitchFamily="49" charset="-122"/>
              </a:rPr>
              <a:t>每执行一次时</a:t>
            </a:r>
            <a:r>
              <a:rPr lang="en-US" altLang="zh-CN" sz="2800" b="1">
                <a:solidFill>
                  <a:schemeClr val="tx1"/>
                </a:solidFill>
                <a:latin typeface="楷体_GB2312" pitchFamily="49" charset="-122"/>
                <a:ea typeface="楷体_GB2312" pitchFamily="49" charset="-122"/>
              </a:rPr>
              <a:t>:</a:t>
            </a:r>
            <a:r>
              <a:rPr lang="en-US" altLang="zh-CN" sz="2800" b="1">
                <a:solidFill>
                  <a:srgbClr val="0000FF"/>
                </a:solidFill>
                <a:latin typeface="楷体_GB2312" pitchFamily="49" charset="-122"/>
                <a:ea typeface="楷体_GB2312" pitchFamily="49" charset="-122"/>
              </a:rPr>
              <a:t>N∶=N+1</a:t>
            </a:r>
            <a:r>
              <a:rPr lang="zh-CN" altLang="en-US" sz="2800" b="1">
                <a:solidFill>
                  <a:srgbClr val="0000FF"/>
                </a:solidFill>
                <a:latin typeface="楷体_GB2312" pitchFamily="49" charset="-122"/>
                <a:ea typeface="楷体_GB2312" pitchFamily="49" charset="-122"/>
              </a:rPr>
              <a:t>操作</a:t>
            </a:r>
            <a:r>
              <a:rPr lang="zh-CN" altLang="en-US" sz="2800" b="1">
                <a:solidFill>
                  <a:schemeClr val="tx1"/>
                </a:solidFill>
                <a:latin typeface="楷体_GB2312" pitchFamily="49" charset="-122"/>
                <a:ea typeface="楷体_GB2312" pitchFamily="49" charset="-122"/>
              </a:rPr>
              <a:t>；</a:t>
            </a:r>
            <a:endParaRPr lang="en-US" altLang="zh-CN"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程序</a:t>
            </a:r>
            <a:r>
              <a:rPr lang="en-US" altLang="zh-CN" sz="2800" b="1">
                <a:solidFill>
                  <a:srgbClr val="FF0000"/>
                </a:solidFill>
                <a:latin typeface="楷体_GB2312" pitchFamily="49" charset="-122"/>
                <a:ea typeface="楷体_GB2312" pitchFamily="49" charset="-122"/>
              </a:rPr>
              <a:t>B</a:t>
            </a:r>
            <a:r>
              <a:rPr lang="zh-CN" altLang="en-US" sz="2800" b="1">
                <a:solidFill>
                  <a:schemeClr val="tx1"/>
                </a:solidFill>
                <a:latin typeface="楷体_GB2312" pitchFamily="49" charset="-122"/>
                <a:ea typeface="楷体_GB2312" pitchFamily="49" charset="-122"/>
              </a:rPr>
              <a:t>每执行一次时</a:t>
            </a:r>
            <a:r>
              <a:rPr lang="en-US" altLang="zh-CN" sz="2800" b="1">
                <a:solidFill>
                  <a:schemeClr val="tx1"/>
                </a:solidFill>
                <a:latin typeface="楷体_GB2312" pitchFamily="49" charset="-122"/>
                <a:ea typeface="楷体_GB2312" pitchFamily="49" charset="-122"/>
                <a:sym typeface="Wingdings" pitchFamily="2" charset="2"/>
              </a:rPr>
              <a:t>:</a:t>
            </a:r>
            <a:r>
              <a:rPr lang="en-US" altLang="zh-CN" sz="2800" b="1">
                <a:solidFill>
                  <a:srgbClr val="FF0000"/>
                </a:solidFill>
                <a:latin typeface="楷体_GB2312" pitchFamily="49" charset="-122"/>
                <a:ea typeface="楷体_GB2312" pitchFamily="49" charset="-122"/>
                <a:sym typeface="Wingdings" pitchFamily="2" charset="2"/>
              </a:rPr>
              <a:t>(1)</a:t>
            </a:r>
            <a:r>
              <a:rPr lang="zh-CN" altLang="en-US" sz="2800" b="1">
                <a:solidFill>
                  <a:srgbClr val="FF0000"/>
                </a:solidFill>
                <a:latin typeface="楷体_GB2312" pitchFamily="49" charset="-122"/>
                <a:ea typeface="楷体_GB2312" pitchFamily="49" charset="-122"/>
              </a:rPr>
              <a:t> </a:t>
            </a:r>
            <a:r>
              <a:rPr lang="en-US" altLang="zh-CN" sz="2800" b="1">
                <a:solidFill>
                  <a:srgbClr val="FF0000"/>
                </a:solidFill>
                <a:latin typeface="楷体_GB2312" pitchFamily="49" charset="-122"/>
                <a:ea typeface="楷体_GB2312" pitchFamily="49" charset="-122"/>
              </a:rPr>
              <a:t>Print(N)</a:t>
            </a:r>
            <a:r>
              <a:rPr lang="zh-CN" altLang="en-US" sz="2800" b="1">
                <a:solidFill>
                  <a:srgbClr val="FF0000"/>
                </a:solidFill>
                <a:latin typeface="楷体_GB2312" pitchFamily="49" charset="-122"/>
                <a:ea typeface="楷体_GB2312" pitchFamily="49" charset="-122"/>
              </a:rPr>
              <a:t>操作，</a:t>
            </a:r>
            <a:endParaRPr lang="en-US" altLang="zh-CN" sz="2800" b="1">
              <a:solidFill>
                <a:srgbClr val="FF0000"/>
              </a:solidFill>
              <a:latin typeface="楷体_GB2312" pitchFamily="49" charset="-122"/>
              <a:ea typeface="楷体_GB2312" pitchFamily="49" charset="-122"/>
            </a:endParaRPr>
          </a:p>
          <a:p>
            <a:pPr algn="just" eaLnBrk="1" hangingPunct="1">
              <a:lnSpc>
                <a:spcPts val="2200"/>
              </a:lnSpc>
              <a:spcBef>
                <a:spcPct val="50000"/>
              </a:spcBef>
            </a:pPr>
            <a:r>
              <a:rPr lang="en-US" altLang="zh-CN" sz="2800" b="1">
                <a:solidFill>
                  <a:srgbClr val="FF0000"/>
                </a:solidFill>
                <a:latin typeface="楷体_GB2312" pitchFamily="49" charset="-122"/>
                <a:ea typeface="楷体_GB2312" pitchFamily="49" charset="-122"/>
              </a:rPr>
              <a:t>                     (2) N:=0</a:t>
            </a:r>
            <a:r>
              <a:rPr lang="zh-CN" altLang="en-US" sz="2800" b="1">
                <a:solidFill>
                  <a:schemeClr val="tx1"/>
                </a:solidFill>
                <a:latin typeface="楷体_GB2312" pitchFamily="49" charset="-122"/>
                <a:ea typeface="楷体_GB2312" pitchFamily="49" charset="-122"/>
              </a:rPr>
              <a:t>。</a:t>
            </a:r>
            <a:endParaRPr lang="en-US" altLang="zh-CN"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en-US" altLang="zh-CN" sz="2800" b="1">
                <a:solidFill>
                  <a:schemeClr val="tx1"/>
                </a:solidFill>
                <a:latin typeface="楷体_GB2312" pitchFamily="49" charset="-122"/>
                <a:ea typeface="楷体_GB2312" pitchFamily="49" charset="-122"/>
              </a:rPr>
              <a:t>    </a:t>
            </a:r>
            <a:r>
              <a:rPr lang="zh-CN" altLang="en-US" sz="2800" b="1">
                <a:solidFill>
                  <a:schemeClr val="tx1"/>
                </a:solidFill>
                <a:latin typeface="楷体_GB2312" pitchFamily="49" charset="-122"/>
                <a:ea typeface="楷体_GB2312" pitchFamily="49" charset="-122"/>
              </a:rPr>
              <a:t>程序</a:t>
            </a:r>
            <a:r>
              <a:rPr lang="en-US" altLang="zh-CN" sz="2800" b="1">
                <a:solidFill>
                  <a:schemeClr val="tx1"/>
                </a:solidFill>
                <a:latin typeface="楷体_GB2312" pitchFamily="49" charset="-122"/>
                <a:ea typeface="楷体_GB2312" pitchFamily="49" charset="-122"/>
              </a:rPr>
              <a:t>A</a:t>
            </a:r>
            <a:r>
              <a:rPr lang="zh-CN" altLang="en-US" sz="2800" b="1">
                <a:solidFill>
                  <a:schemeClr val="tx1"/>
                </a:solidFill>
                <a:latin typeface="楷体_GB2312" pitchFamily="49" charset="-122"/>
                <a:ea typeface="楷体_GB2312" pitchFamily="49" charset="-122"/>
              </a:rPr>
              <a:t>和</a:t>
            </a:r>
            <a:r>
              <a:rPr lang="en-US" altLang="zh-CN" sz="2800" b="1">
                <a:solidFill>
                  <a:schemeClr val="tx1"/>
                </a:solidFill>
                <a:latin typeface="楷体_GB2312" pitchFamily="49" charset="-122"/>
                <a:ea typeface="楷体_GB2312" pitchFamily="49" charset="-122"/>
              </a:rPr>
              <a:t>B</a:t>
            </a:r>
            <a:r>
              <a:rPr lang="zh-CN" altLang="en-US" sz="2800" b="1">
                <a:solidFill>
                  <a:schemeClr val="tx1"/>
                </a:solidFill>
                <a:latin typeface="楷体_GB2312" pitchFamily="49" charset="-122"/>
                <a:ea typeface="楷体_GB2312" pitchFamily="49" charset="-122"/>
              </a:rPr>
              <a:t>以不同的速度运行</a:t>
            </a:r>
            <a:r>
              <a:rPr lang="en-US" altLang="zh-CN" sz="2800" b="1">
                <a:solidFill>
                  <a:schemeClr val="tx1"/>
                </a:solidFill>
                <a:latin typeface="楷体_GB2312" pitchFamily="49" charset="-122"/>
                <a:ea typeface="楷体_GB2312" pitchFamily="49" charset="-122"/>
              </a:rPr>
              <a:t>(</a:t>
            </a:r>
            <a:r>
              <a:rPr lang="en-US" altLang="zh-CN" sz="2800" b="1">
                <a:solidFill>
                  <a:srgbClr val="FF0000"/>
                </a:solidFill>
                <a:latin typeface="楷体_GB2312" pitchFamily="49" charset="-122"/>
                <a:ea typeface="楷体_GB2312" pitchFamily="49" charset="-122"/>
              </a:rPr>
              <a:t>N</a:t>
            </a:r>
            <a:r>
              <a:rPr lang="zh-CN" altLang="en-US" sz="2800" b="1">
                <a:solidFill>
                  <a:srgbClr val="FF0000"/>
                </a:solidFill>
                <a:latin typeface="楷体_GB2312" pitchFamily="49" charset="-122"/>
                <a:ea typeface="楷体_GB2312" pitchFamily="49" charset="-122"/>
              </a:rPr>
              <a:t>的初值为</a:t>
            </a:r>
            <a:r>
              <a:rPr lang="en-US" altLang="zh-CN" sz="2800" b="1">
                <a:solidFill>
                  <a:srgbClr val="FF0000"/>
                </a:solidFill>
                <a:latin typeface="楷体_GB2312" pitchFamily="49" charset="-122"/>
                <a:ea typeface="楷体_GB2312" pitchFamily="49" charset="-122"/>
              </a:rPr>
              <a:t>n</a:t>
            </a:r>
            <a:r>
              <a:rPr lang="en-US" altLang="zh-CN" sz="2800" b="1">
                <a:solidFill>
                  <a:schemeClr val="tx1"/>
                </a:solidFill>
                <a:latin typeface="楷体_GB2312" pitchFamily="49" charset="-122"/>
                <a:ea typeface="楷体_GB2312" pitchFamily="49" charset="-122"/>
              </a:rPr>
              <a:t>)</a:t>
            </a:r>
            <a:r>
              <a:rPr lang="zh-CN" altLang="en-US" sz="2800" b="1">
                <a:solidFill>
                  <a:schemeClr val="tx1"/>
                </a:solidFill>
                <a:latin typeface="楷体_GB2312" pitchFamily="49" charset="-122"/>
                <a:ea typeface="楷体_GB2312" pitchFamily="49" charset="-122"/>
              </a:rPr>
              <a:t>。 </a:t>
            </a: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(1) </a:t>
            </a:r>
            <a:r>
              <a:rPr lang="en-US" altLang="zh-CN" sz="2800" b="1">
                <a:solidFill>
                  <a:srgbClr val="0000FF"/>
                </a:solidFill>
                <a:latin typeface="楷体_GB2312" pitchFamily="49" charset="-122"/>
                <a:ea typeface="楷体_GB2312" pitchFamily="49" charset="-122"/>
              </a:rPr>
              <a:t>N∶=N+1</a:t>
            </a:r>
            <a:r>
              <a:rPr lang="zh-CN" altLang="en-US" sz="2800" b="1">
                <a:solidFill>
                  <a:srgbClr val="0000FF"/>
                </a:solidFill>
                <a:latin typeface="楷体_GB2312" pitchFamily="49" charset="-122"/>
                <a:ea typeface="楷体_GB2312" pitchFamily="49" charset="-122"/>
              </a:rPr>
              <a:t>在</a:t>
            </a:r>
            <a:r>
              <a:rPr lang="en-US" altLang="zh-CN" sz="2800" b="1">
                <a:solidFill>
                  <a:srgbClr val="0000FF"/>
                </a:solidFill>
                <a:latin typeface="楷体_GB2312" pitchFamily="49" charset="-122"/>
                <a:ea typeface="楷体_GB2312" pitchFamily="49" charset="-122"/>
              </a:rPr>
              <a:t>Print(N)</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N∶=0</a:t>
            </a:r>
            <a:r>
              <a:rPr lang="zh-CN" altLang="en-US" sz="2800" b="1">
                <a:solidFill>
                  <a:srgbClr val="0000FF"/>
                </a:solidFill>
                <a:latin typeface="楷体_GB2312" pitchFamily="49" charset="-122"/>
                <a:ea typeface="楷体_GB2312" pitchFamily="49" charset="-122"/>
              </a:rPr>
              <a:t>之前</a:t>
            </a:r>
            <a:endParaRPr lang="zh-CN" altLang="en-US"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N</a:t>
            </a:r>
            <a:r>
              <a:rPr lang="zh-CN" altLang="en-US" sz="2800" b="1">
                <a:solidFill>
                  <a:schemeClr val="tx1"/>
                </a:solidFill>
                <a:latin typeface="楷体_GB2312" pitchFamily="49" charset="-122"/>
                <a:ea typeface="楷体_GB2312" pitchFamily="49" charset="-122"/>
              </a:rPr>
              <a:t>值分别为：</a:t>
            </a:r>
            <a:r>
              <a:rPr lang="en-US" altLang="zh-CN" sz="2800" b="1">
                <a:solidFill>
                  <a:srgbClr val="FF0000"/>
                </a:solidFill>
                <a:latin typeface="楷体_GB2312" pitchFamily="49" charset="-122"/>
                <a:ea typeface="楷体_GB2312" pitchFamily="49" charset="-122"/>
              </a:rPr>
              <a:t>n+1, n+1, 0</a:t>
            </a:r>
            <a:r>
              <a:rPr lang="zh-CN" altLang="en-US" sz="2800" b="1">
                <a:solidFill>
                  <a:schemeClr val="tx1"/>
                </a:solidFill>
                <a:latin typeface="楷体_GB2312" pitchFamily="49" charset="-122"/>
                <a:ea typeface="楷体_GB2312" pitchFamily="49" charset="-122"/>
              </a:rPr>
              <a:t>。 </a:t>
            </a: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(2) </a:t>
            </a:r>
            <a:r>
              <a:rPr lang="en-US" altLang="zh-CN" sz="2800" b="1">
                <a:solidFill>
                  <a:srgbClr val="0000FF"/>
                </a:solidFill>
                <a:latin typeface="楷体_GB2312" pitchFamily="49" charset="-122"/>
                <a:ea typeface="楷体_GB2312" pitchFamily="49" charset="-122"/>
              </a:rPr>
              <a:t>N∶=N+1</a:t>
            </a:r>
            <a:r>
              <a:rPr lang="zh-CN" altLang="en-US" sz="2800" b="1">
                <a:solidFill>
                  <a:srgbClr val="0000FF"/>
                </a:solidFill>
                <a:latin typeface="楷体_GB2312" pitchFamily="49" charset="-122"/>
                <a:ea typeface="楷体_GB2312" pitchFamily="49" charset="-122"/>
              </a:rPr>
              <a:t>在</a:t>
            </a:r>
            <a:r>
              <a:rPr lang="en-US" altLang="zh-CN" sz="2800" b="1">
                <a:solidFill>
                  <a:srgbClr val="0000FF"/>
                </a:solidFill>
                <a:latin typeface="楷体_GB2312" pitchFamily="49" charset="-122"/>
                <a:ea typeface="楷体_GB2312" pitchFamily="49" charset="-122"/>
              </a:rPr>
              <a:t>Print(N)</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N∶=0</a:t>
            </a:r>
            <a:r>
              <a:rPr lang="zh-CN" altLang="en-US" sz="2800" b="1">
                <a:solidFill>
                  <a:srgbClr val="0000FF"/>
                </a:solidFill>
                <a:latin typeface="楷体_GB2312" pitchFamily="49" charset="-122"/>
                <a:ea typeface="楷体_GB2312" pitchFamily="49" charset="-122"/>
              </a:rPr>
              <a:t>之后</a:t>
            </a:r>
            <a:endParaRPr lang="zh-CN" altLang="en-US"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N</a:t>
            </a:r>
            <a:r>
              <a:rPr lang="zh-CN" altLang="en-US" sz="2800" b="1">
                <a:solidFill>
                  <a:schemeClr val="tx1"/>
                </a:solidFill>
                <a:latin typeface="楷体_GB2312" pitchFamily="49" charset="-122"/>
                <a:ea typeface="楷体_GB2312" pitchFamily="49" charset="-122"/>
              </a:rPr>
              <a:t>值分别为：</a:t>
            </a:r>
            <a:r>
              <a:rPr lang="en-US" altLang="zh-CN" sz="2800" b="1">
                <a:solidFill>
                  <a:srgbClr val="FF0000"/>
                </a:solidFill>
                <a:latin typeface="楷体_GB2312" pitchFamily="49" charset="-122"/>
                <a:ea typeface="楷体_GB2312" pitchFamily="49" charset="-122"/>
              </a:rPr>
              <a:t>n, 0, 1</a:t>
            </a:r>
            <a:r>
              <a:rPr lang="zh-CN" altLang="en-US" sz="2800" b="1">
                <a:solidFill>
                  <a:schemeClr val="tx1"/>
                </a:solidFill>
                <a:latin typeface="楷体_GB2312" pitchFamily="49" charset="-122"/>
                <a:ea typeface="楷体_GB2312" pitchFamily="49" charset="-122"/>
              </a:rPr>
              <a:t>。 </a:t>
            </a: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(3) </a:t>
            </a:r>
            <a:r>
              <a:rPr lang="en-US" altLang="zh-CN" sz="2800" b="1">
                <a:solidFill>
                  <a:srgbClr val="0000FF"/>
                </a:solidFill>
                <a:latin typeface="楷体_GB2312" pitchFamily="49" charset="-122"/>
                <a:ea typeface="楷体_GB2312" pitchFamily="49" charset="-122"/>
              </a:rPr>
              <a:t>N∶=N+1</a:t>
            </a:r>
            <a:r>
              <a:rPr lang="zh-CN" altLang="en-US" sz="2800" b="1">
                <a:solidFill>
                  <a:srgbClr val="0000FF"/>
                </a:solidFill>
                <a:latin typeface="楷体_GB2312" pitchFamily="49" charset="-122"/>
                <a:ea typeface="楷体_GB2312" pitchFamily="49" charset="-122"/>
              </a:rPr>
              <a:t>在</a:t>
            </a:r>
            <a:r>
              <a:rPr lang="en-US" altLang="zh-CN" sz="2800" b="1">
                <a:solidFill>
                  <a:srgbClr val="0000FF"/>
                </a:solidFill>
                <a:latin typeface="楷体_GB2312" pitchFamily="49" charset="-122"/>
                <a:ea typeface="楷体_GB2312" pitchFamily="49" charset="-122"/>
              </a:rPr>
              <a:t>Print(N)</a:t>
            </a:r>
            <a:r>
              <a:rPr lang="zh-CN" altLang="en-US" sz="2800" b="1">
                <a:solidFill>
                  <a:srgbClr val="0000FF"/>
                </a:solidFill>
                <a:latin typeface="楷体_GB2312" pitchFamily="49" charset="-122"/>
                <a:ea typeface="楷体_GB2312" pitchFamily="49" charset="-122"/>
              </a:rPr>
              <a:t>和</a:t>
            </a:r>
            <a:r>
              <a:rPr lang="en-US" altLang="zh-CN" sz="2800" b="1">
                <a:solidFill>
                  <a:srgbClr val="0000FF"/>
                </a:solidFill>
                <a:latin typeface="楷体_GB2312" pitchFamily="49" charset="-122"/>
                <a:ea typeface="楷体_GB2312" pitchFamily="49" charset="-122"/>
              </a:rPr>
              <a:t>N∶=0</a:t>
            </a:r>
            <a:r>
              <a:rPr lang="zh-CN" altLang="en-US" sz="2800" b="1">
                <a:solidFill>
                  <a:srgbClr val="0000FF"/>
                </a:solidFill>
                <a:latin typeface="楷体_GB2312" pitchFamily="49" charset="-122"/>
                <a:ea typeface="楷体_GB2312" pitchFamily="49" charset="-122"/>
              </a:rPr>
              <a:t>之间</a:t>
            </a:r>
            <a:endParaRPr lang="zh-CN" altLang="en-US" sz="2800" b="1">
              <a:solidFill>
                <a:schemeClr val="tx1"/>
              </a:solidFill>
              <a:latin typeface="楷体_GB2312" pitchFamily="49" charset="-122"/>
              <a:ea typeface="楷体_GB2312" pitchFamily="49" charset="-122"/>
            </a:endParaRPr>
          </a:p>
          <a:p>
            <a:pPr algn="just" eaLnBrk="1" hangingPunct="1">
              <a:lnSpc>
                <a:spcPts val="2200"/>
              </a:lnSpc>
              <a:spcBef>
                <a:spcPct val="50000"/>
              </a:spcBef>
            </a:pPr>
            <a:r>
              <a:rPr lang="zh-CN" altLang="en-US" sz="2800" b="1">
                <a:solidFill>
                  <a:schemeClr val="tx1"/>
                </a:solidFill>
                <a:latin typeface="楷体_GB2312" pitchFamily="49" charset="-122"/>
                <a:ea typeface="楷体_GB2312" pitchFamily="49" charset="-122"/>
              </a:rPr>
              <a:t>               </a:t>
            </a:r>
            <a:r>
              <a:rPr lang="en-US" altLang="zh-CN" sz="2800" b="1">
                <a:solidFill>
                  <a:schemeClr val="tx1"/>
                </a:solidFill>
                <a:latin typeface="楷体_GB2312" pitchFamily="49" charset="-122"/>
                <a:ea typeface="楷体_GB2312" pitchFamily="49" charset="-122"/>
              </a:rPr>
              <a:t>N</a:t>
            </a:r>
            <a:r>
              <a:rPr lang="zh-CN" altLang="en-US" sz="2800" b="1">
                <a:solidFill>
                  <a:schemeClr val="tx1"/>
                </a:solidFill>
                <a:latin typeface="楷体_GB2312" pitchFamily="49" charset="-122"/>
                <a:ea typeface="楷体_GB2312" pitchFamily="49" charset="-122"/>
              </a:rPr>
              <a:t>值分别为：</a:t>
            </a:r>
            <a:r>
              <a:rPr lang="en-US" altLang="zh-CN" sz="2800" b="1">
                <a:solidFill>
                  <a:srgbClr val="FF0000"/>
                </a:solidFill>
                <a:latin typeface="楷体_GB2312" pitchFamily="49" charset="-122"/>
                <a:ea typeface="楷体_GB2312" pitchFamily="49" charset="-122"/>
              </a:rPr>
              <a:t>n, n+1, 0</a:t>
            </a:r>
            <a:r>
              <a:rPr lang="zh-CN" altLang="en-US" sz="2800" b="1">
                <a:solidFill>
                  <a:schemeClr val="tx1"/>
                </a:solidFill>
                <a:latin typeface="楷体_GB2312" pitchFamily="49" charset="-122"/>
                <a:ea typeface="楷体_GB2312" pitchFamily="49" charset="-122"/>
              </a:rPr>
              <a:t>。 </a:t>
            </a:r>
          </a:p>
        </p:txBody>
      </p:sp>
      <p:sp>
        <p:nvSpPr>
          <p:cNvPr id="14339" name="Rectangle 3">
            <a:extLst>
              <a:ext uri="{FF2B5EF4-FFF2-40B4-BE49-F238E27FC236}">
                <a16:creationId xmlns:a16="http://schemas.microsoft.com/office/drawing/2014/main" id="{8296574F-9494-2A40-985D-7C8A507740C7}"/>
              </a:ext>
            </a:extLst>
          </p:cNvPr>
          <p:cNvSpPr>
            <a:spLocks noChangeArrowheads="1"/>
          </p:cNvSpPr>
          <p:nvPr/>
        </p:nvSpPr>
        <p:spPr bwMode="auto">
          <a:xfrm>
            <a:off x="533400" y="0"/>
            <a:ext cx="8215313"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b="1">
                <a:solidFill>
                  <a:srgbClr val="3333FF"/>
                </a:solidFill>
                <a:latin typeface="Times New Roman" panose="02020603050405020304" pitchFamily="18" charset="0"/>
                <a:ea typeface="幼圆" pitchFamily="49" charset="-122"/>
              </a:rPr>
              <a:t>2.1</a:t>
            </a:r>
            <a:r>
              <a:rPr lang="zh-CN" altLang="en-US" sz="2800" b="1">
                <a:solidFill>
                  <a:srgbClr val="3333FF"/>
                </a:solidFill>
                <a:latin typeface="Arial" panose="020B0604020202020204" pitchFamily="34" charset="0"/>
                <a:ea typeface="幼圆" pitchFamily="49" charset="-122"/>
              </a:rPr>
              <a:t>进前趋图和程序执行</a:t>
            </a:r>
            <a:r>
              <a:rPr lang="en-US" altLang="zh-CN" sz="2800" b="1">
                <a:solidFill>
                  <a:srgbClr val="3333FF"/>
                </a:solidFill>
                <a:latin typeface="Times New Roman" panose="02020603050405020304" pitchFamily="18" charset="0"/>
                <a:ea typeface="幼圆" pitchFamily="49" charset="-122"/>
              </a:rPr>
              <a:t>----</a:t>
            </a:r>
            <a:r>
              <a:rPr lang="zh-CN" altLang="en-US" sz="2800" b="1">
                <a:solidFill>
                  <a:srgbClr val="FF3300"/>
                </a:solidFill>
                <a:latin typeface="Times New Roman" panose="02020603050405020304" pitchFamily="18" charset="0"/>
                <a:ea typeface="幼圆" pitchFamily="49" charset="-122"/>
              </a:rPr>
              <a:t>程序的并发执行及特征</a:t>
            </a:r>
          </a:p>
        </p:txBody>
      </p:sp>
    </p:spTree>
    <p:extLst>
      <p:ext uri="{BB962C8B-B14F-4D97-AF65-F5344CB8AC3E}">
        <p14:creationId xmlns:p14="http://schemas.microsoft.com/office/powerpoint/2010/main" val="3920645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51586">
                                            <p:txEl>
                                              <p:pRg st="0" end="0"/>
                                            </p:txEl>
                                          </p:spTgt>
                                        </p:tgtEl>
                                        <p:attrNameLst>
                                          <p:attrName>style.visibility</p:attrName>
                                        </p:attrNameLst>
                                      </p:cBhvr>
                                      <p:to>
                                        <p:strVal val="visible"/>
                                      </p:to>
                                    </p:set>
                                    <p:animEffect transition="in" filter="barn(inVertical)">
                                      <p:cBhvr>
                                        <p:cTn id="7" dur="500"/>
                                        <p:tgtEl>
                                          <p:spTgt spid="4515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51586">
                                            <p:txEl>
                                              <p:pRg st="1" end="1"/>
                                            </p:txEl>
                                          </p:spTgt>
                                        </p:tgtEl>
                                        <p:attrNameLst>
                                          <p:attrName>style.visibility</p:attrName>
                                        </p:attrNameLst>
                                      </p:cBhvr>
                                      <p:to>
                                        <p:strVal val="visible"/>
                                      </p:to>
                                    </p:set>
                                    <p:animEffect transition="in" filter="barn(inVertical)">
                                      <p:cBhvr>
                                        <p:cTn id="12" dur="500"/>
                                        <p:tgtEl>
                                          <p:spTgt spid="45158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51586">
                                            <p:txEl>
                                              <p:pRg st="2" end="2"/>
                                            </p:txEl>
                                          </p:spTgt>
                                        </p:tgtEl>
                                        <p:attrNameLst>
                                          <p:attrName>style.visibility</p:attrName>
                                        </p:attrNameLst>
                                      </p:cBhvr>
                                      <p:to>
                                        <p:strVal val="visible"/>
                                      </p:to>
                                    </p:set>
                                    <p:animEffect transition="in" filter="barn(inVertical)">
                                      <p:cBhvr>
                                        <p:cTn id="17" dur="500"/>
                                        <p:tgtEl>
                                          <p:spTgt spid="45158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51586">
                                            <p:txEl>
                                              <p:pRg st="3" end="3"/>
                                            </p:txEl>
                                          </p:spTgt>
                                        </p:tgtEl>
                                        <p:attrNameLst>
                                          <p:attrName>style.visibility</p:attrName>
                                        </p:attrNameLst>
                                      </p:cBhvr>
                                      <p:to>
                                        <p:strVal val="visible"/>
                                      </p:to>
                                    </p:set>
                                    <p:animEffect transition="in" filter="barn(inVertical)">
                                      <p:cBhvr>
                                        <p:cTn id="22" dur="500"/>
                                        <p:tgtEl>
                                          <p:spTgt spid="45158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51586">
                                            <p:txEl>
                                              <p:pRg st="4" end="4"/>
                                            </p:txEl>
                                          </p:spTgt>
                                        </p:tgtEl>
                                        <p:attrNameLst>
                                          <p:attrName>style.visibility</p:attrName>
                                        </p:attrNameLst>
                                      </p:cBhvr>
                                      <p:to>
                                        <p:strVal val="visible"/>
                                      </p:to>
                                    </p:set>
                                    <p:animEffect transition="in" filter="barn(inVertical)">
                                      <p:cBhvr>
                                        <p:cTn id="27" dur="500"/>
                                        <p:tgtEl>
                                          <p:spTgt spid="45158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51586">
                                            <p:txEl>
                                              <p:pRg st="5" end="5"/>
                                            </p:txEl>
                                          </p:spTgt>
                                        </p:tgtEl>
                                        <p:attrNameLst>
                                          <p:attrName>style.visibility</p:attrName>
                                        </p:attrNameLst>
                                      </p:cBhvr>
                                      <p:to>
                                        <p:strVal val="visible"/>
                                      </p:to>
                                    </p:set>
                                    <p:animEffect transition="in" filter="barn(inVertical)">
                                      <p:cBhvr>
                                        <p:cTn id="32" dur="500"/>
                                        <p:tgtEl>
                                          <p:spTgt spid="45158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51586">
                                            <p:txEl>
                                              <p:pRg st="6" end="6"/>
                                            </p:txEl>
                                          </p:spTgt>
                                        </p:tgtEl>
                                        <p:attrNameLst>
                                          <p:attrName>style.visibility</p:attrName>
                                        </p:attrNameLst>
                                      </p:cBhvr>
                                      <p:to>
                                        <p:strVal val="visible"/>
                                      </p:to>
                                    </p:set>
                                    <p:animEffect transition="in" filter="barn(inVertical)">
                                      <p:cBhvr>
                                        <p:cTn id="37" dur="500"/>
                                        <p:tgtEl>
                                          <p:spTgt spid="45158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51586">
                                            <p:txEl>
                                              <p:pRg st="7" end="7"/>
                                            </p:txEl>
                                          </p:spTgt>
                                        </p:tgtEl>
                                        <p:attrNameLst>
                                          <p:attrName>style.visibility</p:attrName>
                                        </p:attrNameLst>
                                      </p:cBhvr>
                                      <p:to>
                                        <p:strVal val="visible"/>
                                      </p:to>
                                    </p:set>
                                    <p:animEffect transition="in" filter="barn(inVertical)">
                                      <p:cBhvr>
                                        <p:cTn id="42" dur="500"/>
                                        <p:tgtEl>
                                          <p:spTgt spid="45158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51586">
                                            <p:txEl>
                                              <p:pRg st="8" end="8"/>
                                            </p:txEl>
                                          </p:spTgt>
                                        </p:tgtEl>
                                        <p:attrNameLst>
                                          <p:attrName>style.visibility</p:attrName>
                                        </p:attrNameLst>
                                      </p:cBhvr>
                                      <p:to>
                                        <p:strVal val="visible"/>
                                      </p:to>
                                    </p:set>
                                    <p:animEffect transition="in" filter="barn(inVertical)">
                                      <p:cBhvr>
                                        <p:cTn id="47" dur="500"/>
                                        <p:tgtEl>
                                          <p:spTgt spid="45158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51586">
                                            <p:txEl>
                                              <p:pRg st="9" end="9"/>
                                            </p:txEl>
                                          </p:spTgt>
                                        </p:tgtEl>
                                        <p:attrNameLst>
                                          <p:attrName>style.visibility</p:attrName>
                                        </p:attrNameLst>
                                      </p:cBhvr>
                                      <p:to>
                                        <p:strVal val="visible"/>
                                      </p:to>
                                    </p:set>
                                    <p:animEffect transition="in" filter="barn(inVertical)">
                                      <p:cBhvr>
                                        <p:cTn id="52" dur="500"/>
                                        <p:tgtEl>
                                          <p:spTgt spid="451586">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51586">
                                            <p:txEl>
                                              <p:pRg st="10" end="10"/>
                                            </p:txEl>
                                          </p:spTgt>
                                        </p:tgtEl>
                                        <p:attrNameLst>
                                          <p:attrName>style.visibility</p:attrName>
                                        </p:attrNameLst>
                                      </p:cBhvr>
                                      <p:to>
                                        <p:strVal val="visible"/>
                                      </p:to>
                                    </p:set>
                                    <p:animEffect transition="in" filter="barn(inVertical)">
                                      <p:cBhvr>
                                        <p:cTn id="57" dur="500"/>
                                        <p:tgtEl>
                                          <p:spTgt spid="4515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586"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40" name="Text Box 4">
            <a:extLst>
              <a:ext uri="{FF2B5EF4-FFF2-40B4-BE49-F238E27FC236}">
                <a16:creationId xmlns:a16="http://schemas.microsoft.com/office/drawing/2014/main" id="{F33AF8D6-2F5E-1B4C-B4C7-B88F15EE7EDA}"/>
              </a:ext>
            </a:extLst>
          </p:cNvPr>
          <p:cNvSpPr txBox="1">
            <a:spLocks noChangeArrowheads="1"/>
          </p:cNvSpPr>
          <p:nvPr/>
        </p:nvSpPr>
        <p:spPr bwMode="auto">
          <a:xfrm>
            <a:off x="528638" y="815975"/>
            <a:ext cx="8435975"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pPr>
            <a:r>
              <a:rPr lang="en-US" altLang="zh-CN" sz="3600" b="1">
                <a:solidFill>
                  <a:schemeClr val="tx1"/>
                </a:solidFill>
                <a:latin typeface="华文楷体" panose="02010600040101010101" pitchFamily="2" charset="-122"/>
                <a:ea typeface="华文楷体" panose="02010600040101010101" pitchFamily="2" charset="-122"/>
              </a:rPr>
              <a:t>    </a:t>
            </a:r>
            <a:r>
              <a:rPr lang="zh-CN" altLang="en-US" sz="3600" b="1">
                <a:solidFill>
                  <a:schemeClr val="tx1"/>
                </a:solidFill>
                <a:latin typeface="华文楷体" panose="02010600040101010101" pitchFamily="2" charset="-122"/>
                <a:ea typeface="华文楷体" panose="02010600040101010101" pitchFamily="2" charset="-122"/>
              </a:rPr>
              <a:t>基于上述两点</a:t>
            </a:r>
            <a:r>
              <a:rPr lang="zh-CN" altLang="en-US" sz="3600" b="1">
                <a:solidFill>
                  <a:srgbClr val="3333FF"/>
                </a:solidFill>
                <a:latin typeface="华文楷体" panose="02010600040101010101" pitchFamily="2" charset="-122"/>
                <a:ea typeface="华文楷体" panose="02010600040101010101" pitchFamily="2" charset="-122"/>
              </a:rPr>
              <a:t>对</a:t>
            </a:r>
            <a:r>
              <a:rPr lang="en-US" altLang="zh-CN" sz="3600" b="1">
                <a:solidFill>
                  <a:srgbClr val="3333FF"/>
                </a:solidFill>
                <a:latin typeface="华文楷体" panose="02010600040101010101" pitchFamily="2" charset="-122"/>
                <a:ea typeface="华文楷体" panose="02010600040101010101" pitchFamily="2" charset="-122"/>
              </a:rPr>
              <a:t>AND</a:t>
            </a:r>
            <a:r>
              <a:rPr lang="zh-CN" altLang="en-US" sz="3600" b="1">
                <a:solidFill>
                  <a:srgbClr val="3333FF"/>
                </a:solidFill>
                <a:latin typeface="华文楷体" panose="02010600040101010101" pitchFamily="2" charset="-122"/>
                <a:ea typeface="华文楷体" panose="02010600040101010101" pitchFamily="2" charset="-122"/>
              </a:rPr>
              <a:t>信号量机制进行扩充</a:t>
            </a:r>
            <a:r>
              <a:rPr lang="zh-CN" altLang="en-US" sz="3600" b="1">
                <a:solidFill>
                  <a:schemeClr val="tx1"/>
                </a:solidFill>
                <a:latin typeface="华文楷体" panose="02010600040101010101" pitchFamily="2" charset="-122"/>
                <a:ea typeface="华文楷体" panose="02010600040101010101" pitchFamily="2" charset="-122"/>
              </a:rPr>
              <a:t>，形成一般化的“</a:t>
            </a:r>
            <a:r>
              <a:rPr lang="zh-CN" altLang="en-US" sz="3600" b="1">
                <a:solidFill>
                  <a:srgbClr val="3333FF"/>
                </a:solidFill>
                <a:latin typeface="华文楷体" panose="02010600040101010101" pitchFamily="2" charset="-122"/>
                <a:ea typeface="华文楷体" panose="02010600040101010101" pitchFamily="2" charset="-122"/>
              </a:rPr>
              <a:t>信号量集“机制</a:t>
            </a:r>
            <a:r>
              <a:rPr lang="zh-CN" altLang="en-US" sz="3600" b="1">
                <a:solidFill>
                  <a:schemeClr val="tx1"/>
                </a:solidFill>
                <a:latin typeface="华文楷体" panose="02010600040101010101" pitchFamily="2" charset="-122"/>
                <a:ea typeface="华文楷体" panose="02010600040101010101" pitchFamily="2" charset="-122"/>
              </a:rPr>
              <a:t>。</a:t>
            </a:r>
            <a:endParaRPr lang="zh-CN" altLang="en-US" sz="3600">
              <a:latin typeface="华文楷体" panose="02010600040101010101" pitchFamily="2" charset="-122"/>
              <a:ea typeface="华文楷体" panose="02010600040101010101" pitchFamily="2" charset="-122"/>
            </a:endParaRPr>
          </a:p>
          <a:p>
            <a:pPr>
              <a:spcBef>
                <a:spcPct val="50000"/>
              </a:spcBef>
            </a:pPr>
            <a:r>
              <a:rPr lang="zh-CN" altLang="en-US" sz="3600">
                <a:latin typeface="华文楷体" panose="02010600040101010101" pitchFamily="2" charset="-122"/>
                <a:ea typeface="华文楷体" panose="02010600040101010101" pitchFamily="2" charset="-122"/>
              </a:rPr>
              <a:t>     </a:t>
            </a:r>
            <a:r>
              <a:rPr lang="en-US" altLang="zh-CN" sz="3600" b="1">
                <a:solidFill>
                  <a:srgbClr val="3333FF"/>
                </a:solidFill>
                <a:latin typeface="华文楷体" panose="02010600040101010101" pitchFamily="2" charset="-122"/>
                <a:ea typeface="华文楷体" panose="02010600040101010101" pitchFamily="2" charset="-122"/>
              </a:rPr>
              <a:t>Swait</a:t>
            </a:r>
            <a:r>
              <a:rPr lang="en-US" altLang="zh-CN" sz="3600" b="1">
                <a:solidFill>
                  <a:schemeClr val="tx1"/>
                </a:solidFill>
                <a:latin typeface="华文楷体" panose="02010600040101010101" pitchFamily="2" charset="-122"/>
                <a:ea typeface="华文楷体" panose="02010600040101010101" pitchFamily="2" charset="-122"/>
              </a:rPr>
              <a:t> </a:t>
            </a:r>
            <a:r>
              <a:rPr lang="zh-CN" altLang="en-US" sz="3600" b="1">
                <a:solidFill>
                  <a:schemeClr val="tx1"/>
                </a:solidFill>
                <a:latin typeface="华文楷体" panose="02010600040101010101" pitchFamily="2" charset="-122"/>
                <a:ea typeface="华文楷体" panose="02010600040101010101" pitchFamily="2" charset="-122"/>
              </a:rPr>
              <a:t>操作描述如下：</a:t>
            </a:r>
          </a:p>
        </p:txBody>
      </p:sp>
      <p:sp>
        <p:nvSpPr>
          <p:cNvPr id="92163" name="Text Box 5">
            <a:extLst>
              <a:ext uri="{FF2B5EF4-FFF2-40B4-BE49-F238E27FC236}">
                <a16:creationId xmlns:a16="http://schemas.microsoft.com/office/drawing/2014/main" id="{2BF4F140-C1BB-E649-8512-00D6EAC9BEEA}"/>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2164" name="灯片编号占位符 3">
            <a:extLst>
              <a:ext uri="{FF2B5EF4-FFF2-40B4-BE49-F238E27FC236}">
                <a16:creationId xmlns:a16="http://schemas.microsoft.com/office/drawing/2014/main" id="{03D212E8-90A9-0F4A-9444-935FFC06049C}"/>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B8A8EDC-3276-0B4E-9048-FA163EE6294F}" type="slidenum">
              <a:rPr lang="zh-CN" altLang="en-US" sz="1800"/>
              <a:pPr/>
              <a:t>90</a:t>
            </a:fld>
            <a:endParaRPr lang="en-US" altLang="zh-CN" sz="1800"/>
          </a:p>
        </p:txBody>
      </p:sp>
    </p:spTree>
    <p:extLst>
      <p:ext uri="{BB962C8B-B14F-4D97-AF65-F5344CB8AC3E}">
        <p14:creationId xmlns:p14="http://schemas.microsoft.com/office/powerpoint/2010/main" val="346533855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98340">
                                            <p:txEl>
                                              <p:pRg st="0" end="0"/>
                                            </p:txEl>
                                          </p:spTgt>
                                        </p:tgtEl>
                                        <p:attrNameLst>
                                          <p:attrName>style.visibility</p:attrName>
                                        </p:attrNameLst>
                                      </p:cBhvr>
                                      <p:to>
                                        <p:strVal val="visible"/>
                                      </p:to>
                                    </p:set>
                                    <p:animEffect transition="in" filter="barn(outVertical)">
                                      <p:cBhvr>
                                        <p:cTn id="7" dur="500"/>
                                        <p:tgtEl>
                                          <p:spTgt spid="3983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98340">
                                            <p:txEl>
                                              <p:pRg st="1" end="1"/>
                                            </p:txEl>
                                          </p:spTgt>
                                        </p:tgtEl>
                                        <p:attrNameLst>
                                          <p:attrName>style.visibility</p:attrName>
                                        </p:attrNameLst>
                                      </p:cBhvr>
                                      <p:to>
                                        <p:strVal val="visible"/>
                                      </p:to>
                                    </p:set>
                                    <p:animEffect transition="in" filter="barn(outVertical)">
                                      <p:cBhvr>
                                        <p:cTn id="12" dur="500"/>
                                        <p:tgtEl>
                                          <p:spTgt spid="3983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0"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4" name="Text Box 4">
            <a:extLst>
              <a:ext uri="{FF2B5EF4-FFF2-40B4-BE49-F238E27FC236}">
                <a16:creationId xmlns:a16="http://schemas.microsoft.com/office/drawing/2014/main" id="{A6DA0A3D-3530-A140-818F-07724A26E8B5}"/>
              </a:ext>
            </a:extLst>
          </p:cNvPr>
          <p:cNvSpPr txBox="1">
            <a:spLocks noChangeArrowheads="1"/>
          </p:cNvSpPr>
          <p:nvPr/>
        </p:nvSpPr>
        <p:spPr bwMode="auto">
          <a:xfrm>
            <a:off x="533400" y="609600"/>
            <a:ext cx="86106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b="1">
                <a:solidFill>
                  <a:srgbClr val="FF3300"/>
                </a:solidFill>
              </a:rPr>
              <a:t>Swait</a:t>
            </a:r>
            <a:r>
              <a:rPr lang="en-US" altLang="zh-CN" b="1">
                <a:solidFill>
                  <a:schemeClr val="tx1"/>
                </a:solidFill>
              </a:rPr>
              <a:t> ( S1,t1,d1,…,Sn,tn,dn )</a:t>
            </a:r>
          </a:p>
          <a:p>
            <a:pPr>
              <a:lnSpc>
                <a:spcPct val="50000"/>
              </a:lnSpc>
              <a:spcBef>
                <a:spcPct val="50000"/>
              </a:spcBef>
            </a:pPr>
            <a:r>
              <a:rPr lang="en-US" altLang="zh-CN" b="1">
                <a:solidFill>
                  <a:schemeClr val="tx1"/>
                </a:solidFill>
              </a:rPr>
              <a:t>       if S1≥t1 and … and Sn ≥tn then</a:t>
            </a:r>
          </a:p>
          <a:p>
            <a:pPr>
              <a:lnSpc>
                <a:spcPct val="50000"/>
              </a:lnSpc>
              <a:spcBef>
                <a:spcPct val="50000"/>
              </a:spcBef>
            </a:pPr>
            <a:r>
              <a:rPr lang="en-US" altLang="zh-CN" b="1">
                <a:solidFill>
                  <a:schemeClr val="tx1"/>
                </a:solidFill>
              </a:rPr>
              <a:t>           for i: = 1 to n do</a:t>
            </a:r>
          </a:p>
          <a:p>
            <a:pPr>
              <a:lnSpc>
                <a:spcPct val="50000"/>
              </a:lnSpc>
              <a:spcBef>
                <a:spcPct val="50000"/>
              </a:spcBef>
            </a:pPr>
            <a:r>
              <a:rPr lang="en-US" altLang="zh-CN" b="1">
                <a:solidFill>
                  <a:schemeClr val="tx1"/>
                </a:solidFill>
              </a:rPr>
              <a:t>             Si : = Si –di ;</a:t>
            </a:r>
          </a:p>
          <a:p>
            <a:pPr>
              <a:lnSpc>
                <a:spcPct val="50000"/>
              </a:lnSpc>
              <a:spcBef>
                <a:spcPct val="50000"/>
              </a:spcBef>
            </a:pPr>
            <a:r>
              <a:rPr lang="en-US" altLang="zh-CN" b="1">
                <a:solidFill>
                  <a:schemeClr val="tx1"/>
                </a:solidFill>
              </a:rPr>
              <a:t>           endfor</a:t>
            </a:r>
          </a:p>
          <a:p>
            <a:pPr>
              <a:lnSpc>
                <a:spcPct val="50000"/>
              </a:lnSpc>
              <a:spcBef>
                <a:spcPct val="50000"/>
              </a:spcBef>
            </a:pPr>
            <a:r>
              <a:rPr lang="en-US" altLang="zh-CN" b="1">
                <a:solidFill>
                  <a:schemeClr val="tx1"/>
                </a:solidFill>
              </a:rPr>
              <a:t>       else</a:t>
            </a:r>
          </a:p>
          <a:p>
            <a:pPr>
              <a:lnSpc>
                <a:spcPct val="50000"/>
              </a:lnSpc>
              <a:spcBef>
                <a:spcPct val="50000"/>
              </a:spcBef>
            </a:pPr>
            <a:r>
              <a:rPr lang="en-US" altLang="zh-CN" b="1">
                <a:solidFill>
                  <a:schemeClr val="tx1"/>
                </a:solidFill>
              </a:rPr>
              <a:t>            Place the executing process in the waiting queue of the first Si </a:t>
            </a:r>
          </a:p>
          <a:p>
            <a:pPr>
              <a:lnSpc>
                <a:spcPct val="50000"/>
              </a:lnSpc>
              <a:spcBef>
                <a:spcPct val="50000"/>
              </a:spcBef>
            </a:pPr>
            <a:r>
              <a:rPr lang="en-US" altLang="zh-CN" b="1">
                <a:solidFill>
                  <a:schemeClr val="tx1"/>
                </a:solidFill>
              </a:rPr>
              <a:t>            with Si</a:t>
            </a:r>
            <a:r>
              <a:rPr lang="zh-CN" altLang="en-US" b="1">
                <a:solidFill>
                  <a:schemeClr val="tx1"/>
                </a:solidFill>
              </a:rPr>
              <a:t>＜</a:t>
            </a:r>
            <a:r>
              <a:rPr lang="en-US" altLang="zh-CN" b="1">
                <a:solidFill>
                  <a:schemeClr val="tx1"/>
                </a:solidFill>
              </a:rPr>
              <a:t>ti and set its program counter to beginning of the   </a:t>
            </a:r>
          </a:p>
          <a:p>
            <a:pPr>
              <a:lnSpc>
                <a:spcPct val="50000"/>
              </a:lnSpc>
              <a:spcBef>
                <a:spcPct val="50000"/>
              </a:spcBef>
            </a:pPr>
            <a:r>
              <a:rPr lang="en-US" altLang="zh-CN" b="1">
                <a:solidFill>
                  <a:schemeClr val="tx1"/>
                </a:solidFill>
              </a:rPr>
              <a:t>             Swait  operation .</a:t>
            </a:r>
          </a:p>
          <a:p>
            <a:pPr>
              <a:lnSpc>
                <a:spcPct val="50000"/>
              </a:lnSpc>
              <a:spcBef>
                <a:spcPct val="50000"/>
              </a:spcBef>
            </a:pPr>
            <a:r>
              <a:rPr lang="en-US" altLang="zh-CN" b="1">
                <a:solidFill>
                  <a:schemeClr val="tx1"/>
                </a:solidFill>
              </a:rPr>
              <a:t>        endif ;</a:t>
            </a:r>
          </a:p>
        </p:txBody>
      </p:sp>
      <p:sp>
        <p:nvSpPr>
          <p:cNvPr id="399365" name="Text Box 5">
            <a:extLst>
              <a:ext uri="{FF2B5EF4-FFF2-40B4-BE49-F238E27FC236}">
                <a16:creationId xmlns:a16="http://schemas.microsoft.com/office/drawing/2014/main" id="{B4134C66-A620-6C44-B430-E1B8FAD411BF}"/>
              </a:ext>
            </a:extLst>
          </p:cNvPr>
          <p:cNvSpPr txBox="1">
            <a:spLocks noChangeArrowheads="1"/>
          </p:cNvSpPr>
          <p:nvPr/>
        </p:nvSpPr>
        <p:spPr bwMode="auto">
          <a:xfrm>
            <a:off x="5715000" y="609600"/>
            <a:ext cx="3124200" cy="16764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3200" b="1">
                <a:solidFill>
                  <a:srgbClr val="3333FF"/>
                </a:solidFill>
              </a:rPr>
              <a:t>t---</a:t>
            </a:r>
            <a:r>
              <a:rPr lang="en-US" altLang="zh-CN" b="1">
                <a:solidFill>
                  <a:srgbClr val="3333FF"/>
                </a:solidFill>
              </a:rPr>
              <a:t> </a:t>
            </a:r>
            <a:r>
              <a:rPr lang="zh-CN" altLang="en-US" b="1">
                <a:solidFill>
                  <a:srgbClr val="3333FF"/>
                </a:solidFill>
              </a:rPr>
              <a:t>测试值</a:t>
            </a:r>
          </a:p>
          <a:p>
            <a:pPr>
              <a:spcBef>
                <a:spcPct val="50000"/>
              </a:spcBef>
            </a:pPr>
            <a:r>
              <a:rPr lang="en-US" altLang="zh-CN" sz="3200" b="1">
                <a:solidFill>
                  <a:srgbClr val="3333FF"/>
                </a:solidFill>
              </a:rPr>
              <a:t>d---</a:t>
            </a:r>
            <a:r>
              <a:rPr lang="en-US" altLang="zh-CN" b="1">
                <a:solidFill>
                  <a:srgbClr val="3333FF"/>
                </a:solidFill>
              </a:rPr>
              <a:t> </a:t>
            </a:r>
            <a:r>
              <a:rPr lang="zh-CN" altLang="en-US" b="1">
                <a:solidFill>
                  <a:srgbClr val="3333FF"/>
                </a:solidFill>
              </a:rPr>
              <a:t>一次所需临界资源数</a:t>
            </a:r>
          </a:p>
        </p:txBody>
      </p:sp>
      <p:sp>
        <p:nvSpPr>
          <p:cNvPr id="93188" name="Text Box 6">
            <a:extLst>
              <a:ext uri="{FF2B5EF4-FFF2-40B4-BE49-F238E27FC236}">
                <a16:creationId xmlns:a16="http://schemas.microsoft.com/office/drawing/2014/main" id="{347F82B7-6A5F-7546-9925-765D9E664BC6}"/>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99367" name="Text Box 7">
            <a:extLst>
              <a:ext uri="{FF2B5EF4-FFF2-40B4-BE49-F238E27FC236}">
                <a16:creationId xmlns:a16="http://schemas.microsoft.com/office/drawing/2014/main" id="{82A17B5E-07E3-9948-B94E-CBE2EC8CD354}"/>
              </a:ext>
            </a:extLst>
          </p:cNvPr>
          <p:cNvSpPr txBox="1">
            <a:spLocks noChangeArrowheads="1"/>
          </p:cNvSpPr>
          <p:nvPr/>
        </p:nvSpPr>
        <p:spPr bwMode="auto">
          <a:xfrm>
            <a:off x="609600" y="4495800"/>
            <a:ext cx="85344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b="1">
                <a:solidFill>
                  <a:srgbClr val="FF3300"/>
                </a:solidFill>
              </a:rPr>
              <a:t>Ssignal </a:t>
            </a:r>
            <a:r>
              <a:rPr lang="en-US" altLang="zh-CN" b="1">
                <a:solidFill>
                  <a:schemeClr val="tx1"/>
                </a:solidFill>
              </a:rPr>
              <a:t>( S1,d1;…;Sn,dn )</a:t>
            </a:r>
          </a:p>
          <a:p>
            <a:pPr>
              <a:lnSpc>
                <a:spcPct val="50000"/>
              </a:lnSpc>
              <a:spcBef>
                <a:spcPct val="50000"/>
              </a:spcBef>
            </a:pPr>
            <a:r>
              <a:rPr lang="en-US" altLang="zh-CN" b="1">
                <a:solidFill>
                  <a:schemeClr val="tx1"/>
                </a:solidFill>
              </a:rPr>
              <a:t>         for i : =1 to n do</a:t>
            </a:r>
          </a:p>
          <a:p>
            <a:pPr>
              <a:lnSpc>
                <a:spcPct val="50000"/>
              </a:lnSpc>
              <a:spcBef>
                <a:spcPct val="50000"/>
              </a:spcBef>
            </a:pPr>
            <a:r>
              <a:rPr lang="en-US" altLang="zh-CN" b="1">
                <a:solidFill>
                  <a:schemeClr val="tx1"/>
                </a:solidFill>
              </a:rPr>
              <a:t>             Si : = Si + di ;</a:t>
            </a:r>
          </a:p>
          <a:p>
            <a:pPr>
              <a:lnSpc>
                <a:spcPct val="50000"/>
              </a:lnSpc>
              <a:spcBef>
                <a:spcPct val="50000"/>
              </a:spcBef>
            </a:pPr>
            <a:r>
              <a:rPr lang="en-US" altLang="zh-CN" b="1">
                <a:solidFill>
                  <a:schemeClr val="tx1"/>
                </a:solidFill>
              </a:rPr>
              <a:t>                    Remove all the process waiting in the queue associated</a:t>
            </a:r>
          </a:p>
          <a:p>
            <a:pPr>
              <a:lnSpc>
                <a:spcPct val="50000"/>
              </a:lnSpc>
              <a:spcBef>
                <a:spcPct val="50000"/>
              </a:spcBef>
            </a:pPr>
            <a:r>
              <a:rPr lang="en-US" altLang="zh-CN" b="1">
                <a:solidFill>
                  <a:schemeClr val="tx1"/>
                </a:solidFill>
              </a:rPr>
              <a:t>                     with Si into the ready queue.</a:t>
            </a:r>
          </a:p>
          <a:p>
            <a:pPr>
              <a:lnSpc>
                <a:spcPct val="50000"/>
              </a:lnSpc>
              <a:spcBef>
                <a:spcPct val="50000"/>
              </a:spcBef>
            </a:pPr>
            <a:r>
              <a:rPr lang="en-US" altLang="zh-CN" b="1">
                <a:solidFill>
                  <a:schemeClr val="tx1"/>
                </a:solidFill>
              </a:rPr>
              <a:t>         endfor ;</a:t>
            </a:r>
            <a:endParaRPr lang="en-US" altLang="zh-CN"/>
          </a:p>
        </p:txBody>
      </p:sp>
      <p:sp>
        <p:nvSpPr>
          <p:cNvPr id="93190" name="灯片编号占位符 3">
            <a:extLst>
              <a:ext uri="{FF2B5EF4-FFF2-40B4-BE49-F238E27FC236}">
                <a16:creationId xmlns:a16="http://schemas.microsoft.com/office/drawing/2014/main" id="{1AA91132-4206-584D-BDD1-312FE405F243}"/>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A112AA2C-BE74-A949-8288-BC11E12113B0}" type="slidenum">
              <a:rPr lang="zh-CN" altLang="en-US" sz="1800"/>
              <a:pPr/>
              <a:t>91</a:t>
            </a:fld>
            <a:endParaRPr lang="en-US" altLang="zh-CN" sz="1800"/>
          </a:p>
        </p:txBody>
      </p:sp>
    </p:spTree>
    <p:extLst>
      <p:ext uri="{BB962C8B-B14F-4D97-AF65-F5344CB8AC3E}">
        <p14:creationId xmlns:p14="http://schemas.microsoft.com/office/powerpoint/2010/main" val="1204194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animEffect transition="in" filter="wipe(up)">
                                      <p:cBhvr>
                                        <p:cTn id="7" dur="500"/>
                                        <p:tgtEl>
                                          <p:spTgt spid="399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365"/>
                                        </p:tgtEl>
                                        <p:attrNameLst>
                                          <p:attrName>style.visibility</p:attrName>
                                        </p:attrNameLst>
                                      </p:cBhvr>
                                      <p:to>
                                        <p:strVal val="visible"/>
                                      </p:to>
                                    </p:set>
                                    <p:animEffect transition="in" filter="dissolve">
                                      <p:cBhvr>
                                        <p:cTn id="12" dur="500"/>
                                        <p:tgtEl>
                                          <p:spTgt spid="399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99367"/>
                                        </p:tgtEl>
                                        <p:attrNameLst>
                                          <p:attrName>style.visibility</p:attrName>
                                        </p:attrNameLst>
                                      </p:cBhvr>
                                      <p:to>
                                        <p:strVal val="visible"/>
                                      </p:to>
                                    </p:set>
                                    <p:animEffect transition="in" filter="wipe(up)">
                                      <p:cBhvr>
                                        <p:cTn id="17" dur="500"/>
                                        <p:tgtEl>
                                          <p:spTgt spid="399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autoUpdateAnimBg="0"/>
      <p:bldP spid="399365" grpId="0" animBg="1" autoUpdateAnimBg="0"/>
      <p:bldP spid="399367"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8" name="Text Box 4">
            <a:extLst>
              <a:ext uri="{FF2B5EF4-FFF2-40B4-BE49-F238E27FC236}">
                <a16:creationId xmlns:a16="http://schemas.microsoft.com/office/drawing/2014/main" id="{2D9B1042-EF85-2C46-B2C7-8C50FCF60075}"/>
              </a:ext>
            </a:extLst>
          </p:cNvPr>
          <p:cNvSpPr txBox="1">
            <a:spLocks noChangeArrowheads="1"/>
          </p:cNvSpPr>
          <p:nvPr/>
        </p:nvSpPr>
        <p:spPr bwMode="auto">
          <a:xfrm>
            <a:off x="468313" y="660400"/>
            <a:ext cx="8496300" cy="580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信号量集 的几种特殊情况：</a:t>
            </a:r>
          </a:p>
          <a:p>
            <a:pPr hangingPunct="1">
              <a:lnSpc>
                <a:spcPct val="12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1</a:t>
            </a:r>
            <a:r>
              <a:rPr lang="zh-CN" altLang="en-US" sz="3200" b="1">
                <a:solidFill>
                  <a:srgbClr val="FF3300"/>
                </a:solidFill>
                <a:latin typeface="华文楷体" panose="02010600040101010101" pitchFamily="2" charset="-122"/>
                <a:ea typeface="华文楷体" panose="02010600040101010101" pitchFamily="2" charset="-122"/>
              </a:rPr>
              <a:t>） </a:t>
            </a:r>
            <a:r>
              <a:rPr lang="en-US" altLang="zh-CN" sz="3200" b="1">
                <a:solidFill>
                  <a:srgbClr val="FF3300"/>
                </a:solidFill>
                <a:latin typeface="华文楷体" panose="02010600040101010101" pitchFamily="2" charset="-122"/>
                <a:ea typeface="华文楷体" panose="02010600040101010101" pitchFamily="2" charset="-122"/>
              </a:rPr>
              <a:t>Swait ( S,d,d )</a:t>
            </a:r>
            <a:endParaRPr lang="zh-CN" altLang="en-US" sz="3200" b="1">
              <a:solidFill>
                <a:srgbClr val="FF3300"/>
              </a:solidFill>
              <a:latin typeface="华文楷体" panose="02010600040101010101" pitchFamily="2" charset="-122"/>
              <a:ea typeface="华文楷体" panose="02010600040101010101" pitchFamily="2" charset="-122"/>
            </a:endParaRPr>
          </a:p>
          <a:p>
            <a:pPr hangingPunct="1">
              <a:lnSpc>
                <a:spcPct val="12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此时在信号量集中只有一个信号量，但它允许每次申请</a:t>
            </a:r>
            <a:r>
              <a:rPr lang="zh-CN" altLang="en-US" sz="3200" b="1">
                <a:solidFill>
                  <a:srgbClr val="3333FF"/>
                </a:solidFill>
                <a:latin typeface="华文楷体" panose="02010600040101010101" pitchFamily="2" charset="-122"/>
                <a:ea typeface="华文楷体" panose="02010600040101010101" pitchFamily="2" charset="-122"/>
              </a:rPr>
              <a:t> </a:t>
            </a:r>
            <a:r>
              <a:rPr lang="en-US" altLang="zh-CN" sz="3200" b="1">
                <a:solidFill>
                  <a:srgbClr val="3333FF"/>
                </a:solidFill>
                <a:latin typeface="华文楷体" panose="02010600040101010101" pitchFamily="2" charset="-122"/>
                <a:ea typeface="华文楷体" panose="02010600040101010101" pitchFamily="2" charset="-122"/>
              </a:rPr>
              <a:t>d</a:t>
            </a: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个资源，当现有资源数</a:t>
            </a:r>
            <a:r>
              <a:rPr lang="zh-CN" altLang="en-US" sz="3200" b="1">
                <a:solidFill>
                  <a:srgbClr val="3333FF"/>
                </a:solidFill>
                <a:latin typeface="华文楷体" panose="02010600040101010101" pitchFamily="2" charset="-122"/>
                <a:ea typeface="华文楷体" panose="02010600040101010101" pitchFamily="2" charset="-122"/>
              </a:rPr>
              <a:t>少于 </a:t>
            </a:r>
            <a:r>
              <a:rPr lang="en-US" altLang="zh-CN" sz="3200" b="1">
                <a:solidFill>
                  <a:srgbClr val="3333FF"/>
                </a:solidFill>
                <a:latin typeface="华文楷体" panose="02010600040101010101" pitchFamily="2" charset="-122"/>
                <a:ea typeface="华文楷体" panose="02010600040101010101" pitchFamily="2" charset="-122"/>
              </a:rPr>
              <a:t>d </a:t>
            </a:r>
            <a:r>
              <a:rPr lang="zh-CN" altLang="en-US" sz="3200" b="1">
                <a:solidFill>
                  <a:schemeClr val="tx1"/>
                </a:solidFill>
                <a:latin typeface="华文楷体" panose="02010600040101010101" pitchFamily="2" charset="-122"/>
                <a:ea typeface="华文楷体" panose="02010600040101010101" pitchFamily="2" charset="-122"/>
              </a:rPr>
              <a:t>时，不与分配。</a:t>
            </a:r>
          </a:p>
          <a:p>
            <a:pPr hangingPunct="1">
              <a:lnSpc>
                <a:spcPct val="12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2</a:t>
            </a:r>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Swait ( S,1,1 ) </a:t>
            </a:r>
            <a:endParaRPr lang="zh-CN" altLang="en-US" sz="3200" b="1">
              <a:solidFill>
                <a:srgbClr val="FF3300"/>
              </a:solidFill>
              <a:latin typeface="华文楷体" panose="02010600040101010101" pitchFamily="2" charset="-122"/>
              <a:ea typeface="华文楷体" panose="02010600040101010101" pitchFamily="2" charset="-122"/>
            </a:endParaRPr>
          </a:p>
          <a:p>
            <a:pPr hangingPunct="1">
              <a:lnSpc>
                <a:spcPct val="120000"/>
              </a:lnSpc>
              <a:spcBef>
                <a:spcPct val="50000"/>
              </a:spcBef>
            </a:pPr>
            <a:r>
              <a:rPr lang="zh-CN" altLang="en-US" sz="3200" b="1">
                <a:solidFill>
                  <a:schemeClr val="tx1"/>
                </a:solidFill>
                <a:latin typeface="华文楷体" panose="02010600040101010101" pitchFamily="2" charset="-122"/>
                <a:ea typeface="华文楷体" panose="02010600040101010101" pitchFamily="2" charset="-122"/>
              </a:rPr>
              <a:t>    此时的信号量集已蜕化为一般的记录型信号量（</a:t>
            </a:r>
            <a:r>
              <a:rPr lang="en-US" altLang="zh-CN" sz="3200" b="1">
                <a:solidFill>
                  <a:srgbClr val="3333FF"/>
                </a:solidFill>
                <a:latin typeface="华文楷体" panose="02010600040101010101" pitchFamily="2" charset="-122"/>
                <a:ea typeface="华文楷体" panose="02010600040101010101" pitchFamily="2" charset="-122"/>
              </a:rPr>
              <a:t>S&gt;1</a:t>
            </a: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时）或互斥信号量（</a:t>
            </a:r>
            <a:r>
              <a:rPr lang="en-US" altLang="zh-CN" sz="3200" b="1">
                <a:solidFill>
                  <a:srgbClr val="3333FF"/>
                </a:solidFill>
                <a:latin typeface="华文楷体" panose="02010600040101010101" pitchFamily="2" charset="-122"/>
                <a:ea typeface="华文楷体" panose="02010600040101010101" pitchFamily="2" charset="-122"/>
              </a:rPr>
              <a:t>S=1</a:t>
            </a:r>
            <a:r>
              <a:rPr lang="en-US" altLang="zh-CN" sz="3200" b="1">
                <a:solidFill>
                  <a:schemeClr val="tx1"/>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时）。   </a:t>
            </a:r>
            <a:endParaRPr lang="zh-CN" altLang="en-US" sz="3200" b="1">
              <a:solidFill>
                <a:srgbClr val="3333FF"/>
              </a:solidFill>
              <a:latin typeface="华文楷体" panose="02010600040101010101" pitchFamily="2" charset="-122"/>
              <a:ea typeface="华文楷体" panose="02010600040101010101" pitchFamily="2" charset="-122"/>
            </a:endParaRPr>
          </a:p>
        </p:txBody>
      </p:sp>
      <p:sp>
        <p:nvSpPr>
          <p:cNvPr id="94211" name="Text Box 5">
            <a:extLst>
              <a:ext uri="{FF2B5EF4-FFF2-40B4-BE49-F238E27FC236}">
                <a16:creationId xmlns:a16="http://schemas.microsoft.com/office/drawing/2014/main" id="{22F5F82B-2381-E041-88CC-53BE3057E8D1}"/>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4212" name="灯片编号占位符 3">
            <a:extLst>
              <a:ext uri="{FF2B5EF4-FFF2-40B4-BE49-F238E27FC236}">
                <a16:creationId xmlns:a16="http://schemas.microsoft.com/office/drawing/2014/main" id="{D71EFE59-7EB4-E34A-A975-7A22EB82FAC6}"/>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2002F710-7A12-374D-ACA0-5E25228595EE}" type="slidenum">
              <a:rPr lang="zh-CN" altLang="en-US" sz="1800"/>
              <a:pPr/>
              <a:t>92</a:t>
            </a:fld>
            <a:endParaRPr lang="en-US" altLang="zh-CN" sz="1800"/>
          </a:p>
        </p:txBody>
      </p:sp>
    </p:spTree>
    <p:extLst>
      <p:ext uri="{BB962C8B-B14F-4D97-AF65-F5344CB8AC3E}">
        <p14:creationId xmlns:p14="http://schemas.microsoft.com/office/powerpoint/2010/main" val="380037844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00388">
                                            <p:txEl>
                                              <p:pRg st="0" end="0"/>
                                            </p:txEl>
                                          </p:spTgt>
                                        </p:tgtEl>
                                        <p:attrNameLst>
                                          <p:attrName>style.visibility</p:attrName>
                                        </p:attrNameLst>
                                      </p:cBhvr>
                                      <p:to>
                                        <p:strVal val="visible"/>
                                      </p:to>
                                    </p:set>
                                    <p:animEffect transition="in" filter="barn(outVertical)">
                                      <p:cBhvr>
                                        <p:cTn id="7" dur="500"/>
                                        <p:tgtEl>
                                          <p:spTgt spid="4003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00388">
                                            <p:txEl>
                                              <p:pRg st="1" end="1"/>
                                            </p:txEl>
                                          </p:spTgt>
                                        </p:tgtEl>
                                        <p:attrNameLst>
                                          <p:attrName>style.visibility</p:attrName>
                                        </p:attrNameLst>
                                      </p:cBhvr>
                                      <p:to>
                                        <p:strVal val="visible"/>
                                      </p:to>
                                    </p:set>
                                    <p:animEffect transition="in" filter="barn(outVertical)">
                                      <p:cBhvr>
                                        <p:cTn id="12" dur="500"/>
                                        <p:tgtEl>
                                          <p:spTgt spid="40038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00388">
                                            <p:txEl>
                                              <p:pRg st="2" end="2"/>
                                            </p:txEl>
                                          </p:spTgt>
                                        </p:tgtEl>
                                        <p:attrNameLst>
                                          <p:attrName>style.visibility</p:attrName>
                                        </p:attrNameLst>
                                      </p:cBhvr>
                                      <p:to>
                                        <p:strVal val="visible"/>
                                      </p:to>
                                    </p:set>
                                    <p:animEffect transition="in" filter="barn(outVertical)">
                                      <p:cBhvr>
                                        <p:cTn id="17" dur="500"/>
                                        <p:tgtEl>
                                          <p:spTgt spid="40038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00388">
                                            <p:txEl>
                                              <p:pRg st="3" end="3"/>
                                            </p:txEl>
                                          </p:spTgt>
                                        </p:tgtEl>
                                        <p:attrNameLst>
                                          <p:attrName>style.visibility</p:attrName>
                                        </p:attrNameLst>
                                      </p:cBhvr>
                                      <p:to>
                                        <p:strVal val="visible"/>
                                      </p:to>
                                    </p:set>
                                    <p:animEffect transition="in" filter="barn(outVertical)">
                                      <p:cBhvr>
                                        <p:cTn id="22" dur="500"/>
                                        <p:tgtEl>
                                          <p:spTgt spid="40038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00388">
                                            <p:txEl>
                                              <p:pRg st="4" end="4"/>
                                            </p:txEl>
                                          </p:spTgt>
                                        </p:tgtEl>
                                        <p:attrNameLst>
                                          <p:attrName>style.visibility</p:attrName>
                                        </p:attrNameLst>
                                      </p:cBhvr>
                                      <p:to>
                                        <p:strVal val="visible"/>
                                      </p:to>
                                    </p:set>
                                    <p:animEffect transition="in" filter="barn(outVertical)">
                                      <p:cBhvr>
                                        <p:cTn id="27" dur="500"/>
                                        <p:tgtEl>
                                          <p:spTgt spid="40038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3" name="Text Box 5">
            <a:extLst>
              <a:ext uri="{FF2B5EF4-FFF2-40B4-BE49-F238E27FC236}">
                <a16:creationId xmlns:a16="http://schemas.microsoft.com/office/drawing/2014/main" id="{46CA19BD-8B13-BC4E-8AFE-1B9565DEB875}"/>
              </a:ext>
            </a:extLst>
          </p:cNvPr>
          <p:cNvSpPr txBox="1">
            <a:spLocks noChangeArrowheads="1"/>
          </p:cNvSpPr>
          <p:nvPr/>
        </p:nvSpPr>
        <p:spPr bwMode="auto">
          <a:xfrm>
            <a:off x="684213" y="836613"/>
            <a:ext cx="8135937"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3</a:t>
            </a:r>
            <a:r>
              <a:rPr lang="zh-CN" altLang="en-US" sz="3200" b="1">
                <a:solidFill>
                  <a:srgbClr val="FF3300"/>
                </a:solidFill>
                <a:latin typeface="华文楷体" panose="02010600040101010101" pitchFamily="2" charset="-122"/>
                <a:ea typeface="华文楷体" panose="02010600040101010101" pitchFamily="2" charset="-122"/>
              </a:rPr>
              <a:t>）</a:t>
            </a:r>
            <a:r>
              <a:rPr lang="en-US" altLang="zh-CN" sz="3200" b="1">
                <a:solidFill>
                  <a:srgbClr val="FF3300"/>
                </a:solidFill>
                <a:latin typeface="华文楷体" panose="02010600040101010101" pitchFamily="2" charset="-122"/>
                <a:ea typeface="华文楷体" panose="02010600040101010101" pitchFamily="2" charset="-122"/>
              </a:rPr>
              <a:t>Swait ( S,1,0 ) </a:t>
            </a:r>
            <a:endParaRPr lang="zh-CN" altLang="en-US" sz="3200" b="1">
              <a:solidFill>
                <a:srgbClr val="0000FF"/>
              </a:solidFill>
              <a:latin typeface="华文楷体" panose="02010600040101010101" pitchFamily="2" charset="-122"/>
              <a:ea typeface="华文楷体" panose="02010600040101010101" pitchFamily="2" charset="-122"/>
            </a:endParaRPr>
          </a:p>
          <a:p>
            <a:endParaRPr lang="zh-CN" altLang="en-US" sz="3200" b="1">
              <a:solidFill>
                <a:schemeClr val="tx1"/>
              </a:solidFill>
              <a:latin typeface="华文楷体" panose="02010600040101010101" pitchFamily="2" charset="-122"/>
              <a:ea typeface="华文楷体" panose="02010600040101010101" pitchFamily="2" charset="-122"/>
            </a:endParaRPr>
          </a:p>
          <a:p>
            <a:r>
              <a:rPr lang="zh-CN" altLang="en-US" sz="3200" b="1">
                <a:solidFill>
                  <a:schemeClr val="tx1"/>
                </a:solidFill>
                <a:latin typeface="华文楷体" panose="02010600040101010101" pitchFamily="2" charset="-122"/>
                <a:ea typeface="华文楷体" panose="02010600040101010101" pitchFamily="2" charset="-122"/>
              </a:rPr>
              <a:t>  这是一种很特殊且很有用的信号量。</a:t>
            </a:r>
          </a:p>
          <a:p>
            <a:endParaRPr lang="zh-CN" altLang="en-US" sz="3200" b="1">
              <a:solidFill>
                <a:schemeClr val="tx1"/>
              </a:solidFill>
              <a:latin typeface="华文楷体" panose="02010600040101010101" pitchFamily="2" charset="-122"/>
              <a:ea typeface="华文楷体" panose="02010600040101010101" pitchFamily="2" charset="-122"/>
            </a:endParaRPr>
          </a:p>
          <a:p>
            <a:r>
              <a:rPr lang="zh-CN" altLang="en-US" sz="3200" b="1">
                <a:solidFill>
                  <a:schemeClr val="tx1"/>
                </a:solidFill>
                <a:latin typeface="华文楷体" panose="02010600040101010101" pitchFamily="2" charset="-122"/>
                <a:ea typeface="华文楷体" panose="02010600040101010101" pitchFamily="2" charset="-122"/>
              </a:rPr>
              <a:t>  当</a:t>
            </a:r>
            <a:r>
              <a:rPr lang="en-US" altLang="zh-CN" sz="3200" b="1">
                <a:solidFill>
                  <a:srgbClr val="3333FF"/>
                </a:solidFill>
                <a:latin typeface="华文楷体" panose="02010600040101010101" pitchFamily="2" charset="-122"/>
                <a:ea typeface="华文楷体" panose="02010600040101010101" pitchFamily="2" charset="-122"/>
              </a:rPr>
              <a:t>S≥1</a:t>
            </a:r>
            <a:r>
              <a:rPr lang="zh-CN" altLang="en-US" sz="3200" b="1">
                <a:solidFill>
                  <a:schemeClr val="tx1"/>
                </a:solidFill>
                <a:latin typeface="华文楷体" panose="02010600040101010101" pitchFamily="2" charset="-122"/>
                <a:ea typeface="华文楷体" panose="02010600040101010101" pitchFamily="2" charset="-122"/>
              </a:rPr>
              <a:t>时，允许多个进程进入某</a:t>
            </a:r>
            <a:r>
              <a:rPr lang="zh-CN" altLang="en-US" sz="3200" b="1">
                <a:solidFill>
                  <a:srgbClr val="3333FF"/>
                </a:solidFill>
                <a:latin typeface="华文楷体" panose="02010600040101010101" pitchFamily="2" charset="-122"/>
                <a:ea typeface="华文楷体" panose="02010600040101010101" pitchFamily="2" charset="-122"/>
              </a:rPr>
              <a:t>特定区</a:t>
            </a:r>
            <a:r>
              <a:rPr lang="en-US" altLang="zh-CN" sz="3200" b="1">
                <a:solidFill>
                  <a:srgbClr val="3333FF"/>
                </a:solidFill>
                <a:latin typeface="华文楷体" panose="02010600040101010101" pitchFamily="2" charset="-122"/>
                <a:ea typeface="华文楷体" panose="02010600040101010101" pitchFamily="2" charset="-122"/>
              </a:rPr>
              <a:t>;</a:t>
            </a:r>
          </a:p>
          <a:p>
            <a:endParaRPr lang="en-US" altLang="zh-CN" sz="3200" b="1">
              <a:solidFill>
                <a:srgbClr val="3333FF"/>
              </a:solidFill>
              <a:latin typeface="华文楷体" panose="02010600040101010101" pitchFamily="2" charset="-122"/>
              <a:ea typeface="华文楷体" panose="02010600040101010101" pitchFamily="2" charset="-122"/>
            </a:endParaRPr>
          </a:p>
          <a:p>
            <a:r>
              <a:rPr lang="en-US" altLang="zh-CN" sz="3200" b="1">
                <a:solidFill>
                  <a:srgbClr val="3333FF"/>
                </a:solidFill>
                <a:latin typeface="华文楷体" panose="02010600040101010101" pitchFamily="2" charset="-122"/>
                <a:ea typeface="华文楷体" panose="02010600040101010101" pitchFamily="2" charset="-122"/>
              </a:rPr>
              <a:t>  </a:t>
            </a:r>
            <a:r>
              <a:rPr lang="zh-CN" altLang="en-US" sz="3200" b="1">
                <a:solidFill>
                  <a:schemeClr val="tx1"/>
                </a:solidFill>
                <a:latin typeface="华文楷体" panose="02010600040101010101" pitchFamily="2" charset="-122"/>
                <a:ea typeface="华文楷体" panose="02010600040101010101" pitchFamily="2" charset="-122"/>
              </a:rPr>
              <a:t>当</a:t>
            </a:r>
            <a:r>
              <a:rPr lang="en-US" altLang="zh-CN" sz="3200" b="1">
                <a:solidFill>
                  <a:srgbClr val="3333FF"/>
                </a:solidFill>
                <a:latin typeface="华文楷体" panose="02010600040101010101" pitchFamily="2" charset="-122"/>
                <a:ea typeface="华文楷体" panose="02010600040101010101" pitchFamily="2" charset="-122"/>
              </a:rPr>
              <a:t>S=0</a:t>
            </a:r>
            <a:r>
              <a:rPr lang="zh-CN" altLang="en-US" sz="3200" b="1">
                <a:solidFill>
                  <a:schemeClr val="tx1"/>
                </a:solidFill>
                <a:latin typeface="华文楷体" panose="02010600040101010101" pitchFamily="2" charset="-122"/>
                <a:ea typeface="华文楷体" panose="02010600040101010101" pitchFamily="2" charset="-122"/>
              </a:rPr>
              <a:t>时，将阻止任何进程进入</a:t>
            </a:r>
            <a:r>
              <a:rPr lang="zh-CN" altLang="en-US" sz="3200" b="1">
                <a:solidFill>
                  <a:srgbClr val="3333FF"/>
                </a:solidFill>
                <a:latin typeface="华文楷体" panose="02010600040101010101" pitchFamily="2" charset="-122"/>
                <a:ea typeface="华文楷体" panose="02010600040101010101" pitchFamily="2" charset="-122"/>
              </a:rPr>
              <a:t>特定区</a:t>
            </a:r>
            <a:r>
              <a:rPr lang="zh-CN" altLang="en-US" sz="3200" b="1">
                <a:solidFill>
                  <a:schemeClr val="tx1"/>
                </a:solidFill>
                <a:latin typeface="华文楷体" panose="02010600040101010101" pitchFamily="2" charset="-122"/>
                <a:ea typeface="华文楷体" panose="02010600040101010101" pitchFamily="2" charset="-122"/>
              </a:rPr>
              <a:t>。</a:t>
            </a:r>
          </a:p>
          <a:p>
            <a:endParaRPr lang="zh-CN" altLang="en-US" sz="3200" b="1">
              <a:solidFill>
                <a:schemeClr val="tx1"/>
              </a:solidFill>
              <a:latin typeface="华文楷体" panose="02010600040101010101" pitchFamily="2" charset="-122"/>
              <a:ea typeface="华文楷体" panose="02010600040101010101" pitchFamily="2" charset="-122"/>
            </a:endParaRPr>
          </a:p>
          <a:p>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此时</a:t>
            </a:r>
            <a:r>
              <a:rPr lang="en-US" altLang="zh-CN" sz="3200" b="1">
                <a:solidFill>
                  <a:srgbClr val="FF0000"/>
                </a:solidFill>
                <a:latin typeface="华文楷体" panose="02010600040101010101" pitchFamily="2" charset="-122"/>
                <a:ea typeface="华文楷体" panose="02010600040101010101" pitchFamily="2" charset="-122"/>
              </a:rPr>
              <a:t>S</a:t>
            </a:r>
            <a:r>
              <a:rPr lang="zh-CN" altLang="en-US" sz="3200" b="1">
                <a:solidFill>
                  <a:srgbClr val="FF0000"/>
                </a:solidFill>
                <a:latin typeface="华文楷体" panose="02010600040101010101" pitchFamily="2" charset="-122"/>
                <a:ea typeface="华文楷体" panose="02010600040101010101" pitchFamily="2" charset="-122"/>
              </a:rPr>
              <a:t>的作用</a:t>
            </a:r>
            <a:r>
              <a:rPr lang="en-US" altLang="zh-CN" sz="3200" b="1">
                <a:solidFill>
                  <a:srgbClr val="FF0000"/>
                </a:solidFill>
                <a:latin typeface="华文楷体" panose="02010600040101010101" pitchFamily="2" charset="-122"/>
                <a:ea typeface="华文楷体" panose="02010600040101010101" pitchFamily="2" charset="-122"/>
              </a:rPr>
              <a:t>:</a:t>
            </a:r>
            <a:r>
              <a:rPr lang="zh-CN" altLang="en-US" sz="3200" b="1">
                <a:solidFill>
                  <a:schemeClr val="tx1"/>
                </a:solidFill>
                <a:latin typeface="华文楷体" panose="02010600040101010101" pitchFamily="2" charset="-122"/>
                <a:ea typeface="华文楷体" panose="02010600040101010101" pitchFamily="2" charset="-122"/>
              </a:rPr>
              <a:t>相当于一个</a:t>
            </a:r>
            <a:r>
              <a:rPr lang="zh-CN" altLang="en-US" sz="3200" b="1">
                <a:solidFill>
                  <a:srgbClr val="3333FF"/>
                </a:solidFill>
                <a:latin typeface="华文楷体" panose="02010600040101010101" pitchFamily="2" charset="-122"/>
                <a:ea typeface="华文楷体" panose="02010600040101010101" pitchFamily="2" charset="-122"/>
              </a:rPr>
              <a:t>可控开关。</a:t>
            </a:r>
          </a:p>
          <a:p>
            <a:pPr>
              <a:spcBef>
                <a:spcPct val="50000"/>
              </a:spcBef>
            </a:pPr>
            <a:endParaRPr lang="en-US" altLang="zh-CN" sz="3200">
              <a:latin typeface="华文楷体" panose="02010600040101010101" pitchFamily="2" charset="-122"/>
              <a:ea typeface="华文楷体" panose="02010600040101010101" pitchFamily="2" charset="-122"/>
            </a:endParaRPr>
          </a:p>
        </p:txBody>
      </p:sp>
      <p:sp>
        <p:nvSpPr>
          <p:cNvPr id="95235" name="Text Box 6">
            <a:extLst>
              <a:ext uri="{FF2B5EF4-FFF2-40B4-BE49-F238E27FC236}">
                <a16:creationId xmlns:a16="http://schemas.microsoft.com/office/drawing/2014/main" id="{7173C82D-3AD3-6740-93F9-565DD7FFAE1C}"/>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5236" name="灯片编号占位符 3">
            <a:extLst>
              <a:ext uri="{FF2B5EF4-FFF2-40B4-BE49-F238E27FC236}">
                <a16:creationId xmlns:a16="http://schemas.microsoft.com/office/drawing/2014/main" id="{CFC0DB8B-2666-6044-A874-7CA90A97492A}"/>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E22C455-FC1C-A941-96C4-179B19895AC8}" type="slidenum">
              <a:rPr lang="zh-CN" altLang="en-US" sz="1800"/>
              <a:pPr/>
              <a:t>93</a:t>
            </a:fld>
            <a:endParaRPr lang="en-US" altLang="zh-CN" sz="1800"/>
          </a:p>
        </p:txBody>
      </p:sp>
    </p:spTree>
    <p:extLst>
      <p:ext uri="{BB962C8B-B14F-4D97-AF65-F5344CB8AC3E}">
        <p14:creationId xmlns:p14="http://schemas.microsoft.com/office/powerpoint/2010/main" val="26469753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1413">
                                            <p:txEl>
                                              <p:pRg st="0" end="0"/>
                                            </p:txEl>
                                          </p:spTgt>
                                        </p:tgtEl>
                                        <p:attrNameLst>
                                          <p:attrName>style.visibility</p:attrName>
                                        </p:attrNameLst>
                                      </p:cBhvr>
                                      <p:to>
                                        <p:strVal val="visible"/>
                                      </p:to>
                                    </p:set>
                                    <p:animEffect transition="in" filter="dissolve">
                                      <p:cBhvr>
                                        <p:cTn id="7" dur="500"/>
                                        <p:tgtEl>
                                          <p:spTgt spid="4014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1413">
                                            <p:txEl>
                                              <p:pRg st="2" end="2"/>
                                            </p:txEl>
                                          </p:spTgt>
                                        </p:tgtEl>
                                        <p:attrNameLst>
                                          <p:attrName>style.visibility</p:attrName>
                                        </p:attrNameLst>
                                      </p:cBhvr>
                                      <p:to>
                                        <p:strVal val="visible"/>
                                      </p:to>
                                    </p:set>
                                    <p:animEffect transition="in" filter="dissolve">
                                      <p:cBhvr>
                                        <p:cTn id="12" dur="500"/>
                                        <p:tgtEl>
                                          <p:spTgt spid="40141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1413">
                                            <p:txEl>
                                              <p:pRg st="4" end="4"/>
                                            </p:txEl>
                                          </p:spTgt>
                                        </p:tgtEl>
                                        <p:attrNameLst>
                                          <p:attrName>style.visibility</p:attrName>
                                        </p:attrNameLst>
                                      </p:cBhvr>
                                      <p:to>
                                        <p:strVal val="visible"/>
                                      </p:to>
                                    </p:set>
                                    <p:animEffect transition="in" filter="dissolve">
                                      <p:cBhvr>
                                        <p:cTn id="17" dur="500"/>
                                        <p:tgtEl>
                                          <p:spTgt spid="40141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1413">
                                            <p:txEl>
                                              <p:pRg st="6" end="6"/>
                                            </p:txEl>
                                          </p:spTgt>
                                        </p:tgtEl>
                                        <p:attrNameLst>
                                          <p:attrName>style.visibility</p:attrName>
                                        </p:attrNameLst>
                                      </p:cBhvr>
                                      <p:to>
                                        <p:strVal val="visible"/>
                                      </p:to>
                                    </p:set>
                                    <p:animEffect transition="in" filter="dissolve">
                                      <p:cBhvr>
                                        <p:cTn id="22" dur="500"/>
                                        <p:tgtEl>
                                          <p:spTgt spid="401413">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1413">
                                            <p:txEl>
                                              <p:pRg st="8" end="8"/>
                                            </p:txEl>
                                          </p:spTgt>
                                        </p:tgtEl>
                                        <p:attrNameLst>
                                          <p:attrName>style.visibility</p:attrName>
                                        </p:attrNameLst>
                                      </p:cBhvr>
                                      <p:to>
                                        <p:strVal val="visible"/>
                                      </p:to>
                                    </p:set>
                                    <p:animEffect transition="in" filter="dissolve">
                                      <p:cBhvr>
                                        <p:cTn id="27" dur="500"/>
                                        <p:tgtEl>
                                          <p:spTgt spid="4014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4">
            <a:extLst>
              <a:ext uri="{FF2B5EF4-FFF2-40B4-BE49-F238E27FC236}">
                <a16:creationId xmlns:a16="http://schemas.microsoft.com/office/drawing/2014/main" id="{722B3565-B6DB-194B-B302-5169CBA5C262}"/>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信号量的应用</a:t>
            </a:r>
          </a:p>
        </p:txBody>
      </p:sp>
      <p:sp>
        <p:nvSpPr>
          <p:cNvPr id="379909" name="Text Box 5">
            <a:extLst>
              <a:ext uri="{FF2B5EF4-FFF2-40B4-BE49-F238E27FC236}">
                <a16:creationId xmlns:a16="http://schemas.microsoft.com/office/drawing/2014/main" id="{2AD63777-678C-1644-99DF-5148DA1B1C06}"/>
              </a:ext>
            </a:extLst>
          </p:cNvPr>
          <p:cNvSpPr txBox="1">
            <a:spLocks noChangeArrowheads="1"/>
          </p:cNvSpPr>
          <p:nvPr/>
        </p:nvSpPr>
        <p:spPr bwMode="auto">
          <a:xfrm>
            <a:off x="533400" y="1368425"/>
            <a:ext cx="83058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r>
              <a:rPr lang="en-US" altLang="en-US"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0000FF"/>
                </a:solidFill>
                <a:latin typeface="华文楷体" panose="02010600040101010101" pitchFamily="2" charset="-122"/>
                <a:ea typeface="华文楷体" panose="02010600040101010101" pitchFamily="2" charset="-122"/>
              </a:rPr>
              <a:t>实现方法：</a:t>
            </a:r>
            <a:r>
              <a:rPr lang="zh-CN" altLang="en-US" sz="3200" b="1">
                <a:solidFill>
                  <a:srgbClr val="000000"/>
                </a:solidFill>
                <a:latin typeface="华文楷体" panose="02010600040101010101" pitchFamily="2" charset="-122"/>
                <a:ea typeface="华文楷体" panose="02010600040101010101" pitchFamily="2" charset="-122"/>
              </a:rPr>
              <a:t>先</a:t>
            </a:r>
            <a:r>
              <a:rPr lang="en-US" altLang="en-US" sz="3200" b="1">
                <a:solidFill>
                  <a:srgbClr val="000000"/>
                </a:solidFill>
                <a:latin typeface="华文楷体" panose="02010600040101010101" pitchFamily="2" charset="-122"/>
                <a:ea typeface="华文楷体" panose="02010600040101010101" pitchFamily="2" charset="-122"/>
              </a:rPr>
              <a:t>为</a:t>
            </a:r>
            <a:r>
              <a:rPr lang="zh-CN" altLang="en-US" sz="3200" b="1">
                <a:solidFill>
                  <a:srgbClr val="000000"/>
                </a:solidFill>
                <a:latin typeface="华文楷体" panose="02010600040101010101" pitchFamily="2" charset="-122"/>
                <a:ea typeface="华文楷体" panose="02010600040101010101" pitchFamily="2" charset="-122"/>
              </a:rPr>
              <a:t>临界</a:t>
            </a:r>
            <a:r>
              <a:rPr lang="en-US" altLang="en-US" sz="3200" b="1">
                <a:solidFill>
                  <a:srgbClr val="000000"/>
                </a:solidFill>
                <a:latin typeface="华文楷体" panose="02010600040101010101" pitchFamily="2" charset="-122"/>
                <a:ea typeface="华文楷体" panose="02010600040101010101" pitchFamily="2" charset="-122"/>
              </a:rPr>
              <a:t>资源设置一互斥信号量mutex</a:t>
            </a:r>
            <a:r>
              <a:rPr lang="zh-CN" altLang="en-US" sz="3200" b="1">
                <a:solidFill>
                  <a:srgbClr val="000000"/>
                </a:solidFill>
                <a:latin typeface="华文楷体" panose="02010600040101010101" pitchFamily="2" charset="-122"/>
                <a:ea typeface="华文楷体" panose="02010600040101010101" pitchFamily="2" charset="-122"/>
              </a:rPr>
              <a:t>，并设其初始值为１，然后将各进程的临界区（ＣＳ）置于</a:t>
            </a:r>
            <a:r>
              <a:rPr lang="en-US" altLang="en-US" sz="3200" b="1">
                <a:solidFill>
                  <a:srgbClr val="000000"/>
                </a:solidFill>
                <a:latin typeface="华文楷体" panose="02010600040101010101" pitchFamily="2" charset="-122"/>
                <a:ea typeface="华文楷体" panose="02010600040101010101" pitchFamily="2" charset="-122"/>
              </a:rPr>
              <a:t>wait(mutex)</a:t>
            </a:r>
            <a:r>
              <a:rPr lang="zh-CN" altLang="en-US" sz="3200" b="1">
                <a:solidFill>
                  <a:srgbClr val="000000"/>
                </a:solidFill>
                <a:latin typeface="华文楷体" panose="02010600040101010101" pitchFamily="2" charset="-122"/>
                <a:ea typeface="华文楷体" panose="02010600040101010101" pitchFamily="2" charset="-122"/>
              </a:rPr>
              <a:t>和</a:t>
            </a:r>
            <a:r>
              <a:rPr lang="en-US" altLang="en-US" sz="3200" b="1">
                <a:solidFill>
                  <a:srgbClr val="000000"/>
                </a:solidFill>
                <a:latin typeface="华文楷体" panose="02010600040101010101" pitchFamily="2" charset="-122"/>
                <a:ea typeface="华文楷体" panose="02010600040101010101" pitchFamily="2" charset="-122"/>
              </a:rPr>
              <a:t>signal(mutex)</a:t>
            </a:r>
            <a:r>
              <a:rPr lang="zh-CN" altLang="en-US" sz="3200" b="1">
                <a:solidFill>
                  <a:srgbClr val="000000"/>
                </a:solidFill>
                <a:latin typeface="华文楷体" panose="02010600040101010101" pitchFamily="2" charset="-122"/>
                <a:ea typeface="华文楷体" panose="02010600040101010101" pitchFamily="2" charset="-122"/>
              </a:rPr>
              <a:t>操作之间。    </a:t>
            </a:r>
          </a:p>
        </p:txBody>
      </p:sp>
      <p:sp>
        <p:nvSpPr>
          <p:cNvPr id="379910" name="Text Box 6">
            <a:extLst>
              <a:ext uri="{FF2B5EF4-FFF2-40B4-BE49-F238E27FC236}">
                <a16:creationId xmlns:a16="http://schemas.microsoft.com/office/drawing/2014/main" id="{B8F77BE7-03E0-4B4C-A244-B95C1FE0B0F7}"/>
              </a:ext>
            </a:extLst>
          </p:cNvPr>
          <p:cNvSpPr txBox="1">
            <a:spLocks noChangeArrowheads="1"/>
          </p:cNvSpPr>
          <p:nvPr/>
        </p:nvSpPr>
        <p:spPr bwMode="auto">
          <a:xfrm>
            <a:off x="533400" y="3657600"/>
            <a:ext cx="830580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95000"/>
              </a:lnSpc>
              <a:spcBef>
                <a:spcPct val="50000"/>
              </a:spcBef>
            </a:pPr>
            <a:r>
              <a:rPr lang="en-US" altLang="zh-CN" sz="3200" b="1">
                <a:solidFill>
                  <a:srgbClr val="FF0000"/>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注意：</a:t>
            </a:r>
            <a:r>
              <a:rPr lang="zh-CN" altLang="en-US" sz="3200" b="1">
                <a:solidFill>
                  <a:srgbClr val="000000"/>
                </a:solidFill>
                <a:latin typeface="华文楷体" panose="02010600040101010101" pitchFamily="2" charset="-122"/>
                <a:ea typeface="华文楷体" panose="02010600040101010101" pitchFamily="2" charset="-122"/>
              </a:rPr>
              <a:t>在利用信号量机制实现进程互斥时，</a:t>
            </a:r>
            <a:r>
              <a:rPr lang="en-US" altLang="en-US" sz="3200" b="1">
                <a:solidFill>
                  <a:srgbClr val="0000FF"/>
                </a:solidFill>
                <a:latin typeface="华文楷体" panose="02010600040101010101" pitchFamily="2" charset="-122"/>
                <a:ea typeface="华文楷体" panose="02010600040101010101" pitchFamily="2" charset="-122"/>
              </a:rPr>
              <a:t>wait</a:t>
            </a:r>
            <a:r>
              <a:rPr lang="zh-CN" altLang="en-US" sz="3200" b="1">
                <a:solidFill>
                  <a:srgbClr val="0000FF"/>
                </a:solidFill>
                <a:latin typeface="华文楷体" panose="02010600040101010101" pitchFamily="2" charset="-122"/>
                <a:ea typeface="华文楷体" panose="02010600040101010101" pitchFamily="2" charset="-122"/>
              </a:rPr>
              <a:t>和</a:t>
            </a:r>
            <a:r>
              <a:rPr lang="en-US" altLang="en-US" sz="3200" b="1">
                <a:solidFill>
                  <a:srgbClr val="0000FF"/>
                </a:solidFill>
                <a:latin typeface="华文楷体" panose="02010600040101010101" pitchFamily="2" charset="-122"/>
                <a:ea typeface="华文楷体" panose="02010600040101010101" pitchFamily="2" charset="-122"/>
              </a:rPr>
              <a:t>signal</a:t>
            </a:r>
            <a:r>
              <a:rPr lang="zh-CN" altLang="en-US" sz="3200" b="1">
                <a:solidFill>
                  <a:srgbClr val="0000FF"/>
                </a:solidFill>
                <a:latin typeface="华文楷体" panose="02010600040101010101" pitchFamily="2" charset="-122"/>
                <a:ea typeface="华文楷体" panose="02010600040101010101" pitchFamily="2" charset="-122"/>
              </a:rPr>
              <a:t>必须成对地出现</a:t>
            </a:r>
            <a:r>
              <a:rPr lang="zh-CN" altLang="en-US" sz="3200" b="1">
                <a:solidFill>
                  <a:srgbClr val="000000"/>
                </a:solidFill>
                <a:latin typeface="华文楷体" panose="02010600040101010101" pitchFamily="2" charset="-122"/>
                <a:ea typeface="华文楷体" panose="02010600040101010101" pitchFamily="2" charset="-122"/>
              </a:rPr>
              <a:t>。</a:t>
            </a:r>
          </a:p>
          <a:p>
            <a:pPr>
              <a:lnSpc>
                <a:spcPct val="75000"/>
              </a:lnSpc>
              <a:spcBef>
                <a:spcPct val="50000"/>
              </a:spcBef>
            </a:pPr>
            <a:r>
              <a:rPr lang="zh-CN" altLang="en-US" sz="3200" b="1">
                <a:solidFill>
                  <a:srgbClr val="000000"/>
                </a:solidFill>
                <a:latin typeface="华文楷体" panose="02010600040101010101" pitchFamily="2" charset="-122"/>
                <a:ea typeface="华文楷体" panose="02010600040101010101" pitchFamily="2" charset="-122"/>
              </a:rPr>
              <a:t>    </a:t>
            </a:r>
            <a:r>
              <a:rPr lang="zh-CN" altLang="en-US" sz="3200" b="1">
                <a:solidFill>
                  <a:srgbClr val="FF0000"/>
                </a:solidFill>
                <a:latin typeface="华文楷体" panose="02010600040101010101" pitchFamily="2" charset="-122"/>
                <a:ea typeface="华文楷体" panose="02010600040101010101" pitchFamily="2" charset="-122"/>
              </a:rPr>
              <a:t>缺少</a:t>
            </a:r>
            <a:r>
              <a:rPr lang="en-US" altLang="en-US" sz="3200" b="1">
                <a:solidFill>
                  <a:srgbClr val="FF0000"/>
                </a:solidFill>
                <a:latin typeface="华文楷体" panose="02010600040101010101" pitchFamily="2" charset="-122"/>
                <a:ea typeface="华文楷体" panose="02010600040101010101" pitchFamily="2" charset="-122"/>
              </a:rPr>
              <a:t>wait</a:t>
            </a:r>
            <a:r>
              <a:rPr lang="zh-CN" altLang="en-US" sz="3200" b="1">
                <a:solidFill>
                  <a:srgbClr val="FF0000"/>
                </a:solidFill>
                <a:latin typeface="华文楷体" panose="02010600040101010101" pitchFamily="2" charset="-122"/>
                <a:ea typeface="华文楷体" panose="02010600040101010101" pitchFamily="2" charset="-122"/>
              </a:rPr>
              <a:t>会导致系统混乱；</a:t>
            </a:r>
          </a:p>
          <a:p>
            <a:pPr>
              <a:lnSpc>
                <a:spcPct val="95000"/>
              </a:lnSpc>
              <a:spcBef>
                <a:spcPct val="50000"/>
              </a:spcBef>
            </a:pPr>
            <a:r>
              <a:rPr lang="zh-CN" altLang="en-US" sz="3200" b="1">
                <a:solidFill>
                  <a:srgbClr val="FF0000"/>
                </a:solidFill>
                <a:latin typeface="华文楷体" panose="02010600040101010101" pitchFamily="2" charset="-122"/>
                <a:ea typeface="华文楷体" panose="02010600040101010101" pitchFamily="2" charset="-122"/>
              </a:rPr>
              <a:t>    缺少</a:t>
            </a:r>
            <a:r>
              <a:rPr lang="en-US" altLang="en-US" sz="3200" b="1">
                <a:solidFill>
                  <a:srgbClr val="FF0000"/>
                </a:solidFill>
                <a:latin typeface="华文楷体" panose="02010600040101010101" pitchFamily="2" charset="-122"/>
                <a:ea typeface="华文楷体" panose="02010600040101010101" pitchFamily="2" charset="-122"/>
              </a:rPr>
              <a:t>signal</a:t>
            </a:r>
            <a:r>
              <a:rPr lang="zh-CN" altLang="en-US" sz="3200" b="1">
                <a:solidFill>
                  <a:srgbClr val="FF0000"/>
                </a:solidFill>
                <a:latin typeface="华文楷体" panose="02010600040101010101" pitchFamily="2" charset="-122"/>
                <a:ea typeface="华文楷体" panose="02010600040101010101" pitchFamily="2" charset="-122"/>
              </a:rPr>
              <a:t>会使临界资源永远不会被释放！</a:t>
            </a:r>
          </a:p>
        </p:txBody>
      </p:sp>
      <p:sp>
        <p:nvSpPr>
          <p:cNvPr id="379911" name="Text Box 7">
            <a:extLst>
              <a:ext uri="{FF2B5EF4-FFF2-40B4-BE49-F238E27FC236}">
                <a16:creationId xmlns:a16="http://schemas.microsoft.com/office/drawing/2014/main" id="{D0B998D0-4071-A042-B610-0FFB91599BC1}"/>
              </a:ext>
            </a:extLst>
          </p:cNvPr>
          <p:cNvSpPr txBox="1">
            <a:spLocks noChangeArrowheads="1"/>
          </p:cNvSpPr>
          <p:nvPr/>
        </p:nvSpPr>
        <p:spPr bwMode="auto">
          <a:xfrm>
            <a:off x="533400" y="609600"/>
            <a:ext cx="533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600" b="1">
                <a:solidFill>
                  <a:srgbClr val="0000FF"/>
                </a:solidFill>
                <a:latin typeface="华文楷体" panose="02010600040101010101" pitchFamily="2" charset="-122"/>
                <a:ea typeface="华文楷体" panose="02010600040101010101" pitchFamily="2" charset="-122"/>
              </a:rPr>
              <a:t>一</a:t>
            </a:r>
            <a:r>
              <a:rPr lang="en-US" altLang="en-US" sz="3600" b="1">
                <a:solidFill>
                  <a:srgbClr val="0000FF"/>
                </a:solidFill>
                <a:latin typeface="华文楷体" panose="02010600040101010101" pitchFamily="2" charset="-122"/>
                <a:ea typeface="华文楷体" panose="02010600040101010101" pitchFamily="2" charset="-122"/>
              </a:rPr>
              <a:t>、利用信号量实现互斥</a:t>
            </a:r>
            <a:endParaRPr lang="zh-CN" altLang="en-US" sz="3600" b="1">
              <a:solidFill>
                <a:srgbClr val="0000FF"/>
              </a:solidFill>
              <a:latin typeface="华文楷体" panose="02010600040101010101" pitchFamily="2" charset="-122"/>
              <a:ea typeface="华文楷体" panose="02010600040101010101" pitchFamily="2" charset="-122"/>
            </a:endParaRPr>
          </a:p>
        </p:txBody>
      </p:sp>
      <p:sp>
        <p:nvSpPr>
          <p:cNvPr id="96262" name="灯片编号占位符 3">
            <a:extLst>
              <a:ext uri="{FF2B5EF4-FFF2-40B4-BE49-F238E27FC236}">
                <a16:creationId xmlns:a16="http://schemas.microsoft.com/office/drawing/2014/main" id="{18941EB6-5CF3-7448-9C50-8390783CF31F}"/>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B924B8BC-1A91-E646-B90A-E8FE9A9603FE}" type="slidenum">
              <a:rPr lang="zh-CN" altLang="en-US" sz="1800"/>
              <a:pPr/>
              <a:t>94</a:t>
            </a:fld>
            <a:endParaRPr lang="en-US" altLang="zh-CN" sz="1800"/>
          </a:p>
        </p:txBody>
      </p:sp>
    </p:spTree>
    <p:extLst>
      <p:ext uri="{BB962C8B-B14F-4D97-AF65-F5344CB8AC3E}">
        <p14:creationId xmlns:p14="http://schemas.microsoft.com/office/powerpoint/2010/main" val="1423956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9911"/>
                                        </p:tgtEl>
                                        <p:attrNameLst>
                                          <p:attrName>style.visibility</p:attrName>
                                        </p:attrNameLst>
                                      </p:cBhvr>
                                      <p:to>
                                        <p:strVal val="visible"/>
                                      </p:to>
                                    </p:set>
                                    <p:animEffect transition="in" filter="dissolve">
                                      <p:cBhvr>
                                        <p:cTn id="7" dur="500"/>
                                        <p:tgtEl>
                                          <p:spTgt spid="3799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9909"/>
                                        </p:tgtEl>
                                        <p:attrNameLst>
                                          <p:attrName>style.visibility</p:attrName>
                                        </p:attrNameLst>
                                      </p:cBhvr>
                                      <p:to>
                                        <p:strVal val="visible"/>
                                      </p:to>
                                    </p:set>
                                    <p:animEffect transition="in" filter="dissolve">
                                      <p:cBhvr>
                                        <p:cTn id="12" dur="500"/>
                                        <p:tgtEl>
                                          <p:spTgt spid="3799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379910"/>
                                        </p:tgtEl>
                                        <p:attrNameLst>
                                          <p:attrName>style.visibility</p:attrName>
                                        </p:attrNameLst>
                                      </p:cBhvr>
                                      <p:to>
                                        <p:strVal val="visible"/>
                                      </p:to>
                                    </p:set>
                                    <p:anim calcmode="lin" valueType="num">
                                      <p:cBhvr>
                                        <p:cTn id="17" dur="1000" fill="hold"/>
                                        <p:tgtEl>
                                          <p:spTgt spid="379910"/>
                                        </p:tgtEl>
                                        <p:attrNameLst>
                                          <p:attrName>ppt_w</p:attrName>
                                        </p:attrNameLst>
                                      </p:cBhvr>
                                      <p:tavLst>
                                        <p:tav tm="0">
                                          <p:val>
                                            <p:fltVal val="0"/>
                                          </p:val>
                                        </p:tav>
                                        <p:tav tm="100000">
                                          <p:val>
                                            <p:strVal val="#ppt_w"/>
                                          </p:val>
                                        </p:tav>
                                      </p:tavLst>
                                    </p:anim>
                                    <p:anim calcmode="lin" valueType="num">
                                      <p:cBhvr>
                                        <p:cTn id="18" dur="1000" fill="hold"/>
                                        <p:tgtEl>
                                          <p:spTgt spid="379910"/>
                                        </p:tgtEl>
                                        <p:attrNameLst>
                                          <p:attrName>ppt_h</p:attrName>
                                        </p:attrNameLst>
                                      </p:cBhvr>
                                      <p:tavLst>
                                        <p:tav tm="0">
                                          <p:val>
                                            <p:fltVal val="0"/>
                                          </p:val>
                                        </p:tav>
                                        <p:tav tm="100000">
                                          <p:val>
                                            <p:strVal val="#ppt_h"/>
                                          </p:val>
                                        </p:tav>
                                      </p:tavLst>
                                    </p:anim>
                                    <p:anim calcmode="lin" valueType="num">
                                      <p:cBhvr>
                                        <p:cTn id="19" dur="1000" fill="hold"/>
                                        <p:tgtEl>
                                          <p:spTgt spid="379910"/>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37991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909" grpId="0" autoUpdateAnimBg="0"/>
      <p:bldP spid="379910" grpId="0" autoUpdateAnimBg="0"/>
      <p:bldP spid="379911"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4">
            <a:extLst>
              <a:ext uri="{FF2B5EF4-FFF2-40B4-BE49-F238E27FC236}">
                <a16:creationId xmlns:a16="http://schemas.microsoft.com/office/drawing/2014/main" id="{B5D98E8D-0E4E-F744-89DC-E508121CD175}"/>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97283" name="Text Box 5">
            <a:extLst>
              <a:ext uri="{FF2B5EF4-FFF2-40B4-BE49-F238E27FC236}">
                <a16:creationId xmlns:a16="http://schemas.microsoft.com/office/drawing/2014/main" id="{2DD73F7C-427D-8440-A3D2-48F69D2538D6}"/>
              </a:ext>
            </a:extLst>
          </p:cNvPr>
          <p:cNvSpPr txBox="1">
            <a:spLocks noChangeArrowheads="1"/>
          </p:cNvSpPr>
          <p:nvPr/>
        </p:nvSpPr>
        <p:spPr bwMode="auto">
          <a:xfrm>
            <a:off x="533400" y="53340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zh-CN" altLang="zh-CN"/>
          </a:p>
        </p:txBody>
      </p:sp>
      <p:sp>
        <p:nvSpPr>
          <p:cNvPr id="381958" name="Text Box 6">
            <a:extLst>
              <a:ext uri="{FF2B5EF4-FFF2-40B4-BE49-F238E27FC236}">
                <a16:creationId xmlns:a16="http://schemas.microsoft.com/office/drawing/2014/main" id="{4A2EA2A7-A1B7-2444-99B0-550B66E90DA1}"/>
              </a:ext>
            </a:extLst>
          </p:cNvPr>
          <p:cNvSpPr txBox="1">
            <a:spLocks noChangeArrowheads="1"/>
          </p:cNvSpPr>
          <p:nvPr/>
        </p:nvSpPr>
        <p:spPr bwMode="auto">
          <a:xfrm>
            <a:off x="755650" y="620713"/>
            <a:ext cx="7315200" cy="641350"/>
          </a:xfrm>
          <a:prstGeom prst="rect">
            <a:avLst/>
          </a:prstGeom>
          <a:noFill/>
          <a:ln w="12700">
            <a:noFill/>
            <a:miter lim="800000"/>
            <a:headEnd type="none" w="sm" len="sm"/>
            <a:tailEnd type="none" w="sm" len="sm"/>
          </a:ln>
          <a:effec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en-US" sz="3600" b="1">
                <a:solidFill>
                  <a:srgbClr val="0000FF"/>
                </a:solidFill>
                <a:latin typeface="华文楷体" panose="02010600040101010101" pitchFamily="2" charset="-122"/>
                <a:ea typeface="华文楷体" panose="02010600040101010101" pitchFamily="2" charset="-122"/>
              </a:rPr>
              <a:t>利用信号量实现</a:t>
            </a:r>
            <a:r>
              <a:rPr lang="zh-CN" altLang="en-US" sz="3600" b="1">
                <a:solidFill>
                  <a:srgbClr val="0000FF"/>
                </a:solidFill>
                <a:latin typeface="华文楷体" panose="02010600040101010101" pitchFamily="2" charset="-122"/>
                <a:ea typeface="华文楷体" panose="02010600040101010101" pitchFamily="2" charset="-122"/>
              </a:rPr>
              <a:t>进程</a:t>
            </a:r>
            <a:r>
              <a:rPr lang="en-US" altLang="en-US" sz="3600" b="1">
                <a:solidFill>
                  <a:srgbClr val="0000FF"/>
                </a:solidFill>
                <a:latin typeface="华文楷体" panose="02010600040101010101" pitchFamily="2" charset="-122"/>
                <a:ea typeface="华文楷体" panose="02010600040101010101" pitchFamily="2" charset="-122"/>
              </a:rPr>
              <a:t>互斥</a:t>
            </a:r>
            <a:r>
              <a:rPr lang="zh-CN" altLang="en-US" sz="3600" b="1">
                <a:solidFill>
                  <a:srgbClr val="0000FF"/>
                </a:solidFill>
                <a:latin typeface="华文楷体" panose="02010600040101010101" pitchFamily="2" charset="-122"/>
                <a:ea typeface="华文楷体" panose="02010600040101010101" pitchFamily="2" charset="-122"/>
              </a:rPr>
              <a:t>的描述：</a:t>
            </a:r>
            <a:endParaRPr lang="zh-CN" altLang="en-US" sz="3600" b="1">
              <a:solidFill>
                <a:srgbClr val="FFFFFF"/>
              </a:solidFill>
              <a:effectLst>
                <a:outerShdw blurRad="38100" dist="38100" dir="2700000" algn="tl">
                  <a:srgbClr val="C0C0C0"/>
                </a:outerShdw>
              </a:effectLst>
              <a:latin typeface="楷体_GB2312" pitchFamily="49" charset="-122"/>
              <a:ea typeface="楷体_GB2312" pitchFamily="49" charset="-122"/>
            </a:endParaRPr>
          </a:p>
        </p:txBody>
      </p:sp>
      <p:sp>
        <p:nvSpPr>
          <p:cNvPr id="97285" name="Text Box 8">
            <a:extLst>
              <a:ext uri="{FF2B5EF4-FFF2-40B4-BE49-F238E27FC236}">
                <a16:creationId xmlns:a16="http://schemas.microsoft.com/office/drawing/2014/main" id="{C660B9C4-8434-2943-9164-F67E76FB5FFD}"/>
              </a:ext>
            </a:extLst>
          </p:cNvPr>
          <p:cNvSpPr txBox="1">
            <a:spLocks noChangeArrowheads="1"/>
          </p:cNvSpPr>
          <p:nvPr/>
        </p:nvSpPr>
        <p:spPr bwMode="auto">
          <a:xfrm flipV="1">
            <a:off x="4800600" y="1600200"/>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rot="10800000">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zh-CN" altLang="zh-CN"/>
          </a:p>
        </p:txBody>
      </p:sp>
      <p:sp>
        <p:nvSpPr>
          <p:cNvPr id="8" name="Rectangle 3">
            <a:extLst>
              <a:ext uri="{FF2B5EF4-FFF2-40B4-BE49-F238E27FC236}">
                <a16:creationId xmlns:a16="http://schemas.microsoft.com/office/drawing/2014/main" id="{11D01D8F-6451-6941-8744-24DB7D098D86}"/>
              </a:ext>
            </a:extLst>
          </p:cNvPr>
          <p:cNvSpPr txBox="1">
            <a:spLocks noChangeArrowheads="1"/>
          </p:cNvSpPr>
          <p:nvPr/>
        </p:nvSpPr>
        <p:spPr>
          <a:xfrm>
            <a:off x="971550" y="1341438"/>
            <a:ext cx="7056438" cy="5300662"/>
          </a:xfrm>
          <a:prstGeom prst="rect">
            <a:avLst/>
          </a:prstGeom>
          <a:solidFill>
            <a:srgbClr val="DDDDDD"/>
          </a:solidFill>
        </p:spPr>
        <p:txBody>
          <a:bodyPr/>
          <a:lstStyle>
            <a:lvl1pPr marL="342900" indent="-342900">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lvl="2" eaLnBrk="1" hangingPunct="1">
              <a:spcBef>
                <a:spcPct val="20000"/>
              </a:spcBef>
              <a:buFont typeface="Wingdings" pitchFamily="2" charset="2"/>
              <a:buNone/>
            </a:pPr>
            <a:r>
              <a:rPr lang="zh-CN"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a:t>
            </a: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semaphore mutex;</a:t>
            </a:r>
          </a:p>
          <a:p>
            <a:pPr lvl="2" eaLnBrk="1" hangingPunct="1">
              <a:spcBef>
                <a:spcPct val="20000"/>
              </a:spcBef>
              <a:buFont typeface="Wingdings" pitchFamily="2" charset="2"/>
              <a:buNone/>
            </a:pPr>
            <a:r>
              <a:rPr lang="en-US" altLang="zh-CN" sz="3200">
                <a:solidFill>
                  <a:srgbClr val="FF0000"/>
                </a:solidFill>
                <a:latin typeface="Times New Roman" panose="02020603050405020304" pitchFamily="18" charset="0"/>
                <a:ea typeface="华文新魏" panose="02010800040101010101" pitchFamily="2" charset="-122"/>
                <a:cs typeface="Tahoma" panose="020B0604030504040204" pitchFamily="34" charset="0"/>
              </a:rPr>
              <a:t>    mutex=1</a:t>
            </a: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a:t>
            </a:r>
          </a:p>
          <a:p>
            <a:pPr lvl="2" eaLnBrk="1" hangingPunct="1">
              <a:spcBef>
                <a:spcPct val="20000"/>
              </a:spcBef>
              <a:buFont typeface="Wingdings" pitchFamily="2" charset="2"/>
              <a:buNone/>
            </a:pPr>
            <a:r>
              <a:rPr lang="en-US" altLang="zh-CN" sz="3200">
                <a:solidFill>
                  <a:srgbClr val="0033CC"/>
                </a:solidFill>
                <a:latin typeface="Times New Roman" panose="02020603050405020304" pitchFamily="18" charset="0"/>
                <a:ea typeface="华文新魏" panose="02010800040101010101" pitchFamily="2" charset="-122"/>
                <a:cs typeface="Tahoma" panose="020B0604030504040204" pitchFamily="34" charset="0"/>
              </a:rPr>
              <a:t> cobegin</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process Pi( ) {      /*i=1,</a:t>
            </a:r>
            <a:r>
              <a:rPr lang="en-GB"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a:t>
            </a: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,n*/</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wait(mutex);</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a:t>
            </a:r>
            <a:r>
              <a:rPr lang="zh-CN" altLang="en-US"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临界区</a:t>
            </a: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signal(mutex);</a:t>
            </a:r>
          </a:p>
          <a:p>
            <a:pPr lvl="2" eaLnBrk="1" hangingPunct="1">
              <a:spcBef>
                <a:spcPct val="20000"/>
              </a:spcBef>
              <a:buFont typeface="Wingdings" pitchFamily="2" charset="2"/>
              <a:buNone/>
            </a:pPr>
            <a:r>
              <a:rPr lang="en-US" altLang="zh-CN" sz="3200">
                <a:solidFill>
                  <a:schemeClr val="tx1"/>
                </a:solidFill>
                <a:latin typeface="Times New Roman" panose="02020603050405020304" pitchFamily="18" charset="0"/>
                <a:ea typeface="华文新魏" panose="02010800040101010101" pitchFamily="2" charset="-122"/>
                <a:cs typeface="Tahoma" panose="020B0604030504040204" pitchFamily="34" charset="0"/>
              </a:rPr>
              <a:t>    }</a:t>
            </a:r>
          </a:p>
          <a:p>
            <a:pPr lvl="2" eaLnBrk="1" hangingPunct="1">
              <a:spcBef>
                <a:spcPct val="20000"/>
              </a:spcBef>
              <a:buFont typeface="Wingdings" pitchFamily="2" charset="2"/>
              <a:buNone/>
            </a:pPr>
            <a:r>
              <a:rPr lang="en-US" altLang="zh-CN" sz="3200">
                <a:solidFill>
                  <a:srgbClr val="0033CC"/>
                </a:solidFill>
                <a:latin typeface="Times New Roman" panose="02020603050405020304" pitchFamily="18" charset="0"/>
                <a:ea typeface="华文新魏" panose="02010800040101010101" pitchFamily="2" charset="-122"/>
                <a:cs typeface="Tahoma" panose="020B0604030504040204" pitchFamily="34" charset="0"/>
              </a:rPr>
              <a:t> coend</a:t>
            </a:r>
            <a:endParaRPr lang="en-US" altLang="zh-CN" sz="3200" b="1">
              <a:solidFill>
                <a:srgbClr val="0033CC"/>
              </a:solidFill>
              <a:latin typeface="Times New Roman" panose="02020603050405020304" pitchFamily="18" charset="0"/>
              <a:ea typeface="华文新魏" panose="02010800040101010101" pitchFamily="2" charset="-122"/>
              <a:cs typeface="Tahoma" panose="020B0604030504040204" pitchFamily="34" charset="0"/>
            </a:endParaRPr>
          </a:p>
        </p:txBody>
      </p:sp>
      <p:sp>
        <p:nvSpPr>
          <p:cNvPr id="97287" name="灯片编号占位符 3">
            <a:extLst>
              <a:ext uri="{FF2B5EF4-FFF2-40B4-BE49-F238E27FC236}">
                <a16:creationId xmlns:a16="http://schemas.microsoft.com/office/drawing/2014/main" id="{EDF4B2AB-1488-A141-A456-79A57E8EA4D6}"/>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922DEEBF-2F23-7046-B174-546F1A55DE0F}" type="slidenum">
              <a:rPr lang="zh-CN" altLang="en-US" sz="1800"/>
              <a:pPr/>
              <a:t>95</a:t>
            </a:fld>
            <a:endParaRPr lang="en-US" altLang="zh-CN" sz="1800"/>
          </a:p>
        </p:txBody>
      </p:sp>
    </p:spTree>
    <p:extLst>
      <p:ext uri="{BB962C8B-B14F-4D97-AF65-F5344CB8AC3E}">
        <p14:creationId xmlns:p14="http://schemas.microsoft.com/office/powerpoint/2010/main" val="3754410085"/>
      </p:ext>
    </p:extLst>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4">
            <a:extLst>
              <a:ext uri="{FF2B5EF4-FFF2-40B4-BE49-F238E27FC236}">
                <a16:creationId xmlns:a16="http://schemas.microsoft.com/office/drawing/2014/main" id="{FB975A1A-AFE3-8347-AC6D-E243B9F90FB1}"/>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82981" name="Rectangle 5">
            <a:extLst>
              <a:ext uri="{FF2B5EF4-FFF2-40B4-BE49-F238E27FC236}">
                <a16:creationId xmlns:a16="http://schemas.microsoft.com/office/drawing/2014/main" id="{2654FD2A-7191-AB43-BC45-12CEE71FEF32}"/>
              </a:ext>
            </a:extLst>
          </p:cNvPr>
          <p:cNvSpPr>
            <a:spLocks noChangeArrowheads="1"/>
          </p:cNvSpPr>
          <p:nvPr/>
        </p:nvSpPr>
        <p:spPr bwMode="auto">
          <a:xfrm>
            <a:off x="533400" y="1196975"/>
            <a:ext cx="8305800" cy="2286000"/>
          </a:xfrm>
          <a:prstGeom prst="rect">
            <a:avLst/>
          </a:prstGeom>
          <a:noFill/>
          <a:ln w="12700">
            <a:noFill/>
            <a:miter lim="800000"/>
            <a:headEnd type="none" w="sm" len="sm"/>
            <a:tailEnd type="none" w="sm" len="sm"/>
          </a:ln>
          <a:effec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95000"/>
              </a:lnSpc>
            </a:pPr>
            <a:r>
              <a:rPr lang="zh-CN" altLang="en-US" sz="3200" b="1">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例：</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有两个并发执行的进程 </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P1</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和 </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P2</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a:p>
            <a:pPr hangingPunct="1">
              <a:lnSpc>
                <a:spcPct val="120000"/>
              </a:lnSpc>
            </a:pP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P1</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中有语句</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S1</a:t>
            </a:r>
          </a:p>
          <a:p>
            <a:pPr hangingPunct="1">
              <a:lnSpc>
                <a:spcPct val="120000"/>
              </a:lnSpc>
            </a:pP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P2</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中有语句</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S2</a:t>
            </a:r>
          </a:p>
          <a:p>
            <a:pPr hangingPunct="1">
              <a:lnSpc>
                <a:spcPct val="120000"/>
              </a:lnSpc>
            </a:pP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希望</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S1</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执行后再执行</a:t>
            </a:r>
            <a:r>
              <a:rPr lang="en-US" altLang="zh-CN"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S2</a:t>
            </a:r>
            <a:r>
              <a:rPr lang="zh-CN" altLang="en-US" sz="3200" b="1">
                <a:solidFill>
                  <a:srgbClr val="00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a:t>
            </a:r>
          </a:p>
        </p:txBody>
      </p:sp>
      <p:sp>
        <p:nvSpPr>
          <p:cNvPr id="98308" name="Text Box 6">
            <a:extLst>
              <a:ext uri="{FF2B5EF4-FFF2-40B4-BE49-F238E27FC236}">
                <a16:creationId xmlns:a16="http://schemas.microsoft.com/office/drawing/2014/main" id="{0B7D90A1-D6C4-4E4B-A8B6-1753A082D575}"/>
              </a:ext>
            </a:extLst>
          </p:cNvPr>
          <p:cNvSpPr txBox="1">
            <a:spLocks noChangeArrowheads="1"/>
          </p:cNvSpPr>
          <p:nvPr/>
        </p:nvSpPr>
        <p:spPr bwMode="auto">
          <a:xfrm>
            <a:off x="609600" y="609600"/>
            <a:ext cx="632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3200" b="1">
                <a:solidFill>
                  <a:srgbClr val="0000FF"/>
                </a:solidFill>
                <a:latin typeface="华文楷体" panose="02010600040101010101" pitchFamily="2" charset="-122"/>
                <a:ea typeface="华文楷体" panose="02010600040101010101" pitchFamily="2" charset="-122"/>
              </a:rPr>
              <a:t>二、利用信号量实现前趋关系</a:t>
            </a:r>
          </a:p>
        </p:txBody>
      </p:sp>
      <p:sp>
        <p:nvSpPr>
          <p:cNvPr id="382983" name="Text Box 7">
            <a:extLst>
              <a:ext uri="{FF2B5EF4-FFF2-40B4-BE49-F238E27FC236}">
                <a16:creationId xmlns:a16="http://schemas.microsoft.com/office/drawing/2014/main" id="{AC8A21E5-C842-9F4D-A037-33FBDFF6E2DE}"/>
              </a:ext>
            </a:extLst>
          </p:cNvPr>
          <p:cNvSpPr txBox="1">
            <a:spLocks noChangeArrowheads="1"/>
          </p:cNvSpPr>
          <p:nvPr/>
        </p:nvSpPr>
        <p:spPr bwMode="auto">
          <a:xfrm>
            <a:off x="533400" y="3573463"/>
            <a:ext cx="830580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hangingPunct="1">
              <a:lnSpc>
                <a:spcPct val="120000"/>
              </a:lnSpc>
            </a:pPr>
            <a:r>
              <a:rPr lang="zh-CN" altLang="en-US" sz="3200" b="1">
                <a:solidFill>
                  <a:srgbClr val="FF0000"/>
                </a:solidFill>
                <a:latin typeface="华文楷体" panose="02010600040101010101" pitchFamily="2" charset="-122"/>
                <a:ea typeface="华文楷体" panose="02010600040101010101" pitchFamily="2" charset="-122"/>
              </a:rPr>
              <a:t>方法：</a:t>
            </a:r>
            <a:r>
              <a:rPr lang="en-US" altLang="en-US" sz="3200" b="1">
                <a:solidFill>
                  <a:srgbClr val="000000"/>
                </a:solidFill>
                <a:latin typeface="华文楷体" panose="02010600040101010101" pitchFamily="2" charset="-122"/>
                <a:ea typeface="华文楷体" panose="02010600040101010101" pitchFamily="2" charset="-122"/>
              </a:rPr>
              <a:t>使进程 </a:t>
            </a:r>
            <a:r>
              <a:rPr lang="en-US" altLang="zh-CN" sz="3200" b="1">
                <a:solidFill>
                  <a:srgbClr val="000000"/>
                </a:solidFill>
                <a:latin typeface="华文楷体" panose="02010600040101010101" pitchFamily="2" charset="-122"/>
                <a:ea typeface="华文楷体" panose="02010600040101010101" pitchFamily="2" charset="-122"/>
              </a:rPr>
              <a:t>P1</a:t>
            </a:r>
            <a:r>
              <a:rPr lang="zh-CN" altLang="en-US" sz="3200" b="1">
                <a:solidFill>
                  <a:srgbClr val="000000"/>
                </a:solidFill>
                <a:latin typeface="华文楷体" panose="02010600040101010101" pitchFamily="2" charset="-122"/>
                <a:ea typeface="华文楷体" panose="02010600040101010101" pitchFamily="2" charset="-122"/>
              </a:rPr>
              <a:t>和 </a:t>
            </a:r>
            <a:r>
              <a:rPr lang="en-US" altLang="zh-CN" sz="3200" b="1">
                <a:solidFill>
                  <a:srgbClr val="000000"/>
                </a:solidFill>
                <a:latin typeface="华文楷体" panose="02010600040101010101" pitchFamily="2" charset="-122"/>
                <a:ea typeface="华文楷体" panose="02010600040101010101" pitchFamily="2" charset="-122"/>
              </a:rPr>
              <a:t>P2 </a:t>
            </a:r>
            <a:r>
              <a:rPr lang="en-US" altLang="en-US" sz="3200" b="1">
                <a:solidFill>
                  <a:srgbClr val="000000"/>
                </a:solidFill>
                <a:latin typeface="华文楷体" panose="02010600040101010101" pitchFamily="2" charset="-122"/>
                <a:ea typeface="华文楷体" panose="02010600040101010101" pitchFamily="2" charset="-122"/>
              </a:rPr>
              <a:t>共享一个公用信号量</a:t>
            </a:r>
            <a:r>
              <a:rPr lang="en-US" altLang="zh-CN" sz="3200" b="1">
                <a:solidFill>
                  <a:srgbClr val="000000"/>
                </a:solidFill>
                <a:latin typeface="华文楷体" panose="02010600040101010101" pitchFamily="2" charset="-122"/>
                <a:ea typeface="华文楷体" panose="02010600040101010101" pitchFamily="2" charset="-122"/>
              </a:rPr>
              <a:t>S</a:t>
            </a:r>
            <a:r>
              <a:rPr lang="zh-CN" altLang="en-US" sz="3200" b="1">
                <a:solidFill>
                  <a:srgbClr val="000000"/>
                </a:solidFill>
                <a:latin typeface="华文楷体" panose="02010600040101010101" pitchFamily="2" charset="-122"/>
                <a:ea typeface="华文楷体" panose="02010600040101010101" pitchFamily="2" charset="-122"/>
              </a:rPr>
              <a:t>，并赋于其初值为</a:t>
            </a:r>
            <a:r>
              <a:rPr lang="en-US" altLang="zh-CN" sz="3200" b="1">
                <a:solidFill>
                  <a:srgbClr val="000000"/>
                </a:solidFill>
                <a:latin typeface="华文楷体" panose="02010600040101010101" pitchFamily="2" charset="-122"/>
                <a:ea typeface="华文楷体" panose="02010600040101010101" pitchFamily="2" charset="-122"/>
              </a:rPr>
              <a:t>0</a:t>
            </a:r>
            <a:r>
              <a:rPr lang="zh-CN" altLang="en-US" sz="3200" b="1">
                <a:solidFill>
                  <a:srgbClr val="000000"/>
                </a:solidFill>
                <a:latin typeface="华文楷体" panose="02010600040101010101" pitchFamily="2" charset="-122"/>
                <a:ea typeface="华文楷体" panose="02010600040101010101" pitchFamily="2" charset="-122"/>
              </a:rPr>
              <a:t>，将</a:t>
            </a:r>
            <a:r>
              <a:rPr lang="en-US" altLang="zh-CN" sz="3200" b="1">
                <a:solidFill>
                  <a:srgbClr val="000000"/>
                </a:solidFill>
                <a:latin typeface="华文楷体" panose="02010600040101010101" pitchFamily="2" charset="-122"/>
                <a:ea typeface="华文楷体" panose="02010600040101010101" pitchFamily="2" charset="-122"/>
              </a:rPr>
              <a:t>signal</a:t>
            </a:r>
            <a:r>
              <a:rPr kumimoji="0" lang="zh-CN" altLang="en-US" sz="3200" b="1">
                <a:solidFill>
                  <a:srgbClr val="000000"/>
                </a:solidFill>
                <a:latin typeface="华文楷体" panose="02010600040101010101" pitchFamily="2" charset="-122"/>
                <a:ea typeface="华文楷体" panose="02010600040101010101" pitchFamily="2" charset="-122"/>
              </a:rPr>
              <a:t>放在</a:t>
            </a:r>
            <a:r>
              <a:rPr kumimoji="0" lang="en-US" altLang="zh-CN" sz="3200" b="1">
                <a:solidFill>
                  <a:srgbClr val="000000"/>
                </a:solidFill>
                <a:latin typeface="华文楷体" panose="02010600040101010101" pitchFamily="2" charset="-122"/>
                <a:ea typeface="华文楷体" panose="02010600040101010101" pitchFamily="2" charset="-122"/>
              </a:rPr>
              <a:t>S1</a:t>
            </a:r>
            <a:r>
              <a:rPr kumimoji="0" lang="zh-CN" altLang="en-US" sz="3200" b="1">
                <a:solidFill>
                  <a:srgbClr val="000000"/>
                </a:solidFill>
                <a:latin typeface="华文楷体" panose="02010600040101010101" pitchFamily="2" charset="-122"/>
                <a:ea typeface="华文楷体" panose="02010600040101010101" pitchFamily="2" charset="-122"/>
              </a:rPr>
              <a:t>的后面；而在</a:t>
            </a:r>
            <a:r>
              <a:rPr kumimoji="0" lang="en-US" altLang="zh-CN" sz="3200" b="1">
                <a:solidFill>
                  <a:srgbClr val="000000"/>
                </a:solidFill>
                <a:latin typeface="华文楷体" panose="02010600040101010101" pitchFamily="2" charset="-122"/>
                <a:ea typeface="华文楷体" panose="02010600040101010101" pitchFamily="2" charset="-122"/>
              </a:rPr>
              <a:t>S2</a:t>
            </a:r>
            <a:r>
              <a:rPr kumimoji="0" lang="zh-CN" altLang="en-US" sz="3200" b="1">
                <a:solidFill>
                  <a:srgbClr val="000000"/>
                </a:solidFill>
                <a:latin typeface="华文楷体" panose="02010600040101010101" pitchFamily="2" charset="-122"/>
                <a:ea typeface="华文楷体" panose="02010600040101010101" pitchFamily="2" charset="-122"/>
              </a:rPr>
              <a:t>语句前面插入</a:t>
            </a:r>
            <a:r>
              <a:rPr kumimoji="0" lang="en-US" altLang="zh-CN" sz="3200" b="1">
                <a:solidFill>
                  <a:srgbClr val="000000"/>
                </a:solidFill>
                <a:latin typeface="华文楷体" panose="02010600040101010101" pitchFamily="2" charset="-122"/>
                <a:ea typeface="华文楷体" panose="02010600040101010101" pitchFamily="2" charset="-122"/>
              </a:rPr>
              <a:t>wait</a:t>
            </a:r>
            <a:r>
              <a:rPr kumimoji="0" lang="zh-CN" altLang="en-US" sz="3200" b="1">
                <a:solidFill>
                  <a:srgbClr val="000000"/>
                </a:solidFill>
                <a:latin typeface="华文楷体" panose="02010600040101010101" pitchFamily="2" charset="-122"/>
                <a:ea typeface="华文楷体" panose="02010600040101010101" pitchFamily="2" charset="-122"/>
              </a:rPr>
              <a:t>操作，即：</a:t>
            </a:r>
          </a:p>
          <a:p>
            <a:pPr hangingPunct="1">
              <a:lnSpc>
                <a:spcPct val="120000"/>
              </a:lnSpc>
            </a:pPr>
            <a:r>
              <a:rPr kumimoji="0" lang="zh-CN" altLang="en-US" sz="3200" b="1">
                <a:solidFill>
                  <a:srgbClr val="000000"/>
                </a:solidFill>
                <a:latin typeface="华文楷体" panose="02010600040101010101" pitchFamily="2" charset="-122"/>
                <a:ea typeface="华文楷体" panose="02010600040101010101" pitchFamily="2" charset="-122"/>
              </a:rPr>
              <a:t>    在进程</a:t>
            </a:r>
            <a:r>
              <a:rPr kumimoji="0" lang="en-US" altLang="zh-CN" sz="3200" b="1">
                <a:solidFill>
                  <a:srgbClr val="000000"/>
                </a:solidFill>
                <a:latin typeface="华文楷体" panose="02010600040101010101" pitchFamily="2" charset="-122"/>
                <a:ea typeface="华文楷体" panose="02010600040101010101" pitchFamily="2" charset="-122"/>
              </a:rPr>
              <a:t>P1</a:t>
            </a:r>
            <a:r>
              <a:rPr kumimoji="0" lang="zh-CN" altLang="en-US" sz="3200" b="1">
                <a:solidFill>
                  <a:srgbClr val="000000"/>
                </a:solidFill>
                <a:latin typeface="华文楷体" panose="02010600040101010101" pitchFamily="2" charset="-122"/>
                <a:ea typeface="华文楷体" panose="02010600040101010101" pitchFamily="2" charset="-122"/>
              </a:rPr>
              <a:t>中，用</a:t>
            </a:r>
            <a:r>
              <a:rPr kumimoji="0" lang="en-US" altLang="zh-CN" sz="3200" b="1">
                <a:solidFill>
                  <a:srgbClr val="000000"/>
                </a:solidFill>
                <a:latin typeface="华文楷体" panose="02010600040101010101" pitchFamily="2" charset="-122"/>
                <a:ea typeface="华文楷体" panose="02010600040101010101" pitchFamily="2" charset="-122"/>
              </a:rPr>
              <a:t>: </a:t>
            </a:r>
            <a:r>
              <a:rPr kumimoji="0" lang="en-US" altLang="zh-CN" sz="3200" b="1">
                <a:solidFill>
                  <a:srgbClr val="0000FF"/>
                </a:solidFill>
                <a:latin typeface="华文楷体" panose="02010600040101010101" pitchFamily="2" charset="-122"/>
                <a:ea typeface="华文楷体" panose="02010600040101010101" pitchFamily="2" charset="-122"/>
              </a:rPr>
              <a:t>S1; signal(s);</a:t>
            </a:r>
          </a:p>
          <a:p>
            <a:pPr hangingPunct="1">
              <a:lnSpc>
                <a:spcPct val="120000"/>
              </a:lnSpc>
            </a:pPr>
            <a:r>
              <a:rPr kumimoji="0" lang="en-US" altLang="zh-CN" sz="3200" b="1">
                <a:solidFill>
                  <a:srgbClr val="000000"/>
                </a:solidFill>
                <a:latin typeface="华文楷体" panose="02010600040101010101" pitchFamily="2" charset="-122"/>
                <a:ea typeface="华文楷体" panose="02010600040101010101" pitchFamily="2" charset="-122"/>
              </a:rPr>
              <a:t>    </a:t>
            </a:r>
            <a:r>
              <a:rPr kumimoji="0" lang="zh-CN" altLang="zh-CN" sz="3200" b="1">
                <a:solidFill>
                  <a:srgbClr val="000000"/>
                </a:solidFill>
                <a:latin typeface="华文楷体" panose="02010600040101010101" pitchFamily="2" charset="-122"/>
                <a:ea typeface="华文楷体" panose="02010600040101010101" pitchFamily="2" charset="-122"/>
              </a:rPr>
              <a:t>在进程</a:t>
            </a:r>
            <a:r>
              <a:rPr kumimoji="0" lang="en-US" altLang="zh-CN" sz="3200" b="1">
                <a:solidFill>
                  <a:srgbClr val="000000"/>
                </a:solidFill>
                <a:latin typeface="华文楷体" panose="02010600040101010101" pitchFamily="2" charset="-122"/>
                <a:ea typeface="华文楷体" panose="02010600040101010101" pitchFamily="2" charset="-122"/>
              </a:rPr>
              <a:t>P2</a:t>
            </a:r>
            <a:r>
              <a:rPr kumimoji="0" lang="zh-CN" altLang="en-US" sz="3200" b="1">
                <a:solidFill>
                  <a:srgbClr val="000000"/>
                </a:solidFill>
                <a:latin typeface="华文楷体" panose="02010600040101010101" pitchFamily="2" charset="-122"/>
                <a:ea typeface="华文楷体" panose="02010600040101010101" pitchFamily="2" charset="-122"/>
              </a:rPr>
              <a:t>中，用</a:t>
            </a:r>
            <a:r>
              <a:rPr kumimoji="0" lang="en-US" altLang="zh-CN" sz="3200" b="1">
                <a:solidFill>
                  <a:srgbClr val="000000"/>
                </a:solidFill>
                <a:latin typeface="华文楷体" panose="02010600040101010101" pitchFamily="2" charset="-122"/>
                <a:ea typeface="华文楷体" panose="02010600040101010101" pitchFamily="2" charset="-122"/>
              </a:rPr>
              <a:t>: </a:t>
            </a:r>
            <a:r>
              <a:rPr kumimoji="0" lang="en-US" altLang="zh-CN" sz="3200" b="1">
                <a:solidFill>
                  <a:srgbClr val="0000FF"/>
                </a:solidFill>
                <a:latin typeface="华文楷体" panose="02010600040101010101" pitchFamily="2" charset="-122"/>
                <a:ea typeface="华文楷体" panose="02010600040101010101" pitchFamily="2" charset="-122"/>
              </a:rPr>
              <a:t>wait(s)</a:t>
            </a:r>
            <a:r>
              <a:rPr kumimoji="0" lang="zh-CN" altLang="en-US" sz="3200" b="1">
                <a:solidFill>
                  <a:srgbClr val="0000FF"/>
                </a:solidFill>
                <a:latin typeface="华文楷体" panose="02010600040101010101" pitchFamily="2" charset="-122"/>
                <a:ea typeface="华文楷体" panose="02010600040101010101" pitchFamily="2" charset="-122"/>
              </a:rPr>
              <a:t>；</a:t>
            </a:r>
            <a:r>
              <a:rPr kumimoji="0" lang="en-US" altLang="zh-CN" sz="3200" b="1">
                <a:solidFill>
                  <a:srgbClr val="0000FF"/>
                </a:solidFill>
                <a:latin typeface="华文楷体" panose="02010600040101010101" pitchFamily="2" charset="-122"/>
                <a:ea typeface="华文楷体" panose="02010600040101010101" pitchFamily="2" charset="-122"/>
              </a:rPr>
              <a:t>S2;</a:t>
            </a:r>
            <a:endParaRPr lang="en-US" altLang="zh-CN">
              <a:solidFill>
                <a:srgbClr val="0000FF"/>
              </a:solidFill>
              <a:latin typeface="华文楷体" panose="02010600040101010101" pitchFamily="2" charset="-122"/>
              <a:ea typeface="华文楷体" panose="02010600040101010101" pitchFamily="2" charset="-122"/>
            </a:endParaRPr>
          </a:p>
        </p:txBody>
      </p:sp>
      <p:sp>
        <p:nvSpPr>
          <p:cNvPr id="98310" name="灯片编号占位符 3">
            <a:extLst>
              <a:ext uri="{FF2B5EF4-FFF2-40B4-BE49-F238E27FC236}">
                <a16:creationId xmlns:a16="http://schemas.microsoft.com/office/drawing/2014/main" id="{8F6342F9-17F6-2C4F-80E2-1CDE841D4A8D}"/>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4BC547A-20E7-8841-A7D2-F03E55AFF86B}" type="slidenum">
              <a:rPr lang="zh-CN" altLang="en-US" sz="1800"/>
              <a:pPr/>
              <a:t>96</a:t>
            </a:fld>
            <a:endParaRPr lang="en-US" altLang="zh-CN" sz="1800"/>
          </a:p>
        </p:txBody>
      </p:sp>
    </p:spTree>
    <p:extLst>
      <p:ext uri="{BB962C8B-B14F-4D97-AF65-F5344CB8AC3E}">
        <p14:creationId xmlns:p14="http://schemas.microsoft.com/office/powerpoint/2010/main" val="54228492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81">
                                            <p:txEl>
                                              <p:pRg st="0" end="0"/>
                                            </p:txEl>
                                          </p:spTgt>
                                        </p:tgtEl>
                                        <p:attrNameLst>
                                          <p:attrName>style.visibility</p:attrName>
                                        </p:attrNameLst>
                                      </p:cBhvr>
                                      <p:to>
                                        <p:strVal val="visible"/>
                                      </p:to>
                                    </p:set>
                                    <p:animEffect transition="in" filter="wipe(left)">
                                      <p:cBhvr>
                                        <p:cTn id="7" dur="500"/>
                                        <p:tgtEl>
                                          <p:spTgt spid="3829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81">
                                            <p:txEl>
                                              <p:pRg st="1" end="1"/>
                                            </p:txEl>
                                          </p:spTgt>
                                        </p:tgtEl>
                                        <p:attrNameLst>
                                          <p:attrName>style.visibility</p:attrName>
                                        </p:attrNameLst>
                                      </p:cBhvr>
                                      <p:to>
                                        <p:strVal val="visible"/>
                                      </p:to>
                                    </p:set>
                                    <p:animEffect transition="in" filter="wipe(left)">
                                      <p:cBhvr>
                                        <p:cTn id="12" dur="500"/>
                                        <p:tgtEl>
                                          <p:spTgt spid="3829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81">
                                            <p:txEl>
                                              <p:pRg st="2" end="2"/>
                                            </p:txEl>
                                          </p:spTgt>
                                        </p:tgtEl>
                                        <p:attrNameLst>
                                          <p:attrName>style.visibility</p:attrName>
                                        </p:attrNameLst>
                                      </p:cBhvr>
                                      <p:to>
                                        <p:strVal val="visible"/>
                                      </p:to>
                                    </p:set>
                                    <p:animEffect transition="in" filter="wipe(left)">
                                      <p:cBhvr>
                                        <p:cTn id="17" dur="500"/>
                                        <p:tgtEl>
                                          <p:spTgt spid="38298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2981">
                                            <p:txEl>
                                              <p:pRg st="3" end="3"/>
                                            </p:txEl>
                                          </p:spTgt>
                                        </p:tgtEl>
                                        <p:attrNameLst>
                                          <p:attrName>style.visibility</p:attrName>
                                        </p:attrNameLst>
                                      </p:cBhvr>
                                      <p:to>
                                        <p:strVal val="visible"/>
                                      </p:to>
                                    </p:set>
                                    <p:animEffect transition="in" filter="wipe(left)">
                                      <p:cBhvr>
                                        <p:cTn id="22" dur="500"/>
                                        <p:tgtEl>
                                          <p:spTgt spid="38298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2983">
                                            <p:txEl>
                                              <p:pRg st="0" end="0"/>
                                            </p:txEl>
                                          </p:spTgt>
                                        </p:tgtEl>
                                        <p:attrNameLst>
                                          <p:attrName>style.visibility</p:attrName>
                                        </p:attrNameLst>
                                      </p:cBhvr>
                                      <p:to>
                                        <p:strVal val="visible"/>
                                      </p:to>
                                    </p:set>
                                    <p:animEffect transition="in" filter="barn(outVertical)">
                                      <p:cBhvr>
                                        <p:cTn id="27" dur="500"/>
                                        <p:tgtEl>
                                          <p:spTgt spid="38298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2983">
                                            <p:txEl>
                                              <p:pRg st="1" end="1"/>
                                            </p:txEl>
                                          </p:spTgt>
                                        </p:tgtEl>
                                        <p:attrNameLst>
                                          <p:attrName>style.visibility</p:attrName>
                                        </p:attrNameLst>
                                      </p:cBhvr>
                                      <p:to>
                                        <p:strVal val="visible"/>
                                      </p:to>
                                    </p:set>
                                    <p:animEffect transition="in" filter="barn(outVertical)">
                                      <p:cBhvr>
                                        <p:cTn id="32" dur="500"/>
                                        <p:tgtEl>
                                          <p:spTgt spid="38298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82983">
                                            <p:txEl>
                                              <p:pRg st="2" end="2"/>
                                            </p:txEl>
                                          </p:spTgt>
                                        </p:tgtEl>
                                        <p:attrNameLst>
                                          <p:attrName>style.visibility</p:attrName>
                                        </p:attrNameLst>
                                      </p:cBhvr>
                                      <p:to>
                                        <p:strVal val="visible"/>
                                      </p:to>
                                    </p:set>
                                    <p:animEffect transition="in" filter="barn(outVertical)">
                                      <p:cBhvr>
                                        <p:cTn id="37" dur="500"/>
                                        <p:tgtEl>
                                          <p:spTgt spid="3829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build="p" autoUpdateAnimBg="0"/>
      <p:bldP spid="38298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4">
            <a:extLst>
              <a:ext uri="{FF2B5EF4-FFF2-40B4-BE49-F238E27FC236}">
                <a16:creationId xmlns:a16="http://schemas.microsoft.com/office/drawing/2014/main" id="{A7300D1A-B0AC-E04A-A592-E36989087508}"/>
              </a:ext>
            </a:extLst>
          </p:cNvPr>
          <p:cNvSpPr txBox="1">
            <a:spLocks noChangeArrowheads="1"/>
          </p:cNvSpPr>
          <p:nvPr/>
        </p:nvSpPr>
        <p:spPr bwMode="auto">
          <a:xfrm>
            <a:off x="457200" y="-76200"/>
            <a:ext cx="836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spcBef>
                <a:spcPct val="50000"/>
              </a:spcBef>
            </a:pPr>
            <a:r>
              <a:rPr lang="en-US" altLang="zh-CN" sz="3600" b="1">
                <a:solidFill>
                  <a:srgbClr val="3333FF"/>
                </a:solidFill>
                <a:latin typeface="宋体" panose="02010600030101010101" pitchFamily="2" charset="-122"/>
              </a:rPr>
              <a:t>2.4</a:t>
            </a:r>
            <a:r>
              <a:rPr lang="zh-CN" altLang="en-US" sz="3600" b="1">
                <a:solidFill>
                  <a:srgbClr val="3333FF"/>
                </a:solidFill>
                <a:latin typeface="宋体" panose="02010600030101010101" pitchFamily="2" charset="-122"/>
              </a:rPr>
              <a:t>进程同步－－</a:t>
            </a:r>
            <a:r>
              <a:rPr lang="zh-CN" altLang="en-US" sz="3600" b="1">
                <a:solidFill>
                  <a:srgbClr val="FF3300"/>
                </a:solidFill>
                <a:latin typeface="宋体" panose="02010600030101010101" pitchFamily="2" charset="-122"/>
              </a:rPr>
              <a:t>信号量机制</a:t>
            </a:r>
          </a:p>
        </p:txBody>
      </p:sp>
      <p:sp>
        <p:nvSpPr>
          <p:cNvPr id="384005" name="Text Box 5">
            <a:extLst>
              <a:ext uri="{FF2B5EF4-FFF2-40B4-BE49-F238E27FC236}">
                <a16:creationId xmlns:a16="http://schemas.microsoft.com/office/drawing/2014/main" id="{E8CFDA5D-0F2C-C64C-B670-B7E335B5B1E1}"/>
              </a:ext>
            </a:extLst>
          </p:cNvPr>
          <p:cNvSpPr txBox="1">
            <a:spLocks noChangeArrowheads="1"/>
          </p:cNvSpPr>
          <p:nvPr/>
        </p:nvSpPr>
        <p:spPr bwMode="auto">
          <a:xfrm>
            <a:off x="500063" y="911225"/>
            <a:ext cx="5943600" cy="4894263"/>
          </a:xfrm>
          <a:prstGeom prst="rect">
            <a:avLst/>
          </a:prstGeom>
          <a:solidFill>
            <a:srgbClr val="DDDDDD"/>
          </a:solidFill>
          <a:ln w="12700">
            <a:noFill/>
            <a:miter lim="800000"/>
            <a:headEnd type="none" w="sm" len="sm"/>
            <a:tailEnd type="none" w="sm" len="sm"/>
          </a:ln>
        </p:spPr>
        <p:txBody>
          <a:bodyPr>
            <a:spAutoFit/>
          </a:bodyPr>
          <a:lstStyle/>
          <a:p>
            <a:pPr>
              <a:spcBef>
                <a:spcPct val="50000"/>
              </a:spcBef>
              <a:defRPr/>
            </a:pPr>
            <a:r>
              <a:rPr lang="en-US" altLang="zh-CN" b="1" dirty="0">
                <a:solidFill>
                  <a:srgbClr val="0000FF"/>
                </a:solidFill>
                <a:latin typeface="+mn-lt"/>
              </a:rPr>
              <a:t> </a:t>
            </a:r>
            <a:r>
              <a:rPr lang="en-US" altLang="zh-CN" b="1" dirty="0" err="1">
                <a:solidFill>
                  <a:srgbClr val="0000FF"/>
                </a:solidFill>
                <a:latin typeface="+mn-lt"/>
              </a:rPr>
              <a:t>semaphone</a:t>
            </a:r>
            <a:r>
              <a:rPr lang="en-US" altLang="zh-CN" b="1" dirty="0">
                <a:solidFill>
                  <a:srgbClr val="0000FF"/>
                </a:solidFill>
                <a:latin typeface="+mn-lt"/>
              </a:rPr>
              <a:t> </a:t>
            </a:r>
            <a:r>
              <a:rPr lang="en-US" altLang="zh-CN" b="1" dirty="0" err="1">
                <a:solidFill>
                  <a:srgbClr val="FF0000"/>
                </a:solidFill>
                <a:latin typeface="+mn-lt"/>
              </a:rPr>
              <a:t>a,b,c,d,e,f,g</a:t>
            </a:r>
            <a:r>
              <a:rPr lang="en-US" altLang="zh-CN" b="1" dirty="0">
                <a:solidFill>
                  <a:srgbClr val="0000FF"/>
                </a:solidFill>
                <a:latin typeface="+mn-lt"/>
              </a:rPr>
              <a:t> : =0,0,0,0,0,0,0;</a:t>
            </a:r>
          </a:p>
          <a:p>
            <a:pPr>
              <a:spcBef>
                <a:spcPct val="50000"/>
              </a:spcBef>
              <a:defRPr/>
            </a:pPr>
            <a:r>
              <a:rPr lang="en-US" altLang="zh-CN" b="1" dirty="0">
                <a:solidFill>
                  <a:srgbClr val="0000FF"/>
                </a:solidFill>
                <a:latin typeface="+mn-lt"/>
              </a:rPr>
              <a:t> </a:t>
            </a:r>
            <a:r>
              <a:rPr lang="en-US" altLang="zh-CN" b="1" dirty="0" err="1">
                <a:solidFill>
                  <a:srgbClr val="0000FF"/>
                </a:solidFill>
                <a:latin typeface="+mn-lt"/>
              </a:rPr>
              <a:t>cobegin</a:t>
            </a:r>
            <a:endParaRPr lang="en-US" altLang="zh-CN" b="1" dirty="0">
              <a:solidFill>
                <a:srgbClr val="0000FF"/>
              </a:solidFill>
              <a:latin typeface="+mn-lt"/>
            </a:endParaRPr>
          </a:p>
          <a:p>
            <a:pPr>
              <a:spcBef>
                <a:spcPct val="50000"/>
              </a:spcBef>
              <a:defRPr/>
            </a:pPr>
            <a:r>
              <a:rPr lang="en-US" altLang="zh-CN" b="1" dirty="0">
                <a:solidFill>
                  <a:srgbClr val="0000FF"/>
                </a:solidFill>
                <a:latin typeface="+mn-lt"/>
              </a:rPr>
              <a:t>     p(1) { S1 ; signal(a) ; signal(b) ;} </a:t>
            </a:r>
          </a:p>
          <a:p>
            <a:pPr>
              <a:spcBef>
                <a:spcPct val="50000"/>
              </a:spcBef>
              <a:defRPr/>
            </a:pPr>
            <a:r>
              <a:rPr lang="en-US" altLang="zh-CN" b="1" dirty="0">
                <a:solidFill>
                  <a:srgbClr val="0000FF"/>
                </a:solidFill>
                <a:latin typeface="+mn-lt"/>
              </a:rPr>
              <a:t>     p(2) { Wait(a) ;S2 ;signal(c) ;signal(d) ;}</a:t>
            </a:r>
          </a:p>
          <a:p>
            <a:pPr>
              <a:spcBef>
                <a:spcPct val="50000"/>
              </a:spcBef>
              <a:defRPr/>
            </a:pPr>
            <a:r>
              <a:rPr lang="en-US" altLang="zh-CN" b="1" dirty="0">
                <a:solidFill>
                  <a:srgbClr val="0000FF"/>
                </a:solidFill>
                <a:latin typeface="+mn-lt"/>
              </a:rPr>
              <a:t>     p(3) { wait(b) ; S3 ; signal(e) ; }</a:t>
            </a:r>
          </a:p>
          <a:p>
            <a:pPr>
              <a:spcBef>
                <a:spcPct val="50000"/>
              </a:spcBef>
              <a:defRPr/>
            </a:pPr>
            <a:r>
              <a:rPr lang="en-US" altLang="zh-CN" b="1" dirty="0">
                <a:solidFill>
                  <a:srgbClr val="0000FF"/>
                </a:solidFill>
                <a:latin typeface="+mn-lt"/>
              </a:rPr>
              <a:t>     p(4) { wait(c) ; S4 ; signal(f) ;}</a:t>
            </a:r>
          </a:p>
          <a:p>
            <a:pPr>
              <a:spcBef>
                <a:spcPct val="50000"/>
              </a:spcBef>
              <a:defRPr/>
            </a:pPr>
            <a:r>
              <a:rPr lang="en-US" altLang="zh-CN" b="1" dirty="0">
                <a:solidFill>
                  <a:srgbClr val="0000FF"/>
                </a:solidFill>
                <a:latin typeface="+mn-lt"/>
              </a:rPr>
              <a:t>     p(5) { wait(d) ; S5 ; signal(g) ;}</a:t>
            </a:r>
          </a:p>
          <a:p>
            <a:pPr>
              <a:spcBef>
                <a:spcPct val="50000"/>
              </a:spcBef>
              <a:defRPr/>
            </a:pPr>
            <a:r>
              <a:rPr lang="en-US" altLang="zh-CN" b="1" dirty="0">
                <a:solidFill>
                  <a:srgbClr val="0000FF"/>
                </a:solidFill>
                <a:latin typeface="+mn-lt"/>
              </a:rPr>
              <a:t>     P(6) { wait(e) ; wait(f) ; wait(g) ; S6 ;}</a:t>
            </a:r>
          </a:p>
          <a:p>
            <a:pPr>
              <a:spcBef>
                <a:spcPct val="50000"/>
              </a:spcBef>
              <a:defRPr/>
            </a:pPr>
            <a:r>
              <a:rPr lang="en-US" altLang="zh-CN" b="1" dirty="0">
                <a:solidFill>
                  <a:srgbClr val="0000FF"/>
                </a:solidFill>
                <a:latin typeface="+mn-lt"/>
              </a:rPr>
              <a:t> </a:t>
            </a:r>
            <a:r>
              <a:rPr lang="en-US" altLang="zh-CN" b="1" dirty="0" err="1">
                <a:solidFill>
                  <a:srgbClr val="0000FF"/>
                </a:solidFill>
                <a:latin typeface="+mn-lt"/>
              </a:rPr>
              <a:t>coend</a:t>
            </a:r>
            <a:r>
              <a:rPr lang="en-US" altLang="zh-CN" b="1" dirty="0">
                <a:solidFill>
                  <a:srgbClr val="0000FF"/>
                </a:solidFill>
                <a:latin typeface="+mn-lt"/>
              </a:rPr>
              <a:t> </a:t>
            </a:r>
          </a:p>
        </p:txBody>
      </p:sp>
      <p:sp>
        <p:nvSpPr>
          <p:cNvPr id="99332" name="Text Box 6">
            <a:extLst>
              <a:ext uri="{FF2B5EF4-FFF2-40B4-BE49-F238E27FC236}">
                <a16:creationId xmlns:a16="http://schemas.microsoft.com/office/drawing/2014/main" id="{9F5CEFC2-74B6-D445-B329-AC8A273A37C0}"/>
              </a:ext>
            </a:extLst>
          </p:cNvPr>
          <p:cNvSpPr txBox="1">
            <a:spLocks noChangeArrowheads="1"/>
          </p:cNvSpPr>
          <p:nvPr/>
        </p:nvSpPr>
        <p:spPr bwMode="auto">
          <a:xfrm>
            <a:off x="6705600" y="609600"/>
            <a:ext cx="2438400" cy="593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a:p>
            <a:pPr>
              <a:spcBef>
                <a:spcPct val="50000"/>
              </a:spcBef>
            </a:pPr>
            <a:endParaRPr lang="en-US" altLang="zh-CN"/>
          </a:p>
        </p:txBody>
      </p:sp>
      <p:sp>
        <p:nvSpPr>
          <p:cNvPr id="99333" name="Oval 7">
            <a:extLst>
              <a:ext uri="{FF2B5EF4-FFF2-40B4-BE49-F238E27FC236}">
                <a16:creationId xmlns:a16="http://schemas.microsoft.com/office/drawing/2014/main" id="{2D517A6B-9F89-A046-8589-FA5AD07841FF}"/>
              </a:ext>
            </a:extLst>
          </p:cNvPr>
          <p:cNvSpPr>
            <a:spLocks noChangeArrowheads="1"/>
          </p:cNvSpPr>
          <p:nvPr/>
        </p:nvSpPr>
        <p:spPr bwMode="auto">
          <a:xfrm>
            <a:off x="7696200" y="9906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S1</a:t>
            </a:r>
          </a:p>
        </p:txBody>
      </p:sp>
      <p:sp>
        <p:nvSpPr>
          <p:cNvPr id="99334" name="Oval 8">
            <a:extLst>
              <a:ext uri="{FF2B5EF4-FFF2-40B4-BE49-F238E27FC236}">
                <a16:creationId xmlns:a16="http://schemas.microsoft.com/office/drawing/2014/main" id="{14B4EF7C-418A-5A45-AC14-D62AC0EDB67E}"/>
              </a:ext>
            </a:extLst>
          </p:cNvPr>
          <p:cNvSpPr>
            <a:spLocks noChangeArrowheads="1"/>
          </p:cNvSpPr>
          <p:nvPr/>
        </p:nvSpPr>
        <p:spPr bwMode="auto">
          <a:xfrm>
            <a:off x="7162800" y="20574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S2</a:t>
            </a:r>
          </a:p>
        </p:txBody>
      </p:sp>
      <p:sp>
        <p:nvSpPr>
          <p:cNvPr id="99335" name="Oval 9">
            <a:extLst>
              <a:ext uri="{FF2B5EF4-FFF2-40B4-BE49-F238E27FC236}">
                <a16:creationId xmlns:a16="http://schemas.microsoft.com/office/drawing/2014/main" id="{FDACBAE6-C462-2341-8271-31E3BA7EAB6D}"/>
              </a:ext>
            </a:extLst>
          </p:cNvPr>
          <p:cNvSpPr>
            <a:spLocks noChangeArrowheads="1"/>
          </p:cNvSpPr>
          <p:nvPr/>
        </p:nvSpPr>
        <p:spPr bwMode="auto">
          <a:xfrm>
            <a:off x="8458200" y="21336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S3</a:t>
            </a:r>
          </a:p>
        </p:txBody>
      </p:sp>
      <p:sp>
        <p:nvSpPr>
          <p:cNvPr id="99336" name="Oval 10">
            <a:extLst>
              <a:ext uri="{FF2B5EF4-FFF2-40B4-BE49-F238E27FC236}">
                <a16:creationId xmlns:a16="http://schemas.microsoft.com/office/drawing/2014/main" id="{AA8EF5C4-586C-1041-A5A2-69691F38DA73}"/>
              </a:ext>
            </a:extLst>
          </p:cNvPr>
          <p:cNvSpPr>
            <a:spLocks noChangeArrowheads="1"/>
          </p:cNvSpPr>
          <p:nvPr/>
        </p:nvSpPr>
        <p:spPr bwMode="auto">
          <a:xfrm>
            <a:off x="6629400" y="33528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S4</a:t>
            </a:r>
          </a:p>
        </p:txBody>
      </p:sp>
      <p:sp>
        <p:nvSpPr>
          <p:cNvPr id="99337" name="Oval 11">
            <a:extLst>
              <a:ext uri="{FF2B5EF4-FFF2-40B4-BE49-F238E27FC236}">
                <a16:creationId xmlns:a16="http://schemas.microsoft.com/office/drawing/2014/main" id="{9F2FF62C-845E-084E-9002-4789568A699A}"/>
              </a:ext>
            </a:extLst>
          </p:cNvPr>
          <p:cNvSpPr>
            <a:spLocks noChangeArrowheads="1"/>
          </p:cNvSpPr>
          <p:nvPr/>
        </p:nvSpPr>
        <p:spPr bwMode="auto">
          <a:xfrm>
            <a:off x="7848600" y="33528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S5</a:t>
            </a:r>
          </a:p>
        </p:txBody>
      </p:sp>
      <p:sp>
        <p:nvSpPr>
          <p:cNvPr id="99338" name="Oval 12">
            <a:extLst>
              <a:ext uri="{FF2B5EF4-FFF2-40B4-BE49-F238E27FC236}">
                <a16:creationId xmlns:a16="http://schemas.microsoft.com/office/drawing/2014/main" id="{44957608-4BBF-AB4A-89C6-DA23B5920359}"/>
              </a:ext>
            </a:extLst>
          </p:cNvPr>
          <p:cNvSpPr>
            <a:spLocks noChangeArrowheads="1"/>
          </p:cNvSpPr>
          <p:nvPr/>
        </p:nvSpPr>
        <p:spPr bwMode="auto">
          <a:xfrm>
            <a:off x="8001000" y="5257800"/>
            <a:ext cx="533400" cy="533400"/>
          </a:xfrm>
          <a:prstGeom prst="ellipse">
            <a:avLst/>
          </a:prstGeom>
          <a:solidFill>
            <a:srgbClr val="3333FF"/>
          </a:solidFill>
          <a:ln w="12700">
            <a:solidFill>
              <a:schemeClr val="tx1"/>
            </a:solidFill>
            <a:round/>
            <a:headEnd type="none" w="sm" len="sm"/>
            <a:tailEnd type="none" w="sm" len="sm"/>
          </a:ln>
        </p:spPr>
        <p:txBody>
          <a:bodyPr wrap="none" anchor="ct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FFFF"/>
                </a:solidFill>
              </a:rPr>
              <a:t>S6</a:t>
            </a:r>
          </a:p>
        </p:txBody>
      </p:sp>
      <p:sp>
        <p:nvSpPr>
          <p:cNvPr id="99339" name="Line 13">
            <a:extLst>
              <a:ext uri="{FF2B5EF4-FFF2-40B4-BE49-F238E27FC236}">
                <a16:creationId xmlns:a16="http://schemas.microsoft.com/office/drawing/2014/main" id="{CE59EE1B-8B81-354C-93B1-CCADDB88BC5A}"/>
              </a:ext>
            </a:extLst>
          </p:cNvPr>
          <p:cNvSpPr>
            <a:spLocks noChangeShapeType="1"/>
          </p:cNvSpPr>
          <p:nvPr/>
        </p:nvSpPr>
        <p:spPr bwMode="auto">
          <a:xfrm flipH="1">
            <a:off x="7543800" y="1447800"/>
            <a:ext cx="228600" cy="6096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0" name="Line 14">
            <a:extLst>
              <a:ext uri="{FF2B5EF4-FFF2-40B4-BE49-F238E27FC236}">
                <a16:creationId xmlns:a16="http://schemas.microsoft.com/office/drawing/2014/main" id="{9B60558F-799B-AA45-A7A0-06129D8E2BB2}"/>
              </a:ext>
            </a:extLst>
          </p:cNvPr>
          <p:cNvSpPr>
            <a:spLocks noChangeShapeType="1"/>
          </p:cNvSpPr>
          <p:nvPr/>
        </p:nvSpPr>
        <p:spPr bwMode="auto">
          <a:xfrm flipH="1">
            <a:off x="7010400" y="2590800"/>
            <a:ext cx="381000" cy="7620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1" name="Line 15">
            <a:extLst>
              <a:ext uri="{FF2B5EF4-FFF2-40B4-BE49-F238E27FC236}">
                <a16:creationId xmlns:a16="http://schemas.microsoft.com/office/drawing/2014/main" id="{53CD9C41-B679-234A-ACDA-CFE39AC31075}"/>
              </a:ext>
            </a:extLst>
          </p:cNvPr>
          <p:cNvSpPr>
            <a:spLocks noChangeShapeType="1"/>
          </p:cNvSpPr>
          <p:nvPr/>
        </p:nvSpPr>
        <p:spPr bwMode="auto">
          <a:xfrm>
            <a:off x="7086600" y="3810000"/>
            <a:ext cx="990600" cy="16002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2" name="Line 16">
            <a:extLst>
              <a:ext uri="{FF2B5EF4-FFF2-40B4-BE49-F238E27FC236}">
                <a16:creationId xmlns:a16="http://schemas.microsoft.com/office/drawing/2014/main" id="{AA16752F-7010-9F40-B68A-8E2FC2F5C33D}"/>
              </a:ext>
            </a:extLst>
          </p:cNvPr>
          <p:cNvSpPr>
            <a:spLocks noChangeShapeType="1"/>
          </p:cNvSpPr>
          <p:nvPr/>
        </p:nvSpPr>
        <p:spPr bwMode="auto">
          <a:xfrm flipH="1">
            <a:off x="8458200" y="2667000"/>
            <a:ext cx="381000" cy="26670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3" name="Line 17">
            <a:extLst>
              <a:ext uri="{FF2B5EF4-FFF2-40B4-BE49-F238E27FC236}">
                <a16:creationId xmlns:a16="http://schemas.microsoft.com/office/drawing/2014/main" id="{5E668ACC-BBA4-EB45-92AC-DECDBFB44C21}"/>
              </a:ext>
            </a:extLst>
          </p:cNvPr>
          <p:cNvSpPr>
            <a:spLocks noChangeShapeType="1"/>
          </p:cNvSpPr>
          <p:nvPr/>
        </p:nvSpPr>
        <p:spPr bwMode="auto">
          <a:xfrm>
            <a:off x="7620000" y="2514600"/>
            <a:ext cx="381000" cy="9144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4" name="Line 18">
            <a:extLst>
              <a:ext uri="{FF2B5EF4-FFF2-40B4-BE49-F238E27FC236}">
                <a16:creationId xmlns:a16="http://schemas.microsoft.com/office/drawing/2014/main" id="{811D272E-6D82-BF48-9DD6-067014202416}"/>
              </a:ext>
            </a:extLst>
          </p:cNvPr>
          <p:cNvSpPr>
            <a:spLocks noChangeShapeType="1"/>
          </p:cNvSpPr>
          <p:nvPr/>
        </p:nvSpPr>
        <p:spPr bwMode="auto">
          <a:xfrm>
            <a:off x="8153400" y="1447800"/>
            <a:ext cx="457200" cy="7620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5" name="Line 19">
            <a:extLst>
              <a:ext uri="{FF2B5EF4-FFF2-40B4-BE49-F238E27FC236}">
                <a16:creationId xmlns:a16="http://schemas.microsoft.com/office/drawing/2014/main" id="{D00B4404-C328-1B48-AB64-785F14162DF4}"/>
              </a:ext>
            </a:extLst>
          </p:cNvPr>
          <p:cNvSpPr>
            <a:spLocks noChangeShapeType="1"/>
          </p:cNvSpPr>
          <p:nvPr/>
        </p:nvSpPr>
        <p:spPr bwMode="auto">
          <a:xfrm>
            <a:off x="8153400" y="3886200"/>
            <a:ext cx="0" cy="1371600"/>
          </a:xfrm>
          <a:prstGeom prst="line">
            <a:avLst/>
          </a:prstGeom>
          <a:noFill/>
          <a:ln w="381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99346" name="Text Box 20">
            <a:extLst>
              <a:ext uri="{FF2B5EF4-FFF2-40B4-BE49-F238E27FC236}">
                <a16:creationId xmlns:a16="http://schemas.microsoft.com/office/drawing/2014/main" id="{5C2F3F73-0FF1-874A-AE4C-B0FF8BE78A67}"/>
              </a:ext>
            </a:extLst>
          </p:cNvPr>
          <p:cNvSpPr txBox="1">
            <a:spLocks noChangeArrowheads="1"/>
          </p:cNvSpPr>
          <p:nvPr/>
        </p:nvSpPr>
        <p:spPr bwMode="auto">
          <a:xfrm>
            <a:off x="6629400" y="6019800"/>
            <a:ext cx="2362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b="1">
                <a:solidFill>
                  <a:schemeClr val="tx1"/>
                </a:solidFill>
              </a:rPr>
              <a:t>图</a:t>
            </a:r>
            <a:r>
              <a:rPr lang="en-US" altLang="zh-CN" sz="2800" b="1">
                <a:solidFill>
                  <a:schemeClr val="tx1"/>
                </a:solidFill>
              </a:rPr>
              <a:t>2-10 </a:t>
            </a:r>
            <a:r>
              <a:rPr lang="zh-CN" altLang="en-US" sz="2800" b="1">
                <a:solidFill>
                  <a:schemeClr val="tx1"/>
                </a:solidFill>
              </a:rPr>
              <a:t>前趋图</a:t>
            </a:r>
          </a:p>
        </p:txBody>
      </p:sp>
      <p:grpSp>
        <p:nvGrpSpPr>
          <p:cNvPr id="2" name="Group 29">
            <a:extLst>
              <a:ext uri="{FF2B5EF4-FFF2-40B4-BE49-F238E27FC236}">
                <a16:creationId xmlns:a16="http://schemas.microsoft.com/office/drawing/2014/main" id="{7A15B03D-3BCC-1E41-9C87-9A9C772FF9AC}"/>
              </a:ext>
            </a:extLst>
          </p:cNvPr>
          <p:cNvGrpSpPr>
            <a:grpSpLocks/>
          </p:cNvGrpSpPr>
          <p:nvPr/>
        </p:nvGrpSpPr>
        <p:grpSpPr bwMode="auto">
          <a:xfrm>
            <a:off x="6858000" y="1447800"/>
            <a:ext cx="2133600" cy="3200400"/>
            <a:chOff x="4320" y="912"/>
            <a:chExt cx="1344" cy="2016"/>
          </a:xfrm>
        </p:grpSpPr>
        <p:sp>
          <p:nvSpPr>
            <p:cNvPr id="99349" name="Rectangle 21">
              <a:extLst>
                <a:ext uri="{FF2B5EF4-FFF2-40B4-BE49-F238E27FC236}">
                  <a16:creationId xmlns:a16="http://schemas.microsoft.com/office/drawing/2014/main" id="{8F835CA8-2631-F840-BB4D-AA6A587A5362}"/>
                </a:ext>
              </a:extLst>
            </p:cNvPr>
            <p:cNvSpPr>
              <a:spLocks noChangeArrowheads="1"/>
            </p:cNvSpPr>
            <p:nvPr/>
          </p:nvSpPr>
          <p:spPr bwMode="auto">
            <a:xfrm>
              <a:off x="4608" y="912"/>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a</a:t>
              </a:r>
            </a:p>
          </p:txBody>
        </p:sp>
        <p:sp>
          <p:nvSpPr>
            <p:cNvPr id="99350" name="Rectangle 22">
              <a:extLst>
                <a:ext uri="{FF2B5EF4-FFF2-40B4-BE49-F238E27FC236}">
                  <a16:creationId xmlns:a16="http://schemas.microsoft.com/office/drawing/2014/main" id="{4DF364C4-6334-1249-B73F-6D95DCD7A45A}"/>
                </a:ext>
              </a:extLst>
            </p:cNvPr>
            <p:cNvSpPr>
              <a:spLocks noChangeArrowheads="1"/>
            </p:cNvSpPr>
            <p:nvPr/>
          </p:nvSpPr>
          <p:spPr bwMode="auto">
            <a:xfrm>
              <a:off x="5360" y="96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b</a:t>
              </a:r>
            </a:p>
          </p:txBody>
        </p:sp>
        <p:sp>
          <p:nvSpPr>
            <p:cNvPr id="99351" name="Rectangle 23">
              <a:extLst>
                <a:ext uri="{FF2B5EF4-FFF2-40B4-BE49-F238E27FC236}">
                  <a16:creationId xmlns:a16="http://schemas.microsoft.com/office/drawing/2014/main" id="{86133D23-F7EF-1C49-B50A-7AA3E064E4ED}"/>
                </a:ext>
              </a:extLst>
            </p:cNvPr>
            <p:cNvSpPr>
              <a:spLocks noChangeArrowheads="1"/>
            </p:cNvSpPr>
            <p:nvPr/>
          </p:nvSpPr>
          <p:spPr bwMode="auto">
            <a:xfrm>
              <a:off x="4320" y="1728"/>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c</a:t>
              </a:r>
            </a:p>
          </p:txBody>
        </p:sp>
        <p:sp>
          <p:nvSpPr>
            <p:cNvPr id="99352" name="Rectangle 24">
              <a:extLst>
                <a:ext uri="{FF2B5EF4-FFF2-40B4-BE49-F238E27FC236}">
                  <a16:creationId xmlns:a16="http://schemas.microsoft.com/office/drawing/2014/main" id="{2CF4A2C7-7371-4F43-BBC9-1A0B12061FD9}"/>
                </a:ext>
              </a:extLst>
            </p:cNvPr>
            <p:cNvSpPr>
              <a:spLocks noChangeArrowheads="1"/>
            </p:cNvSpPr>
            <p:nvPr/>
          </p:nvSpPr>
          <p:spPr bwMode="auto">
            <a:xfrm>
              <a:off x="5024" y="177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d</a:t>
              </a:r>
            </a:p>
          </p:txBody>
        </p:sp>
        <p:sp>
          <p:nvSpPr>
            <p:cNvPr id="99353" name="Rectangle 25">
              <a:extLst>
                <a:ext uri="{FF2B5EF4-FFF2-40B4-BE49-F238E27FC236}">
                  <a16:creationId xmlns:a16="http://schemas.microsoft.com/office/drawing/2014/main" id="{F8FD4E8F-009A-7248-BD2F-93B05CA0DDE8}"/>
                </a:ext>
              </a:extLst>
            </p:cNvPr>
            <p:cNvSpPr>
              <a:spLocks noChangeArrowheads="1"/>
            </p:cNvSpPr>
            <p:nvPr/>
          </p:nvSpPr>
          <p:spPr bwMode="auto">
            <a:xfrm>
              <a:off x="5460" y="2208"/>
              <a:ext cx="2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e</a:t>
              </a:r>
            </a:p>
          </p:txBody>
        </p:sp>
        <p:sp>
          <p:nvSpPr>
            <p:cNvPr id="99354" name="Rectangle 26">
              <a:extLst>
                <a:ext uri="{FF2B5EF4-FFF2-40B4-BE49-F238E27FC236}">
                  <a16:creationId xmlns:a16="http://schemas.microsoft.com/office/drawing/2014/main" id="{CE13BAA0-201F-804A-A2A6-944A2566A32A}"/>
                </a:ext>
              </a:extLst>
            </p:cNvPr>
            <p:cNvSpPr>
              <a:spLocks noChangeArrowheads="1"/>
            </p:cNvSpPr>
            <p:nvPr/>
          </p:nvSpPr>
          <p:spPr bwMode="auto">
            <a:xfrm>
              <a:off x="4434" y="2640"/>
              <a:ext cx="1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f</a:t>
              </a:r>
            </a:p>
          </p:txBody>
        </p:sp>
        <p:sp>
          <p:nvSpPr>
            <p:cNvPr id="99355" name="Rectangle 27">
              <a:extLst>
                <a:ext uri="{FF2B5EF4-FFF2-40B4-BE49-F238E27FC236}">
                  <a16:creationId xmlns:a16="http://schemas.microsoft.com/office/drawing/2014/main" id="{96364571-576B-4D48-BADE-7777B3F40CDB}"/>
                </a:ext>
              </a:extLst>
            </p:cNvPr>
            <p:cNvSpPr>
              <a:spLocks noChangeArrowheads="1"/>
            </p:cNvSpPr>
            <p:nvPr/>
          </p:nvSpPr>
          <p:spPr bwMode="auto">
            <a:xfrm>
              <a:off x="4928" y="259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gn="ctr"/>
              <a:r>
                <a:rPr lang="en-US" altLang="zh-CN" b="1">
                  <a:solidFill>
                    <a:srgbClr val="FF0000"/>
                  </a:solidFill>
                </a:rPr>
                <a:t>g</a:t>
              </a:r>
            </a:p>
          </p:txBody>
        </p:sp>
      </p:grpSp>
      <p:sp>
        <p:nvSpPr>
          <p:cNvPr id="99348" name="灯片编号占位符 3">
            <a:extLst>
              <a:ext uri="{FF2B5EF4-FFF2-40B4-BE49-F238E27FC236}">
                <a16:creationId xmlns:a16="http://schemas.microsoft.com/office/drawing/2014/main" id="{3ED1B328-89DA-8A48-B9B6-49E39BCCD304}"/>
              </a:ext>
            </a:extLst>
          </p:cNvPr>
          <p:cNvSpPr txBox="1">
            <a:spLocks/>
          </p:cNvSpPr>
          <p:nvPr/>
        </p:nvSpPr>
        <p:spPr bwMode="auto">
          <a:xfrm>
            <a:off x="8486775" y="6308725"/>
            <a:ext cx="477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733F391B-2508-5F4A-81DC-A778CB9D90C1}" type="slidenum">
              <a:rPr lang="zh-CN" altLang="en-US" sz="1800"/>
              <a:pPr/>
              <a:t>97</a:t>
            </a:fld>
            <a:endParaRPr lang="en-US" altLang="zh-CN" sz="1800"/>
          </a:p>
        </p:txBody>
      </p:sp>
    </p:spTree>
    <p:extLst>
      <p:ext uri="{BB962C8B-B14F-4D97-AF65-F5344CB8AC3E}">
        <p14:creationId xmlns:p14="http://schemas.microsoft.com/office/powerpoint/2010/main" val="119301212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84005">
                                            <p:txEl>
                                              <p:pRg st="0" end="0"/>
                                            </p:txEl>
                                          </p:spTgt>
                                        </p:tgtEl>
                                        <p:attrNameLst>
                                          <p:attrName>style.visibility</p:attrName>
                                        </p:attrNameLst>
                                      </p:cBhvr>
                                      <p:to>
                                        <p:strVal val="visible"/>
                                      </p:to>
                                    </p:set>
                                    <p:animEffect transition="in" filter="barn(outVertical)">
                                      <p:cBhvr>
                                        <p:cTn id="12" dur="500"/>
                                        <p:tgtEl>
                                          <p:spTgt spid="3840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384005">
                                            <p:txEl>
                                              <p:pRg st="1" end="1"/>
                                            </p:txEl>
                                          </p:spTgt>
                                        </p:tgtEl>
                                        <p:attrNameLst>
                                          <p:attrName>style.visibility</p:attrName>
                                        </p:attrNameLst>
                                      </p:cBhvr>
                                      <p:to>
                                        <p:strVal val="visible"/>
                                      </p:to>
                                    </p:set>
                                    <p:animEffect transition="in" filter="barn(outVertical)">
                                      <p:cBhvr>
                                        <p:cTn id="17" dur="500"/>
                                        <p:tgtEl>
                                          <p:spTgt spid="38400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384005">
                                            <p:txEl>
                                              <p:pRg st="2" end="2"/>
                                            </p:txEl>
                                          </p:spTgt>
                                        </p:tgtEl>
                                        <p:attrNameLst>
                                          <p:attrName>style.visibility</p:attrName>
                                        </p:attrNameLst>
                                      </p:cBhvr>
                                      <p:to>
                                        <p:strVal val="visible"/>
                                      </p:to>
                                    </p:set>
                                    <p:animEffect transition="in" filter="barn(outVertical)">
                                      <p:cBhvr>
                                        <p:cTn id="22" dur="500"/>
                                        <p:tgtEl>
                                          <p:spTgt spid="38400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384005">
                                            <p:txEl>
                                              <p:pRg st="3" end="3"/>
                                            </p:txEl>
                                          </p:spTgt>
                                        </p:tgtEl>
                                        <p:attrNameLst>
                                          <p:attrName>style.visibility</p:attrName>
                                        </p:attrNameLst>
                                      </p:cBhvr>
                                      <p:to>
                                        <p:strVal val="visible"/>
                                      </p:to>
                                    </p:set>
                                    <p:animEffect transition="in" filter="barn(outVertical)">
                                      <p:cBhvr>
                                        <p:cTn id="27" dur="500"/>
                                        <p:tgtEl>
                                          <p:spTgt spid="38400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384005">
                                            <p:txEl>
                                              <p:pRg st="4" end="4"/>
                                            </p:txEl>
                                          </p:spTgt>
                                        </p:tgtEl>
                                        <p:attrNameLst>
                                          <p:attrName>style.visibility</p:attrName>
                                        </p:attrNameLst>
                                      </p:cBhvr>
                                      <p:to>
                                        <p:strVal val="visible"/>
                                      </p:to>
                                    </p:set>
                                    <p:animEffect transition="in" filter="barn(outVertical)">
                                      <p:cBhvr>
                                        <p:cTn id="32" dur="500"/>
                                        <p:tgtEl>
                                          <p:spTgt spid="38400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384005">
                                            <p:txEl>
                                              <p:pRg st="5" end="5"/>
                                            </p:txEl>
                                          </p:spTgt>
                                        </p:tgtEl>
                                        <p:attrNameLst>
                                          <p:attrName>style.visibility</p:attrName>
                                        </p:attrNameLst>
                                      </p:cBhvr>
                                      <p:to>
                                        <p:strVal val="visible"/>
                                      </p:to>
                                    </p:set>
                                    <p:animEffect transition="in" filter="barn(outVertical)">
                                      <p:cBhvr>
                                        <p:cTn id="37" dur="500"/>
                                        <p:tgtEl>
                                          <p:spTgt spid="38400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384005">
                                            <p:txEl>
                                              <p:pRg st="6" end="6"/>
                                            </p:txEl>
                                          </p:spTgt>
                                        </p:tgtEl>
                                        <p:attrNameLst>
                                          <p:attrName>style.visibility</p:attrName>
                                        </p:attrNameLst>
                                      </p:cBhvr>
                                      <p:to>
                                        <p:strVal val="visible"/>
                                      </p:to>
                                    </p:set>
                                    <p:animEffect transition="in" filter="barn(outVertical)">
                                      <p:cBhvr>
                                        <p:cTn id="42" dur="500"/>
                                        <p:tgtEl>
                                          <p:spTgt spid="38400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84005">
                                            <p:txEl>
                                              <p:pRg st="7" end="7"/>
                                            </p:txEl>
                                          </p:spTgt>
                                        </p:tgtEl>
                                        <p:attrNameLst>
                                          <p:attrName>style.visibility</p:attrName>
                                        </p:attrNameLst>
                                      </p:cBhvr>
                                      <p:to>
                                        <p:strVal val="visible"/>
                                      </p:to>
                                    </p:set>
                                    <p:animEffect transition="in" filter="barn(outVertical)">
                                      <p:cBhvr>
                                        <p:cTn id="47" dur="500"/>
                                        <p:tgtEl>
                                          <p:spTgt spid="38400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384005">
                                            <p:txEl>
                                              <p:pRg st="8" end="8"/>
                                            </p:txEl>
                                          </p:spTgt>
                                        </p:tgtEl>
                                        <p:attrNameLst>
                                          <p:attrName>style.visibility</p:attrName>
                                        </p:attrNameLst>
                                      </p:cBhvr>
                                      <p:to>
                                        <p:strVal val="visible"/>
                                      </p:to>
                                    </p:set>
                                    <p:animEffect transition="in" filter="barn(outVertical)">
                                      <p:cBhvr>
                                        <p:cTn id="52" dur="500"/>
                                        <p:tgtEl>
                                          <p:spTgt spid="38400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Text Box 2">
            <a:extLst>
              <a:ext uri="{FF2B5EF4-FFF2-40B4-BE49-F238E27FC236}">
                <a16:creationId xmlns:a16="http://schemas.microsoft.com/office/drawing/2014/main" id="{E10191C1-D05A-9B43-9D55-05E3EF74AE3C}"/>
              </a:ext>
            </a:extLst>
          </p:cNvPr>
          <p:cNvSpPr txBox="1">
            <a:spLocks noChangeArrowheads="1"/>
          </p:cNvSpPr>
          <p:nvPr/>
        </p:nvSpPr>
        <p:spPr bwMode="auto">
          <a:xfrm>
            <a:off x="609600" y="746125"/>
            <a:ext cx="8305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利用</a:t>
            </a:r>
            <a:r>
              <a:rPr lang="zh-CN" altLang="en-US" sz="3200" b="1">
                <a:solidFill>
                  <a:srgbClr val="FF3300"/>
                </a:solidFill>
                <a:latin typeface="华文楷体" panose="02010600040101010101" pitchFamily="2" charset="-122"/>
                <a:ea typeface="华文楷体" panose="02010600040101010101" pitchFamily="2" charset="-122"/>
              </a:rPr>
              <a:t>整型信号量</a:t>
            </a:r>
            <a:r>
              <a:rPr lang="zh-CN" altLang="en-US" sz="3200" b="1">
                <a:solidFill>
                  <a:schemeClr val="tx1"/>
                </a:solidFill>
                <a:latin typeface="华文楷体" panose="02010600040101010101" pitchFamily="2" charset="-122"/>
                <a:ea typeface="华文楷体" panose="02010600040101010101" pitchFamily="2" charset="-122"/>
              </a:rPr>
              <a:t>解决</a:t>
            </a:r>
            <a:r>
              <a:rPr lang="zh-CN" altLang="en-US" sz="3200" b="1">
                <a:solidFill>
                  <a:srgbClr val="3333FF"/>
                </a:solidFill>
                <a:latin typeface="华文楷体" panose="02010600040101010101" pitchFamily="2" charset="-122"/>
                <a:ea typeface="华文楷体" panose="02010600040101010101" pitchFamily="2" charset="-122"/>
              </a:rPr>
              <a:t>生产者－消费者</a:t>
            </a:r>
            <a:r>
              <a:rPr lang="zh-CN" altLang="en-US" sz="3200" b="1">
                <a:solidFill>
                  <a:schemeClr val="tx1"/>
                </a:solidFill>
                <a:latin typeface="华文楷体" panose="02010600040101010101" pitchFamily="2" charset="-122"/>
                <a:ea typeface="华文楷体" panose="02010600040101010101" pitchFamily="2" charset="-122"/>
              </a:rPr>
              <a:t>问题</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zh-CN" altLang="en-US" sz="3200" b="1">
                <a:solidFill>
                  <a:srgbClr val="3333FF"/>
                </a:solidFill>
                <a:latin typeface="华文楷体" panose="02010600040101010101" pitchFamily="2" charset="-122"/>
                <a:ea typeface="华文楷体" panose="02010600040101010101" pitchFamily="2" charset="-122"/>
              </a:rPr>
              <a:t>假设：</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1</a:t>
            </a:r>
            <a:r>
              <a:rPr lang="zh-CN" altLang="en-US" sz="3200" b="1">
                <a:solidFill>
                  <a:schemeClr val="tx1"/>
                </a:solidFill>
                <a:latin typeface="华文楷体" panose="02010600040101010101" pitchFamily="2" charset="-122"/>
                <a:ea typeface="华文楷体" panose="02010600040101010101" pitchFamily="2" charset="-122"/>
              </a:rPr>
              <a:t>．公有缓冲池中有</a:t>
            </a:r>
            <a:r>
              <a:rPr lang="en-US" altLang="zh-CN" sz="3200" b="1">
                <a:solidFill>
                  <a:srgbClr val="3333FF"/>
                </a:solidFill>
                <a:latin typeface="华文楷体" panose="02010600040101010101" pitchFamily="2" charset="-122"/>
                <a:ea typeface="华文楷体" panose="02010600040101010101" pitchFamily="2" charset="-122"/>
              </a:rPr>
              <a:t>n</a:t>
            </a:r>
            <a:r>
              <a:rPr lang="zh-CN" altLang="en-US" sz="3200" b="1">
                <a:solidFill>
                  <a:schemeClr val="tx1"/>
                </a:solidFill>
                <a:latin typeface="华文楷体" panose="02010600040101010101" pitchFamily="2" charset="-122"/>
                <a:ea typeface="华文楷体" panose="02010600040101010101" pitchFamily="2" charset="-122"/>
              </a:rPr>
              <a:t>个缓冲区，互斥信号量</a:t>
            </a:r>
            <a:r>
              <a:rPr lang="en-US" altLang="zh-CN" sz="3200" b="1">
                <a:solidFill>
                  <a:srgbClr val="3333FF"/>
                </a:solidFill>
                <a:latin typeface="华文楷体" panose="02010600040101010101" pitchFamily="2" charset="-122"/>
                <a:ea typeface="华文楷体" panose="02010600040101010101" pitchFamily="2" charset="-122"/>
              </a:rPr>
              <a:t>mutex</a:t>
            </a:r>
            <a:r>
              <a:rPr lang="zh-CN" altLang="en-US" sz="3200" b="1">
                <a:solidFill>
                  <a:schemeClr val="tx1"/>
                </a:solidFill>
                <a:latin typeface="华文楷体" panose="02010600040101010101" pitchFamily="2" charset="-122"/>
                <a:ea typeface="华文楷体" panose="02010600040101010101" pitchFamily="2" charset="-122"/>
              </a:rPr>
              <a:t>实现进程对缓冲池及满缓冲区计数器的互斥使用。</a:t>
            </a:r>
          </a:p>
          <a:p>
            <a:pPr>
              <a:lnSpc>
                <a:spcPct val="105000"/>
              </a:lnSpc>
            </a:pPr>
            <a:r>
              <a:rPr lang="zh-CN" altLang="en-US" sz="3200" b="1">
                <a:solidFill>
                  <a:schemeClr val="tx1"/>
                </a:solidFill>
                <a:latin typeface="华文楷体" panose="02010600040101010101" pitchFamily="2" charset="-122"/>
                <a:ea typeface="华文楷体" panose="02010600040101010101" pitchFamily="2" charset="-122"/>
              </a:rPr>
              <a:t>    </a:t>
            </a:r>
            <a:r>
              <a:rPr lang="en-US" altLang="zh-CN" sz="3200" b="1">
                <a:solidFill>
                  <a:schemeClr val="tx1"/>
                </a:solidFill>
                <a:latin typeface="华文楷体" panose="02010600040101010101" pitchFamily="2" charset="-122"/>
                <a:ea typeface="华文楷体" panose="02010600040101010101" pitchFamily="2" charset="-122"/>
              </a:rPr>
              <a:t>2</a:t>
            </a:r>
            <a:r>
              <a:rPr lang="zh-CN" altLang="en-US" sz="3200" b="1">
                <a:solidFill>
                  <a:schemeClr val="tx1"/>
                </a:solidFill>
                <a:latin typeface="华文楷体" panose="02010600040101010101" pitchFamily="2" charset="-122"/>
                <a:ea typeface="华文楷体" panose="02010600040101010101" pitchFamily="2" charset="-122"/>
              </a:rPr>
              <a:t>．生产者和消费者互相等效，即只要缓冲池未满，生产者便可将消息送入缓冲池；只要缓冲池未空，消费者便可到缓冲池中取走一个消息。</a:t>
            </a:r>
          </a:p>
          <a:p>
            <a:pPr>
              <a:lnSpc>
                <a:spcPct val="105000"/>
              </a:lnSpc>
            </a:pPr>
            <a:r>
              <a:rPr lang="zh-CN" altLang="en-US" sz="3200" b="1">
                <a:solidFill>
                  <a:srgbClr val="3333FF"/>
                </a:solidFill>
                <a:latin typeface="华文楷体" panose="02010600040101010101" pitchFamily="2" charset="-122"/>
                <a:ea typeface="华文楷体" panose="02010600040101010101" pitchFamily="2" charset="-122"/>
              </a:rPr>
              <a:t>    生产者－消费者问题描述如下：</a:t>
            </a:r>
          </a:p>
        </p:txBody>
      </p:sp>
      <p:sp>
        <p:nvSpPr>
          <p:cNvPr id="100355" name="Rectangle 3">
            <a:extLst>
              <a:ext uri="{FF2B5EF4-FFF2-40B4-BE49-F238E27FC236}">
                <a16:creationId xmlns:a16="http://schemas.microsoft.com/office/drawing/2014/main" id="{BD264A52-DEA7-024A-8AB1-C7AFB918CF82}"/>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100356" name="灯片编号占位符 3">
            <a:extLst>
              <a:ext uri="{FF2B5EF4-FFF2-40B4-BE49-F238E27FC236}">
                <a16:creationId xmlns:a16="http://schemas.microsoft.com/office/drawing/2014/main" id="{76D2702F-301B-2747-AE31-4CF9DEFA243E}"/>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F40D6B3E-68A5-F24D-A882-9F35589D3CDA}" type="slidenum">
              <a:rPr lang="zh-CN" altLang="en-US" sz="1800"/>
              <a:pPr/>
              <a:t>98</a:t>
            </a:fld>
            <a:endParaRPr lang="en-US" altLang="zh-CN" sz="1800"/>
          </a:p>
        </p:txBody>
      </p:sp>
    </p:spTree>
    <p:extLst>
      <p:ext uri="{BB962C8B-B14F-4D97-AF65-F5344CB8AC3E}">
        <p14:creationId xmlns:p14="http://schemas.microsoft.com/office/powerpoint/2010/main" val="13354996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54658">
                                            <p:txEl>
                                              <p:pRg st="0" end="0"/>
                                            </p:txEl>
                                          </p:spTgt>
                                        </p:tgtEl>
                                        <p:attrNameLst>
                                          <p:attrName>style.visibility</p:attrName>
                                        </p:attrNameLst>
                                      </p:cBhvr>
                                      <p:to>
                                        <p:strVal val="visible"/>
                                      </p:to>
                                    </p:set>
                                    <p:animEffect transition="in" filter="barn(outVertical)">
                                      <p:cBhvr>
                                        <p:cTn id="7" dur="500"/>
                                        <p:tgtEl>
                                          <p:spTgt spid="4546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54658">
                                            <p:txEl>
                                              <p:pRg st="1" end="1"/>
                                            </p:txEl>
                                          </p:spTgt>
                                        </p:tgtEl>
                                        <p:attrNameLst>
                                          <p:attrName>style.visibility</p:attrName>
                                        </p:attrNameLst>
                                      </p:cBhvr>
                                      <p:to>
                                        <p:strVal val="visible"/>
                                      </p:to>
                                    </p:set>
                                    <p:animEffect transition="in" filter="barn(outVertical)">
                                      <p:cBhvr>
                                        <p:cTn id="12" dur="500"/>
                                        <p:tgtEl>
                                          <p:spTgt spid="45465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454658">
                                            <p:txEl>
                                              <p:pRg st="2" end="2"/>
                                            </p:txEl>
                                          </p:spTgt>
                                        </p:tgtEl>
                                        <p:attrNameLst>
                                          <p:attrName>style.visibility</p:attrName>
                                        </p:attrNameLst>
                                      </p:cBhvr>
                                      <p:to>
                                        <p:strVal val="visible"/>
                                      </p:to>
                                    </p:set>
                                    <p:animEffect transition="in" filter="barn(outVertical)">
                                      <p:cBhvr>
                                        <p:cTn id="17" dur="500"/>
                                        <p:tgtEl>
                                          <p:spTgt spid="45465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454658">
                                            <p:txEl>
                                              <p:pRg st="3" end="3"/>
                                            </p:txEl>
                                          </p:spTgt>
                                        </p:tgtEl>
                                        <p:attrNameLst>
                                          <p:attrName>style.visibility</p:attrName>
                                        </p:attrNameLst>
                                      </p:cBhvr>
                                      <p:to>
                                        <p:strVal val="visible"/>
                                      </p:to>
                                    </p:set>
                                    <p:animEffect transition="in" filter="barn(outVertical)">
                                      <p:cBhvr>
                                        <p:cTn id="22" dur="500"/>
                                        <p:tgtEl>
                                          <p:spTgt spid="45465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454658">
                                            <p:txEl>
                                              <p:pRg st="4" end="4"/>
                                            </p:txEl>
                                          </p:spTgt>
                                        </p:tgtEl>
                                        <p:attrNameLst>
                                          <p:attrName>style.visibility</p:attrName>
                                        </p:attrNameLst>
                                      </p:cBhvr>
                                      <p:to>
                                        <p:strVal val="visible"/>
                                      </p:to>
                                    </p:set>
                                    <p:animEffect transition="in" filter="barn(outVertical)">
                                      <p:cBhvr>
                                        <p:cTn id="27" dur="500"/>
                                        <p:tgtEl>
                                          <p:spTgt spid="454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40" name="Text Box 8">
            <a:extLst>
              <a:ext uri="{FF2B5EF4-FFF2-40B4-BE49-F238E27FC236}">
                <a16:creationId xmlns:a16="http://schemas.microsoft.com/office/drawing/2014/main" id="{CC01C83D-7A9D-FB47-B951-6AAF5968D33B}"/>
              </a:ext>
            </a:extLst>
          </p:cNvPr>
          <p:cNvSpPr txBox="1">
            <a:spLocks noChangeArrowheads="1"/>
          </p:cNvSpPr>
          <p:nvPr/>
        </p:nvSpPr>
        <p:spPr bwMode="auto">
          <a:xfrm>
            <a:off x="685800" y="4005263"/>
            <a:ext cx="5638800" cy="2233612"/>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b="1">
                <a:solidFill>
                  <a:srgbClr val="3333FF"/>
                </a:solidFill>
              </a:rPr>
              <a:t>Consumer (){   while(true)</a:t>
            </a:r>
            <a:r>
              <a:rPr lang="en-US" altLang="zh-CN" b="1">
                <a:solidFill>
                  <a:srgbClr val="171D17"/>
                </a:solidFill>
              </a:rPr>
              <a:t> {</a:t>
            </a:r>
          </a:p>
          <a:p>
            <a:pPr>
              <a:lnSpc>
                <a:spcPct val="40000"/>
              </a:lnSpc>
              <a:spcBef>
                <a:spcPct val="50000"/>
              </a:spcBef>
            </a:pPr>
            <a:r>
              <a:rPr lang="en-US" altLang="zh-CN" b="1">
                <a:solidFill>
                  <a:srgbClr val="000000"/>
                </a:solidFill>
              </a:rPr>
              <a:t>                          while counter = 0 do no-op;</a:t>
            </a:r>
          </a:p>
          <a:p>
            <a:pPr>
              <a:lnSpc>
                <a:spcPct val="40000"/>
              </a:lnSpc>
              <a:spcBef>
                <a:spcPct val="50000"/>
              </a:spcBef>
            </a:pPr>
            <a:r>
              <a:rPr lang="en-US" altLang="zh-CN" b="1">
                <a:solidFill>
                  <a:srgbClr val="000000"/>
                </a:solidFill>
              </a:rPr>
              <a:t>                         nextc : =buffer[out];</a:t>
            </a:r>
          </a:p>
          <a:p>
            <a:pPr>
              <a:lnSpc>
                <a:spcPct val="40000"/>
              </a:lnSpc>
              <a:spcBef>
                <a:spcPct val="50000"/>
              </a:spcBef>
            </a:pPr>
            <a:r>
              <a:rPr lang="en-US" altLang="zh-CN" b="1">
                <a:solidFill>
                  <a:srgbClr val="000000"/>
                </a:solidFill>
              </a:rPr>
              <a:t>                         out : =out+ 1 mod n;</a:t>
            </a:r>
          </a:p>
          <a:p>
            <a:pPr>
              <a:lnSpc>
                <a:spcPct val="40000"/>
              </a:lnSpc>
              <a:spcBef>
                <a:spcPct val="50000"/>
              </a:spcBef>
            </a:pPr>
            <a:r>
              <a:rPr lang="en-US" altLang="zh-CN" b="1">
                <a:solidFill>
                  <a:srgbClr val="171D17"/>
                </a:solidFill>
              </a:rPr>
              <a:t>                         counter : = counter –1;</a:t>
            </a:r>
          </a:p>
          <a:p>
            <a:pPr>
              <a:lnSpc>
                <a:spcPct val="40000"/>
              </a:lnSpc>
              <a:spcBef>
                <a:spcPct val="50000"/>
              </a:spcBef>
            </a:pPr>
            <a:r>
              <a:rPr lang="en-US" altLang="zh-CN" b="1">
                <a:solidFill>
                  <a:srgbClr val="000000"/>
                </a:solidFill>
              </a:rPr>
              <a:t>                         consume the item in nextc;</a:t>
            </a:r>
          </a:p>
          <a:p>
            <a:pPr>
              <a:lnSpc>
                <a:spcPct val="40000"/>
              </a:lnSpc>
              <a:spcBef>
                <a:spcPct val="50000"/>
              </a:spcBef>
            </a:pPr>
            <a:r>
              <a:rPr lang="en-US" altLang="zh-CN" b="1">
                <a:solidFill>
                  <a:srgbClr val="000000"/>
                </a:solidFill>
              </a:rPr>
              <a:t>                     }  </a:t>
            </a:r>
            <a:r>
              <a:rPr lang="en-US" altLang="zh-CN" b="1">
                <a:solidFill>
                  <a:srgbClr val="0000FF"/>
                </a:solidFill>
              </a:rPr>
              <a:t> }</a:t>
            </a:r>
          </a:p>
        </p:txBody>
      </p:sp>
      <p:sp>
        <p:nvSpPr>
          <p:cNvPr id="453639" name="Text Box 7">
            <a:extLst>
              <a:ext uri="{FF2B5EF4-FFF2-40B4-BE49-F238E27FC236}">
                <a16:creationId xmlns:a16="http://schemas.microsoft.com/office/drawing/2014/main" id="{BCA40414-49EB-2342-B1F1-E6E669B2F370}"/>
              </a:ext>
            </a:extLst>
          </p:cNvPr>
          <p:cNvSpPr txBox="1">
            <a:spLocks noChangeArrowheads="1"/>
          </p:cNvSpPr>
          <p:nvPr/>
        </p:nvSpPr>
        <p:spPr bwMode="auto">
          <a:xfrm>
            <a:off x="609600" y="533400"/>
            <a:ext cx="5334000" cy="2825750"/>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dirty="0">
                <a:solidFill>
                  <a:srgbClr val="CC3399"/>
                </a:solidFill>
              </a:rPr>
              <a:t>Producer(){  while(true)</a:t>
            </a:r>
            <a:r>
              <a:rPr lang="en-US" altLang="zh-CN" b="1" dirty="0">
                <a:solidFill>
                  <a:srgbClr val="000000"/>
                </a:solidFill>
              </a:rPr>
              <a:t>  {                   </a:t>
            </a:r>
          </a:p>
          <a:p>
            <a:pPr>
              <a:lnSpc>
                <a:spcPct val="45000"/>
              </a:lnSpc>
              <a:spcBef>
                <a:spcPct val="50000"/>
              </a:spcBef>
              <a:defRPr/>
            </a:pPr>
            <a:r>
              <a:rPr lang="en-US" altLang="zh-CN" b="1" dirty="0">
                <a:solidFill>
                  <a:srgbClr val="000000"/>
                </a:solidFill>
              </a:rPr>
              <a:t>                        produce an item in </a:t>
            </a:r>
            <a:r>
              <a:rPr lang="en-US" altLang="zh-CN" b="1" dirty="0" err="1">
                <a:solidFill>
                  <a:srgbClr val="000000"/>
                </a:solidFill>
              </a:rPr>
              <a:t>nextp</a:t>
            </a:r>
            <a:r>
              <a:rPr lang="en-US" altLang="zh-CN" b="1" dirty="0">
                <a:solidFill>
                  <a:srgbClr val="000000"/>
                </a:solidFill>
              </a:rPr>
              <a:t>;                                                 </a:t>
            </a:r>
          </a:p>
          <a:p>
            <a:pPr>
              <a:lnSpc>
                <a:spcPct val="45000"/>
              </a:lnSpc>
              <a:spcBef>
                <a:spcPct val="50000"/>
              </a:spcBef>
              <a:defRPr/>
            </a:pPr>
            <a:r>
              <a:rPr lang="en-US" altLang="zh-CN" b="1" dirty="0">
                <a:solidFill>
                  <a:srgbClr val="000000"/>
                </a:solidFill>
              </a:rPr>
              <a:t>                          .    </a:t>
            </a:r>
          </a:p>
          <a:p>
            <a:pPr>
              <a:lnSpc>
                <a:spcPct val="40000"/>
              </a:lnSpc>
              <a:spcBef>
                <a:spcPct val="50000"/>
              </a:spcBef>
              <a:defRPr/>
            </a:pPr>
            <a:r>
              <a:rPr lang="en-US" altLang="zh-CN" b="1" dirty="0">
                <a:solidFill>
                  <a:srgbClr val="000000"/>
                </a:solidFill>
              </a:rPr>
              <a:t>                        while counter = n do no-op;</a:t>
            </a:r>
          </a:p>
          <a:p>
            <a:pPr>
              <a:lnSpc>
                <a:spcPct val="40000"/>
              </a:lnSpc>
              <a:spcBef>
                <a:spcPct val="50000"/>
              </a:spcBef>
              <a:defRPr/>
            </a:pPr>
            <a:r>
              <a:rPr lang="en-US" altLang="zh-CN" b="1" dirty="0">
                <a:solidFill>
                  <a:srgbClr val="000000"/>
                </a:solidFill>
              </a:rPr>
              <a:t>                        buffer[in] : = </a:t>
            </a:r>
            <a:r>
              <a:rPr lang="en-US" altLang="zh-CN" b="1" dirty="0" err="1">
                <a:solidFill>
                  <a:srgbClr val="000000"/>
                </a:solidFill>
              </a:rPr>
              <a:t>nextp</a:t>
            </a:r>
            <a:r>
              <a:rPr lang="en-US" altLang="zh-CN" b="1" dirty="0">
                <a:solidFill>
                  <a:srgbClr val="000000"/>
                </a:solidFill>
              </a:rPr>
              <a:t> ;</a:t>
            </a:r>
          </a:p>
          <a:p>
            <a:pPr>
              <a:lnSpc>
                <a:spcPct val="40000"/>
              </a:lnSpc>
              <a:spcBef>
                <a:spcPct val="50000"/>
              </a:spcBef>
              <a:defRPr/>
            </a:pPr>
            <a:r>
              <a:rPr lang="en-US" altLang="zh-CN" b="1" dirty="0">
                <a:solidFill>
                  <a:srgbClr val="000000"/>
                </a:solidFill>
              </a:rPr>
              <a:t>                        in : = in+1 mod n;</a:t>
            </a:r>
          </a:p>
          <a:p>
            <a:pPr>
              <a:lnSpc>
                <a:spcPct val="40000"/>
              </a:lnSpc>
              <a:spcBef>
                <a:spcPct val="50000"/>
              </a:spcBef>
              <a:defRPr/>
            </a:pPr>
            <a:r>
              <a:rPr lang="en-US" altLang="zh-CN" b="1" dirty="0">
                <a:solidFill>
                  <a:srgbClr val="000000"/>
                </a:solidFill>
              </a:rPr>
              <a:t>                        </a:t>
            </a:r>
            <a:r>
              <a:rPr lang="en-US" altLang="zh-CN" b="1" dirty="0">
                <a:solidFill>
                  <a:srgbClr val="171D17"/>
                </a:solidFill>
              </a:rPr>
              <a:t>counter : = counter+1 ;</a:t>
            </a:r>
          </a:p>
          <a:p>
            <a:pPr>
              <a:lnSpc>
                <a:spcPct val="40000"/>
              </a:lnSpc>
              <a:spcBef>
                <a:spcPct val="50000"/>
              </a:spcBef>
              <a:defRPr/>
            </a:pPr>
            <a:r>
              <a:rPr lang="en-US" altLang="zh-CN" b="1" dirty="0">
                <a:solidFill>
                  <a:srgbClr val="000000"/>
                </a:solidFill>
              </a:rPr>
              <a:t>                    </a:t>
            </a:r>
            <a:r>
              <a:rPr lang="en-US" altLang="zh-CN" b="1" dirty="0">
                <a:solidFill>
                  <a:srgbClr val="CC3399"/>
                </a:solidFill>
              </a:rPr>
              <a:t>}</a:t>
            </a:r>
            <a:r>
              <a:rPr lang="en-US" altLang="zh-CN" b="1" dirty="0">
                <a:solidFill>
                  <a:srgbClr val="000000"/>
                </a:solidFill>
              </a:rPr>
              <a:t>   }</a:t>
            </a:r>
            <a:endParaRPr lang="en-US" altLang="zh-CN" b="1" dirty="0">
              <a:solidFill>
                <a:srgbClr val="000000"/>
              </a:solidFill>
              <a:effectLst>
                <a:outerShdw blurRad="38100" dist="38100" dir="2700000" algn="tl">
                  <a:srgbClr val="C0C0C0"/>
                </a:outerShdw>
              </a:effectLst>
              <a:latin typeface="Arial" pitchFamily="34" charset="0"/>
              <a:ea typeface="幼圆" pitchFamily="49" charset="-122"/>
            </a:endParaRPr>
          </a:p>
        </p:txBody>
      </p:sp>
      <p:sp>
        <p:nvSpPr>
          <p:cNvPr id="453638" name="Rectangle 6">
            <a:extLst>
              <a:ext uri="{FF2B5EF4-FFF2-40B4-BE49-F238E27FC236}">
                <a16:creationId xmlns:a16="http://schemas.microsoft.com/office/drawing/2014/main" id="{7AD8E677-744F-1544-A6A5-D32DB8B0B3ED}"/>
              </a:ext>
            </a:extLst>
          </p:cNvPr>
          <p:cNvSpPr>
            <a:spLocks noChangeArrowheads="1"/>
          </p:cNvSpPr>
          <p:nvPr/>
        </p:nvSpPr>
        <p:spPr bwMode="auto">
          <a:xfrm>
            <a:off x="539750" y="609600"/>
            <a:ext cx="8305800" cy="62484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01381" name="Rectangle 4">
            <a:extLst>
              <a:ext uri="{FF2B5EF4-FFF2-40B4-BE49-F238E27FC236}">
                <a16:creationId xmlns:a16="http://schemas.microsoft.com/office/drawing/2014/main" id="{19FC2F7B-4F69-EA44-9EDB-F097CA5C8735}"/>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3200" b="1">
                <a:solidFill>
                  <a:srgbClr val="0000FF"/>
                </a:solidFill>
                <a:latin typeface="宋体" panose="02010600030101010101" pitchFamily="2" charset="-122"/>
              </a:rPr>
              <a:t>2.5 </a:t>
            </a:r>
            <a:r>
              <a:rPr lang="zh-CN" altLang="en-US" sz="3200" b="1">
                <a:solidFill>
                  <a:srgbClr val="0000FF"/>
                </a:solidFill>
                <a:latin typeface="宋体" panose="02010600030101010101" pitchFamily="2" charset="-122"/>
              </a:rPr>
              <a:t>经典进程同步问题－</a:t>
            </a:r>
            <a:r>
              <a:rPr lang="zh-CN" altLang="en-US" sz="3200" b="1">
                <a:solidFill>
                  <a:srgbClr val="FF0000"/>
                </a:solidFill>
                <a:latin typeface="宋体" panose="02010600030101010101" pitchFamily="2" charset="-122"/>
              </a:rPr>
              <a:t>生产者－消费者问题</a:t>
            </a:r>
          </a:p>
        </p:txBody>
      </p:sp>
      <p:sp>
        <p:nvSpPr>
          <p:cNvPr id="453635" name="Text Box 3">
            <a:extLst>
              <a:ext uri="{FF2B5EF4-FFF2-40B4-BE49-F238E27FC236}">
                <a16:creationId xmlns:a16="http://schemas.microsoft.com/office/drawing/2014/main" id="{50676CD6-3585-E748-963E-02DDD8C81FED}"/>
              </a:ext>
            </a:extLst>
          </p:cNvPr>
          <p:cNvSpPr txBox="1">
            <a:spLocks noChangeArrowheads="1"/>
          </p:cNvSpPr>
          <p:nvPr/>
        </p:nvSpPr>
        <p:spPr bwMode="auto">
          <a:xfrm>
            <a:off x="611188" y="3962400"/>
            <a:ext cx="5638800" cy="2930525"/>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b="1">
                <a:solidFill>
                  <a:srgbClr val="3333FF"/>
                </a:solidFill>
              </a:rPr>
              <a:t>Consumer (){   </a:t>
            </a:r>
            <a:r>
              <a:rPr lang="en-US" altLang="zh-CN" b="1">
                <a:solidFill>
                  <a:srgbClr val="171D17"/>
                </a:solidFill>
              </a:rPr>
              <a:t>while(true)</a:t>
            </a:r>
            <a:r>
              <a:rPr lang="en-US" altLang="zh-CN" b="1">
                <a:solidFill>
                  <a:srgbClr val="3333FF"/>
                </a:solidFill>
              </a:rPr>
              <a:t> </a:t>
            </a:r>
            <a:r>
              <a:rPr lang="en-US" altLang="zh-CN" b="1">
                <a:solidFill>
                  <a:srgbClr val="171D17"/>
                </a:solidFill>
              </a:rPr>
              <a:t>{</a:t>
            </a:r>
          </a:p>
          <a:p>
            <a:pPr>
              <a:lnSpc>
                <a:spcPct val="40000"/>
              </a:lnSpc>
              <a:spcBef>
                <a:spcPct val="50000"/>
              </a:spcBef>
            </a:pPr>
            <a:r>
              <a:rPr lang="en-US" altLang="zh-CN" b="1">
                <a:solidFill>
                  <a:srgbClr val="000000"/>
                </a:solidFill>
              </a:rPr>
              <a:t>                       while counter = 0 do no-op;</a:t>
            </a:r>
          </a:p>
          <a:p>
            <a:pPr>
              <a:lnSpc>
                <a:spcPct val="40000"/>
              </a:lnSpc>
              <a:spcBef>
                <a:spcPct val="50000"/>
              </a:spcBef>
            </a:pPr>
            <a:r>
              <a:rPr lang="en-US" altLang="zh-CN" b="1">
                <a:solidFill>
                  <a:srgbClr val="000000"/>
                </a:solidFill>
              </a:rPr>
              <a:t>                       </a:t>
            </a:r>
            <a:r>
              <a:rPr lang="en-US" altLang="zh-CN" b="1">
                <a:solidFill>
                  <a:srgbClr val="0000FF"/>
                </a:solidFill>
              </a:rPr>
              <a:t>wait (mutex)</a:t>
            </a:r>
          </a:p>
          <a:p>
            <a:pPr>
              <a:lnSpc>
                <a:spcPct val="40000"/>
              </a:lnSpc>
              <a:spcBef>
                <a:spcPct val="50000"/>
              </a:spcBef>
            </a:pPr>
            <a:r>
              <a:rPr lang="en-US" altLang="zh-CN" b="1">
                <a:solidFill>
                  <a:srgbClr val="000000"/>
                </a:solidFill>
              </a:rPr>
              <a:t>                       nextc : =buffer[out];</a:t>
            </a:r>
          </a:p>
          <a:p>
            <a:pPr>
              <a:lnSpc>
                <a:spcPct val="40000"/>
              </a:lnSpc>
              <a:spcBef>
                <a:spcPct val="50000"/>
              </a:spcBef>
            </a:pPr>
            <a:r>
              <a:rPr lang="en-US" altLang="zh-CN" b="1">
                <a:solidFill>
                  <a:srgbClr val="000000"/>
                </a:solidFill>
              </a:rPr>
              <a:t>                       out : =out+ 1 mod n;</a:t>
            </a:r>
          </a:p>
          <a:p>
            <a:pPr>
              <a:lnSpc>
                <a:spcPct val="40000"/>
              </a:lnSpc>
              <a:spcBef>
                <a:spcPct val="50000"/>
              </a:spcBef>
            </a:pPr>
            <a:r>
              <a:rPr lang="en-US" altLang="zh-CN" b="1">
                <a:solidFill>
                  <a:srgbClr val="171D17"/>
                </a:solidFill>
              </a:rPr>
              <a:t>                       counter : = counter –1;</a:t>
            </a:r>
          </a:p>
          <a:p>
            <a:pPr>
              <a:lnSpc>
                <a:spcPct val="40000"/>
              </a:lnSpc>
              <a:spcBef>
                <a:spcPct val="50000"/>
              </a:spcBef>
            </a:pPr>
            <a:r>
              <a:rPr lang="en-US" altLang="zh-CN" b="1">
                <a:solidFill>
                  <a:srgbClr val="FF0000"/>
                </a:solidFill>
              </a:rPr>
              <a:t>                       </a:t>
            </a:r>
            <a:r>
              <a:rPr lang="en-US" altLang="zh-CN" b="1">
                <a:solidFill>
                  <a:srgbClr val="0000FF"/>
                </a:solidFill>
              </a:rPr>
              <a:t>signal (mutex)</a:t>
            </a:r>
          </a:p>
          <a:p>
            <a:pPr>
              <a:lnSpc>
                <a:spcPct val="40000"/>
              </a:lnSpc>
              <a:spcBef>
                <a:spcPct val="50000"/>
              </a:spcBef>
            </a:pPr>
            <a:r>
              <a:rPr lang="en-US" altLang="zh-CN" b="1">
                <a:solidFill>
                  <a:srgbClr val="000000"/>
                </a:solidFill>
              </a:rPr>
              <a:t>                       consume the item in nextc;</a:t>
            </a:r>
          </a:p>
          <a:p>
            <a:pPr>
              <a:lnSpc>
                <a:spcPct val="40000"/>
              </a:lnSpc>
              <a:spcBef>
                <a:spcPct val="50000"/>
              </a:spcBef>
            </a:pPr>
            <a:r>
              <a:rPr lang="en-US" altLang="zh-CN" b="1">
                <a:solidFill>
                  <a:srgbClr val="0000FF"/>
                </a:solidFill>
              </a:rPr>
              <a:t>                   }    </a:t>
            </a:r>
            <a:r>
              <a:rPr lang="en-US" altLang="zh-CN" b="1">
                <a:solidFill>
                  <a:srgbClr val="000000"/>
                </a:solidFill>
              </a:rPr>
              <a:t>}</a:t>
            </a:r>
          </a:p>
        </p:txBody>
      </p:sp>
      <p:sp>
        <p:nvSpPr>
          <p:cNvPr id="453634" name="Text Box 2">
            <a:extLst>
              <a:ext uri="{FF2B5EF4-FFF2-40B4-BE49-F238E27FC236}">
                <a16:creationId xmlns:a16="http://schemas.microsoft.com/office/drawing/2014/main" id="{6E79CDF0-15CB-2049-9784-2A88944DFC1D}"/>
              </a:ext>
            </a:extLst>
          </p:cNvPr>
          <p:cNvSpPr txBox="1">
            <a:spLocks noChangeArrowheads="1"/>
          </p:cNvSpPr>
          <p:nvPr/>
        </p:nvSpPr>
        <p:spPr bwMode="auto">
          <a:xfrm>
            <a:off x="755650" y="457200"/>
            <a:ext cx="5334000" cy="3490913"/>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dirty="0">
                <a:solidFill>
                  <a:srgbClr val="CC3399"/>
                </a:solidFill>
              </a:rPr>
              <a:t>Producer(){   </a:t>
            </a:r>
            <a:r>
              <a:rPr lang="en-US" altLang="zh-CN" b="1" dirty="0">
                <a:solidFill>
                  <a:srgbClr val="000000"/>
                </a:solidFill>
              </a:rPr>
              <a:t>while(true) {                    </a:t>
            </a:r>
          </a:p>
          <a:p>
            <a:pPr>
              <a:lnSpc>
                <a:spcPct val="45000"/>
              </a:lnSpc>
              <a:spcBef>
                <a:spcPct val="50000"/>
              </a:spcBef>
              <a:defRPr/>
            </a:pPr>
            <a:r>
              <a:rPr lang="en-US" altLang="zh-CN" b="1" dirty="0">
                <a:solidFill>
                  <a:srgbClr val="000000"/>
                </a:solidFill>
              </a:rPr>
              <a:t>                        produce an item in </a:t>
            </a:r>
            <a:r>
              <a:rPr lang="en-US" altLang="zh-CN" b="1" dirty="0" err="1">
                <a:solidFill>
                  <a:srgbClr val="000000"/>
                </a:solidFill>
              </a:rPr>
              <a:t>nextp</a:t>
            </a:r>
            <a:r>
              <a:rPr lang="en-US" altLang="zh-CN" b="1" dirty="0">
                <a:solidFill>
                  <a:srgbClr val="000000"/>
                </a:solidFill>
              </a:rPr>
              <a:t>;                                                 </a:t>
            </a:r>
          </a:p>
          <a:p>
            <a:pPr>
              <a:lnSpc>
                <a:spcPct val="45000"/>
              </a:lnSpc>
              <a:spcBef>
                <a:spcPct val="50000"/>
              </a:spcBef>
              <a:defRPr/>
            </a:pPr>
            <a:r>
              <a:rPr lang="en-US" altLang="zh-CN" b="1" dirty="0">
                <a:solidFill>
                  <a:srgbClr val="000000"/>
                </a:solidFill>
              </a:rPr>
              <a:t>                          .    </a:t>
            </a:r>
          </a:p>
          <a:p>
            <a:pPr>
              <a:lnSpc>
                <a:spcPct val="40000"/>
              </a:lnSpc>
              <a:spcBef>
                <a:spcPct val="50000"/>
              </a:spcBef>
              <a:defRPr/>
            </a:pPr>
            <a:r>
              <a:rPr lang="en-US" altLang="zh-CN" b="1" dirty="0">
                <a:solidFill>
                  <a:srgbClr val="000000"/>
                </a:solidFill>
              </a:rPr>
              <a:t>                        while counter = n do no-op;</a:t>
            </a:r>
          </a:p>
          <a:p>
            <a:pPr>
              <a:lnSpc>
                <a:spcPct val="40000"/>
              </a:lnSpc>
              <a:spcBef>
                <a:spcPct val="50000"/>
              </a:spcBef>
              <a:defRPr/>
            </a:pPr>
            <a:r>
              <a:rPr lang="en-US" altLang="zh-CN" b="1" dirty="0">
                <a:solidFill>
                  <a:srgbClr val="000000"/>
                </a:solidFill>
              </a:rPr>
              <a:t>                        </a:t>
            </a:r>
            <a:r>
              <a:rPr lang="en-US" altLang="zh-CN" b="1" dirty="0">
                <a:solidFill>
                  <a:srgbClr val="0000FF"/>
                </a:solidFill>
              </a:rPr>
              <a:t>wait (</a:t>
            </a:r>
            <a:r>
              <a:rPr lang="en-US" altLang="zh-CN" b="1" dirty="0" err="1">
                <a:solidFill>
                  <a:srgbClr val="0000FF"/>
                </a:solidFill>
              </a:rPr>
              <a:t>mutex</a:t>
            </a:r>
            <a:r>
              <a:rPr lang="en-US" altLang="zh-CN" b="1" dirty="0">
                <a:solidFill>
                  <a:srgbClr val="0000FF"/>
                </a:solidFill>
              </a:rPr>
              <a:t>)</a:t>
            </a:r>
          </a:p>
          <a:p>
            <a:pPr>
              <a:lnSpc>
                <a:spcPct val="40000"/>
              </a:lnSpc>
              <a:spcBef>
                <a:spcPct val="50000"/>
              </a:spcBef>
              <a:defRPr/>
            </a:pPr>
            <a:r>
              <a:rPr lang="en-US" altLang="zh-CN" b="1" dirty="0">
                <a:solidFill>
                  <a:srgbClr val="000000"/>
                </a:solidFill>
              </a:rPr>
              <a:t>                        buffer[in] : = </a:t>
            </a:r>
            <a:r>
              <a:rPr lang="en-US" altLang="zh-CN" b="1" dirty="0" err="1">
                <a:solidFill>
                  <a:srgbClr val="000000"/>
                </a:solidFill>
              </a:rPr>
              <a:t>nextp</a:t>
            </a:r>
            <a:r>
              <a:rPr lang="en-US" altLang="zh-CN" b="1" dirty="0">
                <a:solidFill>
                  <a:srgbClr val="000000"/>
                </a:solidFill>
              </a:rPr>
              <a:t> ;</a:t>
            </a:r>
          </a:p>
          <a:p>
            <a:pPr>
              <a:lnSpc>
                <a:spcPct val="40000"/>
              </a:lnSpc>
              <a:spcBef>
                <a:spcPct val="50000"/>
              </a:spcBef>
              <a:defRPr/>
            </a:pPr>
            <a:r>
              <a:rPr lang="en-US" altLang="zh-CN" b="1" dirty="0">
                <a:solidFill>
                  <a:srgbClr val="000000"/>
                </a:solidFill>
              </a:rPr>
              <a:t>                        in : = in+1 mod n;</a:t>
            </a:r>
          </a:p>
          <a:p>
            <a:pPr>
              <a:lnSpc>
                <a:spcPct val="40000"/>
              </a:lnSpc>
              <a:spcBef>
                <a:spcPct val="50000"/>
              </a:spcBef>
              <a:defRPr/>
            </a:pPr>
            <a:r>
              <a:rPr lang="en-US" altLang="zh-CN" b="1" dirty="0">
                <a:solidFill>
                  <a:srgbClr val="000000"/>
                </a:solidFill>
              </a:rPr>
              <a:t>                        </a:t>
            </a:r>
            <a:r>
              <a:rPr lang="en-US" altLang="zh-CN" b="1" dirty="0">
                <a:solidFill>
                  <a:srgbClr val="171D17"/>
                </a:solidFill>
              </a:rPr>
              <a:t>counter : = counter+1 ;</a:t>
            </a:r>
          </a:p>
          <a:p>
            <a:pPr>
              <a:lnSpc>
                <a:spcPct val="40000"/>
              </a:lnSpc>
              <a:spcBef>
                <a:spcPct val="50000"/>
              </a:spcBef>
              <a:defRPr/>
            </a:pPr>
            <a:r>
              <a:rPr lang="en-US" altLang="zh-CN" b="1" dirty="0">
                <a:solidFill>
                  <a:srgbClr val="0000FF"/>
                </a:solidFill>
              </a:rPr>
              <a:t>                        signal (</a:t>
            </a:r>
            <a:r>
              <a:rPr lang="en-US" altLang="zh-CN" b="1" dirty="0" err="1">
                <a:solidFill>
                  <a:srgbClr val="0000FF"/>
                </a:solidFill>
              </a:rPr>
              <a:t>mutex</a:t>
            </a:r>
            <a:r>
              <a:rPr lang="en-US" altLang="zh-CN" b="1" dirty="0">
                <a:solidFill>
                  <a:srgbClr val="0000FF"/>
                </a:solidFill>
              </a:rPr>
              <a:t>)</a:t>
            </a:r>
          </a:p>
          <a:p>
            <a:pPr>
              <a:lnSpc>
                <a:spcPct val="40000"/>
              </a:lnSpc>
              <a:spcBef>
                <a:spcPct val="50000"/>
              </a:spcBef>
              <a:defRPr/>
            </a:pPr>
            <a:r>
              <a:rPr lang="en-US" altLang="zh-CN" b="1" dirty="0">
                <a:solidFill>
                  <a:srgbClr val="000000"/>
                </a:solidFill>
              </a:rPr>
              <a:t>                  </a:t>
            </a:r>
            <a:r>
              <a:rPr lang="en-US" altLang="zh-CN" b="1" dirty="0">
                <a:solidFill>
                  <a:srgbClr val="CC3399"/>
                </a:solidFill>
              </a:rPr>
              <a:t> }   </a:t>
            </a:r>
            <a:r>
              <a:rPr lang="en-US" altLang="zh-CN" b="1" dirty="0">
                <a:solidFill>
                  <a:srgbClr val="000000"/>
                </a:solidFill>
              </a:rPr>
              <a:t>}</a:t>
            </a:r>
            <a:endParaRPr lang="en-US" altLang="zh-CN" b="1" dirty="0">
              <a:solidFill>
                <a:srgbClr val="000000"/>
              </a:solidFill>
              <a:effectLst>
                <a:outerShdw blurRad="38100" dist="38100" dir="2700000" algn="tl">
                  <a:srgbClr val="C0C0C0"/>
                </a:outerShdw>
              </a:effectLst>
              <a:latin typeface="Arial" pitchFamily="34" charset="0"/>
              <a:ea typeface="幼圆" pitchFamily="49" charset="-122"/>
            </a:endParaRPr>
          </a:p>
        </p:txBody>
      </p:sp>
      <p:sp>
        <p:nvSpPr>
          <p:cNvPr id="101384" name="灯片编号占位符 3">
            <a:extLst>
              <a:ext uri="{FF2B5EF4-FFF2-40B4-BE49-F238E27FC236}">
                <a16:creationId xmlns:a16="http://schemas.microsoft.com/office/drawing/2014/main" id="{E2228793-5849-2C49-A58C-DEE2930BF1DB}"/>
              </a:ext>
            </a:extLst>
          </p:cNvPr>
          <p:cNvSpPr txBox="1">
            <a:spLocks/>
          </p:cNvSpPr>
          <p:nvPr/>
        </p:nvSpPr>
        <p:spPr bwMode="auto">
          <a:xfrm>
            <a:off x="8388350" y="6308725"/>
            <a:ext cx="5762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hlink"/>
                </a:solidFill>
                <a:latin typeface="Arial Narrow" panose="020B0604020202020204" pitchFamily="34" charset="0"/>
                <a:ea typeface="宋体" panose="02010600030101010101" pitchFamily="2" charset="-122"/>
              </a:defRPr>
            </a:lvl1pPr>
            <a:lvl2pPr marL="742950" indent="-285750">
              <a:defRPr kumimoji="1" sz="2400">
                <a:solidFill>
                  <a:schemeClr val="hlink"/>
                </a:solidFill>
                <a:latin typeface="Arial Narrow" panose="020B0604020202020204" pitchFamily="34" charset="0"/>
                <a:ea typeface="宋体" panose="02010600030101010101" pitchFamily="2" charset="-122"/>
              </a:defRPr>
            </a:lvl2pPr>
            <a:lvl3pPr marL="1143000" indent="-228600">
              <a:defRPr kumimoji="1" sz="2400">
                <a:solidFill>
                  <a:schemeClr val="hlink"/>
                </a:solidFill>
                <a:latin typeface="Arial Narrow" panose="020B0604020202020204" pitchFamily="34" charset="0"/>
                <a:ea typeface="宋体" panose="02010600030101010101" pitchFamily="2" charset="-122"/>
              </a:defRPr>
            </a:lvl3pPr>
            <a:lvl4pPr marL="1600200" indent="-228600">
              <a:defRPr kumimoji="1" sz="2400">
                <a:solidFill>
                  <a:schemeClr val="hlink"/>
                </a:solidFill>
                <a:latin typeface="Arial Narrow" panose="020B0604020202020204" pitchFamily="34" charset="0"/>
                <a:ea typeface="宋体" panose="02010600030101010101" pitchFamily="2" charset="-122"/>
              </a:defRPr>
            </a:lvl4pPr>
            <a:lvl5pPr marL="2057400" indent="-228600">
              <a:defRPr kumimoji="1" sz="2400">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hlink"/>
                </a:solidFill>
                <a:latin typeface="Arial Narrow" panose="020B0604020202020204" pitchFamily="34" charset="0"/>
                <a:ea typeface="宋体" panose="02010600030101010101" pitchFamily="2" charset="-122"/>
              </a:defRPr>
            </a:lvl9pPr>
          </a:lstStyle>
          <a:p>
            <a:fld id="{6BB6E58D-ECB2-0846-8498-30099937A0AC}" type="slidenum">
              <a:rPr lang="zh-CN" altLang="en-US" sz="1800"/>
              <a:pPr/>
              <a:t>99</a:t>
            </a:fld>
            <a:endParaRPr lang="en-US" altLang="zh-CN" sz="1800"/>
          </a:p>
        </p:txBody>
      </p:sp>
    </p:spTree>
    <p:extLst>
      <p:ext uri="{BB962C8B-B14F-4D97-AF65-F5344CB8AC3E}">
        <p14:creationId xmlns:p14="http://schemas.microsoft.com/office/powerpoint/2010/main" val="1163967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3639"/>
                                        </p:tgtEl>
                                        <p:attrNameLst>
                                          <p:attrName>style.visibility</p:attrName>
                                        </p:attrNameLst>
                                      </p:cBhvr>
                                      <p:to>
                                        <p:strVal val="visible"/>
                                      </p:to>
                                    </p:set>
                                    <p:animEffect transition="in" filter="wipe(left)">
                                      <p:cBhvr>
                                        <p:cTn id="7" dur="500"/>
                                        <p:tgtEl>
                                          <p:spTgt spid="453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3640"/>
                                        </p:tgtEl>
                                        <p:attrNameLst>
                                          <p:attrName>style.visibility</p:attrName>
                                        </p:attrNameLst>
                                      </p:cBhvr>
                                      <p:to>
                                        <p:strVal val="visible"/>
                                      </p:to>
                                    </p:set>
                                    <p:animEffect transition="in" filter="wipe(up)">
                                      <p:cBhvr>
                                        <p:cTn id="12" dur="500"/>
                                        <p:tgtEl>
                                          <p:spTgt spid="4536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53638"/>
                                        </p:tgtEl>
                                        <p:attrNameLst>
                                          <p:attrName>style.visibility</p:attrName>
                                        </p:attrNameLst>
                                      </p:cBhvr>
                                      <p:to>
                                        <p:strVal val="visible"/>
                                      </p:to>
                                    </p:set>
                                    <p:animEffect transition="in" filter="dissolve">
                                      <p:cBhvr>
                                        <p:cTn id="17" dur="500"/>
                                        <p:tgtEl>
                                          <p:spTgt spid="45363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3634"/>
                                        </p:tgtEl>
                                        <p:attrNameLst>
                                          <p:attrName>style.visibility</p:attrName>
                                        </p:attrNameLst>
                                      </p:cBhvr>
                                      <p:to>
                                        <p:strVal val="visible"/>
                                      </p:to>
                                    </p:set>
                                    <p:animEffect transition="in" filter="wipe(left)">
                                      <p:cBhvr>
                                        <p:cTn id="22" dur="500"/>
                                        <p:tgtEl>
                                          <p:spTgt spid="4536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3635"/>
                                        </p:tgtEl>
                                        <p:attrNameLst>
                                          <p:attrName>style.visibility</p:attrName>
                                        </p:attrNameLst>
                                      </p:cBhvr>
                                      <p:to>
                                        <p:strVal val="visible"/>
                                      </p:to>
                                    </p:set>
                                    <p:animEffect transition="in" filter="wipe(left)">
                                      <p:cBhvr>
                                        <p:cTn id="27" dur="500"/>
                                        <p:tgtEl>
                                          <p:spTgt spid="453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40" grpId="0" animBg="1" autoUpdateAnimBg="0"/>
      <p:bldP spid="453639" grpId="0" autoUpdateAnimBg="0"/>
      <p:bldP spid="453638" grpId="0" animBg="1"/>
      <p:bldP spid="453635" grpId="0" animBg="1" autoUpdateAnimBg="0"/>
      <p:bldP spid="453634" grpId="0" autoUpdateAnimBg="0"/>
    </p:bldLst>
  </p:timing>
</p:sld>
</file>

<file path=ppt/theme/theme1.xml><?xml version="1.0" encoding="utf-8"?>
<a:theme xmlns:a="http://schemas.openxmlformats.org/drawingml/2006/main" name="2_Soaring">
  <a:themeElements>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fontScheme name="2_Soaring">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efaul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efault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12669</TotalTime>
  <Words>14519</Words>
  <Application>Microsoft Macintosh PowerPoint</Application>
  <PresentationFormat>On-screen Show (4:3)</PresentationFormat>
  <Paragraphs>1873</Paragraphs>
  <Slides>157</Slides>
  <Notes>25</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3</vt:i4>
      </vt:variant>
      <vt:variant>
        <vt:lpstr>Slide Titles</vt:lpstr>
      </vt:variant>
      <vt:variant>
        <vt:i4>157</vt:i4>
      </vt:variant>
    </vt:vector>
  </HeadingPairs>
  <TitlesOfParts>
    <vt:vector size="175" baseType="lpstr">
      <vt:lpstr>楷体_GB2312</vt:lpstr>
      <vt:lpstr>黑体</vt:lpstr>
      <vt:lpstr>宋体</vt:lpstr>
      <vt:lpstr>华文楷体</vt:lpstr>
      <vt:lpstr>华文新魏</vt:lpstr>
      <vt:lpstr>幼圆</vt:lpstr>
      <vt:lpstr>楷体</vt:lpstr>
      <vt:lpstr>Arial</vt:lpstr>
      <vt:lpstr>Arial Narrow</vt:lpstr>
      <vt:lpstr>Monotype Sorts</vt:lpstr>
      <vt:lpstr>Tahoma</vt:lpstr>
      <vt:lpstr>Times New Roman</vt:lpstr>
      <vt:lpstr>Wingdings</vt:lpstr>
      <vt:lpstr>2_Soaring</vt:lpstr>
      <vt:lpstr>default</vt:lpstr>
      <vt:lpstr>VISIO</vt:lpstr>
      <vt:lpstr>Artwork</vt:lpstr>
      <vt:lpstr>Photo Editor 照片</vt:lpstr>
      <vt:lpstr>计算机操作系统原理</vt:lpstr>
      <vt:lpstr>PowerPoint Presentation</vt:lpstr>
      <vt:lpstr>PowerPoint Presentation</vt:lpstr>
      <vt:lpstr>PowerPoint Presentation</vt:lpstr>
      <vt:lpstr>2.1前趋图和程序执行----程序的顺序执行及特征</vt:lpstr>
      <vt:lpstr>2.1前趋图和程序执行----程序的并发执行及特征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2.2进程的描述----进程的基本状态及转换</vt:lpstr>
      <vt:lpstr>PowerPoint Presentation</vt:lpstr>
      <vt:lpstr>PowerPoint Presentation</vt:lpstr>
      <vt:lpstr>PowerPoint Presentation</vt:lpstr>
      <vt:lpstr>2.2进程的描述----进程的基本状态及转换</vt:lpstr>
      <vt:lpstr>2.2进程的描述----进程的基本状态及转换</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关中断</vt:lpstr>
      <vt:lpstr>测试与设置指令</vt:lpstr>
      <vt:lpstr>测试并设置指令实现互斥</vt:lpstr>
      <vt:lpstr>对换指令</vt:lpstr>
      <vt:lpstr>对换指令</vt:lpstr>
      <vt:lpstr>PowerPoint Presentation</vt:lpstr>
      <vt:lpstr>PowerPoint Presentation</vt:lpstr>
      <vt:lpstr>艾兹格·W·迪科斯彻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Lynne</dc:creator>
  <cp:lastModifiedBy>Microsoft Office User</cp:lastModifiedBy>
  <cp:revision>1951</cp:revision>
  <dcterms:created xsi:type="dcterms:W3CDTF">1601-01-01T00:00:00Z</dcterms:created>
  <dcterms:modified xsi:type="dcterms:W3CDTF">2025-09-09T03:58:14Z</dcterms:modified>
</cp:coreProperties>
</file>